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4" r:id="rId3"/>
    <p:sldId id="281" r:id="rId4"/>
    <p:sldId id="280" r:id="rId5"/>
    <p:sldId id="279" r:id="rId6"/>
    <p:sldId id="278" r:id="rId7"/>
    <p:sldId id="277" r:id="rId8"/>
    <p:sldId id="276" r:id="rId9"/>
    <p:sldId id="275" r:id="rId10"/>
    <p:sldId id="282" r:id="rId11"/>
    <p:sldId id="283" r:id="rId12"/>
    <p:sldId id="273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</inkml:traceFormat>
        <inkml:channelProperties>
          <inkml:channelProperty channel="X" name="resolution" value="40" units="1/cm"/>
          <inkml:channelProperty channel="Y" name="resolution" value="40" units="1/cm"/>
        </inkml:channelProperties>
      </inkml:inkSource>
      <inkml:timestamp xml:id="ts0" timeString="2018-02-18T08:04:44.067"/>
    </inkml:context>
    <inkml:brush xml:id="br0">
      <inkml:brushProperty name="width" value="0.05292" units="cm"/>
      <inkml:brushProperty name="height" value="0.05292" units="cm"/>
      <inkml:brushProperty name="color" value="#00B0F0"/>
    </inkml:brush>
  </inkml:definitions>
  <inkml:trace contextRef="#ctx0" brushRef="#br0">20955 15381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2A962FD-28E3-434B-BA76-FD3DD2E3E3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CC0A95BC-B889-4988-AD71-AB7192C543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088CB73-17D9-408A-A541-D23EB54C9E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30.05.2018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2628768-C6D9-4D09-AF7C-23E76EFB70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4B558CD-BDA6-4495-9E0E-E616985C22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2003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38DF4F9-62CC-4732-B480-94C8681131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C074333-661C-4B5E-921A-8C84D0872E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B560791-C83E-4807-A69D-15703EA82A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30.05.2018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DCA17D5-F99D-4845-B64A-BBAAE1CD1E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3949305-25F8-4E10-87E4-8099CC141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6968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C5EA9F2-6E96-407A-9075-1B4347CB1A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CDED87CC-8B2A-4A9D-90E2-B46DAA2A46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8084B411-34F7-4C74-B35B-89D6B2A3F3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30.05.2018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ED47908F-7EE0-44F7-A074-4A49698796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5AC0284C-041B-4EEF-A8D6-D53A871EA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3175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51A1661-E7A8-4751-BFF2-F6F22C3681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F9937E1-D16B-4FD8-B575-DD867E098F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2A7D09D1-5E89-416B-870B-30EB551E89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A0741CD0-3D8B-4321-9171-883B80D482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30.05.2018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BB3F8739-0566-45A7-ACF3-BFCBAF665E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E668634-59A1-4DC1-9016-69095D2D39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6141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C049DF2-E9C4-4AAA-9174-22162C5F82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F942C687-D8F3-4B02-8F48-2BE55EA894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9384A6D2-8EFF-47C3-A0BC-BAEDBAAA5A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5D64CE6C-22DE-4969-882B-B0230F8E05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40FA3167-D1D7-4A14-9728-4D666CF25F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4958DA1F-4C5C-4E56-AD0D-8ED6DEEFCD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30.05.2018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C06328CD-6303-45C0-99FB-852E24E0D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793B7D65-C7DD-4AD7-A79C-042424A287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1023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1231FD6-EC0F-4566-9E1C-EC0C18CF0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D90BD887-6F2B-4324-9199-6D47B049A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30.05.2018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F4DDD8E7-D1D0-4640-BCD0-9EA219E912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3B0DCF91-5E87-42A6-BB4F-3414ADCF9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1105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C9DA3C28-CD55-42BE-85C7-56DCE2E85C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30.05.2018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CC942F14-FD25-486E-82C5-0A2DE54F6F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E1ACAB71-F351-475D-9867-428C7607B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96074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AD05568-ED24-4802-BD38-3A465BD83F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DC25757-3D25-40E9-B630-07914E0DA8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D996BEB5-8D31-4732-A5EC-807C6E9A17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FE663805-78DB-4396-9736-08B0C4DAB0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30.05.2018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A4B47F4F-D780-4F72-A549-D880F7F7C5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C788AD1-CD91-44FE-9C8A-71AB5B3CA0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634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A94E75A-5C86-4319-92F5-ACDC7C155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D03A29EE-98B3-4E81-8648-E4AC61A511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2B9B35A7-990A-4290-8727-907F47873D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AF80B9F-D7A5-4A7C-862B-DDB2F50C28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30.05.2018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1C9E4C27-5F90-4E40-9BE5-F4B1E058ED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AE4E2F6-FF63-4D01-9079-433908D933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0165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83BF832-6E5B-4B56-8181-9A37F0BF5C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2825C627-5A58-4D2F-A003-7C6AD98FC8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37DFDE4-E77B-4119-9346-631A7F267E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30.05.2018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ED1F094-062B-4C28-BF53-EE368E02E4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01A75D26-6DF2-43CA-A32F-F2027B5C6F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5529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D26B27B6-A6C7-427F-944A-C5D169C42E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D19BCCE5-4373-4C83-B998-FDCA8C7A9B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7F3108E5-4769-4D39-8380-559D6657A8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30.05.2018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DEFEDF1-DD27-4027-BA4C-1A3FEB4E56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41DC5FB-02CA-45F6-8C24-3672979D0B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50818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CCA5EDB-E8F1-4151-83C1-B631629472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AD61CFE8-4534-4B4E-A9E6-93AE29A6CF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DE945DCF-130A-4386-8B70-100FE2BD21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FE5E06-3F65-4E79-80F3-CCC8F2E85656}" type="datetimeFigureOut">
              <a:rPr lang="ru-RU" smtClean="0"/>
              <a:t>30.05.2018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38218078-8F4B-4106-8879-7D266B66EF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8125C4E0-84A1-4E0E-81AF-EF37192AF9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5084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eg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EF9DFEF9-DDA1-43BE-A8C0-C0F185B43C7C}"/>
              </a:ext>
            </a:extLst>
          </p:cNvPr>
          <p:cNvSpPr/>
          <p:nvPr/>
        </p:nvSpPr>
        <p:spPr>
          <a:xfrm>
            <a:off x="0" y="5691617"/>
            <a:ext cx="1219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ctr">
              <a:lnSpc>
                <a:spcPct val="150000"/>
              </a:lnSpc>
              <a:spcAft>
                <a:spcPts val="0"/>
              </a:spcAft>
            </a:pPr>
            <a:r>
              <a:rPr lang="ru-RU" sz="1500" b="1" dirty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MA’RUZA </a:t>
            </a:r>
            <a:r>
              <a:rPr lang="en-US" sz="1500" b="1" dirty="0" smtClean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8</a:t>
            </a:r>
            <a:r>
              <a:rPr lang="ru-RU" sz="1500" b="1" dirty="0" smtClean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.</a:t>
            </a:r>
            <a:r>
              <a:rPr lang="en-US" sz="1500" b="1" dirty="0" smtClean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ISSIQLIK ELEKTR STANSIYALARDA TA’MINOT SUVINI REGENERATIV QIZDIRISH</a:t>
            </a:r>
            <a:endParaRPr lang="ru-RU" sz="1500" b="1" dirty="0">
              <a:solidFill>
                <a:srgbClr val="002060"/>
              </a:solidFill>
              <a:latin typeface="Century Schoolbook" panose="020406040505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5477E46-CAF4-43CA-AA22-28B47C2C24F1}"/>
              </a:ext>
            </a:extLst>
          </p:cNvPr>
          <p:cNvSpPr txBox="1"/>
          <p:nvPr/>
        </p:nvSpPr>
        <p:spPr>
          <a:xfrm>
            <a:off x="0" y="0"/>
            <a:ext cx="12192000" cy="1323439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Century Schoolbook" panose="02040604050505020304" pitchFamily="18" charset="0"/>
              </a:rPr>
              <a:t>TOSHKENT DAVLAT TEXNIKA UNIVERSITETI</a:t>
            </a:r>
          </a:p>
          <a:p>
            <a:pPr algn="ctr"/>
            <a:r>
              <a:rPr lang="en-US" sz="2000" b="1" dirty="0">
                <a:solidFill>
                  <a:srgbClr val="00B0F0"/>
                </a:solidFill>
                <a:latin typeface="Century Schoolbook" panose="02040604050505020304" pitchFamily="18" charset="0"/>
              </a:rPr>
              <a:t>ENERGETIKA FAKULTETI</a:t>
            </a:r>
          </a:p>
          <a:p>
            <a:pPr algn="ctr"/>
            <a:r>
              <a:rPr lang="en-US" sz="2000" b="1" dirty="0">
                <a:solidFill>
                  <a:srgbClr val="00B0F0"/>
                </a:solidFill>
                <a:latin typeface="Century Schoolbook" panose="02040604050505020304" pitchFamily="18" charset="0"/>
              </a:rPr>
              <a:t>“ISSIQLIK ENERGETIKASI” KAFEDRASI</a:t>
            </a:r>
          </a:p>
          <a:p>
            <a:pPr algn="ctr"/>
            <a:r>
              <a:rPr lang="en-US" sz="2000" b="1" dirty="0">
                <a:solidFill>
                  <a:srgbClr val="92D050"/>
                </a:solidFill>
              </a:rPr>
              <a:t>“ISSIQLIK ELEKTR STANSIYALARI”  FANIDAN</a:t>
            </a:r>
            <a:endParaRPr lang="ru-RU" sz="1200" b="1" dirty="0">
              <a:solidFill>
                <a:srgbClr val="92D050"/>
              </a:solidFill>
            </a:endParaRPr>
          </a:p>
        </p:txBody>
      </p:sp>
      <p:sp>
        <p:nvSpPr>
          <p:cNvPr id="8" name="Прямоугольник 7" hidden="1">
            <a:extLst>
              <a:ext uri="{FF2B5EF4-FFF2-40B4-BE49-F238E27FC236}">
                <a16:creationId xmlns:a16="http://schemas.microsoft.com/office/drawing/2014/main" xmlns="" id="{2548BC65-5E7E-42B6-8598-F38762D1BE1B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 hidden="1">
            <a:extLst>
              <a:ext uri="{FF2B5EF4-FFF2-40B4-BE49-F238E27FC236}">
                <a16:creationId xmlns:a16="http://schemas.microsoft.com/office/drawing/2014/main" xmlns="" id="{F3AE8977-6C5F-44FA-8FFA-509E99C1B312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 hidden="1">
            <a:extLst>
              <a:ext uri="{FF2B5EF4-FFF2-40B4-BE49-F238E27FC236}">
                <a16:creationId xmlns:a16="http://schemas.microsoft.com/office/drawing/2014/main" xmlns="" id="{417AF749-3752-40B1-821A-1B926D2BD997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" name="Рукописный ввод 1"/>
              <p14:cNvContentPartPr/>
              <p14:nvPr/>
            </p14:nvContentPartPr>
            <p14:xfrm>
              <a:off x="7543800" y="5537160"/>
              <a:ext cx="360" cy="360"/>
            </p14:xfrm>
          </p:contentPart>
        </mc:Choice>
        <mc:Fallback xmlns="">
          <p:pic>
            <p:nvPicPr>
              <p:cNvPr id="2" name="Рукописный ввод 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534440" y="5527800"/>
                <a:ext cx="19080" cy="19080"/>
              </a:xfrm>
              <a:prstGeom prst="rect">
                <a:avLst/>
              </a:prstGeom>
            </p:spPr>
          </p:pic>
        </mc:Fallback>
      </mc:AlternateContent>
      <p:pic>
        <p:nvPicPr>
          <p:cNvPr id="11" name="Picture 2" descr="Image result for Ð¢Ð­Ð¡ Ð¸ Ð°Ð»ÑÐµÑÐ½Ð°ÑÐ¸Ð²Ð°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083" y="1323439"/>
            <a:ext cx="6651834" cy="4434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0796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 rotWithShape="1">
          <a:blip r:embed="rId2"/>
          <a:srcRect l="22412" t="6842" r="12231" b="19104"/>
          <a:stretch/>
        </p:blipFill>
        <p:spPr bwMode="auto">
          <a:xfrm>
            <a:off x="1726161" y="0"/>
            <a:ext cx="8770775" cy="61022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024951" y="6102220"/>
            <a:ext cx="4173194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5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Bug’ </a:t>
            </a:r>
            <a:r>
              <a:rPr lang="en-US" sz="25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turbinasining</a:t>
            </a:r>
            <a:r>
              <a:rPr lang="en-US" sz="25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ko’rinishi</a:t>
            </a:r>
            <a:endParaRPr lang="en-US" sz="2500" b="1" dirty="0"/>
          </a:p>
        </p:txBody>
      </p:sp>
    </p:spTree>
    <p:extLst>
      <p:ext uri="{BB962C8B-B14F-4D97-AF65-F5344CB8AC3E}">
        <p14:creationId xmlns:p14="http://schemas.microsoft.com/office/powerpoint/2010/main" val="27767328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/>
          <a:srcRect t="3801" b="1846"/>
          <a:stretch/>
        </p:blipFill>
        <p:spPr bwMode="auto">
          <a:xfrm>
            <a:off x="2617772" y="102636"/>
            <a:ext cx="6956453" cy="551480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01687" y="5758648"/>
            <a:ext cx="1158862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20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Ta’minot suvini uchta regenerativ qizdirgichlardan foydalanil-gandagi qizdirishning nazariy sxemasi.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000" b="1" dirty="0" smtClean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41338" indent="-541338"/>
            <a:r>
              <a:rPr lang="en-US" sz="2000" b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 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turbogenerator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qurilmasi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2 –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kondensator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3 –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regenerativ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qizdirgich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4 –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nasos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525028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tretch>
            <a:fillRect/>
          </a:stretch>
        </p:blipFill>
        <p:spPr>
          <a:xfrm>
            <a:off x="2239553" y="108980"/>
            <a:ext cx="7827969" cy="570536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61255" y="5888991"/>
            <a:ext cx="1178456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20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Ta’minot suvini uchta regenerativ qizdirgichlardan foydalanil-gandagi qizdirishning kichik bir qismi yuborila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gan</a:t>
            </a:r>
            <a:r>
              <a:rPr lang="uz-Cyrl-UZ" sz="20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sxemasi.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 –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turbogenerator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qurilmasi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2 –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kondensator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3 –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regenerativ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qizdirgich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4 – </a:t>
            </a:r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nasos</a:t>
            </a:r>
            <a:r>
              <a:rPr lang="en-US" sz="20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38889638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Related image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6874" y="158620"/>
            <a:ext cx="8929395" cy="605556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3954974" y="6214188"/>
            <a:ext cx="4173194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5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Bug’ </a:t>
            </a:r>
            <a:r>
              <a:rPr lang="en-US" sz="25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turbinasining</a:t>
            </a:r>
            <a:r>
              <a:rPr lang="en-US" sz="25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ko’rinishi</a:t>
            </a:r>
            <a:endParaRPr lang="en-US" sz="2500" b="1" dirty="0"/>
          </a:p>
        </p:txBody>
      </p:sp>
    </p:spTree>
    <p:extLst>
      <p:ext uri="{BB962C8B-B14F-4D97-AF65-F5344CB8AC3E}">
        <p14:creationId xmlns:p14="http://schemas.microsoft.com/office/powerpoint/2010/main" val="22011811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tretch>
            <a:fillRect/>
          </a:stretch>
        </p:blipFill>
        <p:spPr>
          <a:xfrm>
            <a:off x="1483387" y="205274"/>
            <a:ext cx="9321281" cy="521581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404702" y="5931550"/>
            <a:ext cx="7478650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5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To’yingan</a:t>
            </a:r>
            <a:r>
              <a:rPr lang="en-US" sz="25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5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o’ta</a:t>
            </a:r>
            <a:r>
              <a:rPr lang="en-US" sz="25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qizigan</a:t>
            </a:r>
            <a:r>
              <a:rPr lang="en-US" sz="25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bug’ </a:t>
            </a:r>
            <a:r>
              <a:rPr lang="en-US" sz="25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5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regenerativ</a:t>
            </a:r>
            <a:r>
              <a:rPr lang="en-US" sz="25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sikl</a:t>
            </a:r>
            <a:endParaRPr lang="en-US" sz="2500" b="1" dirty="0"/>
          </a:p>
        </p:txBody>
      </p:sp>
    </p:spTree>
    <p:extLst>
      <p:ext uri="{BB962C8B-B14F-4D97-AF65-F5344CB8AC3E}">
        <p14:creationId xmlns:p14="http://schemas.microsoft.com/office/powerpoint/2010/main" val="16030927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age result for ÑÐµÐ³ÐµÐ½ÐµÑÐ°ÑÐ¸Ð²Ð½ÑÐ¹ Ð¿Ð¾Ð´Ð¾Ð³ÑÐµÐ²Ð°ÑÐµÐ»Ñ Ð²Ð¾Ð´Ñ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4074" y="121298"/>
            <a:ext cx="8192276" cy="569167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3402510" y="6034187"/>
            <a:ext cx="5455404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5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Ta’minot</a:t>
            </a:r>
            <a:r>
              <a:rPr lang="en-US" sz="25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suvini</a:t>
            </a:r>
            <a:r>
              <a:rPr lang="en-US" sz="25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regenerativ</a:t>
            </a:r>
            <a:r>
              <a:rPr lang="en-US" sz="25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qizdirgich</a:t>
            </a:r>
            <a:endParaRPr lang="en-US" sz="2500" b="1" dirty="0"/>
          </a:p>
        </p:txBody>
      </p:sp>
    </p:spTree>
    <p:extLst>
      <p:ext uri="{BB962C8B-B14F-4D97-AF65-F5344CB8AC3E}">
        <p14:creationId xmlns:p14="http://schemas.microsoft.com/office/powerpoint/2010/main" val="554621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/>
              <p:cNvSpPr/>
              <p:nvPr/>
            </p:nvSpPr>
            <p:spPr>
              <a:xfrm>
                <a:off x="718457" y="166240"/>
                <a:ext cx="10776857" cy="646350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2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Qizdirgichlardagi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ta’minot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suvini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regenerativ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qizdirishli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sxemasining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ichki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mutlaq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FIKi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quyidagi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formula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orqali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topiladi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endParaRPr lang="ru-RU" sz="2200" b="1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2200" b="1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2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2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𝜼</m:t>
                          </m:r>
                        </m:e>
                        <m:sub>
                          <m:r>
                            <a:rPr lang="en-US" sz="22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𝒋𝒑</m:t>
                          </m:r>
                        </m:sub>
                      </m:sSub>
                      <m:r>
                        <a:rPr lang="en-US" sz="2200" b="1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2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𝜶</m:t>
                              </m:r>
                            </m:e>
                            <m:sub>
                              <m:r>
                                <a:rPr lang="en-US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𝒌</m:t>
                              </m:r>
                            </m:sub>
                          </m:sSub>
                          <m:r>
                            <a:rPr lang="en-US" sz="22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∙</m:t>
                          </m:r>
                          <m:d>
                            <m:dPr>
                              <m:ctrlPr>
                                <a:rPr lang="ru-RU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ru-RU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𝒉</m:t>
                                  </m:r>
                                </m:e>
                                <m:sub>
                                  <m:r>
                                    <a:rPr lang="en-US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𝒐</m:t>
                                  </m:r>
                                </m:sub>
                              </m:sSub>
                              <m:r>
                                <a:rPr lang="en-US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ru-RU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𝒉</m:t>
                                  </m:r>
                                </m:e>
                                <m:sub>
                                  <m:r>
                                    <a:rPr lang="en-US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𝒏</m:t>
                                  </m:r>
                                  <m:r>
                                    <a:rPr lang="en-US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.</m:t>
                                  </m:r>
                                  <m:r>
                                    <a:rPr lang="en-US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𝒌</m:t>
                                  </m:r>
                                </m:sub>
                              </m:sSub>
                            </m:e>
                          </m:d>
                          <m:r>
                            <a:rPr lang="en-US" sz="22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nary>
                            <m:naryPr>
                              <m:chr m:val="∑"/>
                              <m:limLoc m:val="undOvr"/>
                              <m:ctrlPr>
                                <a:rPr lang="ru-RU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naryPr>
                            <m:sub>
                              <m:r>
                                <a:rPr lang="en-US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𝟏</m:t>
                              </m:r>
                            </m:sub>
                            <m:sup>
                              <m:r>
                                <a:rPr lang="en-US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𝒛</m:t>
                              </m:r>
                            </m:sup>
                            <m:e>
                              <m:sSub>
                                <m:sSubPr>
                                  <m:ctrlPr>
                                    <a:rPr lang="ru-RU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𝜶</m:t>
                                  </m:r>
                                </m:e>
                                <m:sub>
                                  <m:r>
                                    <a:rPr lang="en-US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𝒋𝒑</m:t>
                                  </m:r>
                                </m:sub>
                              </m:sSub>
                              <m:r>
                                <a:rPr lang="en-US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∙</m:t>
                              </m:r>
                              <m:d>
                                <m:dPr>
                                  <m:ctrlPr>
                                    <a:rPr lang="ru-RU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ru-RU" sz="2200" b="1" i="1">
                                          <a:solidFill>
                                            <a:srgbClr val="00B0F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200" b="1" i="1">
                                          <a:solidFill>
                                            <a:srgbClr val="00B0F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  <m:t>𝒉</m:t>
                                      </m:r>
                                    </m:e>
                                    <m:sub>
                                      <m:r>
                                        <a:rPr lang="en-US" sz="2200" b="1" i="1">
                                          <a:solidFill>
                                            <a:srgbClr val="00B0F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  <m:t>𝒐</m:t>
                                      </m:r>
                                    </m:sub>
                                  </m:sSub>
                                  <m:r>
                                    <a:rPr lang="en-US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ru-RU" sz="2200" b="1" i="1">
                                          <a:solidFill>
                                            <a:srgbClr val="00B0F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200" b="1" i="1">
                                          <a:solidFill>
                                            <a:srgbClr val="00B0F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  <m:t>𝒉</m:t>
                                      </m:r>
                                    </m:e>
                                    <m:sub>
                                      <m:r>
                                        <a:rPr lang="en-US" sz="2200" b="1" i="1">
                                          <a:solidFill>
                                            <a:srgbClr val="00B0F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  <m:t>𝒋𝒑</m:t>
                                      </m:r>
                                    </m:sub>
                                  </m:sSub>
                                </m:e>
                              </m:d>
                            </m:e>
                          </m:nary>
                        </m:num>
                        <m:den>
                          <m:sSub>
                            <m:sSubPr>
                              <m:ctrlPr>
                                <a:rPr lang="ru-RU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𝜶</m:t>
                              </m:r>
                            </m:e>
                            <m:sub>
                              <m:r>
                                <a:rPr lang="en-US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𝒌</m:t>
                              </m:r>
                            </m:sub>
                          </m:sSub>
                          <m:r>
                            <a:rPr lang="en-US" sz="22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∙</m:t>
                          </m:r>
                          <m:d>
                            <m:dPr>
                              <m:ctrlPr>
                                <a:rPr lang="ru-RU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ru-RU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𝒉</m:t>
                                  </m:r>
                                </m:e>
                                <m:sub>
                                  <m:r>
                                    <a:rPr lang="en-US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𝒐</m:t>
                                  </m:r>
                                </m:sub>
                              </m:sSub>
                              <m:r>
                                <a:rPr lang="en-US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ru-RU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𝒉</m:t>
                                  </m:r>
                                </m:e>
                                <m:sub>
                                  <m:r>
                                    <a:rPr lang="en-US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𝒌</m:t>
                                  </m:r>
                                </m:sub>
                              </m:sSub>
                            </m:e>
                          </m:d>
                          <m:r>
                            <a:rPr lang="en-US" sz="22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nary>
                            <m:naryPr>
                              <m:chr m:val="∑"/>
                              <m:limLoc m:val="undOvr"/>
                              <m:ctrlPr>
                                <a:rPr lang="ru-RU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naryPr>
                            <m:sub>
                              <m:r>
                                <a:rPr lang="en-US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𝟏</m:t>
                              </m:r>
                            </m:sub>
                            <m:sup>
                              <m:r>
                                <a:rPr lang="en-US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𝒛</m:t>
                              </m:r>
                            </m:sup>
                            <m:e>
                              <m:sSub>
                                <m:sSubPr>
                                  <m:ctrlPr>
                                    <a:rPr lang="ru-RU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𝜶</m:t>
                                  </m:r>
                                </m:e>
                                <m:sub>
                                  <m:r>
                                    <a:rPr lang="en-US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𝒋𝒑</m:t>
                                  </m:r>
                                </m:sub>
                              </m:sSub>
                              <m:r>
                                <a:rPr lang="en-US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∙</m:t>
                              </m:r>
                              <m:d>
                                <m:dPr>
                                  <m:ctrlPr>
                                    <a:rPr lang="ru-RU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ru-RU" sz="2200" b="1" i="1">
                                          <a:solidFill>
                                            <a:srgbClr val="00B0F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200" b="1" i="1">
                                          <a:solidFill>
                                            <a:srgbClr val="00B0F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  <m:t>𝒉</m:t>
                                      </m:r>
                                    </m:e>
                                    <m:sub>
                                      <m:r>
                                        <a:rPr lang="en-US" sz="2200" b="1" i="1">
                                          <a:solidFill>
                                            <a:srgbClr val="00B0F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  <m:t>𝒐</m:t>
                                      </m:r>
                                    </m:sub>
                                  </m:sSub>
                                  <m:r>
                                    <a:rPr lang="en-US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ru-RU" sz="2200" b="1" i="1">
                                          <a:solidFill>
                                            <a:srgbClr val="00B0F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200" b="1" i="1">
                                          <a:solidFill>
                                            <a:srgbClr val="00B0F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  <m:t>𝒉</m:t>
                                      </m:r>
                                    </m:e>
                                    <m:sub>
                                      <m:r>
                                        <a:rPr lang="en-US" sz="2200" b="1" i="1">
                                          <a:solidFill>
                                            <a:srgbClr val="00B0F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  <m:t>𝒋𝒑</m:t>
                                      </m:r>
                                    </m:sub>
                                  </m:sSub>
                                </m:e>
                              </m:d>
                            </m:e>
                          </m:nary>
                        </m:den>
                      </m:f>
                    </m:oMath>
                  </m:oMathPara>
                </a14:m>
                <a:endParaRPr lang="ru-RU" sz="2200" b="1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2200" b="1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erda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𝒉</m:t>
                        </m:r>
                      </m:e>
                      <m:sub>
                        <m:r>
                          <a:rPr lang="en-US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𝒐</m:t>
                        </m:r>
                      </m:sub>
                    </m:sSub>
                    <m:r>
                      <a:rPr lang="en-US" sz="2200" b="1" i="1">
                        <a:solidFill>
                          <a:srgbClr val="00B0F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  </m:t>
                    </m:r>
                    <m:sSub>
                      <m:sSubPr>
                        <m:ctrlPr>
                          <a:rPr lang="ru-RU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𝒉</m:t>
                        </m:r>
                      </m:e>
                      <m:sub>
                        <m:r>
                          <a:rPr lang="en-US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𝒏</m:t>
                        </m:r>
                        <m:r>
                          <a:rPr lang="en-US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.</m:t>
                        </m:r>
                        <m:r>
                          <a:rPr lang="en-US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𝒌</m:t>
                        </m:r>
                      </m:sub>
                    </m:sSub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–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turbina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oldidagi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va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kondensatorga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kirishdagi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bug’ning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entalpiyasi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;</a:t>
                </a:r>
                <a:endParaRPr lang="ru-RU" sz="2200" b="1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𝒉</m:t>
                        </m:r>
                      </m:e>
                      <m:sub>
                        <m:r>
                          <a:rPr lang="en-US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𝒌</m:t>
                        </m:r>
                      </m:sub>
                    </m:sSub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–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kondensatning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entalpiyasi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;</a:t>
                </a:r>
                <a:endParaRPr lang="ru-RU" sz="2200" b="1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𝒉</m:t>
                        </m:r>
                      </m:e>
                      <m:sub>
                        <m:r>
                          <a:rPr lang="en-US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𝒋𝒑</m:t>
                        </m:r>
                      </m:sub>
                    </m:sSub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– j-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olishdagi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bug’ning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entalpiyasi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;</a:t>
                </a:r>
                <a:endParaRPr lang="ru-RU" sz="2200" b="1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𝜶</m:t>
                        </m:r>
                      </m:e>
                      <m:sub>
                        <m:r>
                          <a:rPr lang="en-US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𝒋𝒑</m:t>
                        </m:r>
                      </m:sub>
                    </m:sSub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𝜶</m:t>
                        </m:r>
                      </m:e>
                      <m:sub>
                        <m:r>
                          <a:rPr lang="en-US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𝒌</m:t>
                        </m:r>
                      </m:sub>
                    </m:sSub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–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turbinadagi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j-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olish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va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kondensatorga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kirish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bug’ning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umumiy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sarfi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qiymati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;</a:t>
                </a:r>
                <a:endParaRPr lang="ru-RU" sz="2200" b="1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8457" y="166240"/>
                <a:ext cx="10776857" cy="6463501"/>
              </a:xfrm>
              <a:prstGeom prst="rect">
                <a:avLst/>
              </a:prstGeom>
              <a:blipFill rotWithShape="0">
                <a:blip r:embed="rId2"/>
                <a:stretch>
                  <a:fillRect l="-735" r="-735" b="-9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710641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/>
              <p:cNvSpPr/>
              <p:nvPr/>
            </p:nvSpPr>
            <p:spPr>
              <a:xfrm>
                <a:off x="933061" y="913446"/>
                <a:ext cx="10198360" cy="461594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2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formulani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quyidagi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ko’rinishga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keltirish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mumkin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endParaRPr lang="ru-RU" sz="2200" b="1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2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2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𝜼</m:t>
                          </m:r>
                        </m:e>
                        <m:sub>
                          <m:r>
                            <a:rPr lang="en-US" sz="22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𝒋𝒑</m:t>
                          </m:r>
                        </m:sub>
                      </m:sSub>
                      <m:r>
                        <a:rPr lang="en-US" sz="2200" b="1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2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𝜶</m:t>
                              </m:r>
                            </m:e>
                            <m:sub>
                              <m:r>
                                <a:rPr lang="en-US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𝒌</m:t>
                              </m:r>
                            </m:sub>
                          </m:sSub>
                          <m:r>
                            <a:rPr lang="en-US" sz="22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∙</m:t>
                          </m:r>
                          <m:d>
                            <m:dPr>
                              <m:ctrlPr>
                                <a:rPr lang="ru-RU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ru-RU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𝒉</m:t>
                                  </m:r>
                                </m:e>
                                <m:sub>
                                  <m:r>
                                    <a:rPr lang="en-US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𝒐</m:t>
                                  </m:r>
                                </m:sub>
                              </m:sSub>
                              <m:r>
                                <a:rPr lang="en-US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ru-RU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𝒉</m:t>
                                  </m:r>
                                </m:e>
                                <m:sub>
                                  <m:r>
                                    <a:rPr lang="en-US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𝒏</m:t>
                                  </m:r>
                                  <m:r>
                                    <a:rPr lang="en-US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.</m:t>
                                  </m:r>
                                  <m:r>
                                    <a:rPr lang="en-US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𝒌</m:t>
                                  </m:r>
                                </m:sub>
                              </m:sSub>
                            </m:e>
                          </m:d>
                        </m:num>
                        <m:den>
                          <m:sSub>
                            <m:sSubPr>
                              <m:ctrlPr>
                                <a:rPr lang="ru-RU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𝜶</m:t>
                              </m:r>
                            </m:e>
                            <m:sub>
                              <m:r>
                                <a:rPr lang="en-US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𝒌</m:t>
                              </m:r>
                            </m:sub>
                          </m:sSub>
                          <m:r>
                            <a:rPr lang="en-US" sz="22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∙</m:t>
                          </m:r>
                          <m:d>
                            <m:dPr>
                              <m:ctrlPr>
                                <a:rPr lang="ru-RU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ru-RU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𝒉</m:t>
                                  </m:r>
                                </m:e>
                                <m:sub>
                                  <m:r>
                                    <a:rPr lang="en-US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𝒐</m:t>
                                  </m:r>
                                </m:sub>
                              </m:sSub>
                              <m:r>
                                <a:rPr lang="en-US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ru-RU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𝒉</m:t>
                                  </m:r>
                                </m:e>
                                <m:sub>
                                  <m:r>
                                    <a:rPr lang="en-US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𝒌</m:t>
                                  </m:r>
                                </m:sub>
                              </m:sSub>
                            </m:e>
                          </m:d>
                        </m:den>
                      </m:f>
                      <m:r>
                        <a:rPr lang="en-US" sz="2200" b="1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 </m:t>
                      </m:r>
                      <m:f>
                        <m:fPr>
                          <m:ctrlPr>
                            <a:rPr lang="ru-RU" sz="22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2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𝟏</m:t>
                          </m:r>
                          <m:r>
                            <a:rPr lang="en-US" sz="22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ru-RU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fPr>
                            <m:num>
                              <m:nary>
                                <m:naryPr>
                                  <m:chr m:val="∑"/>
                                  <m:limLoc m:val="undOvr"/>
                                  <m:ctrlPr>
                                    <a:rPr lang="ru-RU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naryPr>
                                <m:sub>
                                  <m:r>
                                    <a:rPr lang="en-US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𝟏</m:t>
                                  </m:r>
                                </m:sub>
                                <m:sup>
                                  <m:r>
                                    <a:rPr lang="en-US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𝒛</m:t>
                                  </m:r>
                                </m:sup>
                                <m:e>
                                  <m:sSub>
                                    <m:sSubPr>
                                      <m:ctrlPr>
                                        <a:rPr lang="ru-RU" sz="2200" b="1" i="1">
                                          <a:solidFill>
                                            <a:srgbClr val="00B0F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200" b="1" i="1">
                                          <a:solidFill>
                                            <a:srgbClr val="00B0F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  <m:t>𝜶</m:t>
                                      </m:r>
                                    </m:e>
                                    <m:sub>
                                      <m:r>
                                        <a:rPr lang="en-US" sz="2200" b="1" i="1">
                                          <a:solidFill>
                                            <a:srgbClr val="00B0F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  <m:t>𝒋𝒑</m:t>
                                      </m:r>
                                    </m:sub>
                                  </m:sSub>
                                  <m:r>
                                    <a:rPr lang="en-US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∙</m:t>
                                  </m:r>
                                  <m:d>
                                    <m:dPr>
                                      <m:ctrlPr>
                                        <a:rPr lang="ru-RU" sz="2200" b="1" i="1">
                                          <a:solidFill>
                                            <a:srgbClr val="00B0F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</m:ctrlPr>
                                    </m:dPr>
                                    <m:e>
                                      <m:sSub>
                                        <m:sSubPr>
                                          <m:ctrlPr>
                                            <a:rPr lang="ru-RU" sz="2200" b="1" i="1">
                                              <a:solidFill>
                                                <a:srgbClr val="00B0F0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Times New Roman" panose="020206030504050203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sz="2200" b="1" i="1">
                                              <a:solidFill>
                                                <a:srgbClr val="00B0F0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Times New Roman" panose="02020603050405020304" pitchFamily="18" charset="0"/>
                                            </a:rPr>
                                            <m:t>𝒉</m:t>
                                          </m:r>
                                        </m:e>
                                        <m:sub>
                                          <m:r>
                                            <a:rPr lang="en-US" sz="2200" b="1" i="1">
                                              <a:solidFill>
                                                <a:srgbClr val="00B0F0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Times New Roman" panose="02020603050405020304" pitchFamily="18" charset="0"/>
                                            </a:rPr>
                                            <m:t>𝒐</m:t>
                                          </m:r>
                                        </m:sub>
                                      </m:sSub>
                                      <m:r>
                                        <a:rPr lang="en-US" sz="2200" b="1" i="1">
                                          <a:solidFill>
                                            <a:srgbClr val="00B0F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  <m:t>−</m:t>
                                      </m:r>
                                      <m:sSub>
                                        <m:sSubPr>
                                          <m:ctrlPr>
                                            <a:rPr lang="ru-RU" sz="2200" b="1" i="1">
                                              <a:solidFill>
                                                <a:srgbClr val="00B0F0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Times New Roman" panose="020206030504050203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sz="2200" b="1" i="1">
                                              <a:solidFill>
                                                <a:srgbClr val="00B0F0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Times New Roman" panose="02020603050405020304" pitchFamily="18" charset="0"/>
                                            </a:rPr>
                                            <m:t>𝒉</m:t>
                                          </m:r>
                                        </m:e>
                                        <m:sub>
                                          <m:r>
                                            <a:rPr lang="en-US" sz="2200" b="1" i="1">
                                              <a:solidFill>
                                                <a:srgbClr val="00B0F0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Times New Roman" panose="02020603050405020304" pitchFamily="18" charset="0"/>
                                            </a:rPr>
                                            <m:t>𝒋𝒑</m:t>
                                          </m:r>
                                        </m:sub>
                                      </m:sSub>
                                    </m:e>
                                  </m:d>
                                </m:e>
                              </m:nary>
                            </m:num>
                            <m:den>
                              <m:sSub>
                                <m:sSubPr>
                                  <m:ctrlPr>
                                    <a:rPr lang="ru-RU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𝜶</m:t>
                                  </m:r>
                                </m:e>
                                <m:sub>
                                  <m:r>
                                    <a:rPr lang="en-US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𝒌</m:t>
                                  </m:r>
                                </m:sub>
                              </m:sSub>
                              <m:r>
                                <a:rPr lang="en-US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∙</m:t>
                              </m:r>
                              <m:d>
                                <m:dPr>
                                  <m:ctrlPr>
                                    <a:rPr lang="ru-RU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ru-RU" sz="2200" b="1" i="1">
                                          <a:solidFill>
                                            <a:srgbClr val="00B0F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200" b="1" i="1">
                                          <a:solidFill>
                                            <a:srgbClr val="00B0F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  <m:t>𝒉</m:t>
                                      </m:r>
                                    </m:e>
                                    <m:sub>
                                      <m:r>
                                        <a:rPr lang="en-US" sz="2200" b="1" i="1">
                                          <a:solidFill>
                                            <a:srgbClr val="00B0F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  <m:t>𝒐</m:t>
                                      </m:r>
                                    </m:sub>
                                  </m:sSub>
                                  <m:r>
                                    <a:rPr lang="en-US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ru-RU" sz="2200" b="1" i="1">
                                          <a:solidFill>
                                            <a:srgbClr val="00B0F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200" b="1" i="1">
                                          <a:solidFill>
                                            <a:srgbClr val="00B0F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  <m:t>𝒉</m:t>
                                      </m:r>
                                    </m:e>
                                    <m:sub>
                                      <m:r>
                                        <a:rPr lang="en-US" sz="2200" b="1" i="1">
                                          <a:solidFill>
                                            <a:srgbClr val="00B0F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  <m:t>𝒏</m:t>
                                      </m:r>
                                      <m:r>
                                        <a:rPr lang="en-US" sz="2200" b="1" i="1">
                                          <a:solidFill>
                                            <a:srgbClr val="00B0F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  <m:t>.</m:t>
                                      </m:r>
                                      <m:r>
                                        <a:rPr lang="en-US" sz="2200" b="1" i="1">
                                          <a:solidFill>
                                            <a:srgbClr val="00B0F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  <m:t>𝒌</m:t>
                                      </m:r>
                                    </m:sub>
                                  </m:sSub>
                                </m:e>
                              </m:d>
                            </m:den>
                          </m:f>
                        </m:num>
                        <m:den>
                          <m:r>
                            <a:rPr lang="en-US" sz="22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𝟏</m:t>
                          </m:r>
                          <m:r>
                            <a:rPr lang="en-US" sz="22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ru-RU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fPr>
                            <m:num>
                              <m:nary>
                                <m:naryPr>
                                  <m:chr m:val="∑"/>
                                  <m:limLoc m:val="undOvr"/>
                                  <m:ctrlPr>
                                    <a:rPr lang="ru-RU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naryPr>
                                <m:sub>
                                  <m:r>
                                    <a:rPr lang="en-US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𝟏</m:t>
                                  </m:r>
                                </m:sub>
                                <m:sup>
                                  <m:r>
                                    <a:rPr lang="en-US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𝒛</m:t>
                                  </m:r>
                                </m:sup>
                                <m:e>
                                  <m:sSub>
                                    <m:sSubPr>
                                      <m:ctrlPr>
                                        <a:rPr lang="ru-RU" sz="2200" b="1" i="1">
                                          <a:solidFill>
                                            <a:srgbClr val="00B0F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200" b="1" i="1">
                                          <a:solidFill>
                                            <a:srgbClr val="00B0F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  <m:t>𝜶</m:t>
                                      </m:r>
                                    </m:e>
                                    <m:sub>
                                      <m:r>
                                        <a:rPr lang="en-US" sz="2200" b="1" i="1">
                                          <a:solidFill>
                                            <a:srgbClr val="00B0F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  <m:t>𝒋𝒑</m:t>
                                      </m:r>
                                    </m:sub>
                                  </m:sSub>
                                  <m:r>
                                    <a:rPr lang="en-US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∙</m:t>
                                  </m:r>
                                  <m:d>
                                    <m:dPr>
                                      <m:ctrlPr>
                                        <a:rPr lang="ru-RU" sz="2200" b="1" i="1">
                                          <a:solidFill>
                                            <a:srgbClr val="00B0F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</m:ctrlPr>
                                    </m:dPr>
                                    <m:e>
                                      <m:sSub>
                                        <m:sSubPr>
                                          <m:ctrlPr>
                                            <a:rPr lang="ru-RU" sz="2200" b="1" i="1">
                                              <a:solidFill>
                                                <a:srgbClr val="00B0F0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Times New Roman" panose="020206030504050203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sz="2200" b="1" i="1">
                                              <a:solidFill>
                                                <a:srgbClr val="00B0F0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Times New Roman" panose="02020603050405020304" pitchFamily="18" charset="0"/>
                                            </a:rPr>
                                            <m:t>𝒉</m:t>
                                          </m:r>
                                        </m:e>
                                        <m:sub>
                                          <m:r>
                                            <a:rPr lang="en-US" sz="2200" b="1" i="1">
                                              <a:solidFill>
                                                <a:srgbClr val="00B0F0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Times New Roman" panose="02020603050405020304" pitchFamily="18" charset="0"/>
                                            </a:rPr>
                                            <m:t>𝒐</m:t>
                                          </m:r>
                                        </m:sub>
                                      </m:sSub>
                                      <m:r>
                                        <a:rPr lang="en-US" sz="2200" b="1" i="1">
                                          <a:solidFill>
                                            <a:srgbClr val="00B0F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  <m:t>−</m:t>
                                      </m:r>
                                      <m:sSub>
                                        <m:sSubPr>
                                          <m:ctrlPr>
                                            <a:rPr lang="ru-RU" sz="2200" b="1" i="1">
                                              <a:solidFill>
                                                <a:srgbClr val="00B0F0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Times New Roman" panose="020206030504050203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US" sz="2200" b="1" i="1">
                                              <a:solidFill>
                                                <a:srgbClr val="00B0F0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Times New Roman" panose="02020603050405020304" pitchFamily="18" charset="0"/>
                                            </a:rPr>
                                            <m:t>𝒉</m:t>
                                          </m:r>
                                        </m:e>
                                        <m:sub>
                                          <m:r>
                                            <a:rPr lang="en-US" sz="2200" b="1" i="1">
                                              <a:solidFill>
                                                <a:srgbClr val="00B0F0"/>
                                              </a:solidFill>
                                              <a:effectLst/>
                                              <a:latin typeface="Cambria Math" panose="02040503050406030204" pitchFamily="18" charset="0"/>
                                              <a:ea typeface="Times New Roman" panose="02020603050405020304" pitchFamily="18" charset="0"/>
                                            </a:rPr>
                                            <m:t>𝒋𝒑</m:t>
                                          </m:r>
                                        </m:sub>
                                      </m:sSub>
                                    </m:e>
                                  </m:d>
                                </m:e>
                              </m:nary>
                            </m:num>
                            <m:den>
                              <m:sSub>
                                <m:sSubPr>
                                  <m:ctrlPr>
                                    <a:rPr lang="ru-RU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𝜶</m:t>
                                  </m:r>
                                </m:e>
                                <m:sub>
                                  <m:r>
                                    <a:rPr lang="en-US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𝒌</m:t>
                                  </m:r>
                                </m:sub>
                              </m:sSub>
                              <m:r>
                                <a:rPr lang="en-US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∙</m:t>
                              </m:r>
                              <m:d>
                                <m:dPr>
                                  <m:ctrlPr>
                                    <a:rPr lang="ru-RU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ru-RU" sz="2200" b="1" i="1">
                                          <a:solidFill>
                                            <a:srgbClr val="00B0F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200" b="1" i="1">
                                          <a:solidFill>
                                            <a:srgbClr val="00B0F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  <m:t>𝒉</m:t>
                                      </m:r>
                                    </m:e>
                                    <m:sub>
                                      <m:r>
                                        <a:rPr lang="en-US" sz="2200" b="1" i="1">
                                          <a:solidFill>
                                            <a:srgbClr val="00B0F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  <m:t>𝒐</m:t>
                                      </m:r>
                                    </m:sub>
                                  </m:sSub>
                                  <m:r>
                                    <a:rPr lang="en-US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ru-RU" sz="2200" b="1" i="1">
                                          <a:solidFill>
                                            <a:srgbClr val="00B0F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200" b="1" i="1">
                                          <a:solidFill>
                                            <a:srgbClr val="00B0F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  <m:t>𝒉</m:t>
                                      </m:r>
                                    </m:e>
                                    <m:sub>
                                      <m:r>
                                        <a:rPr lang="en-US" sz="2200" b="1" i="1">
                                          <a:solidFill>
                                            <a:srgbClr val="00B0F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  <m:t>𝒌</m:t>
                                      </m:r>
                                    </m:sub>
                                  </m:sSub>
                                </m:e>
                              </m:d>
                            </m:den>
                          </m:f>
                        </m:den>
                      </m:f>
                    </m:oMath>
                  </m:oMathPara>
                </a14:m>
                <a:endParaRPr lang="ru-RU" sz="2200" b="1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2200" b="1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erda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limLoc m:val="undOvr"/>
                            <m:ctrlPr>
                              <a:rPr lang="ru-RU" sz="2200" b="1" i="1">
                                <a:solidFill>
                                  <a:srgbClr val="00B0F0"/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naryPr>
                          <m:sub>
                            <m:r>
                              <a:rPr lang="en-US" sz="2200" b="1" i="1">
                                <a:solidFill>
                                  <a:srgbClr val="00B0F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𝟏</m:t>
                            </m:r>
                          </m:sub>
                          <m:sup>
                            <m:r>
                              <a:rPr lang="en-US" sz="2200" b="1" i="1">
                                <a:solidFill>
                                  <a:srgbClr val="00B0F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𝒛</m:t>
                            </m:r>
                          </m:sup>
                          <m:e>
                            <m:sSub>
                              <m:sSubPr>
                                <m:ctrlPr>
                                  <a:rPr lang="ru-RU" sz="2200" b="1" i="1">
                                    <a:solidFill>
                                      <a:srgbClr val="00B0F0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200" b="1" i="1">
                                    <a:solidFill>
                                      <a:srgbClr val="00B0F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𝜶</m:t>
                                </m:r>
                              </m:e>
                              <m:sub>
                                <m:r>
                                  <a:rPr lang="en-US" sz="2200" b="1" i="1">
                                    <a:solidFill>
                                      <a:srgbClr val="00B0F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𝒋𝒑</m:t>
                                </m:r>
                              </m:sub>
                            </m:sSub>
                            <m:r>
                              <a:rPr lang="en-US" sz="2200" b="1" i="1">
                                <a:solidFill>
                                  <a:srgbClr val="00B0F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∙</m:t>
                            </m:r>
                            <m:d>
                              <m:dPr>
                                <m:ctrlPr>
                                  <a:rPr lang="ru-RU" sz="2200" b="1" i="1">
                                    <a:solidFill>
                                      <a:srgbClr val="00B0F0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ru-RU" sz="2200" b="1" i="1">
                                        <a:solidFill>
                                          <a:srgbClr val="00B0F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200" b="1" i="1">
                                        <a:solidFill>
                                          <a:srgbClr val="00B0F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𝒉</m:t>
                                    </m:r>
                                  </m:e>
                                  <m:sub>
                                    <m:r>
                                      <a:rPr lang="en-US" sz="2200" b="1" i="1">
                                        <a:solidFill>
                                          <a:srgbClr val="00B0F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𝒐</m:t>
                                    </m:r>
                                  </m:sub>
                                </m:sSub>
                                <m:r>
                                  <a:rPr lang="en-US" sz="2200" b="1" i="1">
                                    <a:solidFill>
                                      <a:srgbClr val="00B0F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−</m:t>
                                </m:r>
                                <m:sSub>
                                  <m:sSubPr>
                                    <m:ctrlPr>
                                      <a:rPr lang="ru-RU" sz="2200" b="1" i="1">
                                        <a:solidFill>
                                          <a:srgbClr val="00B0F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200" b="1" i="1">
                                        <a:solidFill>
                                          <a:srgbClr val="00B0F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𝒉</m:t>
                                    </m:r>
                                  </m:e>
                                  <m:sub>
                                    <m:r>
                                      <a:rPr lang="en-US" sz="2200" b="1" i="1">
                                        <a:solidFill>
                                          <a:srgbClr val="00B0F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  <a:cs typeface="Times New Roman" panose="02020603050405020304" pitchFamily="18" charset="0"/>
                                      </a:rPr>
                                      <m:t>𝒋𝒑</m:t>
                                    </m:r>
                                  </m:sub>
                                </m:sSub>
                              </m:e>
                            </m:d>
                          </m:e>
                        </m:nary>
                      </m:num>
                      <m:den>
                        <m:sSub>
                          <m:sSubPr>
                            <m:ctrlPr>
                              <a:rPr lang="ru-RU" sz="2200" b="1" i="1">
                                <a:solidFill>
                                  <a:srgbClr val="00B0F0"/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b="1" i="1">
                                <a:solidFill>
                                  <a:srgbClr val="00B0F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𝜶</m:t>
                            </m:r>
                          </m:e>
                          <m:sub>
                            <m:r>
                              <a:rPr lang="en-US" sz="2200" b="1" i="1">
                                <a:solidFill>
                                  <a:srgbClr val="00B0F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𝒌</m:t>
                            </m:r>
                          </m:sub>
                        </m:sSub>
                        <m:r>
                          <a:rPr lang="en-US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∙</m:t>
                        </m:r>
                        <m:d>
                          <m:dPr>
                            <m:ctrlPr>
                              <a:rPr lang="ru-RU" sz="2200" b="1" i="1">
                                <a:solidFill>
                                  <a:srgbClr val="00B0F0"/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ru-RU" sz="2200" b="1" i="1">
                                    <a:solidFill>
                                      <a:srgbClr val="00B0F0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200" b="1" i="1">
                                    <a:solidFill>
                                      <a:srgbClr val="00B0F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𝒉</m:t>
                                </m:r>
                              </m:e>
                              <m:sub>
                                <m:r>
                                  <a:rPr lang="en-US" sz="2200" b="1" i="1">
                                    <a:solidFill>
                                      <a:srgbClr val="00B0F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𝒐</m:t>
                                </m:r>
                              </m:sub>
                            </m:sSub>
                            <m:r>
                              <a:rPr lang="en-US" sz="2200" b="1" i="1">
                                <a:solidFill>
                                  <a:srgbClr val="00B0F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ru-RU" sz="2200" b="1" i="1">
                                    <a:solidFill>
                                      <a:srgbClr val="00B0F0"/>
                                    </a:solidFill>
                                    <a:effectLst/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200" b="1" i="1">
                                    <a:solidFill>
                                      <a:srgbClr val="00B0F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𝒉</m:t>
                                </m:r>
                              </m:e>
                              <m:sub>
                                <m:r>
                                  <a:rPr lang="en-US" sz="2200" b="1" i="1">
                                    <a:solidFill>
                                      <a:srgbClr val="00B0F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  <a:cs typeface="Times New Roman" panose="02020603050405020304" pitchFamily="18" charset="0"/>
                                  </a:rPr>
                                  <m:t>𝒌</m:t>
                                </m:r>
                              </m:sub>
                            </m:sSub>
                          </m:e>
                        </m:d>
                      </m:den>
                    </m:f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=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𝑨</m:t>
                        </m:r>
                      </m:e>
                      <m:sub>
                        <m:r>
                          <a:rPr lang="en-US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𝒑</m:t>
                        </m:r>
                      </m:sub>
                    </m:sSub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bug’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olishlarga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ketayotgan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bug’ning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barcha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oqimlari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ishining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kondensatsion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oqim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ishiga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nisbatini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ru-RU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sz="2200" b="1" i="1">
                                <a:solidFill>
                                  <a:srgbClr val="00B0F0"/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b="1" i="1">
                                <a:solidFill>
                                  <a:srgbClr val="00B0F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𝒉</m:t>
                            </m:r>
                          </m:e>
                          <m:sub>
                            <m:r>
                              <a:rPr lang="en-US" sz="2200" b="1" i="1">
                                <a:solidFill>
                                  <a:srgbClr val="00B0F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𝒐</m:t>
                            </m:r>
                          </m:sub>
                        </m:sSub>
                        <m:r>
                          <a:rPr lang="en-US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ru-RU" sz="2200" b="1" i="1">
                                <a:solidFill>
                                  <a:srgbClr val="00B0F0"/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b="1" i="1">
                                <a:solidFill>
                                  <a:srgbClr val="00B0F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𝒉</m:t>
                            </m:r>
                          </m:e>
                          <m:sub>
                            <m:r>
                              <a:rPr lang="en-US" sz="2200" b="1" i="1">
                                <a:solidFill>
                                  <a:srgbClr val="00B0F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𝒏</m:t>
                            </m:r>
                            <m:r>
                              <a:rPr lang="en-US" sz="2200" b="1" i="1">
                                <a:solidFill>
                                  <a:srgbClr val="00B0F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.</m:t>
                            </m:r>
                            <m:r>
                              <a:rPr lang="en-US" sz="2200" b="1" i="1">
                                <a:solidFill>
                                  <a:srgbClr val="00B0F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𝒌</m:t>
                            </m:r>
                          </m:sub>
                        </m:sSub>
                      </m:e>
                    </m:d>
                    <m:r>
                      <a:rPr lang="en-US" sz="2200" b="1" i="1">
                        <a:solidFill>
                          <a:srgbClr val="00B0F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/</m:t>
                    </m:r>
                    <m:d>
                      <m:dPr>
                        <m:ctrlPr>
                          <a:rPr lang="ru-RU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sz="2200" b="1" i="1">
                                <a:solidFill>
                                  <a:srgbClr val="00B0F0"/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b="1" i="1">
                                <a:solidFill>
                                  <a:srgbClr val="00B0F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𝒉</m:t>
                            </m:r>
                          </m:e>
                          <m:sub>
                            <m:r>
                              <a:rPr lang="en-US" sz="2200" b="1" i="1">
                                <a:solidFill>
                                  <a:srgbClr val="00B0F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𝒐</m:t>
                            </m:r>
                          </m:sub>
                        </m:sSub>
                        <m:r>
                          <a:rPr lang="en-US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ru-RU" sz="2200" b="1" i="1">
                                <a:solidFill>
                                  <a:srgbClr val="00B0F0"/>
                                </a:solidFill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200" b="1" i="1">
                                <a:solidFill>
                                  <a:srgbClr val="00B0F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𝒉</m:t>
                            </m:r>
                          </m:e>
                          <m:sub>
                            <m:r>
                              <a:rPr lang="en-US" sz="2200" b="1" i="1">
                                <a:solidFill>
                                  <a:srgbClr val="00B0F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𝒌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nisbati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sodda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kondensatsion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qurilmaning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(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regenerasiyasiz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) FIK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ni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bildiradi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 </a:t>
                </a:r>
                <a:endParaRPr lang="en-US" sz="2200" b="1" dirty="0">
                  <a:solidFill>
                    <a:srgbClr val="00B0F0"/>
                  </a:solidFill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3061" y="913446"/>
                <a:ext cx="10198360" cy="4615944"/>
              </a:xfrm>
              <a:prstGeom prst="rect">
                <a:avLst/>
              </a:prstGeom>
              <a:blipFill rotWithShape="0">
                <a:blip r:embed="rId2"/>
                <a:stretch>
                  <a:fillRect l="-777" b="-15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528444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4" name="Прямоугольник 3"/>
              <p:cNvSpPr/>
              <p:nvPr/>
            </p:nvSpPr>
            <p:spPr>
              <a:xfrm>
                <a:off x="1511560" y="1275450"/>
                <a:ext cx="9321281" cy="39708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7200" algn="just">
                  <a:lnSpc>
                    <a:spcPct val="200000"/>
                  </a:lnSpc>
                  <a:spcAft>
                    <a:spcPts val="0"/>
                  </a:spcAft>
                </a:pPr>
                <a:r>
                  <a:rPr lang="en-US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Shunday</a:t>
                </a:r>
                <a:r>
                  <a:rPr lang="en-US" sz="24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qilib</a:t>
                </a:r>
                <a:r>
                  <a:rPr lang="en-US" sz="24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</a:t>
                </a:r>
                <a:r>
                  <a:rPr lang="en-US" sz="24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formula </a:t>
                </a:r>
                <a:r>
                  <a:rPr lang="en-US" sz="24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quyidagi</a:t>
                </a:r>
                <a:r>
                  <a:rPr lang="en-US" sz="24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ko’rinishga</a:t>
                </a:r>
                <a:r>
                  <a:rPr lang="en-US" sz="24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keladi</a:t>
                </a:r>
                <a:r>
                  <a:rPr lang="en-US" sz="24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endParaRPr lang="ru-RU" sz="2400" b="1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20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4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4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𝜼</m:t>
                          </m:r>
                        </m:e>
                        <m:sub>
                          <m:r>
                            <a:rPr lang="en-US" sz="24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𝒊𝒑</m:t>
                          </m:r>
                        </m:sub>
                      </m:sSub>
                      <m:r>
                        <a:rPr lang="en-US" sz="2400" b="1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ru-RU" sz="24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4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𝜼</m:t>
                          </m:r>
                        </m:e>
                        <m:sub>
                          <m:r>
                            <a:rPr lang="en-US" sz="24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𝒊𝒌</m:t>
                          </m:r>
                        </m:sub>
                      </m:sSub>
                      <m:r>
                        <a:rPr lang="en-US" sz="2400" b="1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∙</m:t>
                      </m:r>
                      <m:f>
                        <m:fPr>
                          <m:ctrlPr>
                            <a:rPr lang="ru-RU" sz="24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4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𝟏</m:t>
                          </m:r>
                          <m:r>
                            <a:rPr lang="en-US" sz="24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ru-RU" sz="24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𝑨</m:t>
                              </m:r>
                            </m:e>
                            <m:sub>
                              <m:r>
                                <a:rPr lang="en-US" sz="24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𝒑</m:t>
                              </m:r>
                            </m:sub>
                          </m:sSub>
                        </m:num>
                        <m:den>
                          <m:r>
                            <a:rPr lang="en-US" sz="24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𝟏</m:t>
                          </m:r>
                          <m:r>
                            <a:rPr lang="en-US" sz="24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ru-RU" sz="24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𝑨</m:t>
                              </m:r>
                            </m:e>
                            <m:sub>
                              <m:r>
                                <a:rPr lang="en-US" sz="24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𝒑</m:t>
                              </m:r>
                            </m:sub>
                          </m:sSub>
                          <m:r>
                            <a:rPr lang="en-US" sz="24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ru-RU" sz="24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𝜼</m:t>
                              </m:r>
                            </m:e>
                            <m:sub>
                              <m:r>
                                <a:rPr lang="en-US" sz="24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𝒊𝒌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ru-RU" sz="2400" b="1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>
                  <a:lnSpc>
                    <a:spcPct val="200000"/>
                  </a:lnSpc>
                </a:pPr>
                <a:r>
                  <a:rPr lang="en-US" sz="24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Ko’rinib</a:t>
                </a:r>
                <a:r>
                  <a:rPr lang="en-US" sz="24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turibdiki</a:t>
                </a:r>
                <a:r>
                  <a:rPr lang="en-US" sz="24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𝑨</m:t>
                        </m:r>
                      </m:e>
                      <m:sub>
                        <m:r>
                          <a:rPr lang="en-US" sz="24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𝒑</m:t>
                        </m:r>
                      </m:sub>
                    </m:sSub>
                  </m:oMath>
                </a14:m>
                <a:r>
                  <a:rPr lang="en-US" sz="24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ning</a:t>
                </a:r>
                <a:r>
                  <a:rPr lang="en-US" sz="24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qiymati</a:t>
                </a:r>
                <a:r>
                  <a:rPr lang="en-US" sz="24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musbat</a:t>
                </a:r>
                <a:r>
                  <a:rPr lang="en-US" sz="24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bo’lgan</a:t>
                </a:r>
                <a:r>
                  <a:rPr lang="en-US" sz="24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barcha</a:t>
                </a:r>
                <a:r>
                  <a:rPr lang="en-US" sz="24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hollarida</a:t>
                </a:r>
                <a:r>
                  <a:rPr lang="en-US" sz="24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</a:t>
                </a:r>
                <a:r>
                  <a:rPr lang="en-US" sz="24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regenerativ</a:t>
                </a:r>
                <a:r>
                  <a:rPr lang="en-US" sz="24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siklning</a:t>
                </a:r>
                <a:r>
                  <a:rPr lang="en-US" sz="24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4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FIKi</a:t>
                </a:r>
                <a:r>
                  <a:rPr lang="en-US" sz="24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𝜼</m:t>
                        </m:r>
                      </m:e>
                      <m:sub>
                        <m:r>
                          <a:rPr lang="en-US" sz="24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𝒊𝒑</m:t>
                        </m:r>
                      </m:sub>
                    </m:sSub>
                    <m:r>
                      <a:rPr lang="en-US" sz="2400" b="1" i="1">
                        <a:solidFill>
                          <a:srgbClr val="00B0F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&gt;</m:t>
                    </m:r>
                    <m:sSub>
                      <m:sSubPr>
                        <m:ctrlPr>
                          <a:rPr lang="ru-RU" sz="24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𝜼</m:t>
                        </m:r>
                      </m:e>
                      <m:sub>
                        <m:r>
                          <a:rPr lang="en-US" sz="24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𝒊𝒌</m:t>
                        </m:r>
                      </m:sub>
                    </m:sSub>
                  </m:oMath>
                </a14:m>
                <a:r>
                  <a:rPr lang="en-US" sz="24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 </a:t>
                </a:r>
                <a:endParaRPr lang="en-US" sz="2400" b="1" dirty="0">
                  <a:solidFill>
                    <a:srgbClr val="00B0F0"/>
                  </a:solidFill>
                </a:endParaRPr>
              </a:p>
            </p:txBody>
          </p:sp>
        </mc:Choice>
        <mc:Fallback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11560" y="1275450"/>
                <a:ext cx="9321281" cy="3970895"/>
              </a:xfrm>
              <a:prstGeom prst="rect">
                <a:avLst/>
              </a:prstGeom>
              <a:blipFill rotWithShape="0">
                <a:blip r:embed="rId2"/>
                <a:stretch>
                  <a:fillRect l="-1046" b="-153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125453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4" name="Прямоугольник 3"/>
              <p:cNvSpPr/>
              <p:nvPr/>
            </p:nvSpPr>
            <p:spPr>
              <a:xfrm>
                <a:off x="597159" y="291635"/>
                <a:ext cx="10907486" cy="632352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2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Agarda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bug’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turbina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qurilmasidagi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regenerativ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qizdirish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uchun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bug’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olish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bilan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birga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sanoat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ehtiyojlari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ishitish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uchun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bug’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olish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mavjud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bo’lsa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u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holda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qurilma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uchun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elektr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energiya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ishlab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chiqarishdagi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FIK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𝜼</m:t>
                        </m:r>
                      </m:e>
                      <m:sub>
                        <m:r>
                          <a:rPr lang="en-US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𝒊𝑰𝑬𝑴</m:t>
                        </m:r>
                      </m:sub>
                    </m:sSub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bilan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faqat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kondensasion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qurilma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uchun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FIK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𝜼</m:t>
                        </m:r>
                      </m:e>
                      <m:sub>
                        <m:r>
                          <a:rPr lang="en-US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𝒊𝒌</m:t>
                        </m:r>
                      </m:sub>
                    </m:sSub>
                    <m:r>
                      <a:rPr lang="en-US" sz="2200" b="1" i="1">
                        <a:solidFill>
                          <a:srgbClr val="00B0F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orasidagi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nisbat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quyidagicha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bo’ladi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</a:t>
                </a:r>
                <a:endParaRPr lang="ru-RU" sz="2200" b="1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2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2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𝜼</m:t>
                          </m:r>
                        </m:e>
                        <m:sub>
                          <m:r>
                            <a:rPr lang="en-US" sz="22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𝒊𝑰𝑬𝑴</m:t>
                          </m:r>
                        </m:sub>
                      </m:sSub>
                      <m:r>
                        <a:rPr lang="en-US" sz="2200" b="1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ru-RU" sz="22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2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𝜼</m:t>
                          </m:r>
                        </m:e>
                        <m:sub>
                          <m:r>
                            <a:rPr lang="en-US" sz="22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𝒊𝒌</m:t>
                          </m:r>
                        </m:sub>
                      </m:sSub>
                      <m:r>
                        <a:rPr lang="en-US" sz="2200" b="1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∙</m:t>
                      </m:r>
                      <m:f>
                        <m:fPr>
                          <m:ctrlPr>
                            <a:rPr lang="ru-RU" sz="22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2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𝟏</m:t>
                          </m:r>
                          <m:r>
                            <a:rPr lang="en-US" sz="22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ru-RU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𝑨</m:t>
                              </m:r>
                            </m:e>
                            <m:sub>
                              <m:r>
                                <a:rPr lang="en-US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𝒑</m:t>
                              </m:r>
                            </m:sub>
                          </m:sSub>
                          <m:r>
                            <a:rPr lang="en-US" sz="22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ru-RU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𝑨</m:t>
                              </m:r>
                            </m:e>
                            <m:sub>
                              <m:r>
                                <a:rPr lang="en-US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𝒊</m:t>
                              </m:r>
                              <m:r>
                                <a:rPr lang="en-US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.</m:t>
                              </m:r>
                              <m:r>
                                <a:rPr lang="en-US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𝒊</m:t>
                              </m:r>
                            </m:sub>
                          </m:sSub>
                        </m:num>
                        <m:den>
                          <m:r>
                            <a:rPr lang="en-US" sz="22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𝟏</m:t>
                          </m:r>
                          <m:r>
                            <a:rPr lang="en-US" sz="22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ru-RU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sSub>
                                <m:sSubPr>
                                  <m:ctrlPr>
                                    <a:rPr lang="ru-RU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𝜼</m:t>
                                  </m:r>
                                </m:e>
                                <m:sub>
                                  <m:r>
                                    <a:rPr lang="en-US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𝒊𝒌</m:t>
                                  </m:r>
                                </m:sub>
                              </m:sSub>
                              <m:r>
                                <a:rPr lang="en-US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∙(</m:t>
                              </m:r>
                              <m:r>
                                <a:rPr lang="en-US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𝑨</m:t>
                              </m:r>
                            </m:e>
                            <m:sub>
                              <m:r>
                                <a:rPr lang="en-US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𝒑</m:t>
                              </m:r>
                            </m:sub>
                          </m:sSub>
                          <m:r>
                            <a:rPr lang="en-US" sz="22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ru-RU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𝑨</m:t>
                              </m:r>
                            </m:e>
                            <m:sub>
                              <m:r>
                                <a:rPr lang="en-US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𝒊</m:t>
                              </m:r>
                              <m:r>
                                <a:rPr lang="en-US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.</m:t>
                              </m:r>
                              <m:r>
                                <a:rPr lang="en-US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𝒊</m:t>
                              </m:r>
                            </m:sub>
                          </m:sSub>
                          <m:r>
                            <a:rPr lang="en-US" sz="22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)</m:t>
                          </m:r>
                        </m:den>
                      </m:f>
                    </m:oMath>
                  </m:oMathPara>
                </a14:m>
                <a:endParaRPr lang="ru-RU" sz="2200" b="1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erda</a:t>
                </a:r>
                <a:endParaRPr lang="ru-RU" sz="2200" b="1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2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2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𝑨</m:t>
                          </m:r>
                        </m:e>
                        <m:sub>
                          <m:r>
                            <a:rPr lang="en-US" sz="22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𝒊</m:t>
                          </m:r>
                          <m:r>
                            <a:rPr lang="en-US" sz="22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  <m:r>
                            <a:rPr lang="en-US" sz="22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𝒊</m:t>
                          </m:r>
                        </m:sub>
                      </m:sSub>
                      <m:r>
                        <a:rPr lang="en-US" sz="2200" b="1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2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limLoc m:val="undOvr"/>
                              <m:ctrlPr>
                                <a:rPr lang="ru-RU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naryPr>
                            <m:sub>
                              <m:r>
                                <a:rPr lang="en-US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𝟏</m:t>
                              </m:r>
                            </m:sub>
                            <m:sup>
                              <m:r>
                                <a:rPr lang="en-US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𝒎</m:t>
                              </m:r>
                            </m:sup>
                            <m:e>
                              <m:sSub>
                                <m:sSubPr>
                                  <m:ctrlPr>
                                    <a:rPr lang="ru-RU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𝜶</m:t>
                                  </m:r>
                                </m:e>
                                <m:sub>
                                  <m:r>
                                    <a:rPr lang="en-US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𝒋𝒑</m:t>
                                  </m:r>
                                </m:sub>
                              </m:sSub>
                              <m:r>
                                <a:rPr lang="en-US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∙</m:t>
                              </m:r>
                              <m:d>
                                <m:dPr>
                                  <m:ctrlPr>
                                    <a:rPr lang="ru-RU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ru-RU" sz="2200" b="1" i="1">
                                          <a:solidFill>
                                            <a:srgbClr val="00B0F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200" b="1" i="1">
                                          <a:solidFill>
                                            <a:srgbClr val="00B0F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  <m:t>𝒉</m:t>
                                      </m:r>
                                    </m:e>
                                    <m:sub>
                                      <m:r>
                                        <a:rPr lang="en-US" sz="2200" b="1" i="1">
                                          <a:solidFill>
                                            <a:srgbClr val="00B0F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  <m:t>𝒐</m:t>
                                      </m:r>
                                    </m:sub>
                                  </m:sSub>
                                  <m:r>
                                    <a:rPr lang="en-US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ru-RU" sz="2200" b="1" i="1">
                                          <a:solidFill>
                                            <a:srgbClr val="00B0F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200" b="1" i="1">
                                          <a:solidFill>
                                            <a:srgbClr val="00B0F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  <m:t>𝒉</m:t>
                                      </m:r>
                                    </m:e>
                                    <m:sub>
                                      <m:r>
                                        <a:rPr lang="en-US" sz="2200" b="1" i="1">
                                          <a:solidFill>
                                            <a:srgbClr val="00B0F0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</a:rPr>
                                        <m:t>𝒋𝒑</m:t>
                                      </m:r>
                                    </m:sub>
                                  </m:sSub>
                                </m:e>
                              </m:d>
                            </m:e>
                          </m:nary>
                        </m:num>
                        <m:den>
                          <m:sSub>
                            <m:sSubPr>
                              <m:ctrlPr>
                                <a:rPr lang="ru-RU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𝜶</m:t>
                              </m:r>
                            </m:e>
                            <m:sub>
                              <m:r>
                                <a:rPr lang="en-US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𝒌</m:t>
                              </m:r>
                            </m:sub>
                          </m:sSub>
                          <m:r>
                            <a:rPr lang="en-US" sz="22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∙</m:t>
                          </m:r>
                          <m:d>
                            <m:dPr>
                              <m:ctrlPr>
                                <a:rPr lang="ru-RU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ru-RU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𝒉</m:t>
                                  </m:r>
                                </m:e>
                                <m:sub>
                                  <m:r>
                                    <a:rPr lang="en-US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𝒐</m:t>
                                  </m:r>
                                </m:sub>
                              </m:sSub>
                              <m:r>
                                <a:rPr lang="en-US" sz="2200" b="1" i="1">
                                  <a:solidFill>
                                    <a:srgbClr val="00B0F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ru-RU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𝒉</m:t>
                                  </m:r>
                                </m:e>
                                <m:sub>
                                  <m:r>
                                    <a:rPr lang="en-US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𝒏</m:t>
                                  </m:r>
                                  <m:r>
                                    <a:rPr lang="en-US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.</m:t>
                                  </m:r>
                                  <m:r>
                                    <a:rPr lang="en-US" sz="2200" b="1" i="1">
                                      <a:solidFill>
                                        <a:srgbClr val="00B0F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𝒌</m:t>
                                  </m:r>
                                </m:sub>
                              </m:sSub>
                            </m:e>
                          </m:d>
                        </m:den>
                      </m:f>
                    </m:oMath>
                  </m:oMathPara>
                </a14:m>
                <a:endParaRPr lang="ru-RU" sz="2200" b="1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erda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𝜶</m:t>
                        </m:r>
                      </m:e>
                      <m:sub>
                        <m:r>
                          <a:rPr lang="en-US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𝒋𝒑</m:t>
                        </m:r>
                      </m:sub>
                    </m:sSub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–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issiqlik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is’temolchilarga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yo’naltirilayotgan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bug’ning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umumiy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sarfining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ulushi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𝒉</m:t>
                        </m:r>
                      </m:e>
                      <m:sub>
                        <m:r>
                          <a:rPr lang="en-US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𝒋𝒑</m:t>
                        </m:r>
                      </m:sub>
                    </m:sSub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–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shu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bug’ning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entalpiyasi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; m -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sanoat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ehtiyojlari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va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ishitish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uchun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bug’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olishning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umumiy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soni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𝑨</m:t>
                        </m:r>
                      </m:e>
                      <m:sub>
                        <m:r>
                          <a:rPr lang="en-US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𝒊</m:t>
                        </m:r>
                        <m:r>
                          <a:rPr lang="en-US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.</m:t>
                        </m:r>
                        <m:r>
                          <a:rPr lang="en-US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𝒊</m:t>
                        </m:r>
                      </m:sub>
                    </m:sSub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–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kondensasion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oqim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ishiga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issiqlik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is’temolchilariga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olinayotgan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bug’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oqimlari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ishining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nisbati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</a:t>
                </a:r>
                <a:endParaRPr lang="en-US" sz="2200" b="1" dirty="0">
                  <a:solidFill>
                    <a:srgbClr val="00B0F0"/>
                  </a:solidFill>
                </a:endParaRPr>
              </a:p>
            </p:txBody>
          </p:sp>
        </mc:Choice>
        <mc:Fallback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7159" y="291635"/>
                <a:ext cx="10907486" cy="6323526"/>
              </a:xfrm>
              <a:prstGeom prst="rect">
                <a:avLst/>
              </a:prstGeom>
              <a:blipFill rotWithShape="0">
                <a:blip r:embed="rId2"/>
                <a:stretch>
                  <a:fillRect l="-727" r="-727" b="-86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959861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29C2FB74-679D-4B33-AB29-AFF7A082C8DC}"/>
              </a:ext>
            </a:extLst>
          </p:cNvPr>
          <p:cNvSpPr/>
          <p:nvPr/>
        </p:nvSpPr>
        <p:spPr>
          <a:xfrm>
            <a:off x="1572167" y="5553800"/>
            <a:ext cx="9292160" cy="923330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B050"/>
                </a:solidFill>
                <a:effectLst/>
              </a:rPr>
              <a:t>E’TIBORINGIZ UCHUN RAXMAT!</a:t>
            </a:r>
            <a:endParaRPr lang="ru-RU" sz="54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00B050"/>
              </a:solidFill>
              <a:effectLst/>
            </a:endParaRPr>
          </a:p>
        </p:txBody>
      </p:sp>
      <p:pic>
        <p:nvPicPr>
          <p:cNvPr id="1026" name="Picture 2" descr="Image result for renewable energy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38" t="17433" r="9770" b="6990"/>
          <a:stretch/>
        </p:blipFill>
        <p:spPr bwMode="auto">
          <a:xfrm>
            <a:off x="2541985" y="335902"/>
            <a:ext cx="7352523" cy="4599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5660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176</Words>
  <Application>Microsoft Office PowerPoint</Application>
  <PresentationFormat>Широкоэкранный</PresentationFormat>
  <Paragraphs>33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Arial</vt:lpstr>
      <vt:lpstr>Calibri</vt:lpstr>
      <vt:lpstr>Calibri Light</vt:lpstr>
      <vt:lpstr>Cambria Math</vt:lpstr>
      <vt:lpstr>Century Schoolbook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Nizomiddin Rakhmanov</dc:creator>
  <cp:lastModifiedBy>Nizomiddin Rakhmanov</cp:lastModifiedBy>
  <cp:revision>28</cp:revision>
  <dcterms:created xsi:type="dcterms:W3CDTF">2018-02-18T06:55:43Z</dcterms:created>
  <dcterms:modified xsi:type="dcterms:W3CDTF">2018-05-30T11:47:54Z</dcterms:modified>
</cp:coreProperties>
</file>