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81" r:id="rId4"/>
    <p:sldId id="283" r:id="rId5"/>
    <p:sldId id="280" r:id="rId6"/>
    <p:sldId id="279" r:id="rId7"/>
    <p:sldId id="284" r:id="rId8"/>
    <p:sldId id="278" r:id="rId9"/>
    <p:sldId id="277" r:id="rId10"/>
    <p:sldId id="276" r:id="rId11"/>
    <p:sldId id="273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9580507680678472"/>
          <c:y val="5.4787340255591788E-2"/>
          <c:w val="0.74949445134781212"/>
          <c:h val="0.8034698605941889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rgbClr val="03D4A8">
                    <a:alpha val="44000"/>
                  </a:srgbClr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10800000" scaled="1"/>
              <a:tileRect/>
            </a:gradFill>
          </c:spPr>
          <c:invertIfNegative val="0"/>
          <c:cat>
            <c:numRef>
              <c:f>Лист1!$B$5:$B$8</c:f>
              <c:numCache>
                <c:formatCode>General</c:formatCode>
                <c:ptCount val="4"/>
                <c:pt idx="0">
                  <c:v>2015</c:v>
                </c:pt>
                <c:pt idx="1">
                  <c:v>2020</c:v>
                </c:pt>
                <c:pt idx="2">
                  <c:v>2025</c:v>
                </c:pt>
                <c:pt idx="3">
                  <c:v>2030</c:v>
                </c:pt>
              </c:numCache>
            </c:numRef>
          </c:cat>
          <c:val>
            <c:numRef>
              <c:f>Лист1!$C$5:$C$8</c:f>
              <c:numCache>
                <c:formatCode>0.0</c:formatCode>
                <c:ptCount val="4"/>
                <c:pt idx="0">
                  <c:v>58</c:v>
                </c:pt>
                <c:pt idx="1">
                  <c:v>70</c:v>
                </c:pt>
                <c:pt idx="2">
                  <c:v>85</c:v>
                </c:pt>
                <c:pt idx="3">
                  <c:v>105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92276904"/>
        <c:axId val="292280432"/>
      </c:barChart>
      <c:catAx>
        <c:axId val="292276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92280432"/>
        <c:crosses val="autoZero"/>
        <c:auto val="1"/>
        <c:lblAlgn val="ctr"/>
        <c:lblOffset val="100"/>
        <c:noMultiLvlLbl val="0"/>
      </c:catAx>
      <c:valAx>
        <c:axId val="292280432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292276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600"/>
      </a:pPr>
      <a:endParaRPr lang="ru-RU"/>
    </a:p>
  </c:txPr>
  <c:externalData r:id="rId2">
    <c:autoUpdate val="0"/>
  </c:externalData>
</c:chartSpac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7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SSIQLIK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ELEKTR STANSIYALARINI MODERNIZASIYALASH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="" xmlns:a16="http://schemas.microsoft.com/office/drawing/2014/main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="" xmlns:a16="http://schemas.microsoft.com/office/drawing/2014/main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="" xmlns:a16="http://schemas.microsoft.com/office/drawing/2014/main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163692760"/>
              </p:ext>
            </p:extLst>
          </p:nvPr>
        </p:nvGraphicFramePr>
        <p:xfrm>
          <a:off x="4877967" y="0"/>
          <a:ext cx="6386442" cy="57691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34482" y="5371341"/>
            <a:ext cx="11262050" cy="122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>
              <a:lnSpc>
                <a:spcPct val="150000"/>
              </a:lnSpc>
            </a:pP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2030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yilga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borib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O’zbekistonda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6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energiyani</a:t>
            </a:r>
            <a:r>
              <a:rPr lang="en-US" sz="26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6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marotaba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en-US" sz="26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yani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milyard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kVt∙soat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energiyasini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ko’zda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tutilgan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600" b="1" dirty="0">
              <a:solidFill>
                <a:srgbClr val="00B0F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4890" t="5688" r="23568" b="9282"/>
          <a:stretch/>
        </p:blipFill>
        <p:spPr>
          <a:xfrm>
            <a:off x="1390650" y="1995747"/>
            <a:ext cx="2781300" cy="3375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9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481261" y="66675"/>
            <a:ext cx="7643814" cy="56673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38174" y="5576322"/>
            <a:ext cx="1113472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438275" algn="ctr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Latn-UZ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yonma-yon qurama hisobiga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kengayishi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9625"/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1,2 – past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bug’qozoni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3,4 – past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turbogenerator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reduksion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(RSQ); 6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regenerativ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812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8174" y="5576322"/>
            <a:ext cx="11134725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438275" algn="ctr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ustqurama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kengayishi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9625"/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1,2 – past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bug’qozoni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3,4 – past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turbogenerator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reduksion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(RSQ); 6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7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regenerativ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qizdirish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9 –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2790825" y="0"/>
            <a:ext cx="6410325" cy="55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7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114300"/>
            <a:ext cx="7915275" cy="58065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638375" y="6197084"/>
            <a:ext cx="5420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</a:t>
            </a:r>
            <a:r>
              <a:rPr lang="uz-Latn-UZ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qurama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kengayishi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7877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46449" y="475861"/>
                <a:ext cx="11016925" cy="60317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5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Qurilmaning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ustqurama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mutlaq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FIK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aniqlanadi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5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</m:t>
                          </m:r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𝒒𝒖𝒓𝒊𝒍𝒎𝒂</m:t>
                          </m:r>
                        </m:sub>
                      </m:sSub>
                      <m:r>
                        <a:rPr lang="uz-Cyrl-UZ" sz="25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𝒐</m:t>
                              </m:r>
                            </m:sub>
                          </m:sSub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𝒖𝒒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𝒐</m:t>
                              </m:r>
                            </m:sub>
                          </m:sSub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𝒖𝒒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25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5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𝑳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𝒐</m:t>
                        </m:r>
                      </m:sub>
                    </m:sSub>
                    <m:r>
                      <a:rPr lang="uz-Cyrl-UZ" sz="2500" b="1" i="1">
                        <a:solidFill>
                          <a:srgbClr val="00B0F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𝑳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𝒖𝒒</m:t>
                        </m:r>
                      </m:sub>
                    </m:sSub>
                  </m:oMath>
                </a14:m>
                <a:r>
                  <a:rPr lang="uz-Cyrl-UZ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–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avvaldan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mavjud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turbinaga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keltirilgan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1 kg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bug’ga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hisoblagan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avvalgi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dastlabki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yoqilgan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turbinalardagi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5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𝒐</m:t>
                        </m:r>
                      </m:sub>
                    </m:sSub>
                  </m:oMath>
                </a14:m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avvalgi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qurilmadagi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 kg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ishlab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chiqarishga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sarflangan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miqdori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5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𝒖𝒒</m:t>
                        </m:r>
                      </m:sub>
                    </m:sSub>
                  </m:oMath>
                </a14:m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ustquramadagi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 kg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bug’ga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qo’shimcha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sarflangan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miqdori</a:t>
                </a:r>
                <a:r>
                  <a:rPr lang="en-US" sz="25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5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449" y="475861"/>
                <a:ext cx="11016925" cy="6031779"/>
              </a:xfrm>
              <a:prstGeom prst="rect">
                <a:avLst/>
              </a:prstGeom>
              <a:blipFill rotWithShape="0">
                <a:blip r:embed="rId2"/>
                <a:stretch>
                  <a:fillRect l="-885" r="-885" b="-7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584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45536" y="298579"/>
                <a:ext cx="11420475" cy="63043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𝑳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𝒖𝒒</m:t>
                        </m:r>
                      </m:sub>
                    </m:sSub>
                    <m:r>
                      <a:rPr lang="uz-Cyrl-UZ" sz="2500" b="1" i="1">
                        <a:solidFill>
                          <a:srgbClr val="00B0F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𝒖𝒒</m:t>
                        </m:r>
                      </m:sub>
                    </m:sSub>
                  </m:oMath>
                </a14:m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hisobga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olgan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holda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o’zgartirishlardan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so’ng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quydagilarni</a:t>
                </a:r>
                <a:r>
                  <a:rPr lang="en-US" sz="25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olamiz</a:t>
                </a:r>
                <a:r>
                  <a:rPr lang="en-US" sz="2500" b="1" dirty="0" smtClean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500" b="1" dirty="0" smtClean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𝛈</m:t>
                          </m:r>
                        </m:e>
                        <m:sub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𝐢</m:t>
                          </m:r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𝐪𝐮𝐫𝐢𝐥𝐦𝐚</m:t>
                          </m:r>
                        </m:sub>
                      </m:sSub>
                      <m:r>
                        <a:rPr lang="uz-Cyrl-UZ" sz="2500" b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𝐋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𝐨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𝐪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𝐨</m:t>
                              </m:r>
                            </m:sub>
                          </m:sSub>
                        </m:den>
                      </m:f>
                      <m:r>
                        <a:rPr lang="uz-Cyrl-UZ" sz="2500" b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𝐋</m:t>
                                  </m:r>
                                </m:e>
                                <m:sub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𝐮𝐪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𝐋</m:t>
                                  </m:r>
                                </m:e>
                                <m:sub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𝐨</m:t>
                                  </m:r>
                                </m:sub>
                              </m:sSub>
                            </m:den>
                          </m:f>
                        </m:num>
                        <m:den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𝐋</m:t>
                                  </m:r>
                                </m:e>
                                <m:sub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𝐮𝐪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𝐋</m:t>
                                  </m:r>
                                </m:e>
                                <m:sub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𝐨</m:t>
                                  </m:r>
                                </m:sub>
                              </m:sSub>
                            </m:den>
                          </m:f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f>
                            <m:f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ru-RU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𝐋</m:t>
                                  </m:r>
                                </m:e>
                                <m:sub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𝐨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ru-RU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𝐪</m:t>
                                  </m:r>
                                </m:e>
                                <m:sub>
                                  <m:r>
                                    <a:rPr lang="uz-Cyrl-UZ" sz="2500" b="1" i="1">
                                      <a:solidFill>
                                        <a:srgbClr val="00B0F0"/>
                                      </a:solidFill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𝐨</m:t>
                                  </m:r>
                                </m:sub>
                              </m:sSub>
                            </m:den>
                          </m:f>
                        </m:den>
                      </m:f>
                    </m:oMath>
                  </m:oMathPara>
                </a14:m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yoki</a:t>
                </a:r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𝛈</m:t>
                          </m:r>
                        </m:e>
                        <m:sub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𝐢</m:t>
                          </m:r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𝐪𝐮𝐫𝐢𝐥𝐦𝐚</m:t>
                          </m:r>
                        </m:sub>
                      </m:sSub>
                      <m:r>
                        <a:rPr lang="uz-Cyrl-UZ" sz="2500" b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𝛈</m:t>
                          </m:r>
                        </m:e>
                        <m:sub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𝐢</m:t>
                          </m:r>
                        </m:sub>
                        <m:sup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𝐨</m:t>
                          </m:r>
                        </m:sup>
                      </m:sSubSup>
                      <m:r>
                        <a:rPr lang="uz-Cyrl-UZ" sz="2500" b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𝐀</m:t>
                          </m:r>
                        </m:num>
                        <m:den>
                          <m:r>
                            <a:rPr lang="uz-Cyrl-UZ" sz="25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𝐀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𝐮𝐪</m:t>
                              </m:r>
                            </m:sub>
                          </m:sSub>
                          <m:r>
                            <a:rPr lang="uz-Cyrl-UZ" sz="25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sSubSup>
                            <m:sSubSupPr>
                              <m:ctrlPr>
                                <a:rPr lang="ru-RU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𝛈</m:t>
                              </m:r>
                            </m:e>
                            <m:sub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𝐢</m:t>
                              </m:r>
                            </m:sub>
                            <m:sup>
                              <m:r>
                                <a:rPr lang="uz-Cyrl-UZ" sz="25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𝐨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𝐀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𝐮𝐪</m:t>
                        </m:r>
                      </m:sub>
                    </m:sSub>
                    <m:r>
                      <a:rPr lang="uz-Cyrl-UZ" sz="2500" b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5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5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𝐋</m:t>
                            </m:r>
                          </m:e>
                          <m:sub>
                            <m:r>
                              <a:rPr lang="uz-Cyrl-UZ" sz="25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𝐮𝐪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5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5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𝐋</m:t>
                            </m:r>
                          </m:e>
                          <m:sub>
                            <m:r>
                              <a:rPr lang="uz-Cyrl-UZ" sz="25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500" b="1" dirty="0" err="1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energetik</a:t>
                </a:r>
                <a:r>
                  <a:rPr lang="en-US" sz="25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koeffisent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ru-RU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𝛈</m:t>
                        </m:r>
                      </m:e>
                      <m:sub>
                        <m:r>
                          <a:rPr lang="uz-Cyrl-UZ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𝐢</m:t>
                        </m:r>
                      </m:sub>
                      <m:sup>
                        <m:r>
                          <a:rPr lang="uz-Cyrl-UZ" sz="25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𝐨</m:t>
                        </m:r>
                      </m:sup>
                    </m:sSubSup>
                  </m:oMath>
                </a14:m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stansiyani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ustqurama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turbinalarining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ichki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5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mutlaq</a:t>
                </a:r>
                <a:r>
                  <a:rPr lang="en-US" sz="25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FIK.</a:t>
                </a:r>
                <a:endParaRPr lang="ru-RU" sz="25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endParaRPr lang="ru-RU" sz="20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536" y="298579"/>
                <a:ext cx="11420475" cy="6304355"/>
              </a:xfrm>
              <a:prstGeom prst="rect">
                <a:avLst/>
              </a:prstGeom>
              <a:blipFill rotWithShape="0">
                <a:blip r:embed="rId2"/>
                <a:stretch>
                  <a:fillRect l="-854" r="-8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041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lated imag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10"/>
          <a:stretch/>
        </p:blipFill>
        <p:spPr bwMode="auto">
          <a:xfrm>
            <a:off x="2108718" y="125965"/>
            <a:ext cx="7529804" cy="571033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353265" y="6052848"/>
            <a:ext cx="704071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Stansiyaning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modernizasiyadan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90979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ÑÐµÐ´ÑÐºÑÐ¸Ð¾Ð½Ð½Ð¾-Ð¾ÑÐ»Ð°Ð´Ð¸ÑÐµÐ»ÑÐ½ÑÐµ ÑÑÑÐ°Ð½Ð¾Ð²ÐºÐ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866" y="139959"/>
            <a:ext cx="8182947" cy="58409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812055" y="6183478"/>
            <a:ext cx="576856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Stansiyadagi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reduksion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sovutish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180121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lated imag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0"/>
          <a:stretch/>
        </p:blipFill>
        <p:spPr bwMode="auto">
          <a:xfrm>
            <a:off x="2146040" y="65314"/>
            <a:ext cx="7977673" cy="5971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27349" y="6127493"/>
            <a:ext cx="58150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Zamonaviy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markazi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(IEM)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55674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180</Words>
  <Application>Microsoft Office PowerPoint</Application>
  <PresentationFormat>Широкоэкранный</PresentationFormat>
  <Paragraphs>29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33</cp:revision>
  <dcterms:created xsi:type="dcterms:W3CDTF">2018-02-18T06:55:43Z</dcterms:created>
  <dcterms:modified xsi:type="dcterms:W3CDTF">2018-05-30T12:46:59Z</dcterms:modified>
</cp:coreProperties>
</file>