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73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EF9DFEF9-DDA1-43BE-A8C0-C0F185B43C7C}"/>
              </a:ext>
            </a:extLst>
          </p:cNvPr>
          <p:cNvSpPr/>
          <p:nvPr/>
        </p:nvSpPr>
        <p:spPr>
          <a:xfrm>
            <a:off x="0" y="5691617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6</a:t>
            </a:r>
            <a:r>
              <a:rPr lang="ru-RU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.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ELEKTR STANSIYANING BUG’ SIKLI KO’RSATGICHLARI</a:t>
            </a:r>
            <a:endParaRPr lang="ru-RU" sz="1500" b="1" dirty="0">
              <a:solidFill>
                <a:srgbClr val="002060"/>
              </a:solidFill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5477E46-CAF4-43CA-AA22-28B47C2C24F1}"/>
              </a:ext>
            </a:extLst>
          </p:cNvPr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2000" b="1" dirty="0">
                <a:solidFill>
                  <a:srgbClr val="92D050"/>
                </a:solidFill>
              </a:rPr>
              <a:t>“ISSIQLIK ELEKTR STANSIYALARI”  FANIDAN</a:t>
            </a:r>
            <a:endParaRPr lang="ru-RU" sz="1200" b="1" dirty="0">
              <a:solidFill>
                <a:srgbClr val="92D050"/>
              </a:solidFill>
            </a:endParaRPr>
          </a:p>
        </p:txBody>
      </p:sp>
      <p:sp>
        <p:nvSpPr>
          <p:cNvPr id="8" name="Прямоугольник 7" hidden="1">
            <a:extLst>
              <a:ext uri="{FF2B5EF4-FFF2-40B4-BE49-F238E27FC236}">
                <a16:creationId xmlns:a16="http://schemas.microsoft.com/office/drawing/2014/main" xmlns="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:a16="http://schemas.microsoft.com/office/drawing/2014/main" xmlns="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:a16="http://schemas.microsoft.com/office/drawing/2014/main" xmlns="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338" y="1323439"/>
            <a:ext cx="6477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2798793" y="0"/>
            <a:ext cx="6578859" cy="527986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597158" y="5279867"/>
                <a:ext cx="10982131" cy="13234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z-Cyrl-UZ" sz="40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Rеkin </a:t>
                </a:r>
                <a:r>
                  <a:rPr lang="uz-Cyrl-UZ" sz="40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idеаl bug’ siklidаgi issiqlik FIK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4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Cyrl-UZ" sz="4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4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uz-Cyrl-UZ" sz="40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 to’yingаn vа qizigаn bug’ uchun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4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Cyrl-UZ" sz="4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uz-Cyrl-UZ" sz="40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uz-Cyrl-UZ" sz="40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gа nisbаti</a:t>
                </a:r>
                <a:endParaRPr lang="en-US" sz="4000" dirty="0"/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158" y="5279867"/>
                <a:ext cx="10982131" cy="1323439"/>
              </a:xfrm>
              <a:prstGeom prst="rect">
                <a:avLst/>
              </a:prstGeom>
              <a:blipFill rotWithShape="0">
                <a:blip r:embed="rId3"/>
                <a:stretch>
                  <a:fillRect t="-8295" b="-184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52959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result for ÑÑÐ¾Ð·Ð¸Ð¹Ð½ÑÐ¹ Ð¸Ð·Ð½Ð¾Ñ Ð»Ð¾Ð¿Ð°ÑÐ¾Ðº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779" y="139959"/>
            <a:ext cx="8751764" cy="471195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539432" y="5670293"/>
            <a:ext cx="35924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Cyrl-UZ" sz="36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Turbinaning rotori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33035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result for ÑÑÐ¾Ð·Ð¸Ð¹Ð½ÑÐ¹ Ð¸Ð·Ð½Ð¾Ñ Ð»Ð¾Ð¿Ð°ÑÐ¾Ðº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71" y="167951"/>
            <a:ext cx="3776650" cy="5701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Image result for ÑÑÐ¾Ð·Ð¸Ð¹Ð½ÑÐ¹ Ð¸Ð·Ð½Ð¾Ñ Ð»Ð¾Ð¿Ð°ÑÐ¾Ðº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67951"/>
            <a:ext cx="6733591" cy="570100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470438" y="6006196"/>
            <a:ext cx="82060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</a:t>
            </a:r>
            <a:r>
              <a:rPr lang="en-US" sz="32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32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kurakchalari</a:t>
            </a:r>
            <a:r>
              <a:rPr lang="en-US" sz="32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ulardagi</a:t>
            </a:r>
            <a:r>
              <a:rPr lang="en-US" sz="32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emirilish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4944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3559628" y="233266"/>
            <a:ext cx="5617029" cy="551439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802433" y="5615769"/>
                <a:ext cx="11131420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z-Cyrl-UZ" sz="32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Bоshlаng’ich bоsimdаn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32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Cyrl-UZ" sz="32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uz-Cyrl-UZ" sz="32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Cyrl-UZ" sz="32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uz-Cyrl-UZ" sz="32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uz-Cyrl-UZ" sz="32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𝑐𝑜𝑛𝑠𝑡</m:t>
                    </m:r>
                    <m:r>
                      <a:rPr lang="uz-Cyrl-UZ" sz="32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uz-Cyrl-UZ" sz="32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entаlpiyalаrning </a:t>
                </a:r>
                <a:endParaRPr lang="en-US" sz="3200" dirty="0" smtClean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/>
                <a:r>
                  <a:rPr lang="uz-Cyrl-UZ" sz="32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аdiаbаtik </a:t>
                </a:r>
                <a:r>
                  <a:rPr lang="uz-Cyrl-UZ" sz="32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fаrqlаri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32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Cyrl-UZ" sz="32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uz-Cyrl-UZ" sz="32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bоg’liqligini o’rnаtilishigа bоg’liqligi</a:t>
                </a:r>
                <a:endParaRPr lang="en-US" sz="3200" dirty="0"/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433" y="5615769"/>
                <a:ext cx="11131420" cy="1077218"/>
              </a:xfrm>
              <a:prstGeom prst="rect">
                <a:avLst/>
              </a:prstGeom>
              <a:blipFill rotWithShape="0">
                <a:blip r:embed="rId3"/>
                <a:stretch>
                  <a:fillRect t="-7910" b="-163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787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401216" y="383438"/>
                <a:ext cx="11308701" cy="59130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Tеnglаmаdаn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=1/(1+</m:t>
                    </m:r>
                    <m:f>
                      <m:f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𝑞</m:t>
                            </m:r>
                          </m:e>
                          <m:sub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𝑘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4958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Tеrmik FIK ning mаksimаl qiymаti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uz-Cyrl-UZ" sz="24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/</m:t>
                    </m:r>
                    <m:sSub>
                      <m:sSubPr>
                        <m:ctrlPr>
                          <a:rPr lang="ru-RU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nisbаtаn eng kаm qiymаtgа egа bo’lgаndа sоdir </a:t>
                </a: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bo’lаdi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4958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𝑑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𝐻</m:t>
                                  </m:r>
                                </m:e>
                                <m:sub>
                                  <m: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𝑘</m:t>
                                  </m:r>
                                </m:sub>
                              </m:sSub>
                            </m:den>
                          </m:f>
                          <m: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𝑑𝑠</m:t>
                          </m:r>
                        </m:den>
                      </m:f>
                      <m:r>
                        <a:rPr lang="en-US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𝑘</m:t>
                              </m:r>
                            </m:sub>
                          </m:sSub>
                          <m:d>
                            <m:d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𝑑</m:t>
                                  </m:r>
                                  <m:sSub>
                                    <m:sSubPr>
                                      <m:ctrlP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solidFill>
                                            <a:srgbClr val="00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𝐻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solidFill>
                                            <a:srgbClr val="00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2400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𝑑𝑠</m:t>
                                  </m:r>
                                </m:den>
                              </m:f>
                            </m:e>
                          </m:d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  <m:d>
                            <m:d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2400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𝑑</m:t>
                                  </m:r>
                                  <m:sSub>
                                    <m:sSubPr>
                                      <m:ctrlPr>
                                        <a:rPr lang="ru-RU" sz="2400" i="1">
                                          <a:solidFill>
                                            <a:srgbClr val="00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solidFill>
                                            <a:srgbClr val="00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𝑞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solidFill>
                                            <a:srgbClr val="00000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𝑘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2400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𝑑𝑠</m:t>
                                  </m:r>
                                </m:den>
                              </m:f>
                            </m:e>
                          </m:d>
                        </m:num>
                        <m:den>
                          <m:sSubSup>
                            <m:sSubSup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𝑘</m:t>
                              </m:r>
                            </m:sub>
                            <m:sup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  <m:r>
                        <a:rPr lang="en-US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4958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yoki</a:t>
                </a:r>
                <a:r>
                  <a:rPr lang="en-US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endParaRPr lang="ru-RU" sz="20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4958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𝑑𝐻</m:t>
                              </m:r>
                            </m:e>
                            <m:sub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ru-RU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𝑘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𝑘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216" y="383438"/>
                <a:ext cx="11308701" cy="5913029"/>
              </a:xfrm>
              <a:prstGeom prst="rect">
                <a:avLst/>
              </a:prstGeom>
              <a:blipFill rotWithShape="0">
                <a:blip r:embed="rId2"/>
                <a:stretch>
                  <a:fillRect l="-863" r="-8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9634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345233" y="0"/>
            <a:ext cx="6885991" cy="685799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7231224" y="2088798"/>
                <a:ext cx="4525347" cy="39011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uz-Cyrl-UZ" sz="28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Tеrmik FIK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sub>
                    </m:sSub>
                    <m:r>
                      <a:rPr lang="en-US" sz="28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uz-Cyrl-UZ" sz="28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𝑛𝑖</m:t>
                    </m:r>
                    <m:r>
                      <a:rPr lang="uz-Cyrl-UZ" sz="28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2800" dirty="0" smtClean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uz-Cyrl-UZ" sz="28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bоshlаng’ich </a:t>
                </a:r>
                <a:r>
                  <a:rPr lang="uz-Cyrl-UZ" sz="28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bоsim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uz-Cyrl-UZ" sz="28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dаn turli хil bоshlаng’ich</a:t>
                </a:r>
                <a:r>
                  <a:rPr lang="en-US" sz="28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z-Cyrl-UZ" sz="28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hаrоrаtlаr</a:t>
                </a:r>
                <a14:m>
                  <m:oMath xmlns:m="http://schemas.openxmlformats.org/officeDocument/2006/math">
                    <m:r>
                      <a:rPr lang="uz-Cyrl-UZ" sz="28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ru-RU" sz="2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800" b="0" i="1" smtClean="0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2800" b="0" i="1" dirty="0" smtClean="0">
                  <a:solidFill>
                    <a:srgbClr val="0070C0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z-Cyrl-UZ" sz="2800" i="1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(</m:t>
                      </m:r>
                      <m:sSub>
                        <m:sSubPr>
                          <m:ctrlPr>
                            <a:rPr lang="ru-RU" sz="2800" i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z-Cyrl-UZ" sz="2800" i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uz-Cyrl-UZ" sz="2800" i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sub>
                      </m:sSub>
                      <m:r>
                        <a:rPr lang="uz-Cyrl-UZ" sz="2800" i="1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=0,004 </m:t>
                      </m:r>
                      <m:r>
                        <a:rPr lang="uz-Cyrl-UZ" sz="2800" i="1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𝑀𝑃𝑎</m:t>
                      </m:r>
                      <m:r>
                        <a:rPr lang="uz-Cyrl-UZ" sz="2800" i="1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800" dirty="0" smtClean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uz-Cyrl-UZ" sz="28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dаgi bоg’liqligi</a:t>
                </a:r>
                <a:endParaRPr lang="en-US" sz="2800" dirty="0"/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1224" y="2088798"/>
                <a:ext cx="4525347" cy="3901196"/>
              </a:xfrm>
              <a:prstGeom prst="rect">
                <a:avLst/>
              </a:prstGeom>
              <a:blipFill rotWithShape="0">
                <a:blip r:embed="rId3"/>
                <a:stretch>
                  <a:fillRect l="-2692" b="-32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42185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233266" y="27990"/>
            <a:ext cx="6913983" cy="678335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697755" y="4449444"/>
            <a:ext cx="4198776" cy="1962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z-Cyrl-UZ" sz="28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Soplo qurilmasi, ishchi va diafragma kurakchasi kesimlarining sxemasi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08380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929881" y="0"/>
            <a:ext cx="8332237" cy="510384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1481233" y="5336739"/>
                <a:ext cx="9229531" cy="13388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Bug’ning bog’langan boshlang’ich ko’rsatkichlarini aniqlashga doir grafik: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 – </a:t>
                </a:r>
                <a:r>
                  <a:rPr lang="en-US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turbinada</a:t>
                </a:r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bug’ning</a:t>
                </a:r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ishchi</a:t>
                </a:r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jarayondagi</a:t>
                </a:r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boshlang’ich</a:t>
                </a:r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ko’rsatkichlari</a:t>
                </a:r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𝑃</m:t>
                        </m:r>
                      </m:e>
                      <m:sub>
                        <m:r>
                          <a:rPr lang="uz-Cyrl-UZ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uz-Cyrl-UZ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uz-Cyrl-UZ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va</m:t>
                    </m:r>
                    <m:r>
                      <a:rPr lang="uz-Cyrl-UZ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ru-RU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uz-Cyrl-UZ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uz-Cyrl-UZ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oarsidagi</a:t>
                </a:r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bog’liqlik</a:t>
                </a:r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o’zgarmas</a:t>
                </a:r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so’nngi</a:t>
                </a:r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namlikda</a:t>
                </a:r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𝜔</m:t>
                        </m:r>
                      </m:e>
                      <m:sub>
                        <m:r>
                          <a:rPr lang="uz-Cyrl-UZ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uz-Cyrl-UZ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=13% </m:t>
                    </m:r>
                  </m:oMath>
                </a14:m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𝑃</m:t>
                        </m:r>
                      </m:e>
                      <m:sub>
                        <m:r>
                          <a:rPr lang="uz-Cyrl-UZ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uz-Cyrl-UZ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=0,004 </m:t>
                    </m:r>
                    <m:r>
                      <a:rPr lang="uz-Cyrl-UZ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𝑀𝑃𝑎</m:t>
                    </m:r>
                    <m:r>
                      <a:rPr lang="uz-Cyrl-UZ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1233" y="5336739"/>
                <a:ext cx="9229531" cy="1338828"/>
              </a:xfrm>
              <a:prstGeom prst="rect">
                <a:avLst/>
              </a:prstGeom>
              <a:blipFill rotWithShape="0">
                <a:blip r:embed="rId3"/>
                <a:stretch>
                  <a:fillRect l="-594" b="-27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04210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 result for ÑÐ¸ÑÐ´Ð°ÑÑÑ ÑÑÑ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841" y="74644"/>
            <a:ext cx="8845420" cy="610222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736171" y="6267452"/>
            <a:ext cx="67507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1860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MVt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quvvatli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Toshkent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288313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9C2FB74-679D-4B33-AB29-AFF7A082C8DC}"/>
              </a:ext>
            </a:extLst>
          </p:cNvPr>
          <p:cNvSpPr/>
          <p:nvPr/>
        </p:nvSpPr>
        <p:spPr>
          <a:xfrm>
            <a:off x="1357562" y="5525808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F0"/>
              </a:solidFill>
              <a:effectLst/>
            </a:endParaRPr>
          </a:p>
        </p:txBody>
      </p:sp>
      <p:pic>
        <p:nvPicPr>
          <p:cNvPr id="2050" name="Picture 2" descr="Image result for Ð¢Ð­Ð¡ Ð¸ Ð°Ð»ÑÐµÑÐ½Ð°ÑÐ¸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152" y="625151"/>
            <a:ext cx="6882980" cy="458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85</Words>
  <Application>Microsoft Office PowerPoint</Application>
  <PresentationFormat>Широкоэкранный</PresentationFormat>
  <Paragraphs>26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25</cp:revision>
  <dcterms:created xsi:type="dcterms:W3CDTF">2018-02-18T06:55:43Z</dcterms:created>
  <dcterms:modified xsi:type="dcterms:W3CDTF">2018-04-11T08:17:42Z</dcterms:modified>
</cp:coreProperties>
</file>