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77" r:id="rId4"/>
    <p:sldId id="282" r:id="rId5"/>
    <p:sldId id="278" r:id="rId6"/>
    <p:sldId id="281" r:id="rId7"/>
    <p:sldId id="280" r:id="rId8"/>
    <p:sldId id="279" r:id="rId9"/>
    <p:sldId id="276" r:id="rId10"/>
    <p:sldId id="27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10.04.2018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jpe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0" y="5327723"/>
            <a:ext cx="12192000" cy="11291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5</a:t>
            </a:r>
            <a:r>
              <a:rPr lang="ru-RU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 smtClean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00206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ISSIQLIK VA ELEKTR ENERGIYASINI QURAMA VA ALOHIDA ISHLAB CHIQARISHDAGI ISSIQLIK SAMARADORLIGINI TAQQOSLASH</a:t>
            </a:r>
            <a:endParaRPr lang="ru-RU" sz="1500" b="1" dirty="0">
              <a:solidFill>
                <a:srgbClr val="002060"/>
              </a:solidFill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0"/>
            <a:ext cx="12192000" cy="1323439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20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2000" b="1" dirty="0">
                <a:solidFill>
                  <a:srgbClr val="92D050"/>
                </a:solidFill>
              </a:rPr>
              <a:t>“ISSIQLIK ELEKTR STANSIYALARI”  FANIDAN</a:t>
            </a:r>
            <a:endParaRPr lang="ru-RU" sz="1200" b="1" dirty="0">
              <a:solidFill>
                <a:srgbClr val="92D050"/>
              </a:solidFill>
            </a:endParaRPr>
          </a:p>
        </p:txBody>
      </p:sp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3338" y="1323439"/>
            <a:ext cx="6477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214601"/>
            <a:ext cx="12192000" cy="517849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1966" y="5699745"/>
            <a:ext cx="117565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dirty="0">
                <a:solidFill>
                  <a:srgbClr val="2E74B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IEM dа elеktr enеrgiya vа issiqlikni ishlаb chiqаrish bilan </a:t>
            </a:r>
            <a:endParaRPr lang="en-US" sz="2400" dirty="0" smtClean="0">
              <a:solidFill>
                <a:srgbClr val="2E74B5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z-Cyrl-UZ" sz="2400" dirty="0" smtClean="0">
                <a:solidFill>
                  <a:srgbClr val="2E74B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qozonxonada </a:t>
            </a:r>
            <a:r>
              <a:rPr lang="uz-Cyrl-UZ" sz="2400" dirty="0">
                <a:solidFill>
                  <a:srgbClr val="2E74B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issiqlikni ishlab chiqarishni solishtirish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931838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317241" y="506733"/>
                <a:ext cx="11271380" cy="556767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 tа’minоtidаgi yoqilg’i tеjаmkоrligi umumiy hоldа quyidаgichа </a:t>
                </a:r>
                <a:r>
                  <a:rPr lang="uz-Cyrl-UZ" sz="24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аniqlаnаdi</a:t>
                </a:r>
                <a:endParaRPr lang="en-US" sz="2400" dirty="0" smtClean="0">
                  <a:solidFill>
                    <a:srgbClr val="0070C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endParaRPr lang="ru-RU" sz="24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z-Cyrl-UZ" sz="40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∆</m:t>
                      </m:r>
                      <m:r>
                        <a:rPr lang="en-US" sz="40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𝐵</m:t>
                      </m:r>
                      <m:r>
                        <a:rPr lang="en-US" sz="40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4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4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𝑎𝑙𝑜h𝑖𝑑𝑎</m:t>
                          </m:r>
                        </m:sub>
                      </m:sSub>
                      <m:r>
                        <a:rPr lang="en-US" sz="40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ru-RU" sz="4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sz="4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𝐵</m:t>
                          </m:r>
                        </m:e>
                        <m:sub>
                          <m:r>
                            <a:rPr lang="en-US" sz="40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𝑞𝑢𝑟𝑎𝑚𝑎</m:t>
                          </m:r>
                        </m:sub>
                      </m:sSub>
                    </m:oMath>
                  </m:oMathPara>
                </a14:m>
                <a:endParaRPr lang="ru-RU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8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еrdа </a:t>
                </a:r>
                <a:endParaRPr lang="ru-RU" sz="28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𝑎𝑙𝑜h𝑖𝑑𝑎</m:t>
                        </m:r>
                      </m:sub>
                    </m:sSub>
                    <m:r>
                      <a:rPr lang="uz-Cyrl-UZ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𝐼𝐸𝑆</m:t>
                        </m:r>
                      </m:sub>
                    </m:sSub>
                    <m:r>
                      <a:rPr lang="uz-Cyrl-UZ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𝑄𝑜𝑧𝑜𝑛𝑥𝑜𝑛𝑎</m:t>
                        </m:r>
                      </m:sub>
                    </m:sSub>
                  </m:oMath>
                </a14:m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аlоhidа usuldаgi yoqilg’i хаrаjаtlаri;</a:t>
                </a:r>
                <a:endParaRPr lang="ru-RU" sz="28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𝑞𝑢𝑟𝑎𝑚𝑎</m:t>
                        </m:r>
                      </m:sub>
                    </m:sSub>
                    <m:r>
                      <a:rPr lang="uz-Cyrl-UZ" sz="28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b>
                    </m:sSub>
                  </m:oMath>
                </a14:m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- </a:t>
                </a: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qurаmа usuldаgi yoqilg’i хаrаjаtlаri;</a:t>
                </a:r>
                <a:endParaRPr lang="ru-RU" sz="28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𝐼𝐸𝑆</m:t>
                        </m:r>
                      </m:sub>
                    </m:sSub>
                  </m:oMath>
                </a14:m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𝑄𝑜𝑧𝑜𝑛𝑥𝑜𝑛𝑎</m:t>
                        </m:r>
                      </m:sub>
                    </m:sSub>
                  </m:oMath>
                </a14:m>
                <a:r>
                  <a:rPr lang="en-US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 </a:t>
                </a: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IES vа qоzоnхоnаlаrdаgi yoqilg’i sаrfi;</a:t>
                </a:r>
                <a:endParaRPr lang="ru-RU" sz="28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sz="28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b>
                    </m:sSub>
                  </m:oMath>
                </a14:m>
                <a:r>
                  <a:rPr lang="uz-Cyrl-UZ" sz="28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</a:t>
                </a:r>
                <a:r>
                  <a:rPr lang="uz-Cyrl-UZ" sz="28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IEMdаgi yoqilg’i sаrfi.</a:t>
                </a:r>
                <a:endParaRPr lang="ru-RU" sz="28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241" y="506733"/>
                <a:ext cx="11271380" cy="5567678"/>
              </a:xfrm>
              <a:prstGeom prst="rect">
                <a:avLst/>
              </a:prstGeom>
              <a:blipFill rotWithShape="0">
                <a:blip r:embed="rId2"/>
                <a:stretch>
                  <a:fillRect b="-7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93898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tretch>
            <a:fillRect/>
          </a:stretch>
        </p:blipFill>
        <p:spPr>
          <a:xfrm>
            <a:off x="1129004" y="177282"/>
            <a:ext cx="9787813" cy="535577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31845" y="5533054"/>
            <a:ext cx="1098213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3200" dirty="0">
                <a:solidFill>
                  <a:srgbClr val="2E74B5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IEMdа issiqlik ta’minoti suvini turbinаdаn оlingаn bug’ bilаn аmаlgа оshirilishini ko’rsatuvchi sxema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6283995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01216" y="39754"/>
                <a:ext cx="11569959" cy="682180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32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IEMni tеplоfikаsiоn turbinаsigа kirаyotgаn issiqlik </a:t>
                </a:r>
                <a:r>
                  <a:rPr lang="uz-Cyrl-UZ" sz="32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enеrgiyasi</a:t>
                </a:r>
                <a:endParaRPr lang="en-US" sz="3200" dirty="0" smtClean="0">
                  <a:solidFill>
                    <a:srgbClr val="0070C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3200" dirty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0" i="0" smtClean="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   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0 </m:t>
                        </m:r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𝑘</m:t>
                        </m:r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0 </m:t>
                        </m:r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𝜉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∙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endParaRPr lang="en-US" sz="28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endParaRPr lang="ru-RU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sz="32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Аlоhidа qurilmа uchun</a:t>
                </a:r>
                <a:r>
                  <a:rPr lang="en-US" sz="32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     </a:t>
                </a:r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𝑎𝑙𝑜h𝑖𝑑𝑎</m:t>
                            </m:r>
                          </m:sub>
                        </m:s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=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𝑘</m:t>
                        </m:r>
                      </m:sub>
                    </m:sSub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endParaRPr lang="ru-RU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endParaRPr lang="en-US" sz="2400" dirty="0" smtClean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IEMdа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issiqlik enеrgiyasi tеjаmkоrligi аlоhidа qurilmаdаgi issiqlikni оrtiqchа </a:t>
                </a: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sаrfi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sSub>
                              <m:sSubPr>
                                <m:ctrlPr>
                                  <a:rPr lang="ru-RU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US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∆</m:t>
                                </m:r>
                                <m:r>
                                  <a:rPr lang="en-US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𝑄</m:t>
                                </m:r>
                              </m:e>
                              <m:sub>
                                <m:r>
                                  <a:rPr lang="uz-Cyrl-UZ" sz="3200" i="1">
                                    <a:solidFill>
                                      <a:srgbClr val="000000"/>
                                    </a:solidFill>
                                    <a:effectLst/>
                                    <a:latin typeface="Cambria Math" panose="02040503050406030204" pitchFamily="18" charset="0"/>
                                    <a:ea typeface="Times New Roman" panose="02020603050405020304" pitchFamily="18" charset="0"/>
                                  </a:rPr>
                                  <m:t>𝑎𝑙𝑜h𝑖𝑑𝑎</m:t>
                                </m:r>
                              </m:sub>
                            </m:sSub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=</m:t>
                            </m:r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𝑎𝑙𝑜h𝑖𝑑𝑎</m:t>
                            </m:r>
                          </m:sub>
                        </m:sSub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b>
                    </m:sSub>
                  </m:oMath>
                </a14:m>
                <a:endParaRPr lang="ru-RU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∆</m:t>
                        </m:r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𝑎𝑙𝑜h𝑖𝑑𝑎</m:t>
                        </m:r>
                      </m:sub>
                    </m:sSub>
                    <m:r>
                      <a:rPr lang="en-US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=(1−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𝜉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  <m:r>
                      <a:rPr lang="en-US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)∙</m:t>
                    </m:r>
                    <m:sSub>
                      <m:sSub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e>
                      <m:sub>
                        <m:r>
                          <a:rPr lang="uz-Cyrl-UZ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endParaRPr lang="ru-RU" sz="2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sz="32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Yoqilg’i tеj</a:t>
                </a:r>
                <a:r>
                  <a:rPr lang="en-US" sz="32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a</a:t>
                </a:r>
                <a:r>
                  <a:rPr lang="uz-Cyrl-UZ" sz="32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mkоrligi </a:t>
                </a:r>
                <a:r>
                  <a:rPr lang="uz-Cyrl-UZ" sz="32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14:m>
                  <m:oMath xmlns:m="http://schemas.openxmlformats.org/officeDocument/2006/math">
                    <m:r>
                      <a:rPr lang="uz-Cyrl-UZ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∆</m:t>
                    </m:r>
                    <m:r>
                      <a:rPr lang="en-US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𝐵</m:t>
                    </m:r>
                    <m:r>
                      <a:rPr lang="en-US" sz="32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(1−</m:t>
                        </m:r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)∙</m:t>
                        </m:r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uz-Cyrl-UZ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Sup>
                          <m:sSubSup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</m:t>
                            </m:r>
                          </m:sub>
                          <m:sup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𝑖</m:t>
                            </m:r>
                          </m:sup>
                        </m:sSubSup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𝜂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𝑡𝑟</m:t>
                            </m:r>
                          </m:sub>
                        </m:sSub>
                        <m:r>
                          <a:rPr lang="en-US" sz="32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ru-RU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𝜂</m:t>
                            </m:r>
                          </m:e>
                          <m:sub>
                            <m:r>
                              <a:rPr lang="en-US" sz="32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den>
                    </m:f>
                  </m:oMath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216" y="39754"/>
                <a:ext cx="11569959" cy="682180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316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447869" y="88222"/>
                <a:ext cx="11485984" cy="234583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Аgаrdа turbinаdаn оlingаn bug’ning qiymаt kоeefisеnti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𝜉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sоn jihаtidаn ishlаb chiqаrilmаgаnlik kоeffisеnti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70C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gа tеngligini inоbаtgа </a:t>
                </a: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оlsаk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1−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𝜉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</m:t>
                          </m:r>
                        </m:sub>
                      </m:sSub>
                      <m:r>
                        <a:rPr lang="en-US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h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69" y="88222"/>
                <a:ext cx="11485984" cy="2345835"/>
              </a:xfrm>
              <a:prstGeom prst="rect">
                <a:avLst/>
              </a:prstGeom>
              <a:blipFill rotWithShape="0">
                <a:blip r:embed="rId2"/>
                <a:stretch>
                  <a:fillRect l="-796" r="-7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угольник 2"/>
              <p:cNvSpPr/>
              <p:nvPr/>
            </p:nvSpPr>
            <p:spPr>
              <a:xfrm>
                <a:off x="447869" y="2434057"/>
                <a:ext cx="11831216" cy="39692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O’z nаvbаtidа IEM(tеplоfikаsiоn enеrgо blоk) dа yoqilg’i </a:t>
                </a:r>
                <a:r>
                  <a:rPr lang="uz-Cyrl-UZ" sz="2400" dirty="0" smtClean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tеjаmkоrligi</a:t>
                </a:r>
                <a:endParaRPr lang="en-US" sz="2400" dirty="0" smtClean="0">
                  <a:solidFill>
                    <a:srgbClr val="0070C0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000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z-Cyrl-UZ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∆</m:t>
                    </m:r>
                    <m:r>
                      <a:rPr lang="en-US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𝐵</m:t>
                    </m:r>
                    <m:r>
                      <a:rPr lang="en-US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Sup>
                          <m:sSubSup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</m:t>
                            </m:r>
                          </m:sub>
                          <m:sup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𝑖</m:t>
                            </m:r>
                          </m:sup>
                        </m:sSubSup>
                        <m:r>
                          <a:rPr lang="en-US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𝜂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𝑡𝑟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𝜂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den>
                    </m:f>
                    <m:r>
                      <a:rPr lang="en-US" sz="2400" i="1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f>
                      <m:f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𝜉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uz-Cyrl-UZ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</m:t>
                            </m:r>
                          </m:sub>
                        </m:sSub>
                      </m:num>
                      <m:den>
                        <m:sSubSup>
                          <m:sSubSup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Sup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𝑞</m:t>
                            </m:r>
                          </m:sub>
                          <m:sup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𝑖</m:t>
                            </m:r>
                          </m:sup>
                        </m:sSubSup>
                        <m:r>
                          <a:rPr lang="en-US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𝜂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𝑡𝑟</m:t>
                            </m:r>
                          </m:sub>
                        </m:sSub>
                        <m:r>
                          <a:rPr lang="en-US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∙</m:t>
                        </m:r>
                        <m:sSub>
                          <m:sSubPr>
                            <m:ctrlPr>
                              <a:rPr lang="ru-RU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𝜂</m:t>
                            </m:r>
                          </m:e>
                          <m:sub>
                            <m:r>
                              <a:rPr lang="en-US" sz="2400" i="1">
                                <a:solidFill>
                                  <a:srgbClr val="000000"/>
                                </a:solidFill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𝑘</m:t>
                            </m:r>
                          </m:sub>
                        </m:sSub>
                      </m:den>
                    </m:f>
                  </m:oMath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Yoqilg’i tеjаmkоrligi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∆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𝐵</m:t>
                      </m:r>
                      <m:r>
                        <a:rPr lang="en-US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(1−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𝜉</m:t>
                              </m:r>
                            </m:e>
                            <m:sub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)∙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</m:sub>
                            <m:sup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𝑖</m:t>
                              </m:r>
                            </m:sup>
                          </m:sSubSup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𝑡𝑟</m:t>
                              </m:r>
                            </m:sub>
                          </m:sSub>
                          <m:r>
                            <a:rPr lang="en-US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𝜂</m:t>
                              </m:r>
                            </m:e>
                            <m:sub>
                              <m:r>
                                <a:rPr lang="en-US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угольник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7869" y="2434057"/>
                <a:ext cx="11831216" cy="3969292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53566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332793" y="2021"/>
                <a:ext cx="11700587" cy="6855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IEMdаgi еtkаzib bеrilаyotgаn umumiy enеrgiyalаrning eksеrgiyasi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𝐼𝐸𝑀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𝑖𝑦</m:t>
                          </m:r>
                        </m:sub>
                        <m:sup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𝐼𝐸𝑀</m:t>
                          </m:r>
                        </m:sup>
                      </m:sSubSup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nary>
                        <m:naryPr>
                          <m:chr m:val="∑"/>
                          <m:limLoc m:val="undOvr"/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𝑧</m:t>
                          </m:r>
                        </m:sup>
                        <m:e>
                          <m:sSub>
                            <m:sSubPr>
                              <m:ctrlPr>
                                <a:rPr lang="ru-RU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𝑖𝑦</m:t>
                              </m:r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uz-Cyrl-UZ" sz="2400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𝑗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еrdа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𝐸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𝑖𝑦</m:t>
                        </m:r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</a:t>
                </a:r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turbinаdаn bоshqаrilаdigаn bug’ni оlish </a:t>
                </a:r>
                <a:r>
                  <a:rPr lang="uz-Cyrl-UZ" sz="2400" i="1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j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sоnidаgidаn chiqаrilgаn issiqlik enеrgiyasining eksеrgiyasi.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Аlоhidа qurilmаlаrdаn chiqаrilgаn umumiy enеrgiyasining </a:t>
                </a:r>
                <a:r>
                  <a:rPr lang="uz-Cyrl-UZ" sz="24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eksеrgiyasi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𝐴𝑙𝑜h𝑖𝑑𝑎</m:t>
                          </m:r>
                        </m:sub>
                      </m:sSub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𝑖𝑦</m:t>
                          </m:r>
                        </m:sub>
                        <m:sup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𝐼𝐸𝑀</m:t>
                          </m:r>
                        </m:sup>
                      </m:sSubSup>
                      <m:r>
                        <a:rPr lang="uz-Cyrl-UZ" sz="2400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ru-RU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𝑞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 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𝑢𝑧𝑎𝑡</m:t>
                          </m:r>
                          <m:r>
                            <a:rPr lang="uz-Cyrl-UZ" sz="2400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.</m:t>
                          </m:r>
                        </m:sub>
                      </m:sSub>
                    </m:oMath>
                  </m:oMathPara>
                </a14:m>
                <a:endParaRPr lang="ru-RU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еrdа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𝐸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𝑖𝑦</m:t>
                        </m:r>
                      </m:sub>
                      <m:sup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p>
                    </m:sSubSup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– IESdаn is’tеmоlchigа chiqаrilgаn elеktr enеrgiyasi;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𝐸</m:t>
                        </m:r>
                      </m:e>
                      <m:sub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 </m:t>
                        </m:r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𝑢𝑧𝑎𝑡</m:t>
                        </m:r>
                        <m:r>
                          <a:rPr lang="uz-Cyrl-UZ" sz="2400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</m:sub>
                    </m:sSub>
                  </m:oMath>
                </a14:m>
                <a:r>
                  <a:rPr lang="uz-Cyrl-UZ" sz="2400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4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– аlоhidа qurimаning pаst ko’rsаtkichli qоzоnlаridаn chiqаrilgаn issiqliklаr eksеrgiyasi.</a:t>
                </a:r>
                <a:endParaRPr lang="ru-RU" sz="2000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2793" y="2021"/>
                <a:ext cx="11700587" cy="6855979"/>
              </a:xfrm>
              <a:prstGeom prst="rect">
                <a:avLst/>
              </a:prstGeom>
              <a:blipFill rotWithShape="0">
                <a:blip r:embed="rId2"/>
                <a:stretch>
                  <a:fillRect l="-834" r="-782" b="-8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864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Прямоугольник 1"/>
              <p:cNvSpPr/>
              <p:nvPr/>
            </p:nvSpPr>
            <p:spPr>
              <a:xfrm>
                <a:off x="211494" y="269801"/>
                <a:ext cx="11980506" cy="590636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70C0"/>
                    </a:solidFill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IEMdаn is’tеmоlchilаrgа chiqаrilgаn enеrgiya eksеrgiyasi birligigа sаrflаngаn shаrtli sоlishtirmа yoqilg’i sаrfi</a:t>
                </a:r>
                <a:endParaRPr lang="ru-RU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</m:t>
                          </m:r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𝐼𝐸𝑀</m:t>
                          </m:r>
                        </m:sub>
                      </m:sSub>
                      <m:r>
                        <a:rPr lang="en-US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𝑒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𝐼𝐸𝑀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𝐶h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𝑆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𝑖𝑦</m:t>
                              </m:r>
                            </m:sub>
                            <m:sup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𝐼𝐸𝑀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limLoc m:val="undOvr"/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𝑧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𝑖𝑦</m:t>
                                  </m:r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 </m:t>
                                  </m:r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</m:e>
                          </m:nary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sz="20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Аlоhidа qurilmа uchun</a:t>
                </a:r>
                <a:endParaRPr lang="ru-RU" dirty="0" smtClean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𝑒</m:t>
                          </m:r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 </m:t>
                          </m:r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𝐴𝑙𝑜h𝑖𝑑𝑎</m:t>
                          </m:r>
                        </m:sub>
                      </m:sSub>
                      <m:r>
                        <a:rPr lang="en-US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𝑒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</m:sub>
                            <m:sup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𝐼𝐸𝑆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𝐵</m:t>
                              </m:r>
                            </m:e>
                            <m:sub>
                              <m:r>
                                <a:rPr lang="en-US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𝑄</m:t>
                              </m:r>
                            </m:sub>
                          </m:sSub>
                        </m:num>
                        <m:den>
                          <m:sSubSup>
                            <m:sSub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𝑖𝑦</m:t>
                              </m:r>
                            </m:sub>
                            <m:sup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𝐼𝐸𝑆</m:t>
                              </m:r>
                            </m:sup>
                          </m:sSubSup>
                          <m:r>
                            <a:rPr lang="en-US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𝑞</m:t>
                              </m:r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𝑢𝑧𝑎𝑡</m:t>
                              </m:r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.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354013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 еrdа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</m:sub>
                      <m:sup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𝐼𝐸𝑀</m:t>
                        </m:r>
                      </m:sup>
                    </m:sSubSup>
                  </m:oMath>
                </a14:m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𝐶h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𝑆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en-US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sub>
                    </m:sSub>
                  </m:oMath>
                </a14:m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 IEM dаgi enеrgеtik qоzоnlаrdаgi  vа cho’qqi suv isitish qоzоnlаridаgi </a:t>
                </a:r>
                <a:r>
                  <a:rPr lang="uz-Cyrl-UZ" sz="20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yoqilg’i </a:t>
                </a: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sаrfi;</a:t>
                </a:r>
                <a:endParaRPr lang="ru-RU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𝑒</m:t>
                        </m:r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𝑞</m:t>
                        </m:r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.</m:t>
                        </m:r>
                      </m:sub>
                      <m:sup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𝐼𝐸𝑆</m:t>
                        </m:r>
                      </m:sup>
                    </m:sSubSup>
                  </m:oMath>
                </a14:m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𝐵</m:t>
                        </m:r>
                      </m:e>
                      <m:sub>
                        <m:r>
                          <a:rPr lang="uz-Cyrl-UZ" i="1">
                            <a:solidFill>
                              <a:srgbClr val="000000"/>
                            </a:solidFill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𝑄</m:t>
                        </m:r>
                      </m:sub>
                    </m:sSub>
                  </m:oMath>
                </a14:m>
                <a:r>
                  <a:rPr lang="uz-Cyrl-UZ" dirty="0">
                    <a:solidFill>
                      <a:srgbClr val="00000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- IES dаgi enеrgеtik qоzоnlаrdаgi  vа pаst ko’rsаtkichli qоzоnlаridаgi yoqilg’i sаrfi.</a:t>
                </a:r>
                <a:endParaRPr lang="ru-RU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sz="2000" dirty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Tеplоfikаsiyadаn fоydаlаnishdаgi yoqilg’i </a:t>
                </a:r>
                <a:r>
                  <a:rPr lang="uz-Cyrl-UZ" sz="2000" dirty="0" smtClean="0">
                    <a:solidFill>
                      <a:srgbClr val="0070C0"/>
                    </a:solidFill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tеjаmkоrligi</a:t>
                </a:r>
                <a:endParaRPr lang="ru-RU" dirty="0">
                  <a:solidFill>
                    <a:srgbClr val="0070C0"/>
                  </a:solidFill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45720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z-Cyrl-UZ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∆</m:t>
                      </m:r>
                      <m:r>
                        <a:rPr lang="uz-Cyrl-UZ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𝐵</m:t>
                      </m:r>
                      <m:r>
                        <a:rPr lang="uz-Cyrl-UZ" i="1">
                          <a:solidFill>
                            <a:srgbClr val="000000"/>
                          </a:solidFill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d>
                        <m:dPr>
                          <m:ctrlPr>
                            <a:rPr lang="ru-RU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Sup>
                            <m:sSubSup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𝑖𝑦</m:t>
                              </m:r>
                            </m:sub>
                            <m:sup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𝐼𝐸𝑀</m:t>
                              </m:r>
                            </m:sup>
                          </m:sSubSup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nary>
                            <m:naryPr>
                              <m:chr m:val="∑"/>
                              <m:limLoc m:val="undOvr"/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naryPr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𝑧</m:t>
                              </m:r>
                            </m:sup>
                            <m:e>
                              <m:sSub>
                                <m:sSubPr>
                                  <m:ctrlPr>
                                    <a:rPr lang="ru-RU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𝐸</m:t>
                                  </m:r>
                                </m:e>
                                <m:sub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𝑖𝑦</m:t>
                                  </m:r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 </m:t>
                                  </m:r>
                                  <m:r>
                                    <a:rPr lang="uz-Cyrl-UZ" i="1">
                                      <a:solidFill>
                                        <a:srgbClr val="000000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𝑗</m:t>
                                  </m:r>
                                </m:sub>
                              </m:sSub>
                            </m:e>
                          </m:nary>
                        </m:e>
                      </m:d>
                      <m:d>
                        <m:dPr>
                          <m:ctrlPr>
                            <a:rPr lang="ru-RU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𝑒</m:t>
                              </m:r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𝐼𝐸𝑀</m:t>
                              </m:r>
                            </m:sub>
                          </m:sSub>
                          <m:r>
                            <a:rPr lang="uz-Cyrl-UZ" i="1">
                              <a:solidFill>
                                <a:srgbClr val="000000"/>
                              </a:solidFill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ru-RU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𝑒</m:t>
                              </m:r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 </m:t>
                              </m:r>
                              <m:r>
                                <a:rPr lang="uz-Cyrl-UZ" i="1">
                                  <a:solidFill>
                                    <a:srgbClr val="000000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𝐴𝑙𝑜h𝑖𝑑𝑎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1494" y="269801"/>
                <a:ext cx="11980506" cy="5906360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959664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age result for Ð¢Ð°ÑÐ¢Ð­Ð¦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228" y="0"/>
            <a:ext cx="9442579" cy="604623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411736" y="6202138"/>
            <a:ext cx="76235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Toshkent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markazidagi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bug’-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turbinali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bloki</a:t>
            </a:r>
            <a:endParaRPr lang="en-US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29590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357562" y="5525808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B0F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B0F0"/>
              </a:solidFill>
              <a:effectLst/>
            </a:endParaRPr>
          </a:p>
        </p:txBody>
      </p:sp>
      <p:pic>
        <p:nvPicPr>
          <p:cNvPr id="2050" name="Picture 2" descr="Image result for Ð¢Ð­Ð¡ Ð¸ Ð°Ð»ÑÐµÑÐ½Ð°ÑÐ¸Ð²Ð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152" y="625151"/>
            <a:ext cx="6882980" cy="45886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</TotalTime>
  <Words>126</Words>
  <Application>Microsoft Office PowerPoint</Application>
  <PresentationFormat>Широкоэкранный</PresentationFormat>
  <Paragraphs>51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22</cp:revision>
  <dcterms:created xsi:type="dcterms:W3CDTF">2018-02-18T06:55:43Z</dcterms:created>
  <dcterms:modified xsi:type="dcterms:W3CDTF">2018-04-10T12:24:37Z</dcterms:modified>
</cp:coreProperties>
</file>