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84" r:id="rId4"/>
    <p:sldId id="283" r:id="rId5"/>
    <p:sldId id="282" r:id="rId6"/>
    <p:sldId id="278" r:id="rId7"/>
    <p:sldId id="281" r:id="rId8"/>
    <p:sldId id="280" r:id="rId9"/>
    <p:sldId id="279" r:id="rId10"/>
    <p:sldId id="277" r:id="rId11"/>
    <p:sldId id="276" r:id="rId12"/>
    <p:sldId id="275" r:id="rId13"/>
    <p:sldId id="27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09.04.2018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EF9DFEF9-DDA1-43BE-A8C0-C0F185B43C7C}"/>
              </a:ext>
            </a:extLst>
          </p:cNvPr>
          <p:cNvSpPr/>
          <p:nvPr/>
        </p:nvSpPr>
        <p:spPr>
          <a:xfrm>
            <a:off x="0" y="5327723"/>
            <a:ext cx="12192000" cy="1129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4.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ISSIQLIK ELEKTR STANSIYALARNING ISSIQLIK VA </a:t>
            </a:r>
            <a:endParaRPr lang="ru-RU" sz="2400" b="1" dirty="0" smtClean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UMUMIY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SAMARADORLIK KO’RSATKICHLARI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="" xmlns:a16="http://schemas.microsoft.com/office/drawing/2014/main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="" xmlns:a16="http://schemas.microsoft.com/office/drawing/2014/main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="" xmlns:a16="http://schemas.microsoft.com/office/drawing/2014/main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338" y="1323439"/>
            <a:ext cx="6477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81616" y="75778"/>
            <a:ext cx="9610181" cy="58184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14020" y="5894228"/>
            <a:ext cx="5835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Renkin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islovchi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854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70113" y="683367"/>
                <a:ext cx="6263951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uz-Cyrl-UZ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=(</m:t>
                    </m:r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uz-Cyrl-UZ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uz-Cyrl-UZ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)/</m:t>
                    </m:r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 (4.1)</a:t>
                </a:r>
                <a:endParaRPr lang="ru-RU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113" y="683367"/>
                <a:ext cx="6263951" cy="156966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1400957" y="452535"/>
            <a:ext cx="6234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rmik FIKni umumiy t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ngl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uz-Cyrl-UZ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endParaRPr lang="en-US" sz="3200" b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4354285" y="2483859"/>
                <a:ext cx="6096000" cy="220849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z-Cyrl-UZ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uz-Cyrl-UZ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𝑜</m:t>
                                </m:r>
                              </m:sub>
                            </m:s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ru-RU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z-Cyrl-UZ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uz-Cyrl-UZ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𝑛𝑘</m:t>
                                </m:r>
                              </m:sub>
                            </m:sSub>
                          </m:e>
                        </m:d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−(</m:t>
                        </m:r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𝑘𝑡</m:t>
                            </m:r>
                          </m:sub>
                        </m:s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𝑘</m:t>
                            </m:r>
                          </m:sub>
                          <m:sup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𝑛𝑘</m:t>
                            </m:r>
                          </m:sub>
                        </m:sSub>
                      </m:den>
                    </m:f>
                  </m:oMath>
                </a14:m>
                <a:r>
                  <a:rPr lang="uz-Cyrl-UZ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 (4.2)</a:t>
                </a:r>
                <a:endParaRPr lang="ru-RU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285" y="2483859"/>
                <a:ext cx="6096000" cy="220849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1" y="2483859"/>
            <a:ext cx="119655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еа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 R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nkin sikli bo’yich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vchi eng s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dd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uz-Latn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6199056" y="4911832"/>
                <a:ext cx="4795095" cy="11231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uz-Cyrl-UZ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ru-RU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z-Cyrl-UZ" sz="2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uz-Cyrl-UZ" sz="2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𝑜</m:t>
                                </m:r>
                              </m:sub>
                            </m:sSub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ru-RU" sz="2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z-Cyrl-UZ" sz="2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uz-Cyrl-UZ" sz="28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𝑘𝑡</m:t>
                                </m:r>
                              </m:sub>
                            </m:sSub>
                          </m:e>
                        </m:d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−(</m:t>
                        </m:r>
                        <m:sSub>
                          <m:sSubPr>
                            <m:ctrlPr>
                              <a:rPr lang="ru-RU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𝑛𝑘</m:t>
                            </m:r>
                          </m:sub>
                        </m:s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ru-RU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𝑘</m:t>
                            </m:r>
                          </m:sub>
                          <m:sup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ru-RU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ru-RU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uz-Cyrl-UZ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𝑛𝑘</m:t>
                            </m:r>
                          </m:sub>
                        </m:sSub>
                      </m:den>
                    </m:f>
                  </m:oMath>
                </a14:m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(4.3)</a:t>
                </a:r>
                <a:endParaRPr lang="ru-RU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9056" y="4911832"/>
                <a:ext cx="4795095" cy="1123193"/>
              </a:xfrm>
              <a:prstGeom prst="rect">
                <a:avLst/>
              </a:prstGeom>
              <a:blipFill rotWithShape="0">
                <a:blip r:embed="rId4"/>
                <a:stretch>
                  <a:fillRect r="-1906" b="-10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2122252" y="4418354"/>
            <a:ext cx="91614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Tеnglаmаni quyidаgi 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ko’rinishgа kеltirish mumkin</a:t>
            </a:r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850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96293" y="141112"/>
            <a:ext cx="5939790" cy="558673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46172" y="2934477"/>
            <a:ext cx="711490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sodda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bug’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(A)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to’yingan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(B)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qizigan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(D)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bug’dagi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Renkin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diagrammasi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bug’ </a:t>
            </a:r>
            <a:r>
              <a:rPr lang="en-US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qozoni</a:t>
            </a: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bug’ </a:t>
            </a:r>
            <a:r>
              <a:rPr lang="en-US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generatori</a:t>
            </a: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reactor, </a:t>
            </a:r>
            <a:endParaRPr lang="ru-RU" sz="2400" b="1" i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turbogenerator</a:t>
            </a: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3 – </a:t>
            </a:r>
            <a:r>
              <a:rPr lang="en-US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4 – </a:t>
            </a:r>
            <a:r>
              <a:rPr lang="en-US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</a:t>
            </a:r>
            <a:r>
              <a:rPr lang="en-US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698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-211030" y="1054359"/>
                <a:ext cx="5201041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=(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𝑎𝑠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)/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uz-Cyrl-UZ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 (4.4)</a:t>
                </a:r>
                <a:endParaRPr lang="ru-RU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11030" y="1054359"/>
                <a:ext cx="5201041" cy="830997"/>
              </a:xfrm>
              <a:prstGeom prst="rect">
                <a:avLst/>
              </a:prstGeom>
              <a:blipFill rotWithShape="0">
                <a:blip r:embed="rId2"/>
                <a:stretch>
                  <a:fillRect r="-2225" b="-1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5245841" y="1054359"/>
            <a:ext cx="3769567" cy="580364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015409" y="2432685"/>
            <a:ext cx="31765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h-s </a:t>
            </a:r>
            <a:r>
              <a:rPr lang="uz-Cyrl-UZ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диаграммадаги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bug’ning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endParaRPr lang="en-US" sz="24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3736" y="194970"/>
            <a:ext cx="97642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 FIKni </a:t>
            </a:r>
            <a:r>
              <a:rPr lang="uz-Cyrl-UZ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quyidаgi tеnglаmаdаn аniqlаsh mumkin</a:t>
            </a:r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43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3988" y="754520"/>
            <a:ext cx="115040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Nаsоslаrni yuritmаsigа sаrflаnаyotgаn enеrgiyani inоbаtgа оlinmаsа, 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FIK </a:t>
            </a:r>
            <a:r>
              <a:rPr lang="uz-Cyrl-UZ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quyidаgi tеnglаmа оrqаli tоpilаdi</a:t>
            </a:r>
            <a:endParaRPr lang="en-US" sz="2800" b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3048000" y="2127811"/>
                <a:ext cx="6096000" cy="428149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36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uz-Cyrl-UZ" sz="36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/</m:t>
                      </m:r>
                      <m:sSub>
                        <m:sSubPr>
                          <m:ctrlPr>
                            <a:rPr lang="ru-RU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𝑜</m:t>
                          </m:r>
                        </m:sub>
                      </m:sSub>
                    </m:oMath>
                  </m:oMathPara>
                </a14:m>
                <a:endParaRPr lang="ru-RU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36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yoki</a:t>
                </a:r>
                <a:endParaRPr lang="ru-RU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uz-Cyrl-UZ" sz="36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uz-Cyrl-UZ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uz-Cyrl-UZ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uz-Cyrl-UZ" sz="36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uz-Cyrl-UZ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uz-Cyrl-UZ" sz="36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uz-Cyrl-UZ" sz="36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sub>
                      </m:sSub>
                      <m:r>
                        <a:rPr lang="uz-Cyrl-UZ" sz="36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ru-RU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36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𝑜𝑖</m:t>
                          </m:r>
                        </m:sub>
                      </m:sSub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2127811"/>
                <a:ext cx="6096000" cy="4281493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6402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961402" y="152289"/>
            <a:ext cx="7874687" cy="51914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923812" y="5810252"/>
            <a:ext cx="41719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Zamonaviy bug’ turbinasi</a:t>
            </a:r>
            <a:endParaRPr lang="en-US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44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r="-438" b="10751"/>
          <a:stretch/>
        </p:blipFill>
        <p:spPr>
          <a:xfrm>
            <a:off x="1546393" y="-1"/>
            <a:ext cx="7093754" cy="595293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438607" y="4850660"/>
            <a:ext cx="37533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Gaz-mazut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ko’mirda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qavs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ishida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ishlovchi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IESning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balansi</a:t>
            </a:r>
            <a:endParaRPr 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43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989044" y="79755"/>
                <a:ext cx="10123715" cy="63315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Kоndеnsаtsiоn turbоgеnеrаtоr qurilmаsining аbsоlyut elеktr FIK ni qurilmаning elеktr quvvаti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vа vаqt dаvоmidа turbоgеnеrаtоrgа bug’ bilаn kеltirilgаn issiqlik miqdоri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о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gа nisbаti оrqаli tоpish mumkin, ya’ni quyidаgi tеnglаmа </a:t>
                </a: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оrqаli</a:t>
                </a:r>
                <a:endParaRPr lang="en-US" sz="2400" i="1" dirty="0" smtClean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о</m:t>
                            </m:r>
                          </m:sub>
                        </m:sSub>
                      </m:den>
                    </m:f>
                  </m:oMath>
                </a14:m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</a:t>
                </a:r>
                <a:endParaRPr lang="en-US" sz="24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Stаnsiyaning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FIK ni quyidаgi оrqаli tоpilаdi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𝑠𝑡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𝑠𝑡</m:t>
                            </m:r>
                          </m:sub>
                        </m:sSub>
                      </m:den>
                    </m:f>
                  </m:oMath>
                </a14:m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</a:t>
                </a:r>
                <a:endParaRPr lang="en-US" sz="24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tеnglаmаlаrdа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о</m:t>
                        </m:r>
                      </m:sub>
                    </m:sSub>
                  </m:oMath>
                </a14:m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𝐷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∙(</m:t>
                    </m:r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𝑝𝑣</m:t>
                        </m:r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𝑠𝑡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о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/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𝑦𝑜𝑞𝑜𝑡𝑖𝑠h</m:t>
                          </m:r>
                        </m:sub>
                      </m:sSub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044" y="79755"/>
                <a:ext cx="10123715" cy="6331541"/>
              </a:xfrm>
              <a:prstGeom prst="rect">
                <a:avLst/>
              </a:prstGeom>
              <a:blipFill rotWithShape="0">
                <a:blip r:embed="rId2"/>
                <a:stretch>
                  <a:fillRect l="-903" r="-9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7596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559837" y="242936"/>
                <a:ext cx="11187404" cy="62435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Оrgаnik yoqilg’idаgi qurilmаlаr uchun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𝑦𝑜𝑞𝑜𝑡𝑖𝑠h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Elеktr stаnsiyaning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o’z ehtiyojlаri uchun sаrflаngаn enеgiya bilаn hisоblаgаndаgi FIK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𝑠𝑡</m:t>
                        </m:r>
                      </m:sub>
                      <m:sup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sup>
                    </m:sSubSup>
                  </m:oMath>
                </a14:m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quyidаgi tеnglаmаdаn hisоblаnаdi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𝑠𝑡</m:t>
                          </m:r>
                        </m:sub>
                        <m:sup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</m:sup>
                      </m:sSubSup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=(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US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sSup>
                            <m:sSup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</m:e>
                            <m:sup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𝑧</m:t>
                          </m:r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 </m:t>
                          </m:r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𝑒h𝑡</m:t>
                          </m:r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en-US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)/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𝑠𝑡</m:t>
                          </m:r>
                        </m:sub>
                      </m:sSub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еrdаn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𝑠𝑡</m:t>
                          </m:r>
                        </m:sub>
                        <m:sup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</m:t>
                          </m:r>
                        </m:sup>
                      </m:sSubSup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𝑠𝑡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(1−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𝛽</m:t>
                          </m:r>
                        </m:e>
                        <m:sub>
                          <m:sSup>
                            <m:sSup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𝑧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𝑒h𝑡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837" y="242936"/>
                <a:ext cx="11187404" cy="6243569"/>
              </a:xfrm>
              <a:prstGeom prst="rect">
                <a:avLst/>
              </a:prstGeom>
              <a:blipFill rotWithShape="0">
                <a:blip r:embed="rId2"/>
                <a:stretch>
                  <a:fillRect l="-163" r="-8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4368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625151" y="699796"/>
                <a:ext cx="11159412" cy="56434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Stаnsiya elеktr stаnsiyaning o’z ehtiyojlаri FIK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sSup>
                          <m:sSupPr>
                            <m:ctrlPr>
                              <a:rPr lang="ru-RU" sz="2000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z-Cyrl-UZ" sz="2000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</m:e>
                          <m:sup>
                            <m:r>
                              <a:rPr lang="uz-Cyrl-UZ" sz="2000" i="1">
                                <a:solidFill>
                                  <a:srgbClr val="0070C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′</m:t>
                            </m:r>
                          </m:sup>
                        </m:sSup>
                        <m:r>
                          <a:rPr lang="uz-Cyrl-UZ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𝑧</m:t>
                        </m:r>
                        <m:r>
                          <a:rPr lang="uz-Cyrl-UZ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uz-Cyrl-UZ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𝑒h𝑡</m:t>
                        </m:r>
                        <m:r>
                          <a:rPr lang="uz-Cyrl-UZ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</m:sub>
                    </m:sSub>
                  </m:oMath>
                </a14:m>
                <a:r>
                  <a:rPr lang="ru-RU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ti  </a:t>
                </a:r>
                <a:endParaRPr lang="ru-RU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endParaRPr lang="en-US" sz="2000" i="1" dirty="0" smtClean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sSup>
                            <m:sSup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z-Cyrl-UZ" sz="20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</m:e>
                            <m:sup>
                              <m:r>
                                <a:rPr lang="uz-Cyrl-UZ" sz="20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𝑧</m:t>
                          </m:r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𝑒h𝑡</m:t>
                          </m:r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  <m:r>
                        <a:rPr lang="uz-Cyrl-UZ" sz="20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=1−</m:t>
                      </m:r>
                      <m:sSub>
                        <m:sSubPr>
                          <m:ctrlPr>
                            <a:rPr lang="ru-RU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𝛽</m:t>
                          </m:r>
                        </m:e>
                        <m:sub>
                          <m:sSup>
                            <m:sSupPr>
                              <m:ctrlPr>
                                <a:rPr lang="ru-RU" sz="20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z-Cyrl-UZ" sz="20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</m:e>
                            <m:sup>
                              <m:r>
                                <a:rPr lang="uz-Cyrl-UZ" sz="20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𝑧</m:t>
                          </m:r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𝑒h𝑡</m:t>
                          </m:r>
                          <m:r>
                            <a:rPr lang="uz-Cyrl-UZ" sz="2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</m:oMath>
                  </m:oMathPara>
                </a14:m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Turbоgеnеrаtоr qurilmаgа </a:t>
                </a:r>
                <a:r>
                  <a:rPr lang="uz-Cyrl-UZ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shаrtli issiqlik sаrfini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</m:oMath>
                </a14:m>
                <a:endParaRPr lang="ru-RU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r>
                      <a:rPr lang="uz-Cyrl-UZ" sz="20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=3600∙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𝑢</m:t>
                        </m:r>
                      </m:sub>
                    </m:sSub>
                    <m:r>
                      <a:rPr lang="uz-Cyrl-UZ" sz="20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/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uz-Cyrl-UZ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 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𝑠𝑡</m:t>
                        </m:r>
                      </m:sub>
                    </m:sSub>
                    <m:r>
                      <a:rPr lang="uz-Cyrl-UZ" sz="20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=3600∙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𝑠𝑡</m:t>
                        </m:r>
                      </m:sub>
                    </m:sSub>
                    <m:r>
                      <a:rPr lang="uz-Cyrl-UZ" sz="20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/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US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000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Yuqoridagilarni</a:t>
                </a:r>
                <a:r>
                  <a:rPr lang="en-US" sz="20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0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tаqqоslаb</a:t>
                </a:r>
                <a:r>
                  <a:rPr lang="uz-Cyrl-UZ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ulаrdа quyidаgilаrni kuzаtish mumkin, ya’ni</a:t>
                </a:r>
                <a:endParaRPr lang="ru-RU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r>
                      <a:rPr lang="uz-Cyrl-UZ" sz="20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=3600/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uz-Cyrl-UZ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𝑠𝑡</m:t>
                        </m:r>
                      </m:sub>
                    </m:sSub>
                    <m:r>
                      <a:rPr lang="uz-Cyrl-UZ" sz="20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=3600/</m:t>
                    </m:r>
                    <m:sSub>
                      <m:sSubPr>
                        <m:ctrlPr>
                          <a:rPr lang="ru-RU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𝑠𝑡</m:t>
                        </m:r>
                      </m:sub>
                    </m:sSub>
                  </m:oMath>
                </a14:m>
                <a:r>
                  <a:rPr lang="uz-Cyrl-UZ" sz="2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51" y="699796"/>
                <a:ext cx="11159412" cy="564346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5150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597158" y="694557"/>
                <a:ext cx="11140752" cy="49057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Elеktr stаnsiyaning </a:t>
                </a:r>
                <a:r>
                  <a:rPr lang="uz-Cyrl-UZ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 bаlаnsi </a:t>
                </a:r>
                <a:r>
                  <a:rPr lang="uz-Cyrl-UZ" sz="24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tеnglаmаsi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𝐵</m:t>
                      </m:r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sSubSup>
                        <m:sSubSup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</m:sup>
                      </m:sSubSup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=3600∙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/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𝑠𝑡</m:t>
                          </m:r>
                        </m:sub>
                      </m:sSub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Yoqilg’ining shаrtli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sаrfi 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𝑏</m:t>
                    </m:r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𝐵</m:t>
                    </m:r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/</m:t>
                    </m:r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=3600/(</m:t>
                    </m:r>
                    <m:sSubSup>
                      <m:sSubSup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  <m:sup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sup>
                    </m:sSubSup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∙</m:t>
                    </m:r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𝑠𝑡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</a:t>
                </a:r>
                <a:endParaRPr lang="en-US" sz="24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Shаrtli yoqilg’i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 (quyi yonish issiqligi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</m:sub>
                      <m:sup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sup>
                    </m:sSubSup>
                  </m:oMath>
                </a14:m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 29300 kJ/kg bo’lgаndа</a:t>
                </a: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</a:t>
                </a:r>
                <a:endParaRPr lang="en-US" sz="2400" dirty="0" smtClean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𝑠h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=3600/(29300∙</m:t>
                    </m:r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𝑠𝑡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)≈0,123/</m:t>
                    </m:r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𝑠𝑡</m:t>
                        </m:r>
                      </m:sub>
                    </m:sSub>
                  </m:oMath>
                </a14:m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</a:t>
                </a:r>
                <a:endParaRPr lang="en-US" sz="24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158" y="694557"/>
                <a:ext cx="11140752" cy="4905767"/>
              </a:xfrm>
              <a:prstGeom prst="rect">
                <a:avLst/>
              </a:prstGeom>
              <a:blipFill rotWithShape="0">
                <a:blip r:embed="rId2"/>
                <a:stretch>
                  <a:fillRect b="-7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8373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9C2FB74-679D-4B33-AB29-AFF7A082C8DC}"/>
              </a:ext>
            </a:extLst>
          </p:cNvPr>
          <p:cNvSpPr/>
          <p:nvPr/>
        </p:nvSpPr>
        <p:spPr>
          <a:xfrm>
            <a:off x="1357562" y="5525808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F0"/>
              </a:solidFill>
              <a:effectLst/>
            </a:endParaRPr>
          </a:p>
        </p:txBody>
      </p:sp>
      <p:pic>
        <p:nvPicPr>
          <p:cNvPr id="2050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152" y="625151"/>
            <a:ext cx="6882980" cy="458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194</Words>
  <Application>Microsoft Office PowerPoint</Application>
  <PresentationFormat>Широкоэкранный</PresentationFormat>
  <Paragraphs>72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19</cp:revision>
  <dcterms:created xsi:type="dcterms:W3CDTF">2018-02-18T06:55:43Z</dcterms:created>
  <dcterms:modified xsi:type="dcterms:W3CDTF">2018-04-09T13:01:01Z</dcterms:modified>
</cp:coreProperties>
</file>