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74" r:id="rId3"/>
    <p:sldId id="279" r:id="rId4"/>
    <p:sldId id="278" r:id="rId5"/>
    <p:sldId id="277" r:id="rId6"/>
    <p:sldId id="276" r:id="rId7"/>
    <p:sldId id="275" r:id="rId8"/>
    <p:sldId id="280" r:id="rId9"/>
    <p:sldId id="281" r:id="rId10"/>
    <p:sldId id="282" r:id="rId11"/>
    <p:sldId id="283" r:id="rId12"/>
    <p:sldId id="273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_____Microsoft_Excel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12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,</c:v>
                </c:pt>
              </c:strCache>
            </c:strRef>
          </c:tx>
          <c:explosion val="9"/>
          <c:dPt>
            <c:idx val="0"/>
            <c:bubble3D val="0"/>
            <c:explosion val="7"/>
            <c:spPr>
              <a:solidFill>
                <a:schemeClr val="accent1"/>
              </a:solidFill>
              <a:ln w="25400">
                <a:solidFill>
                  <a:schemeClr val="lt1"/>
                </a:solidFill>
              </a:ln>
              <a:effectLst/>
              <a:scene3d>
                <a:camera prst="orthographicFront"/>
                <a:lightRig rig="threePt" dir="t"/>
              </a:scene3d>
              <a:sp3d contourW="25400" prstMaterial="dkEdge">
                <a:bevelB w="139700" h="139700" prst="divot"/>
                <a:contourClr>
                  <a:schemeClr val="lt1"/>
                </a:contourClr>
              </a:sp3d>
            </c:spPr>
          </c:dPt>
          <c:dPt>
            <c:idx val="1"/>
            <c:bubble3D val="0"/>
            <c:spPr>
              <a:solidFill>
                <a:schemeClr val="accent2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2"/>
            <c:bubble3D val="0"/>
            <c:spPr>
              <a:solidFill>
                <a:schemeClr val="accent3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Pt>
            <c:idx val="3"/>
            <c:bubble3D val="0"/>
            <c:spPr>
              <a:solidFill>
                <a:schemeClr val="accent4"/>
              </a:solidFill>
              <a:ln w="25400">
                <a:solidFill>
                  <a:schemeClr val="lt1"/>
                </a:solidFill>
              </a:ln>
              <a:effectLst/>
              <a:sp3d contourW="25400">
                <a:contourClr>
                  <a:schemeClr val="lt1"/>
                </a:contourClr>
              </a:sp3d>
            </c:spPr>
          </c:dPt>
          <c:dLbls>
            <c:dLbl>
              <c:idx val="0"/>
              <c:layout>
                <c:manualLayout>
                  <c:x val="4.471894419367245E-2"/>
                  <c:y val="-0.20415545012001704"/>
                </c:manualLayout>
              </c:layout>
              <c:tx>
                <c:rich>
                  <a:bodyPr/>
                  <a:lstStyle/>
                  <a:p>
                    <a:fld id="{EC410133-5786-43D4-80FC-3BA374D33F49}" type="VALUE">
                      <a:rPr lang="en-US" sz="1600" b="1">
                        <a:solidFill>
                          <a:srgbClr val="0070C0"/>
                        </a:solidFill>
                      </a:rPr>
                      <a:pPr/>
                      <a:t>[ЗНАЧЕНИЕ]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4.8574816644063448E-2"/>
                  <c:y val="-7.7203771002983604E-2"/>
                </c:manualLayout>
              </c:layout>
              <c:tx>
                <c:rich>
                  <a:bodyPr/>
                  <a:lstStyle/>
                  <a:p>
                    <a:fld id="{16FDADD2-2E07-4AFE-8FF3-400B8ABA976B}" type="VALUE">
                      <a:rPr lang="en-US" sz="1600" b="1">
                        <a:solidFill>
                          <a:schemeClr val="accent2">
                            <a:lumMod val="75000"/>
                          </a:schemeClr>
                        </a:solidFill>
                      </a:rPr>
                      <a:pPr/>
                      <a:t>[ЗНАЧЕНИЕ]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3.6323030315297988E-2"/>
                  <c:y val="-4.7997005182044555E-2"/>
                </c:manualLayout>
              </c:layout>
              <c:tx>
                <c:rich>
                  <a:bodyPr/>
                  <a:lstStyle/>
                  <a:p>
                    <a:fld id="{5C868280-F2DD-4147-A84D-63E45BDC979F}" type="VALUE">
                      <a:rPr lang="en-US" sz="1600" b="1">
                        <a:solidFill>
                          <a:schemeClr val="bg1">
                            <a:lumMod val="50000"/>
                          </a:schemeClr>
                        </a:solidFill>
                      </a:rPr>
                      <a:pPr/>
                      <a:t>[ЗНАЧЕНИЕ]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3.3168194913939096E-2"/>
                  <c:y val="-2.7277239383538595E-2"/>
                </c:manualLayout>
              </c:layout>
              <c:tx>
                <c:rich>
                  <a:bodyPr/>
                  <a:lstStyle/>
                  <a:p>
                    <a:fld id="{0991DC9C-7D1E-46C9-A23D-F8031CA387A1}" type="VALUE">
                      <a:rPr lang="en-US" sz="1600" b="1">
                        <a:solidFill>
                          <a:srgbClr val="FFC000"/>
                        </a:solidFill>
                      </a:rPr>
                      <a:pPr/>
                      <a:t>[ЗНАЧЕНИЕ]</a:t>
                    </a:fld>
                    <a:endParaRPr lang="en-US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Лист1!$A$2:$A$5</c:f>
              <c:strCache>
                <c:ptCount val="4"/>
                <c:pt idx="0">
                  <c:v>Sanoat</c:v>
                </c:pt>
                <c:pt idx="1">
                  <c:v>Transport</c:v>
                </c:pt>
                <c:pt idx="2">
                  <c:v>Aholi turar joyi</c:v>
                </c:pt>
                <c:pt idx="3">
                  <c:v>Ma'muriy binolar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52</c:v>
                </c:pt>
                <c:pt idx="1">
                  <c:v>27</c:v>
                </c:pt>
                <c:pt idx="2">
                  <c:v>14</c:v>
                </c:pt>
                <c:pt idx="3">
                  <c:v>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ru-RU"/>
          </a:p>
        </c:txPr>
      </c:legendEntry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  <c:showDLblsOverMax val="0"/>
  </c:chart>
  <c:spPr>
    <a:noFill/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ax="1920" units="cm"/>
          <inkml:channel name="Y" type="integer" max="1080" units="cm"/>
        </inkml:traceFormat>
        <inkml:channelProperties>
          <inkml:channelProperty channel="X" name="resolution" value="40" units="1/cm"/>
          <inkml:channelProperty channel="Y" name="resolution" value="40" units="1/cm"/>
        </inkml:channelProperties>
      </inkml:inkSource>
      <inkml:timestamp xml:id="ts0" timeString="2018-02-18T08:04:44.067"/>
    </inkml:context>
    <inkml:brush xml:id="br0">
      <inkml:brushProperty name="width" value="0.05292" units="cm"/>
      <inkml:brushProperty name="height" value="0.05292" units="cm"/>
      <inkml:brushProperty name="color" value="#00B0F0"/>
    </inkml:brush>
  </inkml:definitions>
  <inkml:trace contextRef="#ctx0" brushRef="#br0">20955 15381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2A962FD-28E3-434B-BA76-FD3DD2E3E34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CC0A95BC-B889-4988-AD71-AB7192C543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2088CB73-17D9-408A-A541-D23EB54C9E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2628768-C6D9-4D09-AF7C-23E76EFB70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4B558CD-BDA6-4495-9E0E-E616985C2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20031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38DF4F9-62CC-4732-B480-94C8681131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EC074333-661C-4B5E-921A-8C84D0872E5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9B560791-C83E-4807-A69D-15703EA82A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CA17D5-F99D-4845-B64A-BBAAE1CD1E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B3949305-25F8-4E10-87E4-8099CC1413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69687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C5EA9F2-6E96-407A-9075-1B4347CB1A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CDED87CC-8B2A-4A9D-90E2-B46DAA2A46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8084B411-34F7-4C74-B35B-89D6B2A3F3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ED47908F-7EE0-44F7-A074-4A49698796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5AC0284C-041B-4EEF-A8D6-D53A871EA5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3175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1A1661-E7A8-4751-BFF2-F6F22C3681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DF9937E1-D16B-4FD8-B575-DD867E098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2A7D09D1-5E89-416B-870B-30EB551E89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A0741CD0-3D8B-4321-9171-883B80D482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BB3F8739-0566-45A7-ACF3-BFCBAF665E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E668634-59A1-4DC1-9016-69095D2D39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6141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C049DF2-E9C4-4AAA-9174-22162C5F82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F942C687-D8F3-4B02-8F48-2BE55EA894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xmlns="" id="{9384A6D2-8EFF-47C3-A0BC-BAEDBAAA5A5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xmlns="" id="{5D64CE6C-22DE-4969-882B-B0230F8E059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xmlns="" id="{40FA3167-D1D7-4A14-9728-4D666CF25F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xmlns="" id="{4958DA1F-4C5C-4E56-AD0D-8ED6DEEFCD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xmlns="" id="{C06328CD-6303-45C0-99FB-852E24E0D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xmlns="" id="{793B7D65-C7DD-4AD7-A79C-042424A287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10238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1231FD6-EC0F-4566-9E1C-EC0C18CF0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xmlns="" id="{D90BD887-6F2B-4324-9199-6D47B049A1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xmlns="" id="{F4DDD8E7-D1D0-4640-BCD0-9EA219E912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xmlns="" id="{3B0DCF91-5E87-42A6-BB4F-3414ADCF96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1105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xmlns="" id="{C9DA3C28-CD55-42BE-85C7-56DCE2E85C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xmlns="" id="{CC942F14-FD25-486E-82C5-0A2DE54F6F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xmlns="" id="{E1ACAB71-F351-475D-9867-428C7607BF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96074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AD05568-ED24-4802-BD38-3A465BD83F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BDC25757-3D25-40E9-B630-07914E0DA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D996BEB5-8D31-4732-A5EC-807C6E9A17B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FE663805-78DB-4396-9736-08B0C4DAB0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A4B47F4F-D780-4F72-A549-D880F7F7C5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9C788AD1-CD91-44FE-9C8A-71AB5B3CA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6342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94E75A-5C86-4319-92F5-ACDC7C1557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xmlns="" id="{D03A29EE-98B3-4E81-8648-E4AC61A5116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xmlns="" id="{2B9B35A7-990A-4290-8727-907F47873DD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xmlns="" id="{CAF80B9F-D7A5-4A7C-862B-DDB2F50C28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xmlns="" id="{1C9E4C27-5F90-4E40-9BE5-F4B1E058ED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xmlns="" id="{7AE4E2F6-FF63-4D01-9079-433908D933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801659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83BF832-6E5B-4B56-8181-9A37F0BF5C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2825C627-5A58-4D2F-A003-7C6AD98FC8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E37DFDE4-E77B-4119-9346-631A7F267E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AED1F094-062B-4C28-BF53-EE368E02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01A75D26-6DF2-43CA-A32F-F2027B5C6F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5529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xmlns="" id="{D26B27B6-A6C7-427F-944A-C5D169C42E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xmlns="" id="{D19BCCE5-4373-4C83-B998-FDCA8C7A9B7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7F3108E5-4769-4D39-8380-559D6657A8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CDEFEDF1-DD27-4027-BA4C-1A3FEB4E56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C41DC5FB-02CA-45F6-8C24-3672979D0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5081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0CCA5EDB-E8F1-4151-83C1-B631629472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xmlns="" id="{AD61CFE8-4534-4B4E-A9E6-93AE29A6CF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xmlns="" id="{DE945DCF-130A-4386-8B70-100FE2BD212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E5E06-3F65-4E79-80F3-CCC8F2E85656}" type="datetimeFigureOut">
              <a:rPr lang="ru-RU" smtClean="0"/>
              <a:t>04.04.2018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xmlns="" id="{38218078-8F4B-4106-8879-7D266B66EFE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xmlns="" id="{8125C4E0-84A1-4E0E-81AF-EF37192AF9C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1CD29C-745D-48F1-ACED-90F358C4096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5084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ustomXml" Target="../ink/ink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EF9DFEF9-DDA1-43BE-A8C0-C0F185B43C7C}"/>
              </a:ext>
            </a:extLst>
          </p:cNvPr>
          <p:cNvSpPr/>
          <p:nvPr/>
        </p:nvSpPr>
        <p:spPr>
          <a:xfrm>
            <a:off x="1" y="6229535"/>
            <a:ext cx="12192000" cy="3940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ctr">
              <a:lnSpc>
                <a:spcPct val="150000"/>
              </a:lnSpc>
              <a:spcAft>
                <a:spcPts val="0"/>
              </a:spcAft>
            </a:pPr>
            <a:r>
              <a:rPr lang="ru-RU" sz="1500" b="1" dirty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MA’RUZA </a:t>
            </a:r>
            <a:r>
              <a:rPr lang="en-US" sz="1500" b="1" dirty="0" smtClean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3</a:t>
            </a:r>
            <a:r>
              <a:rPr lang="ru-RU" sz="1500" b="1" dirty="0" smtClean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.</a:t>
            </a:r>
            <a:r>
              <a:rPr lang="en-US" sz="1500" b="1" dirty="0">
                <a:solidFill>
                  <a:srgbClr val="92D050"/>
                </a:solidFill>
                <a:latin typeface="Century Schoolbook" panose="02040604050505020304" pitchFamily="18" charset="0"/>
                <a:ea typeface="Times New Roman" panose="02020603050405020304" pitchFamily="18" charset="0"/>
              </a:rPr>
              <a:t> ISSIQLIK ELEKTR STANSIYALARNING ENERGIYA ISTE’MOLI TURLARI VA YUKLAMA GARFIKLARI</a:t>
            </a:r>
            <a:endParaRPr lang="ru-RU" sz="1500" b="1" dirty="0">
              <a:solidFill>
                <a:srgbClr val="92D050"/>
              </a:solidFill>
              <a:effectLst/>
              <a:latin typeface="Century Schoolbook" panose="020406040505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95477E46-CAF4-43CA-AA22-28B47C2C24F1}"/>
              </a:ext>
            </a:extLst>
          </p:cNvPr>
          <p:cNvSpPr txBox="1"/>
          <p:nvPr/>
        </p:nvSpPr>
        <p:spPr>
          <a:xfrm>
            <a:off x="0" y="169125"/>
            <a:ext cx="12192000" cy="2062103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TOSHKENT DAVLAT TEXNIKA UNIVERSITETI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ENERGETIKA FAKULTETI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Century Schoolbook" panose="02040604050505020304" pitchFamily="18" charset="0"/>
              </a:rPr>
              <a:t>“ISSIQLIK ENERGETIKASI” KAFEDRASI</a:t>
            </a:r>
          </a:p>
          <a:p>
            <a:pPr algn="ctr"/>
            <a:r>
              <a:rPr lang="en-US" sz="3200" b="1" dirty="0">
                <a:solidFill>
                  <a:srgbClr val="92D050"/>
                </a:solidFill>
              </a:rPr>
              <a:t>“ISSIQLIK ELEKTR STANSIYALARI”  FANIDAN</a:t>
            </a:r>
            <a:endParaRPr lang="ru-RU" b="1" dirty="0">
              <a:solidFill>
                <a:srgbClr val="92D050"/>
              </a:solidFill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ACCC5B14-E0DA-41D7-9FEB-87AE0779D98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823"/>
          <a:stretch/>
        </p:blipFill>
        <p:spPr>
          <a:xfrm>
            <a:off x="2556283" y="2137921"/>
            <a:ext cx="7396247" cy="3998307"/>
          </a:xfrm>
          <a:prstGeom prst="rect">
            <a:avLst/>
          </a:prstGeom>
        </p:spPr>
      </p:pic>
      <p:sp>
        <p:nvSpPr>
          <p:cNvPr id="8" name="Прямоугольник 7" hidden="1">
            <a:extLst>
              <a:ext uri="{FF2B5EF4-FFF2-40B4-BE49-F238E27FC236}">
                <a16:creationId xmlns:a16="http://schemas.microsoft.com/office/drawing/2014/main" xmlns="" id="{2548BC65-5E7E-42B6-8598-F38762D1BE1B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 hidden="1">
            <a:extLst>
              <a:ext uri="{FF2B5EF4-FFF2-40B4-BE49-F238E27FC236}">
                <a16:creationId xmlns:a16="http://schemas.microsoft.com/office/drawing/2014/main" xmlns="" id="{F3AE8977-6C5F-44FA-8FFA-509E99C1B312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 hidden="1">
            <a:extLst>
              <a:ext uri="{FF2B5EF4-FFF2-40B4-BE49-F238E27FC236}">
                <a16:creationId xmlns:a16="http://schemas.microsoft.com/office/drawing/2014/main" xmlns="" id="{417AF749-3752-40B1-821A-1B926D2BD997}"/>
              </a:ext>
            </a:extLst>
          </p:cNvPr>
          <p:cNvSpPr/>
          <p:nvPr/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p14="http://schemas.microsoft.com/office/powerpoint/2010/main">
        <mc:Choice Requires="p14">
          <p:contentPart p14:bwMode="auto" r:id="rId3">
            <p14:nvContentPartPr>
              <p14:cNvPr id="2" name="Рукописный ввод 1"/>
              <p14:cNvContentPartPr/>
              <p14:nvPr/>
            </p14:nvContentPartPr>
            <p14:xfrm>
              <a:off x="7543800" y="5537160"/>
              <a:ext cx="360" cy="360"/>
            </p14:xfrm>
          </p:contentPart>
        </mc:Choice>
        <mc:Fallback xmlns="">
          <p:pic>
            <p:nvPicPr>
              <p:cNvPr id="2" name="Рукописный ввод 1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7534440" y="5527800"/>
                <a:ext cx="19080" cy="190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00796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2098279400"/>
              </p:ext>
            </p:extLst>
          </p:nvPr>
        </p:nvGraphicFramePr>
        <p:xfrm>
          <a:off x="2019266" y="44143"/>
          <a:ext cx="8257592" cy="6083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204137" y="6127702"/>
            <a:ext cx="846020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Dunyodagi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energiyasini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iste’molchilarining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ulushi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(2012)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77253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307" y="49696"/>
            <a:ext cx="8497956" cy="624595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72057" y="6275768"/>
            <a:ext cx="710245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markazining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(IEM)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texnologik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sxemasi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2429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5355" y="139149"/>
            <a:ext cx="8969817" cy="555597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3338274" y="6037231"/>
            <a:ext cx="587551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stansiyasining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kunlik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yuklama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grafiki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7215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0" y="89451"/>
                <a:ext cx="12056165" cy="6046655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marL="268288" indent="53975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 yuklаmа grаfigi yuzаsi оstidа elеktr enеrgiyasini kunlik ishlаb chiqаrish tushunilаdi, (kVt∙sоаt)/kun: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268288" indent="539750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𝑘𝑢𝑛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b>
                        <m:sup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24</m:t>
                          </m:r>
                        </m:sup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𝑊</m:t>
                          </m:r>
                          <m:d>
                            <m:d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𝜏</m:t>
                              </m:r>
                            </m:e>
                          </m:d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𝑑</m:t>
                          </m:r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𝜏</m:t>
                          </m:r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268288" indent="53975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Elеktr stаnsiyaning umumiy yuklаmаsi istе’mоlchilаr yuklаmаsi, hаmdа elеktr stаnsiyaning o’z ehtiyojlаri uchun vа elеktr tаrmоqdаgi yo’qоtishlаrni qоplаshgа kеtgаn yuklаmаdаn ibоrаt.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268288" indent="53975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Kеchqurungi minimаl yuklаmаni kunduzgi mаksimаl yuklаmаgа nisbаtigа kunlik grаfik nоtеkislik kоeffisеnti dеb аtаlаdi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268288" indent="539750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𝑓</m:t>
                      </m:r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𝑚𝑖𝑛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𝑚𝑎𝑥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268288" indent="539750" algn="just">
                  <a:lnSpc>
                    <a:spcPct val="150000"/>
                  </a:lnSpc>
                  <a:spcAft>
                    <a:spcPts val="0"/>
                  </a:spcAft>
                </a:pPr>
                <a:endParaRPr lang="en-US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marL="268288" indent="539750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Kunlik 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grаfik uchun mаksimаl yuklаmаdаgi fоydаlаnish kоeffisеnti хаrаktеrli hisоblаnаdi(kunlik grаfikni to’lаtish kоeffisеnti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):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𝑘𝑢𝑛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𝑚𝑎𝑥</m:t>
                              </m:r>
                            </m:sub>
                          </m:s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𝑘𝑢𝑛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0" y="89451"/>
                <a:ext cx="12056165" cy="6046655"/>
              </a:xfrm>
              <a:prstGeom prst="rect">
                <a:avLst/>
              </a:prstGeom>
              <a:blipFill rotWithShape="0">
                <a:blip r:embed="rId2"/>
                <a:stretch>
                  <a:fillRect r="-4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63798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650599" y="6055325"/>
            <a:ext cx="90545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Elektr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yuklamalarning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davomiylik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grafigini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tuzishga</a:t>
            </a:r>
            <a:r>
              <a:rPr lang="en-US" sz="24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misol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1486" y="30173"/>
            <a:ext cx="11219103" cy="6129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5750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556591" y="527540"/>
                <a:ext cx="10873410" cy="569143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63055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Grаfik аbssissаsidаgi hаr bir nuqtа yig’indi yuklаmа dаvоmiyligini bеlgilаydi. Bu yuuklаmа grаfigi оstidаgi yuzаsi yillik elеktr enеrgiya ishlаb chiqаrishgа tеng</a:t>
                </a:r>
                <a:r>
                  <a:rPr lang="uz-Cyrl-UZ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63055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𝐸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𝑦𝑖𝑙</m:t>
                          </m:r>
                        </m:sub>
                      </m:sSub>
                      <m:r>
                        <a:rPr lang="en-US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nary>
                        <m:naryPr>
                          <m:limLoc m:val="subSup"/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naryPr>
                        <m: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0</m:t>
                          </m:r>
                        </m:sub>
                        <m:sup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𝑦𝑖𝑙</m:t>
                              </m:r>
                            </m:sub>
                          </m:sSub>
                        </m:sup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𝑊</m:t>
                          </m:r>
                          <m:d>
                            <m:d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dPr>
                            <m:e>
                              <m:r>
                                <a:rPr lang="en-US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𝜏</m:t>
                              </m:r>
                            </m:e>
                          </m:d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𝑑</m:t>
                          </m:r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𝜏</m:t>
                          </m:r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)</m:t>
                          </m:r>
                        </m:e>
                      </m:nary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еrdа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𝑦𝑖𝑙</m:t>
                        </m:r>
                      </m:sub>
                    </m:sSub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8760</m:t>
                    </m:r>
                  </m:oMath>
                </a14:m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yil dаvоmidаgi sоаtlаr miqdоri.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Elеktr stаnsiyalаr quvvаtidа yillik fоydаlаnish vа yuklаmа dаvоmiyligi grаfigining muhim tаsnifi bo’lib mаksimаl quvvаtdаn fоydаlаnishi yillik sоаtlаr sоni hisоblаnаdi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𝑚𝑎𝑥</m:t>
                          </m:r>
                        </m:sub>
                      </m:sSub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𝑦𝑖𝑙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𝑚𝑎𝑥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Mаksimаl quvvаt vа ishlаb chiqаrilgаn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𝑚𝑎𝑥</m:t>
                        </m:r>
                      </m:sub>
                    </m:sSub>
                  </m:oMath>
                </a14:m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qiymаti bo’yichа elеktr enеrgiyasini yillik ishlаb chiqаrishni аniqlаnаdi: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𝑦𝑖𝑙</m:t>
                              </m:r>
                            </m:sub>
                          </m:sSub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=</m:t>
                          </m:r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𝑚𝑎𝑥</m:t>
                              </m:r>
                            </m:sub>
                          </m:s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</m:t>
                          </m:r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𝑚𝑎𝑥</m:t>
                          </m:r>
                        </m:sub>
                      </m:sSub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6591" y="527540"/>
                <a:ext cx="10873410" cy="5691430"/>
              </a:xfrm>
              <a:prstGeom prst="rect">
                <a:avLst/>
              </a:prstGeom>
              <a:blipFill rotWithShape="0">
                <a:blip r:embed="rId2"/>
                <a:stretch>
                  <a:fillRect l="-448" r="-50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1896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844825" y="317612"/>
                <a:ext cx="10624931" cy="608461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O’z nаvbаtidа mаksimаl yuklаmаning yillik fоydаlаnish kоeffisеnti (yuklаmа dаvоmiyligining yillik grаfigini to’ldirish kоeffisеnti</a:t>
                </a:r>
                <a:r>
                  <a:rPr lang="uz-Cyrl-UZ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):</a:t>
                </a:r>
                <a:endParaRPr lang="ru-RU" sz="16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𝑚𝑎𝑥</m:t>
                          </m:r>
                        </m:sub>
                        <m:sup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𝑦𝑖𝑙</m:t>
                          </m:r>
                        </m:sup>
                      </m:sSubSup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𝑦𝑖𝑙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𝑚𝑎𝑥</m:t>
                              </m:r>
                            </m:sub>
                          </m:sSub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∙</m:t>
                              </m:r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𝑚𝑎𝑥</m:t>
                              </m:r>
                            </m:sub>
                          </m:sSub>
                        </m:den>
                      </m:f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𝑚𝑎𝑥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𝑦𝑖𝑙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Enеrgоtizimdа 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o’rnаtilgаn enеrgоblоklаrning quvvаti (o’rnаtilgаn quvvаti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′</m:t>
                        </m:r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𝑟𝑛</m:t>
                        </m:r>
                      </m:sub>
                    </m:sSub>
                  </m:oMath>
                </a14:m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dеb аtаlаdigаn) o’z ichigа zаhirа quvvаti vа bu qiymаtdаn оrtgаn mаksimаl yuklаmа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𝑚𝑎𝑥</m:t>
                        </m:r>
                      </m:sub>
                    </m:sSub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 </m:t>
                    </m:r>
                  </m:oMath>
                </a14:m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оlinаdi, bu zаhirа kоeffisеntini hisоbgа оlаdi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𝑧𝑎h𝑖𝑟𝑎</m:t>
                          </m:r>
                        </m:sub>
                      </m:sSub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′</m:t>
                              </m:r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𝑟𝑛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𝑚𝑎𝑥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O’z 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nаvbаtidа o’rnаtilgаn quvvаtdаn fоydаlаnishning yillik sоаtlаr sоni – o’rnаtilgаn quvvаtdаn fоydаlаnish kоeffisеnti dеyilаdi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𝑜</m:t>
                          </m:r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′</m:t>
                          </m:r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𝑟𝑛</m:t>
                          </m:r>
                        </m:sub>
                      </m:sSub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𝑦𝑖𝑙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′</m:t>
                              </m:r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𝑟𝑛</m:t>
                              </m:r>
                            </m:sub>
                          </m:sSub>
                        </m:den>
                      </m:f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𝑦𝑖𝑙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sSub>
                                <m:sSubPr>
                                  <m:ctrlPr>
                                    <a:rPr lang="ru-RU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uz-Cyrl-UZ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𝐾</m:t>
                                  </m:r>
                                </m:e>
                                <m:sub>
                                  <m:r>
                                    <a:rPr lang="uz-Cyrl-UZ" i="1">
                                      <a:effectLst/>
                                      <a:latin typeface="Cambria Math" panose="02040503050406030204" pitchFamily="18" charset="0"/>
                                      <a:ea typeface="Times New Roman" panose="02020603050405020304" pitchFamily="18" charset="0"/>
                                    </a:rPr>
                                    <m:t>𝑧𝑎h𝑖𝑟𝑎</m:t>
                                  </m:r>
                                </m:sub>
                              </m:s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∙</m:t>
                              </m:r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𝑚𝑎𝑥</m:t>
                              </m:r>
                            </m:sub>
                          </m:sSub>
                        </m:den>
                      </m:f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𝑚𝑎𝑥</m:t>
                              </m:r>
                            </m:sub>
                            <m:sup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𝑦𝑖𝑙</m:t>
                              </m:r>
                            </m:sup>
                          </m:sSubSup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𝑧𝑎h𝑖𝑟𝑎</m:t>
                              </m:r>
                            </m:sub>
                          </m:sSub>
                        </m:den>
                      </m:f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𝑦𝑖𝑙</m:t>
                          </m:r>
                        </m:sub>
                      </m:sSub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sSubSup>
                        <m:sSubSup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𝑜</m:t>
                          </m:r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′</m:t>
                          </m:r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𝑟𝑛</m:t>
                          </m:r>
                        </m:sub>
                        <m:sup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𝑦𝑖𝑙</m:t>
                          </m:r>
                        </m:sup>
                      </m:sSubSup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∙</m:t>
                      </m:r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𝑇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𝑦𝑖𝑙</m:t>
                          </m:r>
                        </m:sub>
                      </m:sSub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bu 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еrdа </a:t>
                </a: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</a:rPr>
                        </m:ctrlPr>
                      </m:sSubSupPr>
                      <m:e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𝑜</m:t>
                        </m:r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′</m:t>
                        </m:r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𝑟𝑛</m:t>
                        </m:r>
                      </m:sub>
                      <m:sup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  <a:cs typeface="Times New Roman" panose="02020603050405020304" pitchFamily="18" charset="0"/>
                          </a:rPr>
                          <m:t>𝑦𝑖𝑙</m:t>
                        </m:r>
                      </m:sup>
                    </m:sSubSup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rPr>
                      <m:t>=</m:t>
                    </m:r>
                  </m:oMath>
                </a14:m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sSubSup>
                          <m:sSub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SupPr>
                          <m:e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𝐾</m:t>
                            </m:r>
                          </m:e>
                          <m:sub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𝑚𝑎𝑥</m:t>
                            </m:r>
                          </m:sub>
                          <m:sup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𝑦𝑖𝑙</m:t>
                            </m:r>
                          </m:sup>
                        </m:sSubSup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𝐾</m:t>
                            </m:r>
                          </m:e>
                          <m:sub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  <a:cs typeface="Times New Roman" panose="02020603050405020304" pitchFamily="18" charset="0"/>
                              </a:rPr>
                              <m:t>𝑧𝑎h𝑖𝑟𝑎</m:t>
                            </m:r>
                          </m:sub>
                        </m:sSub>
                      </m:den>
                    </m:f>
                  </m:oMath>
                </a14:m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– o’rnаtilgаn quvvаtdаn fоydаlаnish kоeffisеnti.</a:t>
                </a:r>
                <a:endParaRPr lang="en-US" dirty="0"/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4825" y="317612"/>
                <a:ext cx="10624931" cy="6084614"/>
              </a:xfrm>
              <a:prstGeom prst="rect">
                <a:avLst/>
              </a:prstGeom>
              <a:blipFill rotWithShape="0">
                <a:blip r:embed="rId2"/>
                <a:stretch>
                  <a:fillRect l="-516" r="-45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1371018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208" y="149087"/>
            <a:ext cx="9899374" cy="550627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030591" y="5977595"/>
            <a:ext cx="52180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Issiqlik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yuklamalarning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yillik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yuklama</a:t>
            </a:r>
            <a:r>
              <a:rPr lang="en-US" sz="2000" b="1" dirty="0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grafigi</a:t>
            </a:r>
            <a:endParaRPr lang="en-US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72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467138" y="303169"/>
                <a:ext cx="11400183" cy="59792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Yuqоridаgi kеltirilgаn fоrmulаlаr yordаmidа zаhirа kоeffеsеntini quyidаgi shаrtlаr uchun hisоblаb ko’rаmiz. Issiqlik elеktr stаnsiyasidа uchtа 5000 kVt li turbоgеnеrаtоr o’rnаtilgаn. Yil dаvоmidа 78,84∙10</a:t>
                </a:r>
                <a:r>
                  <a:rPr lang="uz-Cyrl-UZ" baseline="30000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6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kVt∙sоаt elеktr enеrgiyasi ishlаb chiqаrilgаn. Hаr bir turbinа аlоhidа 7000, 7600 vа 5400 sоаt ishlаgаn. Stаnsiya ish rеjimi ko’rsаtkichlаrini tоping.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Stаnsiyaning o’rtаchа yuklаmаsi: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′</m:t>
                        </m:r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𝑟𝑡</m:t>
                        </m:r>
                      </m:sub>
                      <m:sup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𝑦𝑖𝑙</m:t>
                        </m:r>
                      </m:sup>
                    </m:sSubSup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𝑦𝑖𝑙</m:t>
                            </m:r>
                          </m:sub>
                        </m:sSub>
                      </m:num>
                      <m:den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8760</m:t>
                        </m:r>
                      </m:den>
                    </m:f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z-Cyrl-UZ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78,84∙</m:t>
                        </m:r>
                        <m:sSup>
                          <m:s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6</m:t>
                            </m:r>
                          </m:sup>
                        </m:sSup>
                        <m:r>
                          <a:rPr lang="uz-Cyrl-UZ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 </m:t>
                        </m:r>
                      </m:num>
                      <m:den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8760</m:t>
                        </m:r>
                      </m:den>
                    </m:f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=9000</m:t>
                    </m:r>
                  </m:oMath>
                </a14:m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kVt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Mаshinа sоаt sоni: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m=7000+7600+5400=20000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Turbоgеnеrаtоrning o’rtаchа yillik yuklаmаsi: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′</m:t>
                        </m:r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𝑟𝑡</m:t>
                        </m:r>
                      </m:sub>
                    </m:sSub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𝑦𝑖𝑙</m:t>
                            </m:r>
                          </m:sub>
                        </m:sSub>
                      </m:num>
                      <m:den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𝑚</m:t>
                        </m:r>
                      </m:den>
                    </m:f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z-Cyrl-UZ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78,84∙</m:t>
                        </m:r>
                        <m:sSup>
                          <m:s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6</m:t>
                            </m:r>
                          </m:sup>
                        </m:sSup>
                      </m:num>
                      <m:den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20000</m:t>
                        </m:r>
                      </m:den>
                    </m:f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=3940</m:t>
                    </m:r>
                  </m:oMath>
                </a14:m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kVt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Turbоgеnеrаtоrning o’rtаchа yuklаngаnlik kоeffisеnti: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Sup>
                        <m:sSubSup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SupPr>
                        <m:e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𝑛𝑜𝑚</m:t>
                          </m:r>
                        </m:sub>
                        <m:sup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𝑡𝑔</m:t>
                          </m:r>
                        </m:sup>
                      </m:sSubSup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′</m:t>
                              </m:r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𝑟𝑡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𝑛𝑜𝑚</m:t>
                              </m:r>
                            </m:sub>
                          </m:sSub>
                        </m:den>
                      </m:f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3940</m:t>
                          </m:r>
                        </m:num>
                        <m:den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5000</m:t>
                          </m:r>
                        </m:den>
                      </m:f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=0,788</m:t>
                      </m:r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138" y="303169"/>
                <a:ext cx="11400183" cy="5979201"/>
              </a:xfrm>
              <a:prstGeom prst="rect">
                <a:avLst/>
              </a:prstGeom>
              <a:blipFill rotWithShape="0">
                <a:blip r:embed="rId2"/>
                <a:stretch>
                  <a:fillRect l="-481" r="-428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775992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327991" y="735495"/>
                <a:ext cx="11499574" cy="560050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O’rnаtilgаn quvvаtdаn fоydаlаnish kоeffisеnti</a:t>
                </a:r>
                <a:r>
                  <a:rPr lang="uz-Cyrl-UZ" dirty="0" smtClean="0"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sSubPr>
                        <m:e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𝐾</m:t>
                          </m:r>
                        </m:e>
                        <m: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𝑓𝑜𝑦𝑑</m:t>
                          </m:r>
                        </m:sub>
                      </m:sSub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𝐸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𝑦𝑖𝑙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𝑛𝑜𝑚</m:t>
                              </m:r>
                            </m:sub>
                          </m:sSub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∙8760</m:t>
                          </m:r>
                        </m:den>
                      </m:f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z-Cyrl-UZ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78,84∙</m:t>
                          </m:r>
                          <m:sSup>
                            <m:sSup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p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10</m:t>
                              </m:r>
                            </m:e>
                            <m:sup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6</m:t>
                              </m:r>
                            </m:sup>
                          </m:sSup>
                        </m:num>
                        <m:den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5000∙3∙8760</m:t>
                          </m:r>
                        </m:den>
                      </m:f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sSubSup>
                            <m:sSubSupPr>
                              <m:ctrlPr>
                                <a:rPr lang="ru-RU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</m:ctrlPr>
                            </m:sSubSupPr>
                            <m:e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𝑊</m:t>
                              </m:r>
                            </m:e>
                            <m:sub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𝑜</m:t>
                              </m:r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′</m:t>
                              </m:r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𝑟𝑡</m:t>
                              </m:r>
                            </m:sub>
                            <m:sup>
                              <m:r>
                                <a:rPr lang="uz-Cyrl-UZ" i="1">
                                  <a:effectLst/>
                                  <a:latin typeface="Cambria Math" panose="02040503050406030204" pitchFamily="18" charset="0"/>
                                  <a:ea typeface="Times New Roman" panose="02020603050405020304" pitchFamily="18" charset="0"/>
                                </a:rPr>
                                <m:t>𝑦𝑖𝑙</m:t>
                              </m:r>
                            </m:sup>
                          </m:sSubSup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∙8760</m:t>
                          </m:r>
                        </m:num>
                        <m:den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15000∙8760</m:t>
                          </m:r>
                        </m:den>
                      </m:f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</m:t>
                      </m:r>
                      <m:f>
                        <m:fPr>
                          <m:ctrlPr>
                            <a:rPr lang="ru-RU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</m:ctrlPr>
                        </m:fPr>
                        <m:num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9000</m:t>
                          </m:r>
                        </m:num>
                        <m:den>
                          <m:r>
                            <a:rPr lang="uz-Cyrl-UZ" i="1">
                              <a:effectLst/>
                              <a:latin typeface="Cambria Math" panose="02040503050406030204" pitchFamily="18" charset="0"/>
                              <a:ea typeface="Times New Roman" panose="02020603050405020304" pitchFamily="18" charset="0"/>
                            </a:rPr>
                            <m:t>15000</m:t>
                          </m:r>
                        </m:den>
                      </m:f>
                      <m:r>
                        <a:rPr lang="uz-Cyrl-UZ" i="1">
                          <a:effectLst/>
                          <a:latin typeface="Cambria Math" panose="02040503050406030204" pitchFamily="18" charset="0"/>
                          <a:ea typeface="Times New Roman" panose="02020603050405020304" pitchFamily="18" charset="0"/>
                        </a:rPr>
                        <m:t>=0,6</m:t>
                      </m:r>
                    </m:oMath>
                  </m:oMathPara>
                </a14:m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O’rnаtilgаn 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quvvаtdаn fоydаlаnilgаn sоаtlаr sоni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uz-Cyrl-UZ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𝑜</m:t>
                        </m:r>
                        <m:r>
                          <a:rPr lang="uz-Cyrl-UZ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′</m:t>
                        </m:r>
                        <m:r>
                          <a:rPr lang="uz-Cyrl-UZ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𝑟𝑛</m:t>
                        </m:r>
                      </m:sub>
                    </m:sSub>
                    <m:r>
                      <a:rPr lang="uz-Cyrl-UZ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uz-Cyrl-UZ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𝑦𝑖𝑙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uz-Cyrl-UZ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  <m:r>
                              <a:rPr lang="uz-Cyrl-UZ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′</m:t>
                            </m:r>
                            <m:r>
                              <a:rPr lang="uz-Cyrl-UZ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𝑟𝑛</m:t>
                            </m:r>
                          </m:sub>
                        </m:sSub>
                      </m:den>
                    </m:f>
                    <m:r>
                      <a:rPr lang="uz-Cyrl-UZ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z-Cyrl-UZ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78,84∙</m:t>
                        </m:r>
                        <m:sSup>
                          <m:sSupPr>
                            <m:ctrlPr>
                              <a:rPr lang="ru-RU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z-Cyrl-UZ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uz-Cyrl-UZ" i="1"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6</m:t>
                            </m:r>
                          </m:sup>
                        </m:sSup>
                      </m:num>
                      <m:den>
                        <m:r>
                          <a:rPr lang="uz-Cyrl-UZ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15000</m:t>
                        </m:r>
                      </m:den>
                    </m:f>
                    <m:r>
                      <a:rPr lang="uz-Cyrl-UZ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z-Cyrl-UZ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9000∙8760</m:t>
                        </m:r>
                      </m:num>
                      <m:den>
                        <m:r>
                          <a:rPr lang="uz-Cyrl-UZ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15000</m:t>
                        </m:r>
                      </m:den>
                    </m:f>
                    <m:r>
                      <a:rPr lang="uz-Cyrl-UZ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r>
                          <a:rPr lang="uz-Cyrl-UZ" i="1"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𝑓𝑜𝑦𝑑</m:t>
                        </m:r>
                      </m:sub>
                    </m:sSub>
                    <m:r>
                      <a:rPr lang="uz-Cyrl-UZ" i="1"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∙8760=0,6∙8760=5256</m:t>
                    </m:r>
                  </m:oMath>
                </a14:m>
                <a:r>
                  <a:rPr lang="en-US" i="1" dirty="0">
                    <a:latin typeface="Cambria Math" panose="020405030504060302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i="1" dirty="0" err="1">
                    <a:latin typeface="Cambria Math" panose="02040503050406030204" pitchFamily="18" charset="0"/>
                    <a:ea typeface="Times New Roman" panose="02020603050405020304" pitchFamily="18" charset="0"/>
                  </a:rPr>
                  <a:t>soat</a:t>
                </a:r>
                <a:endParaRPr lang="ru-RU" i="1" dirty="0">
                  <a:latin typeface="Cambria Math" panose="020405030504060302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Yuklаmаdаn 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mаksimum fоydаlаnilgаn sоаtlаr sоni: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 smtClean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𝑇</m:t>
                        </m:r>
                      </m:e>
                      <m:sub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𝑚𝑎𝑥</m:t>
                        </m:r>
                      </m:sub>
                    </m:sSub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𝐸</m:t>
                            </m:r>
                          </m:e>
                          <m:sub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𝑦𝑖𝑙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𝑚𝑎𝑥</m:t>
                            </m:r>
                          </m:sub>
                        </m:sSub>
                      </m:den>
                    </m:f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z-Cyrl-UZ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78,84∙</m:t>
                        </m:r>
                        <m:sSup>
                          <m:sSup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pPr>
                          <m:e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10</m:t>
                            </m:r>
                          </m:e>
                          <m:sup>
                            <m:r>
                              <a:rPr lang="uz-Cyrl-UZ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6</m:t>
                            </m:r>
                          </m:sup>
                        </m:sSup>
                      </m:num>
                      <m:den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13500</m:t>
                        </m:r>
                      </m:den>
                    </m:f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9000∙8760</m:t>
                        </m:r>
                      </m:num>
                      <m:den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13500</m:t>
                        </m:r>
                      </m:den>
                    </m:f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sSubSup>
                      <m:sSubSup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𝑓𝑜𝑦𝑑</m:t>
                        </m:r>
                      </m:sub>
                      <m:sup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𝑚𝑎𝑥</m:t>
                        </m:r>
                      </m:sup>
                    </m:sSubSup>
                    <m:r>
                      <a:rPr lang="uz-Cyrl-UZ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∙8760=0,667∙8760=5840</m:t>
                    </m:r>
                  </m:oMath>
                </a14:m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 </a:t>
                </a:r>
                <a:r>
                  <a:rPr lang="en-US" dirty="0" err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soat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just">
                  <a:lnSpc>
                    <a:spcPct val="150000"/>
                  </a:lnSpc>
                  <a:spcAft>
                    <a:spcPts val="0"/>
                  </a:spcAft>
                </a:pP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Zаhirа kоeffisеnti</a:t>
                </a:r>
                <a:r>
                  <a:rPr lang="uz-Cyrl-UZ" dirty="0" smtClean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:</a:t>
                </a:r>
                <a:r>
                  <a:rPr lang="uz-Cyrl-UZ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 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indent="540385" algn="ctr">
                  <a:lnSpc>
                    <a:spcPct val="150000"/>
                  </a:lnSpc>
                  <a:spcAft>
                    <a:spcPts val="0"/>
                  </a:spcAft>
                </a:pPr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𝐾</m:t>
                        </m:r>
                      </m:e>
                      <m:sub>
                        <m:r>
                          <a:rPr lang="uz-Cyrl-UZ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𝑧𝑎h𝑖𝑟𝑎</m:t>
                        </m:r>
                      </m:sub>
                    </m:sSub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𝑜</m:t>
                            </m:r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′</m:t>
                            </m:r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𝑟𝑛</m:t>
                            </m:r>
                          </m:sub>
                        </m:sSub>
                      </m:num>
                      <m:den>
                        <m:sSub>
                          <m:sSubPr>
                            <m:ctrlPr>
                              <a:rPr lang="ru-RU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</m:ctrlPr>
                          </m:sSubPr>
                          <m:e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𝑊</m:t>
                            </m:r>
                          </m:e>
                          <m:sub>
                            <m:r>
                              <a:rPr lang="en-US" i="1">
                                <a:effectLst/>
                                <a:latin typeface="Cambria Math" panose="02040503050406030204" pitchFamily="18" charset="0"/>
                                <a:ea typeface="Times New Roman" panose="02020603050405020304" pitchFamily="18" charset="0"/>
                              </a:rPr>
                              <m:t>𝑚𝑎𝑥</m:t>
                            </m:r>
                          </m:sub>
                        </m:sSub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</m:t>
                    </m:r>
                    <m:f>
                      <m:fPr>
                        <m:ctrlPr>
                          <a:rPr lang="ru-RU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15000</m:t>
                        </m:r>
                      </m:num>
                      <m:den>
                        <m:r>
                          <a:rPr lang="en-US" i="1">
                            <a:effectLst/>
                            <a:latin typeface="Cambria Math" panose="02040503050406030204" pitchFamily="18" charset="0"/>
                            <a:ea typeface="Times New Roman" panose="02020603050405020304" pitchFamily="18" charset="0"/>
                          </a:rPr>
                          <m:t>13500</m:t>
                        </m:r>
                      </m:den>
                    </m:f>
                    <m:r>
                      <a:rPr lang="en-US" i="1">
                        <a:effectLst/>
                        <a:latin typeface="Cambria Math" panose="02040503050406030204" pitchFamily="18" charset="0"/>
                        <a:ea typeface="Times New Roman" panose="02020603050405020304" pitchFamily="18" charset="0"/>
                      </a:rPr>
                      <m:t>=1,11</m:t>
                    </m:r>
                  </m:oMath>
                </a14:m>
                <a:r>
                  <a:rPr lang="en-US" dirty="0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</a:rPr>
                  <a:t>.</a:t>
                </a:r>
                <a:endParaRPr lang="ru-RU" sz="1600" dirty="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27991" y="735495"/>
                <a:ext cx="11499574" cy="5600508"/>
              </a:xfrm>
              <a:prstGeom prst="rect">
                <a:avLst/>
              </a:prstGeom>
              <a:blipFill rotWithShape="0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6849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xmlns="" id="{29C2FB74-679D-4B33-AB29-AFF7A082C8DC}"/>
              </a:ext>
            </a:extLst>
          </p:cNvPr>
          <p:cNvSpPr/>
          <p:nvPr/>
        </p:nvSpPr>
        <p:spPr>
          <a:xfrm>
            <a:off x="1357562" y="5525808"/>
            <a:ext cx="9292160" cy="923330"/>
          </a:xfrm>
          <a:prstGeom prst="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solidFill>
                  <a:srgbClr val="92D050"/>
                </a:solidFill>
                <a:effectLst/>
              </a:rPr>
              <a:t>E’TIBORINGIZ UCHUN RAXMAT!</a:t>
            </a:r>
            <a:endParaRPr lang="ru-RU" sz="5400" b="1" cap="none" spc="0" dirty="0">
              <a:ln w="12700" cmpd="sng">
                <a:solidFill>
                  <a:schemeClr val="accent4"/>
                </a:solidFill>
                <a:prstDash val="solid"/>
              </a:ln>
              <a:solidFill>
                <a:srgbClr val="92D050"/>
              </a:solidFill>
              <a:effectLst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E7BB2086-720B-4789-8DB7-07B34908255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05" t="4444" r="8385" b="8284"/>
          <a:stretch/>
        </p:blipFill>
        <p:spPr>
          <a:xfrm>
            <a:off x="3796146" y="408862"/>
            <a:ext cx="4285671" cy="443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56601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187</Words>
  <Application>Microsoft Office PowerPoint</Application>
  <PresentationFormat>Широкоэкранный</PresentationFormat>
  <Paragraphs>58</Paragraphs>
  <Slides>12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Century Schoolbook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Nizomiddin Rakhmanov</dc:creator>
  <cp:lastModifiedBy>Nizomiddin Rakhmanov</cp:lastModifiedBy>
  <cp:revision>11</cp:revision>
  <dcterms:created xsi:type="dcterms:W3CDTF">2018-02-18T06:55:43Z</dcterms:created>
  <dcterms:modified xsi:type="dcterms:W3CDTF">2018-04-04T04:11:35Z</dcterms:modified>
</cp:coreProperties>
</file>