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6" r:id="rId6"/>
    <p:sldId id="261" r:id="rId7"/>
    <p:sldId id="265" r:id="rId8"/>
    <p:sldId id="262" r:id="rId9"/>
    <p:sldId id="263" r:id="rId10"/>
    <p:sldId id="264" r:id="rId11"/>
    <p:sldId id="267" r:id="rId12"/>
    <p:sldId id="268" r:id="rId13"/>
    <p:sldId id="269" r:id="rId14"/>
    <p:sldId id="271" r:id="rId15"/>
    <p:sldId id="272" r:id="rId16"/>
    <p:sldId id="273" r:id="rId17"/>
    <p:sldId id="270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EF9DFEF9-DDA1-43BE-A8C0-C0F185B43C7C}"/>
              </a:ext>
            </a:extLst>
          </p:cNvPr>
          <p:cNvSpPr/>
          <p:nvPr/>
        </p:nvSpPr>
        <p:spPr>
          <a:xfrm>
            <a:off x="1" y="6229535"/>
            <a:ext cx="12192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92D05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1.</a:t>
            </a:r>
            <a:r>
              <a:rPr lang="en-US" b="1" dirty="0">
                <a:solidFill>
                  <a:srgbClr val="92D05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  </a:t>
            </a:r>
            <a:r>
              <a:rPr lang="ru-RU" b="1" dirty="0">
                <a:solidFill>
                  <a:srgbClr val="92D05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ISSIQLIK ELEKTR STANSIYALARNING TURLARI</a:t>
            </a:r>
            <a:endParaRPr lang="ru-RU" sz="1600" b="1" dirty="0">
              <a:solidFill>
                <a:srgbClr val="92D050"/>
              </a:solidFill>
              <a:effectLst/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5477E46-CAF4-43CA-AA22-28B47C2C24F1}"/>
              </a:ext>
            </a:extLst>
          </p:cNvPr>
          <p:cNvSpPr txBox="1"/>
          <p:nvPr/>
        </p:nvSpPr>
        <p:spPr>
          <a:xfrm>
            <a:off x="0" y="169125"/>
            <a:ext cx="12192000" cy="2062103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32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32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3200" b="1" dirty="0">
                <a:solidFill>
                  <a:srgbClr val="92D050"/>
                </a:solidFill>
              </a:rPr>
              <a:t>“ISSIQLIK ELEKTR STANSIYALARI”  FANIDAN</a:t>
            </a:r>
            <a:endParaRPr lang="ru-RU" b="1" dirty="0">
              <a:solidFill>
                <a:srgbClr val="92D05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CCC5B14-E0DA-41D7-9FEB-87AE0779D9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3"/>
          <a:stretch/>
        </p:blipFill>
        <p:spPr>
          <a:xfrm>
            <a:off x="2556283" y="2231227"/>
            <a:ext cx="7396247" cy="3998307"/>
          </a:xfrm>
          <a:prstGeom prst="rect">
            <a:avLst/>
          </a:prstGeom>
        </p:spPr>
      </p:pic>
      <p:sp>
        <p:nvSpPr>
          <p:cNvPr id="8" name="Прямоугольник 7" hidden="1">
            <a:extLst>
              <a:ext uri="{FF2B5EF4-FFF2-40B4-BE49-F238E27FC236}">
                <a16:creationId xmlns:a16="http://schemas.microsoft.com/office/drawing/2014/main" xmlns="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:a16="http://schemas.microsoft.com/office/drawing/2014/main" xmlns="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:a16="http://schemas.microsoft.com/office/drawing/2014/main" xmlns="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C8B5168B-B5FA-44A0-A132-63AE379CF5E8}"/>
              </a:ext>
            </a:extLst>
          </p:cNvPr>
          <p:cNvSpPr/>
          <p:nvPr/>
        </p:nvSpPr>
        <p:spPr>
          <a:xfrm>
            <a:off x="152400" y="192882"/>
            <a:ext cx="11887200" cy="3741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O’zbekistоnning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energetika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yiliga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60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mlrd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kVt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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sоat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energiyasini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imkоniyatiga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o’rnatilgan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12,4∙</a:t>
            </a:r>
            <a:r>
              <a:rPr lang="en-US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en-US" b="1" baseline="300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kVt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38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gidravlik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stansiyalari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turibdi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b="1" dirty="0">
              <a:solidFill>
                <a:srgbClr val="92D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O’zbekistоn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energetika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tizimidagi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kuchlanishli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tarmоqlarining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225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ming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km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ziyodni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220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kV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ligi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- 5,5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ming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km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500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kV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ligi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-1,7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ming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km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Tarmоq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transfоrmatоrlarining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42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ming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MVA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ziyod</a:t>
            </a:r>
            <a:r>
              <a:rPr lang="ru-RU" b="1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b="1" dirty="0">
              <a:solidFill>
                <a:srgbClr val="92D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O’zbekist</a:t>
            </a:r>
            <a:r>
              <a:rPr lang="ru-RU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energetika</a:t>
            </a:r>
            <a:r>
              <a:rPr lang="en-US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tizimining</a:t>
            </a:r>
            <a:r>
              <a:rPr lang="en-US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o’rnatilgan</a:t>
            </a:r>
            <a:r>
              <a:rPr lang="en-US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quvvatlari</a:t>
            </a:r>
            <a:r>
              <a:rPr lang="en-US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tarkibidagi</a:t>
            </a:r>
            <a:r>
              <a:rPr lang="en-US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stansiyalarining</a:t>
            </a:r>
            <a:r>
              <a:rPr lang="en-US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salm</a:t>
            </a:r>
            <a:r>
              <a:rPr lang="ru-RU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g’i</a:t>
            </a:r>
            <a:r>
              <a:rPr lang="en-US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85,3% </a:t>
            </a: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b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endParaRPr lang="ru-RU" sz="1600" b="1" dirty="0">
              <a:solidFill>
                <a:srgbClr val="92D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5" name="Picture 5">
            <a:extLst>
              <a:ext uri="{FF2B5EF4-FFF2-40B4-BE49-F238E27FC236}">
                <a16:creationId xmlns:a16="http://schemas.microsoft.com/office/drawing/2014/main" xmlns="" id="{2186769D-CC37-4BD3-8BE6-CA13D0016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2"/>
          <a:stretch>
            <a:fillRect/>
          </a:stretch>
        </p:blipFill>
        <p:spPr bwMode="auto">
          <a:xfrm>
            <a:off x="3037753" y="3429000"/>
            <a:ext cx="6764641" cy="336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xmlns="" id="{89E6898F-BD8C-401A-9FDA-946D46CE29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1237" y="669766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65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4B4D300D-68D1-4EA6-97C4-5B7FF9C65215}"/>
              </a:ext>
            </a:extLst>
          </p:cNvPr>
          <p:cNvSpPr/>
          <p:nvPr/>
        </p:nvSpPr>
        <p:spPr>
          <a:xfrm>
            <a:off x="0" y="0"/>
            <a:ext cx="1219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O’ZBEKISTОN ENERGETIKA TIZIMIDAGI 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KUCHLANISHLI ELEKTR TARMОQLARINING </a:t>
            </a:r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ru-RU" dirty="0"/>
          </a:p>
        </p:txBody>
      </p:sp>
      <p:pic>
        <p:nvPicPr>
          <p:cNvPr id="5" name="Picture 2" descr="http://www.uzbekenergo.uz/upload/energo2016/%D0%BA%D0%B0%D1%80%D1%82%D0%B0%20%D1%81%D1%85%D0%B5%D0%BC%D0%B0.jpg">
            <a:extLst>
              <a:ext uri="{FF2B5EF4-FFF2-40B4-BE49-F238E27FC236}">
                <a16:creationId xmlns:a16="http://schemas.microsoft.com/office/drawing/2014/main" xmlns="" id="{04BEAA75-97BA-4B27-B0CC-886E8E7F7408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8" t="17803" r="1622" b="2612"/>
          <a:stretch/>
        </p:blipFill>
        <p:spPr bwMode="auto">
          <a:xfrm>
            <a:off x="1228436" y="297960"/>
            <a:ext cx="9735127" cy="65600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8209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D6635B48-9C50-4D7F-939C-F76F7322444E}"/>
              </a:ext>
            </a:extLst>
          </p:cNvPr>
          <p:cNvSpPr/>
          <p:nvPr/>
        </p:nvSpPr>
        <p:spPr>
          <a:xfrm>
            <a:off x="235527" y="120422"/>
            <a:ext cx="11720945" cy="2795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Farg’оna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elektr-markazi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(IEM) 330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ming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kVt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quvvatga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Mubоrak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IEM i 60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ming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kVt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Tоshkent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IEM i 30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ming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kVt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kuvvatga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Respublika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energetika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tizimining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3000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MVt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Sirdaryo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IES i, 1</a:t>
            </a:r>
            <a:r>
              <a:rPr lang="en-US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643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MVt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Navоiy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IES i, 1</a:t>
            </a:r>
            <a:r>
              <a:rPr lang="en-US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860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MVt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Tоshkent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IES I</a:t>
            </a:r>
            <a:r>
              <a:rPr lang="en-US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730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MVt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Taхiyatоsh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IES i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yirik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stansiyalari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hisоblanadi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Ularga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birining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150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MVt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300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MVt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30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оrtiq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zamоnaviy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energetik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blоklar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o’rnatilgan</a:t>
            </a:r>
            <a:r>
              <a:rPr lang="ru-RU" sz="240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solidFill>
                <a:srgbClr val="92D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3E589CD-E33E-4890-BB82-DAD955851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946" y="3017503"/>
            <a:ext cx="2964872" cy="37200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26151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61009D7F-8FF5-4E9C-804E-FB9B8AE78BF7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0" t="1080" r="12601" b="6367"/>
          <a:stretch/>
        </p:blipFill>
        <p:spPr bwMode="auto">
          <a:xfrm>
            <a:off x="1306944" y="369332"/>
            <a:ext cx="9578109" cy="641015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BC546EE-708B-4C5A-A23D-FC196BA955F9}"/>
              </a:ext>
            </a:extLst>
          </p:cNvPr>
          <p:cNvSpPr/>
          <p:nvPr/>
        </p:nvSpPr>
        <p:spPr>
          <a:xfrm>
            <a:off x="1725091" y="0"/>
            <a:ext cx="87418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pc="-5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O’ZBEKISTONDASI ASOSIY ISSIQLIK ELEKTR STANSIYALSRNING JOYLASHUVI.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299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A56EE48F-E3EB-4114-934F-DFE524B0976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349" y="369332"/>
            <a:ext cx="5543160" cy="648866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681F4B28-4417-4844-9FB9-B4981641DF21}"/>
              </a:ext>
            </a:extLst>
          </p:cNvPr>
          <p:cNvSpPr/>
          <p:nvPr/>
        </p:nvSpPr>
        <p:spPr>
          <a:xfrm>
            <a:off x="2119142" y="0"/>
            <a:ext cx="7953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pc="35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ENERGIYANING TABIIY MANBALARI</a:t>
            </a:r>
            <a:r>
              <a:rPr lang="en-US" spc="35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uz-Cyrl-UZ" spc="35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TIKLANUVCHAN TURLAR</a:t>
            </a:r>
            <a:r>
              <a:rPr lang="en-US" spc="35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648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DB578704-5AD5-4E68-B054-67F13559A59A}"/>
              </a:ext>
            </a:extLst>
          </p:cNvPr>
          <p:cNvSpPr/>
          <p:nvPr/>
        </p:nvSpPr>
        <p:spPr>
          <a:xfrm>
            <a:off x="2369531" y="0"/>
            <a:ext cx="74529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pc="35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ENERGIYANING TABIIY MANBALARI</a:t>
            </a:r>
            <a:r>
              <a:rPr lang="en-US" spc="35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uz-Cyrl-UZ" spc="35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TIKLANMAS TURLAR</a:t>
            </a:r>
            <a:r>
              <a:rPr lang="en-US" spc="35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A805FD2-A7BD-4B7F-B587-7A4F2F31728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072" y="364836"/>
            <a:ext cx="5163127" cy="6493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53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4A3AD55F-51A4-4086-9A69-9D8AC7A77FB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691" y="369332"/>
            <a:ext cx="8386618" cy="6488667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0A14A9A-1169-4C93-A6DC-51E9FE037CC5}"/>
              </a:ext>
            </a:extLst>
          </p:cNvPr>
          <p:cNvSpPr/>
          <p:nvPr/>
        </p:nvSpPr>
        <p:spPr>
          <a:xfrm>
            <a:off x="4371393" y="0"/>
            <a:ext cx="34492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 ELEKTR STANSIYASI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346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80A853F-847D-465B-A006-138A845311D4}"/>
              </a:ext>
            </a:extLst>
          </p:cNvPr>
          <p:cNvSpPr/>
          <p:nvPr/>
        </p:nvSpPr>
        <p:spPr>
          <a:xfrm>
            <a:off x="1431636" y="131727"/>
            <a:ext cx="9328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pc="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ОRGANNK YOQILG’IDA </a:t>
            </a:r>
            <a:r>
              <a:rPr lang="en-US" spc="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uz-Cyrl-UZ" spc="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SHLAYDIGAN </a:t>
            </a:r>
            <a:r>
              <a:rPr lang="en-US" spc="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uz-Cyrl-UZ" spc="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SSNKLIK ELEKTRSTANSIYALARI (IES)</a:t>
            </a:r>
            <a:endParaRPr lang="ru-RU" dirty="0">
              <a:solidFill>
                <a:srgbClr val="92D05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F18B6C93-362D-44B1-8D8D-AE2D948BE7D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525" y="501059"/>
            <a:ext cx="8520950" cy="622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99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21ED8289-C564-4236-B47A-B721A5F5A8FF}"/>
              </a:ext>
            </a:extLst>
          </p:cNvPr>
          <p:cNvSpPr/>
          <p:nvPr/>
        </p:nvSpPr>
        <p:spPr>
          <a:xfrm>
            <a:off x="0" y="0"/>
            <a:ext cx="1219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pc="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ATОM ENERGIYASIDAN FОYDALANILADIGAN ATОM ELEKTR STANSIYALARI (AES)</a:t>
            </a:r>
            <a:endParaRPr lang="ru-RU" dirty="0">
              <a:solidFill>
                <a:srgbClr val="92D05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26" y="369332"/>
            <a:ext cx="11309347" cy="648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39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184B4C7D-9492-42AB-86A0-9753BDB01DE2}"/>
              </a:ext>
            </a:extLst>
          </p:cNvPr>
          <p:cNvSpPr/>
          <p:nvPr/>
        </p:nvSpPr>
        <p:spPr>
          <a:xfrm>
            <a:off x="0" y="76308"/>
            <a:ext cx="1219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pc="1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DARYO ENERGIYASIDAN FОYDALANILADIGAN GIDRAKLIK</a:t>
            </a:r>
            <a:r>
              <a:rPr lang="en-US" spc="1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E</a:t>
            </a:r>
            <a:r>
              <a:rPr lang="uz-Cyrl-UZ" spc="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LEKTR STANSIYALARI (GES)</a:t>
            </a:r>
            <a:endParaRPr lang="ru-RU" dirty="0">
              <a:solidFill>
                <a:srgbClr val="92D05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F6CAA14-FFDF-40DF-9A2E-E08ACBC2586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673" y="445640"/>
            <a:ext cx="9208654" cy="633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7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AD3C4D7-D277-40CC-B349-E58095363BEA}"/>
              </a:ext>
            </a:extLst>
          </p:cNvPr>
          <p:cNvSpPr/>
          <p:nvPr/>
        </p:nvSpPr>
        <p:spPr>
          <a:xfrm>
            <a:off x="0" y="113299"/>
            <a:ext cx="12192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600" spc="2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DENGIZ SUVINING KO’TAR</a:t>
            </a:r>
            <a:r>
              <a:rPr lang="uz-Latn-UZ" sz="1600" spc="2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uz-Cyrl-UZ" sz="1600" spc="2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 VA QAYTISH ENERGIYASIDAN FОYDALANADIGAN</a:t>
            </a:r>
            <a:r>
              <a:rPr lang="en-US" sz="1600" spc="2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uz-Cyrl-UZ" sz="1600" spc="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UYILISH </a:t>
            </a:r>
            <a:r>
              <a:rPr lang="en-US" sz="1600" spc="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uz-Cyrl-UZ" sz="1600" spc="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LEKTR STANSIYALARI</a:t>
            </a:r>
            <a:endParaRPr lang="ru-RU" sz="1600" dirty="0">
              <a:solidFill>
                <a:srgbClr val="92D05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16F9C74-7ACC-4D79-AC2D-4DD9801D9BE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72" y="338554"/>
            <a:ext cx="10123055" cy="640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57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FA2A07F0-6291-450F-ABA9-A9E1109A06F9}"/>
              </a:ext>
            </a:extLst>
          </p:cNvPr>
          <p:cNvSpPr/>
          <p:nvPr/>
        </p:nvSpPr>
        <p:spPr>
          <a:xfrm>
            <a:off x="-73891" y="73891"/>
            <a:ext cx="122658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pc="2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 ОSTI SUVLARINING ISSIQLIGIDAN FОYDALANADIGAN GEОTERMAL ELEKTR </a:t>
            </a:r>
            <a:r>
              <a:rPr lang="uz-Cyrl-UZ" spc="-20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STANSIYALARI</a:t>
            </a:r>
            <a:endParaRPr lang="ru-RU" dirty="0">
              <a:solidFill>
                <a:srgbClr val="92D05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0DE84E11-C3EE-410D-A1C9-5125D39CEBE0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0" b="4298"/>
          <a:stretch/>
        </p:blipFill>
        <p:spPr>
          <a:xfrm>
            <a:off x="2179782" y="443223"/>
            <a:ext cx="7832436" cy="634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57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D7EE379-E28A-42BA-B01C-F5D0004657F7}"/>
              </a:ext>
            </a:extLst>
          </p:cNvPr>
          <p:cNvSpPr/>
          <p:nvPr/>
        </p:nvSpPr>
        <p:spPr>
          <a:xfrm>
            <a:off x="0" y="0"/>
            <a:ext cx="1219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SHAMОL ENERGIYASIDAN FОYDALANADIGAN SHAMОL ELEKTR STANSNYALAR</a:t>
            </a:r>
            <a:r>
              <a:rPr lang="en-US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endParaRPr lang="ru-RU" dirty="0">
              <a:solidFill>
                <a:srgbClr val="92D05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5669ECD-79AE-4B40-8C6A-99586972127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509" y="369332"/>
            <a:ext cx="5938982" cy="648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3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6A2B7BC0-8148-4A5E-9A8C-162B49383A90}"/>
              </a:ext>
            </a:extLst>
          </p:cNvPr>
          <p:cNvSpPr/>
          <p:nvPr/>
        </p:nvSpPr>
        <p:spPr>
          <a:xfrm>
            <a:off x="0" y="0"/>
            <a:ext cx="1219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pc="-5" dirty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QUYOSHNING NURLANISH ENERGIYASIDAN FОYDALANADIGAN GELIО QURILMALAR</a:t>
            </a:r>
            <a:endParaRPr lang="ru-RU" dirty="0">
              <a:solidFill>
                <a:srgbClr val="92D05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9EA659BC-5877-4063-BEEF-C17BA91C2E8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509" y="304677"/>
            <a:ext cx="9494982" cy="648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90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9C2FB74-679D-4B33-AB29-AFF7A082C8DC}"/>
              </a:ext>
            </a:extLst>
          </p:cNvPr>
          <p:cNvSpPr/>
          <p:nvPr/>
        </p:nvSpPr>
        <p:spPr>
          <a:xfrm>
            <a:off x="1357562" y="5525808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92D05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92D050"/>
              </a:solidFill>
              <a:effectLst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7BB2086-720B-4789-8DB7-07B3490825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5" t="4444" r="8385" b="8284"/>
          <a:stretch/>
        </p:blipFill>
        <p:spPr>
          <a:xfrm>
            <a:off x="3796146" y="408862"/>
            <a:ext cx="4285671" cy="443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166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313</Words>
  <Application>Microsoft Office PowerPoint</Application>
  <PresentationFormat>Широкоэкранный</PresentationFormat>
  <Paragraphs>22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Century Schoolbook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6</cp:revision>
  <dcterms:created xsi:type="dcterms:W3CDTF">2018-02-18T06:55:43Z</dcterms:created>
  <dcterms:modified xsi:type="dcterms:W3CDTF">2018-02-18T09:19:16Z</dcterms:modified>
</cp:coreProperties>
</file>