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86" r:id="rId2"/>
    <p:sldId id="291" r:id="rId3"/>
    <p:sldId id="298" r:id="rId4"/>
    <p:sldId id="307" r:id="rId5"/>
    <p:sldId id="306" r:id="rId6"/>
    <p:sldId id="305" r:id="rId7"/>
    <p:sldId id="304" r:id="rId8"/>
    <p:sldId id="303" r:id="rId9"/>
    <p:sldId id="302" r:id="rId10"/>
    <p:sldId id="301" r:id="rId11"/>
    <p:sldId id="308" r:id="rId12"/>
    <p:sldId id="300" r:id="rId13"/>
    <p:sldId id="299" r:id="rId14"/>
    <p:sldId id="29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mbria Math" panose="02040503050406030204" pitchFamily="18" charset="0"/>
      <p:regular r:id="rId21"/>
    </p:embeddedFont>
    <p:embeddedFont>
      <p:font typeface="Iskoola Pota" panose="020B0502040204020203" pitchFamily="34" charset="0"/>
      <p:regular r:id="rId22"/>
      <p:bold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2825"/>
    <a:srgbClr val="C86819"/>
    <a:srgbClr val="275791"/>
    <a:srgbClr val="6F8E30"/>
    <a:srgbClr val="FCFEFC"/>
    <a:srgbClr val="4F81BD"/>
    <a:srgbClr val="A5D2D4"/>
    <a:srgbClr val="FBFBFB"/>
    <a:srgbClr val="181944"/>
    <a:srgbClr val="010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 varScale="1">
        <p:scale>
          <a:sx n="81" d="100"/>
          <a:sy n="81" d="100"/>
        </p:scale>
        <p:origin x="1440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6/3/2018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6/3/2018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6/3/2018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6/3/2018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6/3/2018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6/3/2018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001704" y="5082350"/>
            <a:ext cx="5925020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70C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05880" y="1639194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  <p:pic>
        <p:nvPicPr>
          <p:cNvPr id="1026" name="Picture 2" descr="http://tdtu.uz/images/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18239"/>
            <a:ext cx="119062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05878" y="332879"/>
            <a:ext cx="67322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Iskoola Pota" panose="020B0502040204020203" pitchFamily="34" charset="0"/>
              </a:rPr>
              <a:t>TOSHKENT DAVLAT TEXNIKA UNIVERSITETI</a:t>
            </a:r>
            <a:endParaRPr lang="en-US" sz="28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  <a:cs typeface="Iskoola Pota" panose="020B0502040204020203" pitchFamily="34" charset="0"/>
            </a:endParaRPr>
          </a:p>
        </p:txBody>
      </p:sp>
      <p:pic>
        <p:nvPicPr>
          <p:cNvPr id="1030" name="Picture 6" descr="Image result for global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825" y="3008731"/>
            <a:ext cx="4696347" cy="268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942825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6F8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rgbClr val="27579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  <a:ln>
            <a:solidFill>
              <a:srgbClr val="C8681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0" y="46572"/>
            <a:ext cx="9180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074738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z-Cyrl-UZ" sz="2400" b="1" dirty="0" smtClean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rgiyasini 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chiq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rish, 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chiq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 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El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 en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rgiyasini 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 chiq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rish k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ri;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Issiqlik el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ktr st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nsiyal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 tuzilishi v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</a:t>
            </a:r>
            <a:r>
              <a:rPr lang="uz-Cyrl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z-Latn-UZ" sz="2400" b="1" dirty="0">
                <a:solidFill>
                  <a:srgbClr val="00B0F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 prinsipi.</a:t>
            </a:r>
          </a:p>
          <a:p>
            <a:pPr indent="540385" algn="just">
              <a:lnSpc>
                <a:spcPct val="150000"/>
              </a:lnSpc>
              <a:spcAft>
                <a:spcPts val="0"/>
              </a:spcAft>
            </a:pPr>
            <a:endParaRPr lang="ru-RU" sz="2400" b="1" dirty="0">
              <a:solidFill>
                <a:srgbClr val="00B0F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1" y="588750"/>
            <a:ext cx="9144000" cy="572057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48781" y="112641"/>
            <a:ext cx="62464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tarmoqlari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56142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pic>
        <p:nvPicPr>
          <p:cNvPr id="3" name="Рисунок 2" descr="Image result for uzbekener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5710"/>
            <a:ext cx="9144000" cy="57606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863588" y="101539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O’zbekenergo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hissadorlik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kompaniyasi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bosh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qarorgohi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630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67544" y="404664"/>
                <a:ext cx="8219256" cy="52942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uz-Cyrl-UZ" sz="24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Siklning samaradorligi odatda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foydali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ish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koeffisienti</a:t>
                </a:r>
                <a:r>
                  <a:rPr lang="uz-Cyrl-UZ" sz="24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bilan belgilanadi, bu umumlashtirilgan shaklda quyidagi formula bilan ifodalanishi mumkin:</a:t>
                </a:r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uz-Cyrl-UZ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𝒊</m:t>
                          </m:r>
                        </m:sub>
                      </m:sSub>
                      <m:r>
                        <a:rPr lang="uz-Cyrl-UZ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𝑸</m:t>
                              </m:r>
                            </m:e>
                            <m:sub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uz-Cyrl-UZ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𝑸</m:t>
                              </m:r>
                            </m:e>
                            <m:sub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𝑸</m:t>
                              </m:r>
                            </m:e>
                            <m:sub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  <m:r>
                        <a:rPr lang="uz-Cyrl-UZ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z-Cyrl-UZ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𝑳</m:t>
                          </m:r>
                        </m:num>
                        <m:den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𝑸</m:t>
                              </m:r>
                            </m:e>
                            <m:sub>
                              <m:r>
                                <a:rPr lang="uz-Cyrl-UZ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erda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𝑸</m:t>
                        </m:r>
                      </m:e>
                      <m:sub>
                        <m:r>
                          <a:rPr lang="uz-Cyrl-UZ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- issiq man’badan olingan issiqlik;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𝑸</m:t>
                        </m:r>
                      </m:e>
                      <m:sub>
                        <m:r>
                          <a:rPr lang="uz-Cyrl-UZ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 sovuq man’baga uzatilgan issiqlik; </a:t>
                </a:r>
                <a:r>
                  <a:rPr lang="uz-Cyrl-UZ" sz="2400" b="1" i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</a:t>
                </a:r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– siklda bajarilgan foydali ish.</a:t>
                </a:r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404664"/>
                <a:ext cx="8219256" cy="5294270"/>
              </a:xfrm>
              <a:prstGeom prst="rect">
                <a:avLst/>
              </a:prstGeom>
              <a:blipFill rotWithShape="0">
                <a:blip r:embed="rId2"/>
                <a:stretch>
                  <a:fillRect l="-1187" r="-11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68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18356" y="764704"/>
                <a:ext cx="8507288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4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Karno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siklining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termik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foydali ish </a:t>
                </a:r>
                <a:r>
                  <a:rPr lang="uz-Cyrl-UZ" sz="24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koeffis</a:t>
                </a:r>
                <a:r>
                  <a:rPr lang="en-US" sz="2400" b="1" dirty="0" err="1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:r>
                  <a:rPr lang="uz-Cyrl-UZ" sz="24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enti </a:t>
                </a:r>
                <a:r>
                  <a:rPr lang="uz-Cyrl-UZ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(FIK)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quyidagi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formula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bilan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tasniflanadi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𝜼</m:t>
                      </m:r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𝑻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𝒔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)/</m:t>
                      </m:r>
                      <m:d>
                        <m:dPr>
                          <m:begChr m:val="["/>
                          <m:endChr m:val="]"/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𝒔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𝟐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𝒔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</m:d>
                    </m:oMath>
                  </m:oMathPara>
                </a14:m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erdan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540385" algn="ctr">
                  <a:lnSpc>
                    <a:spcPct val="20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𝟏</m:t>
                      </m:r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𝑻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/</m:t>
                      </m:r>
                      <m:d>
                        <m:dPr>
                          <m:begChr m:val="["/>
                          <m:endChr m:val="]"/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ru-RU" sz="2400" b="1" dirty="0">
                  <a:solidFill>
                    <a:srgbClr val="00B0F0"/>
                  </a:solidFill>
                  <a:effectLst/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mqn’ba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𝑻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sovuq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man’ba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harorati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en-US" sz="2400" b="1" dirty="0">
                  <a:solidFill>
                    <a:srgbClr val="00B0F0"/>
                  </a:solidFill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356" y="764704"/>
                <a:ext cx="8507288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1074" r="-10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517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2"/>
          <a:srcRect l="23225" t="20601" r="35432" b="12900"/>
          <a:stretch/>
        </p:blipFill>
        <p:spPr>
          <a:xfrm>
            <a:off x="1592734" y="817796"/>
            <a:ext cx="5958532" cy="5391052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2955756" y="300962"/>
            <a:ext cx="3232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T,s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koordinatalardagi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Karno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endParaRPr 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3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46" y="730365"/>
            <a:ext cx="4572000" cy="4210803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 rotWithShape="1">
          <a:blip r:embed="rId3"/>
          <a:srcRect r="8361" b="3863"/>
          <a:stretch/>
        </p:blipFill>
        <p:spPr bwMode="auto">
          <a:xfrm>
            <a:off x="4562554" y="1008112"/>
            <a:ext cx="4557078" cy="35730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6314" y="76561"/>
            <a:ext cx="8892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Rеnkin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bo’yichа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ishlоvchi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turbinali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stаnsiyasi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5706" y="5006368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 -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gеnеrаtоri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T –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turbinаsi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G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gеnеrаtоri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K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kоndеnsаtоr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N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nаsоs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5672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bug’; 2345 -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kоndеnsаt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56 -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gеnеrаtоrning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jismigа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kеltirilishi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67 -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enеrgiyasini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turbinаning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mехаnik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enеrgiyasigа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аylаnishi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23 -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kоndеnsаtоrdа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sоvutish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34 -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kоndеnsаtni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nаsоs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yordаmidа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gеnеrаtоrigа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uzаtish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54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9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584962"/>
            <a:ext cx="6840760" cy="511635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3577" y="184852"/>
            <a:ext cx="759684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Kоndеnsаsiоn issiqlik elеktr stаnsiyasi tехnоlоgik jаrаyonining sхеmаsi</a:t>
            </a:r>
            <a:endParaRPr lang="en-US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756" y="5701318"/>
            <a:ext cx="89644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2563" algn="just">
              <a:spcAft>
                <a:spcPts val="0"/>
              </a:spcAft>
            </a:pPr>
            <a:r>
              <a:rPr lang="uz-Cyrl-UZ" sz="1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– yoqilg’i; 2 - yoqilg’ini qayta ishlash; 3 - bug’ qоzоni o’txonasi; 4 – ekonomayzer; 5 – havo qizdirgich; </a:t>
            </a:r>
            <a:endParaRPr lang="en-US" sz="12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2563" algn="just">
              <a:spcAft>
                <a:spcPts val="0"/>
              </a:spcAft>
            </a:pPr>
            <a:r>
              <a:rPr lang="uz-Cyrl-UZ" sz="12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uz-Cyrl-UZ" sz="1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uchuvchan kul filtri; 7 – oltingugurtdan tozalovchi filtr; 8 - bug’ turbinаsi; 9 - elеktr gеnеrаtоr; </a:t>
            </a:r>
            <a:endParaRPr lang="en-US" sz="12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563" algn="just">
              <a:spcAft>
                <a:spcPts val="0"/>
              </a:spcAft>
            </a:pPr>
            <a:r>
              <a:rPr lang="uz-Cyrl-UZ" sz="12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uz-Cyrl-UZ" sz="1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kuchaytiruvchi transformator; 11 – energotizimga uzatilayotgan elektr toki; 12 – o’z ehtiyojlari uchun kerak bo’lgan elektr energiyasi; </a:t>
            </a:r>
            <a:endParaRPr lang="en-US" sz="12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2563" algn="just">
              <a:spcAft>
                <a:spcPts val="0"/>
              </a:spcAft>
            </a:pPr>
            <a:r>
              <a:rPr lang="uz-Cyrl-UZ" sz="12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uz-Cyrl-UZ" sz="12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kоndеnsаtоr; 14 – sovutish minorasi; 15 - dеаerаtоr; 16 – ta’minot suvi regeneratori; 17 - kulni chiqаrib yubоrish.</a:t>
            </a:r>
            <a:endParaRPr lang="ru-RU" sz="105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89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10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65639"/>
            <a:ext cx="5016896" cy="58907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68760" y="65529"/>
            <a:ext cx="6606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 </a:t>
            </a:r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sirkulyasiyali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bug‘ qozoni qurilmasining chizmasi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8487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11</a:t>
            </a:fld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1268760" y="116632"/>
            <a:ext cx="66064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qоzоn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nining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bаrаbаn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endParaRPr lang="en-US" sz="2000" b="1" dirty="0"/>
          </a:p>
        </p:txBody>
      </p:sp>
      <p:pic>
        <p:nvPicPr>
          <p:cNvPr id="6" name="Рисунок 5" descr="Related image"/>
          <p:cNvPicPr/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" y="537190"/>
            <a:ext cx="4928870" cy="3395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Related 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8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183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12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2195736" y="1052736"/>
            <a:ext cx="4752528" cy="475252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72530" y="5889466"/>
            <a:ext cx="75989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qurilmasidagi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yo’qotishlar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bug’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quvuridagi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yo’qotishlar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kondensatordagi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yo’qotishlar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generatordagi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yo’qotishlar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3420" y="260648"/>
            <a:ext cx="89686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(IES)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markazidagi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(IEM)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energobloklarning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energetik</a:t>
            </a:r>
            <a:r>
              <a:rPr lang="en-US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balanslaridagi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farqga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469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13</a:t>
            </a:fld>
            <a:endParaRPr lang="en-US"/>
          </a:p>
        </p:txBody>
      </p:sp>
      <p:pic>
        <p:nvPicPr>
          <p:cNvPr id="3" name="Рисунок 2" descr="Image result for cooling towe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93" y="1169637"/>
            <a:ext cx="7085013" cy="49477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79512" y="260648"/>
            <a:ext cx="8712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 elektr stansiyalarning kondensatorlaridagi suvni </a:t>
            </a: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sоvutish </a:t>
            </a: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 grаdirnya qurilmаlаri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42337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Iskoola Pota" panose="020B0502040204020203" pitchFamily="34" charset="0"/>
                <a:cs typeface="Iskoola Pota" panose="020B0502040204020203" pitchFamily="34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Iskoola Pota" panose="020B0502040204020203" pitchFamily="34" charset="0"/>
              <a:cs typeface="Iskoola Pota" panose="020B0502040204020203" pitchFamily="34" charset="0"/>
            </a:endParaRPr>
          </a:p>
        </p:txBody>
      </p:sp>
      <p:pic>
        <p:nvPicPr>
          <p:cNvPr id="260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934" y="1340768"/>
            <a:ext cx="5546131" cy="372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1" name="Прямоугольник 260" hidden="1"/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343</Words>
  <Application>Microsoft Office PowerPoint</Application>
  <PresentationFormat>Экран (4:3)</PresentationFormat>
  <Paragraphs>51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Cambria Math</vt:lpstr>
      <vt:lpstr>Iskoola Pota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63</cp:revision>
  <dcterms:created xsi:type="dcterms:W3CDTF">2017-03-31T00:57:55Z</dcterms:created>
  <dcterms:modified xsi:type="dcterms:W3CDTF">2018-06-03T04:50:13Z</dcterms:modified>
</cp:coreProperties>
</file>