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86" r:id="rId2"/>
    <p:sldId id="291" r:id="rId3"/>
    <p:sldId id="298" r:id="rId4"/>
    <p:sldId id="308" r:id="rId5"/>
    <p:sldId id="307" r:id="rId6"/>
    <p:sldId id="306" r:id="rId7"/>
    <p:sldId id="305" r:id="rId8"/>
    <p:sldId id="304" r:id="rId9"/>
    <p:sldId id="303" r:id="rId10"/>
    <p:sldId id="302" r:id="rId11"/>
    <p:sldId id="301" r:id="rId12"/>
    <p:sldId id="300" r:id="rId13"/>
    <p:sldId id="29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mbria Math" panose="02040503050406030204" pitchFamily="18" charset="0"/>
      <p:regular r:id="rId20"/>
    </p:embeddedFont>
    <p:embeddedFont>
      <p:font typeface="Iskoola Pota" panose="020B0502040204020203" pitchFamily="34" charset="0"/>
      <p:regular r:id="rId21"/>
      <p:bold r:id="rId2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2825"/>
    <a:srgbClr val="C86819"/>
    <a:srgbClr val="275791"/>
    <a:srgbClr val="6F8E30"/>
    <a:srgbClr val="FCFEFC"/>
    <a:srgbClr val="4F81BD"/>
    <a:srgbClr val="A5D2D4"/>
    <a:srgbClr val="FBFBFB"/>
    <a:srgbClr val="181944"/>
    <a:srgbClr val="01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2866" autoAdjust="0"/>
  </p:normalViewPr>
  <p:slideViewPr>
    <p:cSldViewPr>
      <p:cViewPr varScale="1">
        <p:scale>
          <a:sx n="81" d="100"/>
          <a:sy n="81" d="100"/>
        </p:scale>
        <p:origin x="1440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6/3/2018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7E8B78-FA76-46C2-B849-709BCF1AA4E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170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6/3/2018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6/3/2018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6/3/2018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6/3/2018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6/3/2018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6/3/2018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01704" y="5082350"/>
            <a:ext cx="5925020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05880" y="1639194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  <p:pic>
        <p:nvPicPr>
          <p:cNvPr id="1026" name="Picture 2" descr="http://tdtu.uz/image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413" y="0"/>
            <a:ext cx="11906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75459" y="217364"/>
            <a:ext cx="6732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Iskoola Pota" panose="020B0502040204020203" pitchFamily="34" charset="0"/>
              </a:rPr>
              <a:t>TOSHKENT DAVLAT TEXNIKA UNIVERSITETI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Iskoola Pota" panose="020B0502040204020203" pitchFamily="34" charset="0"/>
            </a:endParaRPr>
          </a:p>
        </p:txBody>
      </p:sp>
      <p:pic>
        <p:nvPicPr>
          <p:cNvPr id="1030" name="Picture 6" descr="Image result for global ener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825" y="3008731"/>
            <a:ext cx="4696347" cy="268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94282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6F8E3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rgbClr val="27579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  <a:ln>
            <a:solidFill>
              <a:srgbClr val="C8681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188640"/>
            <a:ext cx="91805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Yoqilg’i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yoqilg’i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Organik yoqilg’i tog’risida umumiy ma’lumotlar.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Organik yoqilg’i turlari.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Yadroviy </a:t>
            </a:r>
            <a:r>
              <a:rPr lang="uz-Latn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Latn-UZ" sz="2400" b="1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10639"/>
          <a:stretch/>
        </p:blipFill>
        <p:spPr>
          <a:xfrm>
            <a:off x="452138" y="188640"/>
            <a:ext cx="8239723" cy="562345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766057" y="6000737"/>
            <a:ext cx="35830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 </a:t>
            </a:r>
            <a:r>
              <a:rPr lang="uz-Cyrl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yoqilg’i</a:t>
            </a:r>
            <a:r>
              <a:rPr lang="en-US" sz="20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lar</a:t>
            </a:r>
            <a:r>
              <a:rPr lang="uz-Cyrl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 </a:t>
            </a:r>
            <a:r>
              <a:rPr lang="en-US" sz="20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56142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399244" y="282754"/>
            <a:ext cx="8363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kg uglerod yoqilganda atmosferadan 2,66 kg kislorod sarflanadi, </a:t>
            </a:r>
            <a:endParaRPr lang="en-US" sz="20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 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o’rniga atmosferaga 3,66 kg karbonad ikki oksidi </a:t>
            </a:r>
            <a:r>
              <a:rPr lang="uz-Cyrl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qo’shiladi </a:t>
            </a:r>
            <a:endParaRPr lang="en-US" sz="2000" b="1" dirty="0">
              <a:solidFill>
                <a:srgbClr val="00B0F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7547" t="50000" r="4281" b="13215"/>
          <a:stretch/>
        </p:blipFill>
        <p:spPr>
          <a:xfrm>
            <a:off x="827584" y="4437112"/>
            <a:ext cx="7776864" cy="208823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43608" y="3836660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СН</a:t>
            </a:r>
            <a:r>
              <a:rPr lang="ru-RU" sz="2000" b="1" dirty="0" smtClean="0"/>
              <a:t>4</a:t>
            </a:r>
            <a:r>
              <a:rPr lang="en-US" sz="2000" b="1" dirty="0" smtClean="0"/>
              <a:t>      </a:t>
            </a:r>
            <a:r>
              <a:rPr lang="ru-RU" sz="3200" b="1" dirty="0" smtClean="0"/>
              <a:t>+</a:t>
            </a:r>
            <a:r>
              <a:rPr lang="en-US" sz="3200" b="1" dirty="0" smtClean="0"/>
              <a:t>      </a:t>
            </a:r>
            <a:r>
              <a:rPr lang="ru-RU" sz="3200" b="1" dirty="0" smtClean="0">
                <a:solidFill>
                  <a:srgbClr val="FF0000"/>
                </a:solidFill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</a:rPr>
              <a:t>O</a:t>
            </a:r>
            <a:r>
              <a:rPr lang="en-US" b="1" dirty="0" smtClean="0">
                <a:solidFill>
                  <a:srgbClr val="FF0000"/>
                </a:solidFill>
              </a:rPr>
              <a:t>2                    </a:t>
            </a:r>
            <a:r>
              <a:rPr lang="en-US" sz="3600" b="1" dirty="0" smtClean="0">
                <a:solidFill>
                  <a:srgbClr val="FF0000"/>
                </a:solidFill>
              </a:rPr>
              <a:t>=     </a:t>
            </a:r>
            <a:r>
              <a:rPr lang="en-US" sz="3200" b="1" dirty="0" smtClean="0">
                <a:solidFill>
                  <a:srgbClr val="FF0000"/>
                </a:solidFill>
              </a:rPr>
              <a:t>CO</a:t>
            </a:r>
            <a:r>
              <a:rPr lang="en-US" b="1" dirty="0" smtClean="0">
                <a:solidFill>
                  <a:srgbClr val="FF0000"/>
                </a:solidFill>
              </a:rPr>
              <a:t>2</a:t>
            </a:r>
            <a:r>
              <a:rPr lang="en-US" sz="3600" b="1" dirty="0" smtClean="0">
                <a:solidFill>
                  <a:srgbClr val="FF0000"/>
                </a:solidFill>
              </a:rPr>
              <a:t>       </a:t>
            </a:r>
            <a:r>
              <a:rPr lang="ru-RU" sz="3600" b="1" dirty="0" smtClean="0"/>
              <a:t>+</a:t>
            </a:r>
            <a:r>
              <a:rPr lang="en-US" sz="3600" b="1" dirty="0" smtClean="0"/>
              <a:t>    </a:t>
            </a:r>
            <a:r>
              <a:rPr lang="en-US" sz="3200" b="1" dirty="0" smtClean="0">
                <a:solidFill>
                  <a:srgbClr val="00B0F0"/>
                </a:solidFill>
              </a:rPr>
              <a:t>2H</a:t>
            </a:r>
            <a:r>
              <a:rPr lang="en-US" b="1" dirty="0" smtClean="0">
                <a:solidFill>
                  <a:srgbClr val="00B0F0"/>
                </a:solidFill>
              </a:rPr>
              <a:t>2</a:t>
            </a:r>
            <a:r>
              <a:rPr lang="en-US" sz="3200" b="1" dirty="0" smtClean="0">
                <a:solidFill>
                  <a:srgbClr val="00B0F0"/>
                </a:solidFill>
              </a:rPr>
              <a:t>O</a:t>
            </a:r>
            <a:r>
              <a:rPr lang="en-US" sz="3600" b="1" dirty="0" smtClean="0">
                <a:solidFill>
                  <a:srgbClr val="FF0000"/>
                </a:solidFill>
              </a:rPr>
              <a:t>                      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3128774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kg metan yoqilganda atmosferadan 4 kg kislorod olinib uning o’rniga </a:t>
            </a:r>
            <a:endParaRPr lang="en-US" sz="20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2,75 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 karbonad ikki oksidi va 2 kg dan ortiqroq suv bugi </a:t>
            </a:r>
            <a:r>
              <a:rPr lang="uz-Cyrl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qo’shiladi</a:t>
            </a:r>
            <a:endParaRPr lang="en-US" sz="2000" b="1" dirty="0">
              <a:solidFill>
                <a:srgbClr val="00B0F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1580" y="1139838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С</a:t>
            </a:r>
            <a:r>
              <a:rPr lang="en-US" sz="2000" b="1" dirty="0" smtClean="0"/>
              <a:t>                </a:t>
            </a:r>
            <a:r>
              <a:rPr lang="ru-RU" sz="3200" b="1" dirty="0" smtClean="0"/>
              <a:t>+</a:t>
            </a:r>
            <a:r>
              <a:rPr lang="en-US" sz="3200" b="1" dirty="0" smtClean="0"/>
              <a:t>                  </a:t>
            </a:r>
            <a:r>
              <a:rPr lang="en-US" sz="3200" b="1" dirty="0" smtClean="0">
                <a:solidFill>
                  <a:srgbClr val="00B0F0"/>
                </a:solidFill>
              </a:rPr>
              <a:t>O</a:t>
            </a:r>
            <a:r>
              <a:rPr lang="en-US" b="1" dirty="0" smtClean="0">
                <a:solidFill>
                  <a:srgbClr val="00B0F0"/>
                </a:solidFill>
              </a:rPr>
              <a:t>2</a:t>
            </a:r>
            <a:r>
              <a:rPr lang="en-US" b="1" dirty="0" smtClean="0">
                <a:solidFill>
                  <a:srgbClr val="FF0000"/>
                </a:solidFill>
              </a:rPr>
              <a:t>                    </a:t>
            </a:r>
            <a:r>
              <a:rPr lang="en-US" sz="3600" b="1" dirty="0" smtClean="0">
                <a:solidFill>
                  <a:srgbClr val="00B0F0"/>
                </a:solidFill>
              </a:rPr>
              <a:t>=</a:t>
            </a:r>
            <a:r>
              <a:rPr lang="en-US" sz="3600" b="1" dirty="0" smtClean="0">
                <a:solidFill>
                  <a:srgbClr val="FF0000"/>
                </a:solidFill>
              </a:rPr>
              <a:t>                   </a:t>
            </a:r>
            <a:r>
              <a:rPr lang="en-US" sz="3200" b="1" dirty="0" smtClean="0">
                <a:solidFill>
                  <a:srgbClr val="FF0000"/>
                </a:solidFill>
              </a:rPr>
              <a:t>CO</a:t>
            </a:r>
            <a:r>
              <a:rPr lang="en-US" b="1" dirty="0" smtClean="0">
                <a:solidFill>
                  <a:srgbClr val="FF0000"/>
                </a:solidFill>
              </a:rPr>
              <a:t>2</a:t>
            </a:r>
            <a:r>
              <a:rPr lang="en-US" sz="3600" b="1" dirty="0" smtClean="0">
                <a:solidFill>
                  <a:srgbClr val="FF0000"/>
                </a:solidFill>
              </a:rPr>
              <a:t>                             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one carbon atom reacts with two oxygen molecule to make one carbon dioxide molecul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4" t="26396" r="4308" b="29134"/>
          <a:stretch/>
        </p:blipFill>
        <p:spPr bwMode="auto">
          <a:xfrm>
            <a:off x="399244" y="1844824"/>
            <a:ext cx="8345512" cy="99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496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2849" t="8317" r="9132" b="7497"/>
          <a:stretch/>
        </p:blipFill>
        <p:spPr>
          <a:xfrm>
            <a:off x="1151620" y="116632"/>
            <a:ext cx="6840760" cy="545632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01937" y="5956240"/>
            <a:ext cx="37401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Energetik yoqilg’ilarning turlari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8630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375102"/>
              </p:ext>
            </p:extLst>
          </p:nvPr>
        </p:nvGraphicFramePr>
        <p:xfrm>
          <a:off x="377534" y="441569"/>
          <a:ext cx="8388932" cy="6172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96061"/>
                <a:gridCol w="2871352"/>
                <a:gridCol w="4121519"/>
              </a:tblGrid>
              <a:tr h="307139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Yoqilg’ining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turlari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713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Organik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Tabiiy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</a:rPr>
                        <a:t>Sun’iy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</a:tr>
              <a:tr h="92141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Qattiq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Yog’och</a:t>
                      </a:r>
                      <a:r>
                        <a:rPr lang="en-US" sz="1800" b="1" dirty="0">
                          <a:effectLst/>
                        </a:rPr>
                        <a:t>, </a:t>
                      </a:r>
                      <a:r>
                        <a:rPr lang="en-US" sz="1800" b="1" dirty="0" err="1">
                          <a:effectLst/>
                        </a:rPr>
                        <a:t>torf</a:t>
                      </a:r>
                      <a:r>
                        <a:rPr lang="en-US" sz="1800" b="1" dirty="0">
                          <a:effectLst/>
                        </a:rPr>
                        <a:t>, </a:t>
                      </a:r>
                      <a:r>
                        <a:rPr lang="en-US" sz="1800" b="1" dirty="0" err="1">
                          <a:effectLst/>
                        </a:rPr>
                        <a:t>qong’ir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ko’mir</a:t>
                      </a:r>
                      <a:r>
                        <a:rPr lang="en-US" sz="1800" b="1" dirty="0">
                          <a:effectLst/>
                        </a:rPr>
                        <a:t>, tosh </a:t>
                      </a:r>
                      <a:r>
                        <a:rPr lang="en-US" sz="1800" b="1" dirty="0" err="1">
                          <a:effectLst/>
                        </a:rPr>
                        <a:t>ko’mir</a:t>
                      </a:r>
                      <a:r>
                        <a:rPr lang="en-US" sz="1800" b="1" dirty="0">
                          <a:effectLst/>
                        </a:rPr>
                        <a:t>, </a:t>
                      </a:r>
                      <a:r>
                        <a:rPr lang="en-US" sz="1800" b="1" dirty="0" err="1">
                          <a:effectLst/>
                        </a:rPr>
                        <a:t>yarim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antrasit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va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antrasit</a:t>
                      </a:r>
                      <a:r>
                        <a:rPr lang="en-US" sz="1800" b="1" dirty="0">
                          <a:effectLst/>
                        </a:rPr>
                        <a:t>, </a:t>
                      </a:r>
                      <a:r>
                        <a:rPr lang="en-US" sz="1800" b="1" dirty="0" err="1">
                          <a:effectLst/>
                        </a:rPr>
                        <a:t>yonuvchi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slaneslar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Yarim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koks</a:t>
                      </a:r>
                      <a:r>
                        <a:rPr lang="en-US" sz="1800" b="1" dirty="0">
                          <a:effectLst/>
                        </a:rPr>
                        <a:t>, </a:t>
                      </a:r>
                      <a:r>
                        <a:rPr lang="en-US" sz="1800" b="1" dirty="0" err="1">
                          <a:effectLst/>
                        </a:rPr>
                        <a:t>yog’och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ko’mir</a:t>
                      </a:r>
                      <a:r>
                        <a:rPr lang="en-US" sz="1800" b="1" dirty="0">
                          <a:effectLst/>
                        </a:rPr>
                        <a:t>, </a:t>
                      </a:r>
                      <a:r>
                        <a:rPr lang="en-US" sz="1800" b="1" dirty="0" err="1">
                          <a:effectLst/>
                        </a:rPr>
                        <a:t>briketlar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</a:tr>
              <a:tr h="154966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Suyuq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Neft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Neftni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qayta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ishlash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mahsulotlati</a:t>
                      </a:r>
                      <a:r>
                        <a:rPr lang="en-US" sz="1800" b="1" dirty="0">
                          <a:effectLst/>
                        </a:rPr>
                        <a:t>: </a:t>
                      </a:r>
                      <a:r>
                        <a:rPr lang="en-US" sz="1800" b="1" dirty="0" err="1">
                          <a:effectLst/>
                        </a:rPr>
                        <a:t>benzin</a:t>
                      </a:r>
                      <a:r>
                        <a:rPr lang="en-US" sz="1800" b="1" dirty="0">
                          <a:effectLst/>
                        </a:rPr>
                        <a:t>, ligroin, </a:t>
                      </a:r>
                      <a:r>
                        <a:rPr lang="en-US" sz="1800" b="1" dirty="0" err="1">
                          <a:effectLst/>
                        </a:rPr>
                        <a:t>kerosin</a:t>
                      </a:r>
                      <a:r>
                        <a:rPr lang="en-US" sz="1800" b="1" dirty="0">
                          <a:effectLst/>
                        </a:rPr>
                        <a:t>, gasoil, </a:t>
                      </a:r>
                      <a:r>
                        <a:rPr lang="en-US" sz="1800" b="1" dirty="0" err="1">
                          <a:effectLst/>
                        </a:rPr>
                        <a:t>mazut</a:t>
                      </a:r>
                      <a:r>
                        <a:rPr lang="en-US" sz="1800" b="1" dirty="0">
                          <a:effectLst/>
                        </a:rPr>
                        <a:t>.</a:t>
                      </a:r>
                      <a:endParaRPr lang="ru-RU" sz="1800" b="1" dirty="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Qattiq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yoqilg’ilarni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qayta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ishlash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mahsulotlari</a:t>
                      </a:r>
                      <a:r>
                        <a:rPr lang="en-US" sz="1800" b="1" dirty="0">
                          <a:effectLst/>
                        </a:rPr>
                        <a:t>: </a:t>
                      </a:r>
                      <a:r>
                        <a:rPr lang="en-US" sz="1800" b="1" dirty="0" err="1">
                          <a:effectLst/>
                        </a:rPr>
                        <a:t>smolalar</a:t>
                      </a:r>
                      <a:r>
                        <a:rPr lang="en-US" sz="1800" b="1" dirty="0">
                          <a:effectLst/>
                        </a:rPr>
                        <a:t>.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</a:tr>
              <a:tr h="218260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Gazsimon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Tabiiy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gaz</a:t>
                      </a:r>
                      <a:r>
                        <a:rPr lang="en-US" sz="1800" b="1" dirty="0">
                          <a:effectLst/>
                        </a:rPr>
                        <a:t>, </a:t>
                      </a:r>
                      <a:r>
                        <a:rPr lang="en-US" sz="1800" b="1" dirty="0" err="1">
                          <a:effectLst/>
                        </a:rPr>
                        <a:t>yoldosh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gazlar</a:t>
                      </a:r>
                      <a:r>
                        <a:rPr lang="en-US" sz="1800" b="1" dirty="0">
                          <a:effectLst/>
                        </a:rPr>
                        <a:t>.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Texnologik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jarayonlar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chiqindisi</a:t>
                      </a:r>
                      <a:r>
                        <a:rPr lang="en-US" sz="1800" b="1" dirty="0">
                          <a:effectLst/>
                        </a:rPr>
                        <a:t> – </a:t>
                      </a:r>
                      <a:r>
                        <a:rPr lang="en-US" sz="1800" b="1" dirty="0" err="1">
                          <a:effectLst/>
                        </a:rPr>
                        <a:t>gazlar</a:t>
                      </a:r>
                      <a:r>
                        <a:rPr lang="en-US" sz="1800" b="1" dirty="0">
                          <a:effectLst/>
                        </a:rPr>
                        <a:t>: </a:t>
                      </a:r>
                      <a:r>
                        <a:rPr lang="en-US" sz="1800" b="1" dirty="0" err="1">
                          <a:effectLst/>
                        </a:rPr>
                        <a:t>koks</a:t>
                      </a:r>
                      <a:r>
                        <a:rPr lang="en-US" sz="1800" b="1" dirty="0">
                          <a:effectLst/>
                        </a:rPr>
                        <a:t>, </a:t>
                      </a:r>
                      <a:r>
                        <a:rPr lang="en-US" sz="1800" b="1" dirty="0" err="1">
                          <a:effectLst/>
                        </a:rPr>
                        <a:t>domna</a:t>
                      </a:r>
                      <a:r>
                        <a:rPr lang="en-US" sz="1800" b="1" dirty="0">
                          <a:effectLst/>
                        </a:rPr>
                        <a:t>, </a:t>
                      </a:r>
                      <a:r>
                        <a:rPr lang="en-US" sz="1800" b="1" dirty="0" err="1">
                          <a:effectLst/>
                        </a:rPr>
                        <a:t>neftni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qayta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ishlash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zavodlari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gazlari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va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boshqalar</a:t>
                      </a:r>
                      <a:r>
                        <a:rPr lang="en-US" sz="1800" b="1" dirty="0">
                          <a:effectLst/>
                        </a:rPr>
                        <a:t>. </a:t>
                      </a:r>
                      <a:r>
                        <a:rPr lang="en-US" sz="1800" b="1" dirty="0" err="1">
                          <a:effectLst/>
                        </a:rPr>
                        <a:t>Maxsus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qurilmalarda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olingan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gazlar</a:t>
                      </a:r>
                      <a:r>
                        <a:rPr lang="en-US" sz="1800" b="1" dirty="0">
                          <a:effectLst/>
                        </a:rPr>
                        <a:t>: generator </a:t>
                      </a:r>
                      <a:r>
                        <a:rPr lang="en-US" sz="1800" b="1" dirty="0" err="1">
                          <a:effectLst/>
                        </a:rPr>
                        <a:t>gazlari</a:t>
                      </a:r>
                      <a:r>
                        <a:rPr lang="en-US" sz="1800" b="1" dirty="0">
                          <a:effectLst/>
                        </a:rPr>
                        <a:t>, </a:t>
                      </a:r>
                      <a:r>
                        <a:rPr lang="en-US" sz="1800" b="1" dirty="0" err="1">
                          <a:effectLst/>
                        </a:rPr>
                        <a:t>ko’mirni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er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osti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gazlashtirish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va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boshqalar</a:t>
                      </a:r>
                      <a:r>
                        <a:rPr lang="en-US" sz="1800" b="1" dirty="0">
                          <a:effectLst/>
                        </a:rPr>
                        <a:t>.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050" marR="5705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471104" y="0"/>
            <a:ext cx="42017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yoqilg’ining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tasnifi</a:t>
            </a:r>
            <a:endParaRPr lang="en-US" sz="2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83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78983009"/>
                  </p:ext>
                </p:extLst>
              </p:nvPr>
            </p:nvGraphicFramePr>
            <p:xfrm>
              <a:off x="323528" y="646331"/>
              <a:ext cx="8496944" cy="5785240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1047396"/>
                    <a:gridCol w="730030"/>
                    <a:gridCol w="726435"/>
                    <a:gridCol w="726435"/>
                    <a:gridCol w="803753"/>
                    <a:gridCol w="803753"/>
                    <a:gridCol w="719242"/>
                    <a:gridCol w="707652"/>
                    <a:gridCol w="1224136"/>
                    <a:gridCol w="1008112"/>
                  </a:tblGrid>
                  <a:tr h="686906">
                    <a:tc row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Yoqilg’i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turi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 gridSpan="5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Yonuvchan massaning tarkibi, %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Kullik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namlik</a:t>
                          </a:r>
                          <a:r>
                            <a:rPr lang="en-US" sz="2000" dirty="0">
                              <a:effectLst/>
                            </a:rPr>
                            <a:t>, %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marL="0" indent="0"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800" dirty="0" err="1">
                              <a:effectLst/>
                            </a:rPr>
                            <a:t>Uchuvchan</a:t>
                          </a:r>
                          <a:r>
                            <a:rPr lang="en-US" sz="1800" dirty="0">
                              <a:effectLst/>
                            </a:rPr>
                            <a:t> </a:t>
                          </a:r>
                          <a:r>
                            <a:rPr lang="en-US" sz="1800" dirty="0" err="1" smtClean="0">
                              <a:effectLst/>
                            </a:rPr>
                            <a:t>mahsulot</a:t>
                          </a:r>
                          <a:r>
                            <a:rPr lang="en-US" sz="2000" dirty="0" smtClean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V</a:t>
                          </a:r>
                          <a:r>
                            <a:rPr lang="en-US" sz="2000" baseline="30000" dirty="0" err="1">
                              <a:effectLst/>
                            </a:rPr>
                            <a:t>yo</a:t>
                          </a:r>
                          <a:r>
                            <a:rPr lang="en-US" sz="2000" dirty="0">
                              <a:effectLst/>
                            </a:rPr>
                            <a:t>, %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ru-RU" sz="20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sub>
                                <m:sup>
                                  <m: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p>
                              </m:sSubSup>
                            </m:oMath>
                          </a14:m>
                          <a:r>
                            <a:rPr lang="en-US" sz="2000">
                              <a:effectLst/>
                            </a:rPr>
                            <a:t>, MJ/kg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</a:tr>
                  <a:tr h="429223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C</a:t>
                          </a:r>
                          <a:r>
                            <a:rPr lang="en-US" sz="2000" baseline="30000" dirty="0" err="1">
                              <a:effectLst/>
                            </a:rPr>
                            <a:t>yo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H</a:t>
                          </a:r>
                          <a:r>
                            <a:rPr lang="en-US" sz="2000" baseline="30000">
                              <a:effectLst/>
                            </a:rPr>
                            <a:t>yo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O</a:t>
                          </a:r>
                          <a:r>
                            <a:rPr lang="en-US" sz="2000" baseline="30000">
                              <a:effectLst/>
                            </a:rPr>
                            <a:t>yo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N</a:t>
                          </a:r>
                          <a:r>
                            <a:rPr lang="en-US" sz="2000" baseline="30000">
                              <a:effectLst/>
                            </a:rPr>
                            <a:t>yo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ru-RU" sz="2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𝑆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𝑜𝑟</m:t>
                                    </m:r>
                                    <m:r>
                                      <a:rPr lang="en-US" sz="2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sub>
                                  <m:sup>
                                    <m:r>
                                      <a:rPr lang="en-US" sz="2000" baseline="30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𝑦𝑜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A</a:t>
                          </a:r>
                          <a:r>
                            <a:rPr lang="en-US" sz="2000" baseline="30000">
                              <a:effectLst/>
                            </a:rPr>
                            <a:t>q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W</a:t>
                          </a:r>
                          <a:r>
                            <a:rPr lang="en-US" sz="2000" baseline="30000">
                              <a:effectLst/>
                            </a:rPr>
                            <a:t>q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58877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Torf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57,8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6,0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33,4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2,5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0,3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 smtClean="0">
                              <a:effectLst/>
                            </a:rPr>
                            <a:t>5–12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40–50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70 </a:t>
                          </a:r>
                          <a:r>
                            <a:rPr lang="en-US" sz="1700" b="1" dirty="0" err="1">
                              <a:effectLst/>
                            </a:rPr>
                            <a:t>gacha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8,38–10,47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</a:tr>
                  <a:tr h="68690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Qong’ir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ko’mir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55–78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marL="0" indent="0"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4,5–6,5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15–30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0,6–1,6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0,3–6,0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15–25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15–60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60 </a:t>
                          </a:r>
                          <a:r>
                            <a:rPr lang="en-US" sz="1700" b="1" dirty="0" err="1">
                              <a:effectLst/>
                            </a:rPr>
                            <a:t>gacha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7,33–20,31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</a:tr>
                  <a:tr h="68690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Tosh ko’mir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75–90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4–6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3–13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1,0–2,7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0,5–6,0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5–45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3–13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9–50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23,00–27,23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</a:tr>
                  <a:tr h="58877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Antrasit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90–96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2–3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1–3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0,5–1,0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0,5–3,0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16–30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5–11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9,0 </a:t>
                          </a:r>
                          <a:r>
                            <a:rPr lang="en-US" sz="1700" b="1" dirty="0" err="1">
                              <a:effectLst/>
                            </a:rPr>
                            <a:t>gacha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23,02–27,20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</a:tr>
                  <a:tr h="103036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Yonuvchi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slanes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58–74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7,5–9,5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10,1–18,5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0,3–1,5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4,9–14,5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48–64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11,5–17,5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80–90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5,53–10,34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78983009"/>
                  </p:ext>
                </p:extLst>
              </p:nvPr>
            </p:nvGraphicFramePr>
            <p:xfrm>
              <a:off x="323528" y="646331"/>
              <a:ext cx="8496944" cy="5710019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1047396"/>
                    <a:gridCol w="730030"/>
                    <a:gridCol w="726435"/>
                    <a:gridCol w="726435"/>
                    <a:gridCol w="803753"/>
                    <a:gridCol w="803753"/>
                    <a:gridCol w="719242"/>
                    <a:gridCol w="707652"/>
                    <a:gridCol w="1224136"/>
                    <a:gridCol w="1008112"/>
                  </a:tblGrid>
                  <a:tr h="914400">
                    <a:tc row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Yoqilg’i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turi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 gridSpan="5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Yonuvchan massaning tarkibi, %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Kullik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namlik</a:t>
                          </a:r>
                          <a:r>
                            <a:rPr lang="en-US" sz="2000" dirty="0">
                              <a:effectLst/>
                            </a:rPr>
                            <a:t>, %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marL="0" indent="0"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800" dirty="0" err="1">
                              <a:effectLst/>
                            </a:rPr>
                            <a:t>Uchuvchan</a:t>
                          </a:r>
                          <a:r>
                            <a:rPr lang="en-US" sz="1800" dirty="0">
                              <a:effectLst/>
                            </a:rPr>
                            <a:t> </a:t>
                          </a:r>
                          <a:r>
                            <a:rPr lang="en-US" sz="1800" dirty="0" err="1" smtClean="0">
                              <a:effectLst/>
                            </a:rPr>
                            <a:t>mahsulot</a:t>
                          </a:r>
                          <a:r>
                            <a:rPr lang="en-US" sz="2000" dirty="0" smtClean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V</a:t>
                          </a:r>
                          <a:r>
                            <a:rPr lang="en-US" sz="2000" baseline="30000" dirty="0" err="1">
                              <a:effectLst/>
                            </a:rPr>
                            <a:t>yo</a:t>
                          </a:r>
                          <a:r>
                            <a:rPr lang="en-US" sz="2000" dirty="0">
                              <a:effectLst/>
                            </a:rPr>
                            <a:t>, %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 row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7217" marR="67217" marT="0" marB="0">
                        <a:blipFill rotWithShape="0">
                          <a:blip r:embed="rId2"/>
                          <a:stretch>
                            <a:fillRect l="-745455" t="-909" r="-3030" b="-326818"/>
                          </a:stretch>
                        </a:blipFill>
                      </a:tcPr>
                    </a:tc>
                  </a:tr>
                  <a:tr h="429223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C</a:t>
                          </a:r>
                          <a:r>
                            <a:rPr lang="en-US" sz="2000" baseline="30000" dirty="0" err="1">
                              <a:effectLst/>
                            </a:rPr>
                            <a:t>yo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H</a:t>
                          </a:r>
                          <a:r>
                            <a:rPr lang="en-US" sz="2000" baseline="30000">
                              <a:effectLst/>
                            </a:rPr>
                            <a:t>yo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O</a:t>
                          </a:r>
                          <a:r>
                            <a:rPr lang="en-US" sz="2000" baseline="30000">
                              <a:effectLst/>
                            </a:rPr>
                            <a:t>yo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N</a:t>
                          </a:r>
                          <a:r>
                            <a:rPr lang="en-US" sz="2000" baseline="30000">
                              <a:effectLst/>
                            </a:rPr>
                            <a:t>yo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7217" marR="67217" marT="0" marB="0">
                        <a:blipFill rotWithShape="0">
                          <a:blip r:embed="rId2"/>
                          <a:stretch>
                            <a:fillRect l="-502273" t="-217143" r="-458333" b="-102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A</a:t>
                          </a:r>
                          <a:r>
                            <a:rPr lang="en-US" sz="2000" baseline="30000">
                              <a:effectLst/>
                            </a:rPr>
                            <a:t>q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W</a:t>
                          </a:r>
                          <a:r>
                            <a:rPr lang="en-US" sz="2000" baseline="30000">
                              <a:effectLst/>
                            </a:rPr>
                            <a:t>q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7772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Torf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57,8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6,0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33,4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2,5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0,3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 smtClean="0">
                              <a:effectLst/>
                            </a:rPr>
                            <a:t>5–12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40–50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70 </a:t>
                          </a:r>
                          <a:r>
                            <a:rPr lang="en-US" sz="1700" b="1" dirty="0" err="1">
                              <a:effectLst/>
                            </a:rPr>
                            <a:t>gacha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8,38–10,47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</a:tr>
                  <a:tr h="86715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Qong’ir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ko’mir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55–78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marL="0" indent="0"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4,5–6,5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15–30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0,6–1,6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0,3–6,0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15–25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15–60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60 </a:t>
                          </a:r>
                          <a:r>
                            <a:rPr lang="en-US" sz="1700" b="1" dirty="0" err="1">
                              <a:effectLst/>
                            </a:rPr>
                            <a:t>gacha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7,33–20,31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</a:tr>
                  <a:tr h="9144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Tosh ko’mir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75–90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4–6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3–13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1,0–2,7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0,5–6,0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5–45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3–13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9–50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23,00–27,23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</a:tr>
                  <a:tr h="7772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Antrasit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90–96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2–3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1–3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0,5–1,0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0,5–3,0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16–30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5–11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9,0 </a:t>
                          </a:r>
                          <a:r>
                            <a:rPr lang="en-US" sz="1700" b="1" dirty="0" err="1">
                              <a:effectLst/>
                            </a:rPr>
                            <a:t>gacha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23,02–27,20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</a:tr>
                  <a:tr h="103036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Yonuvchi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slanes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>
                              <a:effectLst/>
                            </a:rPr>
                            <a:t>58–74</a:t>
                          </a:r>
                          <a:endParaRPr lang="ru-RU" sz="1700" b="1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7,5–9,5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10,1–18,5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0,3–1,5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4,9–14,5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48–64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11,5–17,5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80–90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700" b="1" dirty="0">
                              <a:effectLst/>
                            </a:rPr>
                            <a:t>5,53–10,34</a:t>
                          </a:r>
                          <a:endParaRPr lang="ru-RU" sz="17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7217" marR="67217" marT="0" marB="0"/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Прямоугольник 2"/>
          <p:cNvSpPr/>
          <p:nvPr/>
        </p:nvSpPr>
        <p:spPr>
          <a:xfrm>
            <a:off x="1115616" y="116632"/>
            <a:ext cx="69127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tabiiy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yoqilg’ilarning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tasniflari</a:t>
            </a:r>
            <a:endParaRPr lang="en-US" sz="2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17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503548" y="612844"/>
            <a:ext cx="81369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Neftni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000" b="1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engil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(ρ &lt; 850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кг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/м</a:t>
            </a:r>
            <a:r>
              <a:rPr lang="en-US" sz="2000" b="1" baseline="30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benzin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fraksiyalari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og’ir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(ρ &gt; 850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кг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/м</a:t>
            </a:r>
            <a:r>
              <a:rPr lang="en-US" sz="2000" b="1" baseline="30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000" b="1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oltingugurtli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(S=0,5%),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oltingugurtli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(S=0,5−1,9%)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oltingugurtli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(S&gt;1,9%);</a:t>
            </a:r>
            <a:endParaRPr lang="ru-RU" sz="2000" b="1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kam smolali ( smolasi 8% kam), smolali (smolasi 8 dan 25% gacha) va yuqori smolali (smolasi 25% ko’p);</a:t>
            </a:r>
            <a:endParaRPr lang="ru-RU" sz="2000" b="1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parafinsiz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(paraffin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1%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parafinli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paraffin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2%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b="1" dirty="0">
              <a:solidFill>
                <a:srgbClr val="00B0F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32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9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2677589"/>
                  </p:ext>
                </p:extLst>
              </p:nvPr>
            </p:nvGraphicFramePr>
            <p:xfrm>
              <a:off x="356946" y="620688"/>
              <a:ext cx="8430108" cy="5328597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453444"/>
                    <a:gridCol w="936104"/>
                    <a:gridCol w="936104"/>
                    <a:gridCol w="1083046"/>
                    <a:gridCol w="789162"/>
                    <a:gridCol w="576064"/>
                    <a:gridCol w="648072"/>
                    <a:gridCol w="1008112"/>
                  </a:tblGrid>
                  <a:tr h="593468">
                    <a:tc rowSpan="2">
                      <a:txBody>
                        <a:bodyPr/>
                        <a:lstStyle/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Yoqilg’i</a:t>
                          </a:r>
                          <a:r>
                            <a:rPr lang="en-US" sz="24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gridSpan="6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Ishchi massaning tarkibi, %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ru-RU" sz="24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𝐐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𝐪</m:t>
                                  </m:r>
                                </m:sub>
                                <m:sup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𝐢</m:t>
                                  </m:r>
                                </m:sup>
                              </m:sSubSup>
                            </m:oMath>
                          </a14:m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MJ/kg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867413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</a:t>
                          </a:r>
                          <a:r>
                            <a:rPr lang="en-US" sz="2400" b="1" baseline="30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2400" b="1" baseline="30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en-US" sz="2400" b="1" baseline="30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</a:t>
                          </a:r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+ N</a:t>
                          </a:r>
                          <a:r>
                            <a:rPr lang="en-US" sz="2400" b="1" baseline="30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ru-RU" sz="2400" b="1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400" b="1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𝐒</m:t>
                                    </m:r>
                                  </m:e>
                                  <m:sub>
                                    <m:r>
                                      <a:rPr lang="en-US" sz="2400" b="1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𝐨𝐫</m:t>
                                    </m:r>
                                    <m:r>
                                      <a:rPr lang="en-US" sz="2400" b="1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400" b="1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𝐤</m:t>
                                    </m:r>
                                  </m:sub>
                                  <m:sup>
                                    <m:r>
                                      <a:rPr lang="en-US" sz="2400" b="1" i="1" baseline="30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𝐢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A</a:t>
                          </a:r>
                          <a:r>
                            <a:rPr lang="en-US" sz="2400" b="1" baseline="30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q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W</a:t>
                          </a:r>
                          <a:r>
                            <a:rPr lang="en-US" sz="2400" b="1" baseline="30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q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593468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Benzin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85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14,9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0,05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0,05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-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-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43,75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593468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Kerosin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86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13,7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0,2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-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-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42,96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593468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Dizel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86,3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13,3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-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-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42,62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985084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Mazut</a:t>
                          </a:r>
                          <a:r>
                            <a:rPr lang="en-US" sz="24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: </a:t>
                          </a: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kam</a:t>
                          </a:r>
                          <a:r>
                            <a:rPr lang="en-US" sz="24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oltingugurtli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84,6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11,7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3,0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40,27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593468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oltingugurtli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83,8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11,2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0,5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1,4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3,0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39,73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508760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ko’p</a:t>
                          </a:r>
                          <a:r>
                            <a:rPr lang="en-US" sz="24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oltingugurtli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83,0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10,4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0,7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2,8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3,0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38,77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2677589"/>
                  </p:ext>
                </p:extLst>
              </p:nvPr>
            </p:nvGraphicFramePr>
            <p:xfrm>
              <a:off x="356946" y="620688"/>
              <a:ext cx="8430108" cy="5328597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453444"/>
                    <a:gridCol w="936104"/>
                    <a:gridCol w="936104"/>
                    <a:gridCol w="1083046"/>
                    <a:gridCol w="789162"/>
                    <a:gridCol w="576064"/>
                    <a:gridCol w="648072"/>
                    <a:gridCol w="1008112"/>
                  </a:tblGrid>
                  <a:tr h="593468">
                    <a:tc rowSpan="2">
                      <a:txBody>
                        <a:bodyPr/>
                        <a:lstStyle/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Yoqilg’i</a:t>
                          </a:r>
                          <a:r>
                            <a:rPr lang="en-US" sz="24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gridSpan="6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Ishchi massaning tarkibi, %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734337" t="-417" r="-2410" b="-269167"/>
                          </a:stretch>
                        </a:blipFill>
                      </a:tcPr>
                    </a:tc>
                  </a:tr>
                  <a:tr h="867413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</a:t>
                          </a:r>
                          <a:r>
                            <a:rPr lang="en-US" sz="2400" b="1" baseline="30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2400" b="1" baseline="30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en-US" sz="2400" b="1" baseline="30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</a:t>
                          </a:r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+ N</a:t>
                          </a:r>
                          <a:r>
                            <a:rPr lang="en-US" sz="2400" b="1" baseline="30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683846" t="-68531" r="-284615" b="-4517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A</a:t>
                          </a:r>
                          <a:r>
                            <a:rPr lang="en-US" sz="2400" b="1" baseline="30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q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W</a:t>
                          </a:r>
                          <a:r>
                            <a:rPr lang="en-US" sz="2400" b="1" baseline="30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q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593468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Benzin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85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14,9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0,05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0,05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-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-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43,75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593468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Kerosin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86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13,7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0,2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-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-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42,96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593468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Dizel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86,3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13,3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-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-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42,62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985084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Mazut</a:t>
                          </a:r>
                          <a:r>
                            <a:rPr lang="en-US" sz="24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: </a:t>
                          </a: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kam</a:t>
                          </a:r>
                          <a:r>
                            <a:rPr lang="en-US" sz="24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oltingugurtli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84,6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11,7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3,0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40,27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593468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oltingugurtli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83,8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11,2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0,5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1,4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3,0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39,73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508760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ko’p</a:t>
                          </a:r>
                          <a:r>
                            <a:rPr lang="en-US" sz="24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oltingugurtli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83,0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10,4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0,7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2,8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3,0</a:t>
                          </a:r>
                          <a:endParaRPr lang="ru-RU" sz="18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38,77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Прямоугольник 2"/>
          <p:cNvSpPr/>
          <p:nvPr/>
        </p:nvSpPr>
        <p:spPr>
          <a:xfrm>
            <a:off x="2758843" y="116632"/>
            <a:ext cx="36263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yoqilg’ilarning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tasniflari</a:t>
            </a:r>
            <a:endParaRPr lang="en-US" sz="2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54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10</a:t>
            </a:fld>
            <a:endParaRPr lang="en-US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413169"/>
              </p:ext>
            </p:extLst>
          </p:nvPr>
        </p:nvGraphicFramePr>
        <p:xfrm>
          <a:off x="1043608" y="908721"/>
          <a:ext cx="6912768" cy="50405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36304"/>
                <a:gridCol w="4176464"/>
              </a:tblGrid>
              <a:tr h="11125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Yoqilg’i</a:t>
                      </a: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 olish harorati, S°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0996">
                <a:tc>
                  <a:txBody>
                    <a:bodyPr/>
                    <a:lstStyle/>
                    <a:p>
                      <a:pPr marL="15557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Torf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250 - 300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0996">
                <a:tc>
                  <a:txBody>
                    <a:bodyPr/>
                    <a:lstStyle/>
                    <a:p>
                      <a:pPr marL="15557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Qo’ng’ir</a:t>
                      </a: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ko’mir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350 - 470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0996">
                <a:tc>
                  <a:txBody>
                    <a:bodyPr/>
                    <a:lstStyle/>
                    <a:p>
                      <a:pPr marL="15557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Tosh </a:t>
                      </a:r>
                      <a:r>
                        <a:rPr lang="en-US" sz="20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ko’mir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350 - 500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0996">
                <a:tc>
                  <a:txBody>
                    <a:bodyPr/>
                    <a:lstStyle/>
                    <a:p>
                      <a:pPr marL="1555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Koks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600 - 700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0996">
                <a:tc>
                  <a:txBody>
                    <a:bodyPr/>
                    <a:lstStyle/>
                    <a:p>
                      <a:pPr marL="15557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Mazut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500 - 700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0996">
                <a:tc>
                  <a:txBody>
                    <a:bodyPr/>
                    <a:lstStyle/>
                    <a:p>
                      <a:pPr marL="1555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Benzin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380 - 415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0996">
                <a:tc>
                  <a:txBody>
                    <a:bodyPr/>
                    <a:lstStyle/>
                    <a:p>
                      <a:pPr marL="1555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530 - 600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0996">
                <a:tc>
                  <a:txBody>
                    <a:bodyPr/>
                    <a:lstStyle/>
                    <a:p>
                      <a:pPr marL="1555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Metan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600 - 750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087633" y="260648"/>
            <a:ext cx="49687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yoqilg’ilarning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haroratlari</a:t>
            </a:r>
            <a:endParaRPr lang="en-US" sz="2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89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11</a:t>
            </a:fld>
            <a:endParaRPr lang="en-US"/>
          </a:p>
        </p:txBody>
      </p:sp>
      <p:pic>
        <p:nvPicPr>
          <p:cNvPr id="5" name="Рисунок 4" descr="Image result for ÑÐ´ÐµÑÐ½Ð¾Ðµ ÑÐ¾Ð¿Ð»Ð¸Ð²Ð¾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4392488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mage result for ÑÐ´ÐµÑÐ½Ð¾Ðµ ÑÐ¾Ð¿Ð»Ð¸Ð²Ð¾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22"/>
          <a:stretch/>
        </p:blipFill>
        <p:spPr bwMode="auto">
          <a:xfrm>
            <a:off x="4644008" y="1052736"/>
            <a:ext cx="4392488" cy="3429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504" y="4941168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IES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yadro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reaktori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tabletka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U</a:t>
            </a:r>
            <a:r>
              <a:rPr lang="en-US" sz="2000" b="1" baseline="30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235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yadroviy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yoqilg’i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88487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12</a:t>
            </a:fld>
            <a:endParaRPr lang="en-US"/>
          </a:p>
        </p:txBody>
      </p:sp>
      <p:pic>
        <p:nvPicPr>
          <p:cNvPr id="3" name="Рисунок 2" descr="Image result for map of uranium deposits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" t="9351" r="880" b="3380"/>
          <a:stretch/>
        </p:blipFill>
        <p:spPr bwMode="auto">
          <a:xfrm>
            <a:off x="-10448" y="16728"/>
            <a:ext cx="9144000" cy="58076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07973" y="5956240"/>
            <a:ext cx="41280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bo'ylab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uran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konlari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40469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0070C0"/>
                </a:solidFill>
                <a:latin typeface="Iskoola Pota" panose="020B0502040204020203" pitchFamily="34" charset="0"/>
                <a:cs typeface="Iskoola Pota" panose="020B0502040204020203" pitchFamily="34" charset="0"/>
              </a:rPr>
              <a:t>E’TIBORINGIZ  UCHUN  RAXMAT!</a:t>
            </a:r>
            <a:endParaRPr lang="en-US" sz="3300" dirty="0">
              <a:solidFill>
                <a:srgbClr val="0070C0"/>
              </a:solidFill>
              <a:latin typeface="Iskoola Pota" panose="020B0502040204020203" pitchFamily="34" charset="0"/>
              <a:cs typeface="Iskoola Pota" panose="020B0502040204020203" pitchFamily="34" charset="0"/>
            </a:endParaRPr>
          </a:p>
        </p:txBody>
      </p:sp>
      <p:pic>
        <p:nvPicPr>
          <p:cNvPr id="260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934" y="1340768"/>
            <a:ext cx="5546131" cy="372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Прямоугольник 260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812</TotalTime>
  <Words>516</Words>
  <Application>Microsoft Office PowerPoint</Application>
  <PresentationFormat>Экран (4:3)</PresentationFormat>
  <Paragraphs>196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Cambria Math</vt:lpstr>
      <vt:lpstr>Iskoola Pota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66</cp:revision>
  <dcterms:created xsi:type="dcterms:W3CDTF">2017-03-31T00:57:55Z</dcterms:created>
  <dcterms:modified xsi:type="dcterms:W3CDTF">2018-06-03T04:00:16Z</dcterms:modified>
</cp:coreProperties>
</file>