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86" r:id="rId2"/>
    <p:sldId id="291" r:id="rId3"/>
    <p:sldId id="298" r:id="rId4"/>
    <p:sldId id="299" r:id="rId5"/>
    <p:sldId id="302" r:id="rId6"/>
    <p:sldId id="301" r:id="rId7"/>
    <p:sldId id="300" r:id="rId8"/>
    <p:sldId id="303" r:id="rId9"/>
    <p:sldId id="29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  <a:srgbClr val="010011"/>
    <a:srgbClr val="FCFEFC"/>
    <a:srgbClr val="A5D2D4"/>
    <a:srgbClr val="FBFBFB"/>
    <a:srgbClr val="1819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2866" autoAdjust="0"/>
  </p:normalViewPr>
  <p:slideViewPr>
    <p:cSldViewPr>
      <p:cViewPr varScale="1">
        <p:scale>
          <a:sx n="84" d="100"/>
          <a:sy n="84" d="100"/>
        </p:scale>
        <p:origin x="134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C5F9D-044B-42A0-9A66-8F06358590E4}" type="datetimeFigureOut">
              <a:rPr lang="en-US" smtClean="0"/>
              <a:t>4/7/2018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E8B78-FA76-46C2-B849-709BCF1A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88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212E-A449-4718-8532-E8ACF9C72BD1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69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ED20-8C1E-4D38-A0E0-2849E9313986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903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39118-0C5D-4D10-8259-3AF7182DEE25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1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A5C79-8FDA-4F68-9621-74CE79CF55A5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00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1A74-B76D-4E9F-8F3F-167D5A75AF79}" type="datetime1">
              <a:rPr lang="en-US" smtClean="0"/>
              <a:t>4/7/2018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42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A622A-9014-4246-A052-7F4537EB5564}" type="datetime1">
              <a:rPr lang="en-US" smtClean="0"/>
              <a:t>4/7/2018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623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B2F1D-34B0-4F3E-8221-42B152A82704}" type="datetime1">
              <a:rPr lang="en-US" smtClean="0"/>
              <a:t>4/7/2018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5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BC279-8B00-45D6-A79B-86BF1E11489B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21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65E21-9397-45B0-8182-D395C2F82FF9}" type="datetime1">
              <a:rPr lang="en-US" smtClean="0"/>
              <a:t>4/7/2018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4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C0ED0-993D-4A56-B123-F3A9CBB285C4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911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2C7CF-5400-43E1-B927-01D8E98B26B0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83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CD72-6924-4007-B9D5-71022E4DC240}" type="datetime1">
              <a:rPr lang="en-US" smtClean="0"/>
              <a:t>4/7/2018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E14A-42DD-4B92-B47A-B36AAB1073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1</a:t>
            </a:fld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047" y="10141"/>
            <a:ext cx="6269905" cy="38636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397" y="1052736"/>
            <a:ext cx="6349206" cy="15238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1704" y="5082350"/>
            <a:ext cx="7198061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SOHAGA KIRISH (ISSIQLIK ENERGETIKASI) FANI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24136" y="3861048"/>
            <a:ext cx="6732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ENERGETIKA FAKULTETI</a:t>
            </a:r>
          </a:p>
          <a:p>
            <a:pPr algn="ctr"/>
            <a:r>
              <a:rPr lang="en-US" sz="2800" dirty="0" smtClean="0">
                <a:solidFill>
                  <a:srgbClr val="00B0F0"/>
                </a:solidFill>
              </a:rPr>
              <a:t>ISSIQLIK ENERGETIKASI KAFEDRASI</a:t>
            </a:r>
            <a:endParaRPr lang="en-US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2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2</a:t>
            </a:fld>
            <a:endParaRPr lang="en-US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48" y="3523711"/>
            <a:ext cx="983758" cy="144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227" y="3514551"/>
            <a:ext cx="1440000" cy="144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685" y="5173729"/>
            <a:ext cx="1319084" cy="144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914" y="5119636"/>
            <a:ext cx="1275115" cy="1440000"/>
          </a:xfrm>
          <a:prstGeom prst="rect">
            <a:avLst/>
          </a:prstGeom>
        </p:spPr>
      </p:pic>
      <p:sp>
        <p:nvSpPr>
          <p:cNvPr id="16" name="Скругленный прямоугольник 15"/>
          <p:cNvSpPr/>
          <p:nvPr/>
        </p:nvSpPr>
        <p:spPr>
          <a:xfrm>
            <a:off x="4605573" y="4975636"/>
            <a:ext cx="1728000" cy="17280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51651" y="3379711"/>
            <a:ext cx="1728000" cy="172800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004227" y="3422190"/>
            <a:ext cx="1728000" cy="1728000"/>
          </a:xfrm>
          <a:prstGeom prst="round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004227" y="4975636"/>
            <a:ext cx="1728000" cy="1728000"/>
          </a:xfrm>
          <a:prstGeom prst="round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37688" y="329584"/>
            <a:ext cx="9135769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95350" indent="715963"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Ma’ruza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№ 5. </a:t>
            </a:r>
            <a:r>
              <a:rPr lang="en-US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manbalarining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zaxiralaridan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r>
              <a:rPr lang="ru-RU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ydalanish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95350" indent="715963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95350" indent="715963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ru-RU" sz="16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95350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Energiya manbalarining zaxiralaridan fоydalanish.</a:t>
            </a:r>
            <a:endParaRPr lang="ru-RU" sz="20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95350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Organik yoqilg’i zaxiralari miqdоri.</a:t>
            </a:r>
            <a:endParaRPr lang="ru-RU" sz="20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95350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Energiya manbalaridan оqilоna fоydalanish va energiya tejamkоrligi.</a:t>
            </a:r>
            <a:endParaRPr lang="ru-RU" sz="20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49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3</a:t>
            </a:fld>
            <a:endParaRPr lang="en-US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08" y="97778"/>
            <a:ext cx="8922895" cy="54006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5857745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2015 yilda dunyodagi birlamchi energiya  </a:t>
            </a:r>
            <a:endParaRPr lang="en-US" sz="2400" b="1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iste'molining 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yoqilg'i turlari bo’yicha </a:t>
            </a:r>
            <a:r>
              <a:rPr lang="uz-Cyrl-UZ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227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4</a:t>
            </a:fld>
            <a:endParaRPr lang="en-US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12" y="273483"/>
            <a:ext cx="8856984" cy="470467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5373216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 xil energiya tashuvchilarning shartli ko’rinishdagi, yillarga nisbatan </a:t>
            </a:r>
            <a:r>
              <a:rPr lang="uz-Cyrl-UZ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 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 iste’mоli (amaldagisi va kutilayotgani</a:t>
            </a:r>
            <a:r>
              <a:rPr lang="uz-Cyrl-UZ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427874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5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7394"/>
            <a:ext cx="9144000" cy="520541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5987018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 xil birlamchi energiya zahiralarni sektоrlar bo’yicha </a:t>
            </a:r>
            <a:r>
              <a:rPr lang="uz-Cyrl-UZ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iste’mоli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625024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877932"/>
              </p:ext>
            </p:extLst>
          </p:nvPr>
        </p:nvGraphicFramePr>
        <p:xfrm>
          <a:off x="1475655" y="334342"/>
          <a:ext cx="5904655" cy="655014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182807"/>
                <a:gridCol w="1360924"/>
                <a:gridCol w="1360924"/>
              </a:tblGrid>
              <a:tr h="182920">
                <a:tc rowSpan="2"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</a:rPr>
                        <a:t>Energiya manbalari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 anchor="ctr"/>
                </a:tc>
                <a:tc gridSpan="2">
                  <a:txBody>
                    <a:bodyPr/>
                    <a:lstStyle/>
                    <a:p>
                      <a:pPr indent="54038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50" dirty="0">
                          <a:effectLst/>
                        </a:rPr>
                        <a:t>Energiya turlari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20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</a:rPr>
                        <a:t>nazariy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 anchor="ctr"/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600" dirty="0">
                          <a:effectLst/>
                        </a:rPr>
                        <a:t>texnik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 anchor="ctr"/>
                </a:tc>
              </a:tr>
              <a:tr h="182920">
                <a:tc gridSpan="3"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50" dirty="0">
                          <a:effectLst/>
                        </a:rPr>
                        <a:t>I. Tiklanmaydigan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14597">
                <a:tc>
                  <a:txBody>
                    <a:bodyPr/>
                    <a:lstStyle/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50">
                          <a:effectLst/>
                        </a:rPr>
                        <a:t>1. YOnuvchi qazilma manbalar :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50">
                          <a:effectLst/>
                        </a:rPr>
                        <a:t>a) ko’mir;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50">
                          <a:effectLst/>
                        </a:rPr>
                        <a:t>b) neft;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50">
                          <a:effectLst/>
                        </a:rPr>
                        <a:t>c) gaz.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50">
                          <a:effectLst/>
                        </a:rPr>
                        <a:t>2. Atоm energiyasi.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105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17900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1290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398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67200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637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179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89,6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1340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</a:tr>
              <a:tr h="182920">
                <a:tc gridSpan="3"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</a:rPr>
                        <a:t>II</a:t>
                      </a:r>
                      <a:r>
                        <a:rPr lang="ru-RU" sz="1050" dirty="0">
                          <a:effectLst/>
                        </a:rPr>
                        <a:t>. </a:t>
                      </a:r>
                      <a:r>
                        <a:rPr lang="uz-Cyrl-UZ" sz="1050" dirty="0">
                          <a:effectLst/>
                        </a:rPr>
                        <a:t>Muqоbil</a:t>
                      </a:r>
                      <a:r>
                        <a:rPr lang="ru-RU" sz="1050" dirty="0">
                          <a:effectLst/>
                        </a:rPr>
                        <a:t> (</a:t>
                      </a:r>
                      <a:r>
                        <a:rPr lang="uz-Cyrl-UZ" sz="1050" dirty="0">
                          <a:effectLst/>
                        </a:rPr>
                        <a:t>yillik</a:t>
                      </a:r>
                      <a:r>
                        <a:rPr lang="ru-RU" sz="1050" dirty="0">
                          <a:effectLst/>
                        </a:rPr>
                        <a:t>)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14597">
                <a:tc>
                  <a:txBody>
                    <a:bodyPr/>
                    <a:lstStyle/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1. Quyosh energiyasi: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a) </a:t>
                      </a:r>
                      <a:r>
                        <a:rPr lang="uz-Cyrl-UZ" sz="1050">
                          <a:effectLst/>
                        </a:rPr>
                        <a:t>A</a:t>
                      </a:r>
                      <a:r>
                        <a:rPr lang="en-US" sz="1050">
                          <a:effectLst/>
                        </a:rPr>
                        <a:t>tm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sfera yuq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ri qatlam</a:t>
                      </a:r>
                      <a:r>
                        <a:rPr lang="uz-Cyrl-UZ" sz="1050">
                          <a:effectLst/>
                        </a:rPr>
                        <a:t>lar</a:t>
                      </a:r>
                      <a:r>
                        <a:rPr lang="en-US" sz="1050">
                          <a:effectLst/>
                        </a:rPr>
                        <a:t>ida;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b) Er yuzasida;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c) quruqlik yuzasida;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d) Jah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n 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keani yuza</a:t>
                      </a:r>
                      <a:r>
                        <a:rPr lang="ru-RU" sz="1050">
                          <a:effectLst/>
                        </a:rPr>
                        <a:t>s</a:t>
                      </a:r>
                      <a:r>
                        <a:rPr lang="en-US" sz="1050">
                          <a:effectLst/>
                        </a:rPr>
                        <a:t>ida.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197000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81700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28400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53300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 err="1">
                          <a:effectLst/>
                        </a:rPr>
                        <a:t>Ma’lumоt</a:t>
                      </a:r>
                      <a:r>
                        <a:rPr lang="ru-RU" sz="1050" dirty="0">
                          <a:effectLst/>
                        </a:rPr>
                        <a:t> </a:t>
                      </a:r>
                      <a:r>
                        <a:rPr lang="ru-RU" sz="1050" dirty="0" err="1">
                          <a:effectLst/>
                        </a:rPr>
                        <a:t>yo’q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6140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2460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3690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</a:tr>
              <a:tr h="352068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2. SHamоl energiyasi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21300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22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</a:tr>
              <a:tr h="914597">
                <a:tc>
                  <a:txBody>
                    <a:bodyPr/>
                    <a:lstStyle/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3. Erning ichki issiqligi (10 km gacha):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a) Er yuzasigacha etib keluvchi ge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termal issiqlik 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qimi;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b) gidr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termal resurslar;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c) petr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termal resurslar.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3,69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 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1350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36900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0,35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147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3070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</a:tr>
              <a:tr h="1097515">
                <a:tc>
                  <a:txBody>
                    <a:bodyPr/>
                    <a:lstStyle/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4. Jah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n 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keani energiyasi: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a) sho’rlanganlik gradienti;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b) issiqlik (har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rat, gradient);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c) 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qim;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d) t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shish;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e) dengiz t</a:t>
                      </a:r>
                      <a:r>
                        <a:rPr lang="uz-Cyrl-UZ" sz="1050">
                          <a:effectLst/>
                        </a:rPr>
                        <a:t>o’</a:t>
                      </a:r>
                      <a:r>
                        <a:rPr lang="en-US" sz="1050">
                          <a:effectLst/>
                        </a:rPr>
                        <a:t>lqinlari.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indent="742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ru-RU" sz="900">
                        <a:effectLst/>
                      </a:endParaRPr>
                    </a:p>
                    <a:p>
                      <a:pPr indent="742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43000</a:t>
                      </a:r>
                      <a:endParaRPr lang="ru-RU" sz="900">
                        <a:effectLst/>
                      </a:endParaRPr>
                    </a:p>
                    <a:p>
                      <a:pPr indent="742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12,3</a:t>
                      </a:r>
                      <a:endParaRPr lang="ru-RU" sz="900">
                        <a:effectLst/>
                      </a:endParaRPr>
                    </a:p>
                    <a:p>
                      <a:pPr indent="742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8,6</a:t>
                      </a:r>
                      <a:endParaRPr lang="ru-RU" sz="900">
                        <a:effectLst/>
                      </a:endParaRPr>
                    </a:p>
                    <a:p>
                      <a:pPr indent="742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3,2</a:t>
                      </a:r>
                      <a:endParaRPr lang="ru-RU" sz="900">
                        <a:effectLst/>
                      </a:endParaRPr>
                    </a:p>
                    <a:p>
                      <a:pPr indent="742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2,7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indent="742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</a:endParaRPr>
                    </a:p>
                    <a:p>
                      <a:pPr indent="742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430</a:t>
                      </a:r>
                      <a:endParaRPr lang="ru-RU" sz="900" dirty="0">
                        <a:effectLst/>
                      </a:endParaRPr>
                    </a:p>
                    <a:p>
                      <a:pPr indent="742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0,61</a:t>
                      </a:r>
                      <a:endParaRPr lang="ru-RU" sz="900" dirty="0">
                        <a:effectLst/>
                      </a:endParaRPr>
                    </a:p>
                    <a:p>
                      <a:pPr indent="742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0,12</a:t>
                      </a:r>
                      <a:endParaRPr lang="ru-RU" sz="900" dirty="0">
                        <a:effectLst/>
                      </a:endParaRPr>
                    </a:p>
                    <a:p>
                      <a:pPr indent="742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0,86</a:t>
                      </a:r>
                      <a:endParaRPr lang="ru-RU" sz="900" dirty="0">
                        <a:effectLst/>
                      </a:endParaRPr>
                    </a:p>
                    <a:p>
                      <a:pPr indent="7429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0,1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</a:tr>
              <a:tr h="896060">
                <a:tc>
                  <a:txBody>
                    <a:bodyPr/>
                    <a:lstStyle/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5. YOnuvchi energ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resurslar (</a:t>
                      </a:r>
                      <a:r>
                        <a:rPr lang="uz-Cyrl-UZ" sz="1050">
                          <a:effectLst/>
                        </a:rPr>
                        <a:t>b</a:t>
                      </a:r>
                      <a:r>
                        <a:rPr lang="en-US" sz="1050">
                          <a:effectLst/>
                        </a:rPr>
                        <a:t>i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massa):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a) quruqlikdagi;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b) </a:t>
                      </a:r>
                      <a:r>
                        <a:rPr lang="uz-Cyrl-UZ" sz="1050">
                          <a:effectLst/>
                        </a:rPr>
                        <a:t>j</a:t>
                      </a:r>
                      <a:r>
                        <a:rPr lang="en-US" sz="1050">
                          <a:effectLst/>
                        </a:rPr>
                        <a:t>ah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n 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keanidagi;</a:t>
                      </a:r>
                      <a:endParaRPr lang="ru-RU" sz="900">
                        <a:effectLst/>
                      </a:endParaRPr>
                    </a:p>
                    <a:p>
                      <a:pPr indent="1085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c) 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rganik chiqindilar.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44,2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23,3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2,5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4,9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1,84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1,23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</a:tr>
              <a:tr h="533398"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6. Gidr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energiya:</a:t>
                      </a:r>
                      <a:endParaRPr lang="ru-RU" sz="900">
                        <a:effectLst/>
                      </a:endParaRPr>
                    </a:p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a) katta miqd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rdagi suvli </a:t>
                      </a:r>
                      <a:r>
                        <a:rPr lang="ru-RU" sz="1050">
                          <a:effectLst/>
                        </a:rPr>
                        <a:t>о</a:t>
                      </a:r>
                      <a:r>
                        <a:rPr lang="en-US" sz="1050">
                          <a:effectLst/>
                        </a:rPr>
                        <a:t>qimlar.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effectLst/>
                        </a:rPr>
                        <a:t> </a:t>
                      </a:r>
                      <a:endParaRPr lang="ru-RU" sz="900">
                        <a:effectLst/>
                      </a:endParaRPr>
                    </a:p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>
                          <a:effectLst/>
                        </a:rPr>
                        <a:t>4,1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  <a:tc>
                  <a:txBody>
                    <a:bodyPr/>
                    <a:lstStyle/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</a:endParaRPr>
                    </a:p>
                    <a:p>
                      <a:pPr indent="54038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50" dirty="0">
                          <a:effectLst/>
                        </a:rPr>
                        <a:t>1,84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9532" marR="39532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168131" y="-34989"/>
            <a:ext cx="7956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z-Cyrl-UZ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Jahоnda energiya resurslarining taqsimlanishi. (mlrd. tоnna shartli yoqilg’i).</a:t>
            </a:r>
            <a:endParaRPr lang="en-US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97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7</a:t>
            </a:fld>
            <a:endParaRPr lang="en-US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0557669"/>
              </p:ext>
            </p:extLst>
          </p:nvPr>
        </p:nvGraphicFramePr>
        <p:xfrm>
          <a:off x="0" y="960835"/>
          <a:ext cx="9144000" cy="5760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83628"/>
                <a:gridCol w="1352523"/>
                <a:gridCol w="1352523"/>
                <a:gridCol w="1208253"/>
                <a:gridCol w="1208253"/>
                <a:gridCol w="869410"/>
                <a:gridCol w="869410"/>
              </a:tblGrid>
              <a:tr h="82785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</a:rPr>
                        <a:t>Muqоbil </a:t>
                      </a:r>
                      <a:r>
                        <a:rPr lang="ru-RU" sz="2000" dirty="0" err="1">
                          <a:effectLst/>
                        </a:rPr>
                        <a:t>energiya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manbalari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turlari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Yalpi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pоtensial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Texnik pоtensial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O’zlashti-rilgan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2785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mln</a:t>
                      </a:r>
                      <a:r>
                        <a:rPr lang="ru-RU" sz="2000" dirty="0">
                          <a:effectLst/>
                        </a:rPr>
                        <a:t>.</a:t>
                      </a:r>
                      <a:endParaRPr lang="ru-RU" sz="16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t.n.e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MVt</a:t>
                      </a:r>
                      <a:r>
                        <a:rPr lang="ru-RU" sz="2000" dirty="0">
                          <a:effectLst/>
                        </a:rPr>
                        <a:t> s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mln</a:t>
                      </a:r>
                      <a:r>
                        <a:rPr lang="ru-RU" sz="2000" dirty="0">
                          <a:effectLst/>
                        </a:rPr>
                        <a:t>.</a:t>
                      </a:r>
                      <a:endParaRPr lang="ru-RU" sz="16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t.n.e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MVt s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mln.</a:t>
                      </a:r>
                      <a:endParaRPr lang="ru-RU" sz="1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t.n.e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MVt s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987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Quyosh energiyasi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50973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592,9x109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176,8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2,08x109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987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SHamоl energiyasi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2,2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25,6x106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0,4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4,7x106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987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Gidrоenergiya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9,2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107x106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1,8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21x106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0,6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7x106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05498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Biоmassa energiyasi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10,8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125,7x106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4,7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54,7x106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05498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Geоtermal suv energiyasi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0,4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4,7x106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-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987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JAMI: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50984,6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593x109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179,0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2,1x109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0,6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7x106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O’zbekistоn Respublikasi hududidagi muqоbil energiya </a:t>
            </a:r>
            <a:endParaRPr lang="en-US" sz="2400" b="1" dirty="0" smtClean="0">
              <a:solidFill>
                <a:srgbClr val="00B0F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uz-Cyrl-UZ" sz="24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manbalarining </a:t>
            </a:r>
            <a:r>
              <a:rPr lang="uz-Cyrl-UZ" sz="2400" b="1" dirty="0">
                <a:solidFill>
                  <a:srgbClr val="00B0F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turlari va taxminiy zaxiralari (mln.t.n.e.).</a:t>
            </a:r>
            <a:endParaRPr lang="en-US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53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7E14A-42DD-4B92-B47A-B36AAB1073F2}" type="slidenum">
              <a:rPr lang="en-US" smtClean="0"/>
              <a:t>8</a:t>
            </a:fld>
            <a:endParaRPr lang="en-US"/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87727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289965" y="6198255"/>
            <a:ext cx="45640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800" b="1" dirty="0">
                <a:solidFill>
                  <a:srgbClr val="4F81B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 shamol </a:t>
            </a:r>
            <a:r>
              <a:rPr lang="uz-Cyrl-UZ" sz="2800" b="1" dirty="0" smtClean="0">
                <a:solidFill>
                  <a:srgbClr val="4F81BD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endParaRPr lang="en-US" sz="2800" b="1" dirty="0">
              <a:solidFill>
                <a:srgbClr val="4F81B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21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19854" y="0"/>
            <a:ext cx="9383708" cy="5142494"/>
            <a:chOff x="-166097" y="0"/>
            <a:chExt cx="12511610" cy="6856659"/>
          </a:xfrm>
        </p:grpSpPr>
        <p:sp>
          <p:nvSpPr>
            <p:cNvPr id="5" name="Rectangle 4"/>
            <p:cNvSpPr/>
            <p:nvPr/>
          </p:nvSpPr>
          <p:spPr>
            <a:xfrm>
              <a:off x="-3875" y="1339"/>
              <a:ext cx="12193493" cy="6855320"/>
            </a:xfrm>
            <a:prstGeom prst="rect">
              <a:avLst/>
            </a:prstGeom>
            <a:gradFill flip="none" rotWithShape="1">
              <a:gsLst>
                <a:gs pos="22000">
                  <a:schemeClr val="tx2">
                    <a:lumMod val="50000"/>
                    <a:lumOff val="50000"/>
                  </a:schemeClr>
                </a:gs>
                <a:gs pos="85000">
                  <a:schemeClr val="tx2"/>
                </a:gs>
                <a:gs pos="0">
                  <a:schemeClr val="bg2"/>
                </a:gs>
                <a:gs pos="50000">
                  <a:schemeClr val="tx2">
                    <a:lumMod val="75000"/>
                    <a:lumOff val="25000"/>
                  </a:schemeClr>
                </a:gs>
              </a:gsLst>
              <a:lin ang="16200000" scaled="0"/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en-US" sz="1350" kern="0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2437581" y="4192114"/>
              <a:ext cx="687004" cy="687004"/>
              <a:chOff x="2193333" y="4964414"/>
              <a:chExt cx="687004" cy="687004"/>
            </a:xfrm>
          </p:grpSpPr>
          <p:sp>
            <p:nvSpPr>
              <p:cNvPr id="256" name="Oval 25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7" name="Oval 25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8" name="Oval 25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59" name="Plus 25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-18239" y="0"/>
              <a:ext cx="12273995" cy="4739759"/>
              <a:chOff x="-18239" y="0"/>
              <a:chExt cx="12273995" cy="4739759"/>
            </a:xfrm>
          </p:grpSpPr>
          <p:sp>
            <p:nvSpPr>
              <p:cNvPr id="214" name="TextBox 213"/>
              <p:cNvSpPr txBox="1"/>
              <p:nvPr/>
            </p:nvSpPr>
            <p:spPr>
              <a:xfrm>
                <a:off x="-18239" y="0"/>
                <a:ext cx="400109" cy="4370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15" name="TextBox 214"/>
              <p:cNvSpPr txBox="1"/>
              <p:nvPr/>
            </p:nvSpPr>
            <p:spPr>
              <a:xfrm>
                <a:off x="271368" y="0"/>
                <a:ext cx="400109" cy="3447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6" name="TextBox 215"/>
              <p:cNvSpPr txBox="1"/>
              <p:nvPr/>
            </p:nvSpPr>
            <p:spPr>
              <a:xfrm>
                <a:off x="560976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17" name="TextBox 216"/>
              <p:cNvSpPr txBox="1"/>
              <p:nvPr/>
            </p:nvSpPr>
            <p:spPr>
              <a:xfrm>
                <a:off x="850582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18" name="TextBox 217"/>
              <p:cNvSpPr txBox="1"/>
              <p:nvPr/>
            </p:nvSpPr>
            <p:spPr>
              <a:xfrm>
                <a:off x="1140189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19" name="TextBox 218"/>
              <p:cNvSpPr txBox="1"/>
              <p:nvPr/>
            </p:nvSpPr>
            <p:spPr>
              <a:xfrm>
                <a:off x="1429796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0" name="TextBox 219"/>
              <p:cNvSpPr txBox="1"/>
              <p:nvPr/>
            </p:nvSpPr>
            <p:spPr>
              <a:xfrm>
                <a:off x="1719404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1" name="TextBox 220"/>
              <p:cNvSpPr txBox="1"/>
              <p:nvPr/>
            </p:nvSpPr>
            <p:spPr>
              <a:xfrm>
                <a:off x="2009010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2" name="TextBox 221"/>
              <p:cNvSpPr txBox="1"/>
              <p:nvPr/>
            </p:nvSpPr>
            <p:spPr>
              <a:xfrm>
                <a:off x="2298617" y="0"/>
                <a:ext cx="400109" cy="3447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3" name="TextBox 222"/>
              <p:cNvSpPr txBox="1"/>
              <p:nvPr/>
            </p:nvSpPr>
            <p:spPr>
              <a:xfrm>
                <a:off x="2588224" y="0"/>
                <a:ext cx="400109" cy="473975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24" name="TextBox 223"/>
              <p:cNvSpPr txBox="1"/>
              <p:nvPr/>
            </p:nvSpPr>
            <p:spPr>
              <a:xfrm>
                <a:off x="2877832" y="0"/>
                <a:ext cx="400109" cy="32624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5" name="TextBox 224"/>
              <p:cNvSpPr txBox="1"/>
              <p:nvPr/>
            </p:nvSpPr>
            <p:spPr>
              <a:xfrm>
                <a:off x="3167438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endParaRPr lang="en-US" sz="900" kern="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26" name="TextBox 225"/>
              <p:cNvSpPr txBox="1"/>
              <p:nvPr/>
            </p:nvSpPr>
            <p:spPr>
              <a:xfrm>
                <a:off x="3746652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27" name="TextBox 226"/>
              <p:cNvSpPr txBox="1"/>
              <p:nvPr/>
            </p:nvSpPr>
            <p:spPr>
              <a:xfrm>
                <a:off x="4036260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28" name="TextBox 227"/>
              <p:cNvSpPr txBox="1"/>
              <p:nvPr/>
            </p:nvSpPr>
            <p:spPr>
              <a:xfrm>
                <a:off x="4325866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29" name="TextBox 228"/>
              <p:cNvSpPr txBox="1"/>
              <p:nvPr/>
            </p:nvSpPr>
            <p:spPr>
              <a:xfrm>
                <a:off x="4615473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0" name="TextBox 229"/>
              <p:cNvSpPr txBox="1"/>
              <p:nvPr/>
            </p:nvSpPr>
            <p:spPr>
              <a:xfrm>
                <a:off x="4905080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1" name="TextBox 230"/>
              <p:cNvSpPr txBox="1"/>
              <p:nvPr/>
            </p:nvSpPr>
            <p:spPr>
              <a:xfrm>
                <a:off x="5194688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32" name="TextBox 231"/>
              <p:cNvSpPr txBox="1"/>
              <p:nvPr/>
            </p:nvSpPr>
            <p:spPr>
              <a:xfrm>
                <a:off x="5484294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5773901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4" name="TextBox 233"/>
              <p:cNvSpPr txBox="1"/>
              <p:nvPr/>
            </p:nvSpPr>
            <p:spPr>
              <a:xfrm>
                <a:off x="6063508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5" name="TextBox 234"/>
              <p:cNvSpPr txBox="1"/>
              <p:nvPr/>
            </p:nvSpPr>
            <p:spPr>
              <a:xfrm>
                <a:off x="6353115" y="0"/>
                <a:ext cx="400109" cy="4555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6" name="TextBox 235"/>
              <p:cNvSpPr txBox="1"/>
              <p:nvPr/>
            </p:nvSpPr>
            <p:spPr>
              <a:xfrm>
                <a:off x="6642722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7" name="TextBox 236"/>
              <p:cNvSpPr txBox="1"/>
              <p:nvPr/>
            </p:nvSpPr>
            <p:spPr>
              <a:xfrm>
                <a:off x="6932329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38" name="TextBox 237"/>
              <p:cNvSpPr txBox="1"/>
              <p:nvPr/>
            </p:nvSpPr>
            <p:spPr>
              <a:xfrm>
                <a:off x="7221935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39" name="TextBox 238"/>
              <p:cNvSpPr txBox="1"/>
              <p:nvPr/>
            </p:nvSpPr>
            <p:spPr>
              <a:xfrm>
                <a:off x="7511543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0" name="TextBox 239"/>
              <p:cNvSpPr txBox="1"/>
              <p:nvPr/>
            </p:nvSpPr>
            <p:spPr>
              <a:xfrm>
                <a:off x="7801150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1" name="TextBox 240"/>
              <p:cNvSpPr txBox="1"/>
              <p:nvPr/>
            </p:nvSpPr>
            <p:spPr>
              <a:xfrm>
                <a:off x="8090757" y="0"/>
                <a:ext cx="400109" cy="14157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</p:txBody>
          </p:sp>
          <p:sp>
            <p:nvSpPr>
              <p:cNvPr id="242" name="TextBox 241"/>
              <p:cNvSpPr txBox="1"/>
              <p:nvPr/>
            </p:nvSpPr>
            <p:spPr>
              <a:xfrm>
                <a:off x="8380363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43" name="TextBox 242"/>
              <p:cNvSpPr txBox="1"/>
              <p:nvPr/>
            </p:nvSpPr>
            <p:spPr>
              <a:xfrm>
                <a:off x="8669971" y="0"/>
                <a:ext cx="400109" cy="38164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4" name="TextBox 243"/>
              <p:cNvSpPr txBox="1"/>
              <p:nvPr/>
            </p:nvSpPr>
            <p:spPr>
              <a:xfrm>
                <a:off x="8959578" y="0"/>
                <a:ext cx="400109" cy="4555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5" name="TextBox 244"/>
              <p:cNvSpPr txBox="1"/>
              <p:nvPr/>
            </p:nvSpPr>
            <p:spPr>
              <a:xfrm>
                <a:off x="9249185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6" name="TextBox 245"/>
              <p:cNvSpPr txBox="1"/>
              <p:nvPr/>
            </p:nvSpPr>
            <p:spPr>
              <a:xfrm>
                <a:off x="9538791" y="0"/>
                <a:ext cx="400109" cy="27084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7" name="TextBox 246"/>
              <p:cNvSpPr txBox="1"/>
              <p:nvPr/>
            </p:nvSpPr>
            <p:spPr>
              <a:xfrm>
                <a:off x="9828399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48" name="TextBox 247"/>
              <p:cNvSpPr txBox="1"/>
              <p:nvPr/>
            </p:nvSpPr>
            <p:spPr>
              <a:xfrm>
                <a:off x="10118006" y="0"/>
                <a:ext cx="400109" cy="17851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49" name="TextBox 248"/>
              <p:cNvSpPr txBox="1"/>
              <p:nvPr/>
            </p:nvSpPr>
            <p:spPr>
              <a:xfrm>
                <a:off x="10407613" y="0"/>
                <a:ext cx="400109" cy="21544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0" name="TextBox 249"/>
              <p:cNvSpPr txBox="1"/>
              <p:nvPr/>
            </p:nvSpPr>
            <p:spPr>
              <a:xfrm>
                <a:off x="10697219" y="0"/>
                <a:ext cx="400109" cy="30777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</p:txBody>
          </p:sp>
          <p:sp>
            <p:nvSpPr>
              <p:cNvPr id="251" name="TextBox 250"/>
              <p:cNvSpPr txBox="1"/>
              <p:nvPr/>
            </p:nvSpPr>
            <p:spPr>
              <a:xfrm>
                <a:off x="10986827" y="0"/>
                <a:ext cx="400109" cy="400109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2" name="TextBox 251"/>
              <p:cNvSpPr txBox="1"/>
              <p:nvPr/>
            </p:nvSpPr>
            <p:spPr>
              <a:xfrm>
                <a:off x="11276434" y="0"/>
                <a:ext cx="400109" cy="25237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  <p:sp>
            <p:nvSpPr>
              <p:cNvPr id="253" name="TextBox 252"/>
              <p:cNvSpPr txBox="1"/>
              <p:nvPr/>
            </p:nvSpPr>
            <p:spPr>
              <a:xfrm>
                <a:off x="11566041" y="0"/>
                <a:ext cx="400109" cy="28931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54" name="TextBox 253"/>
              <p:cNvSpPr txBox="1"/>
              <p:nvPr/>
            </p:nvSpPr>
            <p:spPr>
              <a:xfrm>
                <a:off x="11855647" y="0"/>
                <a:ext cx="400109" cy="41857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</p:txBody>
          </p:sp>
          <p:sp>
            <p:nvSpPr>
              <p:cNvPr id="255" name="TextBox 254"/>
              <p:cNvSpPr txBox="1"/>
              <p:nvPr/>
            </p:nvSpPr>
            <p:spPr>
              <a:xfrm>
                <a:off x="3457045" y="0"/>
                <a:ext cx="400109" cy="43704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00</a:t>
                </a:r>
                <a:br>
                  <a:rPr lang="en-US" sz="900" kern="0" dirty="0">
                    <a:solidFill>
                      <a:schemeClr val="bg1"/>
                    </a:solidFill>
                  </a:rPr>
                </a:br>
                <a:r>
                  <a:rPr lang="en-US" sz="900" kern="0" dirty="0">
                    <a:solidFill>
                      <a:schemeClr val="bg1"/>
                    </a:solidFill>
                  </a:rPr>
                  <a:t>10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11</a:t>
                </a:r>
              </a:p>
              <a:p>
                <a:pPr defTabSz="685800">
                  <a:defRPr/>
                </a:pPr>
                <a:r>
                  <a:rPr lang="en-US" sz="900" kern="0" dirty="0">
                    <a:solidFill>
                      <a:schemeClr val="bg1"/>
                    </a:solidFill>
                  </a:rPr>
                  <a:t>01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946733" y="3752356"/>
              <a:ext cx="687004" cy="687004"/>
              <a:chOff x="2193333" y="4964414"/>
              <a:chExt cx="687004" cy="687004"/>
            </a:xfrm>
          </p:grpSpPr>
          <p:sp>
            <p:nvSpPr>
              <p:cNvPr id="210" name="Oval 20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1" name="Oval 21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2" name="Oval 21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13" name="Plus 21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531767" y="1581667"/>
              <a:ext cx="687004" cy="687004"/>
              <a:chOff x="2193333" y="4964414"/>
              <a:chExt cx="687004" cy="687004"/>
            </a:xfrm>
          </p:grpSpPr>
          <p:sp>
            <p:nvSpPr>
              <p:cNvPr id="206" name="Oval 20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7" name="Oval 20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8" name="Oval 20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9" name="Plus 20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885285" y="1295413"/>
              <a:ext cx="687004" cy="687004"/>
              <a:chOff x="2193333" y="4964414"/>
              <a:chExt cx="687004" cy="687004"/>
            </a:xfrm>
          </p:grpSpPr>
          <p:sp>
            <p:nvSpPr>
              <p:cNvPr id="202" name="Oval 20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3" name="Oval 20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4" name="Oval 20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5" name="Plus 20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7875992" y="916195"/>
              <a:ext cx="687004" cy="687004"/>
              <a:chOff x="2193333" y="4964414"/>
              <a:chExt cx="687004" cy="687004"/>
            </a:xfrm>
          </p:grpSpPr>
          <p:sp>
            <p:nvSpPr>
              <p:cNvPr id="198" name="Oval 19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9" name="Oval 19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0" name="Oval 19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201" name="Plus 20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8789178" y="4055184"/>
              <a:ext cx="687004" cy="687004"/>
              <a:chOff x="2193333" y="4964414"/>
              <a:chExt cx="687004" cy="687004"/>
            </a:xfrm>
          </p:grpSpPr>
          <p:sp>
            <p:nvSpPr>
              <p:cNvPr id="194" name="Oval 19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5" name="Oval 19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6" name="Oval 19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7" name="Plus 19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7329766" y="3486594"/>
              <a:ext cx="687004" cy="687004"/>
              <a:chOff x="2193333" y="4964414"/>
              <a:chExt cx="687004" cy="687004"/>
            </a:xfrm>
          </p:grpSpPr>
          <p:sp>
            <p:nvSpPr>
              <p:cNvPr id="190" name="Oval 18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1" name="Oval 19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2" name="Oval 19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93" name="Plus 19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6158957" y="4023994"/>
              <a:ext cx="687004" cy="687004"/>
              <a:chOff x="2193333" y="4964414"/>
              <a:chExt cx="687004" cy="687004"/>
            </a:xfrm>
          </p:grpSpPr>
          <p:sp>
            <p:nvSpPr>
              <p:cNvPr id="186" name="Oval 18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7" name="Oval 18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8" name="Oval 18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9" name="Plus 18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4782514" y="3614198"/>
              <a:ext cx="687004" cy="687004"/>
              <a:chOff x="2193333" y="4964414"/>
              <a:chExt cx="687004" cy="687004"/>
            </a:xfrm>
          </p:grpSpPr>
          <p:sp>
            <p:nvSpPr>
              <p:cNvPr id="182" name="Oval 18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3" name="Oval 18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4" name="Oval 18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5" name="Plus 18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276518" y="3926357"/>
              <a:ext cx="687004" cy="687004"/>
              <a:chOff x="2193333" y="4964414"/>
              <a:chExt cx="687004" cy="687004"/>
            </a:xfrm>
          </p:grpSpPr>
          <p:sp>
            <p:nvSpPr>
              <p:cNvPr id="178" name="Oval 17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9" name="Oval 17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0" name="Oval 17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81" name="Plus 18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-166097" y="3837311"/>
              <a:ext cx="687004" cy="687004"/>
              <a:chOff x="2193333" y="4964414"/>
              <a:chExt cx="687004" cy="687004"/>
            </a:xfrm>
          </p:grpSpPr>
          <p:sp>
            <p:nvSpPr>
              <p:cNvPr id="174" name="Oval 17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5" name="Oval 17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6" name="Oval 17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7" name="Plus 17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127210" y="2735896"/>
              <a:ext cx="687004" cy="687004"/>
              <a:chOff x="2193333" y="4964414"/>
              <a:chExt cx="687004" cy="687004"/>
            </a:xfrm>
          </p:grpSpPr>
          <p:sp>
            <p:nvSpPr>
              <p:cNvPr id="170" name="Oval 16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1" name="Oval 17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2" name="Oval 17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73" name="Plus 17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0" name="Group 19"/>
            <p:cNvGrpSpPr/>
            <p:nvPr/>
          </p:nvGrpSpPr>
          <p:grpSpPr>
            <a:xfrm>
              <a:off x="402737" y="2355234"/>
              <a:ext cx="687004" cy="687004"/>
              <a:chOff x="2193333" y="4964414"/>
              <a:chExt cx="687004" cy="687004"/>
            </a:xfrm>
          </p:grpSpPr>
          <p:sp>
            <p:nvSpPr>
              <p:cNvPr id="166" name="Oval 16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7" name="Oval 16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8" name="Oval 16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9" name="Plus 16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678534" y="1861436"/>
              <a:ext cx="687004" cy="687004"/>
              <a:chOff x="2193333" y="4964414"/>
              <a:chExt cx="687004" cy="687004"/>
            </a:xfrm>
          </p:grpSpPr>
          <p:sp>
            <p:nvSpPr>
              <p:cNvPr id="162" name="Oval 16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3" name="Oval 16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4" name="Oval 16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5" name="Plus 16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1243728" y="2009478"/>
              <a:ext cx="687004" cy="687004"/>
              <a:chOff x="2193333" y="4964414"/>
              <a:chExt cx="687004" cy="687004"/>
            </a:xfrm>
          </p:grpSpPr>
          <p:sp>
            <p:nvSpPr>
              <p:cNvPr id="158" name="Oval 15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9" name="Oval 15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0" name="Oval 15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61" name="Plus 16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1825115" y="2577250"/>
              <a:ext cx="687004" cy="687004"/>
              <a:chOff x="2193333" y="4964414"/>
              <a:chExt cx="687004" cy="687004"/>
            </a:xfrm>
          </p:grpSpPr>
          <p:sp>
            <p:nvSpPr>
              <p:cNvPr id="154" name="Oval 15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5" name="Oval 15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6" name="Oval 15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7" name="Plus 15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2136149" y="2951692"/>
              <a:ext cx="687004" cy="687004"/>
              <a:chOff x="2193333" y="4964414"/>
              <a:chExt cx="687004" cy="687004"/>
            </a:xfrm>
          </p:grpSpPr>
          <p:sp>
            <p:nvSpPr>
              <p:cNvPr id="150" name="Oval 14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1" name="Oval 15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2" name="Oval 15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3" name="Plus 15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5" name="Group 24"/>
            <p:cNvGrpSpPr/>
            <p:nvPr/>
          </p:nvGrpSpPr>
          <p:grpSpPr>
            <a:xfrm>
              <a:off x="2672483" y="2796969"/>
              <a:ext cx="687004" cy="687004"/>
              <a:chOff x="2193333" y="4964414"/>
              <a:chExt cx="687004" cy="687004"/>
            </a:xfrm>
          </p:grpSpPr>
          <p:sp>
            <p:nvSpPr>
              <p:cNvPr id="146" name="Oval 14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7" name="Oval 14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8" name="Oval 14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9" name="Plus 14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3000291" y="2402143"/>
              <a:ext cx="687004" cy="687004"/>
              <a:chOff x="2193333" y="4964414"/>
              <a:chExt cx="687004" cy="687004"/>
            </a:xfrm>
          </p:grpSpPr>
          <p:sp>
            <p:nvSpPr>
              <p:cNvPr id="142" name="Oval 14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3" name="Oval 14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4" name="Oval 14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5" name="Plus 14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3569746" y="3322505"/>
              <a:ext cx="687004" cy="687004"/>
              <a:chOff x="2193333" y="4964414"/>
              <a:chExt cx="687004" cy="687004"/>
            </a:xfrm>
          </p:grpSpPr>
          <p:sp>
            <p:nvSpPr>
              <p:cNvPr id="138" name="Oval 13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9" name="Oval 13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0" name="Oval 13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41" name="Plus 14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8" name="Group 27"/>
            <p:cNvGrpSpPr/>
            <p:nvPr/>
          </p:nvGrpSpPr>
          <p:grpSpPr>
            <a:xfrm>
              <a:off x="4155126" y="2017505"/>
              <a:ext cx="687004" cy="687004"/>
              <a:chOff x="2193333" y="4964414"/>
              <a:chExt cx="687004" cy="687004"/>
            </a:xfrm>
          </p:grpSpPr>
          <p:sp>
            <p:nvSpPr>
              <p:cNvPr id="134" name="Oval 13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5" name="Oval 13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6" name="Oval 13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7" name="Plus 13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4435955" y="2169825"/>
              <a:ext cx="687004" cy="687004"/>
              <a:chOff x="2193333" y="4964414"/>
              <a:chExt cx="687004" cy="687004"/>
            </a:xfrm>
          </p:grpSpPr>
          <p:sp>
            <p:nvSpPr>
              <p:cNvPr id="130" name="Oval 12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1" name="Oval 13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2" name="Oval 13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33" name="Plus 13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5021089" y="2178622"/>
              <a:ext cx="687004" cy="687004"/>
              <a:chOff x="2193333" y="4964414"/>
              <a:chExt cx="687004" cy="687004"/>
            </a:xfrm>
          </p:grpSpPr>
          <p:sp>
            <p:nvSpPr>
              <p:cNvPr id="126" name="Oval 12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7" name="Oval 12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8" name="Oval 12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9" name="Plus 12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5317351" y="1657358"/>
              <a:ext cx="687004" cy="687004"/>
              <a:chOff x="2193333" y="4964414"/>
              <a:chExt cx="687004" cy="687004"/>
            </a:xfrm>
          </p:grpSpPr>
          <p:sp>
            <p:nvSpPr>
              <p:cNvPr id="122" name="Oval 12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3" name="Oval 12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4" name="Oval 12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5" name="Plus 12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5596645" y="2017505"/>
              <a:ext cx="687004" cy="687004"/>
              <a:chOff x="2193333" y="4964414"/>
              <a:chExt cx="687004" cy="687004"/>
            </a:xfrm>
          </p:grpSpPr>
          <p:sp>
            <p:nvSpPr>
              <p:cNvPr id="118" name="Oval 11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9" name="Oval 11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0" name="Oval 11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21" name="Plus 12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5908557" y="2184674"/>
              <a:ext cx="687004" cy="687004"/>
              <a:chOff x="2193333" y="4964414"/>
              <a:chExt cx="687004" cy="687004"/>
            </a:xfrm>
          </p:grpSpPr>
          <p:sp>
            <p:nvSpPr>
              <p:cNvPr id="114" name="Oval 11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5" name="Oval 11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6" name="Oval 11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7" name="Plus 11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4" name="Group 33"/>
            <p:cNvGrpSpPr/>
            <p:nvPr/>
          </p:nvGrpSpPr>
          <p:grpSpPr>
            <a:xfrm>
              <a:off x="6430005" y="2190245"/>
              <a:ext cx="687004" cy="687004"/>
              <a:chOff x="2193333" y="4964414"/>
              <a:chExt cx="687004" cy="687004"/>
            </a:xfrm>
          </p:grpSpPr>
          <p:sp>
            <p:nvSpPr>
              <p:cNvPr id="110" name="Oval 10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1" name="Oval 11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2" name="Oval 11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13" name="Plus 11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6760067" y="1985354"/>
              <a:ext cx="687004" cy="687004"/>
              <a:chOff x="2193333" y="4964414"/>
              <a:chExt cx="687004" cy="687004"/>
            </a:xfrm>
          </p:grpSpPr>
          <p:sp>
            <p:nvSpPr>
              <p:cNvPr id="106" name="Oval 10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7" name="Oval 10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8" name="Oval 10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9" name="Plus 10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7074587" y="2342354"/>
              <a:ext cx="687004" cy="687004"/>
              <a:chOff x="2193333" y="4964414"/>
              <a:chExt cx="687004" cy="687004"/>
            </a:xfrm>
          </p:grpSpPr>
          <p:sp>
            <p:nvSpPr>
              <p:cNvPr id="102" name="Oval 10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3" name="Oval 10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4" name="Oval 10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5" name="Plus 10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7632283" y="3259489"/>
              <a:ext cx="687004" cy="687004"/>
              <a:chOff x="2193333" y="4964414"/>
              <a:chExt cx="687004" cy="687004"/>
            </a:xfrm>
          </p:grpSpPr>
          <p:sp>
            <p:nvSpPr>
              <p:cNvPr id="98" name="Oval 9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9" name="Oval 9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0" name="Oval 9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01" name="Plus 10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8205018" y="1273375"/>
              <a:ext cx="687004" cy="687004"/>
              <a:chOff x="2193333" y="4964414"/>
              <a:chExt cx="687004" cy="687004"/>
            </a:xfrm>
          </p:grpSpPr>
          <p:sp>
            <p:nvSpPr>
              <p:cNvPr id="94" name="Oval 9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5" name="Oval 9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6" name="Oval 9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7" name="Plus 9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8488904" y="3268873"/>
              <a:ext cx="687004" cy="687004"/>
              <a:chOff x="2193333" y="4964414"/>
              <a:chExt cx="687004" cy="687004"/>
            </a:xfrm>
          </p:grpSpPr>
          <p:sp>
            <p:nvSpPr>
              <p:cNvPr id="90" name="Oval 8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1" name="Oval 9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2" name="Oval 9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93" name="Plus 9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9092111" y="2023859"/>
              <a:ext cx="687004" cy="687004"/>
              <a:chOff x="2193333" y="4964414"/>
              <a:chExt cx="687004" cy="687004"/>
            </a:xfrm>
          </p:grpSpPr>
          <p:sp>
            <p:nvSpPr>
              <p:cNvPr id="86" name="Oval 8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7" name="Oval 8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8" name="Oval 8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9" name="Plus 8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9357861" y="2144530"/>
              <a:ext cx="687004" cy="687004"/>
              <a:chOff x="2193333" y="4964414"/>
              <a:chExt cx="687004" cy="687004"/>
            </a:xfrm>
          </p:grpSpPr>
          <p:sp>
            <p:nvSpPr>
              <p:cNvPr id="82" name="Oval 8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3" name="Oval 8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4" name="Oval 8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5" name="Plus 8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9672370" y="3724716"/>
              <a:ext cx="687004" cy="687004"/>
              <a:chOff x="2193333" y="4964414"/>
              <a:chExt cx="687004" cy="687004"/>
            </a:xfrm>
          </p:grpSpPr>
          <p:sp>
            <p:nvSpPr>
              <p:cNvPr id="78" name="Oval 7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9" name="Oval 7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0" name="Oval 7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81" name="Plus 8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951796" y="1294244"/>
              <a:ext cx="687004" cy="687004"/>
              <a:chOff x="2193333" y="4964414"/>
              <a:chExt cx="687004" cy="687004"/>
            </a:xfrm>
          </p:grpSpPr>
          <p:sp>
            <p:nvSpPr>
              <p:cNvPr id="74" name="Oval 7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5" name="Oval 7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6" name="Oval 7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7" name="Plus 7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4" name="Group 43"/>
            <p:cNvGrpSpPr/>
            <p:nvPr/>
          </p:nvGrpSpPr>
          <p:grpSpPr>
            <a:xfrm>
              <a:off x="10230511" y="1655350"/>
              <a:ext cx="687004" cy="687004"/>
              <a:chOff x="2193333" y="4964414"/>
              <a:chExt cx="687004" cy="687004"/>
            </a:xfrm>
          </p:grpSpPr>
          <p:sp>
            <p:nvSpPr>
              <p:cNvPr id="70" name="Oval 6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1" name="Oval 7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2" name="Oval 7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73" name="Plus 7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10505207" y="2577857"/>
              <a:ext cx="687004" cy="687004"/>
              <a:chOff x="2193333" y="4964414"/>
              <a:chExt cx="687004" cy="687004"/>
            </a:xfrm>
          </p:grpSpPr>
          <p:sp>
            <p:nvSpPr>
              <p:cNvPr id="66" name="Oval 65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7" name="Oval 66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8" name="Oval 67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9" name="Plus 68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10789093" y="3450964"/>
              <a:ext cx="687004" cy="687004"/>
              <a:chOff x="2193333" y="4964414"/>
              <a:chExt cx="687004" cy="687004"/>
            </a:xfrm>
          </p:grpSpPr>
          <p:sp>
            <p:nvSpPr>
              <p:cNvPr id="62" name="Oval 61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3" name="Oval 62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4" name="Oval 63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5" name="Plus 64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11083263" y="2016482"/>
              <a:ext cx="687004" cy="687004"/>
              <a:chOff x="2193333" y="4964414"/>
              <a:chExt cx="687004" cy="687004"/>
            </a:xfrm>
          </p:grpSpPr>
          <p:sp>
            <p:nvSpPr>
              <p:cNvPr id="58" name="Oval 57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9" name="Oval 58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0" name="Oval 59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61" name="Plus 60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8" name="Group 47"/>
            <p:cNvGrpSpPr/>
            <p:nvPr/>
          </p:nvGrpSpPr>
          <p:grpSpPr>
            <a:xfrm>
              <a:off x="11362542" y="2392394"/>
              <a:ext cx="687004" cy="687004"/>
              <a:chOff x="2193333" y="4964414"/>
              <a:chExt cx="687004" cy="687004"/>
            </a:xfrm>
          </p:grpSpPr>
          <p:sp>
            <p:nvSpPr>
              <p:cNvPr id="54" name="Oval 53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5" name="Oval 54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6" name="Oval 55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7" name="Plus 56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11658509" y="3666007"/>
              <a:ext cx="687004" cy="687004"/>
              <a:chOff x="2193333" y="4964414"/>
              <a:chExt cx="687004" cy="687004"/>
            </a:xfrm>
          </p:grpSpPr>
          <p:sp>
            <p:nvSpPr>
              <p:cNvPr id="50" name="Oval 49"/>
              <p:cNvSpPr>
                <a:spLocks noChangeAspect="1"/>
              </p:cNvSpPr>
              <p:nvPr/>
            </p:nvSpPr>
            <p:spPr>
              <a:xfrm>
                <a:off x="2252949" y="5024030"/>
                <a:ext cx="567772" cy="567772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87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1" name="Oval 50"/>
              <p:cNvSpPr>
                <a:spLocks noChangeAspect="1"/>
              </p:cNvSpPr>
              <p:nvPr/>
            </p:nvSpPr>
            <p:spPr>
              <a:xfrm>
                <a:off x="2391157" y="5162238"/>
                <a:ext cx="291356" cy="291356"/>
              </a:xfrm>
              <a:prstGeom prst="ellipse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2" name="Oval 51"/>
              <p:cNvSpPr>
                <a:spLocks noChangeAspect="1"/>
              </p:cNvSpPr>
              <p:nvPr/>
            </p:nvSpPr>
            <p:spPr>
              <a:xfrm>
                <a:off x="2342937" y="5114018"/>
                <a:ext cx="387796" cy="387796"/>
              </a:xfrm>
              <a:prstGeom prst="ellipse">
                <a:avLst/>
              </a:prstGeom>
              <a:gradFill flip="none" rotWithShape="1">
                <a:gsLst>
                  <a:gs pos="65000">
                    <a:srgbClr val="FFFFFF">
                      <a:alpha val="10196"/>
                    </a:srgbClr>
                  </a:gs>
                  <a:gs pos="48000">
                    <a:srgbClr val="FFFFFF">
                      <a:alpha val="15000"/>
                    </a:srgbClr>
                  </a:gs>
                  <a:gs pos="99000">
                    <a:srgbClr val="FFFFFF">
                      <a:alpha val="5098"/>
                    </a:srgbClr>
                  </a:gs>
                  <a:gs pos="27000">
                    <a:srgbClr val="FFFFFF">
                      <a:alpha val="2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3" name="Plus 52"/>
              <p:cNvSpPr>
                <a:spLocks noChangeAspect="1"/>
              </p:cNvSpPr>
              <p:nvPr/>
            </p:nvSpPr>
            <p:spPr>
              <a:xfrm>
                <a:off x="2193333" y="4964414"/>
                <a:ext cx="687004" cy="687004"/>
              </a:xfrm>
              <a:prstGeom prst="mathPlus">
                <a:avLst/>
              </a:prstGeom>
              <a:gradFill flip="none" rotWithShape="1">
                <a:gsLst>
                  <a:gs pos="15000">
                    <a:srgbClr val="FFFFFF">
                      <a:alpha val="81000"/>
                    </a:srgbClr>
                  </a:gs>
                  <a:gs pos="65000">
                    <a:srgbClr val="FFFFFF">
                      <a:alpha val="10196"/>
                    </a:srgbClr>
                  </a:gs>
                  <a:gs pos="95000">
                    <a:srgbClr val="FFFFFF">
                      <a:alpha val="5098"/>
                    </a:srgbClr>
                  </a:gs>
                  <a:gs pos="40000">
                    <a:srgbClr val="FFFFFF">
                      <a:alpha val="25000"/>
                    </a:srgbClr>
                  </a:gs>
                  <a:gs pos="0">
                    <a:schemeClr val="bg1">
                      <a:alpha val="85000"/>
                    </a:schemeClr>
                  </a:gs>
                  <a:gs pos="24000">
                    <a:srgbClr val="FFFFFF">
                      <a:alpha val="6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 w="12700"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>
                  <a:defRPr/>
                </a:pPr>
                <a:endParaRPr lang="en-US" sz="1350" kern="0" dirty="0">
                  <a:solidFill>
                    <a:sysClr val="windowText" lastClr="000000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63687"/>
            <a:ext cx="8229600" cy="529568"/>
          </a:xfrm>
        </p:spPr>
        <p:txBody>
          <a:bodyPr>
            <a:noAutofit/>
          </a:bodyPr>
          <a:lstStyle/>
          <a:p>
            <a:r>
              <a:rPr lang="en-US" sz="33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 UCHUN  RAXMAT!</a:t>
            </a:r>
            <a:endParaRPr lang="en-US" sz="33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75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WER_USER_ID_TEMPLATES" val="Digitalize_your_business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801</Words>
  <Application>Microsoft Office PowerPoint</Application>
  <PresentationFormat>Экран (4:3)</PresentationFormat>
  <Paragraphs>802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 UCHUN  RAXMAT!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ganga</dc:creator>
  <cp:lastModifiedBy>Nizomiddin Rakhmanov</cp:lastModifiedBy>
  <cp:revision>52</cp:revision>
  <dcterms:created xsi:type="dcterms:W3CDTF">2017-03-31T00:57:55Z</dcterms:created>
  <dcterms:modified xsi:type="dcterms:W3CDTF">2018-04-07T06:58:49Z</dcterms:modified>
</cp:coreProperties>
</file>