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sldIdLst>
    <p:sldId id="286" r:id="rId2"/>
    <p:sldId id="291" r:id="rId3"/>
    <p:sldId id="298" r:id="rId4"/>
    <p:sldId id="292" r:id="rId5"/>
    <p:sldId id="308" r:id="rId6"/>
    <p:sldId id="311" r:id="rId7"/>
    <p:sldId id="309" r:id="rId8"/>
    <p:sldId id="299" r:id="rId9"/>
    <p:sldId id="300" r:id="rId10"/>
    <p:sldId id="301" r:id="rId11"/>
    <p:sldId id="303" r:id="rId12"/>
    <p:sldId id="302" r:id="rId13"/>
    <p:sldId id="306" r:id="rId14"/>
    <p:sldId id="307" r:id="rId15"/>
    <p:sldId id="304" r:id="rId16"/>
    <p:sldId id="29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EFC"/>
    <a:srgbClr val="4F81BD"/>
    <a:srgbClr val="A5D2D4"/>
    <a:srgbClr val="FBFBFB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2866" autoAdjust="0"/>
  </p:normalViewPr>
  <p:slideViewPr>
    <p:cSldViewPr>
      <p:cViewPr>
        <p:scale>
          <a:sx n="66" d="100"/>
          <a:sy n="66" d="100"/>
        </p:scale>
        <p:origin x="1872" y="45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4/7/2018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4/7/2018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4/7/2018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hyperlink" Target="http://www.compulenta.ru/upload/iblock/4a0/coal_hand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ld.narashvat.ru/bank/9387________________.jpeg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://akgunkalkan.typepad.com/.a/6a0120a57621f2970b0120a687008a970b-800wi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095" y="1527799"/>
            <a:ext cx="5405809" cy="33312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397" y="0"/>
            <a:ext cx="6420172" cy="15238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91225" y="5438403"/>
            <a:ext cx="7198061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05880" y="5130627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279875"/>
            <a:ext cx="9144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0700" indent="539750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№2</a:t>
            </a:r>
            <a:r>
              <a:rPr lang="uz-Cyrl-UZ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Yoqilg’i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vа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enеrgеtikа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rеsurslаri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0700" indent="539750"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0700" indent="539750"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solidFill>
                  <a:srgbClr val="548DD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Rеja: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0700" indent="539750"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Yoqilg’i vа enеrgеtikа rеsurslаri, enеrgеtik rеsurslаr tаrkibi.</a:t>
            </a:r>
            <a:endParaRPr lang="ru-RU" sz="1400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0700" indent="539750"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Enеrgеtik rеsurslаr zахirаlаri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0700" indent="539750"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3.Enеrgеtik rеsurslаrni  ishlаtish bilаn bоg’liq muаmmоlаr.</a:t>
            </a:r>
            <a:endParaRPr lang="ru-RU" sz="1400" dirty="0">
              <a:solidFill>
                <a:srgbClr val="00B0F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4283968" y="-36676"/>
            <a:ext cx="48600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man’balarining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tasnifi</a:t>
            </a:r>
            <a:endParaRPr lang="en-US" dirty="0">
              <a:solidFill>
                <a:srgbClr val="00B0F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876544"/>
              </p:ext>
            </p:extLst>
          </p:nvPr>
        </p:nvGraphicFramePr>
        <p:xfrm>
          <a:off x="899592" y="307622"/>
          <a:ext cx="7344816" cy="64997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48019"/>
                <a:gridCol w="2448019"/>
                <a:gridCol w="2448778"/>
              </a:tblGrid>
              <a:tr h="272163"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rgbClr val="FCFEF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en-US" sz="1600" b="1" kern="1200" dirty="0">
                          <a:solidFill>
                            <a:srgbClr val="FCFEF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rgbClr val="FCFEFC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tiklanmaydigan</a:t>
                      </a:r>
                      <a:endParaRPr lang="ru-RU" sz="1600" b="1" kern="1200" dirty="0">
                        <a:solidFill>
                          <a:srgbClr val="FCFEFC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001" marR="55001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rgbClr val="FCFEFC"/>
                          </a:solidFill>
                          <a:effectLst/>
                        </a:rPr>
                        <a:t>Qayta</a:t>
                      </a:r>
                      <a:r>
                        <a:rPr lang="en-US" sz="1600" dirty="0">
                          <a:solidFill>
                            <a:srgbClr val="FCFEFC"/>
                          </a:solidFill>
                          <a:effectLst/>
                        </a:rPr>
                        <a:t> </a:t>
                      </a:r>
                      <a:r>
                        <a:rPr lang="en-US" sz="1600" dirty="0" err="1">
                          <a:solidFill>
                            <a:srgbClr val="FCFEFC"/>
                          </a:solidFill>
                          <a:effectLst/>
                        </a:rPr>
                        <a:t>tiklanadigan</a:t>
                      </a:r>
                      <a:endParaRPr lang="ru-RU" sz="1600" dirty="0">
                        <a:solidFill>
                          <a:srgbClr val="FCFEFC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001" marR="55001" marT="0" marB="0" anchor="ctr">
                    <a:solidFill>
                      <a:srgbClr val="00B050"/>
                    </a:solidFill>
                  </a:tcPr>
                </a:tc>
              </a:tr>
              <a:tr h="2721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Birlamchi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001" marR="55001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Ikkilamchi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001" marR="55001" marT="0" marB="0">
                    <a:solidFill>
                      <a:srgbClr val="4F81B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0514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Organik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yoqilg’i</a:t>
                      </a:r>
                      <a:r>
                        <a:rPr lang="en-US" sz="1800" dirty="0">
                          <a:effectLst/>
                        </a:rPr>
                        <a:t>:</a:t>
                      </a:r>
                      <a:endParaRPr lang="ru-RU" sz="1200" dirty="0">
                        <a:effectLst/>
                      </a:endParaRPr>
                    </a:p>
                    <a:p>
                      <a:pPr indent="6483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ko’mir</a:t>
                      </a:r>
                      <a:endParaRPr lang="ru-RU" sz="1200" dirty="0">
                        <a:effectLst/>
                      </a:endParaRPr>
                    </a:p>
                    <a:p>
                      <a:pPr indent="6483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neft</a:t>
                      </a:r>
                      <a:endParaRPr lang="ru-RU" sz="1200" dirty="0">
                        <a:effectLst/>
                      </a:endParaRPr>
                    </a:p>
                    <a:p>
                      <a:pPr indent="6483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tabiiy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gaz</a:t>
                      </a:r>
                      <a:endParaRPr lang="ru-RU" sz="1200" dirty="0">
                        <a:effectLst/>
                      </a:endParaRPr>
                    </a:p>
                    <a:p>
                      <a:pPr indent="6483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yo’nuvchi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slanes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001" marR="55001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Organic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yoqilg’ini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ishlash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mahsulotlaru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4000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koks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yarim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koks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4000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neftdan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olinadigan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suyuq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yoqilg’ilar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4000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generator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gazlari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4000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suniy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suyuq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yoqilg’i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001" marR="55001" marT="0" marB="0"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Biomassa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96202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yog’och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96202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torf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001" marR="55001" marT="0" marB="0">
                    <a:solidFill>
                      <a:srgbClr val="00B050"/>
                    </a:solidFill>
                  </a:tcPr>
                </a:tc>
              </a:tr>
              <a:tr h="16329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Yadro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yoqilg’isi</a:t>
                      </a:r>
                      <a:r>
                        <a:rPr lang="en-US" sz="2000" dirty="0">
                          <a:effectLst/>
                        </a:rPr>
                        <a:t>:</a:t>
                      </a:r>
                      <a:endParaRPr lang="ru-RU" sz="1400" dirty="0">
                        <a:effectLst/>
                      </a:endParaRPr>
                    </a:p>
                    <a:p>
                      <a:pPr indent="6483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U235</a:t>
                      </a:r>
                      <a:endParaRPr lang="ru-RU" sz="1400" dirty="0">
                        <a:effectLst/>
                      </a:endParaRPr>
                    </a:p>
                    <a:p>
                      <a:pPr indent="6483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toriy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001" marR="55001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Yonuvchi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gazlar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4000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domna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gazi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4000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koks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gazi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4000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konvertor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gazi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40005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neft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mahsulotlarini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qayta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ishlash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gazlari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001" marR="55001" marT="0" marB="0"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Quyoshning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nurlanish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energiyasi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001" marR="55001" marT="0" marB="0">
                    <a:solidFill>
                      <a:srgbClr val="00B050"/>
                    </a:solidFill>
                  </a:tcPr>
                </a:tc>
              </a:tr>
              <a:tr h="117187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Termoyadro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yoqilg’isi</a:t>
                      </a:r>
                      <a:r>
                        <a:rPr lang="en-US" sz="2000" dirty="0">
                          <a:effectLst/>
                        </a:rPr>
                        <a:t>:</a:t>
                      </a:r>
                      <a:endParaRPr lang="ru-RU" sz="1400" dirty="0">
                        <a:effectLst/>
                      </a:endParaRPr>
                    </a:p>
                    <a:p>
                      <a:pPr indent="6483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deytriy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001" marR="55001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Yadro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yoqilg’isi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49022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plutoniy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239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001" marR="55001" marT="0" marB="0"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Mexanik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energiya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8718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daryolar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8718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dengiz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oqimi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8718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shamol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001" marR="55001" marT="0" marB="0">
                    <a:solidFill>
                      <a:srgbClr val="00B050"/>
                    </a:solidFill>
                  </a:tcPr>
                </a:tc>
              </a:tr>
              <a:tr h="108865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001" marR="55001" marT="0" marB="0"/>
                </a:tc>
                <a:tc>
                  <a:txBody>
                    <a:bodyPr/>
                    <a:lstStyle/>
                    <a:p>
                      <a:pPr marL="0" indent="442913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Elektr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energiyasi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001" marR="55001" marT="0" marB="0"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Issiqlik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energiyasi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179388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erning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179388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okeanlarning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issiqlik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energiyasi</a:t>
                      </a:r>
                      <a:endParaRPr lang="ru-RU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5001" marR="55001" marT="0" marB="0"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147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22" y="462690"/>
            <a:ext cx="9122177" cy="491052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10230" y="5495451"/>
            <a:ext cx="61097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Jahon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iste’moli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zahiralarining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ulushi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60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 descr="Картинка 3 из 17639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45" y="206745"/>
            <a:ext cx="4313383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Картинка 10 из 176399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32601" y="242959"/>
            <a:ext cx="4321585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Картинка 2 из 86015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7688" y="3703230"/>
            <a:ext cx="4321586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7368" y="3689139"/>
            <a:ext cx="4282381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021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pic>
        <p:nvPicPr>
          <p:cNvPr id="2050" name="Picture 2" descr="Image result for ÑÐ²ÐµÑÐ´ÑÐµ Ð²Ð¸Ð´Ñ ÑÐ¾Ð¿Ð»Ð¸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2"/>
            <a:ext cx="914400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850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pic>
        <p:nvPicPr>
          <p:cNvPr id="10" name="Picture 15" descr="Нефт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17579"/>
            <a:ext cx="4572000" cy="3061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Image result for Ð¶Ð¸Ð´ÐºÐ¸Ðµ Ð²Ð¸Ð´Ñ ÑÐ¾Ð¿Ð»Ð¸Ð²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038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result for Ð³Ð°Ð·Ð¾Ð²ÑÐµ Ð²Ð¸Ð´Ñ ÑÐ¾Ð¿Ð»Ð¸Ð²Ð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8823"/>
            <a:ext cx="4572000" cy="3050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 result for ÑÐ´ÐµÑÐ½ÑÐµ Ð²Ð¸Ð´Ñ ÑÐ¾Ð¿Ð»Ð¸Ð²Ð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823"/>
            <a:ext cx="4574780" cy="307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06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32" y="18791"/>
            <a:ext cx="8136904" cy="635214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74349" y="6380524"/>
            <a:ext cx="28456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Neftni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47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364692" y="332656"/>
            <a:ext cx="6591684" cy="5400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508104" y="5987018"/>
            <a:ext cx="18100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Tabiiy gaz tarkibi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08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10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1653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707904" y="6356350"/>
            <a:ext cx="48600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Qаttiq yoqilg’i (ko’mir)lаrni gаzlаshtirish sxemasi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04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11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-22580" y="0"/>
            <a:ext cx="9059076" cy="630932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148064" y="6281297"/>
            <a:ext cx="30764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Biogaz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4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12</a:t>
            </a:fld>
            <a:endParaRPr lang="en-US"/>
          </a:p>
        </p:txBody>
      </p:sp>
      <p:pic>
        <p:nvPicPr>
          <p:cNvPr id="3" name="Рисунок 2" descr="F:\2018 UUOOI.ORG\котельные установки\d0678-respub_uzb_fizich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18"/>
          <a:stretch/>
        </p:blipFill>
        <p:spPr bwMode="auto">
          <a:xfrm>
            <a:off x="0" y="0"/>
            <a:ext cx="9144000" cy="62373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19872" y="6356350"/>
            <a:ext cx="5076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qazilmalar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854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13</a:t>
            </a:fld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6" y="172909"/>
            <a:ext cx="7884368" cy="531832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995936" y="5733256"/>
            <a:ext cx="44294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Respublikasining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ko’mir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konlari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57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14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3995936" y="5733256"/>
            <a:ext cx="44294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Respublikasining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ko’mir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konlari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4611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70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15</a:t>
            </a:fld>
            <a:endParaRPr lang="en-US"/>
          </a:p>
        </p:txBody>
      </p:sp>
      <p:grpSp>
        <p:nvGrpSpPr>
          <p:cNvPr id="3" name="Группа 2"/>
          <p:cNvGrpSpPr/>
          <p:nvPr/>
        </p:nvGrpSpPr>
        <p:grpSpPr>
          <a:xfrm>
            <a:off x="719572" y="301634"/>
            <a:ext cx="7704855" cy="5328592"/>
            <a:chOff x="0" y="0"/>
            <a:chExt cx="3974123" cy="2315308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164123" y="293077"/>
              <a:ext cx="720000" cy="2022231"/>
            </a:xfrm>
            <a:prstGeom prst="roundRect">
              <a:avLst/>
            </a:prstGeom>
            <a:pattFill prst="wdUpDiag">
              <a:fgClr>
                <a:schemeClr val="accent2"/>
              </a:fgClr>
              <a:bgClr>
                <a:schemeClr val="bg1"/>
              </a:bgClr>
            </a:patt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931984" y="832339"/>
              <a:ext cx="720000" cy="1482578"/>
            </a:xfrm>
            <a:prstGeom prst="roundRect">
              <a:avLst/>
            </a:prstGeom>
            <a:pattFill prst="dashDnDiag">
              <a:fgClr>
                <a:srgbClr val="FFC000"/>
              </a:fgClr>
              <a:bgClr>
                <a:schemeClr val="bg1"/>
              </a:bgClr>
            </a:patt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1688123" y="1101969"/>
              <a:ext cx="720000" cy="1207086"/>
            </a:xfrm>
            <a:prstGeom prst="roundRect">
              <a:avLst/>
            </a:prstGeom>
            <a:pattFill prst="sphere">
              <a:fgClr>
                <a:srgbClr val="0070C0"/>
              </a:fgClr>
              <a:bgClr>
                <a:schemeClr val="bg1"/>
              </a:bgClr>
            </a:patt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2450123" y="1459523"/>
              <a:ext cx="720000" cy="854807"/>
            </a:xfrm>
            <a:prstGeom prst="roundRect">
              <a:avLst/>
            </a:prstGeom>
            <a:pattFill prst="shingle">
              <a:fgClr>
                <a:schemeClr val="accent3">
                  <a:lumMod val="75000"/>
                </a:schemeClr>
              </a:fgClr>
              <a:bgClr>
                <a:schemeClr val="bg1"/>
              </a:bgClr>
            </a:patt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3206261" y="1735016"/>
              <a:ext cx="732692" cy="579218"/>
            </a:xfrm>
            <a:prstGeom prst="roundRect">
              <a:avLst/>
            </a:prstGeom>
            <a:pattFill prst="wave">
              <a:fgClr>
                <a:schemeClr val="accent5"/>
              </a:fgClr>
              <a:bgClr>
                <a:schemeClr val="bg1"/>
              </a:bgClr>
            </a:patt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10" name="Надпись 13"/>
            <p:cNvSpPr txBox="1"/>
            <p:nvPr/>
          </p:nvSpPr>
          <p:spPr>
            <a:xfrm>
              <a:off x="3276597" y="1702428"/>
              <a:ext cx="592016" cy="140677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solidFill>
                    <a:srgbClr val="00B0F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25x10</a:t>
              </a:r>
              <a:r>
                <a:rPr lang="en-US" sz="2000" b="1" baseline="30000" dirty="0">
                  <a:solidFill>
                    <a:srgbClr val="00B0F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ru-RU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Надпись 14"/>
            <p:cNvSpPr txBox="1"/>
            <p:nvPr/>
          </p:nvSpPr>
          <p:spPr>
            <a:xfrm>
              <a:off x="2518821" y="1487280"/>
              <a:ext cx="592016" cy="203118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solidFill>
                    <a:srgbClr val="92D05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27x10</a:t>
              </a:r>
              <a:r>
                <a:rPr lang="en-US" sz="2000" b="1" baseline="30000" dirty="0">
                  <a:solidFill>
                    <a:srgbClr val="92D05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ru-RU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Надпись 15"/>
            <p:cNvSpPr txBox="1"/>
            <p:nvPr/>
          </p:nvSpPr>
          <p:spPr>
            <a:xfrm>
              <a:off x="1727141" y="1155113"/>
              <a:ext cx="654978" cy="269631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solidFill>
                    <a:srgbClr val="0070C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114x10</a:t>
              </a:r>
              <a:r>
                <a:rPr lang="en-US" sz="2000" b="1" baseline="30000" dirty="0">
                  <a:solidFill>
                    <a:srgbClr val="0070C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ru-RU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Надпись 16"/>
            <p:cNvSpPr txBox="1"/>
            <p:nvPr/>
          </p:nvSpPr>
          <p:spPr>
            <a:xfrm>
              <a:off x="961292" y="984739"/>
              <a:ext cx="654978" cy="269631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solidFill>
                    <a:srgbClr val="FFC00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800x10</a:t>
              </a:r>
              <a:r>
                <a:rPr lang="en-US" sz="2000" b="1" baseline="30000" dirty="0">
                  <a:solidFill>
                    <a:srgbClr val="FFC00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endParaRPr lang="ru-RU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Надпись 17"/>
            <p:cNvSpPr txBox="1"/>
            <p:nvPr/>
          </p:nvSpPr>
          <p:spPr>
            <a:xfrm>
              <a:off x="199292" y="492369"/>
              <a:ext cx="654978" cy="269631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solidFill>
                    <a:srgbClr val="943634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409x10</a:t>
              </a:r>
              <a:r>
                <a:rPr lang="en-US" sz="2000" b="1" baseline="30000" dirty="0">
                  <a:solidFill>
                    <a:srgbClr val="943634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8</a:t>
              </a:r>
              <a:endParaRPr lang="ru-RU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Надпись 18"/>
            <p:cNvSpPr txBox="1"/>
            <p:nvPr/>
          </p:nvSpPr>
          <p:spPr>
            <a:xfrm>
              <a:off x="3235569" y="1406769"/>
              <a:ext cx="738554" cy="269631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rgbClr val="00B0F0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solidFill>
                    <a:srgbClr val="00B0F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SHAMOL</a:t>
              </a:r>
              <a:endParaRPr lang="ru-RU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Надпись 19"/>
            <p:cNvSpPr txBox="1"/>
            <p:nvPr/>
          </p:nvSpPr>
          <p:spPr>
            <a:xfrm>
              <a:off x="2444261" y="1137139"/>
              <a:ext cx="762000" cy="269631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rgbClr val="92D050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solidFill>
                    <a:srgbClr val="92D05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BIOMASSA</a:t>
              </a:r>
              <a:endParaRPr lang="ru-RU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Надпись 20"/>
            <p:cNvSpPr txBox="1"/>
            <p:nvPr/>
          </p:nvSpPr>
          <p:spPr>
            <a:xfrm>
              <a:off x="1688123" y="814754"/>
              <a:ext cx="762000" cy="269631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rgbClr val="0070C0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solidFill>
                    <a:srgbClr val="0070C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GIDRO</a:t>
              </a:r>
              <a:endParaRPr lang="ru-RU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Надпись 22"/>
            <p:cNvSpPr txBox="1"/>
            <p:nvPr/>
          </p:nvSpPr>
          <p:spPr>
            <a:xfrm>
              <a:off x="920261" y="498231"/>
              <a:ext cx="762000" cy="269631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rgbClr val="FFC000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solidFill>
                    <a:srgbClr val="FFC00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QUYOSH</a:t>
              </a:r>
              <a:endParaRPr lang="ru-RU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Надпись 23"/>
            <p:cNvSpPr txBox="1"/>
            <p:nvPr/>
          </p:nvSpPr>
          <p:spPr>
            <a:xfrm>
              <a:off x="0" y="0"/>
              <a:ext cx="961292" cy="269631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accent2">
                  <a:lumMod val="75000"/>
                </a:schemeClr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000" b="1" dirty="0">
                  <a:solidFill>
                    <a:srgbClr val="943634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GEOTERMAL</a:t>
              </a:r>
              <a:endParaRPr lang="ru-RU" sz="20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0" y="5974882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O’zbеkistоn hududidаgi muqоbil enеrgiya mаnbаlаrining pоtеnsiаl zаhirаlаri (mln. kVt sоаt/yil)</a:t>
            </a:r>
            <a:endParaRPr lang="en-US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3285" y="3656119"/>
            <a:ext cx="1303937" cy="144000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7992" y="3702936"/>
            <a:ext cx="1338230" cy="1410566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2594" y="4425830"/>
            <a:ext cx="1335954" cy="1142190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244" y="4613062"/>
            <a:ext cx="1008000" cy="1017164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5951" y="3788548"/>
            <a:ext cx="1296000" cy="1307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93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19854" y="0"/>
            <a:ext cx="9383708" cy="5142494"/>
            <a:chOff x="-166097" y="0"/>
            <a:chExt cx="12511610" cy="6856659"/>
          </a:xfrm>
        </p:grpSpPr>
        <p:sp>
          <p:nvSpPr>
            <p:cNvPr id="5" name="Rectangle 4"/>
            <p:cNvSpPr/>
            <p:nvPr/>
          </p:nvSpPr>
          <p:spPr>
            <a:xfrm>
              <a:off x="-3875" y="1339"/>
              <a:ext cx="12193493" cy="6855320"/>
            </a:xfrm>
            <a:prstGeom prst="rect">
              <a:avLst/>
            </a:prstGeom>
            <a:gradFill flip="none" rotWithShape="1">
              <a:gsLst>
                <a:gs pos="22000">
                  <a:schemeClr val="tx2">
                    <a:lumMod val="50000"/>
                    <a:lumOff val="50000"/>
                  </a:schemeClr>
                </a:gs>
                <a:gs pos="85000">
                  <a:schemeClr val="tx2"/>
                </a:gs>
                <a:gs pos="0">
                  <a:schemeClr val="bg2"/>
                </a:gs>
                <a:gs pos="50000">
                  <a:schemeClr val="tx2">
                    <a:lumMod val="75000"/>
                    <a:lumOff val="25000"/>
                  </a:schemeClr>
                </a:gs>
              </a:gsLst>
              <a:lin ang="16200000" scaled="0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2437581" y="4192114"/>
              <a:ext cx="687004" cy="687004"/>
              <a:chOff x="2193333" y="4964414"/>
              <a:chExt cx="687004" cy="687004"/>
            </a:xfrm>
          </p:grpSpPr>
          <p:sp>
            <p:nvSpPr>
              <p:cNvPr id="256" name="Oval 25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7" name="Oval 25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8" name="Oval 25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9" name="Plus 25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-18239" y="0"/>
              <a:ext cx="12273995" cy="4739759"/>
              <a:chOff x="-18239" y="0"/>
              <a:chExt cx="12273995" cy="4739759"/>
            </a:xfrm>
          </p:grpSpPr>
          <p:sp>
            <p:nvSpPr>
              <p:cNvPr id="214" name="TextBox 213"/>
              <p:cNvSpPr txBox="1"/>
              <p:nvPr/>
            </p:nvSpPr>
            <p:spPr>
              <a:xfrm>
                <a:off x="-18239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5" name="TextBox 214"/>
              <p:cNvSpPr txBox="1"/>
              <p:nvPr/>
            </p:nvSpPr>
            <p:spPr>
              <a:xfrm>
                <a:off x="271368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6" name="TextBox 215"/>
              <p:cNvSpPr txBox="1"/>
              <p:nvPr/>
            </p:nvSpPr>
            <p:spPr>
              <a:xfrm>
                <a:off x="560976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17" name="TextBox 216"/>
              <p:cNvSpPr txBox="1"/>
              <p:nvPr/>
            </p:nvSpPr>
            <p:spPr>
              <a:xfrm>
                <a:off x="850582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8" name="TextBox 217"/>
              <p:cNvSpPr txBox="1"/>
              <p:nvPr/>
            </p:nvSpPr>
            <p:spPr>
              <a:xfrm>
                <a:off x="114018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9" name="TextBox 218"/>
              <p:cNvSpPr txBox="1"/>
              <p:nvPr/>
            </p:nvSpPr>
            <p:spPr>
              <a:xfrm>
                <a:off x="142979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0" name="TextBox 219"/>
              <p:cNvSpPr txBox="1"/>
              <p:nvPr/>
            </p:nvSpPr>
            <p:spPr>
              <a:xfrm>
                <a:off x="171940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1" name="TextBox 220"/>
              <p:cNvSpPr txBox="1"/>
              <p:nvPr/>
            </p:nvSpPr>
            <p:spPr>
              <a:xfrm>
                <a:off x="2009010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2" name="TextBox 221"/>
              <p:cNvSpPr txBox="1"/>
              <p:nvPr/>
            </p:nvSpPr>
            <p:spPr>
              <a:xfrm>
                <a:off x="2298617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3" name="TextBox 222"/>
              <p:cNvSpPr txBox="1"/>
              <p:nvPr/>
            </p:nvSpPr>
            <p:spPr>
              <a:xfrm>
                <a:off x="2588224" y="0"/>
                <a:ext cx="400109" cy="47397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4" name="TextBox 223"/>
              <p:cNvSpPr txBox="1"/>
              <p:nvPr/>
            </p:nvSpPr>
            <p:spPr>
              <a:xfrm>
                <a:off x="2877832" y="0"/>
                <a:ext cx="400109" cy="32624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5" name="TextBox 224"/>
              <p:cNvSpPr txBox="1"/>
              <p:nvPr/>
            </p:nvSpPr>
            <p:spPr>
              <a:xfrm>
                <a:off x="3167438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26" name="TextBox 225"/>
              <p:cNvSpPr txBox="1"/>
              <p:nvPr/>
            </p:nvSpPr>
            <p:spPr>
              <a:xfrm>
                <a:off x="3746652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7" name="TextBox 226"/>
              <p:cNvSpPr txBox="1"/>
              <p:nvPr/>
            </p:nvSpPr>
            <p:spPr>
              <a:xfrm>
                <a:off x="4036260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8" name="TextBox 227"/>
              <p:cNvSpPr txBox="1"/>
              <p:nvPr/>
            </p:nvSpPr>
            <p:spPr>
              <a:xfrm>
                <a:off x="432586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9" name="TextBox 228"/>
              <p:cNvSpPr txBox="1"/>
              <p:nvPr/>
            </p:nvSpPr>
            <p:spPr>
              <a:xfrm>
                <a:off x="4615473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0" name="TextBox 229"/>
              <p:cNvSpPr txBox="1"/>
              <p:nvPr/>
            </p:nvSpPr>
            <p:spPr>
              <a:xfrm>
                <a:off x="4905080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1" name="TextBox 230"/>
              <p:cNvSpPr txBox="1"/>
              <p:nvPr/>
            </p:nvSpPr>
            <p:spPr>
              <a:xfrm>
                <a:off x="519468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32" name="TextBox 231"/>
              <p:cNvSpPr txBox="1"/>
              <p:nvPr/>
            </p:nvSpPr>
            <p:spPr>
              <a:xfrm>
                <a:off x="548429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5773901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4" name="TextBox 233"/>
              <p:cNvSpPr txBox="1"/>
              <p:nvPr/>
            </p:nvSpPr>
            <p:spPr>
              <a:xfrm>
                <a:off x="606350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5" name="TextBox 234"/>
              <p:cNvSpPr txBox="1"/>
              <p:nvPr/>
            </p:nvSpPr>
            <p:spPr>
              <a:xfrm>
                <a:off x="6353115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6" name="TextBox 235"/>
              <p:cNvSpPr txBox="1"/>
              <p:nvPr/>
            </p:nvSpPr>
            <p:spPr>
              <a:xfrm>
                <a:off x="6642722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7" name="TextBox 236"/>
              <p:cNvSpPr txBox="1"/>
              <p:nvPr/>
            </p:nvSpPr>
            <p:spPr>
              <a:xfrm>
                <a:off x="6932329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8" name="TextBox 237"/>
              <p:cNvSpPr txBox="1"/>
              <p:nvPr/>
            </p:nvSpPr>
            <p:spPr>
              <a:xfrm>
                <a:off x="7221935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39" name="TextBox 238"/>
              <p:cNvSpPr txBox="1"/>
              <p:nvPr/>
            </p:nvSpPr>
            <p:spPr>
              <a:xfrm>
                <a:off x="7511543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0" name="TextBox 239"/>
              <p:cNvSpPr txBox="1"/>
              <p:nvPr/>
            </p:nvSpPr>
            <p:spPr>
              <a:xfrm>
                <a:off x="7801150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1" name="TextBox 240"/>
              <p:cNvSpPr txBox="1"/>
              <p:nvPr/>
            </p:nvSpPr>
            <p:spPr>
              <a:xfrm>
                <a:off x="8090757" y="0"/>
                <a:ext cx="400109" cy="14157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42" name="TextBox 241"/>
              <p:cNvSpPr txBox="1"/>
              <p:nvPr/>
            </p:nvSpPr>
            <p:spPr>
              <a:xfrm>
                <a:off x="8380363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43" name="TextBox 242"/>
              <p:cNvSpPr txBox="1"/>
              <p:nvPr/>
            </p:nvSpPr>
            <p:spPr>
              <a:xfrm>
                <a:off x="8669971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8959578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5" name="TextBox 244"/>
              <p:cNvSpPr txBox="1"/>
              <p:nvPr/>
            </p:nvSpPr>
            <p:spPr>
              <a:xfrm>
                <a:off x="9249185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6" name="TextBox 245"/>
              <p:cNvSpPr txBox="1"/>
              <p:nvPr/>
            </p:nvSpPr>
            <p:spPr>
              <a:xfrm>
                <a:off x="9538791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7" name="TextBox 246"/>
              <p:cNvSpPr txBox="1"/>
              <p:nvPr/>
            </p:nvSpPr>
            <p:spPr>
              <a:xfrm>
                <a:off x="982839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48" name="TextBox 247"/>
              <p:cNvSpPr txBox="1"/>
              <p:nvPr/>
            </p:nvSpPr>
            <p:spPr>
              <a:xfrm>
                <a:off x="10118006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9" name="TextBox 248"/>
              <p:cNvSpPr txBox="1"/>
              <p:nvPr/>
            </p:nvSpPr>
            <p:spPr>
              <a:xfrm>
                <a:off x="10407613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0" name="TextBox 249"/>
              <p:cNvSpPr txBox="1"/>
              <p:nvPr/>
            </p:nvSpPr>
            <p:spPr>
              <a:xfrm>
                <a:off x="10697219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51" name="TextBox 250"/>
              <p:cNvSpPr txBox="1"/>
              <p:nvPr/>
            </p:nvSpPr>
            <p:spPr>
              <a:xfrm>
                <a:off x="10986827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2" name="TextBox 251"/>
              <p:cNvSpPr txBox="1"/>
              <p:nvPr/>
            </p:nvSpPr>
            <p:spPr>
              <a:xfrm>
                <a:off x="11276434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3" name="TextBox 252"/>
              <p:cNvSpPr txBox="1"/>
              <p:nvPr/>
            </p:nvSpPr>
            <p:spPr>
              <a:xfrm>
                <a:off x="11566041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4" name="TextBox 253"/>
              <p:cNvSpPr txBox="1"/>
              <p:nvPr/>
            </p:nvSpPr>
            <p:spPr>
              <a:xfrm>
                <a:off x="11855647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5" name="TextBox 254"/>
              <p:cNvSpPr txBox="1"/>
              <p:nvPr/>
            </p:nvSpPr>
            <p:spPr>
              <a:xfrm>
                <a:off x="3457045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946733" y="3752356"/>
              <a:ext cx="687004" cy="687004"/>
              <a:chOff x="2193333" y="4964414"/>
              <a:chExt cx="687004" cy="687004"/>
            </a:xfrm>
          </p:grpSpPr>
          <p:sp>
            <p:nvSpPr>
              <p:cNvPr id="210" name="Oval 2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1" name="Oval 2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2" name="Oval 2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3" name="Plus 2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531767" y="1581667"/>
              <a:ext cx="687004" cy="687004"/>
              <a:chOff x="2193333" y="4964414"/>
              <a:chExt cx="687004" cy="687004"/>
            </a:xfrm>
          </p:grpSpPr>
          <p:sp>
            <p:nvSpPr>
              <p:cNvPr id="206" name="Oval 2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7" name="Oval 2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8" name="Oval 2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9" name="Plus 2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885285" y="1295413"/>
              <a:ext cx="687004" cy="687004"/>
              <a:chOff x="2193333" y="4964414"/>
              <a:chExt cx="687004" cy="687004"/>
            </a:xfrm>
          </p:grpSpPr>
          <p:sp>
            <p:nvSpPr>
              <p:cNvPr id="202" name="Oval 2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3" name="Oval 2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4" name="Oval 2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5" name="Plus 2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7875992" y="916195"/>
              <a:ext cx="687004" cy="687004"/>
              <a:chOff x="2193333" y="4964414"/>
              <a:chExt cx="687004" cy="687004"/>
            </a:xfrm>
          </p:grpSpPr>
          <p:sp>
            <p:nvSpPr>
              <p:cNvPr id="198" name="Oval 1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9" name="Oval 1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0" name="Oval 1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1" name="Plus 2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8789178" y="4055184"/>
              <a:ext cx="687004" cy="687004"/>
              <a:chOff x="2193333" y="4964414"/>
              <a:chExt cx="687004" cy="687004"/>
            </a:xfrm>
          </p:grpSpPr>
          <p:sp>
            <p:nvSpPr>
              <p:cNvPr id="194" name="Oval 1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5" name="Oval 1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6" name="Oval 1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7" name="Plus 1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7329766" y="3486594"/>
              <a:ext cx="687004" cy="687004"/>
              <a:chOff x="2193333" y="4964414"/>
              <a:chExt cx="687004" cy="687004"/>
            </a:xfrm>
          </p:grpSpPr>
          <p:sp>
            <p:nvSpPr>
              <p:cNvPr id="190" name="Oval 1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1" name="Oval 1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2" name="Oval 1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3" name="Plus 1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6158957" y="4023994"/>
              <a:ext cx="687004" cy="687004"/>
              <a:chOff x="2193333" y="4964414"/>
              <a:chExt cx="687004" cy="687004"/>
            </a:xfrm>
          </p:grpSpPr>
          <p:sp>
            <p:nvSpPr>
              <p:cNvPr id="186" name="Oval 1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7" name="Oval 1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8" name="Oval 1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9" name="Plus 1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4782514" y="3614198"/>
              <a:ext cx="687004" cy="687004"/>
              <a:chOff x="2193333" y="4964414"/>
              <a:chExt cx="687004" cy="687004"/>
            </a:xfrm>
          </p:grpSpPr>
          <p:sp>
            <p:nvSpPr>
              <p:cNvPr id="182" name="Oval 1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3" name="Oval 1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4" name="Oval 1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5" name="Plus 1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276518" y="3926357"/>
              <a:ext cx="687004" cy="687004"/>
              <a:chOff x="2193333" y="4964414"/>
              <a:chExt cx="687004" cy="687004"/>
            </a:xfrm>
          </p:grpSpPr>
          <p:sp>
            <p:nvSpPr>
              <p:cNvPr id="178" name="Oval 1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9" name="Oval 1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0" name="Oval 1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1" name="Plus 1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-166097" y="3837311"/>
              <a:ext cx="687004" cy="687004"/>
              <a:chOff x="2193333" y="4964414"/>
              <a:chExt cx="687004" cy="687004"/>
            </a:xfrm>
          </p:grpSpPr>
          <p:sp>
            <p:nvSpPr>
              <p:cNvPr id="174" name="Oval 1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5" name="Oval 1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6" name="Oval 1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7" name="Plus 1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127210" y="2735896"/>
              <a:ext cx="687004" cy="687004"/>
              <a:chOff x="2193333" y="4964414"/>
              <a:chExt cx="687004" cy="687004"/>
            </a:xfrm>
          </p:grpSpPr>
          <p:sp>
            <p:nvSpPr>
              <p:cNvPr id="170" name="Oval 1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1" name="Oval 1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2" name="Oval 1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3" name="Plus 1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402737" y="2355234"/>
              <a:ext cx="687004" cy="687004"/>
              <a:chOff x="2193333" y="4964414"/>
              <a:chExt cx="687004" cy="687004"/>
            </a:xfrm>
          </p:grpSpPr>
          <p:sp>
            <p:nvSpPr>
              <p:cNvPr id="166" name="Oval 1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7" name="Oval 1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8" name="Oval 1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9" name="Plus 1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678534" y="1861436"/>
              <a:ext cx="687004" cy="687004"/>
              <a:chOff x="2193333" y="4964414"/>
              <a:chExt cx="687004" cy="687004"/>
            </a:xfrm>
          </p:grpSpPr>
          <p:sp>
            <p:nvSpPr>
              <p:cNvPr id="162" name="Oval 1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3" name="Oval 1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4" name="Oval 1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5" name="Plus 1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1243728" y="2009478"/>
              <a:ext cx="687004" cy="687004"/>
              <a:chOff x="2193333" y="4964414"/>
              <a:chExt cx="687004" cy="687004"/>
            </a:xfrm>
          </p:grpSpPr>
          <p:sp>
            <p:nvSpPr>
              <p:cNvPr id="158" name="Oval 1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9" name="Oval 1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0" name="Oval 1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1" name="Plus 1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1825115" y="2577250"/>
              <a:ext cx="687004" cy="687004"/>
              <a:chOff x="2193333" y="4964414"/>
              <a:chExt cx="687004" cy="687004"/>
            </a:xfrm>
          </p:grpSpPr>
          <p:sp>
            <p:nvSpPr>
              <p:cNvPr id="154" name="Oval 1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5" name="Oval 1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6" name="Oval 1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7" name="Plus 1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2136149" y="2951692"/>
              <a:ext cx="687004" cy="687004"/>
              <a:chOff x="2193333" y="4964414"/>
              <a:chExt cx="687004" cy="687004"/>
            </a:xfrm>
          </p:grpSpPr>
          <p:sp>
            <p:nvSpPr>
              <p:cNvPr id="150" name="Oval 1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1" name="Oval 1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2" name="Oval 1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3" name="Plus 1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>
              <a:off x="2672483" y="2796969"/>
              <a:ext cx="687004" cy="687004"/>
              <a:chOff x="2193333" y="4964414"/>
              <a:chExt cx="687004" cy="687004"/>
            </a:xfrm>
          </p:grpSpPr>
          <p:sp>
            <p:nvSpPr>
              <p:cNvPr id="146" name="Oval 14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7" name="Oval 14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8" name="Oval 14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9" name="Plus 14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3000291" y="2402143"/>
              <a:ext cx="687004" cy="687004"/>
              <a:chOff x="2193333" y="4964414"/>
              <a:chExt cx="687004" cy="687004"/>
            </a:xfrm>
          </p:grpSpPr>
          <p:sp>
            <p:nvSpPr>
              <p:cNvPr id="142" name="Oval 14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3" name="Oval 14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4" name="Oval 14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5" name="Plus 14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3569746" y="3322505"/>
              <a:ext cx="687004" cy="687004"/>
              <a:chOff x="2193333" y="4964414"/>
              <a:chExt cx="687004" cy="687004"/>
            </a:xfrm>
          </p:grpSpPr>
          <p:sp>
            <p:nvSpPr>
              <p:cNvPr id="138" name="Oval 13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9" name="Oval 13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0" name="Oval 13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1" name="Plus 14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4155126" y="2017505"/>
              <a:ext cx="687004" cy="687004"/>
              <a:chOff x="2193333" y="4964414"/>
              <a:chExt cx="687004" cy="687004"/>
            </a:xfrm>
          </p:grpSpPr>
          <p:sp>
            <p:nvSpPr>
              <p:cNvPr id="134" name="Oval 13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5" name="Oval 13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6" name="Oval 13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7" name="Plus 13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4435955" y="2169825"/>
              <a:ext cx="687004" cy="687004"/>
              <a:chOff x="2193333" y="4964414"/>
              <a:chExt cx="687004" cy="687004"/>
            </a:xfrm>
          </p:grpSpPr>
          <p:sp>
            <p:nvSpPr>
              <p:cNvPr id="130" name="Oval 12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1" name="Oval 13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2" name="Oval 13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3" name="Plus 13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5021089" y="2178622"/>
              <a:ext cx="687004" cy="687004"/>
              <a:chOff x="2193333" y="4964414"/>
              <a:chExt cx="687004" cy="687004"/>
            </a:xfrm>
          </p:grpSpPr>
          <p:sp>
            <p:nvSpPr>
              <p:cNvPr id="126" name="Oval 12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7" name="Oval 12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8" name="Oval 12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9" name="Plus 12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5317351" y="1657358"/>
              <a:ext cx="687004" cy="687004"/>
              <a:chOff x="2193333" y="4964414"/>
              <a:chExt cx="687004" cy="687004"/>
            </a:xfrm>
          </p:grpSpPr>
          <p:sp>
            <p:nvSpPr>
              <p:cNvPr id="122" name="Oval 12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3" name="Oval 12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4" name="Oval 12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5" name="Plus 12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5596645" y="2017505"/>
              <a:ext cx="687004" cy="687004"/>
              <a:chOff x="2193333" y="4964414"/>
              <a:chExt cx="687004" cy="687004"/>
            </a:xfrm>
          </p:grpSpPr>
          <p:sp>
            <p:nvSpPr>
              <p:cNvPr id="118" name="Oval 11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9" name="Oval 11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0" name="Oval 11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1" name="Plus 12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5908557" y="2184674"/>
              <a:ext cx="687004" cy="687004"/>
              <a:chOff x="2193333" y="4964414"/>
              <a:chExt cx="687004" cy="687004"/>
            </a:xfrm>
          </p:grpSpPr>
          <p:sp>
            <p:nvSpPr>
              <p:cNvPr id="114" name="Oval 11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5" name="Oval 11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6" name="Oval 11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7" name="Plus 11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6430005" y="2190245"/>
              <a:ext cx="687004" cy="687004"/>
              <a:chOff x="2193333" y="4964414"/>
              <a:chExt cx="687004" cy="687004"/>
            </a:xfrm>
          </p:grpSpPr>
          <p:sp>
            <p:nvSpPr>
              <p:cNvPr id="110" name="Oval 1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1" name="Oval 1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2" name="Oval 1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3" name="Plus 1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6760067" y="1985354"/>
              <a:ext cx="687004" cy="687004"/>
              <a:chOff x="2193333" y="4964414"/>
              <a:chExt cx="687004" cy="687004"/>
            </a:xfrm>
          </p:grpSpPr>
          <p:sp>
            <p:nvSpPr>
              <p:cNvPr id="106" name="Oval 1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7" name="Oval 1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8" name="Oval 1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9" name="Plus 1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7074587" y="2342354"/>
              <a:ext cx="687004" cy="687004"/>
              <a:chOff x="2193333" y="4964414"/>
              <a:chExt cx="687004" cy="687004"/>
            </a:xfrm>
          </p:grpSpPr>
          <p:sp>
            <p:nvSpPr>
              <p:cNvPr id="102" name="Oval 1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3" name="Oval 1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4" name="Oval 1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5" name="Plus 1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7632283" y="3259489"/>
              <a:ext cx="687004" cy="687004"/>
              <a:chOff x="2193333" y="4964414"/>
              <a:chExt cx="687004" cy="687004"/>
            </a:xfrm>
          </p:grpSpPr>
          <p:sp>
            <p:nvSpPr>
              <p:cNvPr id="98" name="Oval 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9" name="Oval 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0" name="Oval 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1" name="Plus 1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8205018" y="1273375"/>
              <a:ext cx="687004" cy="687004"/>
              <a:chOff x="2193333" y="4964414"/>
              <a:chExt cx="687004" cy="687004"/>
            </a:xfrm>
          </p:grpSpPr>
          <p:sp>
            <p:nvSpPr>
              <p:cNvPr id="94" name="Oval 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5" name="Oval 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6" name="Oval 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7" name="Plus 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8488904" y="3268873"/>
              <a:ext cx="687004" cy="687004"/>
              <a:chOff x="2193333" y="4964414"/>
              <a:chExt cx="687004" cy="687004"/>
            </a:xfrm>
          </p:grpSpPr>
          <p:sp>
            <p:nvSpPr>
              <p:cNvPr id="90" name="Oval 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1" name="Oval 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2" name="Oval 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3" name="Plus 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9092111" y="2023859"/>
              <a:ext cx="687004" cy="687004"/>
              <a:chOff x="2193333" y="4964414"/>
              <a:chExt cx="687004" cy="687004"/>
            </a:xfrm>
          </p:grpSpPr>
          <p:sp>
            <p:nvSpPr>
              <p:cNvPr id="86" name="Oval 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7" name="Oval 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8" name="Oval 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9" name="Plus 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9357861" y="2144530"/>
              <a:ext cx="687004" cy="687004"/>
              <a:chOff x="2193333" y="4964414"/>
              <a:chExt cx="687004" cy="687004"/>
            </a:xfrm>
          </p:grpSpPr>
          <p:sp>
            <p:nvSpPr>
              <p:cNvPr id="82" name="Oval 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3" name="Oval 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4" name="Oval 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5" name="Plus 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9672370" y="3724716"/>
              <a:ext cx="687004" cy="687004"/>
              <a:chOff x="2193333" y="4964414"/>
              <a:chExt cx="687004" cy="687004"/>
            </a:xfrm>
          </p:grpSpPr>
          <p:sp>
            <p:nvSpPr>
              <p:cNvPr id="78" name="Oval 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9" name="Oval 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0" name="Oval 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1" name="Plus 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951796" y="1294244"/>
              <a:ext cx="687004" cy="687004"/>
              <a:chOff x="2193333" y="4964414"/>
              <a:chExt cx="687004" cy="687004"/>
            </a:xfrm>
          </p:grpSpPr>
          <p:sp>
            <p:nvSpPr>
              <p:cNvPr id="74" name="Oval 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5" name="Oval 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6" name="Oval 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7" name="Plus 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10230511" y="1655350"/>
              <a:ext cx="687004" cy="687004"/>
              <a:chOff x="2193333" y="4964414"/>
              <a:chExt cx="687004" cy="687004"/>
            </a:xfrm>
          </p:grpSpPr>
          <p:sp>
            <p:nvSpPr>
              <p:cNvPr id="70" name="Oval 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1" name="Oval 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2" name="Oval 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3" name="Plus 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10505207" y="2577857"/>
              <a:ext cx="687004" cy="687004"/>
              <a:chOff x="2193333" y="4964414"/>
              <a:chExt cx="687004" cy="687004"/>
            </a:xfrm>
          </p:grpSpPr>
          <p:sp>
            <p:nvSpPr>
              <p:cNvPr id="66" name="Oval 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7" name="Oval 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8" name="Oval 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9" name="Plus 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10789093" y="3450964"/>
              <a:ext cx="687004" cy="687004"/>
              <a:chOff x="2193333" y="4964414"/>
              <a:chExt cx="687004" cy="687004"/>
            </a:xfrm>
          </p:grpSpPr>
          <p:sp>
            <p:nvSpPr>
              <p:cNvPr id="62" name="Oval 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3" name="Oval 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5" name="Plus 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11083263" y="2016482"/>
              <a:ext cx="687004" cy="687004"/>
              <a:chOff x="2193333" y="4964414"/>
              <a:chExt cx="687004" cy="687004"/>
            </a:xfrm>
          </p:grpSpPr>
          <p:sp>
            <p:nvSpPr>
              <p:cNvPr id="58" name="Oval 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9" name="Oval 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0" name="Oval 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1" name="Plus 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11362542" y="2392394"/>
              <a:ext cx="687004" cy="687004"/>
              <a:chOff x="2193333" y="4964414"/>
              <a:chExt cx="687004" cy="687004"/>
            </a:xfrm>
          </p:grpSpPr>
          <p:sp>
            <p:nvSpPr>
              <p:cNvPr id="54" name="Oval 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5" name="Oval 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Oval 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Plus 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11658509" y="3666007"/>
              <a:ext cx="687004" cy="687004"/>
              <a:chOff x="2193333" y="4964414"/>
              <a:chExt cx="687004" cy="687004"/>
            </a:xfrm>
          </p:grpSpPr>
          <p:sp>
            <p:nvSpPr>
              <p:cNvPr id="50" name="Oval 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1" name="Oval 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Oval 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3" name="Plus 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602</Words>
  <Application>Microsoft Office PowerPoint</Application>
  <PresentationFormat>Экран (4:3)</PresentationFormat>
  <Paragraphs>719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45</cp:revision>
  <dcterms:created xsi:type="dcterms:W3CDTF">2017-03-31T00:57:55Z</dcterms:created>
  <dcterms:modified xsi:type="dcterms:W3CDTF">2018-04-07T04:14:03Z</dcterms:modified>
</cp:coreProperties>
</file>