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7" r:id="rId1"/>
  </p:sldMasterIdLst>
  <p:notesMasterIdLst>
    <p:notesMasterId r:id="rId19"/>
  </p:notesMasterIdLst>
  <p:handoutMasterIdLst>
    <p:handoutMasterId r:id="rId20"/>
  </p:handoutMasterIdLst>
  <p:sldIdLst>
    <p:sldId id="307" r:id="rId2"/>
    <p:sldId id="308" r:id="rId3"/>
    <p:sldId id="309" r:id="rId4"/>
    <p:sldId id="310" r:id="rId5"/>
    <p:sldId id="311" r:id="rId6"/>
    <p:sldId id="312" r:id="rId7"/>
    <p:sldId id="318" r:id="rId8"/>
    <p:sldId id="319" r:id="rId9"/>
    <p:sldId id="320" r:id="rId10"/>
    <p:sldId id="321" r:id="rId11"/>
    <p:sldId id="322" r:id="rId12"/>
    <p:sldId id="323" r:id="rId13"/>
    <p:sldId id="313" r:id="rId14"/>
    <p:sldId id="314" r:id="rId15"/>
    <p:sldId id="315" r:id="rId16"/>
    <p:sldId id="316" r:id="rId17"/>
    <p:sldId id="317" r:id="rId18"/>
  </p:sldIdLst>
  <p:sldSz cx="9144000" cy="6858000" type="screen4x3"/>
  <p:notesSz cx="6735763" cy="9866313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4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CC66"/>
    <a:srgbClr val="66CCFF"/>
    <a:srgbClr val="00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7"/>
  </p:normalViewPr>
  <p:slideViewPr>
    <p:cSldViewPr>
      <p:cViewPr>
        <p:scale>
          <a:sx n="76" d="100"/>
          <a:sy n="76" d="100"/>
        </p:scale>
        <p:origin x="-1218" y="204"/>
      </p:cViewPr>
      <p:guideLst>
        <p:guide orient="horz" pos="2160"/>
        <p:guide pos="4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0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0000" y="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-10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0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0000" y="9372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charset="0"/>
              </a:defRPr>
            </a:lvl1pPr>
          </a:lstStyle>
          <a:p>
            <a:pPr>
              <a:defRPr/>
            </a:pPr>
            <a:fld id="{E107E2D6-41A2-0743-9A23-DB1EF354FA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957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0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-10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3950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-105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charset="0"/>
              </a:defRPr>
            </a:lvl1pPr>
          </a:lstStyle>
          <a:p>
            <a:pPr>
              <a:defRPr/>
            </a:pPr>
            <a:fld id="{B346603C-28FF-7143-9351-11A9A9B059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255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5" charset="0"/>
        <a:ea typeface="ＭＳ Ｐゴシック" pitchFamily="-105" charset="-128"/>
        <a:cs typeface="ＭＳ Ｐゴシック" pitchFamily="-10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5" charset="0"/>
        <a:ea typeface="ＭＳ Ｐゴシック" pitchFamily="-10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5" charset="0"/>
        <a:ea typeface="ＭＳ Ｐゴシック" pitchFamily="-10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5" charset="0"/>
        <a:ea typeface="ＭＳ Ｐゴシック" pitchFamily="-10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-105" charset="0"/>
        <a:ea typeface="ＭＳ Ｐゴシック" pitchFamily="-105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endParaRPr lang="en-GB" dirty="0">
              <a:latin typeface="Arial" charset="0"/>
              <a:cs typeface="+mn-cs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7B538370-58C7-BE4E-B644-A1C3D9826DB1}" type="slidenum">
              <a:rPr lang="en-GB" altLang="en-US">
                <a:latin typeface="Calibri" charset="0"/>
              </a:rPr>
              <a:pPr>
                <a:spcBef>
                  <a:spcPct val="0"/>
                </a:spcBef>
              </a:pPr>
              <a:t>1</a:t>
            </a:fld>
            <a:endParaRPr lang="en-GB" alt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37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8383EACC-26F9-B342-81E3-A22A6818BD72}" type="slidenum">
              <a:rPr lang="en-US" altLang="en-US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727" tIns="0" rIns="18727" bIns="0" anchor="b"/>
          <a:lstStyle>
            <a:lvl1pPr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/>
            <a:r>
              <a:rPr lang="en-US" altLang="zh-TW" sz="1800" i="1">
                <a:latin typeface="Times New Roman" charset="0"/>
                <a:ea typeface="PMingLiU" charset="0"/>
              </a:rPr>
              <a:t>3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3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1225" y="746125"/>
            <a:ext cx="4914900" cy="3686175"/>
          </a:xfrm>
          <a:ln w="12700" cap="flat">
            <a:solidFill>
              <a:schemeClr val="tx1"/>
            </a:solidFill>
          </a:ln>
        </p:spPr>
      </p:sp>
      <p:sp>
        <p:nvSpPr>
          <p:cNvPr id="337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8525" y="4687888"/>
            <a:ext cx="4938713" cy="4440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88957" tIns="43698" rIns="88957" bIns="43698"/>
          <a:lstStyle/>
          <a:p>
            <a:endParaRPr lang="zh-TW" altLang="en-US">
              <a:latin typeface="Times New Roman" charset="0"/>
              <a:ea typeface="PMingLi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497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5199C7E5-59D3-1543-8527-25DCBDD7711A}" type="slidenum">
              <a:rPr lang="en-US" altLang="en-US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defRPr/>
            </a:pPr>
            <a:endParaRPr lang="en-GB" dirty="0">
              <a:latin typeface="Times New Roman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242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EE3EB666-0043-1746-8A4C-1CD03A47D2B0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727" tIns="0" rIns="18727" bIns="0" anchor="b"/>
          <a:lstStyle>
            <a:lvl1pPr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/>
            <a:r>
              <a:rPr lang="en-US" altLang="zh-TW" sz="1800" i="1">
                <a:latin typeface="Times New Roman" charset="0"/>
                <a:ea typeface="PMingLiU" charset="0"/>
              </a:rPr>
              <a:t>4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891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1225" y="746125"/>
            <a:ext cx="4914900" cy="3686175"/>
          </a:xfrm>
          <a:ln w="12700" cap="flat">
            <a:solidFill>
              <a:schemeClr val="tx1"/>
            </a:solidFill>
          </a:ln>
        </p:spPr>
      </p:sp>
      <p:sp>
        <p:nvSpPr>
          <p:cNvPr id="3891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8525" y="4687888"/>
            <a:ext cx="4938713" cy="4440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88957" tIns="43698" rIns="88957" bIns="43698"/>
          <a:lstStyle/>
          <a:p>
            <a:endParaRPr lang="zh-TW" altLang="en-US">
              <a:latin typeface="Times New Roman" charset="0"/>
              <a:ea typeface="PMingLi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469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8ABA1627-8F53-5241-8501-D7314D4E730C}" type="slidenum">
              <a:rPr lang="en-US" altLang="en-US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727" tIns="0" rIns="18727" bIns="0" anchor="b"/>
          <a:lstStyle>
            <a:lvl1pPr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/>
            <a:r>
              <a:rPr lang="en-US" altLang="zh-TW" sz="1800" i="1">
                <a:latin typeface="Times New Roman" charset="0"/>
                <a:ea typeface="PMingLiU" charset="0"/>
              </a:rPr>
              <a:t>4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09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1225" y="746125"/>
            <a:ext cx="4914900" cy="3686175"/>
          </a:xfrm>
          <a:ln w="12700" cap="flat">
            <a:solidFill>
              <a:schemeClr val="tx1"/>
            </a:solidFill>
          </a:ln>
        </p:spPr>
      </p:sp>
      <p:sp>
        <p:nvSpPr>
          <p:cNvPr id="4096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8525" y="4687888"/>
            <a:ext cx="4938713" cy="4440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88957" tIns="43698" rIns="88957" bIns="43698"/>
          <a:lstStyle/>
          <a:p>
            <a:endParaRPr lang="zh-TW" altLang="en-US">
              <a:latin typeface="Times New Roman" charset="0"/>
              <a:ea typeface="PMingLi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5178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8FF60E65-5AB4-524E-9F80-E1AEF7C34E3C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41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321F1FA4-6382-864A-A69C-A461A656F066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339074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C1254B28-A386-8F4E-93AE-B504F972F841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97462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35BE5AA9-F476-B146-9D2E-CC96EFB08162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99960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63713F0A-8AA0-414C-BD0A-80EF7074C7C4}" type="slidenum">
              <a:rPr lang="en-GB" altLang="en-US"/>
              <a:pPr>
                <a:spcBef>
                  <a:spcPct val="0"/>
                </a:spcBef>
              </a:pPr>
              <a:t>11</a:t>
            </a:fld>
            <a:endParaRPr lang="en-GB" altLang="en-US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70496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82816B4B-97B6-F54D-8A7C-62B3298907DD}" type="slidenum">
              <a:rPr lang="en-GB" altLang="en-US"/>
              <a:pPr>
                <a:spcBef>
                  <a:spcPct val="0"/>
                </a:spcBef>
              </a:pPr>
              <a:t>12</a:t>
            </a:fld>
            <a:endParaRPr lang="en-GB" altLang="en-US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Times New Roman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27037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121A5D15-C4DD-5F42-894D-D9F4AB6C5B86}" type="slidenum">
              <a:rPr lang="en-US" altLang="en-US"/>
              <a:pPr>
                <a:spcBef>
                  <a:spcPct val="0"/>
                </a:spcBef>
              </a:pPr>
              <a:t>13</a:t>
            </a:fld>
            <a:endParaRPr lang="en-US" altLang="en-US"/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727" tIns="0" rIns="18727" bIns="0" anchor="b"/>
          <a:lstStyle>
            <a:lvl1pPr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/>
            <a:r>
              <a:rPr lang="en-US" altLang="zh-TW" sz="1800" i="1">
                <a:latin typeface="Times New Roman" charset="0"/>
                <a:ea typeface="PMingLiU" charset="0"/>
              </a:rPr>
              <a:t>4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3014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1225" y="746125"/>
            <a:ext cx="4914900" cy="3686175"/>
          </a:xfrm>
          <a:ln w="12700" cap="flat">
            <a:solidFill>
              <a:schemeClr val="tx1"/>
            </a:solidFill>
          </a:ln>
        </p:spPr>
      </p:sp>
      <p:sp>
        <p:nvSpPr>
          <p:cNvPr id="430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8525" y="4687888"/>
            <a:ext cx="4938713" cy="4440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88957" tIns="43698" rIns="88957" bIns="43698"/>
          <a:lstStyle/>
          <a:p>
            <a:endParaRPr lang="zh-TW" altLang="en-US">
              <a:latin typeface="Times New Roman" charset="0"/>
              <a:ea typeface="PMingLi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0602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611C9F1F-29DF-F641-AF17-341021087574}" type="slidenum">
              <a:rPr lang="en-US" altLang="en-US"/>
              <a:pPr>
                <a:spcBef>
                  <a:spcPct val="0"/>
                </a:spcBef>
              </a:pPr>
              <a:t>14</a:t>
            </a:fld>
            <a:endParaRPr lang="en-US" altLang="en-US"/>
          </a:p>
        </p:txBody>
      </p:sp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727" tIns="0" rIns="18727" bIns="0" anchor="b"/>
          <a:lstStyle>
            <a:lvl1pPr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defTabSz="896938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896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r"/>
            <a:r>
              <a:rPr lang="en-US" altLang="zh-TW" sz="1800" i="1">
                <a:latin typeface="Times New Roman" charset="0"/>
                <a:ea typeface="PMingLiU" charset="0"/>
              </a:rPr>
              <a:t>4</a:t>
            </a: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54" tIns="45377" rIns="90754" bIns="45377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506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1225" y="746125"/>
            <a:ext cx="4914900" cy="3686175"/>
          </a:xfrm>
          <a:ln w="12700" cap="flat">
            <a:solidFill>
              <a:schemeClr val="tx1"/>
            </a:solidFill>
          </a:ln>
        </p:spPr>
      </p:sp>
      <p:sp>
        <p:nvSpPr>
          <p:cNvPr id="4506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8525" y="4687888"/>
            <a:ext cx="4938713" cy="4440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88957" tIns="43698" rIns="88957" bIns="43698"/>
          <a:lstStyle/>
          <a:p>
            <a:endParaRPr lang="zh-TW" altLang="en-US">
              <a:latin typeface="Times New Roman" charset="0"/>
              <a:ea typeface="PMingLiU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520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0B6C7C67-DB85-1042-B2F3-B5449B43C41A}" type="slidenum">
              <a:rPr lang="en-US" altLang="en-US"/>
              <a:pPr>
                <a:spcBef>
                  <a:spcPct val="0"/>
                </a:spcBef>
              </a:pPr>
              <a:t>15</a:t>
            </a:fld>
            <a:endParaRPr lang="en-US" alt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defRPr/>
            </a:pPr>
            <a:endParaRPr lang="en-GB" dirty="0">
              <a:latin typeface="Times New Roman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36221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FA0EF68B-CF48-1B40-82F2-377A4E55BE52}" type="slidenum">
              <a:rPr lang="en-US" altLang="en-US"/>
              <a:pPr>
                <a:spcBef>
                  <a:spcPct val="0"/>
                </a:spcBef>
              </a:pPr>
              <a:t>16</a:t>
            </a:fld>
            <a:endParaRPr lang="en-US" altLang="en-US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defRPr/>
            </a:pPr>
            <a:endParaRPr lang="en-GB">
              <a:latin typeface="Times New Roman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20314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</a:pPr>
            <a:fld id="{17DFE423-21D3-534C-AB70-D33A3A282A54}" type="slidenum">
              <a:rPr lang="en-US" altLang="en-US"/>
              <a:pPr>
                <a:spcBef>
                  <a:spcPct val="0"/>
                </a:spcBef>
              </a:pPr>
              <a:t>17</a:t>
            </a:fld>
            <a:endParaRPr lang="en-US" altLang="en-US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defRPr/>
            </a:pPr>
            <a:endParaRPr lang="en-GB">
              <a:latin typeface="Times New Roman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9378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0A53D0C-DF3C-EF4C-A07B-3061DD49527A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46A45EB-AA36-7E41-8E65-13FAB90C25C1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71284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E59FAE-2617-F547-8801-4859DCE7A61A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8B3560B-2CCD-C34B-9816-A198B816F01E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72458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A7AF7F-4340-F34D-9656-32A1CA80FAAE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4E6BD13-ACBA-754D-9D05-64E354529AC9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855009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C726FD-30C8-FC48-8DCF-1E6D9F98BF7A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BB7677-7466-CC4E-937A-5C49E97CD169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212584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3B0A738-1406-AD41-8C32-2169438C218E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BC24B99-16CE-5C4D-BA1C-4B88B4A50093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313041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1C2DB14-30C3-ED48-AA7E-1CA2E8D6ED64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CCFBF6A-49CE-074E-B876-5AD9D4EC86B3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748080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29C3BBD-3B60-744B-BA56-0D0F127E2048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31B3F5B-D24E-AF40-9586-666A257738C6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614181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4BFE1B2-92E0-F04A-BB1B-1AD0A13AAA22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486762-57D5-914D-8F6A-1E154E495CC5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383625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D2C63EF-A2FC-F04E-907F-05F41E74B988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CA9B2A7-9D7A-F047-9D0C-7552EC45D595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84133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5AAF4AE-10C7-CD49-81E3-822D9679B0B6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5171BC0-E870-1A4B-9AB3-07DD29D158FB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239348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E4EC45F-FECE-EE45-A984-CB6082C553A4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Shavkat K. Djuraev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2450720-69E2-F542-8108-F70394BB399F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286901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601375C-D98A-2D4A-8867-4D0BC56CA861}" type="datetime1">
              <a:rPr lang="en-GB" altLang="en-US"/>
              <a:pPr>
                <a:defRPr/>
              </a:pPr>
              <a:t>04/03/2016</a:t>
            </a:fld>
            <a:endParaRPr lang="de-DE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58634D7-8991-DE4F-9C70-ACDB848401FF}" type="slidenum">
              <a:rPr lang="de-DE" altLang="en-US"/>
              <a:pPr>
                <a:defRPr/>
              </a:pPr>
              <a:t>‹#›</a:t>
            </a:fld>
            <a:endParaRPr lang="de-DE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p:hf hdr="0" ftr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584200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chemeClr val="bg1">
                    <a:lumMod val="75000"/>
                  </a:schemeClr>
                </a:solidFill>
                <a:latin typeface="Tahoma" charset="0"/>
                <a:ea typeface="ＭＳ Ｐゴシック" charset="-128"/>
              </a:rPr>
              <a:t>SCW</a:t>
            </a:r>
            <a:br>
              <a:rPr lang="en-GB" altLang="en-US" dirty="0" smtClean="0">
                <a:solidFill>
                  <a:schemeClr val="bg1">
                    <a:lumMod val="75000"/>
                  </a:schemeClr>
                </a:solidFill>
                <a:latin typeface="Tahoma" charset="0"/>
                <a:ea typeface="ＭＳ Ｐゴシック" charset="-128"/>
              </a:rPr>
            </a:br>
            <a:r>
              <a:rPr lang="en-GB" altLang="en-US" dirty="0" smtClean="0">
                <a:solidFill>
                  <a:schemeClr val="bg1">
                    <a:lumMod val="75000"/>
                  </a:schemeClr>
                </a:solidFill>
                <a:latin typeface="Tahoma" charset="0"/>
                <a:ea typeface="ＭＳ Ｐゴシック" charset="-128"/>
              </a:rPr>
              <a:t>Teaching Week 9</a:t>
            </a:r>
            <a:endParaRPr lang="en-GB" altLang="en-US" dirty="0">
              <a:solidFill>
                <a:schemeClr val="bg1">
                  <a:lumMod val="75000"/>
                </a:schemeClr>
              </a:solidFill>
              <a:latin typeface="Tahoma" charset="0"/>
              <a:ea typeface="ＭＳ Ｐゴシック" charset="-128"/>
            </a:endParaRPr>
          </a:p>
        </p:txBody>
      </p:sp>
      <p:sp>
        <p:nvSpPr>
          <p:cNvPr id="14339" name="Subtitle 3"/>
          <p:cNvSpPr>
            <a:spLocks noGrp="1"/>
          </p:cNvSpPr>
          <p:nvPr>
            <p:ph type="subTitle" idx="1"/>
          </p:nvPr>
        </p:nvSpPr>
        <p:spPr>
          <a:xfrm>
            <a:off x="1219200" y="3810000"/>
            <a:ext cx="6400800" cy="175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40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+mn-cs"/>
              </a:rPr>
              <a:t>Corporate Governance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40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+mn-cs"/>
              </a:rPr>
              <a:t>in </a:t>
            </a:r>
            <a:r>
              <a:rPr lang="en-GB" sz="4000" dirty="0">
                <a:solidFill>
                  <a:schemeClr val="bg1">
                    <a:lumMod val="50000"/>
                  </a:schemeClr>
                </a:solidFill>
                <a:latin typeface="Arial" charset="0"/>
                <a:cs typeface="+mn-cs"/>
              </a:rPr>
              <a:t>B</a:t>
            </a:r>
            <a:r>
              <a:rPr lang="en-GB" sz="40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cs typeface="+mn-cs"/>
              </a:rPr>
              <a:t>usiness</a:t>
            </a:r>
            <a:endParaRPr lang="en-GB" sz="4000" dirty="0">
              <a:solidFill>
                <a:schemeClr val="bg1">
                  <a:lumMod val="50000"/>
                </a:schemeClr>
              </a:solidFill>
              <a:latin typeface="Arial" charset="0"/>
              <a:cs typeface="+mn-cs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1500" dirty="0">
              <a:solidFill>
                <a:srgbClr val="898989"/>
              </a:solidFill>
              <a:latin typeface="Arial" charset="0"/>
              <a:cs typeface="+mn-cs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3000" dirty="0">
              <a:solidFill>
                <a:srgbClr val="898989"/>
              </a:solidFill>
              <a:latin typeface="Arial" charset="0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193542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153400" cy="646113"/>
          </a:xfrm>
        </p:spPr>
        <p:txBody>
          <a:bodyPr/>
          <a:lstStyle/>
          <a:p>
            <a:pPr>
              <a:defRPr/>
            </a:pP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OWNERSHIP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38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533400" y="1219200"/>
            <a:ext cx="8328025" cy="5029200"/>
          </a:xfrm>
        </p:spPr>
        <p:txBody>
          <a:bodyPr/>
          <a:lstStyle/>
          <a:p>
            <a:pPr>
              <a:lnSpc>
                <a:spcPct val="200000"/>
              </a:lnSpc>
              <a:defRPr/>
            </a:pPr>
            <a:r>
              <a:rPr lang="en-US" sz="3600" b="1" dirty="0">
                <a:latin typeface="Arial" charset="0"/>
                <a:cs typeface="+mn-cs"/>
              </a:rPr>
              <a:t>Concentrated </a:t>
            </a:r>
            <a:r>
              <a:rPr lang="en-US" sz="3600" b="1" dirty="0" smtClean="0">
                <a:latin typeface="Arial" charset="0"/>
                <a:cs typeface="+mn-cs"/>
              </a:rPr>
              <a:t>V Diffused ownership</a:t>
            </a:r>
          </a:p>
          <a:p>
            <a:pPr>
              <a:lnSpc>
                <a:spcPct val="200000"/>
              </a:lnSpc>
              <a:defRPr/>
            </a:pPr>
            <a:r>
              <a:rPr lang="en-US" sz="3600" b="1" dirty="0" smtClean="0">
                <a:latin typeface="Arial" charset="0"/>
                <a:cs typeface="+mn-cs"/>
              </a:rPr>
              <a:t>Family </a:t>
            </a:r>
            <a:r>
              <a:rPr lang="en-US" sz="3600" b="1" dirty="0">
                <a:latin typeface="Arial" charset="0"/>
                <a:cs typeface="+mn-cs"/>
              </a:rPr>
              <a:t>ownership </a:t>
            </a:r>
            <a:endParaRPr lang="en-US" sz="3600" b="1" dirty="0" smtClean="0">
              <a:latin typeface="Arial" charset="0"/>
              <a:cs typeface="+mn-cs"/>
            </a:endParaRPr>
          </a:p>
          <a:p>
            <a:pPr>
              <a:lnSpc>
                <a:spcPct val="200000"/>
              </a:lnSpc>
              <a:defRPr/>
            </a:pPr>
            <a:r>
              <a:rPr lang="en-US" sz="3600" b="1" dirty="0" smtClean="0">
                <a:latin typeface="Arial" charset="0"/>
                <a:cs typeface="+mn-cs"/>
              </a:rPr>
              <a:t>State </a:t>
            </a:r>
            <a:r>
              <a:rPr lang="en-US" sz="3600" b="1" dirty="0">
                <a:latin typeface="Arial" charset="0"/>
                <a:cs typeface="+mn-cs"/>
              </a:rPr>
              <a:t>ownership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ea typeface="ＭＳ Ｐゴシック" charset="-128"/>
              </a:rPr>
              <a:t>GOVERNANCE</a:t>
            </a:r>
          </a:p>
        </p:txBody>
      </p:sp>
      <p:sp>
        <p:nvSpPr>
          <p:cNvPr id="348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3600">
                <a:ea typeface="ＭＳ Ｐゴシック" charset="-128"/>
              </a:rPr>
              <a:t>WHAT IS IT?</a:t>
            </a:r>
          </a:p>
          <a:p>
            <a:pPr lvl="1">
              <a:lnSpc>
                <a:spcPct val="140000"/>
              </a:lnSpc>
            </a:pPr>
            <a:r>
              <a:rPr lang="en-GB" altLang="en-US" sz="3200">
                <a:ea typeface="ＭＳ Ｐゴシック" charset="-128"/>
              </a:rPr>
              <a:t>STEWARDSHIP – ON BEHALF OF OTHERS</a:t>
            </a:r>
          </a:p>
          <a:p>
            <a:pPr lvl="1">
              <a:lnSpc>
                <a:spcPct val="140000"/>
              </a:lnSpc>
            </a:pPr>
            <a:r>
              <a:rPr lang="en-GB" altLang="en-US" sz="3200">
                <a:ea typeface="ＭＳ Ｐゴシック" charset="-128"/>
              </a:rPr>
              <a:t>EXTERNAL ACCOUNTABLITY</a:t>
            </a:r>
          </a:p>
          <a:p>
            <a:pPr lvl="1">
              <a:lnSpc>
                <a:spcPct val="140000"/>
              </a:lnSpc>
            </a:pPr>
            <a:r>
              <a:rPr lang="en-GB" altLang="en-US" sz="3200">
                <a:ea typeface="ＭＳ Ｐゴシック" charset="-128"/>
              </a:rPr>
              <a:t>MANAGE CONFLICTS OF INTEREST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Grp="1" noChangeArrowheads="1"/>
          </p:cNvSpPr>
          <p:nvPr>
            <p:ph type="title"/>
          </p:nvPr>
        </p:nvSpPr>
        <p:spPr>
          <a:xfrm>
            <a:off x="522288" y="519113"/>
            <a:ext cx="8077200" cy="708025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CONFLICTS OF INTEREST</a:t>
            </a:r>
            <a:endParaRPr lang="en-US" sz="4000" dirty="0">
              <a:solidFill>
                <a:schemeClr val="tx1">
                  <a:lumMod val="95000"/>
                  <a:lumOff val="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1175" y="1981200"/>
            <a:ext cx="8102600" cy="4191000"/>
          </a:xfrm>
        </p:spPr>
        <p:txBody>
          <a:bodyPr/>
          <a:lstStyle/>
          <a:p>
            <a:pPr>
              <a:defRPr/>
            </a:pPr>
            <a:r>
              <a:rPr lang="en-US" sz="4800" dirty="0">
                <a:solidFill>
                  <a:srgbClr val="FF0000"/>
                </a:solidFill>
                <a:cs typeface="Tahoma" charset="0"/>
              </a:rPr>
              <a:t>Principal-Agent conflicts: </a:t>
            </a:r>
            <a:endParaRPr lang="en-US" sz="4800" dirty="0" smtClean="0">
              <a:solidFill>
                <a:srgbClr val="FF0000"/>
              </a:solidFill>
              <a:cs typeface="Tahoma" charset="0"/>
            </a:endParaRPr>
          </a:p>
          <a:p>
            <a:pPr lvl="1">
              <a:defRPr/>
            </a:pPr>
            <a:endParaRPr lang="en-US" sz="4800" dirty="0" smtClean="0">
              <a:cs typeface="Tahoma" charset="0"/>
            </a:endParaRPr>
          </a:p>
          <a:p>
            <a:pPr>
              <a:defRPr/>
            </a:pPr>
            <a:r>
              <a:rPr lang="en-US" sz="4800" dirty="0" smtClean="0">
                <a:solidFill>
                  <a:srgbClr val="FF0000"/>
                </a:solidFill>
                <a:cs typeface="Tahoma" charset="0"/>
              </a:rPr>
              <a:t>Principal</a:t>
            </a:r>
            <a:r>
              <a:rPr lang="en-US" sz="4800" dirty="0">
                <a:solidFill>
                  <a:srgbClr val="FF0000"/>
                </a:solidFill>
                <a:cs typeface="Tahoma" charset="0"/>
              </a:rPr>
              <a:t>-Principal conflicts: </a:t>
            </a:r>
            <a:endParaRPr lang="en-US" sz="4800" dirty="0" smtClean="0">
              <a:solidFill>
                <a:srgbClr val="FF0000"/>
              </a:solidFill>
              <a:cs typeface="Tahoma" charset="0"/>
            </a:endParaRPr>
          </a:p>
          <a:p>
            <a:pPr marL="341312" lvl="1" indent="0">
              <a:buFont typeface="Wingdings" charset="0"/>
              <a:buNone/>
              <a:defRPr/>
            </a:pPr>
            <a:endParaRPr lang="en-US" sz="4800" dirty="0">
              <a:solidFill>
                <a:srgbClr val="FF0000"/>
              </a:solidFill>
              <a:cs typeface="Tahoma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80" name="Rectangle 8"/>
          <p:cNvSpPr>
            <a:spLocks noGrp="1" noChangeArrowheads="1"/>
          </p:cNvSpPr>
          <p:nvPr>
            <p:ph type="title"/>
          </p:nvPr>
        </p:nvSpPr>
        <p:spPr>
          <a:xfrm>
            <a:off x="522288" y="519113"/>
            <a:ext cx="8077200" cy="646112"/>
          </a:xfrm>
        </p:spPr>
        <p:txBody>
          <a:bodyPr/>
          <a:lstStyle/>
          <a:p>
            <a:pPr>
              <a:defRPr/>
            </a:pP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Principal-Agent Conflicts</a:t>
            </a:r>
          </a:p>
        </p:txBody>
      </p:sp>
      <p:sp>
        <p:nvSpPr>
          <p:cNvPr id="37890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b="1">
                <a:solidFill>
                  <a:srgbClr val="0000FF"/>
                </a:solidFill>
                <a:latin typeface="Tahoma" charset="0"/>
                <a:ea typeface="PMingLiU" charset="0"/>
              </a:rPr>
              <a:t>RISKS</a:t>
            </a:r>
          </a:p>
          <a:p>
            <a:pPr lvl="1">
              <a:lnSpc>
                <a:spcPct val="110000"/>
              </a:lnSpc>
            </a:pPr>
            <a:r>
              <a:rPr lang="en-US" altLang="zh-TW" sz="3600" i="1">
                <a:solidFill>
                  <a:srgbClr val="FF0000"/>
                </a:solidFill>
                <a:latin typeface="Tahoma" charset="0"/>
                <a:ea typeface="PMingLiU" charset="0"/>
              </a:rPr>
              <a:t>ALWAYS </a:t>
            </a:r>
            <a:r>
              <a:rPr lang="en-US" altLang="zh-TW" sz="3600">
                <a:latin typeface="Tahoma" charset="0"/>
                <a:ea typeface="PMingLiU" charset="0"/>
              </a:rPr>
              <a:t>be </a:t>
            </a:r>
            <a:r>
              <a:rPr lang="en-US" altLang="zh-TW" sz="3600">
                <a:solidFill>
                  <a:srgbClr val="FF0000"/>
                </a:solidFill>
                <a:latin typeface="Tahoma" charset="0"/>
                <a:ea typeface="PMingLiU" charset="0"/>
              </a:rPr>
              <a:t>principal-agent </a:t>
            </a:r>
            <a:r>
              <a:rPr lang="en-US" altLang="zh-TW" sz="3600">
                <a:latin typeface="Tahoma" charset="0"/>
                <a:ea typeface="PMingLiU" charset="0"/>
              </a:rPr>
              <a:t>conflicts, which result in </a:t>
            </a:r>
            <a:r>
              <a:rPr lang="en-US" altLang="zh-TW" sz="3600">
                <a:solidFill>
                  <a:srgbClr val="FF0000"/>
                </a:solidFill>
                <a:latin typeface="Tahoma" charset="0"/>
                <a:ea typeface="PMingLiU" charset="0"/>
              </a:rPr>
              <a:t>agency costs</a:t>
            </a:r>
          </a:p>
          <a:p>
            <a:pPr lvl="1">
              <a:lnSpc>
                <a:spcPct val="110000"/>
              </a:lnSpc>
            </a:pPr>
            <a:r>
              <a:rPr lang="en-US" altLang="en-US" sz="3600" i="1">
                <a:solidFill>
                  <a:srgbClr val="FF0000"/>
                </a:solidFill>
                <a:latin typeface="Tahoma" charset="0"/>
                <a:ea typeface="ＭＳ Ｐゴシック" charset="-128"/>
              </a:rPr>
              <a:t>information asymmetries</a:t>
            </a:r>
            <a:r>
              <a:rPr lang="en-US" altLang="en-US" sz="3600">
                <a:solidFill>
                  <a:srgbClr val="FF0000"/>
                </a:solidFill>
                <a:latin typeface="Tahoma" charset="0"/>
                <a:ea typeface="ＭＳ Ｐゴシック" charset="-128"/>
              </a:rPr>
              <a:t> </a:t>
            </a:r>
            <a:r>
              <a:rPr lang="en-US" altLang="en-US" sz="3600">
                <a:latin typeface="Tahoma" charset="0"/>
                <a:ea typeface="ＭＳ Ｐゴシック" charset="-128"/>
              </a:rPr>
              <a:t>between principals and agents (agents always know more about their tasks than principals)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9938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21402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Principal-Principal Conflicts </a:t>
            </a:r>
          </a:p>
        </p:txBody>
      </p:sp>
      <p:sp>
        <p:nvSpPr>
          <p:cNvPr id="39940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35000"/>
              </a:spcBef>
            </a:pPr>
            <a:r>
              <a:rPr lang="en-US" altLang="en-US">
                <a:latin typeface="Tahoma" charset="0"/>
                <a:ea typeface="ＭＳ Ｐゴシック" charset="-128"/>
              </a:rPr>
              <a:t>Principal-Principal Conflicts</a:t>
            </a:r>
          </a:p>
          <a:p>
            <a:pPr lvl="1">
              <a:spcBef>
                <a:spcPct val="35000"/>
              </a:spcBef>
            </a:pPr>
            <a:r>
              <a:rPr lang="en-US" altLang="en-US">
                <a:latin typeface="Tahoma" charset="0"/>
                <a:ea typeface="ＭＳ Ｐゴシック" charset="-128"/>
              </a:rPr>
              <a:t>controlling shareholders and minority shareholders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Tahoma" charset="0"/>
                <a:ea typeface="ＭＳ Ｐゴシック" charset="-128"/>
              </a:rPr>
              <a:t>Expropriation of Minority Shareholders</a:t>
            </a:r>
          </a:p>
          <a:p>
            <a:pPr lvl="1">
              <a:spcBef>
                <a:spcPct val="50000"/>
              </a:spcBef>
            </a:pPr>
            <a:r>
              <a:rPr lang="en-US" altLang="en-US">
                <a:latin typeface="Tahoma" charset="0"/>
                <a:ea typeface="ＭＳ Ｐゴシック" charset="-128"/>
              </a:rPr>
              <a:t>Family managers, who represent (or are) controlling shareholders, may engage in activities that enrich the controlling shareholders at the expense of minority shareholders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ChangeArrowheads="1"/>
          </p:cNvSpPr>
          <p:nvPr/>
        </p:nvSpPr>
        <p:spPr bwMode="auto">
          <a:xfrm>
            <a:off x="685800" y="381000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solidFill>
                  <a:schemeClr val="tx2"/>
                </a:solidFill>
                <a:latin typeface="Arial" charset="0"/>
              </a:rPr>
              <a:t>Tall and Flat Structures</a:t>
            </a:r>
          </a:p>
        </p:txBody>
      </p:sp>
      <p:pic>
        <p:nvPicPr>
          <p:cNvPr id="53252" name="Picture 3" descr="72_324880_la_12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6858000" cy="47783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3" name="Rectangle 4"/>
          <p:cNvSpPr>
            <a:spLocks noChangeArrowheads="1"/>
          </p:cNvSpPr>
          <p:nvPr/>
        </p:nvSpPr>
        <p:spPr bwMode="auto">
          <a:xfrm>
            <a:off x="3708400" y="1700213"/>
            <a:ext cx="4572000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charset="0"/>
              </a:rPr>
              <a:t>DEPENDS ON: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charset="0"/>
              </a:rPr>
              <a:t>					Control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charset="0"/>
              </a:rPr>
              <a:t>					Autonomy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charset="0"/>
              </a:rPr>
              <a:t>					Innovation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charset="0"/>
              </a:rPr>
              <a:t>					Feed-Back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charset="0"/>
              </a:rPr>
              <a:t>					IS/IT</a:t>
            </a:r>
          </a:p>
        </p:txBody>
      </p:sp>
    </p:spTree>
    <p:extLst>
      <p:ext uri="{BB962C8B-B14F-4D97-AF65-F5344CB8AC3E}">
        <p14:creationId xmlns:p14="http://schemas.microsoft.com/office/powerpoint/2010/main" val="57431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579438" y="6178550"/>
            <a:ext cx="7945437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Arial" charset="0"/>
            </a:endParaRPr>
          </a:p>
        </p:txBody>
      </p:sp>
      <p:sp>
        <p:nvSpPr>
          <p:cNvPr id="55300" name="Rectangle 3"/>
          <p:cNvSpPr>
            <a:spLocks noChangeArrowheads="1"/>
          </p:cNvSpPr>
          <p:nvPr/>
        </p:nvSpPr>
        <p:spPr bwMode="auto">
          <a:xfrm>
            <a:off x="682625" y="2438400"/>
            <a:ext cx="3803650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FontTx/>
              <a:buNone/>
            </a:pPr>
            <a:endParaRPr lang="en-US" altLang="en-US" sz="2400">
              <a:latin typeface="Arial" charset="0"/>
            </a:endParaRPr>
          </a:p>
        </p:txBody>
      </p:sp>
      <p:sp>
        <p:nvSpPr>
          <p:cNvPr id="55301" name="Rectangle 4"/>
          <p:cNvSpPr>
            <a:spLocks noChangeArrowheads="1"/>
          </p:cNvSpPr>
          <p:nvPr/>
        </p:nvSpPr>
        <p:spPr bwMode="auto">
          <a:xfrm>
            <a:off x="4648200" y="2133600"/>
            <a:ext cx="3803650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FontTx/>
              <a:buNone/>
            </a:pPr>
            <a:endParaRPr lang="en-US" altLang="en-US" sz="2400">
              <a:latin typeface="Arial" charset="0"/>
            </a:endParaRPr>
          </a:p>
        </p:txBody>
      </p:sp>
      <p:sp>
        <p:nvSpPr>
          <p:cNvPr id="55302" name="Rectangle 5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solidFill>
                  <a:schemeClr val="tx2"/>
                </a:solidFill>
                <a:latin typeface="Arial" charset="0"/>
              </a:rPr>
              <a:t>Functional Structure</a:t>
            </a:r>
          </a:p>
        </p:txBody>
      </p:sp>
      <p:pic>
        <p:nvPicPr>
          <p:cNvPr id="55303" name="Picture 6" descr="75_324880_la_12_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95600"/>
            <a:ext cx="8229600" cy="20986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813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2"/>
          <p:cNvSpPr>
            <a:spLocks noChangeArrowheads="1"/>
          </p:cNvSpPr>
          <p:nvPr/>
        </p:nvSpPr>
        <p:spPr bwMode="auto">
          <a:xfrm>
            <a:off x="682625" y="3048000"/>
            <a:ext cx="3803650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FontTx/>
              <a:buNone/>
            </a:pPr>
            <a:endParaRPr lang="en-US" altLang="en-US" sz="2000">
              <a:latin typeface="Times New Roman" charset="0"/>
            </a:endParaRPr>
          </a:p>
        </p:txBody>
      </p:sp>
      <p:sp>
        <p:nvSpPr>
          <p:cNvPr id="57348" name="Rectangle 3"/>
          <p:cNvSpPr>
            <a:spLocks noChangeArrowheads="1"/>
          </p:cNvSpPr>
          <p:nvPr/>
        </p:nvSpPr>
        <p:spPr bwMode="auto">
          <a:xfrm>
            <a:off x="4640263" y="3048000"/>
            <a:ext cx="3803650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FontTx/>
              <a:buNone/>
            </a:pPr>
            <a:endParaRPr lang="en-US" altLang="en-US" sz="2000">
              <a:latin typeface="Times New Roman" charset="0"/>
            </a:endParaRPr>
          </a:p>
        </p:txBody>
      </p:sp>
      <p:sp>
        <p:nvSpPr>
          <p:cNvPr id="57349" name="Rectangle 4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solidFill>
                  <a:schemeClr val="tx2"/>
                </a:solidFill>
                <a:latin typeface="Arial" charset="0"/>
              </a:rPr>
              <a:t>Multidivisional Structure</a:t>
            </a:r>
          </a:p>
        </p:txBody>
      </p:sp>
      <p:pic>
        <p:nvPicPr>
          <p:cNvPr id="57350" name="Picture 5" descr="82_324880_la_13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28800"/>
            <a:ext cx="8229600" cy="4419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852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>
                <a:solidFill>
                  <a:schemeClr val="tx2"/>
                </a:solidFill>
                <a:latin typeface="Arial" charset="0"/>
              </a:rPr>
              <a:t>Product-Team Structure</a:t>
            </a:r>
          </a:p>
        </p:txBody>
      </p:sp>
      <p:pic>
        <p:nvPicPr>
          <p:cNvPr id="59396" name="Picture 3" descr="81_324880_la_12_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00200"/>
            <a:ext cx="8077200" cy="4787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69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152400" y="152400"/>
            <a:ext cx="3733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2"/>
                </a:solidFill>
                <a:latin typeface="Arial" charset="0"/>
              </a:rPr>
              <a:t>Matrix Structure</a:t>
            </a:r>
          </a:p>
        </p:txBody>
      </p:sp>
      <p:grpSp>
        <p:nvGrpSpPr>
          <p:cNvPr id="61444" name="Group 3"/>
          <p:cNvGrpSpPr>
            <a:grpSpLocks/>
          </p:cNvGrpSpPr>
          <p:nvPr/>
        </p:nvGrpSpPr>
        <p:grpSpPr bwMode="auto">
          <a:xfrm>
            <a:off x="1295400" y="693738"/>
            <a:ext cx="7010400" cy="5468937"/>
            <a:chOff x="1104" y="336"/>
            <a:chExt cx="4416" cy="3445"/>
          </a:xfrm>
        </p:grpSpPr>
        <p:pic>
          <p:nvPicPr>
            <p:cNvPr id="61445" name="Picture 4" descr="1829f11-07"/>
            <p:cNvPicPr>
              <a:picLocks noChangeAspect="1" noChangeArrowheads="1"/>
            </p:cNvPicPr>
            <p:nvPr/>
          </p:nvPicPr>
          <p:blipFill>
            <a:blip r:embed="rId3">
              <a:lum bright="-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" y="336"/>
              <a:ext cx="4320" cy="3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46" name="Text Box 5"/>
            <p:cNvSpPr txBox="1">
              <a:spLocks noChangeArrowheads="1"/>
            </p:cNvSpPr>
            <p:nvPr/>
          </p:nvSpPr>
          <p:spPr bwMode="auto">
            <a:xfrm>
              <a:off x="4320" y="691"/>
              <a:ext cx="120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buSzPct val="150000"/>
                <a:buFontTx/>
                <a:buNone/>
              </a:pPr>
              <a:r>
                <a:rPr lang="en-US" altLang="en-US" sz="1000">
                  <a:latin typeface="Arial" charset="0"/>
                </a:rPr>
                <a:t> </a:t>
              </a:r>
              <a:r>
                <a:rPr lang="en-US" altLang="en-US" sz="1000">
                  <a:latin typeface="Arial" charset="0"/>
                  <a:sym typeface="Wingdings" charset="2"/>
                </a:rPr>
                <a:t></a:t>
              </a:r>
              <a:r>
                <a:rPr lang="en-US" altLang="en-US" sz="1000">
                  <a:latin typeface="Arial" charset="0"/>
                </a:rPr>
                <a:t> </a:t>
              </a:r>
              <a:r>
                <a:rPr lang="en-US" altLang="en-US" sz="1000" b="1">
                  <a:latin typeface="Arial" charset="0"/>
                </a:rPr>
                <a:t>Two-boss employee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467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1" name="Group 2"/>
          <p:cNvGrpSpPr>
            <a:grpSpLocks/>
          </p:cNvGrpSpPr>
          <p:nvPr/>
        </p:nvGrpSpPr>
        <p:grpSpPr bwMode="auto">
          <a:xfrm>
            <a:off x="1270000" y="1270000"/>
            <a:ext cx="6615113" cy="5105400"/>
            <a:chOff x="288" y="528"/>
            <a:chExt cx="4401" cy="3532"/>
          </a:xfrm>
        </p:grpSpPr>
        <p:sp>
          <p:nvSpPr>
            <p:cNvPr id="63494" name="Oval 3"/>
            <p:cNvSpPr>
              <a:spLocks noChangeArrowheads="1"/>
            </p:cNvSpPr>
            <p:nvPr/>
          </p:nvSpPr>
          <p:spPr bwMode="auto">
            <a:xfrm>
              <a:off x="2304" y="1920"/>
              <a:ext cx="1919" cy="1763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495" name="Oval 4"/>
            <p:cNvSpPr>
              <a:spLocks noChangeArrowheads="1"/>
            </p:cNvSpPr>
            <p:nvPr/>
          </p:nvSpPr>
          <p:spPr bwMode="auto">
            <a:xfrm>
              <a:off x="1632" y="1248"/>
              <a:ext cx="1085" cy="109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496" name="Oval 5"/>
            <p:cNvSpPr>
              <a:spLocks noChangeArrowheads="1"/>
            </p:cNvSpPr>
            <p:nvPr/>
          </p:nvSpPr>
          <p:spPr bwMode="auto">
            <a:xfrm>
              <a:off x="3445" y="997"/>
              <a:ext cx="1086" cy="109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497" name="Oval 6"/>
            <p:cNvSpPr>
              <a:spLocks noChangeArrowheads="1"/>
            </p:cNvSpPr>
            <p:nvPr/>
          </p:nvSpPr>
          <p:spPr bwMode="auto">
            <a:xfrm>
              <a:off x="1968" y="3360"/>
              <a:ext cx="771" cy="7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498" name="Oval 7"/>
            <p:cNvSpPr>
              <a:spLocks noChangeArrowheads="1"/>
            </p:cNvSpPr>
            <p:nvPr/>
          </p:nvSpPr>
          <p:spPr bwMode="auto">
            <a:xfrm>
              <a:off x="3837" y="3293"/>
              <a:ext cx="771" cy="7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499" name="Oval 8"/>
            <p:cNvSpPr>
              <a:spLocks noChangeArrowheads="1"/>
            </p:cNvSpPr>
            <p:nvPr/>
          </p:nvSpPr>
          <p:spPr bwMode="auto">
            <a:xfrm>
              <a:off x="1963" y="528"/>
              <a:ext cx="770" cy="7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0" name="Oval 9"/>
            <p:cNvSpPr>
              <a:spLocks noChangeArrowheads="1"/>
            </p:cNvSpPr>
            <p:nvPr/>
          </p:nvSpPr>
          <p:spPr bwMode="auto">
            <a:xfrm>
              <a:off x="1021" y="924"/>
              <a:ext cx="771" cy="700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1" name="Oval 10"/>
            <p:cNvSpPr>
              <a:spLocks noChangeArrowheads="1"/>
            </p:cNvSpPr>
            <p:nvPr/>
          </p:nvSpPr>
          <p:spPr bwMode="auto">
            <a:xfrm>
              <a:off x="1021" y="1954"/>
              <a:ext cx="771" cy="699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2" name="Oval 11"/>
            <p:cNvSpPr>
              <a:spLocks noChangeArrowheads="1"/>
            </p:cNvSpPr>
            <p:nvPr/>
          </p:nvSpPr>
          <p:spPr bwMode="auto">
            <a:xfrm>
              <a:off x="2747" y="686"/>
              <a:ext cx="221" cy="2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3" name="Oval 12"/>
            <p:cNvSpPr>
              <a:spLocks noChangeArrowheads="1"/>
            </p:cNvSpPr>
            <p:nvPr/>
          </p:nvSpPr>
          <p:spPr bwMode="auto">
            <a:xfrm>
              <a:off x="864" y="1399"/>
              <a:ext cx="223" cy="2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4" name="Oval 13"/>
            <p:cNvSpPr>
              <a:spLocks noChangeArrowheads="1"/>
            </p:cNvSpPr>
            <p:nvPr/>
          </p:nvSpPr>
          <p:spPr bwMode="auto">
            <a:xfrm>
              <a:off x="864" y="924"/>
              <a:ext cx="223" cy="224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5" name="Oval 14"/>
            <p:cNvSpPr>
              <a:spLocks noChangeArrowheads="1"/>
            </p:cNvSpPr>
            <p:nvPr/>
          </p:nvSpPr>
          <p:spPr bwMode="auto">
            <a:xfrm>
              <a:off x="1256" y="686"/>
              <a:ext cx="223" cy="22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6" name="Oval 15"/>
            <p:cNvSpPr>
              <a:spLocks noChangeArrowheads="1"/>
            </p:cNvSpPr>
            <p:nvPr/>
          </p:nvSpPr>
          <p:spPr bwMode="auto">
            <a:xfrm>
              <a:off x="1805" y="528"/>
              <a:ext cx="222" cy="224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charset="0"/>
              </a:endParaRPr>
            </a:p>
          </p:txBody>
        </p:sp>
        <p:sp>
          <p:nvSpPr>
            <p:cNvPr id="63507" name="Line 16"/>
            <p:cNvSpPr>
              <a:spLocks noChangeShapeType="1"/>
            </p:cNvSpPr>
            <p:nvPr/>
          </p:nvSpPr>
          <p:spPr bwMode="auto">
            <a:xfrm flipH="1">
              <a:off x="3523" y="1789"/>
              <a:ext cx="392" cy="47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08" name="Line 17"/>
            <p:cNvSpPr>
              <a:spLocks noChangeShapeType="1"/>
            </p:cNvSpPr>
            <p:nvPr/>
          </p:nvSpPr>
          <p:spPr bwMode="auto">
            <a:xfrm flipH="1" flipV="1">
              <a:off x="1328" y="1313"/>
              <a:ext cx="627" cy="3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09" name="Line 18"/>
            <p:cNvSpPr>
              <a:spLocks noChangeShapeType="1"/>
            </p:cNvSpPr>
            <p:nvPr/>
          </p:nvSpPr>
          <p:spPr bwMode="auto">
            <a:xfrm>
              <a:off x="3759" y="3214"/>
              <a:ext cx="273" cy="3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10" name="Line 19"/>
            <p:cNvSpPr>
              <a:spLocks noChangeShapeType="1"/>
            </p:cNvSpPr>
            <p:nvPr/>
          </p:nvSpPr>
          <p:spPr bwMode="auto">
            <a:xfrm flipH="1">
              <a:off x="2304" y="1104"/>
              <a:ext cx="48" cy="3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11" name="Line 20"/>
            <p:cNvSpPr>
              <a:spLocks noChangeShapeType="1"/>
            </p:cNvSpPr>
            <p:nvPr/>
          </p:nvSpPr>
          <p:spPr bwMode="auto">
            <a:xfrm flipH="1">
              <a:off x="1632" y="1920"/>
              <a:ext cx="336" cy="3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12" name="Line 21"/>
            <p:cNvSpPr>
              <a:spLocks noChangeShapeType="1"/>
            </p:cNvSpPr>
            <p:nvPr/>
          </p:nvSpPr>
          <p:spPr bwMode="auto">
            <a:xfrm flipH="1">
              <a:off x="2496" y="3293"/>
              <a:ext cx="243" cy="3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13" name="Text Box 22"/>
            <p:cNvSpPr txBox="1">
              <a:spLocks noChangeArrowheads="1"/>
            </p:cNvSpPr>
            <p:nvPr/>
          </p:nvSpPr>
          <p:spPr bwMode="auto">
            <a:xfrm>
              <a:off x="2533" y="2544"/>
              <a:ext cx="1533" cy="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008000"/>
                  </a:solidFill>
                  <a:latin typeface="Arial" charset="0"/>
                </a:rPr>
                <a:t>Core business Manufacturing</a:t>
              </a:r>
            </a:p>
          </p:txBody>
        </p:sp>
        <p:sp>
          <p:nvSpPr>
            <p:cNvPr id="63514" name="Text Box 23"/>
            <p:cNvSpPr txBox="1">
              <a:spLocks noChangeArrowheads="1"/>
            </p:cNvSpPr>
            <p:nvPr/>
          </p:nvSpPr>
          <p:spPr bwMode="auto">
            <a:xfrm>
              <a:off x="3504" y="1200"/>
              <a:ext cx="1104" cy="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rgbClr val="0000FF"/>
                  </a:solidFill>
                  <a:latin typeface="Arial" charset="0"/>
                </a:rPr>
                <a:t>Specialist Component Supplier</a:t>
              </a:r>
            </a:p>
          </p:txBody>
        </p:sp>
        <p:sp>
          <p:nvSpPr>
            <p:cNvPr id="63515" name="Text Box 24"/>
            <p:cNvSpPr txBox="1">
              <a:spLocks noChangeArrowheads="1"/>
            </p:cNvSpPr>
            <p:nvPr/>
          </p:nvSpPr>
          <p:spPr bwMode="auto">
            <a:xfrm>
              <a:off x="2016" y="3600"/>
              <a:ext cx="864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rgbClr val="660066"/>
                  </a:solidFill>
                  <a:latin typeface="Arial" charset="0"/>
                </a:rPr>
                <a:t>Supplier - Casings</a:t>
              </a:r>
            </a:p>
          </p:txBody>
        </p:sp>
        <p:sp>
          <p:nvSpPr>
            <p:cNvPr id="63516" name="Line 25"/>
            <p:cNvSpPr>
              <a:spLocks noChangeShapeType="1"/>
            </p:cNvSpPr>
            <p:nvPr/>
          </p:nvSpPr>
          <p:spPr bwMode="auto">
            <a:xfrm flipH="1" flipV="1">
              <a:off x="2352" y="2016"/>
              <a:ext cx="579" cy="49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17" name="Text Box 26"/>
            <p:cNvSpPr txBox="1">
              <a:spLocks noChangeArrowheads="1"/>
            </p:cNvSpPr>
            <p:nvPr/>
          </p:nvSpPr>
          <p:spPr bwMode="auto">
            <a:xfrm>
              <a:off x="1670" y="1573"/>
              <a:ext cx="1054" cy="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0000FF"/>
                  </a:solidFill>
                  <a:latin typeface="Arial" charset="0"/>
                </a:rPr>
                <a:t>Main Component</a:t>
              </a:r>
            </a:p>
          </p:txBody>
        </p:sp>
        <p:sp>
          <p:nvSpPr>
            <p:cNvPr id="63518" name="Text Box 27"/>
            <p:cNvSpPr txBox="1">
              <a:spLocks noChangeArrowheads="1"/>
            </p:cNvSpPr>
            <p:nvPr/>
          </p:nvSpPr>
          <p:spPr bwMode="auto">
            <a:xfrm>
              <a:off x="952" y="1125"/>
              <a:ext cx="862" cy="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rgbClr val="FF0000"/>
                  </a:solidFill>
                  <a:latin typeface="Arial" charset="0"/>
                </a:rPr>
                <a:t>Supplier Y</a:t>
              </a:r>
            </a:p>
          </p:txBody>
        </p:sp>
        <p:sp>
          <p:nvSpPr>
            <p:cNvPr id="63519" name="Text Box 29"/>
            <p:cNvSpPr txBox="1">
              <a:spLocks noChangeArrowheads="1"/>
            </p:cNvSpPr>
            <p:nvPr/>
          </p:nvSpPr>
          <p:spPr bwMode="auto">
            <a:xfrm>
              <a:off x="1000" y="2171"/>
              <a:ext cx="865" cy="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1800" b="1">
                  <a:solidFill>
                    <a:srgbClr val="FF0000"/>
                  </a:solidFill>
                  <a:latin typeface="Arial" charset="0"/>
                </a:rPr>
                <a:t>Supplier</a:t>
              </a:r>
              <a:r>
                <a:rPr lang="en-GB" altLang="en-US" sz="1800" b="1">
                  <a:solidFill>
                    <a:srgbClr val="FF0000"/>
                  </a:solidFill>
                  <a:latin typeface="Times New Roman" charset="0"/>
                </a:rPr>
                <a:t> X</a:t>
              </a:r>
            </a:p>
          </p:txBody>
        </p:sp>
        <p:grpSp>
          <p:nvGrpSpPr>
            <p:cNvPr id="63520" name="Group 30"/>
            <p:cNvGrpSpPr>
              <a:grpSpLocks/>
            </p:cNvGrpSpPr>
            <p:nvPr/>
          </p:nvGrpSpPr>
          <p:grpSpPr bwMode="auto">
            <a:xfrm>
              <a:off x="288" y="3408"/>
              <a:ext cx="1355" cy="497"/>
              <a:chOff x="288" y="3408"/>
              <a:chExt cx="1355" cy="497"/>
            </a:xfrm>
          </p:grpSpPr>
          <p:sp>
            <p:nvSpPr>
              <p:cNvPr id="63530" name="Line 31"/>
              <p:cNvSpPr>
                <a:spLocks noChangeShapeType="1"/>
              </p:cNvSpPr>
              <p:nvPr/>
            </p:nvSpPr>
            <p:spPr bwMode="auto">
              <a:xfrm>
                <a:off x="432" y="3408"/>
                <a:ext cx="72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3531" name="Text Box 32"/>
              <p:cNvSpPr txBox="1">
                <a:spLocks noChangeArrowheads="1"/>
              </p:cNvSpPr>
              <p:nvPr/>
            </p:nvSpPr>
            <p:spPr bwMode="auto">
              <a:xfrm>
                <a:off x="288" y="3503"/>
                <a:ext cx="1355" cy="4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1pPr>
                <a:lvl2pPr marL="742950" indent="-28575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2pPr>
                <a:lvl3pPr marL="1143000" indent="-22860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3pPr>
                <a:lvl4pPr marL="1600200" indent="-22860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4pPr>
                <a:lvl5pPr marL="2057400" indent="-22860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GB" altLang="en-US" sz="1600">
                    <a:latin typeface="Times New Roman" charset="0"/>
                  </a:rPr>
                  <a:t>= supply  relationships</a:t>
                </a:r>
              </a:p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n-GB" altLang="en-US" sz="1600">
                    <a:latin typeface="Times New Roman" charset="0"/>
                  </a:rPr>
                  <a:t> and relative size</a:t>
                </a:r>
              </a:p>
            </p:txBody>
          </p:sp>
        </p:grpSp>
        <p:sp>
          <p:nvSpPr>
            <p:cNvPr id="63521" name="Line 33"/>
            <p:cNvSpPr>
              <a:spLocks noChangeShapeType="1"/>
            </p:cNvSpPr>
            <p:nvPr/>
          </p:nvSpPr>
          <p:spPr bwMode="auto">
            <a:xfrm>
              <a:off x="1907" y="624"/>
              <a:ext cx="205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22" name="Line 34"/>
            <p:cNvSpPr>
              <a:spLocks noChangeShapeType="1"/>
            </p:cNvSpPr>
            <p:nvPr/>
          </p:nvSpPr>
          <p:spPr bwMode="auto">
            <a:xfrm>
              <a:off x="947" y="1008"/>
              <a:ext cx="205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23" name="Line 35"/>
            <p:cNvSpPr>
              <a:spLocks noChangeShapeType="1"/>
            </p:cNvSpPr>
            <p:nvPr/>
          </p:nvSpPr>
          <p:spPr bwMode="auto">
            <a:xfrm flipH="1">
              <a:off x="2592" y="768"/>
              <a:ext cx="24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24" name="Line 36"/>
            <p:cNvSpPr>
              <a:spLocks noChangeShapeType="1"/>
            </p:cNvSpPr>
            <p:nvPr/>
          </p:nvSpPr>
          <p:spPr bwMode="auto">
            <a:xfrm flipH="1">
              <a:off x="1344" y="816"/>
              <a:ext cx="35" cy="2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25" name="Line 37"/>
            <p:cNvSpPr>
              <a:spLocks noChangeShapeType="1"/>
            </p:cNvSpPr>
            <p:nvPr/>
          </p:nvSpPr>
          <p:spPr bwMode="auto">
            <a:xfrm flipV="1">
              <a:off x="960" y="1344"/>
              <a:ext cx="192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26" name="Line 38"/>
            <p:cNvSpPr>
              <a:spLocks noChangeShapeType="1"/>
            </p:cNvSpPr>
            <p:nvPr/>
          </p:nvSpPr>
          <p:spPr bwMode="auto">
            <a:xfrm flipH="1" flipV="1">
              <a:off x="4176" y="1872"/>
              <a:ext cx="192" cy="15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27" name="Text Box 39"/>
            <p:cNvSpPr txBox="1">
              <a:spLocks noChangeArrowheads="1"/>
            </p:cNvSpPr>
            <p:nvPr/>
          </p:nvSpPr>
          <p:spPr bwMode="auto">
            <a:xfrm>
              <a:off x="3936" y="3504"/>
              <a:ext cx="753" cy="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charset="0"/>
                  <a:ea typeface="ＭＳ Ｐゴシック" charset="-128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1600" b="1">
                  <a:solidFill>
                    <a:srgbClr val="660066"/>
                  </a:solidFill>
                  <a:latin typeface="Arial" charset="0"/>
                </a:rPr>
                <a:t>Packaging</a:t>
              </a:r>
            </a:p>
          </p:txBody>
        </p:sp>
        <p:sp>
          <p:nvSpPr>
            <p:cNvPr id="63528" name="Line 40"/>
            <p:cNvSpPr>
              <a:spLocks noChangeShapeType="1"/>
            </p:cNvSpPr>
            <p:nvPr/>
          </p:nvSpPr>
          <p:spPr bwMode="auto">
            <a:xfrm>
              <a:off x="2832" y="864"/>
              <a:ext cx="288" cy="12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529" name="Line 41"/>
            <p:cNvSpPr>
              <a:spLocks noChangeShapeType="1"/>
            </p:cNvSpPr>
            <p:nvPr/>
          </p:nvSpPr>
          <p:spPr bwMode="auto">
            <a:xfrm>
              <a:off x="2916" y="876"/>
              <a:ext cx="624" cy="5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3492" name="Rectangle 42"/>
          <p:cNvSpPr>
            <a:spLocks noChangeArrowheads="1"/>
          </p:cNvSpPr>
          <p:nvPr/>
        </p:nvSpPr>
        <p:spPr bwMode="auto">
          <a:xfrm>
            <a:off x="1041400" y="4318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900" b="1">
                <a:solidFill>
                  <a:schemeClr val="tx2"/>
                </a:solidFill>
                <a:latin typeface="Arial" charset="0"/>
              </a:rPr>
              <a:t>The Network Structure </a:t>
            </a:r>
          </a:p>
        </p:txBody>
      </p:sp>
      <p:sp>
        <p:nvSpPr>
          <p:cNvPr id="63493" name="Text Box 27"/>
          <p:cNvSpPr txBox="1">
            <a:spLocks noChangeArrowheads="1"/>
          </p:cNvSpPr>
          <p:nvPr/>
        </p:nvSpPr>
        <p:spPr bwMode="auto">
          <a:xfrm>
            <a:off x="3708400" y="1628775"/>
            <a:ext cx="1295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600" b="1">
                <a:solidFill>
                  <a:srgbClr val="FF0000"/>
                </a:solidFill>
                <a:latin typeface="Arial" charset="0"/>
              </a:rPr>
              <a:t>Supplier Z</a:t>
            </a:r>
          </a:p>
        </p:txBody>
      </p:sp>
    </p:spTree>
    <p:extLst>
      <p:ext uri="{BB962C8B-B14F-4D97-AF65-F5344CB8AC3E}">
        <p14:creationId xmlns:p14="http://schemas.microsoft.com/office/powerpoint/2010/main" val="2008863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42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>
                <a:solidFill>
                  <a:srgbClr val="0D0D0D"/>
                </a:solidFill>
                <a:latin typeface="Tahoma" charset="0"/>
                <a:ea typeface="ＭＳ Ｐゴシック" charset="-128"/>
              </a:rPr>
              <a:t>Board of Directors</a:t>
            </a:r>
            <a:endParaRPr lang="en-US" altLang="en-US">
              <a:solidFill>
                <a:srgbClr val="0D0D0D"/>
              </a:solidFill>
              <a:latin typeface="Tahoma" charset="0"/>
              <a:ea typeface="ＭＳ Ｐゴシック" charset="-128"/>
            </a:endParaRPr>
          </a:p>
        </p:txBody>
      </p:sp>
      <p:sp>
        <p:nvSpPr>
          <p:cNvPr id="41986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533400" y="1219200"/>
            <a:ext cx="8305800" cy="5257800"/>
          </a:xfrm>
        </p:spPr>
        <p:txBody>
          <a:bodyPr/>
          <a:lstStyle/>
          <a:p>
            <a:pPr lvl="1"/>
            <a:r>
              <a:rPr lang="en-US" altLang="en-US" dirty="0">
                <a:solidFill>
                  <a:srgbClr val="008000"/>
                </a:solidFill>
                <a:latin typeface="Tahoma" charset="0"/>
                <a:ea typeface="ＭＳ Ｐゴシック" charset="-128"/>
              </a:rPr>
              <a:t>Board Composition</a:t>
            </a:r>
            <a:r>
              <a:rPr lang="en-US" altLang="en-US" dirty="0">
                <a:latin typeface="Tahoma" charset="0"/>
                <a:ea typeface="ＭＳ Ｐゴシック" charset="-128"/>
              </a:rPr>
              <a:t>: </a:t>
            </a:r>
            <a:r>
              <a:rPr lang="en-US" altLang="en-US" dirty="0">
                <a:solidFill>
                  <a:srgbClr val="FF0000"/>
                </a:solidFill>
                <a:latin typeface="Tahoma" charset="0"/>
                <a:ea typeface="ＭＳ Ｐゴシック" charset="-128"/>
              </a:rPr>
              <a:t>Insider/Outsider </a:t>
            </a:r>
            <a:r>
              <a:rPr lang="en-US" altLang="en-US" dirty="0">
                <a:latin typeface="Tahoma" charset="0"/>
                <a:ea typeface="ＭＳ Ｐゴシック" charset="-128"/>
              </a:rPr>
              <a:t>mix</a:t>
            </a:r>
          </a:p>
          <a:p>
            <a:pPr lvl="1"/>
            <a:r>
              <a:rPr lang="en-US" altLang="en-US" dirty="0">
                <a:solidFill>
                  <a:srgbClr val="008000"/>
                </a:solidFill>
                <a:latin typeface="Tahoma" charset="0"/>
                <a:ea typeface="ＭＳ Ｐゴシック" charset="-128"/>
              </a:rPr>
              <a:t>Leadership Structure</a:t>
            </a:r>
            <a:r>
              <a:rPr lang="en-US" altLang="en-US" dirty="0">
                <a:latin typeface="Tahoma" charset="0"/>
                <a:ea typeface="ＭＳ Ｐゴシック" charset="-128"/>
              </a:rPr>
              <a:t>: </a:t>
            </a:r>
            <a:r>
              <a:rPr lang="en-US" altLang="en-US" dirty="0">
                <a:solidFill>
                  <a:srgbClr val="FF0000"/>
                </a:solidFill>
                <a:latin typeface="Tahoma" charset="0"/>
                <a:ea typeface="ＭＳ Ｐゴシック" charset="-128"/>
              </a:rPr>
              <a:t>CEO duality or </a:t>
            </a:r>
            <a:r>
              <a:rPr lang="en-US" altLang="en-US" dirty="0" smtClean="0">
                <a:solidFill>
                  <a:srgbClr val="FF0000"/>
                </a:solidFill>
                <a:latin typeface="Tahoma" charset="0"/>
                <a:ea typeface="ＭＳ Ｐゴシック" charset="-128"/>
              </a:rPr>
              <a:t>Separation</a:t>
            </a:r>
            <a:endParaRPr lang="en-US" altLang="en-US" dirty="0">
              <a:solidFill>
                <a:srgbClr val="FF0000"/>
              </a:solidFill>
              <a:latin typeface="Tahoma" charset="0"/>
              <a:ea typeface="ＭＳ Ｐゴシック" charset="-128"/>
            </a:endParaRPr>
          </a:p>
          <a:p>
            <a:pPr lvl="1"/>
            <a:r>
              <a:rPr lang="en-US" altLang="en-US" dirty="0">
                <a:solidFill>
                  <a:srgbClr val="008000"/>
                </a:solidFill>
                <a:latin typeface="Tahoma" charset="0"/>
                <a:ea typeface="ＭＳ Ｐゴシック" charset="-128"/>
              </a:rPr>
              <a:t>Board Interlocks</a:t>
            </a:r>
            <a:r>
              <a:rPr lang="en-US" altLang="en-US" dirty="0">
                <a:latin typeface="Tahoma" charset="0"/>
                <a:ea typeface="ＭＳ Ｐゴシック" charset="-128"/>
              </a:rPr>
              <a:t>: When one person affiliated with one firm sits on the board of another firm</a:t>
            </a:r>
          </a:p>
          <a:p>
            <a:r>
              <a:rPr lang="en-US" altLang="en-US" sz="2800" dirty="0">
                <a:latin typeface="Tahoma" charset="0"/>
                <a:ea typeface="ＭＳ Ｐゴシック" charset="-128"/>
              </a:rPr>
              <a:t>The role of Boards of Directors:</a:t>
            </a:r>
          </a:p>
          <a:p>
            <a:r>
              <a:rPr lang="en-US" altLang="en-US" sz="2800" dirty="0">
                <a:latin typeface="Tahoma" charset="0"/>
                <a:ea typeface="ＭＳ Ｐゴシック" charset="-128"/>
              </a:rPr>
              <a:t>(1) control, </a:t>
            </a:r>
          </a:p>
          <a:p>
            <a:r>
              <a:rPr lang="en-US" altLang="en-US" sz="2800" dirty="0">
                <a:latin typeface="Tahoma" charset="0"/>
                <a:ea typeface="ＭＳ Ｐゴシック" charset="-128"/>
              </a:rPr>
              <a:t>(2) service, </a:t>
            </a:r>
          </a:p>
          <a:p>
            <a:r>
              <a:rPr lang="en-US" altLang="en-US" sz="2800" dirty="0">
                <a:latin typeface="Tahoma" charset="0"/>
                <a:ea typeface="ＭＳ Ｐゴシック" charset="-128"/>
              </a:rPr>
              <a:t>(3) resource acquisition functions</a:t>
            </a:r>
          </a:p>
          <a:p>
            <a:r>
              <a:rPr lang="en-US" altLang="en-US" sz="2800" dirty="0">
                <a:latin typeface="Tahoma" charset="0"/>
                <a:ea typeface="ＭＳ Ｐゴシック" charset="-128"/>
              </a:rPr>
              <a:t>Directing strategically: Directors must strategically prioritize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44034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3072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Governance Mechanisms</a:t>
            </a:r>
          </a:p>
        </p:txBody>
      </p:sp>
      <p:sp>
        <p:nvSpPr>
          <p:cNvPr id="44036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008000"/>
                </a:solidFill>
                <a:latin typeface="Tahoma" charset="0"/>
                <a:ea typeface="ＭＳ Ｐゴシック" charset="-128"/>
              </a:rPr>
              <a:t>INTERNAL</a:t>
            </a:r>
          </a:p>
          <a:p>
            <a:pPr lvl="1">
              <a:spcBef>
                <a:spcPct val="50000"/>
              </a:spcBef>
            </a:pPr>
            <a:r>
              <a:rPr lang="en-US" altLang="en-US">
                <a:latin typeface="Tahoma" charset="0"/>
                <a:ea typeface="ＭＳ Ｐゴシック" charset="-128"/>
              </a:rPr>
              <a:t>Voice-based mechanisms</a:t>
            </a:r>
          </a:p>
          <a:p>
            <a:pPr lvl="2">
              <a:spcBef>
                <a:spcPct val="50000"/>
              </a:spcBef>
            </a:pPr>
            <a:r>
              <a:rPr lang="en-US" altLang="en-US" sz="2800">
                <a:latin typeface="Tahoma" charset="0"/>
                <a:ea typeface="ＭＳ Ｐゴシック" charset="-128"/>
              </a:rPr>
              <a:t>Shareholders</a:t>
            </a:r>
            <a:r>
              <a:rPr lang="en-US" altLang="en-GB" sz="2800">
                <a:latin typeface="Tahoma" charset="0"/>
                <a:ea typeface="ＭＳ Ｐゴシック" charset="-128"/>
              </a:rPr>
              <a:t>’</a:t>
            </a:r>
            <a:r>
              <a:rPr lang="en-US" altLang="en-US" sz="2800">
                <a:latin typeface="Tahoma" charset="0"/>
                <a:ea typeface="ＭＳ Ｐゴシック" charset="-128"/>
              </a:rPr>
              <a:t> </a:t>
            </a:r>
            <a:r>
              <a:rPr lang="ja-JP" altLang="en-US" sz="2800">
                <a:latin typeface="Tahoma" charset="0"/>
                <a:ea typeface="ＭＳ Ｐゴシック" charset="-128"/>
              </a:rPr>
              <a:t>“</a:t>
            </a:r>
            <a:r>
              <a:rPr lang="en-US" altLang="ja-JP" sz="2800">
                <a:latin typeface="Tahoma" charset="0"/>
                <a:ea typeface="ＭＳ Ｐゴシック" charset="-128"/>
              </a:rPr>
              <a:t>voicing</a:t>
            </a:r>
            <a:r>
              <a:rPr lang="ja-JP" altLang="en-US" sz="2800">
                <a:latin typeface="Tahoma" charset="0"/>
                <a:ea typeface="ＭＳ Ｐゴシック" charset="-128"/>
              </a:rPr>
              <a:t>”</a:t>
            </a:r>
            <a:r>
              <a:rPr lang="en-US" altLang="ja-JP" sz="2800">
                <a:latin typeface="Tahoma" charset="0"/>
                <a:ea typeface="ＭＳ Ｐゴシック" charset="-128"/>
              </a:rPr>
              <a:t> their concerns</a:t>
            </a:r>
          </a:p>
          <a:p>
            <a:pPr lvl="1">
              <a:spcBef>
                <a:spcPct val="50000"/>
              </a:spcBef>
            </a:pPr>
            <a:r>
              <a:rPr lang="ja-JP" altLang="en-US">
                <a:latin typeface="Tahoma" charset="0"/>
                <a:ea typeface="ＭＳ Ｐゴシック" charset="-128"/>
              </a:rPr>
              <a:t>“</a:t>
            </a:r>
            <a:r>
              <a:rPr lang="en-US" altLang="ja-JP">
                <a:latin typeface="Tahoma" charset="0"/>
                <a:ea typeface="ＭＳ Ｐゴシック" charset="-128"/>
              </a:rPr>
              <a:t>Carrots</a:t>
            </a:r>
            <a:r>
              <a:rPr lang="ja-JP" altLang="en-US">
                <a:latin typeface="Tahoma" charset="0"/>
                <a:ea typeface="ＭＳ Ｐゴシック" charset="-128"/>
              </a:rPr>
              <a:t>”</a:t>
            </a:r>
            <a:r>
              <a:rPr lang="en-US" altLang="ja-JP">
                <a:latin typeface="Tahoma" charset="0"/>
                <a:ea typeface="ＭＳ Ｐゴシック" charset="-128"/>
              </a:rPr>
              <a:t> and </a:t>
            </a:r>
            <a:r>
              <a:rPr lang="ja-JP" altLang="en-US">
                <a:latin typeface="Tahoma" charset="0"/>
                <a:ea typeface="ＭＳ Ｐゴシック" charset="-128"/>
              </a:rPr>
              <a:t>“</a:t>
            </a:r>
            <a:r>
              <a:rPr lang="en-US" altLang="ja-JP">
                <a:latin typeface="Tahoma" charset="0"/>
                <a:ea typeface="ＭＳ Ｐゴシック" charset="-128"/>
              </a:rPr>
              <a:t>sticks</a:t>
            </a:r>
            <a:r>
              <a:rPr lang="ja-JP" altLang="en-US">
                <a:latin typeface="Tahoma" charset="0"/>
                <a:ea typeface="ＭＳ Ｐゴシック" charset="-128"/>
              </a:rPr>
              <a:t>”</a:t>
            </a:r>
            <a:endParaRPr lang="en-US" altLang="ja-JP">
              <a:latin typeface="Tahoma" charset="0"/>
              <a:ea typeface="ＭＳ Ｐゴシック" charset="-128"/>
            </a:endParaRPr>
          </a:p>
          <a:p>
            <a:pPr>
              <a:spcBef>
                <a:spcPct val="50000"/>
              </a:spcBef>
            </a:pPr>
            <a:r>
              <a:rPr lang="en-US" altLang="en-US">
                <a:solidFill>
                  <a:srgbClr val="008000"/>
                </a:solidFill>
                <a:latin typeface="Arial" charset="0"/>
                <a:ea typeface="ＭＳ Ｐゴシック" charset="-128"/>
              </a:rPr>
              <a:t>EXTERNAL</a:t>
            </a:r>
          </a:p>
          <a:p>
            <a:pPr lvl="1">
              <a:spcBef>
                <a:spcPct val="50000"/>
              </a:spcBef>
            </a:pPr>
            <a:r>
              <a:rPr lang="en-US" altLang="en-US">
                <a:latin typeface="Arial" charset="0"/>
                <a:ea typeface="ＭＳ Ｐゴシック" charset="-128"/>
              </a:rPr>
              <a:t>Mergers &amp; Acquisitions</a:t>
            </a:r>
          </a:p>
          <a:p>
            <a:pPr lvl="1">
              <a:spcBef>
                <a:spcPct val="50000"/>
              </a:spcBef>
            </a:pPr>
            <a:r>
              <a:rPr lang="en-US" altLang="en-US">
                <a:latin typeface="Arial" charset="0"/>
                <a:ea typeface="ＭＳ Ｐゴシック" charset="-128"/>
              </a:rPr>
              <a:t>Take Over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077200" cy="1200150"/>
          </a:xfrm>
          <a:extLst/>
        </p:spPr>
        <p:txBody>
          <a:bodyPr/>
          <a:lstStyle/>
          <a:p>
            <a:pPr>
              <a:defRPr/>
            </a:pPr>
            <a:r>
              <a:rPr lang="en-US" sz="3600" dirty="0" smtClean="0">
                <a:solidFill>
                  <a:srgbClr val="000000"/>
                </a:solidFill>
                <a:latin typeface="Arial" charset="0"/>
                <a:cs typeface="+mj-cs"/>
              </a:rPr>
              <a:t>Families </a:t>
            </a:r>
            <a:r>
              <a:rPr lang="en-US" sz="3600" dirty="0">
                <a:solidFill>
                  <a:srgbClr val="000000"/>
                </a:solidFill>
                <a:latin typeface="Arial" charset="0"/>
                <a:cs typeface="+mj-cs"/>
              </a:rPr>
              <a:t>of Corporate Governance Systems</a:t>
            </a:r>
          </a:p>
        </p:txBody>
      </p:sp>
      <p:sp>
        <p:nvSpPr>
          <p:cNvPr id="46082" name="Line 6"/>
          <p:cNvSpPr>
            <a:spLocks noChangeShapeType="1"/>
          </p:cNvSpPr>
          <p:nvPr/>
        </p:nvSpPr>
        <p:spPr bwMode="auto">
          <a:xfrm>
            <a:off x="304800" y="1981200"/>
            <a:ext cx="8534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083" name="Text Box 7"/>
          <p:cNvSpPr txBox="1">
            <a:spLocks noChangeArrowheads="1"/>
          </p:cNvSpPr>
          <p:nvPr/>
        </p:nvSpPr>
        <p:spPr bwMode="auto">
          <a:xfrm>
            <a:off x="1371600" y="1371600"/>
            <a:ext cx="15605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Arial" charset="0"/>
              </a:rPr>
              <a:t>USA/UK</a:t>
            </a:r>
          </a:p>
        </p:txBody>
      </p:sp>
      <p:sp>
        <p:nvSpPr>
          <p:cNvPr id="46084" name="Text Box 8"/>
          <p:cNvSpPr txBox="1">
            <a:spLocks noChangeArrowheads="1"/>
          </p:cNvSpPr>
          <p:nvPr/>
        </p:nvSpPr>
        <p:spPr bwMode="auto">
          <a:xfrm>
            <a:off x="5410200" y="1371600"/>
            <a:ext cx="19288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Arial" charset="0"/>
              </a:rPr>
              <a:t>EUROPEAN</a:t>
            </a:r>
          </a:p>
        </p:txBody>
      </p:sp>
      <p:sp>
        <p:nvSpPr>
          <p:cNvPr id="46085" name="Text Box 11"/>
          <p:cNvSpPr txBox="1">
            <a:spLocks noChangeArrowheads="1"/>
          </p:cNvSpPr>
          <p:nvPr/>
        </p:nvSpPr>
        <p:spPr bwMode="auto">
          <a:xfrm>
            <a:off x="381000" y="2438400"/>
            <a:ext cx="4267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Arial" charset="0"/>
              </a:rPr>
              <a:t>Market-oriented, high-tension systems</a:t>
            </a:r>
          </a:p>
        </p:txBody>
      </p:sp>
      <p:sp>
        <p:nvSpPr>
          <p:cNvPr id="46086" name="Text Box 12"/>
          <p:cNvSpPr txBox="1">
            <a:spLocks noChangeArrowheads="1"/>
          </p:cNvSpPr>
          <p:nvPr/>
        </p:nvSpPr>
        <p:spPr bwMode="auto">
          <a:xfrm>
            <a:off x="4884738" y="2286000"/>
            <a:ext cx="4267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Arial" charset="0"/>
              </a:rPr>
              <a:t>Bank-oriented, network-based systems</a:t>
            </a:r>
          </a:p>
        </p:txBody>
      </p:sp>
      <p:sp>
        <p:nvSpPr>
          <p:cNvPr id="46087" name="Text Box 13"/>
          <p:cNvSpPr txBox="1">
            <a:spLocks noChangeArrowheads="1"/>
          </p:cNvSpPr>
          <p:nvPr/>
        </p:nvSpPr>
        <p:spPr bwMode="auto">
          <a:xfrm>
            <a:off x="381000" y="3581400"/>
            <a:ext cx="41306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Arial" charset="0"/>
              </a:rPr>
              <a:t>Exit-based, external mechanisms</a:t>
            </a:r>
          </a:p>
        </p:txBody>
      </p:sp>
      <p:sp>
        <p:nvSpPr>
          <p:cNvPr id="46088" name="Text Box 14"/>
          <p:cNvSpPr txBox="1">
            <a:spLocks noChangeArrowheads="1"/>
          </p:cNvSpPr>
          <p:nvPr/>
        </p:nvSpPr>
        <p:spPr bwMode="auto">
          <a:xfrm>
            <a:off x="4953000" y="3581400"/>
            <a:ext cx="39020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Arial" charset="0"/>
              </a:rPr>
              <a:t>Voice-based, internal mechanisms</a:t>
            </a:r>
          </a:p>
        </p:txBody>
      </p:sp>
      <p:sp>
        <p:nvSpPr>
          <p:cNvPr id="46089" name="Text Box 15"/>
          <p:cNvSpPr txBox="1">
            <a:spLocks noChangeArrowheads="1"/>
          </p:cNvSpPr>
          <p:nvPr/>
        </p:nvSpPr>
        <p:spPr bwMode="auto">
          <a:xfrm>
            <a:off x="381000" y="4724400"/>
            <a:ext cx="41354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Arial" charset="0"/>
              </a:rPr>
              <a:t>Shareholder capitalism</a:t>
            </a:r>
          </a:p>
        </p:txBody>
      </p:sp>
      <p:sp>
        <p:nvSpPr>
          <p:cNvPr id="46090" name="Text Box 16"/>
          <p:cNvSpPr txBox="1">
            <a:spLocks noChangeArrowheads="1"/>
          </p:cNvSpPr>
          <p:nvPr/>
        </p:nvSpPr>
        <p:spPr bwMode="auto">
          <a:xfrm>
            <a:off x="5022850" y="4724400"/>
            <a:ext cx="4095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>
                <a:latin typeface="Arial" charset="0"/>
              </a:rPr>
              <a:t>Stakeholder capitalism</a:t>
            </a:r>
          </a:p>
        </p:txBody>
      </p:sp>
      <p:sp>
        <p:nvSpPr>
          <p:cNvPr id="46091" name="Line 17"/>
          <p:cNvSpPr>
            <a:spLocks noChangeShapeType="1"/>
          </p:cNvSpPr>
          <p:nvPr/>
        </p:nvSpPr>
        <p:spPr bwMode="auto">
          <a:xfrm>
            <a:off x="4724400" y="1600200"/>
            <a:ext cx="0" cy="4648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90600"/>
            <a:ext cx="8104188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579438"/>
            <a:ext cx="3733800" cy="1169987"/>
          </a:xfrm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/>
            <a:r>
              <a:rPr lang="en-US" altLang="en-US" sz="2800">
                <a:solidFill>
                  <a:srgbClr val="000000"/>
                </a:solidFill>
                <a:latin typeface="Tahoma" charset="0"/>
                <a:ea typeface="ＭＳ Ｐゴシック" charset="-128"/>
              </a:rPr>
              <a:t>Global Governance</a:t>
            </a:r>
            <a:r>
              <a:rPr lang="en-US" altLang="en-US" sz="2400">
                <a:solidFill>
                  <a:srgbClr val="000000"/>
                </a:solidFill>
                <a:latin typeface="Tahoma" charset="0"/>
                <a:ea typeface="ＭＳ Ｐゴシック" charset="-128"/>
              </a:rPr>
              <a:t/>
            </a:r>
            <a:br>
              <a:rPr lang="en-US" altLang="en-US" sz="2400">
                <a:solidFill>
                  <a:srgbClr val="000000"/>
                </a:solidFill>
                <a:latin typeface="Tahoma" charset="0"/>
                <a:ea typeface="ＭＳ Ｐゴシック" charset="-128"/>
              </a:rPr>
            </a:br>
            <a:r>
              <a:rPr lang="en-US" altLang="en-US" sz="2400">
                <a:solidFill>
                  <a:srgbClr val="000000"/>
                </a:solidFill>
                <a:latin typeface="Tahoma" charset="0"/>
                <a:ea typeface="ＭＳ Ｐゴシック" charset="-128"/>
              </a:rPr>
              <a:t/>
            </a:r>
            <a:br>
              <a:rPr lang="en-US" altLang="en-US" sz="2400">
                <a:solidFill>
                  <a:srgbClr val="000000"/>
                </a:solidFill>
                <a:latin typeface="Tahoma" charset="0"/>
                <a:ea typeface="ＭＳ Ｐゴシック" charset="-128"/>
              </a:rPr>
            </a:br>
            <a:r>
              <a:rPr lang="en-US" altLang="en-US" sz="1800">
                <a:solidFill>
                  <a:srgbClr val="000000"/>
                </a:solidFill>
                <a:latin typeface="Tahoma" charset="0"/>
                <a:ea typeface="ＭＳ Ｐゴシック" charset="-128"/>
              </a:rPr>
              <a:t>Gedajlovic/Shapria </a:t>
            </a:r>
            <a:r>
              <a:rPr lang="fr-FR" altLang="en-GB" sz="1800">
                <a:solidFill>
                  <a:srgbClr val="000000"/>
                </a:solidFill>
                <a:latin typeface="Tahoma" charset="0"/>
                <a:ea typeface="ＭＳ Ｐゴシック" charset="-128"/>
              </a:rPr>
              <a:t>’</a:t>
            </a:r>
            <a:r>
              <a:rPr lang="en-US" altLang="ja-JP" sz="1800">
                <a:solidFill>
                  <a:srgbClr val="000000"/>
                </a:solidFill>
                <a:latin typeface="Tahoma" charset="0"/>
                <a:ea typeface="ＭＳ Ｐゴシック" charset="-128"/>
              </a:rPr>
              <a:t>98</a:t>
            </a:r>
            <a:endParaRPr lang="en-US" altLang="en-US" sz="1800">
              <a:solidFill>
                <a:srgbClr val="000000"/>
              </a:solidFill>
              <a:latin typeface="Tahoma" charset="0"/>
              <a:ea typeface="ＭＳ Ｐゴシック" charset="-128"/>
            </a:endParaRPr>
          </a:p>
        </p:txBody>
      </p:sp>
      <p:sp>
        <p:nvSpPr>
          <p:cNvPr id="48131" name="Rectangle 5"/>
          <p:cNvSpPr>
            <a:spLocks noChangeArrowheads="1"/>
          </p:cNvSpPr>
          <p:nvPr/>
        </p:nvSpPr>
        <p:spPr bwMode="auto">
          <a:xfrm>
            <a:off x="304800" y="6248400"/>
            <a:ext cx="548640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900" i="1">
                <a:latin typeface="Arial" charset="0"/>
              </a:rPr>
              <a:t>Source: Cells 1, 2, and 4 adapted from E. R. Gedajlovic &amp; D. M. Shapiro, 1998, Management and ownership effects: Evidence from five countries (p. 539), </a:t>
            </a:r>
            <a:r>
              <a:rPr lang="en-US" altLang="en-US" sz="900">
                <a:latin typeface="Arial" charset="0"/>
              </a:rPr>
              <a:t>Strategic Management Journal, </a:t>
            </a:r>
            <a:r>
              <a:rPr lang="en-US" altLang="en-US" sz="900" i="1">
                <a:latin typeface="Arial" charset="0"/>
              </a:rPr>
              <a:t>19: 533–553. The label of Cell 3 is suggested by the present author.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GOVERANCE IN TRANSITION</a:t>
            </a:r>
          </a:p>
        </p:txBody>
      </p:sp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1175" y="1371600"/>
            <a:ext cx="8328025" cy="4876800"/>
          </a:xfrm>
        </p:spPr>
        <p:txBody>
          <a:bodyPr/>
          <a:lstStyle/>
          <a:p>
            <a:pPr>
              <a:lnSpc>
                <a:spcPct val="140000"/>
              </a:lnSpc>
            </a:pPr>
            <a:r>
              <a:rPr lang="en-US" altLang="en-US">
                <a:latin typeface="Tahoma" charset="0"/>
                <a:ea typeface="ＭＳ Ｐゴシック" charset="-128"/>
              </a:rPr>
              <a:t>Privatization of Small Firms to Insiders Improves Performance</a:t>
            </a:r>
          </a:p>
          <a:p>
            <a:pPr>
              <a:lnSpc>
                <a:spcPct val="140000"/>
              </a:lnSpc>
            </a:pPr>
            <a:r>
              <a:rPr lang="en-US" altLang="en-US">
                <a:latin typeface="Tahoma" charset="0"/>
                <a:ea typeface="ＭＳ Ｐゴシック" charset="-128"/>
              </a:rPr>
              <a:t>Privatization of Large Organisations to insiders, Reduces Performance</a:t>
            </a:r>
          </a:p>
          <a:p>
            <a:pPr>
              <a:lnSpc>
                <a:spcPct val="140000"/>
              </a:lnSpc>
            </a:pPr>
            <a:r>
              <a:rPr lang="en-US" altLang="en-US">
                <a:latin typeface="Tahoma" charset="0"/>
                <a:ea typeface="ＭＳ Ｐゴシック" charset="-128"/>
              </a:rPr>
              <a:t>External Governance more likely to facilitate restructuring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380</Words>
  <Application>Microsoft Office PowerPoint</Application>
  <PresentationFormat>On-screen Show (4:3)</PresentationFormat>
  <Paragraphs>101</Paragraphs>
  <Slides>17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SCW Teaching Week 9</vt:lpstr>
      <vt:lpstr>OWNERSHIP</vt:lpstr>
      <vt:lpstr>GOVERNANCE</vt:lpstr>
      <vt:lpstr>CONFLICTS OF INTEREST</vt:lpstr>
      <vt:lpstr>Principal-Agent Conflicts</vt:lpstr>
      <vt:lpstr>Principal-Principal Conflicts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Board of Directors</vt:lpstr>
      <vt:lpstr>Governance Mechanisms</vt:lpstr>
      <vt:lpstr>Families of Corporate Governance Systems</vt:lpstr>
      <vt:lpstr>Global Governance  Gedajlovic/Shapria ’98</vt:lpstr>
      <vt:lpstr>GOVERANCE IN TRANSITION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 france</dc:creator>
  <cp:lastModifiedBy>Alisher Khasanov</cp:lastModifiedBy>
  <cp:revision>6</cp:revision>
  <cp:lastPrinted>2010-03-16T11:05:38Z</cp:lastPrinted>
  <dcterms:created xsi:type="dcterms:W3CDTF">2015-12-14T04:01:57Z</dcterms:created>
  <dcterms:modified xsi:type="dcterms:W3CDTF">2016-03-04T15:52:19Z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780384536</vt:i4>
  </property>
  <property fmtid="{D5CDD505-2E9C-101B-9397-08002B2CF9AE}" pid="3" name="_EmailSubject">
    <vt:lpwstr>Guest lectures in Business Strategy</vt:lpwstr>
  </property>
  <property fmtid="{D5CDD505-2E9C-101B-9397-08002B2CF9AE}" pid="4" name="_AuthorEmail">
    <vt:lpwstr>shdjuraev@wiut.uz</vt:lpwstr>
  </property>
  <property fmtid="{D5CDD505-2E9C-101B-9397-08002B2CF9AE}" pid="5" name="_AuthorEmailDisplayName">
    <vt:lpwstr>Shavkat K. Djuraev</vt:lpwstr>
  </property>
  <property fmtid="{D5CDD505-2E9C-101B-9397-08002B2CF9AE}" pid="6" name="_ReviewingToolsShownOnce">
    <vt:lpwstr/>
  </property>
</Properties>
</file>