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56" r:id="rId5"/>
    <p:sldId id="276" r:id="rId6"/>
    <p:sldId id="304" r:id="rId7"/>
    <p:sldId id="308" r:id="rId8"/>
    <p:sldId id="305" r:id="rId9"/>
    <p:sldId id="306" r:id="rId10"/>
    <p:sldId id="307" r:id="rId11"/>
    <p:sldId id="309" r:id="rId12"/>
    <p:sldId id="310" r:id="rId13"/>
    <p:sldId id="311" r:id="rId14"/>
    <p:sldId id="312" r:id="rId15"/>
    <p:sldId id="313" r:id="rId16"/>
    <p:sldId id="315" r:id="rId17"/>
    <p:sldId id="314" r:id="rId18"/>
    <p:sldId id="316" r:id="rId19"/>
    <p:sldId id="317" r:id="rId20"/>
    <p:sldId id="288" r:id="rId21"/>
  </p:sldIdLst>
  <p:sldSz cx="12188825"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30A0"/>
    <a:srgbClr val="FAFAFA"/>
    <a:srgbClr val="2A16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04" autoAdjust="0"/>
    <p:restoredTop sz="94660"/>
  </p:normalViewPr>
  <p:slideViewPr>
    <p:cSldViewPr>
      <p:cViewPr>
        <p:scale>
          <a:sx n="75" d="100"/>
          <a:sy n="75" d="100"/>
        </p:scale>
        <p:origin x="-318" y="-72"/>
      </p:cViewPr>
      <p:guideLst>
        <p:guide orient="horz" pos="2160"/>
        <p:guide pos="3839"/>
      </p:guideLst>
    </p:cSldViewPr>
  </p:slideViewPr>
  <p:notesTextViewPr>
    <p:cViewPr>
      <p:scale>
        <a:sx n="1" d="1"/>
        <a:sy n="1" d="1"/>
      </p:scale>
      <p:origin x="0" y="0"/>
    </p:cViewPr>
  </p:notesTextViewPr>
  <p:notesViewPr>
    <p:cSldViewPr>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6F0B4C-DFB0-45DE-8092-9619BC56DCCF}"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8269020F-A29A-4093-9FAD-C8827F80060A}">
      <dgm:prSet phldrT="[Текст]" custT="1"/>
      <dgm:spPr>
        <a:solidFill>
          <a:srgbClr val="7030A0"/>
        </a:solidFill>
        <a:ln>
          <a:solidFill>
            <a:srgbClr val="7030A0"/>
          </a:solidFill>
        </a:ln>
      </dgm:spPr>
      <dgm:t>
        <a:bodyPr/>
        <a:lstStyle/>
        <a:p>
          <a:pPr algn="ctr"/>
          <a:r>
            <a:rPr lang="en-US" sz="4000" dirty="0" smtClean="0">
              <a:effectLst>
                <a:outerShdw blurRad="38100" dist="38100" dir="2700000" algn="tl">
                  <a:srgbClr val="000000">
                    <a:alpha val="43137"/>
                  </a:srgbClr>
                </a:outerShdw>
              </a:effectLst>
            </a:rPr>
            <a:t>1.</a:t>
          </a:r>
          <a:endParaRPr lang="ru-RU" sz="4000" dirty="0">
            <a:effectLst>
              <a:outerShdw blurRad="38100" dist="38100" dir="2700000" algn="tl">
                <a:srgbClr val="000000">
                  <a:alpha val="43137"/>
                </a:srgbClr>
              </a:outerShdw>
            </a:effectLst>
          </a:endParaRPr>
        </a:p>
      </dgm:t>
    </dgm:pt>
    <dgm:pt modelId="{58D4A5C2-8631-43DC-9C75-FB40911BC08F}" type="parTrans" cxnId="{992C8230-A9AC-4F87-ACD2-48FC40E1D3B8}">
      <dgm:prSet/>
      <dgm:spPr/>
      <dgm:t>
        <a:bodyPr/>
        <a:lstStyle/>
        <a:p>
          <a:pPr algn="l"/>
          <a:endParaRPr lang="ru-RU" sz="2400">
            <a:effectLst>
              <a:outerShdw blurRad="38100" dist="38100" dir="2700000" algn="tl">
                <a:srgbClr val="000000">
                  <a:alpha val="43137"/>
                </a:srgbClr>
              </a:outerShdw>
            </a:effectLst>
          </a:endParaRPr>
        </a:p>
      </dgm:t>
    </dgm:pt>
    <dgm:pt modelId="{EEFFEA8F-AD9D-4DD4-859A-FFF741DFF00D}" type="sibTrans" cxnId="{992C8230-A9AC-4F87-ACD2-48FC40E1D3B8}">
      <dgm:prSet/>
      <dgm:spPr/>
      <dgm:t>
        <a:bodyPr/>
        <a:lstStyle/>
        <a:p>
          <a:pPr algn="l"/>
          <a:endParaRPr lang="ru-RU" sz="2400">
            <a:effectLst>
              <a:outerShdw blurRad="38100" dist="38100" dir="2700000" algn="tl">
                <a:srgbClr val="000000">
                  <a:alpha val="43137"/>
                </a:srgbClr>
              </a:outerShdw>
            </a:effectLst>
          </a:endParaRPr>
        </a:p>
      </dgm:t>
    </dgm:pt>
    <dgm:pt modelId="{58931F79-AC30-4AD7-89FD-EF504296276A}">
      <dgm:prSet phldrT="[Текст]" custT="1"/>
      <dgm:spPr>
        <a:solidFill>
          <a:srgbClr val="7030A0"/>
        </a:solidFill>
        <a:ln>
          <a:solidFill>
            <a:srgbClr val="7030A0"/>
          </a:solidFill>
        </a:ln>
      </dgm:spPr>
      <dgm:t>
        <a:bodyPr/>
        <a:lstStyle/>
        <a:p>
          <a:pPr algn="ctr"/>
          <a:r>
            <a:rPr lang="en-US" sz="4000" dirty="0" smtClean="0">
              <a:effectLst>
                <a:outerShdw blurRad="38100" dist="38100" dir="2700000" algn="tl">
                  <a:srgbClr val="000000">
                    <a:alpha val="43137"/>
                  </a:srgbClr>
                </a:outerShdw>
              </a:effectLst>
            </a:rPr>
            <a:t>2.</a:t>
          </a:r>
          <a:endParaRPr lang="ru-RU" sz="4000" dirty="0">
            <a:effectLst>
              <a:outerShdw blurRad="38100" dist="38100" dir="2700000" algn="tl">
                <a:srgbClr val="000000">
                  <a:alpha val="43137"/>
                </a:srgbClr>
              </a:outerShdw>
            </a:effectLst>
          </a:endParaRPr>
        </a:p>
      </dgm:t>
    </dgm:pt>
    <dgm:pt modelId="{5454EBA4-7385-423D-87A4-D9A35921903B}" type="parTrans" cxnId="{3EEBCD12-2562-4DA1-9D57-43AF485925EC}">
      <dgm:prSet/>
      <dgm:spPr/>
      <dgm:t>
        <a:bodyPr/>
        <a:lstStyle/>
        <a:p>
          <a:pPr algn="l"/>
          <a:endParaRPr lang="ru-RU" sz="2400">
            <a:effectLst>
              <a:outerShdw blurRad="38100" dist="38100" dir="2700000" algn="tl">
                <a:srgbClr val="000000">
                  <a:alpha val="43137"/>
                </a:srgbClr>
              </a:outerShdw>
            </a:effectLst>
          </a:endParaRPr>
        </a:p>
      </dgm:t>
    </dgm:pt>
    <dgm:pt modelId="{3B37262A-36AF-4BD8-9A75-6F5CE2EF06F8}" type="sibTrans" cxnId="{3EEBCD12-2562-4DA1-9D57-43AF485925EC}">
      <dgm:prSet/>
      <dgm:spPr/>
      <dgm:t>
        <a:bodyPr/>
        <a:lstStyle/>
        <a:p>
          <a:pPr algn="l"/>
          <a:endParaRPr lang="ru-RU" sz="2400">
            <a:effectLst>
              <a:outerShdw blurRad="38100" dist="38100" dir="2700000" algn="tl">
                <a:srgbClr val="000000">
                  <a:alpha val="43137"/>
                </a:srgbClr>
              </a:outerShdw>
            </a:effectLst>
          </a:endParaRPr>
        </a:p>
      </dgm:t>
    </dgm:pt>
    <dgm:pt modelId="{72FDC764-ECB9-449B-B48F-B966B7D86C41}">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l"/>
          <a:r>
            <a:rPr lang="en-US" sz="3600" dirty="0" smtClean="0">
              <a:solidFill>
                <a:srgbClr val="7030A0"/>
              </a:solidFill>
              <a:effectLst>
                <a:outerShdw blurRad="38100" dist="38100" dir="2700000" algn="tl">
                  <a:srgbClr val="000000">
                    <a:alpha val="43137"/>
                  </a:srgbClr>
                </a:outerShdw>
              </a:effectLst>
            </a:rPr>
            <a:t>Risk structure of Interest rates</a:t>
          </a:r>
          <a:endParaRPr lang="ru-RU" sz="3600" b="0" dirty="0">
            <a:solidFill>
              <a:srgbClr val="7030A0"/>
            </a:solidFill>
            <a:effectLst>
              <a:outerShdw blurRad="38100" dist="38100" dir="2700000" algn="tl">
                <a:srgbClr val="000000">
                  <a:alpha val="43137"/>
                </a:srgbClr>
              </a:outerShdw>
            </a:effectLst>
            <a:latin typeface="+mn-lt"/>
            <a:cs typeface="Aharoni" panose="02010803020104030203" pitchFamily="2" charset="-79"/>
          </a:endParaRPr>
        </a:p>
      </dgm:t>
    </dgm:pt>
    <dgm:pt modelId="{1F999436-1D3F-4316-A523-4B44408DB435}" type="parTrans" cxnId="{E8862DCB-99DF-4E1E-B93C-8A5E0A230E53}">
      <dgm:prSet/>
      <dgm:spPr/>
      <dgm:t>
        <a:bodyPr/>
        <a:lstStyle/>
        <a:p>
          <a:pPr algn="l"/>
          <a:endParaRPr lang="ru-RU" sz="2400">
            <a:effectLst>
              <a:outerShdw blurRad="38100" dist="38100" dir="2700000" algn="tl">
                <a:srgbClr val="000000">
                  <a:alpha val="43137"/>
                </a:srgbClr>
              </a:outerShdw>
            </a:effectLst>
          </a:endParaRPr>
        </a:p>
      </dgm:t>
    </dgm:pt>
    <dgm:pt modelId="{110A393D-D837-4203-B253-BB0C2125FD2A}" type="sibTrans" cxnId="{E8862DCB-99DF-4E1E-B93C-8A5E0A230E53}">
      <dgm:prSet/>
      <dgm:spPr/>
      <dgm:t>
        <a:bodyPr/>
        <a:lstStyle/>
        <a:p>
          <a:pPr algn="l"/>
          <a:endParaRPr lang="ru-RU" sz="2400">
            <a:effectLst>
              <a:outerShdw blurRad="38100" dist="38100" dir="2700000" algn="tl">
                <a:srgbClr val="000000">
                  <a:alpha val="43137"/>
                </a:srgbClr>
              </a:outerShdw>
            </a:effectLst>
          </a:endParaRPr>
        </a:p>
      </dgm:t>
    </dgm:pt>
    <dgm:pt modelId="{17CDB6D6-721E-4F76-9ABB-CF98ED80A2E4}">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l"/>
          <a:r>
            <a:rPr lang="en-US" sz="3600" dirty="0" smtClean="0">
              <a:solidFill>
                <a:srgbClr val="7030A0"/>
              </a:solidFill>
              <a:effectLst>
                <a:outerShdw blurRad="38100" dist="38100" dir="2700000" algn="tl">
                  <a:srgbClr val="000000">
                    <a:alpha val="43137"/>
                  </a:srgbClr>
                </a:outerShdw>
              </a:effectLst>
            </a:rPr>
            <a:t>Term structure of Interest rates</a:t>
          </a:r>
          <a:endParaRPr lang="ru-RU" sz="3600" b="0" dirty="0">
            <a:solidFill>
              <a:srgbClr val="7030A0"/>
            </a:solidFill>
            <a:effectLst>
              <a:outerShdw blurRad="38100" dist="38100" dir="2700000" algn="tl">
                <a:srgbClr val="000000">
                  <a:alpha val="43137"/>
                </a:srgbClr>
              </a:outerShdw>
            </a:effectLst>
            <a:latin typeface="+mn-lt"/>
            <a:cs typeface="Aharoni" panose="02010803020104030203" pitchFamily="2" charset="-79"/>
          </a:endParaRPr>
        </a:p>
      </dgm:t>
    </dgm:pt>
    <dgm:pt modelId="{3209DDF0-6681-4108-A671-CA1B9FC76886}" type="parTrans" cxnId="{5986DFB9-D770-4D67-AAD5-117FA81D1F5E}">
      <dgm:prSet/>
      <dgm:spPr/>
      <dgm:t>
        <a:bodyPr/>
        <a:lstStyle/>
        <a:p>
          <a:pPr algn="l"/>
          <a:endParaRPr lang="ru-RU" sz="2400">
            <a:effectLst>
              <a:outerShdw blurRad="38100" dist="38100" dir="2700000" algn="tl">
                <a:srgbClr val="000000">
                  <a:alpha val="43137"/>
                </a:srgbClr>
              </a:outerShdw>
            </a:effectLst>
          </a:endParaRPr>
        </a:p>
      </dgm:t>
    </dgm:pt>
    <dgm:pt modelId="{2BE67176-C23A-4E04-AB5B-E1C668DA7B3F}" type="sibTrans" cxnId="{5986DFB9-D770-4D67-AAD5-117FA81D1F5E}">
      <dgm:prSet/>
      <dgm:spPr/>
      <dgm:t>
        <a:bodyPr/>
        <a:lstStyle/>
        <a:p>
          <a:pPr algn="l"/>
          <a:endParaRPr lang="ru-RU" sz="2400">
            <a:effectLst>
              <a:outerShdw blurRad="38100" dist="38100" dir="2700000" algn="tl">
                <a:srgbClr val="000000">
                  <a:alpha val="43137"/>
                </a:srgbClr>
              </a:outerShdw>
            </a:effectLst>
          </a:endParaRPr>
        </a:p>
      </dgm:t>
    </dgm:pt>
    <dgm:pt modelId="{3EE0BD02-B4B7-428C-B82A-32E5BB252A71}" type="pres">
      <dgm:prSet presAssocID="{ED6F0B4C-DFB0-45DE-8092-9619BC56DCCF}" presName="linearFlow" presStyleCnt="0">
        <dgm:presLayoutVars>
          <dgm:dir/>
          <dgm:animLvl val="lvl"/>
          <dgm:resizeHandles val="exact"/>
        </dgm:presLayoutVars>
      </dgm:prSet>
      <dgm:spPr/>
      <dgm:t>
        <a:bodyPr/>
        <a:lstStyle/>
        <a:p>
          <a:endParaRPr lang="ru-RU"/>
        </a:p>
      </dgm:t>
    </dgm:pt>
    <dgm:pt modelId="{0D78CF1A-96D5-421A-89EA-31B4A8888A6D}" type="pres">
      <dgm:prSet presAssocID="{8269020F-A29A-4093-9FAD-C8827F80060A}" presName="composite" presStyleCnt="0"/>
      <dgm:spPr/>
    </dgm:pt>
    <dgm:pt modelId="{C09DCAEB-EA7B-4627-8968-532EEABC6933}" type="pres">
      <dgm:prSet presAssocID="{8269020F-A29A-4093-9FAD-C8827F80060A}" presName="parentText" presStyleLbl="alignNode1" presStyleIdx="0" presStyleCnt="2" custLinFactNeighborX="-8118" custLinFactNeighborY="-79">
        <dgm:presLayoutVars>
          <dgm:chMax val="1"/>
          <dgm:bulletEnabled val="1"/>
        </dgm:presLayoutVars>
      </dgm:prSet>
      <dgm:spPr/>
      <dgm:t>
        <a:bodyPr/>
        <a:lstStyle/>
        <a:p>
          <a:endParaRPr lang="ru-RU"/>
        </a:p>
      </dgm:t>
    </dgm:pt>
    <dgm:pt modelId="{E7BF4471-98C3-49B8-8452-E88F89384598}" type="pres">
      <dgm:prSet presAssocID="{8269020F-A29A-4093-9FAD-C8827F80060A}" presName="descendantText" presStyleLbl="alignAcc1" presStyleIdx="0" presStyleCnt="2">
        <dgm:presLayoutVars>
          <dgm:bulletEnabled val="1"/>
        </dgm:presLayoutVars>
      </dgm:prSet>
      <dgm:spPr/>
      <dgm:t>
        <a:bodyPr/>
        <a:lstStyle/>
        <a:p>
          <a:endParaRPr lang="ru-RU"/>
        </a:p>
      </dgm:t>
    </dgm:pt>
    <dgm:pt modelId="{3005B2B8-08F7-4818-A58A-24D3FFF9B671}" type="pres">
      <dgm:prSet presAssocID="{EEFFEA8F-AD9D-4DD4-859A-FFF741DFF00D}" presName="sp" presStyleCnt="0"/>
      <dgm:spPr/>
    </dgm:pt>
    <dgm:pt modelId="{2B916228-631C-4D53-877D-C7FEE9CC8116}" type="pres">
      <dgm:prSet presAssocID="{58931F79-AC30-4AD7-89FD-EF504296276A}" presName="composite" presStyleCnt="0"/>
      <dgm:spPr/>
    </dgm:pt>
    <dgm:pt modelId="{5F36F2E1-20C2-463A-97AA-CA8C6F161D5D}" type="pres">
      <dgm:prSet presAssocID="{58931F79-AC30-4AD7-89FD-EF504296276A}" presName="parentText" presStyleLbl="alignNode1" presStyleIdx="1" presStyleCnt="2">
        <dgm:presLayoutVars>
          <dgm:chMax val="1"/>
          <dgm:bulletEnabled val="1"/>
        </dgm:presLayoutVars>
      </dgm:prSet>
      <dgm:spPr/>
      <dgm:t>
        <a:bodyPr/>
        <a:lstStyle/>
        <a:p>
          <a:endParaRPr lang="ru-RU"/>
        </a:p>
      </dgm:t>
    </dgm:pt>
    <dgm:pt modelId="{76C2A621-DDA8-47D5-B33E-5C0CB4FCE7DB}" type="pres">
      <dgm:prSet presAssocID="{58931F79-AC30-4AD7-89FD-EF504296276A}" presName="descendantText" presStyleLbl="alignAcc1" presStyleIdx="1" presStyleCnt="2">
        <dgm:presLayoutVars>
          <dgm:bulletEnabled val="1"/>
        </dgm:presLayoutVars>
      </dgm:prSet>
      <dgm:spPr/>
      <dgm:t>
        <a:bodyPr/>
        <a:lstStyle/>
        <a:p>
          <a:endParaRPr lang="ru-RU"/>
        </a:p>
      </dgm:t>
    </dgm:pt>
  </dgm:ptLst>
  <dgm:cxnLst>
    <dgm:cxn modelId="{43C142A2-5D7C-4865-9DCA-FC1185C190D3}" type="presOf" srcId="{72FDC764-ECB9-449B-B48F-B966B7D86C41}" destId="{E7BF4471-98C3-49B8-8452-E88F89384598}" srcOrd="0" destOrd="0" presId="urn:microsoft.com/office/officeart/2005/8/layout/chevron2"/>
    <dgm:cxn modelId="{3EEBCD12-2562-4DA1-9D57-43AF485925EC}" srcId="{ED6F0B4C-DFB0-45DE-8092-9619BC56DCCF}" destId="{58931F79-AC30-4AD7-89FD-EF504296276A}" srcOrd="1" destOrd="0" parTransId="{5454EBA4-7385-423D-87A4-D9A35921903B}" sibTransId="{3B37262A-36AF-4BD8-9A75-6F5CE2EF06F8}"/>
    <dgm:cxn modelId="{3576CAF0-AB8F-4C7D-B5B9-2F1EEEACDCA9}" type="presOf" srcId="{ED6F0B4C-DFB0-45DE-8092-9619BC56DCCF}" destId="{3EE0BD02-B4B7-428C-B82A-32E5BB252A71}" srcOrd="0" destOrd="0" presId="urn:microsoft.com/office/officeart/2005/8/layout/chevron2"/>
    <dgm:cxn modelId="{81B3A8F6-FD17-4A89-A421-887733F6394D}" type="presOf" srcId="{17CDB6D6-721E-4F76-9ABB-CF98ED80A2E4}" destId="{76C2A621-DDA8-47D5-B33E-5C0CB4FCE7DB}" srcOrd="0" destOrd="0" presId="urn:microsoft.com/office/officeart/2005/8/layout/chevron2"/>
    <dgm:cxn modelId="{78B4E221-587F-4064-BF37-C9D638855986}" type="presOf" srcId="{58931F79-AC30-4AD7-89FD-EF504296276A}" destId="{5F36F2E1-20C2-463A-97AA-CA8C6F161D5D}" srcOrd="0" destOrd="0" presId="urn:microsoft.com/office/officeart/2005/8/layout/chevron2"/>
    <dgm:cxn modelId="{992C8230-A9AC-4F87-ACD2-48FC40E1D3B8}" srcId="{ED6F0B4C-DFB0-45DE-8092-9619BC56DCCF}" destId="{8269020F-A29A-4093-9FAD-C8827F80060A}" srcOrd="0" destOrd="0" parTransId="{58D4A5C2-8631-43DC-9C75-FB40911BC08F}" sibTransId="{EEFFEA8F-AD9D-4DD4-859A-FFF741DFF00D}"/>
    <dgm:cxn modelId="{F9F6848F-8CA3-4318-8B7F-875481A44D63}" type="presOf" srcId="{8269020F-A29A-4093-9FAD-C8827F80060A}" destId="{C09DCAEB-EA7B-4627-8968-532EEABC6933}" srcOrd="0" destOrd="0" presId="urn:microsoft.com/office/officeart/2005/8/layout/chevron2"/>
    <dgm:cxn modelId="{5986DFB9-D770-4D67-AAD5-117FA81D1F5E}" srcId="{58931F79-AC30-4AD7-89FD-EF504296276A}" destId="{17CDB6D6-721E-4F76-9ABB-CF98ED80A2E4}" srcOrd="0" destOrd="0" parTransId="{3209DDF0-6681-4108-A671-CA1B9FC76886}" sibTransId="{2BE67176-C23A-4E04-AB5B-E1C668DA7B3F}"/>
    <dgm:cxn modelId="{E8862DCB-99DF-4E1E-B93C-8A5E0A230E53}" srcId="{8269020F-A29A-4093-9FAD-C8827F80060A}" destId="{72FDC764-ECB9-449B-B48F-B966B7D86C41}" srcOrd="0" destOrd="0" parTransId="{1F999436-1D3F-4316-A523-4B44408DB435}" sibTransId="{110A393D-D837-4203-B253-BB0C2125FD2A}"/>
    <dgm:cxn modelId="{EBE99AEB-7E00-46A1-A144-62E17EFD8C70}" type="presParOf" srcId="{3EE0BD02-B4B7-428C-B82A-32E5BB252A71}" destId="{0D78CF1A-96D5-421A-89EA-31B4A8888A6D}" srcOrd="0" destOrd="0" presId="urn:microsoft.com/office/officeart/2005/8/layout/chevron2"/>
    <dgm:cxn modelId="{6C4723D8-8839-4C41-981A-71A6CAD2FD6D}" type="presParOf" srcId="{0D78CF1A-96D5-421A-89EA-31B4A8888A6D}" destId="{C09DCAEB-EA7B-4627-8968-532EEABC6933}" srcOrd="0" destOrd="0" presId="urn:microsoft.com/office/officeart/2005/8/layout/chevron2"/>
    <dgm:cxn modelId="{BAA0567A-9D64-4469-9625-B6714EB5F27A}" type="presParOf" srcId="{0D78CF1A-96D5-421A-89EA-31B4A8888A6D}" destId="{E7BF4471-98C3-49B8-8452-E88F89384598}" srcOrd="1" destOrd="0" presId="urn:microsoft.com/office/officeart/2005/8/layout/chevron2"/>
    <dgm:cxn modelId="{FA011B0E-B4CD-49BA-958F-10E954ED8AEB}" type="presParOf" srcId="{3EE0BD02-B4B7-428C-B82A-32E5BB252A71}" destId="{3005B2B8-08F7-4818-A58A-24D3FFF9B671}" srcOrd="1" destOrd="0" presId="urn:microsoft.com/office/officeart/2005/8/layout/chevron2"/>
    <dgm:cxn modelId="{6FD11610-4253-469B-A432-1E2E75665B7E}" type="presParOf" srcId="{3EE0BD02-B4B7-428C-B82A-32E5BB252A71}" destId="{2B916228-631C-4D53-877D-C7FEE9CC8116}" srcOrd="2" destOrd="0" presId="urn:microsoft.com/office/officeart/2005/8/layout/chevron2"/>
    <dgm:cxn modelId="{02B6F96A-54F6-469B-BA7B-C10289203831}" type="presParOf" srcId="{2B916228-631C-4D53-877D-C7FEE9CC8116}" destId="{5F36F2E1-20C2-463A-97AA-CA8C6F161D5D}" srcOrd="0" destOrd="0" presId="urn:microsoft.com/office/officeart/2005/8/layout/chevron2"/>
    <dgm:cxn modelId="{48326C77-D261-4FAA-912D-A662FF46E1C5}" type="presParOf" srcId="{2B916228-631C-4D53-877D-C7FEE9CC8116}" destId="{76C2A621-DDA8-47D5-B33E-5C0CB4FCE7D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B7EC3F-1D3E-4225-9A71-2C640673372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996C5A56-063C-46FC-8026-444DDCEE7FFD}">
      <dgm:prSet phldrT="[Текст]"/>
      <dgm:spPr>
        <a:solidFill>
          <a:schemeClr val="tx1"/>
        </a:solidFill>
        <a:ln>
          <a:solidFill>
            <a:srgbClr val="7030A0"/>
          </a:solidFill>
        </a:ln>
      </dgm:spPr>
      <dgm:t>
        <a:bodyPr/>
        <a:lstStyle/>
        <a:p>
          <a:r>
            <a:rPr lang="en-US" dirty="0" smtClean="0">
              <a:solidFill>
                <a:srgbClr val="7030A0"/>
              </a:solidFill>
              <a:effectLst>
                <a:outerShdw blurRad="38100" dist="38100" dir="2700000" algn="tl">
                  <a:srgbClr val="000000">
                    <a:alpha val="43137"/>
                  </a:srgbClr>
                </a:outerShdw>
              </a:effectLst>
            </a:rPr>
            <a:t>Default risk</a:t>
          </a:r>
          <a:endParaRPr lang="ru-RU" dirty="0">
            <a:solidFill>
              <a:srgbClr val="7030A0"/>
            </a:solidFill>
            <a:effectLst>
              <a:outerShdw blurRad="38100" dist="38100" dir="2700000" algn="tl">
                <a:srgbClr val="000000">
                  <a:alpha val="43137"/>
                </a:srgbClr>
              </a:outerShdw>
            </a:effectLst>
          </a:endParaRPr>
        </a:p>
      </dgm:t>
    </dgm:pt>
    <dgm:pt modelId="{5B348767-36B7-4BC6-B5AB-EDD127DA3472}" type="parTrans" cxnId="{AE0359E6-E9A5-4343-B437-DE398A5A5E1D}">
      <dgm:prSet/>
      <dgm:spPr/>
      <dgm:t>
        <a:bodyPr/>
        <a:lstStyle/>
        <a:p>
          <a:endParaRPr lang="ru-RU"/>
        </a:p>
      </dgm:t>
    </dgm:pt>
    <dgm:pt modelId="{05B5C7CF-28B9-4461-B64A-81B5645C49FD}" type="sibTrans" cxnId="{AE0359E6-E9A5-4343-B437-DE398A5A5E1D}">
      <dgm:prSet/>
      <dgm:spPr>
        <a:ln>
          <a:solidFill>
            <a:srgbClr val="7030A0"/>
          </a:solidFill>
        </a:ln>
      </dgm:spPr>
      <dgm:t>
        <a:bodyPr/>
        <a:lstStyle/>
        <a:p>
          <a:endParaRPr lang="ru-RU"/>
        </a:p>
      </dgm:t>
    </dgm:pt>
    <dgm:pt modelId="{8626E109-FE47-46C3-9D6D-28953F64D863}">
      <dgm:prSet phldrT="[Текст]"/>
      <dgm:spPr>
        <a:solidFill>
          <a:schemeClr val="tx1"/>
        </a:solidFill>
        <a:ln>
          <a:solidFill>
            <a:srgbClr val="7030A0"/>
          </a:solidFill>
        </a:ln>
      </dgm:spPr>
      <dgm:t>
        <a:bodyPr/>
        <a:lstStyle/>
        <a:p>
          <a:r>
            <a:rPr lang="en-US" dirty="0" smtClean="0">
              <a:solidFill>
                <a:srgbClr val="7030A0"/>
              </a:solidFill>
              <a:effectLst>
                <a:outerShdw blurRad="38100" dist="38100" dir="2700000" algn="tl">
                  <a:srgbClr val="000000">
                    <a:alpha val="43137"/>
                  </a:srgbClr>
                </a:outerShdw>
              </a:effectLst>
            </a:rPr>
            <a:t>Liquidity</a:t>
          </a:r>
          <a:endParaRPr lang="ru-RU" dirty="0">
            <a:solidFill>
              <a:srgbClr val="7030A0"/>
            </a:solidFill>
            <a:effectLst>
              <a:outerShdw blurRad="38100" dist="38100" dir="2700000" algn="tl">
                <a:srgbClr val="000000">
                  <a:alpha val="43137"/>
                </a:srgbClr>
              </a:outerShdw>
            </a:effectLst>
          </a:endParaRPr>
        </a:p>
      </dgm:t>
    </dgm:pt>
    <dgm:pt modelId="{13913820-DA6A-4832-B0F5-C6C922B79B3E}" type="parTrans" cxnId="{9E77D1CA-F644-428E-91D9-0DD1354F5D56}">
      <dgm:prSet/>
      <dgm:spPr/>
      <dgm:t>
        <a:bodyPr/>
        <a:lstStyle/>
        <a:p>
          <a:endParaRPr lang="ru-RU"/>
        </a:p>
      </dgm:t>
    </dgm:pt>
    <dgm:pt modelId="{A56AC282-3006-4D00-AE9B-90A429E608E9}" type="sibTrans" cxnId="{9E77D1CA-F644-428E-91D9-0DD1354F5D56}">
      <dgm:prSet/>
      <dgm:spPr/>
      <dgm:t>
        <a:bodyPr/>
        <a:lstStyle/>
        <a:p>
          <a:endParaRPr lang="ru-RU"/>
        </a:p>
      </dgm:t>
    </dgm:pt>
    <dgm:pt modelId="{486B2E44-02DE-413A-9C4F-8B6FD739AC83}">
      <dgm:prSet phldrT="[Текст]"/>
      <dgm:spPr>
        <a:solidFill>
          <a:schemeClr val="tx1"/>
        </a:solidFill>
        <a:ln>
          <a:solidFill>
            <a:srgbClr val="7030A0"/>
          </a:solidFill>
        </a:ln>
      </dgm:spPr>
      <dgm:t>
        <a:bodyPr/>
        <a:lstStyle/>
        <a:p>
          <a:r>
            <a:rPr lang="en-US" dirty="0" smtClean="0">
              <a:solidFill>
                <a:srgbClr val="7030A0"/>
              </a:solidFill>
              <a:effectLst>
                <a:outerShdw blurRad="38100" dist="38100" dir="2700000" algn="tl">
                  <a:srgbClr val="000000">
                    <a:alpha val="43137"/>
                  </a:srgbClr>
                </a:outerShdw>
              </a:effectLst>
            </a:rPr>
            <a:t>Income tax preference</a:t>
          </a:r>
          <a:endParaRPr lang="ru-RU" dirty="0">
            <a:solidFill>
              <a:srgbClr val="7030A0"/>
            </a:solidFill>
            <a:effectLst>
              <a:outerShdw blurRad="38100" dist="38100" dir="2700000" algn="tl">
                <a:srgbClr val="000000">
                  <a:alpha val="43137"/>
                </a:srgbClr>
              </a:outerShdw>
            </a:effectLst>
          </a:endParaRPr>
        </a:p>
      </dgm:t>
    </dgm:pt>
    <dgm:pt modelId="{7C556A62-5424-4917-A42F-A2DE0103F604}" type="parTrans" cxnId="{4DD5174F-10C2-408D-919F-A3EADEF6275C}">
      <dgm:prSet/>
      <dgm:spPr/>
      <dgm:t>
        <a:bodyPr/>
        <a:lstStyle/>
        <a:p>
          <a:endParaRPr lang="ru-RU"/>
        </a:p>
      </dgm:t>
    </dgm:pt>
    <dgm:pt modelId="{1407F78B-E29E-4C1A-806F-59AB338F9CF7}" type="sibTrans" cxnId="{4DD5174F-10C2-408D-919F-A3EADEF6275C}">
      <dgm:prSet/>
      <dgm:spPr/>
      <dgm:t>
        <a:bodyPr/>
        <a:lstStyle/>
        <a:p>
          <a:endParaRPr lang="ru-RU"/>
        </a:p>
      </dgm:t>
    </dgm:pt>
    <dgm:pt modelId="{C40FA062-756E-4290-9968-11A4A96A91E4}" type="pres">
      <dgm:prSet presAssocID="{88B7EC3F-1D3E-4225-9A71-2C640673372E}" presName="Name0" presStyleCnt="0">
        <dgm:presLayoutVars>
          <dgm:chMax val="7"/>
          <dgm:chPref val="7"/>
          <dgm:dir/>
        </dgm:presLayoutVars>
      </dgm:prSet>
      <dgm:spPr/>
      <dgm:t>
        <a:bodyPr/>
        <a:lstStyle/>
        <a:p>
          <a:endParaRPr lang="ru-RU"/>
        </a:p>
      </dgm:t>
    </dgm:pt>
    <dgm:pt modelId="{01824987-9191-4CE6-A79F-4F46AC76D19E}" type="pres">
      <dgm:prSet presAssocID="{88B7EC3F-1D3E-4225-9A71-2C640673372E}" presName="Name1" presStyleCnt="0"/>
      <dgm:spPr/>
    </dgm:pt>
    <dgm:pt modelId="{E1FDF453-7184-4147-A5E6-1E7A6606E3F8}" type="pres">
      <dgm:prSet presAssocID="{88B7EC3F-1D3E-4225-9A71-2C640673372E}" presName="cycle" presStyleCnt="0"/>
      <dgm:spPr/>
    </dgm:pt>
    <dgm:pt modelId="{63D475C9-A688-4691-89E4-CE5B159A9687}" type="pres">
      <dgm:prSet presAssocID="{88B7EC3F-1D3E-4225-9A71-2C640673372E}" presName="srcNode" presStyleLbl="node1" presStyleIdx="0" presStyleCnt="3"/>
      <dgm:spPr/>
    </dgm:pt>
    <dgm:pt modelId="{C7ABF34A-29B4-47AF-BB18-D5A1995C4C42}" type="pres">
      <dgm:prSet presAssocID="{88B7EC3F-1D3E-4225-9A71-2C640673372E}" presName="conn" presStyleLbl="parChTrans1D2" presStyleIdx="0" presStyleCnt="1"/>
      <dgm:spPr/>
      <dgm:t>
        <a:bodyPr/>
        <a:lstStyle/>
        <a:p>
          <a:endParaRPr lang="ru-RU"/>
        </a:p>
      </dgm:t>
    </dgm:pt>
    <dgm:pt modelId="{AFCC0478-94B5-4F91-9FCC-00250C5C0A9F}" type="pres">
      <dgm:prSet presAssocID="{88B7EC3F-1D3E-4225-9A71-2C640673372E}" presName="extraNode" presStyleLbl="node1" presStyleIdx="0" presStyleCnt="3"/>
      <dgm:spPr/>
    </dgm:pt>
    <dgm:pt modelId="{54C5D0CC-AB0B-48BE-AB57-DF25C4AF482E}" type="pres">
      <dgm:prSet presAssocID="{88B7EC3F-1D3E-4225-9A71-2C640673372E}" presName="dstNode" presStyleLbl="node1" presStyleIdx="0" presStyleCnt="3"/>
      <dgm:spPr/>
    </dgm:pt>
    <dgm:pt modelId="{1B285BD7-9C7C-485E-B022-4EA5BD6D520F}" type="pres">
      <dgm:prSet presAssocID="{996C5A56-063C-46FC-8026-444DDCEE7FFD}" presName="text_1" presStyleLbl="node1" presStyleIdx="0" presStyleCnt="3">
        <dgm:presLayoutVars>
          <dgm:bulletEnabled val="1"/>
        </dgm:presLayoutVars>
      </dgm:prSet>
      <dgm:spPr/>
      <dgm:t>
        <a:bodyPr/>
        <a:lstStyle/>
        <a:p>
          <a:endParaRPr lang="ru-RU"/>
        </a:p>
      </dgm:t>
    </dgm:pt>
    <dgm:pt modelId="{F4D3A65D-34D8-439D-810D-7B7079B80457}" type="pres">
      <dgm:prSet presAssocID="{996C5A56-063C-46FC-8026-444DDCEE7FFD}" presName="accent_1" presStyleCnt="0"/>
      <dgm:spPr/>
    </dgm:pt>
    <dgm:pt modelId="{3D714BEE-8939-4A62-BE95-C249D1A55CFA}" type="pres">
      <dgm:prSet presAssocID="{996C5A56-063C-46FC-8026-444DDCEE7FFD}" presName="accentRepeatNode" presStyleLbl="solidFgAcc1" presStyleIdx="0" presStyleCnt="3"/>
      <dgm:spPr>
        <a:solidFill>
          <a:srgbClr val="7030A0"/>
        </a:solidFill>
        <a:ln>
          <a:solidFill>
            <a:srgbClr val="FAFAFA"/>
          </a:solidFill>
        </a:ln>
      </dgm:spPr>
      <dgm:t>
        <a:bodyPr/>
        <a:lstStyle/>
        <a:p>
          <a:endParaRPr lang="ru-RU"/>
        </a:p>
      </dgm:t>
    </dgm:pt>
    <dgm:pt modelId="{BCAE6C63-1877-4431-9BF3-4C6B18FA0E96}" type="pres">
      <dgm:prSet presAssocID="{8626E109-FE47-46C3-9D6D-28953F64D863}" presName="text_2" presStyleLbl="node1" presStyleIdx="1" presStyleCnt="3">
        <dgm:presLayoutVars>
          <dgm:bulletEnabled val="1"/>
        </dgm:presLayoutVars>
      </dgm:prSet>
      <dgm:spPr/>
      <dgm:t>
        <a:bodyPr/>
        <a:lstStyle/>
        <a:p>
          <a:endParaRPr lang="ru-RU"/>
        </a:p>
      </dgm:t>
    </dgm:pt>
    <dgm:pt modelId="{07BAF83E-3EBB-4529-86CF-108C2CB8ED25}" type="pres">
      <dgm:prSet presAssocID="{8626E109-FE47-46C3-9D6D-28953F64D863}" presName="accent_2" presStyleCnt="0"/>
      <dgm:spPr/>
    </dgm:pt>
    <dgm:pt modelId="{89C07572-F66A-4DBA-8AD8-0CBE6F539FB8}" type="pres">
      <dgm:prSet presAssocID="{8626E109-FE47-46C3-9D6D-28953F64D863}" presName="accentRepeatNode" presStyleLbl="solidFgAcc1" presStyleIdx="1" presStyleCnt="3"/>
      <dgm:spPr>
        <a:solidFill>
          <a:srgbClr val="7030A0"/>
        </a:solidFill>
        <a:ln>
          <a:solidFill>
            <a:srgbClr val="FAFAFA"/>
          </a:solidFill>
        </a:ln>
      </dgm:spPr>
      <dgm:t>
        <a:bodyPr/>
        <a:lstStyle/>
        <a:p>
          <a:endParaRPr lang="ru-RU"/>
        </a:p>
      </dgm:t>
    </dgm:pt>
    <dgm:pt modelId="{077120B5-1B76-4048-8A81-9722907EE149}" type="pres">
      <dgm:prSet presAssocID="{486B2E44-02DE-413A-9C4F-8B6FD739AC83}" presName="text_3" presStyleLbl="node1" presStyleIdx="2" presStyleCnt="3">
        <dgm:presLayoutVars>
          <dgm:bulletEnabled val="1"/>
        </dgm:presLayoutVars>
      </dgm:prSet>
      <dgm:spPr/>
      <dgm:t>
        <a:bodyPr/>
        <a:lstStyle/>
        <a:p>
          <a:endParaRPr lang="ru-RU"/>
        </a:p>
      </dgm:t>
    </dgm:pt>
    <dgm:pt modelId="{9E364357-7F12-4C88-A19C-F7EF0FCE1CC8}" type="pres">
      <dgm:prSet presAssocID="{486B2E44-02DE-413A-9C4F-8B6FD739AC83}" presName="accent_3" presStyleCnt="0"/>
      <dgm:spPr/>
    </dgm:pt>
    <dgm:pt modelId="{B8AD46E5-6C90-4C1E-8639-3503AB707592}" type="pres">
      <dgm:prSet presAssocID="{486B2E44-02DE-413A-9C4F-8B6FD739AC83}" presName="accentRepeatNode" presStyleLbl="solidFgAcc1" presStyleIdx="2" presStyleCnt="3"/>
      <dgm:spPr>
        <a:solidFill>
          <a:srgbClr val="7030A0"/>
        </a:solidFill>
        <a:ln>
          <a:solidFill>
            <a:srgbClr val="FAFAFA"/>
          </a:solidFill>
        </a:ln>
      </dgm:spPr>
      <dgm:t>
        <a:bodyPr/>
        <a:lstStyle/>
        <a:p>
          <a:endParaRPr lang="ru-RU"/>
        </a:p>
      </dgm:t>
    </dgm:pt>
  </dgm:ptLst>
  <dgm:cxnLst>
    <dgm:cxn modelId="{C4B59571-13D2-4B37-8267-569C05DF5467}" type="presOf" srcId="{996C5A56-063C-46FC-8026-444DDCEE7FFD}" destId="{1B285BD7-9C7C-485E-B022-4EA5BD6D520F}" srcOrd="0" destOrd="0" presId="urn:microsoft.com/office/officeart/2008/layout/VerticalCurvedList"/>
    <dgm:cxn modelId="{AE0359E6-E9A5-4343-B437-DE398A5A5E1D}" srcId="{88B7EC3F-1D3E-4225-9A71-2C640673372E}" destId="{996C5A56-063C-46FC-8026-444DDCEE7FFD}" srcOrd="0" destOrd="0" parTransId="{5B348767-36B7-4BC6-B5AB-EDD127DA3472}" sibTransId="{05B5C7CF-28B9-4461-B64A-81B5645C49FD}"/>
    <dgm:cxn modelId="{28C2CEE1-5C25-4B61-A508-C4B5E12C51A3}" type="presOf" srcId="{88B7EC3F-1D3E-4225-9A71-2C640673372E}" destId="{C40FA062-756E-4290-9968-11A4A96A91E4}" srcOrd="0" destOrd="0" presId="urn:microsoft.com/office/officeart/2008/layout/VerticalCurvedList"/>
    <dgm:cxn modelId="{4DD5174F-10C2-408D-919F-A3EADEF6275C}" srcId="{88B7EC3F-1D3E-4225-9A71-2C640673372E}" destId="{486B2E44-02DE-413A-9C4F-8B6FD739AC83}" srcOrd="2" destOrd="0" parTransId="{7C556A62-5424-4917-A42F-A2DE0103F604}" sibTransId="{1407F78B-E29E-4C1A-806F-59AB338F9CF7}"/>
    <dgm:cxn modelId="{9E77D1CA-F644-428E-91D9-0DD1354F5D56}" srcId="{88B7EC3F-1D3E-4225-9A71-2C640673372E}" destId="{8626E109-FE47-46C3-9D6D-28953F64D863}" srcOrd="1" destOrd="0" parTransId="{13913820-DA6A-4832-B0F5-C6C922B79B3E}" sibTransId="{A56AC282-3006-4D00-AE9B-90A429E608E9}"/>
    <dgm:cxn modelId="{BF59C45B-CCB4-4C96-B025-6C09197109F4}" type="presOf" srcId="{05B5C7CF-28B9-4461-B64A-81B5645C49FD}" destId="{C7ABF34A-29B4-47AF-BB18-D5A1995C4C42}" srcOrd="0" destOrd="0" presId="urn:microsoft.com/office/officeart/2008/layout/VerticalCurvedList"/>
    <dgm:cxn modelId="{DBC4046C-2DE4-4698-A815-9D8128878A03}" type="presOf" srcId="{8626E109-FE47-46C3-9D6D-28953F64D863}" destId="{BCAE6C63-1877-4431-9BF3-4C6B18FA0E96}" srcOrd="0" destOrd="0" presId="urn:microsoft.com/office/officeart/2008/layout/VerticalCurvedList"/>
    <dgm:cxn modelId="{93A74049-D821-47F1-A6BF-C32FC5EBCA4B}" type="presOf" srcId="{486B2E44-02DE-413A-9C4F-8B6FD739AC83}" destId="{077120B5-1B76-4048-8A81-9722907EE149}" srcOrd="0" destOrd="0" presId="urn:microsoft.com/office/officeart/2008/layout/VerticalCurvedList"/>
    <dgm:cxn modelId="{5CA3F3FF-23E9-4C6B-A5C9-F2F1AD88BF0B}" type="presParOf" srcId="{C40FA062-756E-4290-9968-11A4A96A91E4}" destId="{01824987-9191-4CE6-A79F-4F46AC76D19E}" srcOrd="0" destOrd="0" presId="urn:microsoft.com/office/officeart/2008/layout/VerticalCurvedList"/>
    <dgm:cxn modelId="{4E0C3DA5-E20D-47CB-8A5B-08ADDCB91DC4}" type="presParOf" srcId="{01824987-9191-4CE6-A79F-4F46AC76D19E}" destId="{E1FDF453-7184-4147-A5E6-1E7A6606E3F8}" srcOrd="0" destOrd="0" presId="urn:microsoft.com/office/officeart/2008/layout/VerticalCurvedList"/>
    <dgm:cxn modelId="{50F8F588-8F9C-426C-8DDB-049256FF037B}" type="presParOf" srcId="{E1FDF453-7184-4147-A5E6-1E7A6606E3F8}" destId="{63D475C9-A688-4691-89E4-CE5B159A9687}" srcOrd="0" destOrd="0" presId="urn:microsoft.com/office/officeart/2008/layout/VerticalCurvedList"/>
    <dgm:cxn modelId="{0882F530-F65F-4FA7-98AC-D3060528945C}" type="presParOf" srcId="{E1FDF453-7184-4147-A5E6-1E7A6606E3F8}" destId="{C7ABF34A-29B4-47AF-BB18-D5A1995C4C42}" srcOrd="1" destOrd="0" presId="urn:microsoft.com/office/officeart/2008/layout/VerticalCurvedList"/>
    <dgm:cxn modelId="{A209831B-576C-4BD4-839E-D6B298E4CA75}" type="presParOf" srcId="{E1FDF453-7184-4147-A5E6-1E7A6606E3F8}" destId="{AFCC0478-94B5-4F91-9FCC-00250C5C0A9F}" srcOrd="2" destOrd="0" presId="urn:microsoft.com/office/officeart/2008/layout/VerticalCurvedList"/>
    <dgm:cxn modelId="{1CFAD77A-83B5-40AC-90B1-F04CE553C32E}" type="presParOf" srcId="{E1FDF453-7184-4147-A5E6-1E7A6606E3F8}" destId="{54C5D0CC-AB0B-48BE-AB57-DF25C4AF482E}" srcOrd="3" destOrd="0" presId="urn:microsoft.com/office/officeart/2008/layout/VerticalCurvedList"/>
    <dgm:cxn modelId="{315251DA-530B-4DF0-A440-B912F28F884E}" type="presParOf" srcId="{01824987-9191-4CE6-A79F-4F46AC76D19E}" destId="{1B285BD7-9C7C-485E-B022-4EA5BD6D520F}" srcOrd="1" destOrd="0" presId="urn:microsoft.com/office/officeart/2008/layout/VerticalCurvedList"/>
    <dgm:cxn modelId="{81508647-8D6D-4622-9769-58834E185469}" type="presParOf" srcId="{01824987-9191-4CE6-A79F-4F46AC76D19E}" destId="{F4D3A65D-34D8-439D-810D-7B7079B80457}" srcOrd="2" destOrd="0" presId="urn:microsoft.com/office/officeart/2008/layout/VerticalCurvedList"/>
    <dgm:cxn modelId="{AF83E7CE-A830-4CC7-B0BE-18A98693C43B}" type="presParOf" srcId="{F4D3A65D-34D8-439D-810D-7B7079B80457}" destId="{3D714BEE-8939-4A62-BE95-C249D1A55CFA}" srcOrd="0" destOrd="0" presId="urn:microsoft.com/office/officeart/2008/layout/VerticalCurvedList"/>
    <dgm:cxn modelId="{446C76D6-1CAF-4226-8606-6DEDB58E7519}" type="presParOf" srcId="{01824987-9191-4CE6-A79F-4F46AC76D19E}" destId="{BCAE6C63-1877-4431-9BF3-4C6B18FA0E96}" srcOrd="3" destOrd="0" presId="urn:microsoft.com/office/officeart/2008/layout/VerticalCurvedList"/>
    <dgm:cxn modelId="{3DB98934-6873-4063-ABFB-F917CF3C63B2}" type="presParOf" srcId="{01824987-9191-4CE6-A79F-4F46AC76D19E}" destId="{07BAF83E-3EBB-4529-86CF-108C2CB8ED25}" srcOrd="4" destOrd="0" presId="urn:microsoft.com/office/officeart/2008/layout/VerticalCurvedList"/>
    <dgm:cxn modelId="{13AFFEDA-2B6E-4DF0-BBC1-B38C3B36053D}" type="presParOf" srcId="{07BAF83E-3EBB-4529-86CF-108C2CB8ED25}" destId="{89C07572-F66A-4DBA-8AD8-0CBE6F539FB8}" srcOrd="0" destOrd="0" presId="urn:microsoft.com/office/officeart/2008/layout/VerticalCurvedList"/>
    <dgm:cxn modelId="{AEC07F8D-A2B8-4CFD-8A6F-1C724E5A7978}" type="presParOf" srcId="{01824987-9191-4CE6-A79F-4F46AC76D19E}" destId="{077120B5-1B76-4048-8A81-9722907EE149}" srcOrd="5" destOrd="0" presId="urn:microsoft.com/office/officeart/2008/layout/VerticalCurvedList"/>
    <dgm:cxn modelId="{435619B5-F4B7-4536-B99A-EDDBEFD44067}" type="presParOf" srcId="{01824987-9191-4CE6-A79F-4F46AC76D19E}" destId="{9E364357-7F12-4C88-A19C-F7EF0FCE1CC8}" srcOrd="6" destOrd="0" presId="urn:microsoft.com/office/officeart/2008/layout/VerticalCurvedList"/>
    <dgm:cxn modelId="{BA2DD64C-338F-4F6E-9094-2813AB3C35EC}" type="presParOf" srcId="{9E364357-7F12-4C88-A19C-F7EF0FCE1CC8}" destId="{B8AD46E5-6C90-4C1E-8639-3503AB70759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95CEFD-D353-4289-B965-677955B7EA91}" type="doc">
      <dgm:prSet loTypeId="urn:microsoft.com/office/officeart/2005/8/layout/chevron2" loCatId="list" qsTypeId="urn:microsoft.com/office/officeart/2005/8/quickstyle/simple5" qsCatId="simple" csTypeId="urn:microsoft.com/office/officeart/2005/8/colors/accent1_2" csCatId="accent1" phldr="1"/>
      <dgm:spPr/>
      <dgm:t>
        <a:bodyPr/>
        <a:lstStyle/>
        <a:p>
          <a:endParaRPr lang="ru-RU"/>
        </a:p>
      </dgm:t>
    </dgm:pt>
    <dgm:pt modelId="{0680D5E4-B17E-4C33-B26D-C6785E99A091}">
      <dgm:prSet phldrT="[Текст]">
        <dgm:style>
          <a:lnRef idx="2">
            <a:schemeClr val="dk1"/>
          </a:lnRef>
          <a:fillRef idx="1">
            <a:schemeClr val="lt1"/>
          </a:fillRef>
          <a:effectRef idx="0">
            <a:schemeClr val="dk1"/>
          </a:effectRef>
          <a:fontRef idx="minor">
            <a:schemeClr val="dk1"/>
          </a:fontRef>
        </dgm:style>
      </dgm:prSet>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a:ln>
          <a:solidFill>
            <a:srgbClr val="7030A0"/>
          </a:solidFill>
        </a:ln>
      </dgm:spPr>
      <dgm:t>
        <a:bodyPr/>
        <a:lstStyle/>
        <a:p>
          <a:r>
            <a:rPr lang="en-US" dirty="0" smtClean="0">
              <a:solidFill>
                <a:schemeClr val="tx1"/>
              </a:solidFill>
              <a:effectLst>
                <a:outerShdw blurRad="38100" dist="38100" dir="2700000" algn="tl">
                  <a:srgbClr val="000000">
                    <a:alpha val="43137"/>
                  </a:srgbClr>
                </a:outerShdw>
              </a:effectLst>
            </a:rPr>
            <a:t>1</a:t>
          </a:r>
          <a:endParaRPr lang="ru-RU" dirty="0">
            <a:solidFill>
              <a:schemeClr val="tx1"/>
            </a:solidFill>
            <a:effectLst>
              <a:outerShdw blurRad="38100" dist="38100" dir="2700000" algn="tl">
                <a:srgbClr val="000000">
                  <a:alpha val="43137"/>
                </a:srgbClr>
              </a:outerShdw>
            </a:effectLst>
          </a:endParaRPr>
        </a:p>
      </dgm:t>
    </dgm:pt>
    <dgm:pt modelId="{D548C008-702E-4BA3-B132-3950BF721623}" type="parTrans" cxnId="{F1EF54AC-3D48-45FD-874A-FB43763EA876}">
      <dgm:prSet/>
      <dgm:spPr/>
      <dgm:t>
        <a:bodyPr/>
        <a:lstStyle/>
        <a:p>
          <a:endParaRPr lang="ru-RU">
            <a:solidFill>
              <a:srgbClr val="7030A0"/>
            </a:solidFill>
            <a:effectLst>
              <a:outerShdw blurRad="38100" dist="38100" dir="2700000" algn="tl">
                <a:srgbClr val="000000">
                  <a:alpha val="43137"/>
                </a:srgbClr>
              </a:outerShdw>
            </a:effectLst>
          </a:endParaRPr>
        </a:p>
      </dgm:t>
    </dgm:pt>
    <dgm:pt modelId="{4D3A8259-7594-4F7C-AEC8-6D8AF2E9F311}" type="sibTrans" cxnId="{F1EF54AC-3D48-45FD-874A-FB43763EA876}">
      <dgm:prSet/>
      <dgm:spPr/>
      <dgm:t>
        <a:bodyPr/>
        <a:lstStyle/>
        <a:p>
          <a:endParaRPr lang="ru-RU">
            <a:solidFill>
              <a:srgbClr val="7030A0"/>
            </a:solidFill>
            <a:effectLst>
              <a:outerShdw blurRad="38100" dist="38100" dir="2700000" algn="tl">
                <a:srgbClr val="000000">
                  <a:alpha val="43137"/>
                </a:srgbClr>
              </a:outerShdw>
            </a:effectLst>
          </a:endParaRPr>
        </a:p>
      </dgm:t>
    </dgm:pt>
    <dgm:pt modelId="{F67F56BE-B4B8-482F-B37A-7B6DFAACB430}">
      <dgm:prSet phldrT="[Текст]">
        <dgm:style>
          <a:lnRef idx="2">
            <a:schemeClr val="dk1"/>
          </a:lnRef>
          <a:fillRef idx="1">
            <a:schemeClr val="lt1"/>
          </a:fillRef>
          <a:effectRef idx="0">
            <a:schemeClr val="dk1"/>
          </a:effectRef>
          <a:fontRef idx="minor">
            <a:schemeClr val="dk1"/>
          </a:fontRef>
        </dgm:style>
      </dgm:prSet>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dgm:spPr>
      <dgm:t>
        <a:bodyPr/>
        <a:lstStyle/>
        <a:p>
          <a:r>
            <a:rPr lang="en-US" dirty="0" smtClean="0">
              <a:solidFill>
                <a:schemeClr val="tx1"/>
              </a:solidFill>
              <a:effectLst>
                <a:outerShdw blurRad="38100" dist="38100" dir="2700000" algn="tl">
                  <a:srgbClr val="000000">
                    <a:alpha val="43137"/>
                  </a:srgbClr>
                </a:outerShdw>
              </a:effectLst>
            </a:rPr>
            <a:t>2</a:t>
          </a:r>
          <a:endParaRPr lang="ru-RU" dirty="0">
            <a:solidFill>
              <a:schemeClr val="tx1"/>
            </a:solidFill>
            <a:effectLst>
              <a:outerShdw blurRad="38100" dist="38100" dir="2700000" algn="tl">
                <a:srgbClr val="000000">
                  <a:alpha val="43137"/>
                </a:srgbClr>
              </a:outerShdw>
            </a:effectLst>
          </a:endParaRPr>
        </a:p>
      </dgm:t>
    </dgm:pt>
    <dgm:pt modelId="{526BCC32-71BE-4A7F-928A-DADCEB27691D}" type="parTrans" cxnId="{940DD640-64B7-4CEE-84A7-0CA96B8CA241}">
      <dgm:prSet/>
      <dgm:spPr/>
      <dgm:t>
        <a:bodyPr/>
        <a:lstStyle/>
        <a:p>
          <a:endParaRPr lang="ru-RU">
            <a:solidFill>
              <a:srgbClr val="7030A0"/>
            </a:solidFill>
            <a:effectLst>
              <a:outerShdw blurRad="38100" dist="38100" dir="2700000" algn="tl">
                <a:srgbClr val="000000">
                  <a:alpha val="43137"/>
                </a:srgbClr>
              </a:outerShdw>
            </a:effectLst>
          </a:endParaRPr>
        </a:p>
      </dgm:t>
    </dgm:pt>
    <dgm:pt modelId="{FE8CA0C5-C5F0-45D2-9365-AE8B943814FD}" type="sibTrans" cxnId="{940DD640-64B7-4CEE-84A7-0CA96B8CA241}">
      <dgm:prSet/>
      <dgm:spPr/>
      <dgm:t>
        <a:bodyPr/>
        <a:lstStyle/>
        <a:p>
          <a:endParaRPr lang="ru-RU">
            <a:solidFill>
              <a:srgbClr val="7030A0"/>
            </a:solidFill>
            <a:effectLst>
              <a:outerShdw blurRad="38100" dist="38100" dir="2700000" algn="tl">
                <a:srgbClr val="000000">
                  <a:alpha val="43137"/>
                </a:srgbClr>
              </a:outerShdw>
            </a:effectLst>
          </a:endParaRPr>
        </a:p>
      </dgm:t>
    </dgm:pt>
    <dgm:pt modelId="{CF2D1FB7-1492-481F-931B-7D87EE847B8F}">
      <dgm:prSet phldrT="[Текст]">
        <dgm:style>
          <a:lnRef idx="2">
            <a:schemeClr val="dk1"/>
          </a:lnRef>
          <a:fillRef idx="1">
            <a:schemeClr val="lt1"/>
          </a:fillRef>
          <a:effectRef idx="0">
            <a:schemeClr val="dk1"/>
          </a:effectRef>
          <a:fontRef idx="minor">
            <a:schemeClr val="dk1"/>
          </a:fontRef>
        </dgm:style>
      </dgm:prSet>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dgm:spPr>
      <dgm:t>
        <a:bodyPr/>
        <a:lstStyle/>
        <a:p>
          <a:r>
            <a:rPr lang="en-US" dirty="0" smtClean="0">
              <a:solidFill>
                <a:schemeClr val="tx1"/>
              </a:solidFill>
              <a:effectLst>
                <a:outerShdw blurRad="38100" dist="38100" dir="2700000" algn="tl">
                  <a:srgbClr val="000000">
                    <a:alpha val="43137"/>
                  </a:srgbClr>
                </a:outerShdw>
              </a:effectLst>
            </a:rPr>
            <a:t>3</a:t>
          </a:r>
          <a:endParaRPr lang="ru-RU" dirty="0">
            <a:solidFill>
              <a:schemeClr val="tx1"/>
            </a:solidFill>
            <a:effectLst>
              <a:outerShdw blurRad="38100" dist="38100" dir="2700000" algn="tl">
                <a:srgbClr val="000000">
                  <a:alpha val="43137"/>
                </a:srgbClr>
              </a:outerShdw>
            </a:effectLst>
          </a:endParaRPr>
        </a:p>
      </dgm:t>
    </dgm:pt>
    <dgm:pt modelId="{65153A2C-E3AD-4FD6-ACBD-F23B84C3FDB0}" type="parTrans" cxnId="{AE63CE18-792F-404D-8F88-3929D75214FD}">
      <dgm:prSet/>
      <dgm:spPr/>
      <dgm:t>
        <a:bodyPr/>
        <a:lstStyle/>
        <a:p>
          <a:endParaRPr lang="ru-RU">
            <a:solidFill>
              <a:srgbClr val="7030A0"/>
            </a:solidFill>
            <a:effectLst>
              <a:outerShdw blurRad="38100" dist="38100" dir="2700000" algn="tl">
                <a:srgbClr val="000000">
                  <a:alpha val="43137"/>
                </a:srgbClr>
              </a:outerShdw>
            </a:effectLst>
          </a:endParaRPr>
        </a:p>
      </dgm:t>
    </dgm:pt>
    <dgm:pt modelId="{5ECF5A12-67C9-4EC1-A376-59DCCCE4CBC4}" type="sibTrans" cxnId="{AE63CE18-792F-404D-8F88-3929D75214FD}">
      <dgm:prSet/>
      <dgm:spPr/>
      <dgm:t>
        <a:bodyPr/>
        <a:lstStyle/>
        <a:p>
          <a:endParaRPr lang="ru-RU">
            <a:solidFill>
              <a:srgbClr val="7030A0"/>
            </a:solidFill>
            <a:effectLst>
              <a:outerShdw blurRad="38100" dist="38100" dir="2700000" algn="tl">
                <a:srgbClr val="000000">
                  <a:alpha val="43137"/>
                </a:srgbClr>
              </a:outerShdw>
            </a:effectLst>
          </a:endParaRPr>
        </a:p>
      </dgm:t>
    </dgm:pt>
    <dgm:pt modelId="{53A4574D-60F4-4346-A744-4AFEE961727C}">
      <dgm:prSet/>
      <dgm:spPr/>
      <dgm:t>
        <a:bodyPr/>
        <a:lstStyle/>
        <a:p>
          <a:r>
            <a:rPr lang="en-US" dirty="0" smtClean="0">
              <a:solidFill>
                <a:srgbClr val="7030A0"/>
              </a:solidFill>
              <a:effectLst>
                <a:outerShdw blurRad="38100" dist="38100" dir="2700000" algn="tl">
                  <a:srgbClr val="000000">
                    <a:alpha val="43137"/>
                  </a:srgbClr>
                </a:outerShdw>
              </a:effectLst>
            </a:rPr>
            <a:t>Interest rates on bonds of different maturities move together over time</a:t>
          </a:r>
          <a:endParaRPr lang="ru-RU" dirty="0">
            <a:solidFill>
              <a:srgbClr val="7030A0"/>
            </a:solidFill>
            <a:effectLst>
              <a:outerShdw blurRad="38100" dist="38100" dir="2700000" algn="tl">
                <a:srgbClr val="000000">
                  <a:alpha val="43137"/>
                </a:srgbClr>
              </a:outerShdw>
            </a:effectLst>
          </a:endParaRPr>
        </a:p>
      </dgm:t>
    </dgm:pt>
    <dgm:pt modelId="{96ABBF31-6008-44FC-954C-73B8C8C112FF}" type="parTrans" cxnId="{76D7BF30-B17A-4D29-BCBB-22DB7BB15FAC}">
      <dgm:prSet/>
      <dgm:spPr/>
      <dgm:t>
        <a:bodyPr/>
        <a:lstStyle/>
        <a:p>
          <a:endParaRPr lang="ru-RU">
            <a:solidFill>
              <a:srgbClr val="7030A0"/>
            </a:solidFill>
            <a:effectLst>
              <a:outerShdw blurRad="38100" dist="38100" dir="2700000" algn="tl">
                <a:srgbClr val="000000">
                  <a:alpha val="43137"/>
                </a:srgbClr>
              </a:outerShdw>
            </a:effectLst>
          </a:endParaRPr>
        </a:p>
      </dgm:t>
    </dgm:pt>
    <dgm:pt modelId="{F93EF064-3E8E-44EA-93F0-950E24395ABB}" type="sibTrans" cxnId="{76D7BF30-B17A-4D29-BCBB-22DB7BB15FAC}">
      <dgm:prSet/>
      <dgm:spPr/>
      <dgm:t>
        <a:bodyPr/>
        <a:lstStyle/>
        <a:p>
          <a:endParaRPr lang="ru-RU">
            <a:solidFill>
              <a:srgbClr val="7030A0"/>
            </a:solidFill>
            <a:effectLst>
              <a:outerShdw blurRad="38100" dist="38100" dir="2700000" algn="tl">
                <a:srgbClr val="000000">
                  <a:alpha val="43137"/>
                </a:srgbClr>
              </a:outerShdw>
            </a:effectLst>
          </a:endParaRPr>
        </a:p>
      </dgm:t>
    </dgm:pt>
    <dgm:pt modelId="{7DA3A7F6-1261-4434-AF7D-668285AD29AD}">
      <dgm:prSet/>
      <dgm:spPr/>
      <dgm:t>
        <a:bodyPr/>
        <a:lstStyle/>
        <a:p>
          <a:r>
            <a:rPr lang="en-US" dirty="0" smtClean="0">
              <a:solidFill>
                <a:srgbClr val="7030A0"/>
              </a:solidFill>
              <a:effectLst>
                <a:outerShdw blurRad="38100" dist="38100" dir="2700000" algn="tl">
                  <a:srgbClr val="000000">
                    <a:alpha val="43137"/>
                  </a:srgbClr>
                </a:outerShdw>
              </a:effectLst>
            </a:rPr>
            <a:t>When short-term interest rates are low, yield curves are more likely to have an upward slope; when short-term interest rates are high, yield curves are more likely to slope downward</a:t>
          </a:r>
          <a:endParaRPr lang="ru-RU" dirty="0">
            <a:solidFill>
              <a:srgbClr val="7030A0"/>
            </a:solidFill>
            <a:effectLst>
              <a:outerShdw blurRad="38100" dist="38100" dir="2700000" algn="tl">
                <a:srgbClr val="000000">
                  <a:alpha val="43137"/>
                </a:srgbClr>
              </a:outerShdw>
            </a:effectLst>
          </a:endParaRPr>
        </a:p>
      </dgm:t>
    </dgm:pt>
    <dgm:pt modelId="{C512183B-0343-44EB-B33A-E3C15CBBE396}" type="parTrans" cxnId="{674621C0-4D25-4C26-A810-C33777D79C66}">
      <dgm:prSet/>
      <dgm:spPr/>
      <dgm:t>
        <a:bodyPr/>
        <a:lstStyle/>
        <a:p>
          <a:endParaRPr lang="ru-RU">
            <a:solidFill>
              <a:srgbClr val="7030A0"/>
            </a:solidFill>
            <a:effectLst>
              <a:outerShdw blurRad="38100" dist="38100" dir="2700000" algn="tl">
                <a:srgbClr val="000000">
                  <a:alpha val="43137"/>
                </a:srgbClr>
              </a:outerShdw>
            </a:effectLst>
          </a:endParaRPr>
        </a:p>
      </dgm:t>
    </dgm:pt>
    <dgm:pt modelId="{9677179D-2A58-4776-8078-F89F25DC765D}" type="sibTrans" cxnId="{674621C0-4D25-4C26-A810-C33777D79C66}">
      <dgm:prSet/>
      <dgm:spPr/>
      <dgm:t>
        <a:bodyPr/>
        <a:lstStyle/>
        <a:p>
          <a:endParaRPr lang="ru-RU">
            <a:solidFill>
              <a:srgbClr val="7030A0"/>
            </a:solidFill>
            <a:effectLst>
              <a:outerShdw blurRad="38100" dist="38100" dir="2700000" algn="tl">
                <a:srgbClr val="000000">
                  <a:alpha val="43137"/>
                </a:srgbClr>
              </a:outerShdw>
            </a:effectLst>
          </a:endParaRPr>
        </a:p>
      </dgm:t>
    </dgm:pt>
    <dgm:pt modelId="{34A2C249-8B25-46E1-B834-4B402B2F6AF6}">
      <dgm:prSet/>
      <dgm:spPr>
        <a:solidFill>
          <a:schemeClr val="tx1">
            <a:alpha val="90000"/>
          </a:schemeClr>
        </a:solidFill>
      </dgm:spPr>
      <dgm:t>
        <a:bodyPr/>
        <a:lstStyle/>
        <a:p>
          <a:r>
            <a:rPr lang="en-US" smtClean="0">
              <a:solidFill>
                <a:srgbClr val="7030A0"/>
              </a:solidFill>
              <a:effectLst>
                <a:outerShdw blurRad="38100" dist="38100" dir="2700000" algn="tl">
                  <a:srgbClr val="000000">
                    <a:alpha val="43137"/>
                  </a:srgbClr>
                </a:outerShdw>
              </a:effectLst>
            </a:rPr>
            <a:t>Yield curves almost always slope upward</a:t>
          </a:r>
          <a:endParaRPr lang="ru-RU" dirty="0">
            <a:solidFill>
              <a:srgbClr val="7030A0"/>
            </a:solidFill>
            <a:effectLst>
              <a:outerShdw blurRad="38100" dist="38100" dir="2700000" algn="tl">
                <a:srgbClr val="000000">
                  <a:alpha val="43137"/>
                </a:srgbClr>
              </a:outerShdw>
            </a:effectLst>
          </a:endParaRPr>
        </a:p>
      </dgm:t>
    </dgm:pt>
    <dgm:pt modelId="{B49B6578-01AC-4307-B4FA-10846D6EDA66}" type="parTrans" cxnId="{0DEF871C-628E-4B2C-B757-9F0A42AA471B}">
      <dgm:prSet/>
      <dgm:spPr/>
      <dgm:t>
        <a:bodyPr/>
        <a:lstStyle/>
        <a:p>
          <a:endParaRPr lang="ru-RU">
            <a:solidFill>
              <a:srgbClr val="7030A0"/>
            </a:solidFill>
            <a:effectLst>
              <a:outerShdw blurRad="38100" dist="38100" dir="2700000" algn="tl">
                <a:srgbClr val="000000">
                  <a:alpha val="43137"/>
                </a:srgbClr>
              </a:outerShdw>
            </a:effectLst>
          </a:endParaRPr>
        </a:p>
      </dgm:t>
    </dgm:pt>
    <dgm:pt modelId="{0A1C02EA-A6D5-429E-8645-385A75967B6E}" type="sibTrans" cxnId="{0DEF871C-628E-4B2C-B757-9F0A42AA471B}">
      <dgm:prSet/>
      <dgm:spPr/>
      <dgm:t>
        <a:bodyPr/>
        <a:lstStyle/>
        <a:p>
          <a:endParaRPr lang="ru-RU">
            <a:solidFill>
              <a:srgbClr val="7030A0"/>
            </a:solidFill>
            <a:effectLst>
              <a:outerShdw blurRad="38100" dist="38100" dir="2700000" algn="tl">
                <a:srgbClr val="000000">
                  <a:alpha val="43137"/>
                </a:srgbClr>
              </a:outerShdw>
            </a:effectLst>
          </a:endParaRPr>
        </a:p>
      </dgm:t>
    </dgm:pt>
    <dgm:pt modelId="{A94A9E89-50F0-4DCC-B427-F82F7D3515FD}" type="pres">
      <dgm:prSet presAssocID="{C395CEFD-D353-4289-B965-677955B7EA91}" presName="linearFlow" presStyleCnt="0">
        <dgm:presLayoutVars>
          <dgm:dir/>
          <dgm:animLvl val="lvl"/>
          <dgm:resizeHandles val="exact"/>
        </dgm:presLayoutVars>
      </dgm:prSet>
      <dgm:spPr/>
      <dgm:t>
        <a:bodyPr/>
        <a:lstStyle/>
        <a:p>
          <a:endParaRPr lang="ru-RU"/>
        </a:p>
      </dgm:t>
    </dgm:pt>
    <dgm:pt modelId="{DCE4958D-EA67-4223-8848-0D441DC7AD75}" type="pres">
      <dgm:prSet presAssocID="{0680D5E4-B17E-4C33-B26D-C6785E99A091}" presName="composite" presStyleCnt="0"/>
      <dgm:spPr/>
      <dgm:t>
        <a:bodyPr/>
        <a:lstStyle/>
        <a:p>
          <a:endParaRPr lang="ru-RU"/>
        </a:p>
      </dgm:t>
    </dgm:pt>
    <dgm:pt modelId="{FE122B80-FC63-4B0D-803A-7B42F7374C4A}" type="pres">
      <dgm:prSet presAssocID="{0680D5E4-B17E-4C33-B26D-C6785E99A091}" presName="parentText" presStyleLbl="alignNode1" presStyleIdx="0" presStyleCnt="3" custLinFactNeighborX="0" custLinFactNeighborY="-2">
        <dgm:presLayoutVars>
          <dgm:chMax val="1"/>
          <dgm:bulletEnabled val="1"/>
        </dgm:presLayoutVars>
      </dgm:prSet>
      <dgm:spPr/>
      <dgm:t>
        <a:bodyPr/>
        <a:lstStyle/>
        <a:p>
          <a:endParaRPr lang="ru-RU"/>
        </a:p>
      </dgm:t>
    </dgm:pt>
    <dgm:pt modelId="{3CA57993-29CC-4800-B33A-EB2A513C5574}" type="pres">
      <dgm:prSet presAssocID="{0680D5E4-B17E-4C33-B26D-C6785E99A091}" presName="descendantText" presStyleLbl="alignAcc1" presStyleIdx="0" presStyleCnt="3">
        <dgm:presLayoutVars>
          <dgm:bulletEnabled val="1"/>
        </dgm:presLayoutVars>
      </dgm:prSet>
      <dgm:spPr/>
      <dgm:t>
        <a:bodyPr/>
        <a:lstStyle/>
        <a:p>
          <a:endParaRPr lang="ru-RU"/>
        </a:p>
      </dgm:t>
    </dgm:pt>
    <dgm:pt modelId="{B1CAE4AC-0B8E-4BFD-8CAF-06F6773B3F86}" type="pres">
      <dgm:prSet presAssocID="{4D3A8259-7594-4F7C-AEC8-6D8AF2E9F311}" presName="sp" presStyleCnt="0"/>
      <dgm:spPr/>
      <dgm:t>
        <a:bodyPr/>
        <a:lstStyle/>
        <a:p>
          <a:endParaRPr lang="ru-RU"/>
        </a:p>
      </dgm:t>
    </dgm:pt>
    <dgm:pt modelId="{CED2ACFE-87AD-46E0-A7A2-05874D4F1A54}" type="pres">
      <dgm:prSet presAssocID="{F67F56BE-B4B8-482F-B37A-7B6DFAACB430}" presName="composite" presStyleCnt="0"/>
      <dgm:spPr/>
      <dgm:t>
        <a:bodyPr/>
        <a:lstStyle/>
        <a:p>
          <a:endParaRPr lang="ru-RU"/>
        </a:p>
      </dgm:t>
    </dgm:pt>
    <dgm:pt modelId="{B1C86A40-2A26-463F-BF09-C6DE02B6D380}" type="pres">
      <dgm:prSet presAssocID="{F67F56BE-B4B8-482F-B37A-7B6DFAACB430}" presName="parentText" presStyleLbl="alignNode1" presStyleIdx="1" presStyleCnt="3">
        <dgm:presLayoutVars>
          <dgm:chMax val="1"/>
          <dgm:bulletEnabled val="1"/>
        </dgm:presLayoutVars>
      </dgm:prSet>
      <dgm:spPr/>
      <dgm:t>
        <a:bodyPr/>
        <a:lstStyle/>
        <a:p>
          <a:endParaRPr lang="ru-RU"/>
        </a:p>
      </dgm:t>
    </dgm:pt>
    <dgm:pt modelId="{A4363623-9AA0-4779-909D-7230B9BE070E}" type="pres">
      <dgm:prSet presAssocID="{F67F56BE-B4B8-482F-B37A-7B6DFAACB430}" presName="descendantText" presStyleLbl="alignAcc1" presStyleIdx="1" presStyleCnt="3">
        <dgm:presLayoutVars>
          <dgm:bulletEnabled val="1"/>
        </dgm:presLayoutVars>
      </dgm:prSet>
      <dgm:spPr/>
      <dgm:t>
        <a:bodyPr/>
        <a:lstStyle/>
        <a:p>
          <a:endParaRPr lang="ru-RU"/>
        </a:p>
      </dgm:t>
    </dgm:pt>
    <dgm:pt modelId="{15093A3C-AAAE-472D-B09E-E094888BB0D8}" type="pres">
      <dgm:prSet presAssocID="{FE8CA0C5-C5F0-45D2-9365-AE8B943814FD}" presName="sp" presStyleCnt="0"/>
      <dgm:spPr/>
      <dgm:t>
        <a:bodyPr/>
        <a:lstStyle/>
        <a:p>
          <a:endParaRPr lang="ru-RU"/>
        </a:p>
      </dgm:t>
    </dgm:pt>
    <dgm:pt modelId="{8197D674-F126-47FF-9450-64274B8F345F}" type="pres">
      <dgm:prSet presAssocID="{CF2D1FB7-1492-481F-931B-7D87EE847B8F}" presName="composite" presStyleCnt="0"/>
      <dgm:spPr/>
      <dgm:t>
        <a:bodyPr/>
        <a:lstStyle/>
        <a:p>
          <a:endParaRPr lang="ru-RU"/>
        </a:p>
      </dgm:t>
    </dgm:pt>
    <dgm:pt modelId="{CA395E2C-A235-43D1-AC2E-304EE86E89CF}" type="pres">
      <dgm:prSet presAssocID="{CF2D1FB7-1492-481F-931B-7D87EE847B8F}" presName="parentText" presStyleLbl="alignNode1" presStyleIdx="2" presStyleCnt="3">
        <dgm:presLayoutVars>
          <dgm:chMax val="1"/>
          <dgm:bulletEnabled val="1"/>
        </dgm:presLayoutVars>
      </dgm:prSet>
      <dgm:spPr/>
      <dgm:t>
        <a:bodyPr/>
        <a:lstStyle/>
        <a:p>
          <a:endParaRPr lang="ru-RU"/>
        </a:p>
      </dgm:t>
    </dgm:pt>
    <dgm:pt modelId="{7B11A4BA-1498-4C1D-AA73-D5D70FF41159}" type="pres">
      <dgm:prSet presAssocID="{CF2D1FB7-1492-481F-931B-7D87EE847B8F}" presName="descendantText" presStyleLbl="alignAcc1" presStyleIdx="2" presStyleCnt="3">
        <dgm:presLayoutVars>
          <dgm:bulletEnabled val="1"/>
        </dgm:presLayoutVars>
      </dgm:prSet>
      <dgm:spPr/>
      <dgm:t>
        <a:bodyPr/>
        <a:lstStyle/>
        <a:p>
          <a:endParaRPr lang="ru-RU"/>
        </a:p>
      </dgm:t>
    </dgm:pt>
  </dgm:ptLst>
  <dgm:cxnLst>
    <dgm:cxn modelId="{8E62D83A-6788-40DE-9064-1CC64B9DC3B8}" type="presOf" srcId="{0680D5E4-B17E-4C33-B26D-C6785E99A091}" destId="{FE122B80-FC63-4B0D-803A-7B42F7374C4A}" srcOrd="0" destOrd="0" presId="urn:microsoft.com/office/officeart/2005/8/layout/chevron2"/>
    <dgm:cxn modelId="{BB16D3F6-121E-4900-80AB-C9B7CCBFD8AF}" type="presOf" srcId="{34A2C249-8B25-46E1-B834-4B402B2F6AF6}" destId="{7B11A4BA-1498-4C1D-AA73-D5D70FF41159}" srcOrd="0" destOrd="0" presId="urn:microsoft.com/office/officeart/2005/8/layout/chevron2"/>
    <dgm:cxn modelId="{0DEF871C-628E-4B2C-B757-9F0A42AA471B}" srcId="{CF2D1FB7-1492-481F-931B-7D87EE847B8F}" destId="{34A2C249-8B25-46E1-B834-4B402B2F6AF6}" srcOrd="0" destOrd="0" parTransId="{B49B6578-01AC-4307-B4FA-10846D6EDA66}" sibTransId="{0A1C02EA-A6D5-429E-8645-385A75967B6E}"/>
    <dgm:cxn modelId="{940DD640-64B7-4CEE-84A7-0CA96B8CA241}" srcId="{C395CEFD-D353-4289-B965-677955B7EA91}" destId="{F67F56BE-B4B8-482F-B37A-7B6DFAACB430}" srcOrd="1" destOrd="0" parTransId="{526BCC32-71BE-4A7F-928A-DADCEB27691D}" sibTransId="{FE8CA0C5-C5F0-45D2-9365-AE8B943814FD}"/>
    <dgm:cxn modelId="{674621C0-4D25-4C26-A810-C33777D79C66}" srcId="{F67F56BE-B4B8-482F-B37A-7B6DFAACB430}" destId="{7DA3A7F6-1261-4434-AF7D-668285AD29AD}" srcOrd="0" destOrd="0" parTransId="{C512183B-0343-44EB-B33A-E3C15CBBE396}" sibTransId="{9677179D-2A58-4776-8078-F89F25DC765D}"/>
    <dgm:cxn modelId="{76D7BF30-B17A-4D29-BCBB-22DB7BB15FAC}" srcId="{0680D5E4-B17E-4C33-B26D-C6785E99A091}" destId="{53A4574D-60F4-4346-A744-4AFEE961727C}" srcOrd="0" destOrd="0" parTransId="{96ABBF31-6008-44FC-954C-73B8C8C112FF}" sibTransId="{F93EF064-3E8E-44EA-93F0-950E24395ABB}"/>
    <dgm:cxn modelId="{F1EF54AC-3D48-45FD-874A-FB43763EA876}" srcId="{C395CEFD-D353-4289-B965-677955B7EA91}" destId="{0680D5E4-B17E-4C33-B26D-C6785E99A091}" srcOrd="0" destOrd="0" parTransId="{D548C008-702E-4BA3-B132-3950BF721623}" sibTransId="{4D3A8259-7594-4F7C-AEC8-6D8AF2E9F311}"/>
    <dgm:cxn modelId="{10549BFE-D5EA-44FC-87B8-A9BD5E8F0826}" type="presOf" srcId="{C395CEFD-D353-4289-B965-677955B7EA91}" destId="{A94A9E89-50F0-4DCC-B427-F82F7D3515FD}" srcOrd="0" destOrd="0" presId="urn:microsoft.com/office/officeart/2005/8/layout/chevron2"/>
    <dgm:cxn modelId="{35B043E1-1433-427A-AAEC-89892D7D1585}" type="presOf" srcId="{53A4574D-60F4-4346-A744-4AFEE961727C}" destId="{3CA57993-29CC-4800-B33A-EB2A513C5574}" srcOrd="0" destOrd="0" presId="urn:microsoft.com/office/officeart/2005/8/layout/chevron2"/>
    <dgm:cxn modelId="{C88D5650-5632-417A-9B2C-519CF92557EC}" type="presOf" srcId="{F67F56BE-B4B8-482F-B37A-7B6DFAACB430}" destId="{B1C86A40-2A26-463F-BF09-C6DE02B6D380}" srcOrd="0" destOrd="0" presId="urn:microsoft.com/office/officeart/2005/8/layout/chevron2"/>
    <dgm:cxn modelId="{1A32C9E6-EC8A-45C3-A0A0-3448EF00C22E}" type="presOf" srcId="{CF2D1FB7-1492-481F-931B-7D87EE847B8F}" destId="{CA395E2C-A235-43D1-AC2E-304EE86E89CF}" srcOrd="0" destOrd="0" presId="urn:microsoft.com/office/officeart/2005/8/layout/chevron2"/>
    <dgm:cxn modelId="{AE63CE18-792F-404D-8F88-3929D75214FD}" srcId="{C395CEFD-D353-4289-B965-677955B7EA91}" destId="{CF2D1FB7-1492-481F-931B-7D87EE847B8F}" srcOrd="2" destOrd="0" parTransId="{65153A2C-E3AD-4FD6-ACBD-F23B84C3FDB0}" sibTransId="{5ECF5A12-67C9-4EC1-A376-59DCCCE4CBC4}"/>
    <dgm:cxn modelId="{F127F7C5-A084-4CF3-B233-64805DE5AFA6}" type="presOf" srcId="{7DA3A7F6-1261-4434-AF7D-668285AD29AD}" destId="{A4363623-9AA0-4779-909D-7230B9BE070E}" srcOrd="0" destOrd="0" presId="urn:microsoft.com/office/officeart/2005/8/layout/chevron2"/>
    <dgm:cxn modelId="{F05C1B8A-E38F-40A5-BD24-1082BBD2ACF2}" type="presParOf" srcId="{A94A9E89-50F0-4DCC-B427-F82F7D3515FD}" destId="{DCE4958D-EA67-4223-8848-0D441DC7AD75}" srcOrd="0" destOrd="0" presId="urn:microsoft.com/office/officeart/2005/8/layout/chevron2"/>
    <dgm:cxn modelId="{58A5E4E0-C4F0-4D11-94E1-69230B4B1FE5}" type="presParOf" srcId="{DCE4958D-EA67-4223-8848-0D441DC7AD75}" destId="{FE122B80-FC63-4B0D-803A-7B42F7374C4A}" srcOrd="0" destOrd="0" presId="urn:microsoft.com/office/officeart/2005/8/layout/chevron2"/>
    <dgm:cxn modelId="{2CD27B8F-28EC-4A00-B9AD-8006201C125B}" type="presParOf" srcId="{DCE4958D-EA67-4223-8848-0D441DC7AD75}" destId="{3CA57993-29CC-4800-B33A-EB2A513C5574}" srcOrd="1" destOrd="0" presId="urn:microsoft.com/office/officeart/2005/8/layout/chevron2"/>
    <dgm:cxn modelId="{0DDD4940-8381-471E-BBD2-26027FC032D8}" type="presParOf" srcId="{A94A9E89-50F0-4DCC-B427-F82F7D3515FD}" destId="{B1CAE4AC-0B8E-4BFD-8CAF-06F6773B3F86}" srcOrd="1" destOrd="0" presId="urn:microsoft.com/office/officeart/2005/8/layout/chevron2"/>
    <dgm:cxn modelId="{5A789043-6C8A-421F-9246-0A68C8FB1267}" type="presParOf" srcId="{A94A9E89-50F0-4DCC-B427-F82F7D3515FD}" destId="{CED2ACFE-87AD-46E0-A7A2-05874D4F1A54}" srcOrd="2" destOrd="0" presId="urn:microsoft.com/office/officeart/2005/8/layout/chevron2"/>
    <dgm:cxn modelId="{9215185B-7375-4F81-BF87-14EDA2E0A7A7}" type="presParOf" srcId="{CED2ACFE-87AD-46E0-A7A2-05874D4F1A54}" destId="{B1C86A40-2A26-463F-BF09-C6DE02B6D380}" srcOrd="0" destOrd="0" presId="urn:microsoft.com/office/officeart/2005/8/layout/chevron2"/>
    <dgm:cxn modelId="{1776E569-FD37-453F-8D79-1BF7DB175837}" type="presParOf" srcId="{CED2ACFE-87AD-46E0-A7A2-05874D4F1A54}" destId="{A4363623-9AA0-4779-909D-7230B9BE070E}" srcOrd="1" destOrd="0" presId="urn:microsoft.com/office/officeart/2005/8/layout/chevron2"/>
    <dgm:cxn modelId="{24EEE267-B1BF-4609-A1A0-6C0059E22A2D}" type="presParOf" srcId="{A94A9E89-50F0-4DCC-B427-F82F7D3515FD}" destId="{15093A3C-AAAE-472D-B09E-E094888BB0D8}" srcOrd="3" destOrd="0" presId="urn:microsoft.com/office/officeart/2005/8/layout/chevron2"/>
    <dgm:cxn modelId="{ABE5142A-0F53-456B-AD89-230DA49E9055}" type="presParOf" srcId="{A94A9E89-50F0-4DCC-B427-F82F7D3515FD}" destId="{8197D674-F126-47FF-9450-64274B8F345F}" srcOrd="4" destOrd="0" presId="urn:microsoft.com/office/officeart/2005/8/layout/chevron2"/>
    <dgm:cxn modelId="{8757D1C4-5B85-4762-95C1-B97151C1F616}" type="presParOf" srcId="{8197D674-F126-47FF-9450-64274B8F345F}" destId="{CA395E2C-A235-43D1-AC2E-304EE86E89CF}" srcOrd="0" destOrd="0" presId="urn:microsoft.com/office/officeart/2005/8/layout/chevron2"/>
    <dgm:cxn modelId="{A7B4EC49-A414-4D17-A1EF-6A6C46950C81}" type="presParOf" srcId="{8197D674-F126-47FF-9450-64274B8F345F}" destId="{7B11A4BA-1498-4C1D-AA73-D5D70FF4115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DCAEB-EA7B-4627-8968-532EEABC6933}">
      <dsp:nvSpPr>
        <dsp:cNvPr id="0" name=""/>
        <dsp:cNvSpPr/>
      </dsp:nvSpPr>
      <dsp:spPr>
        <a:xfrm rot="5400000">
          <a:off x="-377324" y="377870"/>
          <a:ext cx="2515498" cy="1760848"/>
        </a:xfrm>
        <a:prstGeom prst="chevron">
          <a:avLst/>
        </a:prstGeom>
        <a:solidFill>
          <a:srgbClr val="7030A0"/>
        </a:solidFill>
        <a:ln w="1905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smtClean="0">
              <a:effectLst>
                <a:outerShdw blurRad="38100" dist="38100" dir="2700000" algn="tl">
                  <a:srgbClr val="000000">
                    <a:alpha val="43137"/>
                  </a:srgbClr>
                </a:outerShdw>
              </a:effectLst>
            </a:rPr>
            <a:t>1.</a:t>
          </a:r>
          <a:endParaRPr lang="ru-RU" sz="4000" kern="1200" dirty="0">
            <a:effectLst>
              <a:outerShdw blurRad="38100" dist="38100" dir="2700000" algn="tl">
                <a:srgbClr val="000000">
                  <a:alpha val="43137"/>
                </a:srgbClr>
              </a:outerShdw>
            </a:effectLst>
          </a:endParaRPr>
        </a:p>
      </dsp:txBody>
      <dsp:txXfrm rot="-5400000">
        <a:off x="1" y="880969"/>
        <a:ext cx="1760848" cy="754650"/>
      </dsp:txXfrm>
    </dsp:sp>
    <dsp:sp modelId="{E7BF4471-98C3-49B8-8452-E88F89384598}">
      <dsp:nvSpPr>
        <dsp:cNvPr id="0" name=""/>
        <dsp:cNvSpPr/>
      </dsp:nvSpPr>
      <dsp:spPr>
        <a:xfrm rot="5400000">
          <a:off x="5342340" y="-3578959"/>
          <a:ext cx="1635073" cy="8798058"/>
        </a:xfrm>
        <a:prstGeom prst="round2SameRect">
          <a:avLst/>
        </a:prstGeom>
        <a:solidFill>
          <a:schemeClr val="lt1">
            <a:alpha val="90000"/>
            <a:hueOff val="0"/>
            <a:satOff val="0"/>
            <a:lumOff val="0"/>
            <a:alphaOff val="0"/>
          </a:schemeClr>
        </a:solidFill>
        <a:ln w="1905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rgbClr val="7030A0"/>
              </a:solidFill>
              <a:effectLst>
                <a:outerShdw blurRad="38100" dist="38100" dir="2700000" algn="tl">
                  <a:srgbClr val="000000">
                    <a:alpha val="43137"/>
                  </a:srgbClr>
                </a:outerShdw>
              </a:effectLst>
            </a:rPr>
            <a:t>Risk structure of Interest rates</a:t>
          </a:r>
          <a:endParaRPr lang="ru-RU" sz="3600" b="0" kern="1200" dirty="0">
            <a:solidFill>
              <a:srgbClr val="7030A0"/>
            </a:solidFill>
            <a:effectLst>
              <a:outerShdw blurRad="38100" dist="38100" dir="2700000" algn="tl">
                <a:srgbClr val="000000">
                  <a:alpha val="43137"/>
                </a:srgbClr>
              </a:outerShdw>
            </a:effectLst>
            <a:latin typeface="+mn-lt"/>
            <a:cs typeface="Aharoni" panose="02010803020104030203" pitchFamily="2" charset="-79"/>
          </a:endParaRPr>
        </a:p>
      </dsp:txBody>
      <dsp:txXfrm rot="-5400000">
        <a:off x="1760848" y="82351"/>
        <a:ext cx="8718240" cy="1475437"/>
      </dsp:txXfrm>
    </dsp:sp>
    <dsp:sp modelId="{5F36F2E1-20C2-463A-97AA-CA8C6F161D5D}">
      <dsp:nvSpPr>
        <dsp:cNvPr id="0" name=""/>
        <dsp:cNvSpPr/>
      </dsp:nvSpPr>
      <dsp:spPr>
        <a:xfrm rot="5400000">
          <a:off x="-377324" y="2611821"/>
          <a:ext cx="2515498" cy="1760848"/>
        </a:xfrm>
        <a:prstGeom prst="chevron">
          <a:avLst/>
        </a:prstGeom>
        <a:solidFill>
          <a:srgbClr val="7030A0"/>
        </a:solidFill>
        <a:ln w="1905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smtClean="0">
              <a:effectLst>
                <a:outerShdw blurRad="38100" dist="38100" dir="2700000" algn="tl">
                  <a:srgbClr val="000000">
                    <a:alpha val="43137"/>
                  </a:srgbClr>
                </a:outerShdw>
              </a:effectLst>
            </a:rPr>
            <a:t>2.</a:t>
          </a:r>
          <a:endParaRPr lang="ru-RU" sz="4000" kern="1200" dirty="0">
            <a:effectLst>
              <a:outerShdw blurRad="38100" dist="38100" dir="2700000" algn="tl">
                <a:srgbClr val="000000">
                  <a:alpha val="43137"/>
                </a:srgbClr>
              </a:outerShdw>
            </a:effectLst>
          </a:endParaRPr>
        </a:p>
      </dsp:txBody>
      <dsp:txXfrm rot="-5400000">
        <a:off x="1" y="3114920"/>
        <a:ext cx="1760848" cy="754650"/>
      </dsp:txXfrm>
    </dsp:sp>
    <dsp:sp modelId="{76C2A621-DDA8-47D5-B33E-5C0CB4FCE7DB}">
      <dsp:nvSpPr>
        <dsp:cNvPr id="0" name=""/>
        <dsp:cNvSpPr/>
      </dsp:nvSpPr>
      <dsp:spPr>
        <a:xfrm rot="5400000">
          <a:off x="5342340" y="-1346995"/>
          <a:ext cx="1635073" cy="8798058"/>
        </a:xfrm>
        <a:prstGeom prst="round2SameRect">
          <a:avLst/>
        </a:prstGeom>
        <a:solidFill>
          <a:schemeClr val="lt1">
            <a:alpha val="90000"/>
            <a:hueOff val="0"/>
            <a:satOff val="0"/>
            <a:lumOff val="0"/>
            <a:alphaOff val="0"/>
          </a:schemeClr>
        </a:solidFill>
        <a:ln w="1905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rgbClr val="7030A0"/>
              </a:solidFill>
              <a:effectLst>
                <a:outerShdw blurRad="38100" dist="38100" dir="2700000" algn="tl">
                  <a:srgbClr val="000000">
                    <a:alpha val="43137"/>
                  </a:srgbClr>
                </a:outerShdw>
              </a:effectLst>
            </a:rPr>
            <a:t>Term structure of Interest rates</a:t>
          </a:r>
          <a:endParaRPr lang="ru-RU" sz="3600" b="0" kern="1200" dirty="0">
            <a:solidFill>
              <a:srgbClr val="7030A0"/>
            </a:solidFill>
            <a:effectLst>
              <a:outerShdw blurRad="38100" dist="38100" dir="2700000" algn="tl">
                <a:srgbClr val="000000">
                  <a:alpha val="43137"/>
                </a:srgbClr>
              </a:outerShdw>
            </a:effectLst>
            <a:latin typeface="+mn-lt"/>
            <a:cs typeface="Aharoni" panose="02010803020104030203" pitchFamily="2" charset="-79"/>
          </a:endParaRPr>
        </a:p>
      </dsp:txBody>
      <dsp:txXfrm rot="-5400000">
        <a:off x="1760848" y="2314315"/>
        <a:ext cx="8718240" cy="1475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ABF34A-29B4-47AF-BB18-D5A1995C4C42}">
      <dsp:nvSpPr>
        <dsp:cNvPr id="0" name=""/>
        <dsp:cNvSpPr/>
      </dsp:nvSpPr>
      <dsp:spPr>
        <a:xfrm>
          <a:off x="-5177673" y="-793110"/>
          <a:ext cx="6165935" cy="6165935"/>
        </a:xfrm>
        <a:prstGeom prst="blockArc">
          <a:avLst>
            <a:gd name="adj1" fmla="val 18900000"/>
            <a:gd name="adj2" fmla="val 2700000"/>
            <a:gd name="adj3" fmla="val 350"/>
          </a:avLst>
        </a:prstGeom>
        <a:noFill/>
        <a:ln w="19050" cap="flat" cmpd="sng" algn="ctr">
          <a:solidFill>
            <a:srgbClr val="7030A0"/>
          </a:solidFill>
          <a:prstDash val="solid"/>
        </a:ln>
        <a:effectLst/>
      </dsp:spPr>
      <dsp:style>
        <a:lnRef idx="2">
          <a:scrgbClr r="0" g="0" b="0"/>
        </a:lnRef>
        <a:fillRef idx="0">
          <a:scrgbClr r="0" g="0" b="0"/>
        </a:fillRef>
        <a:effectRef idx="0">
          <a:scrgbClr r="0" g="0" b="0"/>
        </a:effectRef>
        <a:fontRef idx="minor"/>
      </dsp:style>
    </dsp:sp>
    <dsp:sp modelId="{1B285BD7-9C7C-485E-B022-4EA5BD6D520F}">
      <dsp:nvSpPr>
        <dsp:cNvPr id="0" name=""/>
        <dsp:cNvSpPr/>
      </dsp:nvSpPr>
      <dsp:spPr>
        <a:xfrm>
          <a:off x="635664" y="457971"/>
          <a:ext cx="8302135" cy="915942"/>
        </a:xfrm>
        <a:prstGeom prst="rect">
          <a:avLst/>
        </a:prstGeom>
        <a:solidFill>
          <a:schemeClr val="tx1"/>
        </a:solidFill>
        <a:ln w="1905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7030" tIns="119380" rIns="119380" bIns="119380" numCol="1" spcCol="1270" anchor="ctr" anchorCtr="0">
          <a:noAutofit/>
        </a:bodyPr>
        <a:lstStyle/>
        <a:p>
          <a:pPr lvl="0" algn="l" defTabSz="2089150">
            <a:lnSpc>
              <a:spcPct val="90000"/>
            </a:lnSpc>
            <a:spcBef>
              <a:spcPct val="0"/>
            </a:spcBef>
            <a:spcAft>
              <a:spcPct val="35000"/>
            </a:spcAft>
          </a:pPr>
          <a:r>
            <a:rPr lang="en-US" sz="4700" kern="1200" dirty="0" smtClean="0">
              <a:solidFill>
                <a:srgbClr val="7030A0"/>
              </a:solidFill>
              <a:effectLst>
                <a:outerShdw blurRad="38100" dist="38100" dir="2700000" algn="tl">
                  <a:srgbClr val="000000">
                    <a:alpha val="43137"/>
                  </a:srgbClr>
                </a:outerShdw>
              </a:effectLst>
            </a:rPr>
            <a:t>Default risk</a:t>
          </a:r>
          <a:endParaRPr lang="ru-RU" sz="4700" kern="1200" dirty="0">
            <a:solidFill>
              <a:srgbClr val="7030A0"/>
            </a:solidFill>
            <a:effectLst>
              <a:outerShdw blurRad="38100" dist="38100" dir="2700000" algn="tl">
                <a:srgbClr val="000000">
                  <a:alpha val="43137"/>
                </a:srgbClr>
              </a:outerShdw>
            </a:effectLst>
          </a:endParaRPr>
        </a:p>
      </dsp:txBody>
      <dsp:txXfrm>
        <a:off x="635664" y="457971"/>
        <a:ext cx="8302135" cy="915942"/>
      </dsp:txXfrm>
    </dsp:sp>
    <dsp:sp modelId="{3D714BEE-8939-4A62-BE95-C249D1A55CFA}">
      <dsp:nvSpPr>
        <dsp:cNvPr id="0" name=""/>
        <dsp:cNvSpPr/>
      </dsp:nvSpPr>
      <dsp:spPr>
        <a:xfrm>
          <a:off x="63200" y="343478"/>
          <a:ext cx="1144928" cy="1144928"/>
        </a:xfrm>
        <a:prstGeom prst="ellipse">
          <a:avLst/>
        </a:prstGeom>
        <a:solidFill>
          <a:srgbClr val="7030A0"/>
        </a:solidFill>
        <a:ln w="19050" cap="flat" cmpd="sng" algn="ctr">
          <a:solidFill>
            <a:srgbClr val="FAFAFA"/>
          </a:solidFill>
          <a:prstDash val="solid"/>
        </a:ln>
        <a:effectLst/>
      </dsp:spPr>
      <dsp:style>
        <a:lnRef idx="2">
          <a:scrgbClr r="0" g="0" b="0"/>
        </a:lnRef>
        <a:fillRef idx="1">
          <a:scrgbClr r="0" g="0" b="0"/>
        </a:fillRef>
        <a:effectRef idx="0">
          <a:scrgbClr r="0" g="0" b="0"/>
        </a:effectRef>
        <a:fontRef idx="minor"/>
      </dsp:style>
    </dsp:sp>
    <dsp:sp modelId="{BCAE6C63-1877-4431-9BF3-4C6B18FA0E96}">
      <dsp:nvSpPr>
        <dsp:cNvPr id="0" name=""/>
        <dsp:cNvSpPr/>
      </dsp:nvSpPr>
      <dsp:spPr>
        <a:xfrm>
          <a:off x="968609" y="1831885"/>
          <a:ext cx="7969190" cy="915942"/>
        </a:xfrm>
        <a:prstGeom prst="rect">
          <a:avLst/>
        </a:prstGeom>
        <a:solidFill>
          <a:schemeClr val="tx1"/>
        </a:solidFill>
        <a:ln w="1905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7030" tIns="119380" rIns="119380" bIns="119380" numCol="1" spcCol="1270" anchor="ctr" anchorCtr="0">
          <a:noAutofit/>
        </a:bodyPr>
        <a:lstStyle/>
        <a:p>
          <a:pPr lvl="0" algn="l" defTabSz="2089150">
            <a:lnSpc>
              <a:spcPct val="90000"/>
            </a:lnSpc>
            <a:spcBef>
              <a:spcPct val="0"/>
            </a:spcBef>
            <a:spcAft>
              <a:spcPct val="35000"/>
            </a:spcAft>
          </a:pPr>
          <a:r>
            <a:rPr lang="en-US" sz="4700" kern="1200" dirty="0" smtClean="0">
              <a:solidFill>
                <a:srgbClr val="7030A0"/>
              </a:solidFill>
              <a:effectLst>
                <a:outerShdw blurRad="38100" dist="38100" dir="2700000" algn="tl">
                  <a:srgbClr val="000000">
                    <a:alpha val="43137"/>
                  </a:srgbClr>
                </a:outerShdw>
              </a:effectLst>
            </a:rPr>
            <a:t>Liquidity</a:t>
          </a:r>
          <a:endParaRPr lang="ru-RU" sz="4700" kern="1200" dirty="0">
            <a:solidFill>
              <a:srgbClr val="7030A0"/>
            </a:solidFill>
            <a:effectLst>
              <a:outerShdw blurRad="38100" dist="38100" dir="2700000" algn="tl">
                <a:srgbClr val="000000">
                  <a:alpha val="43137"/>
                </a:srgbClr>
              </a:outerShdw>
            </a:effectLst>
          </a:endParaRPr>
        </a:p>
      </dsp:txBody>
      <dsp:txXfrm>
        <a:off x="968609" y="1831885"/>
        <a:ext cx="7969190" cy="915942"/>
      </dsp:txXfrm>
    </dsp:sp>
    <dsp:sp modelId="{89C07572-F66A-4DBA-8AD8-0CBE6F539FB8}">
      <dsp:nvSpPr>
        <dsp:cNvPr id="0" name=""/>
        <dsp:cNvSpPr/>
      </dsp:nvSpPr>
      <dsp:spPr>
        <a:xfrm>
          <a:off x="396145" y="1717392"/>
          <a:ext cx="1144928" cy="1144928"/>
        </a:xfrm>
        <a:prstGeom prst="ellipse">
          <a:avLst/>
        </a:prstGeom>
        <a:solidFill>
          <a:srgbClr val="7030A0"/>
        </a:solidFill>
        <a:ln w="19050" cap="flat" cmpd="sng" algn="ctr">
          <a:solidFill>
            <a:srgbClr val="FAFAFA"/>
          </a:solidFill>
          <a:prstDash val="solid"/>
        </a:ln>
        <a:effectLst/>
      </dsp:spPr>
      <dsp:style>
        <a:lnRef idx="2">
          <a:scrgbClr r="0" g="0" b="0"/>
        </a:lnRef>
        <a:fillRef idx="1">
          <a:scrgbClr r="0" g="0" b="0"/>
        </a:fillRef>
        <a:effectRef idx="0">
          <a:scrgbClr r="0" g="0" b="0"/>
        </a:effectRef>
        <a:fontRef idx="minor"/>
      </dsp:style>
    </dsp:sp>
    <dsp:sp modelId="{077120B5-1B76-4048-8A81-9722907EE149}">
      <dsp:nvSpPr>
        <dsp:cNvPr id="0" name=""/>
        <dsp:cNvSpPr/>
      </dsp:nvSpPr>
      <dsp:spPr>
        <a:xfrm>
          <a:off x="635664" y="3205799"/>
          <a:ext cx="8302135" cy="915942"/>
        </a:xfrm>
        <a:prstGeom prst="rect">
          <a:avLst/>
        </a:prstGeom>
        <a:solidFill>
          <a:schemeClr val="tx1"/>
        </a:solidFill>
        <a:ln w="19050" cap="flat" cmpd="sng" algn="ctr">
          <a:solidFill>
            <a:srgbClr val="7030A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7030" tIns="119380" rIns="119380" bIns="119380" numCol="1" spcCol="1270" anchor="ctr" anchorCtr="0">
          <a:noAutofit/>
        </a:bodyPr>
        <a:lstStyle/>
        <a:p>
          <a:pPr lvl="0" algn="l" defTabSz="2089150">
            <a:lnSpc>
              <a:spcPct val="90000"/>
            </a:lnSpc>
            <a:spcBef>
              <a:spcPct val="0"/>
            </a:spcBef>
            <a:spcAft>
              <a:spcPct val="35000"/>
            </a:spcAft>
          </a:pPr>
          <a:r>
            <a:rPr lang="en-US" sz="4700" kern="1200" dirty="0" smtClean="0">
              <a:solidFill>
                <a:srgbClr val="7030A0"/>
              </a:solidFill>
              <a:effectLst>
                <a:outerShdw blurRad="38100" dist="38100" dir="2700000" algn="tl">
                  <a:srgbClr val="000000">
                    <a:alpha val="43137"/>
                  </a:srgbClr>
                </a:outerShdw>
              </a:effectLst>
            </a:rPr>
            <a:t>Income tax preference</a:t>
          </a:r>
          <a:endParaRPr lang="ru-RU" sz="4700" kern="1200" dirty="0">
            <a:solidFill>
              <a:srgbClr val="7030A0"/>
            </a:solidFill>
            <a:effectLst>
              <a:outerShdw blurRad="38100" dist="38100" dir="2700000" algn="tl">
                <a:srgbClr val="000000">
                  <a:alpha val="43137"/>
                </a:srgbClr>
              </a:outerShdw>
            </a:effectLst>
          </a:endParaRPr>
        </a:p>
      </dsp:txBody>
      <dsp:txXfrm>
        <a:off x="635664" y="3205799"/>
        <a:ext cx="8302135" cy="915942"/>
      </dsp:txXfrm>
    </dsp:sp>
    <dsp:sp modelId="{B8AD46E5-6C90-4C1E-8639-3503AB707592}">
      <dsp:nvSpPr>
        <dsp:cNvPr id="0" name=""/>
        <dsp:cNvSpPr/>
      </dsp:nvSpPr>
      <dsp:spPr>
        <a:xfrm>
          <a:off x="63200" y="3091306"/>
          <a:ext cx="1144928" cy="1144928"/>
        </a:xfrm>
        <a:prstGeom prst="ellipse">
          <a:avLst/>
        </a:prstGeom>
        <a:solidFill>
          <a:srgbClr val="7030A0"/>
        </a:solidFill>
        <a:ln w="19050" cap="flat" cmpd="sng" algn="ctr">
          <a:solidFill>
            <a:srgbClr val="FAFAFA"/>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22B80-FC63-4B0D-803A-7B42F7374C4A}">
      <dsp:nvSpPr>
        <dsp:cNvPr id="0" name=""/>
        <dsp:cNvSpPr/>
      </dsp:nvSpPr>
      <dsp:spPr>
        <a:xfrm rot="5400000">
          <a:off x="-249777" y="249779"/>
          <a:ext cx="1665185" cy="1165629"/>
        </a:xfrm>
        <a:prstGeom prst="chevron">
          <a:avLst/>
        </a:prstGeom>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a:ln w="19050" cap="flat" cmpd="sng" algn="ctr">
          <a:solidFill>
            <a:srgbClr val="7030A0"/>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effectLst>
                <a:outerShdw blurRad="38100" dist="38100" dir="2700000" algn="tl">
                  <a:srgbClr val="000000">
                    <a:alpha val="43137"/>
                  </a:srgbClr>
                </a:outerShdw>
              </a:effectLst>
            </a:rPr>
            <a:t>1</a:t>
          </a:r>
          <a:endParaRPr lang="ru-RU" sz="3200" kern="1200" dirty="0">
            <a:solidFill>
              <a:schemeClr val="tx1"/>
            </a:solidFill>
            <a:effectLst>
              <a:outerShdw blurRad="38100" dist="38100" dir="2700000" algn="tl">
                <a:srgbClr val="000000">
                  <a:alpha val="43137"/>
                </a:srgbClr>
              </a:outerShdw>
            </a:effectLst>
          </a:endParaRPr>
        </a:p>
      </dsp:txBody>
      <dsp:txXfrm rot="-5400000">
        <a:off x="2" y="582816"/>
        <a:ext cx="1165629" cy="499556"/>
      </dsp:txXfrm>
    </dsp:sp>
    <dsp:sp modelId="{3CA57993-29CC-4800-B33A-EB2A513C5574}">
      <dsp:nvSpPr>
        <dsp:cNvPr id="0" name=""/>
        <dsp:cNvSpPr/>
      </dsp:nvSpPr>
      <dsp:spPr>
        <a:xfrm rot="5400000">
          <a:off x="4794157" y="-3628493"/>
          <a:ext cx="1082370" cy="833942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solidFill>
                <a:srgbClr val="7030A0"/>
              </a:solidFill>
              <a:effectLst>
                <a:outerShdw blurRad="38100" dist="38100" dir="2700000" algn="tl">
                  <a:srgbClr val="000000">
                    <a:alpha val="43137"/>
                  </a:srgbClr>
                </a:outerShdw>
              </a:effectLst>
            </a:rPr>
            <a:t>Interest rates on bonds of different maturities move together over time</a:t>
          </a:r>
          <a:endParaRPr lang="ru-RU" sz="2100" kern="1200" dirty="0">
            <a:solidFill>
              <a:srgbClr val="7030A0"/>
            </a:solidFill>
            <a:effectLst>
              <a:outerShdw blurRad="38100" dist="38100" dir="2700000" algn="tl">
                <a:srgbClr val="000000">
                  <a:alpha val="43137"/>
                </a:srgbClr>
              </a:outerShdw>
            </a:effectLst>
          </a:endParaRPr>
        </a:p>
      </dsp:txBody>
      <dsp:txXfrm rot="-5400000">
        <a:off x="1165630" y="52871"/>
        <a:ext cx="8286589" cy="976696"/>
      </dsp:txXfrm>
    </dsp:sp>
    <dsp:sp modelId="{B1C86A40-2A26-463F-BF09-C6DE02B6D380}">
      <dsp:nvSpPr>
        <dsp:cNvPr id="0" name=""/>
        <dsp:cNvSpPr/>
      </dsp:nvSpPr>
      <dsp:spPr>
        <a:xfrm rot="5400000">
          <a:off x="-249777" y="1721441"/>
          <a:ext cx="1665185" cy="1165629"/>
        </a:xfrm>
        <a:prstGeom prst="chevron">
          <a:avLst/>
        </a:prstGeom>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a:ln w="1905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effectLst>
                <a:outerShdw blurRad="38100" dist="38100" dir="2700000" algn="tl">
                  <a:srgbClr val="000000">
                    <a:alpha val="43137"/>
                  </a:srgbClr>
                </a:outerShdw>
              </a:effectLst>
            </a:rPr>
            <a:t>2</a:t>
          </a:r>
          <a:endParaRPr lang="ru-RU" sz="3200" kern="1200" dirty="0">
            <a:solidFill>
              <a:schemeClr val="tx1"/>
            </a:solidFill>
            <a:effectLst>
              <a:outerShdw blurRad="38100" dist="38100" dir="2700000" algn="tl">
                <a:srgbClr val="000000">
                  <a:alpha val="43137"/>
                </a:srgbClr>
              </a:outerShdw>
            </a:effectLst>
          </a:endParaRPr>
        </a:p>
      </dsp:txBody>
      <dsp:txXfrm rot="-5400000">
        <a:off x="2" y="2054478"/>
        <a:ext cx="1165629" cy="499556"/>
      </dsp:txXfrm>
    </dsp:sp>
    <dsp:sp modelId="{A4363623-9AA0-4779-909D-7230B9BE070E}">
      <dsp:nvSpPr>
        <dsp:cNvPr id="0" name=""/>
        <dsp:cNvSpPr/>
      </dsp:nvSpPr>
      <dsp:spPr>
        <a:xfrm rot="5400000">
          <a:off x="4794157" y="-2156864"/>
          <a:ext cx="1082370" cy="833942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smtClean="0">
              <a:solidFill>
                <a:srgbClr val="7030A0"/>
              </a:solidFill>
              <a:effectLst>
                <a:outerShdw blurRad="38100" dist="38100" dir="2700000" algn="tl">
                  <a:srgbClr val="000000">
                    <a:alpha val="43137"/>
                  </a:srgbClr>
                </a:outerShdw>
              </a:effectLst>
            </a:rPr>
            <a:t>When short-term interest rates are low, yield curves are more likely to have an upward slope; when short-term interest rates are high, yield curves are more likely to slope downward</a:t>
          </a:r>
          <a:endParaRPr lang="ru-RU" sz="2100" kern="1200" dirty="0">
            <a:solidFill>
              <a:srgbClr val="7030A0"/>
            </a:solidFill>
            <a:effectLst>
              <a:outerShdw blurRad="38100" dist="38100" dir="2700000" algn="tl">
                <a:srgbClr val="000000">
                  <a:alpha val="43137"/>
                </a:srgbClr>
              </a:outerShdw>
            </a:effectLst>
          </a:endParaRPr>
        </a:p>
      </dsp:txBody>
      <dsp:txXfrm rot="-5400000">
        <a:off x="1165630" y="1524500"/>
        <a:ext cx="8286589" cy="976696"/>
      </dsp:txXfrm>
    </dsp:sp>
    <dsp:sp modelId="{CA395E2C-A235-43D1-AC2E-304EE86E89CF}">
      <dsp:nvSpPr>
        <dsp:cNvPr id="0" name=""/>
        <dsp:cNvSpPr/>
      </dsp:nvSpPr>
      <dsp:spPr>
        <a:xfrm rot="5400000">
          <a:off x="-249777" y="3193070"/>
          <a:ext cx="1665185" cy="1165629"/>
        </a:xfrm>
        <a:prstGeom prst="chevron">
          <a:avLst/>
        </a:prstGeom>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0800000" scaled="1"/>
          <a:tileRect/>
        </a:gradFill>
        <a:ln w="1905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effectLst>
                <a:outerShdw blurRad="38100" dist="38100" dir="2700000" algn="tl">
                  <a:srgbClr val="000000">
                    <a:alpha val="43137"/>
                  </a:srgbClr>
                </a:outerShdw>
              </a:effectLst>
            </a:rPr>
            <a:t>3</a:t>
          </a:r>
          <a:endParaRPr lang="ru-RU" sz="3200" kern="1200" dirty="0">
            <a:solidFill>
              <a:schemeClr val="tx1"/>
            </a:solidFill>
            <a:effectLst>
              <a:outerShdw blurRad="38100" dist="38100" dir="2700000" algn="tl">
                <a:srgbClr val="000000">
                  <a:alpha val="43137"/>
                </a:srgbClr>
              </a:outerShdw>
            </a:effectLst>
          </a:endParaRPr>
        </a:p>
      </dsp:txBody>
      <dsp:txXfrm rot="-5400000">
        <a:off x="2" y="3526107"/>
        <a:ext cx="1165629" cy="499556"/>
      </dsp:txXfrm>
    </dsp:sp>
    <dsp:sp modelId="{7B11A4BA-1498-4C1D-AA73-D5D70FF41159}">
      <dsp:nvSpPr>
        <dsp:cNvPr id="0" name=""/>
        <dsp:cNvSpPr/>
      </dsp:nvSpPr>
      <dsp:spPr>
        <a:xfrm rot="5400000">
          <a:off x="4794157" y="-685235"/>
          <a:ext cx="1082370" cy="8339426"/>
        </a:xfrm>
        <a:prstGeom prst="round2SameRect">
          <a:avLst/>
        </a:prstGeom>
        <a:solidFill>
          <a:schemeClr val="tx1">
            <a:alpha val="90000"/>
          </a:schemeClr>
        </a:solidFill>
        <a:ln w="12700" cap="flat" cmpd="sng" algn="ctr">
          <a:solidFill>
            <a:schemeClr val="accent1">
              <a:hueOff val="0"/>
              <a:satOff val="0"/>
              <a:lumOff val="0"/>
              <a:alphaOff val="0"/>
            </a:schemeClr>
          </a:solidFill>
          <a:prstDash val="solid"/>
        </a:ln>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US" sz="2100" kern="1200" smtClean="0">
              <a:solidFill>
                <a:srgbClr val="7030A0"/>
              </a:solidFill>
              <a:effectLst>
                <a:outerShdw blurRad="38100" dist="38100" dir="2700000" algn="tl">
                  <a:srgbClr val="000000">
                    <a:alpha val="43137"/>
                  </a:srgbClr>
                </a:outerShdw>
              </a:effectLst>
            </a:rPr>
            <a:t>Yield curves almost always slope upward</a:t>
          </a:r>
          <a:endParaRPr lang="ru-RU" sz="2100" kern="1200" dirty="0">
            <a:solidFill>
              <a:srgbClr val="7030A0"/>
            </a:solidFill>
            <a:effectLst>
              <a:outerShdw blurRad="38100" dist="38100" dir="2700000" algn="tl">
                <a:srgbClr val="000000">
                  <a:alpha val="43137"/>
                </a:srgbClr>
              </a:outerShdw>
            </a:effectLst>
          </a:endParaRPr>
        </a:p>
      </dsp:txBody>
      <dsp:txXfrm rot="-5400000">
        <a:off x="1165630" y="2996129"/>
        <a:ext cx="8286589" cy="97669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30.06.2016</a:t>
            </a:r>
            <a:endParaRPr/>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34A4844B-5D5D-4D8E-9E71-6B297DF4019B}" type="slidenum">
              <a:rPr/>
              <a:t>‹#›</a:t>
            </a:fld>
            <a:endParaRPr/>
          </a:p>
        </p:txBody>
      </p:sp>
    </p:spTree>
    <p:extLst>
      <p:ext uri="{BB962C8B-B14F-4D97-AF65-F5344CB8AC3E}">
        <p14:creationId xmlns:p14="http://schemas.microsoft.com/office/powerpoint/2010/main" val="38589861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30.06.2016</a:t>
            </a:r>
            <a:endParaRPr/>
          </a:p>
        </p:txBody>
      </p:sp>
      <p:sp>
        <p:nvSpPr>
          <p:cNvPr id="4" name="Образ слайда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a:p>
        </p:txBody>
      </p:sp>
      <p:sp>
        <p:nvSpPr>
          <p:cNvPr id="5" name="Заполнитель заме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t>Щелкните, чтобы изменить стили текста образца слайда</a:t>
            </a:r>
          </a:p>
          <a:p>
            <a:pPr lvl="1" rtl="0"/>
            <a:r>
              <a:t>Второй уровень</a:t>
            </a:r>
          </a:p>
          <a:p>
            <a:pPr lvl="2" rtl="0"/>
            <a:r>
              <a:t>Третий уровень</a:t>
            </a:r>
          </a:p>
          <a:p>
            <a:pPr lvl="3" rtl="0"/>
            <a:r>
              <a:t>Четвертый уровень</a:t>
            </a:r>
          </a:p>
          <a:p>
            <a:pPr lvl="4" rtl="0"/>
            <a:r>
              <a:t>Пятый уровень</a:t>
            </a:r>
          </a:p>
        </p:txBody>
      </p:sp>
      <p:sp>
        <p:nvSpPr>
          <p:cNvPr id="6" name="Заполнитель нижне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8DE0FDE7-FE71-46E3-9512-437B13AD5F46}" type="slidenum">
              <a:rPr/>
              <a:t>‹#›</a:t>
            </a:fld>
            <a:endParaRPr/>
          </a:p>
        </p:txBody>
      </p:sp>
    </p:spTree>
    <p:extLst>
      <p:ext uri="{BB962C8B-B14F-4D97-AF65-F5344CB8AC3E}">
        <p14:creationId xmlns:p14="http://schemas.microsoft.com/office/powerpoint/2010/main" val="3566979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74812" y="1524000"/>
            <a:ext cx="8839201" cy="3200400"/>
          </a:xfrm>
        </p:spPr>
        <p:txBody>
          <a:bodyPr rtlCol="0">
            <a:noAutofit/>
          </a:bodyPr>
          <a:lstStyle>
            <a:lvl1pPr algn="l" rtl="0">
              <a:defRPr sz="5400"/>
            </a:lvl1pPr>
          </a:lstStyle>
          <a:p>
            <a:pPr rtl="0"/>
            <a:r>
              <a:rPr lang="ru-RU" smtClean="0"/>
              <a:t>Образец заголовка</a:t>
            </a:r>
            <a:endParaRPr/>
          </a:p>
        </p:txBody>
      </p:sp>
      <p:sp>
        <p:nvSpPr>
          <p:cNvPr id="3" name="Подзаголовок 2"/>
          <p:cNvSpPr>
            <a:spLocks noGrp="1"/>
          </p:cNvSpPr>
          <p:nvPr>
            <p:ph type="subTitle" idx="1"/>
          </p:nvPr>
        </p:nvSpPr>
        <p:spPr>
          <a:xfrm>
            <a:off x="1674813" y="4876800"/>
            <a:ext cx="7162799" cy="990600"/>
          </a:xfrm>
        </p:spPr>
        <p:txBody>
          <a:bodyPr lIns="91440" rtlCol="0">
            <a:normAutofit/>
          </a:bodyPr>
          <a:lstStyle>
            <a:lvl1pPr marL="0" indent="0" algn="l" rtl="0">
              <a:spcBef>
                <a:spcPts val="0"/>
              </a:spcBef>
              <a:buNone/>
              <a:defRPr sz="2000" cap="all" spc="250" baseline="0">
                <a:solidFill>
                  <a:schemeClr val="bg2">
                    <a:lumMod val="75000"/>
                  </a:schemeClr>
                </a:solidFill>
              </a:defRPr>
            </a:lvl1pPr>
            <a:lvl2pPr marL="457200" indent="0" algn="ctr" rtl="0">
              <a:buNone/>
              <a:defRPr>
                <a:solidFill>
                  <a:schemeClr val="tx1">
                    <a:tint val="75000"/>
                  </a:schemeClr>
                </a:solidFill>
              </a:defRPr>
            </a:lvl2pPr>
            <a:lvl3pPr marL="914400" indent="0" algn="ctr" rtl="0">
              <a:buNone/>
              <a:defRPr>
                <a:solidFill>
                  <a:schemeClr val="tx1">
                    <a:tint val="75000"/>
                  </a:schemeClr>
                </a:solidFill>
              </a:defRPr>
            </a:lvl3pPr>
            <a:lvl4pPr marL="1371600" indent="0" algn="ctr" rtl="0">
              <a:buNone/>
              <a:defRPr>
                <a:solidFill>
                  <a:schemeClr val="tx1">
                    <a:tint val="75000"/>
                  </a:schemeClr>
                </a:solidFill>
              </a:defRPr>
            </a:lvl4pPr>
            <a:lvl5pPr marL="1828800" indent="0" algn="ctr" rtl="0">
              <a:buNone/>
              <a:defRPr>
                <a:solidFill>
                  <a:schemeClr val="tx1">
                    <a:tint val="75000"/>
                  </a:schemeClr>
                </a:solidFill>
              </a:defRPr>
            </a:lvl5pPr>
            <a:lvl6pPr marL="2286000" indent="0" algn="ctr" rtl="0">
              <a:buNone/>
              <a:defRPr>
                <a:solidFill>
                  <a:schemeClr val="tx1">
                    <a:tint val="75000"/>
                  </a:schemeClr>
                </a:solidFill>
              </a:defRPr>
            </a:lvl6pPr>
            <a:lvl7pPr marL="2743200" indent="0" algn="ctr" rtl="0">
              <a:buNone/>
              <a:defRPr>
                <a:solidFill>
                  <a:schemeClr val="tx1">
                    <a:tint val="75000"/>
                  </a:schemeClr>
                </a:solidFill>
              </a:defRPr>
            </a:lvl7pPr>
            <a:lvl8pPr marL="3200400" indent="0" algn="ctr" rtl="0">
              <a:buNone/>
              <a:defRPr>
                <a:solidFill>
                  <a:schemeClr val="tx1">
                    <a:tint val="75000"/>
                  </a:schemeClr>
                </a:solidFill>
              </a:defRPr>
            </a:lvl8pPr>
            <a:lvl9pPr marL="3657600" indent="0" algn="ctr" rtl="0">
              <a:buNone/>
              <a:defRPr>
                <a:solidFill>
                  <a:schemeClr val="tx1">
                    <a:tint val="75000"/>
                  </a:schemeClr>
                </a:solidFill>
              </a:defRPr>
            </a:lvl9pPr>
          </a:lstStyle>
          <a:p>
            <a:pPr rtl="0"/>
            <a:r>
              <a:rPr lang="ru-RU" smtClean="0"/>
              <a:t>Образец подзаголовка</a:t>
            </a:r>
            <a:endParaRPr/>
          </a:p>
        </p:txBody>
      </p:sp>
    </p:spTree>
    <p:extLst>
      <p:ext uri="{BB962C8B-B14F-4D97-AF65-F5344CB8AC3E}">
        <p14:creationId xmlns:p14="http://schemas.microsoft.com/office/powerpoint/2010/main" val="1988707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Объект 2"/>
          <p:cNvSpPr>
            <a:spLocks noGrp="1"/>
          </p:cNvSpPr>
          <p:nvPr>
            <p:ph idx="1"/>
          </p:nvPr>
        </p:nvSpPr>
        <p:spPr/>
        <p:txBody>
          <a:bodyPr rtlCol="0"/>
          <a:lstStyle>
            <a:lvl5pPr algn="l" rtl="0">
              <a:defRPr/>
            </a:lvl5pPr>
            <a:lvl6pPr algn="l" rtl="0">
              <a:defRPr/>
            </a:lvl6pPr>
            <a:lvl7pPr algn="l" rtl="0">
              <a:defRPr/>
            </a:lvl7pPr>
            <a:lvl8pPr algn="l" rtl="0">
              <a:defRPr/>
            </a:lvl8pPr>
            <a:lvl9pPr algn="l" rtl="0">
              <a:defRPr/>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4" name="Дата 3"/>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44008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3813" y="3429000"/>
            <a:ext cx="9601201" cy="2286000"/>
          </a:xfrm>
        </p:spPr>
        <p:txBody>
          <a:bodyPr rtlCol="0" anchor="b">
            <a:normAutofit/>
          </a:bodyPr>
          <a:lstStyle>
            <a:lvl1pPr algn="l" rtl="0">
              <a:defRPr sz="4800" b="0" cap="none" baseline="0"/>
            </a:lvl1pPr>
          </a:lstStyle>
          <a:p>
            <a:pPr rtl="0"/>
            <a:r>
              <a:rPr lang="ru-RU" smtClean="0"/>
              <a:t>Образец заголовка</a:t>
            </a:r>
            <a:endParaRPr/>
          </a:p>
        </p:txBody>
      </p:sp>
      <p:sp>
        <p:nvSpPr>
          <p:cNvPr id="3" name="Текст 2"/>
          <p:cNvSpPr>
            <a:spLocks noGrp="1"/>
          </p:cNvSpPr>
          <p:nvPr>
            <p:ph type="body" idx="1"/>
          </p:nvPr>
        </p:nvSpPr>
        <p:spPr>
          <a:xfrm>
            <a:off x="1293813" y="685800"/>
            <a:ext cx="7543800" cy="1066800"/>
          </a:xfrm>
        </p:spPr>
        <p:txBody>
          <a:bodyPr lIns="91440" rtlCol="0" anchor="t"/>
          <a:lstStyle>
            <a:lvl1pPr marL="0" indent="0" algn="l" rtl="0">
              <a:spcBef>
                <a:spcPts val="0"/>
              </a:spcBef>
              <a:buNone/>
              <a:defRPr sz="2000" cap="all" spc="250" baseline="0">
                <a:solidFill>
                  <a:schemeClr val="bg2"/>
                </a:solidFill>
              </a:defRPr>
            </a:lvl1pPr>
            <a:lvl2pPr marL="457200" indent="0" algn="l" rtl="0">
              <a:buNone/>
              <a:defRPr sz="1800">
                <a:solidFill>
                  <a:schemeClr val="tx1">
                    <a:tint val="75000"/>
                  </a:schemeClr>
                </a:solidFill>
              </a:defRPr>
            </a:lvl2pPr>
            <a:lvl3pPr marL="914400" indent="0" algn="l" rtl="0">
              <a:buNone/>
              <a:defRPr sz="1600">
                <a:solidFill>
                  <a:schemeClr val="tx1">
                    <a:tint val="75000"/>
                  </a:schemeClr>
                </a:solidFill>
              </a:defRPr>
            </a:lvl3pPr>
            <a:lvl4pPr marL="1371600" indent="0" algn="l" rtl="0">
              <a:buNone/>
              <a:defRPr sz="1400">
                <a:solidFill>
                  <a:schemeClr val="tx1">
                    <a:tint val="75000"/>
                  </a:schemeClr>
                </a:solidFill>
              </a:defRPr>
            </a:lvl4pPr>
            <a:lvl5pPr marL="1828800" indent="0" algn="l" rtl="0">
              <a:buNone/>
              <a:defRPr sz="1400">
                <a:solidFill>
                  <a:schemeClr val="tx1">
                    <a:tint val="75000"/>
                  </a:schemeClr>
                </a:solidFill>
              </a:defRPr>
            </a:lvl5pPr>
            <a:lvl6pPr marL="2286000" indent="0" algn="l" rtl="0">
              <a:buNone/>
              <a:defRPr sz="1400">
                <a:solidFill>
                  <a:schemeClr val="tx1">
                    <a:tint val="75000"/>
                  </a:schemeClr>
                </a:solidFill>
              </a:defRPr>
            </a:lvl6pPr>
            <a:lvl7pPr marL="2743200" indent="0" algn="l" rtl="0">
              <a:buNone/>
              <a:defRPr sz="1400">
                <a:solidFill>
                  <a:schemeClr val="tx1">
                    <a:tint val="75000"/>
                  </a:schemeClr>
                </a:solidFill>
              </a:defRPr>
            </a:lvl7pPr>
            <a:lvl8pPr marL="3200400" indent="0" algn="l" rtl="0">
              <a:buNone/>
              <a:defRPr sz="1400">
                <a:solidFill>
                  <a:schemeClr val="tx1">
                    <a:tint val="75000"/>
                  </a:schemeClr>
                </a:solidFill>
              </a:defRPr>
            </a:lvl8pPr>
            <a:lvl9pPr marL="3657600" indent="0" algn="l" rtl="0">
              <a:buNone/>
              <a:defRPr sz="1400">
                <a:solidFill>
                  <a:schemeClr val="tx1">
                    <a:tint val="75000"/>
                  </a:schemeClr>
                </a:solidFill>
              </a:defRPr>
            </a:lvl9pPr>
          </a:lstStyle>
          <a:p>
            <a:pPr lvl="0" rtl="0"/>
            <a:r>
              <a:rPr lang="ru-RU" smtClean="0"/>
              <a:t>Образец текста</a:t>
            </a: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4" name="Дата 3"/>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335788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типа объектов">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Объект 2"/>
          <p:cNvSpPr>
            <a:spLocks noGrp="1"/>
          </p:cNvSpPr>
          <p:nvPr>
            <p:ph sz="half" idx="1"/>
          </p:nvPr>
        </p:nvSpPr>
        <p:spPr>
          <a:xfrm>
            <a:off x="1293813" y="1828800"/>
            <a:ext cx="4648199" cy="43434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4" name="Объект 3"/>
          <p:cNvSpPr>
            <a:spLocks noGrp="1"/>
          </p:cNvSpPr>
          <p:nvPr>
            <p:ph sz="half" idx="2"/>
          </p:nvPr>
        </p:nvSpPr>
        <p:spPr>
          <a:xfrm>
            <a:off x="6246812" y="1828801"/>
            <a:ext cx="4648202" cy="43434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5" name="Дата 4"/>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141387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lgn="l" rtl="0">
              <a:defRPr/>
            </a:lvl1pPr>
          </a:lstStyle>
          <a:p>
            <a:pPr rtl="0"/>
            <a:r>
              <a:rPr lang="ru-RU" smtClean="0"/>
              <a:t>Образец заголовка</a:t>
            </a:r>
            <a:endParaRPr/>
          </a:p>
        </p:txBody>
      </p:sp>
      <p:sp>
        <p:nvSpPr>
          <p:cNvPr id="3" name="Текст 2"/>
          <p:cNvSpPr>
            <a:spLocks noGrp="1"/>
          </p:cNvSpPr>
          <p:nvPr>
            <p:ph type="body" idx="1"/>
          </p:nvPr>
        </p:nvSpPr>
        <p:spPr>
          <a:xfrm>
            <a:off x="1293813" y="1676400"/>
            <a:ext cx="4646376" cy="762000"/>
          </a:xfrm>
        </p:spPr>
        <p:txBody>
          <a:bodyPr rtlCol="0" anchor="ctr"/>
          <a:lstStyle>
            <a:lvl1pPr marL="0" indent="0" algn="l" rtl="0">
              <a:spcBef>
                <a:spcPts val="0"/>
              </a:spcBef>
              <a:buNone/>
              <a:defRPr sz="2400" b="0"/>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ru-RU" smtClean="0"/>
              <a:t>Образец текста</a:t>
            </a:r>
          </a:p>
        </p:txBody>
      </p:sp>
      <p:sp>
        <p:nvSpPr>
          <p:cNvPr id="4" name="Объект 3"/>
          <p:cNvSpPr>
            <a:spLocks noGrp="1"/>
          </p:cNvSpPr>
          <p:nvPr>
            <p:ph sz="half" idx="2"/>
          </p:nvPr>
        </p:nvSpPr>
        <p:spPr>
          <a:xfrm>
            <a:off x="1293813" y="2438400"/>
            <a:ext cx="4648199" cy="3733800"/>
          </a:xfrm>
        </p:spPr>
        <p:txBody>
          <a:bodyPr rtlCol="0">
            <a:normAutofit/>
          </a:bodyPr>
          <a:lstStyle>
            <a:lvl1pPr algn="l" rtl="0">
              <a:defRPr sz="2000"/>
            </a:lvl1pPr>
            <a:lvl2pPr algn="l" rtl="0">
              <a:defRPr sz="1800"/>
            </a:lvl2pPr>
            <a:lvl3pPr algn="l" rtl="0">
              <a:defRPr sz="1600"/>
            </a:lvl3pPr>
            <a:lvl4pPr algn="l" rtl="0">
              <a:defRPr sz="1400"/>
            </a:lvl4pPr>
            <a:lvl5pPr algn="l" rtl="0">
              <a:defRPr sz="1400"/>
            </a:lvl5pPr>
            <a:lvl6pPr algn="l" rtl="0">
              <a:defRPr sz="1400"/>
            </a:lvl6pPr>
            <a:lvl7pPr algn="l" rtl="0">
              <a:defRPr sz="1400"/>
            </a:lvl7pPr>
            <a:lvl8pPr algn="l" rtl="0">
              <a:defRPr sz="1400"/>
            </a:lvl8pPr>
            <a:lvl9pPr algn="l" rtl="0">
              <a:defRPr sz="14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Замещающий текст 4"/>
          <p:cNvSpPr>
            <a:spLocks noGrp="1"/>
          </p:cNvSpPr>
          <p:nvPr>
            <p:ph type="body" sz="quarter" idx="3"/>
          </p:nvPr>
        </p:nvSpPr>
        <p:spPr>
          <a:xfrm>
            <a:off x="6246812" y="1676400"/>
            <a:ext cx="4648201" cy="762000"/>
          </a:xfrm>
        </p:spPr>
        <p:txBody>
          <a:bodyPr rtlCol="0" anchor="ctr"/>
          <a:lstStyle>
            <a:lvl1pPr marL="0" indent="0" algn="l" rtl="0">
              <a:spcBef>
                <a:spcPts val="0"/>
              </a:spcBef>
              <a:buNone/>
              <a:defRPr sz="2400" b="0"/>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ru-RU" smtClean="0"/>
              <a:t>Образец текста</a:t>
            </a:r>
          </a:p>
        </p:txBody>
      </p:sp>
      <p:sp>
        <p:nvSpPr>
          <p:cNvPr id="6" name="Объект 5"/>
          <p:cNvSpPr>
            <a:spLocks noGrp="1"/>
          </p:cNvSpPr>
          <p:nvPr>
            <p:ph sz="quarter" idx="4"/>
          </p:nvPr>
        </p:nvSpPr>
        <p:spPr>
          <a:xfrm>
            <a:off x="6246812" y="2438400"/>
            <a:ext cx="4648201" cy="3733800"/>
          </a:xfrm>
        </p:spPr>
        <p:txBody>
          <a:bodyPr rtlCol="0">
            <a:normAutofit/>
          </a:bodyPr>
          <a:lstStyle>
            <a:lvl1pPr algn="l" rtl="0">
              <a:defRPr sz="2000"/>
            </a:lvl1pPr>
            <a:lvl2pPr algn="l" rtl="0">
              <a:defRPr sz="1800"/>
            </a:lvl2pPr>
            <a:lvl3pPr algn="l" rtl="0">
              <a:defRPr sz="1600"/>
            </a:lvl3pPr>
            <a:lvl4pPr algn="l" rtl="0">
              <a:defRPr sz="1400"/>
            </a:lvl4pPr>
            <a:lvl5pPr algn="l" rtl="0">
              <a:defRPr sz="1400"/>
            </a:lvl5pPr>
            <a:lvl6pPr algn="l" rtl="0">
              <a:defRPr sz="1400"/>
            </a:lvl6pPr>
            <a:lvl7pPr algn="l" rtl="0">
              <a:defRPr sz="1400"/>
            </a:lvl7pPr>
            <a:lvl8pPr algn="l" rtl="0">
              <a:defRPr sz="1400"/>
            </a:lvl8pPr>
            <a:lvl9pPr algn="l" rtl="0">
              <a:defRPr sz="14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8" name="Нижний колонтитул 7"/>
          <p:cNvSpPr>
            <a:spLocks noGrp="1"/>
          </p:cNvSpPr>
          <p:nvPr>
            <p:ph type="ftr" sz="quarter" idx="11"/>
          </p:nvPr>
        </p:nvSpPr>
        <p:spPr/>
        <p:txBody>
          <a:bodyPr rtlCol="0"/>
          <a:lstStyle>
            <a:lvl1pPr algn="l" rtl="0">
              <a:defRPr sz="1100"/>
            </a:lvl1pPr>
          </a:lstStyle>
          <a:p>
            <a:pPr rtl="0"/>
            <a:endParaRPr lang="en-US"/>
          </a:p>
        </p:txBody>
      </p:sp>
      <p:sp>
        <p:nvSpPr>
          <p:cNvPr id="7" name="Дата 6"/>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9" name="Номер слайда 8"/>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319569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4" name="Нижний колонтитул 3"/>
          <p:cNvSpPr>
            <a:spLocks noGrp="1"/>
          </p:cNvSpPr>
          <p:nvPr>
            <p:ph type="ftr" sz="quarter" idx="11"/>
          </p:nvPr>
        </p:nvSpPr>
        <p:spPr/>
        <p:txBody>
          <a:bodyPr rtlCol="0"/>
          <a:lstStyle>
            <a:lvl1pPr algn="l" rtl="0">
              <a:defRPr sz="1100"/>
            </a:lvl1pPr>
          </a:lstStyle>
          <a:p>
            <a:pPr rtl="0"/>
            <a:endParaRPr lang="en-US"/>
          </a:p>
        </p:txBody>
      </p:sp>
      <p:sp>
        <p:nvSpPr>
          <p:cNvPr id="3" name="Дата 2"/>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5" name="Номер слайда 4"/>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1021311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3" name="Нижний колонтитул 2"/>
          <p:cNvSpPr>
            <a:spLocks noGrp="1"/>
          </p:cNvSpPr>
          <p:nvPr>
            <p:ph type="ftr" sz="quarter" idx="11"/>
          </p:nvPr>
        </p:nvSpPr>
        <p:spPr/>
        <p:txBody>
          <a:bodyPr rtlCol="0"/>
          <a:lstStyle>
            <a:lvl1pPr algn="l" rtl="0">
              <a:defRPr sz="1100"/>
            </a:lvl1pPr>
          </a:lstStyle>
          <a:p>
            <a:pPr rtl="0"/>
            <a:endParaRPr lang="en-US"/>
          </a:p>
        </p:txBody>
      </p:sp>
      <p:sp>
        <p:nvSpPr>
          <p:cNvPr id="2" name="Дата 1"/>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4" name="Номер слайда 3"/>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2536631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0" name="Прямоугольник 9"/>
          <p:cNvSpPr/>
          <p:nvPr/>
        </p:nvSpPr>
        <p:spPr>
          <a:xfrm>
            <a:off x="608012" y="0"/>
            <a:ext cx="4883563"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11" name="Прямоугольник 10"/>
          <p:cNvSpPr/>
          <p:nvPr/>
        </p:nvSpPr>
        <p:spPr>
          <a:xfrm>
            <a:off x="699452" y="0"/>
            <a:ext cx="4700684" cy="6858000"/>
          </a:xfrm>
          <a:prstGeom prst="rect">
            <a:avLst/>
          </a:prstGeom>
          <a:solidFill>
            <a:schemeClr val="accent2">
              <a:lumMod val="7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2" name="Заголовок 1"/>
          <p:cNvSpPr>
            <a:spLocks noGrp="1"/>
          </p:cNvSpPr>
          <p:nvPr>
            <p:ph type="title"/>
          </p:nvPr>
        </p:nvSpPr>
        <p:spPr>
          <a:xfrm>
            <a:off x="1293813" y="685800"/>
            <a:ext cx="3581400" cy="3886200"/>
          </a:xfrm>
        </p:spPr>
        <p:txBody>
          <a:bodyPr rtlCol="0" anchor="b">
            <a:noAutofit/>
          </a:bodyPr>
          <a:lstStyle>
            <a:lvl1pPr algn="l" rtl="0">
              <a:defRPr sz="4000" b="0"/>
            </a:lvl1pPr>
          </a:lstStyle>
          <a:p>
            <a:pPr rtl="0"/>
            <a:r>
              <a:rPr lang="ru-RU" smtClean="0"/>
              <a:t>Образец заголовка</a:t>
            </a:r>
            <a:endParaRPr dirty="0"/>
          </a:p>
        </p:txBody>
      </p:sp>
      <p:sp>
        <p:nvSpPr>
          <p:cNvPr id="4" name="Замещающий текст 3"/>
          <p:cNvSpPr>
            <a:spLocks noGrp="1"/>
          </p:cNvSpPr>
          <p:nvPr>
            <p:ph type="body" sz="half" idx="2"/>
          </p:nvPr>
        </p:nvSpPr>
        <p:spPr>
          <a:xfrm>
            <a:off x="1293813" y="4724400"/>
            <a:ext cx="3581400" cy="1401764"/>
          </a:xfrm>
        </p:spPr>
        <p:txBody>
          <a:bodyPr rtlCol="0">
            <a:normAutofit/>
          </a:bodyPr>
          <a:lstStyle>
            <a:lvl1pPr marL="0" indent="0" algn="l" rtl="0">
              <a:spcBef>
                <a:spcPts val="1200"/>
              </a:spcBef>
              <a:buNone/>
              <a:defRPr sz="20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ru-RU" smtClean="0"/>
              <a:t>Образец текста</a:t>
            </a:r>
          </a:p>
        </p:txBody>
      </p:sp>
      <p:sp>
        <p:nvSpPr>
          <p:cNvPr id="3" name="Объект 2"/>
          <p:cNvSpPr>
            <a:spLocks noGrp="1"/>
          </p:cNvSpPr>
          <p:nvPr>
            <p:ph idx="1"/>
          </p:nvPr>
        </p:nvSpPr>
        <p:spPr>
          <a:xfrm>
            <a:off x="6094413" y="685800"/>
            <a:ext cx="5484970" cy="54864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5" name="Дата 4"/>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1219575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2" name="Прямоугольник 11"/>
          <p:cNvSpPr/>
          <p:nvPr/>
        </p:nvSpPr>
        <p:spPr>
          <a:xfrm>
            <a:off x="608012" y="0"/>
            <a:ext cx="4883563"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13" name="Прямоугольник 12"/>
          <p:cNvSpPr/>
          <p:nvPr/>
        </p:nvSpPr>
        <p:spPr>
          <a:xfrm>
            <a:off x="699452" y="0"/>
            <a:ext cx="4700684" cy="6858000"/>
          </a:xfrm>
          <a:prstGeom prst="rect">
            <a:avLst/>
          </a:prstGeom>
          <a:solidFill>
            <a:schemeClr val="accent2">
              <a:lumMod val="7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2" name="Заголовок 1"/>
          <p:cNvSpPr>
            <a:spLocks noGrp="1"/>
          </p:cNvSpPr>
          <p:nvPr>
            <p:ph type="title"/>
          </p:nvPr>
        </p:nvSpPr>
        <p:spPr>
          <a:xfrm>
            <a:off x="1293813" y="685800"/>
            <a:ext cx="3581400" cy="3886200"/>
          </a:xfrm>
        </p:spPr>
        <p:txBody>
          <a:bodyPr rtlCol="0" anchor="b">
            <a:noAutofit/>
          </a:bodyPr>
          <a:lstStyle>
            <a:lvl1pPr algn="l" rtl="0">
              <a:defRPr sz="4000" b="0"/>
            </a:lvl1pPr>
          </a:lstStyle>
          <a:p>
            <a:pPr rtl="0"/>
            <a:r>
              <a:rPr lang="ru-RU" smtClean="0"/>
              <a:t>Образец заголовка</a:t>
            </a:r>
            <a:endParaRPr/>
          </a:p>
        </p:txBody>
      </p:sp>
      <p:sp>
        <p:nvSpPr>
          <p:cNvPr id="4" name="Текст 3"/>
          <p:cNvSpPr>
            <a:spLocks noGrp="1"/>
          </p:cNvSpPr>
          <p:nvPr>
            <p:ph type="body" sz="half" idx="2"/>
          </p:nvPr>
        </p:nvSpPr>
        <p:spPr>
          <a:xfrm>
            <a:off x="1293813" y="4724400"/>
            <a:ext cx="3581400" cy="1401764"/>
          </a:xfrm>
        </p:spPr>
        <p:txBody>
          <a:bodyPr rtlCol="0">
            <a:normAutofit/>
          </a:bodyPr>
          <a:lstStyle>
            <a:lvl1pPr marL="0" indent="0" algn="l" rtl="0">
              <a:spcBef>
                <a:spcPts val="1200"/>
              </a:spcBef>
              <a:buNone/>
              <a:defRPr sz="20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ru-RU" smtClean="0"/>
              <a:t>Образец текста</a:t>
            </a:r>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10;"/>
          <p:cNvSpPr>
            <a:spLocks noGrp="1"/>
          </p:cNvSpPr>
          <p:nvPr>
            <p:ph type="pic" idx="1"/>
          </p:nvPr>
        </p:nvSpPr>
        <p:spPr>
          <a:xfrm>
            <a:off x="6094413" y="685800"/>
            <a:ext cx="5486400" cy="5486400"/>
          </a:xfrm>
          <a:solidFill>
            <a:schemeClr val="tx2">
              <a:lumMod val="10000"/>
            </a:schemeClr>
          </a:solidFill>
          <a:ln w="50800">
            <a:solidFill>
              <a:schemeClr val="tx1"/>
            </a:solidFill>
            <a:miter lim="800000"/>
          </a:ln>
          <a:effectLst>
            <a:outerShdw blurRad="190500" algn="ctr" rotWithShape="0">
              <a:prstClr val="black">
                <a:alpha val="50000"/>
              </a:prstClr>
            </a:outerShdw>
          </a:effectLst>
        </p:spPr>
        <p:txBody>
          <a:bodyPr rtlCol="0">
            <a:normAutofit/>
          </a:bodyPr>
          <a:lstStyle>
            <a:lvl1pPr marL="0" indent="0" algn="ctr" rtl="0">
              <a:buNone/>
              <a:defRPr sz="2400"/>
            </a:lvl1pPr>
            <a:lvl2pPr marL="457200" indent="0" algn="l" rtl="0">
              <a:buNone/>
              <a:defRPr sz="2800"/>
            </a:lvl2pPr>
            <a:lvl3pPr marL="914400" indent="0" algn="l" rtl="0">
              <a:buNone/>
              <a:defRPr sz="2400"/>
            </a:lvl3pPr>
            <a:lvl4pPr marL="1371600" indent="0" algn="l" rtl="0">
              <a:buNone/>
              <a:defRPr sz="2000"/>
            </a:lvl4pPr>
            <a:lvl5pPr marL="1828800" indent="0" algn="l" rtl="0">
              <a:buNone/>
              <a:defRPr sz="2000"/>
            </a:lvl5pPr>
            <a:lvl6pPr marL="2286000" indent="0" algn="l" rtl="0">
              <a:buNone/>
              <a:defRPr sz="2000"/>
            </a:lvl6pPr>
            <a:lvl7pPr marL="2743200" indent="0" algn="l" rtl="0">
              <a:buNone/>
              <a:defRPr sz="2000"/>
            </a:lvl7pPr>
            <a:lvl8pPr marL="3200400" indent="0" algn="l" rtl="0">
              <a:buNone/>
              <a:defRPr sz="2000"/>
            </a:lvl8pPr>
            <a:lvl9pPr marL="3657600" indent="0" algn="l" rtl="0">
              <a:buNone/>
              <a:defRPr sz="2000"/>
            </a:lvl9pPr>
          </a:lstStyle>
          <a:p>
            <a:pPr rtl="0"/>
            <a:r>
              <a:rPr lang="ru-RU" smtClean="0"/>
              <a:t>Вставка рисунка</a:t>
            </a:r>
            <a:endParaRPr/>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5" name="Дата 4"/>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3971934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Альтернативный рисунок с подписью">
    <p:spTree>
      <p:nvGrpSpPr>
        <p:cNvPr id="1" name=""/>
        <p:cNvGrpSpPr/>
        <p:nvPr/>
      </p:nvGrpSpPr>
      <p:grpSpPr>
        <a:xfrm>
          <a:off x="0" y="0"/>
          <a:ext cx="0" cy="0"/>
          <a:chOff x="0" y="0"/>
          <a:chExt cx="0" cy="0"/>
        </a:xfrm>
      </p:grpSpPr>
      <p:sp>
        <p:nvSpPr>
          <p:cNvPr id="10" name="Прямоугольник 9"/>
          <p:cNvSpPr/>
          <p:nvPr/>
        </p:nvSpPr>
        <p:spPr>
          <a:xfrm>
            <a:off x="5393372" y="0"/>
            <a:ext cx="67954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11" name="Прямоугольник 10"/>
          <p:cNvSpPr/>
          <p:nvPr/>
        </p:nvSpPr>
        <p:spPr>
          <a:xfrm>
            <a:off x="5484812" y="0"/>
            <a:ext cx="6704012" cy="6858000"/>
          </a:xfrm>
          <a:prstGeom prst="rect">
            <a:avLst/>
          </a:prstGeom>
          <a:solidFill>
            <a:schemeClr val="accent2">
              <a:lumMod val="7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a:p>
        </p:txBody>
      </p:sp>
      <p:sp>
        <p:nvSpPr>
          <p:cNvPr id="2" name="Заголовок 1"/>
          <p:cNvSpPr>
            <a:spLocks noGrp="1"/>
          </p:cNvSpPr>
          <p:nvPr>
            <p:ph type="title"/>
          </p:nvPr>
        </p:nvSpPr>
        <p:spPr>
          <a:xfrm>
            <a:off x="608013" y="685800"/>
            <a:ext cx="4267200" cy="3886200"/>
          </a:xfrm>
        </p:spPr>
        <p:txBody>
          <a:bodyPr rtlCol="0" anchor="b">
            <a:noAutofit/>
          </a:bodyPr>
          <a:lstStyle>
            <a:lvl1pPr algn="l" rtl="0">
              <a:defRPr sz="4000" b="0"/>
            </a:lvl1pPr>
          </a:lstStyle>
          <a:p>
            <a:pPr rtl="0"/>
            <a:r>
              <a:rPr lang="ru-RU" smtClean="0"/>
              <a:t>Образец заголовка</a:t>
            </a:r>
            <a:endParaRPr/>
          </a:p>
        </p:txBody>
      </p:sp>
      <p:sp>
        <p:nvSpPr>
          <p:cNvPr id="4" name="Текст 3"/>
          <p:cNvSpPr>
            <a:spLocks noGrp="1"/>
          </p:cNvSpPr>
          <p:nvPr>
            <p:ph type="body" sz="half" idx="2"/>
          </p:nvPr>
        </p:nvSpPr>
        <p:spPr>
          <a:xfrm>
            <a:off x="608013" y="4724400"/>
            <a:ext cx="4267200" cy="1447800"/>
          </a:xfrm>
        </p:spPr>
        <p:txBody>
          <a:bodyPr rtlCol="0">
            <a:normAutofit/>
          </a:bodyPr>
          <a:lstStyle>
            <a:lvl1pPr marL="0" indent="0" algn="l" rtl="0">
              <a:spcBef>
                <a:spcPts val="1200"/>
              </a:spcBef>
              <a:buNone/>
              <a:defRPr sz="20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ru-RU" smtClean="0"/>
              <a:t>Образец текста</a:t>
            </a:r>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10;"/>
          <p:cNvSpPr>
            <a:spLocks noGrp="1"/>
          </p:cNvSpPr>
          <p:nvPr>
            <p:ph type="pic" idx="1"/>
          </p:nvPr>
        </p:nvSpPr>
        <p:spPr>
          <a:xfrm>
            <a:off x="6094413" y="685800"/>
            <a:ext cx="5486400" cy="5486400"/>
          </a:xfrm>
          <a:solidFill>
            <a:schemeClr val="tx2">
              <a:lumMod val="10000"/>
            </a:schemeClr>
          </a:solidFill>
          <a:ln w="50800">
            <a:solidFill>
              <a:schemeClr val="tx1"/>
            </a:solidFill>
            <a:miter lim="800000"/>
          </a:ln>
          <a:effectLst>
            <a:outerShdw blurRad="190500" algn="ctr" rotWithShape="0">
              <a:prstClr val="black">
                <a:alpha val="50000"/>
              </a:prstClr>
            </a:outerShdw>
          </a:effectLst>
        </p:spPr>
        <p:txBody>
          <a:bodyPr rtlCol="0">
            <a:normAutofit/>
          </a:bodyPr>
          <a:lstStyle>
            <a:lvl1pPr marL="0" indent="0" algn="ctr" rtl="0">
              <a:buNone/>
              <a:defRPr sz="2400"/>
            </a:lvl1pPr>
            <a:lvl2pPr marL="457200" indent="0" algn="l" rtl="0">
              <a:buNone/>
              <a:defRPr sz="2800"/>
            </a:lvl2pPr>
            <a:lvl3pPr marL="914400" indent="0" algn="l" rtl="0">
              <a:buNone/>
              <a:defRPr sz="2400"/>
            </a:lvl3pPr>
            <a:lvl4pPr marL="1371600" indent="0" algn="l" rtl="0">
              <a:buNone/>
              <a:defRPr sz="2000"/>
            </a:lvl4pPr>
            <a:lvl5pPr marL="1828800" indent="0" algn="l" rtl="0">
              <a:buNone/>
              <a:defRPr sz="2000"/>
            </a:lvl5pPr>
            <a:lvl6pPr marL="2286000" indent="0" algn="l" rtl="0">
              <a:buNone/>
              <a:defRPr sz="2000"/>
            </a:lvl6pPr>
            <a:lvl7pPr marL="2743200" indent="0" algn="l" rtl="0">
              <a:buNone/>
              <a:defRPr sz="2000"/>
            </a:lvl7pPr>
            <a:lvl8pPr marL="3200400" indent="0" algn="l" rtl="0">
              <a:buNone/>
              <a:defRPr sz="2000"/>
            </a:lvl8pPr>
            <a:lvl9pPr marL="3657600" indent="0" algn="l" rtl="0">
              <a:buNone/>
              <a:defRPr sz="2000"/>
            </a:lvl9pPr>
          </a:lstStyle>
          <a:p>
            <a:pPr rtl="0"/>
            <a:r>
              <a:rPr lang="ru-RU" smtClean="0"/>
              <a:t>Вставка рисунка</a:t>
            </a:r>
            <a:endParaRPr/>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5" name="Дата 4"/>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2139536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Вертикальный текст 2"/>
          <p:cNvSpPr>
            <a:spLocks noGrp="1"/>
          </p:cNvSpPr>
          <p:nvPr>
            <p:ph type="body" orient="vert" idx="1"/>
          </p:nvPr>
        </p:nvSpPr>
        <p:spPr/>
        <p:txBody>
          <a:bodyPr vert="eaVert" rtlCol="0"/>
          <a:lstStyle>
            <a:lvl5pPr algn="l" rtl="0">
              <a:defRPr/>
            </a:lvl5pPr>
            <a:lvl6pPr algn="l" rtl="0">
              <a:defRPr/>
            </a:lvl6pPr>
            <a:lvl7pPr algn="l" rtl="0">
              <a:defRPr/>
            </a:lvl7pPr>
            <a:lvl8pPr algn="l" rtl="0">
              <a:defRPr baseline="0"/>
            </a:lvl8pPr>
            <a:lvl9pPr algn="l" rtl="0">
              <a:defRPr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4" name="Дата 3"/>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214899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675812" y="685801"/>
            <a:ext cx="1219201" cy="5486400"/>
          </a:xfrm>
        </p:spPr>
        <p:txBody>
          <a:bodyPr vert="eaVert" rtlCol="0"/>
          <a:lstStyle/>
          <a:p>
            <a:pPr rtl="0"/>
            <a:r>
              <a:rPr lang="ru-RU" smtClean="0"/>
              <a:t>Образец заголовка</a:t>
            </a:r>
            <a:endParaRPr/>
          </a:p>
        </p:txBody>
      </p:sp>
      <p:sp>
        <p:nvSpPr>
          <p:cNvPr id="3" name="Вертикальный текст 2"/>
          <p:cNvSpPr>
            <a:spLocks noGrp="1"/>
          </p:cNvSpPr>
          <p:nvPr>
            <p:ph type="body" orient="vert" idx="1"/>
          </p:nvPr>
        </p:nvSpPr>
        <p:spPr>
          <a:xfrm>
            <a:off x="1293813" y="685800"/>
            <a:ext cx="8153399" cy="5486400"/>
          </a:xfrm>
        </p:spPr>
        <p:txBody>
          <a:bodyPr vert="eaVert" rtlCol="0"/>
          <a:lstStyle>
            <a:lvl5pPr algn="l" rtl="0">
              <a:defRPr/>
            </a:lvl5pPr>
            <a:lvl6pPr algn="l" rtl="0">
              <a:defRPr/>
            </a:lvl6pPr>
            <a:lvl7pPr algn="l" rtl="0">
              <a:defRPr/>
            </a:lvl7pPr>
            <a:lvl8pPr algn="l" rtl="0">
              <a:defRPr baseline="0"/>
            </a:lvl8pPr>
            <a:lvl9pPr algn="l" rtl="0">
              <a:defRPr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4" name="Дата 3"/>
          <p:cNvSpPr>
            <a:spLocks noGrp="1"/>
          </p:cNvSpPr>
          <p:nvPr>
            <p:ph type="dt" sz="half" idx="10"/>
          </p:nvPr>
        </p:nvSpPr>
        <p:spPr/>
        <p:txBody>
          <a:bodyPr rtlCol="0"/>
          <a:lstStyle>
            <a:lvl1pPr algn="l" rtl="0">
              <a:defRPr sz="1100"/>
            </a:lvl1pPr>
          </a:lstStyle>
          <a:p>
            <a:pPr rtl="0"/>
            <a:r>
              <a:rPr lang="en-US" smtClean="0"/>
              <a:t>30.06.2016</a:t>
            </a:r>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299542E4-2CCF-42F6-9D92-ED568035133D}" type="slidenum">
              <a:rPr lang="en-US" smtClean="0"/>
              <a:pPr/>
              <a:t>‹#›</a:t>
            </a:fld>
            <a:endParaRPr lang="en-US"/>
          </a:p>
        </p:txBody>
      </p:sp>
    </p:spTree>
    <p:extLst>
      <p:ext uri="{BB962C8B-B14F-4D97-AF65-F5344CB8AC3E}">
        <p14:creationId xmlns:p14="http://schemas.microsoft.com/office/powerpoint/2010/main" val="3127202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3812" y="381000"/>
            <a:ext cx="9601200" cy="1143000"/>
          </a:xfrm>
          <a:prstGeom prst="rect">
            <a:avLst/>
          </a:prstGeom>
        </p:spPr>
        <p:txBody>
          <a:bodyPr vert="horz" lIns="91440" tIns="45720" rIns="91440" bIns="45720" rtlCol="0" anchor="b">
            <a:normAutofit/>
          </a:bodyPr>
          <a:lstStyle/>
          <a:p>
            <a:pPr rtl="0"/>
            <a:r>
              <a:rPr lang="ru"/>
              <a:t>Стиль образца заголовка</a:t>
            </a:r>
            <a:endParaRPr/>
          </a:p>
        </p:txBody>
      </p:sp>
      <p:sp>
        <p:nvSpPr>
          <p:cNvPr id="3" name="Замещающий текст 2"/>
          <p:cNvSpPr>
            <a:spLocks noGrp="1"/>
          </p:cNvSpPr>
          <p:nvPr>
            <p:ph type="body" idx="1"/>
          </p:nvPr>
        </p:nvSpPr>
        <p:spPr>
          <a:xfrm>
            <a:off x="1293814" y="1828800"/>
            <a:ext cx="9601200" cy="4343400"/>
          </a:xfrm>
          <a:prstGeom prst="rect">
            <a:avLst/>
          </a:prstGeom>
        </p:spPr>
        <p:txBody>
          <a:bodyPr vert="horz" lIns="91440" tIns="45720" rIns="91440" bIns="45720" rtlCol="0">
            <a:normAutofit/>
          </a:bodyPr>
          <a:lstStyle/>
          <a:p>
            <a:pPr lvl="0" rtl="0"/>
            <a:r>
              <a:rPr lang="ru"/>
              <a:t>Образец текста</a:t>
            </a:r>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a:p>
        </p:txBody>
      </p:sp>
      <p:sp>
        <p:nvSpPr>
          <p:cNvPr id="5" name="Нижний колонтитул 4"/>
          <p:cNvSpPr>
            <a:spLocks noGrp="1"/>
          </p:cNvSpPr>
          <p:nvPr>
            <p:ph type="ftr" sz="quarter" idx="3"/>
          </p:nvPr>
        </p:nvSpPr>
        <p:spPr>
          <a:xfrm>
            <a:off x="1293813" y="6400801"/>
            <a:ext cx="6324599" cy="276226"/>
          </a:xfrm>
          <a:prstGeom prst="rect">
            <a:avLst/>
          </a:prstGeom>
        </p:spPr>
        <p:txBody>
          <a:bodyPr vert="horz" lIns="91440" tIns="45720" rIns="91440" bIns="45720" rtlCol="0" anchor="ctr"/>
          <a:lstStyle>
            <a:lvl1pPr algn="l" rtl="0">
              <a:defRPr sz="1000" cap="all" baseline="0">
                <a:solidFill>
                  <a:schemeClr val="tx1">
                    <a:tint val="75000"/>
                  </a:schemeClr>
                </a:solidFill>
              </a:defRPr>
            </a:lvl1pPr>
          </a:lstStyle>
          <a:p>
            <a:pPr rtl="0"/>
            <a:endParaRPr/>
          </a:p>
        </p:txBody>
      </p:sp>
      <p:sp>
        <p:nvSpPr>
          <p:cNvPr id="4" name="Дата 3"/>
          <p:cNvSpPr>
            <a:spLocks noGrp="1"/>
          </p:cNvSpPr>
          <p:nvPr>
            <p:ph type="dt" sz="half" idx="2"/>
          </p:nvPr>
        </p:nvSpPr>
        <p:spPr>
          <a:xfrm>
            <a:off x="7999412" y="6400801"/>
            <a:ext cx="1320059" cy="276226"/>
          </a:xfrm>
          <a:prstGeom prst="rect">
            <a:avLst/>
          </a:prstGeom>
        </p:spPr>
        <p:txBody>
          <a:bodyPr vert="horz" lIns="91440" tIns="45720" rIns="91440" bIns="45720" rtlCol="0" anchor="ctr"/>
          <a:lstStyle>
            <a:lvl1pPr algn="l" rtl="0">
              <a:defRPr sz="1000">
                <a:solidFill>
                  <a:schemeClr val="tx1">
                    <a:tint val="75000"/>
                  </a:schemeClr>
                </a:solidFill>
              </a:defRPr>
            </a:lvl1pPr>
          </a:lstStyle>
          <a:p>
            <a:pPr rtl="0"/>
            <a:r>
              <a:rPr lang="en-US"/>
              <a:t>30.06.2016</a:t>
            </a:r>
            <a:endParaRPr/>
          </a:p>
        </p:txBody>
      </p:sp>
      <p:sp>
        <p:nvSpPr>
          <p:cNvPr id="6" name="Номер слайда 5"/>
          <p:cNvSpPr>
            <a:spLocks noGrp="1"/>
          </p:cNvSpPr>
          <p:nvPr>
            <p:ph type="sldNum" sz="quarter" idx="4"/>
          </p:nvPr>
        </p:nvSpPr>
        <p:spPr>
          <a:xfrm>
            <a:off x="9675812" y="6400801"/>
            <a:ext cx="1219202" cy="276226"/>
          </a:xfrm>
          <a:prstGeom prst="rect">
            <a:avLst/>
          </a:prstGeom>
        </p:spPr>
        <p:txBody>
          <a:bodyPr vert="horz" lIns="91440" tIns="45720" rIns="91440" bIns="45720" rtlCol="0" anchor="ctr"/>
          <a:lstStyle>
            <a:lvl1pPr algn="l" rtl="0">
              <a:defRPr sz="1000">
                <a:solidFill>
                  <a:schemeClr val="tx1">
                    <a:tint val="75000"/>
                  </a:schemeClr>
                </a:solidFill>
              </a:defRPr>
            </a:lvl1pPr>
          </a:lstStyle>
          <a:p>
            <a:pPr rtl="0"/>
            <a:fld id="{299542E4-2CCF-42F6-9D92-ED568035133D}" type="slidenum">
              <a:rPr/>
              <a:pPr/>
              <a:t>‹#›</a:t>
            </a:fld>
            <a:endParaRPr/>
          </a:p>
        </p:txBody>
      </p:sp>
    </p:spTree>
    <p:extLst>
      <p:ext uri="{BB962C8B-B14F-4D97-AF65-F5344CB8AC3E}">
        <p14:creationId xmlns:p14="http://schemas.microsoft.com/office/powerpoint/2010/main" val="410820990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2"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8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94360" indent="-228600" algn="l" defTabSz="914400" rtl="0" eaLnBrk="1" latinLnBrk="0" hangingPunct="1">
        <a:lnSpc>
          <a:spcPct val="90000"/>
        </a:lnSpc>
        <a:spcBef>
          <a:spcPts val="800"/>
        </a:spcBef>
        <a:buFont typeface="Century" pitchFamily="18" charset="0"/>
        <a:buChar char="–"/>
        <a:defRPr sz="2000" kern="1200">
          <a:solidFill>
            <a:schemeClr val="tx1"/>
          </a:solidFill>
          <a:latin typeface="+mn-lt"/>
          <a:ea typeface="+mn-ea"/>
          <a:cs typeface="+mn-cs"/>
        </a:defRPr>
      </a:lvl2pPr>
      <a:lvl3pPr marL="960120" indent="-228600"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3pPr>
      <a:lvl4pPr marL="1325880" indent="-228600" algn="l" defTabSz="914400" rtl="0" eaLnBrk="1" latinLnBrk="0" hangingPunct="1">
        <a:lnSpc>
          <a:spcPct val="90000"/>
        </a:lnSpc>
        <a:spcBef>
          <a:spcPts val="600"/>
        </a:spcBef>
        <a:buFont typeface="Arial" pitchFamily="34" charset="0"/>
        <a:buChar char="–"/>
        <a:defRPr sz="1600" kern="1200">
          <a:solidFill>
            <a:schemeClr val="tx1"/>
          </a:solidFill>
          <a:latin typeface="+mn-lt"/>
          <a:ea typeface="+mn-ea"/>
          <a:cs typeface="+mn-cs"/>
        </a:defRPr>
      </a:lvl4pPr>
      <a:lvl5pPr marL="1691640" indent="-228600" algn="l" defTabSz="914400" rtl="0" eaLnBrk="1" latinLnBrk="0" hangingPunct="1">
        <a:lnSpc>
          <a:spcPct val="90000"/>
        </a:lnSpc>
        <a:spcBef>
          <a:spcPts val="600"/>
        </a:spcBef>
        <a:buFont typeface="Arial" pitchFamily="34" charset="0"/>
        <a:buChar char="•"/>
        <a:defRPr sz="1600" kern="1200">
          <a:solidFill>
            <a:schemeClr val="tx1"/>
          </a:solidFill>
          <a:latin typeface="+mn-lt"/>
          <a:ea typeface="+mn-ea"/>
          <a:cs typeface="+mn-cs"/>
        </a:defRPr>
      </a:lvl5pPr>
      <a:lvl6pPr marL="2057400" indent="-228600" algn="l" defTabSz="914400" rtl="0" eaLnBrk="1" latinLnBrk="0" hangingPunct="1">
        <a:spcBef>
          <a:spcPts val="600"/>
        </a:spcBef>
        <a:buFont typeface="Arial" pitchFamily="34" charset="0"/>
        <a:buChar char="–"/>
        <a:defRPr sz="1600" kern="1200">
          <a:solidFill>
            <a:schemeClr val="tx1"/>
          </a:solidFill>
          <a:latin typeface="+mn-lt"/>
          <a:ea typeface="+mn-ea"/>
          <a:cs typeface="+mn-cs"/>
        </a:defRPr>
      </a:lvl6pPr>
      <a:lvl7pPr marL="2423160" indent="-228600" algn="l" defTabSz="914400" rtl="0" eaLnBrk="1" latinLnBrk="0" hangingPunct="1">
        <a:spcBef>
          <a:spcPts val="600"/>
        </a:spcBef>
        <a:buFont typeface="Arial" pitchFamily="34" charset="0"/>
        <a:buChar char="•"/>
        <a:defRPr sz="1600" kern="1200">
          <a:solidFill>
            <a:schemeClr val="tx1"/>
          </a:solidFill>
          <a:latin typeface="+mn-lt"/>
          <a:ea typeface="+mn-ea"/>
          <a:cs typeface="+mn-cs"/>
        </a:defRPr>
      </a:lvl7pPr>
      <a:lvl8pPr marL="2788920" indent="-228600" algn="l" defTabSz="914400" rtl="0" eaLnBrk="1" latinLnBrk="0" hangingPunct="1">
        <a:spcBef>
          <a:spcPts val="600"/>
        </a:spcBef>
        <a:buFont typeface="Arial" pitchFamily="34" charset="0"/>
        <a:buChar char="–"/>
        <a:defRPr sz="1600" kern="1200">
          <a:solidFill>
            <a:schemeClr val="tx1"/>
          </a:solidFill>
          <a:latin typeface="+mn-lt"/>
          <a:ea typeface="+mn-ea"/>
          <a:cs typeface="+mn-cs"/>
        </a:defRPr>
      </a:lvl8pPr>
      <a:lvl9pPr marL="3154680" indent="-228600" algn="l" defTabSz="914400" rtl="0" eaLnBrk="1" latinLnBrk="0" hangingPunct="1">
        <a:spcBef>
          <a:spcPts val="600"/>
        </a:spcBef>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rtlCol="0"/>
          <a:lstStyle/>
          <a:p>
            <a:pPr rtl="0"/>
            <a:r>
              <a:rPr lang="en-US" dirty="0" smtClean="0">
                <a:effectLst>
                  <a:outerShdw blurRad="38100" dist="38100" dir="2700000" algn="tl">
                    <a:srgbClr val="000000">
                      <a:alpha val="43137"/>
                    </a:srgbClr>
                  </a:outerShdw>
                </a:effectLst>
              </a:rPr>
              <a:t> </a:t>
            </a:r>
            <a:endParaRPr lang="ru" dirty="0">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2556396" y="2922168"/>
            <a:ext cx="7318434" cy="2581867"/>
          </a:xfrm>
        </p:spPr>
        <p:txBody>
          <a:bodyPr rtlCol="0">
            <a:noAutofit/>
          </a:bodyPr>
          <a:lstStyle/>
          <a:p>
            <a:pPr algn="ctr" rtl="0"/>
            <a:r>
              <a:rPr lang="en-US" sz="3200" dirty="0" smtClean="0">
                <a:solidFill>
                  <a:schemeClr val="tx1"/>
                </a:solidFill>
                <a:effectLst>
                  <a:outerShdw blurRad="38100" dist="38100" dir="2700000" algn="tl">
                    <a:srgbClr val="000000">
                      <a:alpha val="43137"/>
                    </a:srgbClr>
                  </a:outerShdw>
                </a:effectLst>
              </a:rPr>
              <a:t>Tashkent state university of economics </a:t>
            </a:r>
          </a:p>
          <a:p>
            <a:pPr algn="ctr" rtl="0"/>
            <a:r>
              <a:rPr lang="en-US" sz="3200" dirty="0" smtClean="0">
                <a:solidFill>
                  <a:schemeClr val="tx1"/>
                </a:solidFill>
                <a:effectLst>
                  <a:outerShdw blurRad="38100" dist="38100" dir="2700000" algn="tl">
                    <a:srgbClr val="000000">
                      <a:alpha val="43137"/>
                    </a:srgbClr>
                  </a:outerShdw>
                </a:effectLst>
              </a:rPr>
              <a:t>Course: Money and banking </a:t>
            </a:r>
          </a:p>
          <a:p>
            <a:pPr lvl="0" algn="ctr"/>
            <a:r>
              <a:rPr lang="en-US" sz="3200" dirty="0">
                <a:solidFill>
                  <a:prstClr val="white"/>
                </a:solidFill>
                <a:effectLst>
                  <a:outerShdw blurRad="38100" dist="38100" dir="2700000" algn="tl">
                    <a:srgbClr val="000000">
                      <a:alpha val="43137"/>
                    </a:srgbClr>
                  </a:outerShdw>
                </a:effectLst>
              </a:rPr>
              <a:t>Lecture 5</a:t>
            </a:r>
            <a:r>
              <a:rPr lang="en-US" sz="3200" dirty="0" smtClean="0">
                <a:solidFill>
                  <a:prstClr val="white"/>
                </a:solidFill>
                <a:effectLst>
                  <a:outerShdw blurRad="38100" dist="38100" dir="2700000" algn="tl">
                    <a:srgbClr val="000000">
                      <a:alpha val="43137"/>
                    </a:srgbClr>
                  </a:outerShdw>
                </a:effectLst>
              </a:rPr>
              <a:t>: </a:t>
            </a:r>
            <a:r>
              <a:rPr lang="en-US" sz="3200" dirty="0">
                <a:solidFill>
                  <a:schemeClr val="tx1"/>
                </a:solidFill>
              </a:rPr>
              <a:t>The risk structure and the term structure of Interest Rates</a:t>
            </a:r>
            <a:endParaRPr lang="ru" sz="3200" dirty="0">
              <a:solidFill>
                <a:schemeClr val="tx1"/>
              </a:solidFill>
              <a:effectLst>
                <a:outerShdw blurRad="38100" dist="38100" dir="2700000" algn="tl">
                  <a:srgbClr val="000000">
                    <a:alpha val="43137"/>
                  </a:srgbClr>
                </a:outerShdw>
              </a:effectLst>
            </a:endParaRPr>
          </a:p>
          <a:p>
            <a:pPr algn="ctr" rtl="0"/>
            <a:endParaRPr lang="ru" sz="3200" dirty="0">
              <a:solidFill>
                <a:schemeClr val="tx1"/>
              </a:solidFill>
              <a:effectLst>
                <a:outerShdw blurRad="38100" dist="38100" dir="2700000" algn="tl">
                  <a:srgbClr val="000000">
                    <a:alpha val="43137"/>
                  </a:srgbClr>
                </a:outerShdw>
              </a:effectLst>
            </a:endParaRPr>
          </a:p>
        </p:txBody>
      </p:sp>
      <p:grpSp>
        <p:nvGrpSpPr>
          <p:cNvPr id="9" name="Группа 8"/>
          <p:cNvGrpSpPr/>
          <p:nvPr/>
        </p:nvGrpSpPr>
        <p:grpSpPr>
          <a:xfrm>
            <a:off x="5027541" y="416252"/>
            <a:ext cx="2133734" cy="2343711"/>
            <a:chOff x="3127178" y="426714"/>
            <a:chExt cx="5934468" cy="6399274"/>
          </a:xfrm>
        </p:grpSpPr>
        <p:pic>
          <p:nvPicPr>
            <p:cNvPr id="5" name="Рисунок 4"/>
            <p:cNvPicPr>
              <a:picLocks noChangeAspect="1"/>
            </p:cNvPicPr>
            <p:nvPr/>
          </p:nvPicPr>
          <p:blipFill>
            <a:blip r:embed="rId2" cstate="print">
              <a:extLst>
                <a:ext uri="{BEBA8EAE-BF5A-486C-A8C5-ECC9F3942E4B}">
                  <a14:imgProps xmlns:a14="http://schemas.microsoft.com/office/drawing/2010/main">
                    <a14:imgLayer r:embed="rId3">
                      <a14:imgEffect>
                        <a14:backgroundRemoval t="4291" b="95779" l="4622" r="95658">
                          <a14:foregroundMark x1="13235" y1="28858" x2="13235" y2="28858"/>
                          <a14:foregroundMark x1="70588" y1="12388" x2="70588" y2="12388"/>
                          <a14:foregroundMark x1="70588" y1="12388" x2="55322" y2="7059"/>
                          <a14:foregroundMark x1="50980" y1="7128" x2="32843" y2="10588"/>
                          <a14:foregroundMark x1="29762" y1="12111" x2="9524" y2="40484"/>
                          <a14:foregroundMark x1="7563" y1="44221" x2="21429" y2="79862"/>
                          <a14:foregroundMark x1="23950" y1="81938" x2="50140" y2="92526"/>
                          <a14:foregroundMark x1="51681" y1="92388" x2="76961" y2="82907"/>
                          <a14:foregroundMark x1="78221" y1="81107" x2="91807" y2="54464"/>
                          <a14:foregroundMark x1="91947" y1="45467" x2="72409" y2="13080"/>
                        </a14:backgroundRemoval>
                      </a14:imgEffect>
                    </a14:imgLayer>
                  </a14:imgProps>
                </a:ext>
                <a:ext uri="{28A0092B-C50C-407E-A947-70E740481C1C}">
                  <a14:useLocalDpi xmlns:a14="http://schemas.microsoft.com/office/drawing/2010/main" val="0"/>
                </a:ext>
              </a:extLst>
            </a:blip>
            <a:stretch>
              <a:fillRect/>
            </a:stretch>
          </p:blipFill>
          <p:spPr>
            <a:xfrm>
              <a:off x="3127178" y="426714"/>
              <a:ext cx="5934468" cy="6004572"/>
            </a:xfrm>
            <a:prstGeom prst="rect">
              <a:avLst/>
            </a:prstGeom>
            <a:ln>
              <a:noFill/>
            </a:ln>
            <a:effectLst>
              <a:outerShdw blurRad="190500" dist="228600" dir="2700000" algn="ctr">
                <a:srgbClr val="000000">
                  <a:alpha val="30000"/>
                </a:srgbClr>
              </a:outerShdw>
            </a:effectLst>
            <a:sp3d prstMaterial="matte">
              <a:bevelT w="127000" h="63500"/>
            </a:sp3d>
          </p:spPr>
        </p:pic>
        <p:sp>
          <p:nvSpPr>
            <p:cNvPr id="6" name="Прямоугольник 5"/>
            <p:cNvSpPr/>
            <p:nvPr/>
          </p:nvSpPr>
          <p:spPr>
            <a:xfrm>
              <a:off x="5014291" y="3645023"/>
              <a:ext cx="2160239" cy="1837158"/>
            </a:xfrm>
            <a:prstGeom prst="rect">
              <a:avLst/>
            </a:prstGeom>
            <a:solidFill>
              <a:srgbClr val="2A166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Рисунок 7"/>
            <p:cNvPicPr>
              <a:picLocks noChangeAspect="1"/>
            </p:cNvPicPr>
            <p:nvPr/>
          </p:nvPicPr>
          <p:blipFill>
            <a:blip r:embed="rId4"/>
            <a:stretch>
              <a:fillRect/>
            </a:stretch>
          </p:blipFill>
          <p:spPr>
            <a:xfrm>
              <a:off x="4186195" y="2851642"/>
              <a:ext cx="3816425" cy="3974346"/>
            </a:xfrm>
            <a:prstGeom prst="rect">
              <a:avLst/>
            </a:prstGeom>
            <a:ln>
              <a:noFill/>
            </a:ln>
            <a:effectLst>
              <a:outerShdw blurRad="190500" dist="228600" dir="2700000" algn="ctr">
                <a:srgbClr val="000000">
                  <a:alpha val="30000"/>
                </a:srgbClr>
              </a:outerShdw>
            </a:effectLst>
          </p:spPr>
        </p:pic>
      </p:grpSp>
      <p:sp>
        <p:nvSpPr>
          <p:cNvPr id="10" name="TextBox 9"/>
          <p:cNvSpPr txBox="1"/>
          <p:nvPr/>
        </p:nvSpPr>
        <p:spPr>
          <a:xfrm>
            <a:off x="981844" y="3789040"/>
            <a:ext cx="7776864" cy="523220"/>
          </a:xfrm>
          <a:prstGeom prst="rect">
            <a:avLst/>
          </a:prstGeom>
          <a:noFill/>
        </p:spPr>
        <p:txBody>
          <a:bodyPr wrap="square" rtlCol="0">
            <a:spAutoFit/>
          </a:bodyPr>
          <a:lstStyle/>
          <a:p>
            <a:endParaRPr lang="ru-RU" sz="2800" dirty="0"/>
          </a:p>
        </p:txBody>
      </p:sp>
      <p:sp>
        <p:nvSpPr>
          <p:cNvPr id="11" name="TextBox 10"/>
          <p:cNvSpPr txBox="1"/>
          <p:nvPr/>
        </p:nvSpPr>
        <p:spPr>
          <a:xfrm>
            <a:off x="7894612" y="5504035"/>
            <a:ext cx="3960436" cy="954107"/>
          </a:xfrm>
          <a:prstGeom prst="rect">
            <a:avLst/>
          </a:prstGeom>
          <a:noFill/>
        </p:spPr>
        <p:txBody>
          <a:bodyPr wrap="square" rtlCol="0">
            <a:spAutoFit/>
          </a:bodyPr>
          <a:lstStyle/>
          <a:p>
            <a:pPr algn="r"/>
            <a:r>
              <a:rPr lang="en-US" sz="2800" dirty="0" smtClean="0"/>
              <a:t>PhD in Economics </a:t>
            </a:r>
            <a:r>
              <a:rPr lang="en-US" sz="2800" smtClean="0"/>
              <a:t>Nasriddinov</a:t>
            </a:r>
            <a:r>
              <a:rPr lang="en-US" sz="2800" dirty="0" smtClean="0"/>
              <a:t> </a:t>
            </a:r>
            <a:r>
              <a:rPr lang="en-US" sz="2800" dirty="0" err="1" smtClean="0"/>
              <a:t>Fazliddin</a:t>
            </a:r>
            <a:r>
              <a:rPr lang="en-US" sz="2800" dirty="0" smtClean="0"/>
              <a:t> </a:t>
            </a:r>
            <a:endParaRPr lang="ru-RU" sz="2800" dirty="0"/>
          </a:p>
        </p:txBody>
      </p:sp>
    </p:spTree>
    <p:extLst>
      <p:ext uri="{BB962C8B-B14F-4D97-AF65-F5344CB8AC3E}">
        <p14:creationId xmlns:p14="http://schemas.microsoft.com/office/powerpoint/2010/main" val="3600820136"/>
      </p:ext>
    </p:extLst>
  </p:cSld>
  <p:clrMapOvr>
    <a:masterClrMapping/>
  </p:clrMapOvr>
  <mc:AlternateContent xmlns:mc="http://schemas.openxmlformats.org/markup-compatibility/2006" xmlns:p14="http://schemas.microsoft.com/office/powerpoint/2010/main">
    <mc:Choice Requires="p14">
      <p:transition spd="med" p14:dur="700" advTm="29814">
        <p:fade/>
      </p:transition>
    </mc:Choice>
    <mc:Fallback xmlns="">
      <p:transition spd="med" advTm="29814">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1" y="404664"/>
            <a:ext cx="12188824" cy="1008112"/>
          </a:xfrm>
          <a:prstGeom prst="round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a:solidFill>
                  <a:schemeClr val="tx1"/>
                </a:solidFill>
                <a:latin typeface="+mj-lt"/>
                <a:cs typeface="Aharoni" panose="02010803020104030203" pitchFamily="2" charset="-79"/>
              </a:rPr>
              <a:t>COURSE OBJECTIVES</a:t>
            </a:r>
            <a:endParaRPr lang="ru-RU" sz="6600" dirty="0">
              <a:solidFill>
                <a:schemeClr val="tx1"/>
              </a:solidFill>
              <a:latin typeface="+mj-lt"/>
              <a:cs typeface="Aharoni" panose="02010803020104030203" pitchFamily="2" charset="-79"/>
            </a:endParaRPr>
          </a:p>
        </p:txBody>
      </p:sp>
      <p:graphicFrame>
        <p:nvGraphicFramePr>
          <p:cNvPr id="6" name="Схема 5"/>
          <p:cNvGraphicFramePr/>
          <p:nvPr>
            <p:extLst>
              <p:ext uri="{D42A27DB-BD31-4B8C-83A1-F6EECF244321}">
                <p14:modId xmlns:p14="http://schemas.microsoft.com/office/powerpoint/2010/main" val="3973547415"/>
              </p:ext>
            </p:extLst>
          </p:nvPr>
        </p:nvGraphicFramePr>
        <p:xfrm>
          <a:off x="477788" y="1700808"/>
          <a:ext cx="10558907"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244494210"/>
      </p:ext>
    </p:extLst>
  </p:cSld>
  <p:clrMapOvr>
    <a:masterClrMapping/>
  </p:clrMapOvr>
  <mc:AlternateContent xmlns:mc="http://schemas.openxmlformats.org/markup-compatibility/2006" xmlns:p14="http://schemas.microsoft.com/office/powerpoint/2010/main">
    <mc:Choice Requires="p14">
      <p:transition spd="slow" p14:dur="800" advTm="22016">
        <p14:flythrough/>
      </p:transition>
    </mc:Choice>
    <mc:Fallback xmlns="">
      <p:transition spd="slow" advTm="220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773932" y="476672"/>
            <a:ext cx="9001000" cy="1224136"/>
          </a:xfrm>
          <a:prstGeom prst="roundRect">
            <a:avLst>
              <a:gd name="adj" fmla="val 50000"/>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effectLst>
                  <a:outerShdw blurRad="38100" dist="38100" dir="2700000" algn="tl">
                    <a:srgbClr val="000000">
                      <a:alpha val="43137"/>
                    </a:srgbClr>
                  </a:outerShdw>
                </a:effectLst>
              </a:rPr>
              <a:t>Meaning of risk structure of interest rate</a:t>
            </a:r>
            <a:endParaRPr lang="ru-RU" sz="3600" dirty="0">
              <a:effectLst>
                <a:outerShdw blurRad="38100" dist="38100" dir="2700000" algn="tl">
                  <a:srgbClr val="000000">
                    <a:alpha val="43137"/>
                  </a:srgbClr>
                </a:outerShdw>
              </a:effectLst>
            </a:endParaRPr>
          </a:p>
        </p:txBody>
      </p:sp>
      <p:sp>
        <p:nvSpPr>
          <p:cNvPr id="5" name="Скругленный прямоугольник 4"/>
          <p:cNvSpPr/>
          <p:nvPr/>
        </p:nvSpPr>
        <p:spPr>
          <a:xfrm>
            <a:off x="1773932" y="2132856"/>
            <a:ext cx="9001000" cy="3384376"/>
          </a:xfrm>
          <a:prstGeom prst="roundRect">
            <a:avLst/>
          </a:prstGeom>
          <a:solidFill>
            <a:srgbClr val="FAFAFA"/>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7030A0"/>
                </a:solidFill>
                <a:effectLst>
                  <a:outerShdw blurRad="38100" dist="38100" dir="2700000" algn="tl">
                    <a:srgbClr val="000000">
                      <a:alpha val="43137"/>
                    </a:srgbClr>
                  </a:outerShdw>
                </a:effectLst>
                <a:ea typeface="Calibri"/>
              </a:rPr>
              <a:t>Bonds </a:t>
            </a:r>
            <a:r>
              <a:rPr lang="en-US" sz="3200" dirty="0">
                <a:solidFill>
                  <a:srgbClr val="7030A0"/>
                </a:solidFill>
                <a:effectLst>
                  <a:outerShdw blurRad="38100" dist="38100" dir="2700000" algn="tl">
                    <a:srgbClr val="000000">
                      <a:alpha val="43137"/>
                    </a:srgbClr>
                  </a:outerShdw>
                </a:effectLst>
                <a:ea typeface="Calibri"/>
              </a:rPr>
              <a:t>with the same term to maturity have different interest rates. The relationship among these interest rates is called the risk structure of interest rates. </a:t>
            </a:r>
            <a:endParaRPr lang="ru-RU" sz="3200" dirty="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42182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269876" y="332656"/>
            <a:ext cx="10225136" cy="1440160"/>
          </a:xfrm>
          <a:prstGeom prst="roundRect">
            <a:avLst>
              <a:gd name="adj" fmla="val 50000"/>
            </a:avLst>
          </a:prstGeom>
          <a:solidFill>
            <a:srgbClr val="7030A0"/>
          </a:solidFill>
          <a:ln w="19050">
            <a:solidFill>
              <a:srgbClr val="FAFA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t>Factors that </a:t>
            </a:r>
            <a:r>
              <a:rPr lang="en-US" sz="4800" dirty="0"/>
              <a:t>influences interest rate of a bond </a:t>
            </a:r>
            <a:r>
              <a:rPr lang="en-US" sz="4800" dirty="0" smtClean="0"/>
              <a:t> </a:t>
            </a:r>
            <a:endParaRPr lang="ru-RU" sz="4800" dirty="0"/>
          </a:p>
        </p:txBody>
      </p:sp>
      <p:graphicFrame>
        <p:nvGraphicFramePr>
          <p:cNvPr id="5" name="Схема 4"/>
          <p:cNvGraphicFramePr/>
          <p:nvPr>
            <p:extLst>
              <p:ext uri="{D42A27DB-BD31-4B8C-83A1-F6EECF244321}">
                <p14:modId xmlns:p14="http://schemas.microsoft.com/office/powerpoint/2010/main" val="2660618189"/>
              </p:ext>
            </p:extLst>
          </p:nvPr>
        </p:nvGraphicFramePr>
        <p:xfrm>
          <a:off x="1989956" y="2060848"/>
          <a:ext cx="9001000" cy="4579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721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extLst>
              <a:ext uri="{BEBA8EAE-BF5A-486C-A8C5-ECC9F3942E4B}">
                <a14:imgProps xmlns:a14="http://schemas.microsoft.com/office/drawing/2010/main">
                  <a14:imgLayer r:embed="rId3">
                    <a14:imgEffect>
                      <a14:backgroundRemoval t="4442" b="89916" l="9894" r="89914">
                        <a14:foregroundMark x1="46974" y1="9604" x2="46974" y2="9604"/>
                        <a14:foregroundMark x1="49856" y1="9364" x2="49856" y2="9364"/>
                        <a14:foregroundMark x1="52161" y1="9844" x2="52161" y2="9844"/>
                      </a14:backgroundRemoval>
                    </a14:imgEffect>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02332" y="980728"/>
            <a:ext cx="5237695" cy="482453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Блок-схема: перфолента 3"/>
          <p:cNvSpPr/>
          <p:nvPr/>
        </p:nvSpPr>
        <p:spPr>
          <a:xfrm>
            <a:off x="3862164" y="670384"/>
            <a:ext cx="5040560" cy="5445224"/>
          </a:xfrm>
          <a:prstGeom prst="flowChartPunchedTape">
            <a:avLst/>
          </a:prstGeom>
          <a:solidFill>
            <a:schemeClr val="tx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7030A0"/>
                </a:solidFill>
                <a:effectLst>
                  <a:outerShdw blurRad="38100" dist="38100" dir="2700000" algn="tl">
                    <a:srgbClr val="000000">
                      <a:alpha val="43137"/>
                    </a:srgbClr>
                  </a:outerShdw>
                </a:effectLst>
                <a:ea typeface="Calibri"/>
              </a:rPr>
              <a:t>Default risk occurs when issuer of the bond is unable or not willing to pay promised interest payment at the time bond mature. </a:t>
            </a:r>
            <a:endParaRPr lang="ru-RU" sz="3200" dirty="0">
              <a:solidFill>
                <a:srgbClr val="7030A0"/>
              </a:solidFill>
            </a:endParaRPr>
          </a:p>
        </p:txBody>
      </p:sp>
      <p:pic>
        <p:nvPicPr>
          <p:cNvPr id="5"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4442" b="89916" l="9894" r="89914">
                        <a14:foregroundMark x1="46974" y1="9604" x2="46974" y2="9604"/>
                        <a14:foregroundMark x1="49856" y1="9364" x2="49856" y2="9364"/>
                        <a14:foregroundMark x1="52161" y1="9844" x2="52161" y2="9844"/>
                      </a14:backgroundRemoval>
                    </a14:imgEffect>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038628" y="980728"/>
            <a:ext cx="5237695" cy="482453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885133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1884" y="260648"/>
            <a:ext cx="9601200" cy="1143000"/>
          </a:xfrm>
        </p:spPr>
        <p:txBody>
          <a:bodyPr>
            <a:normAutofit/>
          </a:bodyPr>
          <a:lstStyle/>
          <a:p>
            <a:pPr algn="ctr"/>
            <a:r>
              <a:rPr lang="en-US" sz="3600" dirty="0" smtClean="0">
                <a:effectLst>
                  <a:outerShdw blurRad="38100" dist="38100" dir="2700000" algn="tl">
                    <a:srgbClr val="000000">
                      <a:alpha val="43137"/>
                    </a:srgbClr>
                  </a:outerShdw>
                </a:effectLst>
                <a:latin typeface="+mn-lt"/>
                <a:ea typeface="Calibri"/>
              </a:rPr>
              <a:t>Response </a:t>
            </a:r>
            <a:r>
              <a:rPr lang="en-US" sz="3600" dirty="0">
                <a:effectLst>
                  <a:outerShdw blurRad="38100" dist="38100" dir="2700000" algn="tl">
                    <a:srgbClr val="000000">
                      <a:alpha val="43137"/>
                    </a:srgbClr>
                  </a:outerShdw>
                </a:effectLst>
                <a:latin typeface="+mn-lt"/>
                <a:ea typeface="Calibri"/>
              </a:rPr>
              <a:t>to an Increase in Default Risk on Corporate Bonds</a:t>
            </a:r>
            <a:endParaRPr lang="ru-RU" sz="3600" dirty="0">
              <a:effectLst>
                <a:outerShdw blurRad="38100" dist="38100" dir="2700000" algn="tl">
                  <a:srgbClr val="000000">
                    <a:alpha val="43137"/>
                  </a:srgbClr>
                </a:outerShdw>
              </a:effectLst>
              <a:latin typeface="+mn-lt"/>
            </a:endParaRPr>
          </a:p>
        </p:txBody>
      </p:sp>
      <p:pic>
        <p:nvPicPr>
          <p:cNvPr id="4" name="Рисунок 3"/>
          <p:cNvPicPr/>
          <p:nvPr/>
        </p:nvPicPr>
        <p:blipFill rotWithShape="1">
          <a:blip r:embed="rId2"/>
          <a:srcRect l="11035" t="23180" r="11839" b="13022"/>
          <a:stretch/>
        </p:blipFill>
        <p:spPr bwMode="auto">
          <a:xfrm>
            <a:off x="1701924" y="1484784"/>
            <a:ext cx="9289032" cy="51845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1755936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349996" y="543568"/>
            <a:ext cx="7424226" cy="1080120"/>
          </a:xfrm>
          <a:prstGeom prst="roundRect">
            <a:avLst/>
          </a:prstGeom>
          <a:solidFill>
            <a:schemeClr val="tx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solidFill>
                  <a:srgbClr val="7030A0"/>
                </a:solidFill>
                <a:effectLst>
                  <a:outerShdw blurRad="38100" dist="38100" dir="2700000" algn="tl">
                    <a:srgbClr val="000000">
                      <a:alpha val="43137"/>
                    </a:srgbClr>
                  </a:outerShdw>
                </a:effectLst>
              </a:rPr>
              <a:t>Liquidity</a:t>
            </a:r>
            <a:endParaRPr lang="ru-RU" sz="5400" dirty="0">
              <a:solidFill>
                <a:srgbClr val="7030A0"/>
              </a:solidFill>
              <a:effectLst>
                <a:outerShdw blurRad="38100" dist="38100" dir="2700000" algn="tl">
                  <a:srgbClr val="000000">
                    <a:alpha val="43137"/>
                  </a:srgbClr>
                </a:outerShdw>
              </a:effectLst>
            </a:endParaRPr>
          </a:p>
        </p:txBody>
      </p:sp>
      <p:sp>
        <p:nvSpPr>
          <p:cNvPr id="7" name="Прямоугольник с двумя скругленными противолежащими углами 6"/>
          <p:cNvSpPr/>
          <p:nvPr/>
        </p:nvSpPr>
        <p:spPr>
          <a:xfrm>
            <a:off x="1709326" y="2060848"/>
            <a:ext cx="8568952" cy="4032448"/>
          </a:xfrm>
          <a:prstGeom prst="round2DiagRect">
            <a:avLst>
              <a:gd name="adj1" fmla="val 50000"/>
              <a:gd name="adj2" fmla="val 0"/>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ea typeface="Calibri"/>
              </a:rPr>
              <a:t>Another important factor which influences the interest rate is the liquidity. The more liquid an asset is the more desirable it is. Government bonds are the most liquid all the time because they are widely traded and easiest to sell. </a:t>
            </a:r>
            <a:endParaRPr lang="ru-RU" sz="3200" dirty="0"/>
          </a:p>
        </p:txBody>
      </p:sp>
    </p:spTree>
    <p:extLst>
      <p:ext uri="{BB962C8B-B14F-4D97-AF65-F5344CB8AC3E}">
        <p14:creationId xmlns:p14="http://schemas.microsoft.com/office/powerpoint/2010/main" val="233432425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29916" y="332656"/>
            <a:ext cx="9073008" cy="1080120"/>
          </a:xfrm>
          <a:prstGeom prst="rect">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rgbClr val="FAFAFA"/>
                </a:solidFill>
              </a:rPr>
              <a:t>Income Tax</a:t>
            </a:r>
            <a:endParaRPr lang="ru-RU" sz="4800" dirty="0">
              <a:solidFill>
                <a:srgbClr val="FAFAFA"/>
              </a:solidFill>
            </a:endParaRPr>
          </a:p>
        </p:txBody>
      </p:sp>
      <p:sp>
        <p:nvSpPr>
          <p:cNvPr id="5" name="Прямоугольник с одним скругленным углом 4"/>
          <p:cNvSpPr/>
          <p:nvPr/>
        </p:nvSpPr>
        <p:spPr>
          <a:xfrm>
            <a:off x="1629916" y="1988840"/>
            <a:ext cx="9505056" cy="3960440"/>
          </a:xfrm>
          <a:prstGeom prst="round1Rect">
            <a:avLst>
              <a:gd name="adj" fmla="val 50000"/>
            </a:avLst>
          </a:prstGeom>
          <a:solidFill>
            <a:srgbClr val="FAFAFA"/>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0215" algn="ctr">
              <a:lnSpc>
                <a:spcPct val="115000"/>
              </a:lnSpc>
              <a:spcAft>
                <a:spcPts val="1000"/>
              </a:spcAft>
            </a:pPr>
            <a:r>
              <a:rPr lang="en-US" sz="2800" dirty="0">
                <a:solidFill>
                  <a:srgbClr val="7030A0"/>
                </a:solidFill>
                <a:effectLst>
                  <a:outerShdw blurRad="38100" dist="38100" dir="2700000" algn="tl">
                    <a:srgbClr val="000000">
                      <a:alpha val="43137"/>
                    </a:srgbClr>
                  </a:outerShdw>
                </a:effectLst>
                <a:ea typeface="Calibri"/>
                <a:cs typeface="Times New Roman"/>
              </a:rPr>
              <a:t>Tax taken from income is also one attribute which affects interest rate of the bond. Municipal bonds are tax free bonds </a:t>
            </a:r>
            <a:r>
              <a:rPr lang="en-US" sz="2800" dirty="0" smtClean="0">
                <a:solidFill>
                  <a:srgbClr val="7030A0"/>
                </a:solidFill>
                <a:effectLst>
                  <a:outerShdw blurRad="38100" dist="38100" dir="2700000" algn="tl">
                    <a:srgbClr val="000000">
                      <a:alpha val="43137"/>
                    </a:srgbClr>
                  </a:outerShdw>
                </a:effectLst>
                <a:ea typeface="Calibri"/>
                <a:cs typeface="Times New Roman"/>
              </a:rPr>
              <a:t>and municipal </a:t>
            </a:r>
            <a:r>
              <a:rPr lang="en-US" sz="2800" dirty="0">
                <a:solidFill>
                  <a:srgbClr val="7030A0"/>
                </a:solidFill>
                <a:effectLst>
                  <a:outerShdw blurRad="38100" dist="38100" dir="2700000" algn="tl">
                    <a:srgbClr val="000000">
                      <a:alpha val="43137"/>
                    </a:srgbClr>
                  </a:outerShdw>
                </a:effectLst>
                <a:ea typeface="Calibri"/>
                <a:cs typeface="Times New Roman"/>
              </a:rPr>
              <a:t>bonds have lower interest rate than treasury bonds because of income tax preference. This preference increase demand for municipal bonds and increase their expected return. </a:t>
            </a:r>
            <a:endParaRPr lang="ru-RU" sz="2000" dirty="0">
              <a:solidFill>
                <a:srgbClr val="7030A0"/>
              </a:solidFill>
              <a:effectLst>
                <a:outerShdw blurRad="38100" dist="38100" dir="2700000" algn="tl">
                  <a:srgbClr val="000000">
                    <a:alpha val="43137"/>
                  </a:srgbClr>
                </a:outerShdw>
              </a:effectLst>
              <a:ea typeface="Calibri"/>
              <a:cs typeface="Times New Roman"/>
            </a:endParaRPr>
          </a:p>
        </p:txBody>
      </p:sp>
    </p:spTree>
    <p:extLst>
      <p:ext uri="{BB962C8B-B14F-4D97-AF65-F5344CB8AC3E}">
        <p14:creationId xmlns:p14="http://schemas.microsoft.com/office/powerpoint/2010/main" val="247637619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69876" y="116632"/>
            <a:ext cx="9601200" cy="1008112"/>
          </a:xfrm>
        </p:spPr>
        <p:txBody>
          <a:bodyPr>
            <a:normAutofit/>
          </a:bodyPr>
          <a:lstStyle/>
          <a:p>
            <a:pPr algn="ctr"/>
            <a:r>
              <a:rPr lang="en-US" sz="4800" dirty="0">
                <a:effectLst>
                  <a:outerShdw blurRad="38100" dist="38100" dir="2700000" algn="tl">
                    <a:srgbClr val="000000">
                      <a:alpha val="43137"/>
                    </a:srgbClr>
                  </a:outerShdw>
                </a:effectLst>
              </a:rPr>
              <a:t>E</a:t>
            </a:r>
            <a:r>
              <a:rPr lang="en-US" sz="4800" dirty="0" smtClean="0">
                <a:effectLst>
                  <a:outerShdw blurRad="38100" dist="38100" dir="2700000" algn="tl">
                    <a:srgbClr val="000000">
                      <a:alpha val="43137"/>
                    </a:srgbClr>
                  </a:outerShdw>
                </a:effectLst>
              </a:rPr>
              <a:t>xample </a:t>
            </a:r>
            <a:r>
              <a:rPr lang="en-US" sz="4800" dirty="0">
                <a:effectLst>
                  <a:outerShdw blurRad="38100" dist="38100" dir="2700000" algn="tl">
                    <a:srgbClr val="000000">
                      <a:alpha val="43137"/>
                    </a:srgbClr>
                  </a:outerShdw>
                </a:effectLst>
              </a:rPr>
              <a:t>of yield to curve</a:t>
            </a:r>
            <a:endParaRPr lang="ru-RU" sz="4800" dirty="0">
              <a:effectLst>
                <a:outerShdw blurRad="38100" dist="38100" dir="2700000" algn="tl">
                  <a:srgbClr val="000000">
                    <a:alpha val="43137"/>
                  </a:srgbClr>
                </a:outerShdw>
              </a:effectLst>
            </a:endParaRPr>
          </a:p>
        </p:txBody>
      </p:sp>
      <p:pic>
        <p:nvPicPr>
          <p:cNvPr id="4" name="Объект 3"/>
          <p:cNvPicPr>
            <a:picLocks noGrp="1"/>
          </p:cNvPicPr>
          <p:nvPr>
            <p:ph idx="1"/>
          </p:nvPr>
        </p:nvPicPr>
        <p:blipFill rotWithShape="1">
          <a:blip r:embed="rId2">
            <a:extLst>
              <a:ext uri="{BEBA8EAE-BF5A-486C-A8C5-ECC9F3942E4B}">
                <a14:imgProps xmlns:a14="http://schemas.microsoft.com/office/drawing/2010/main">
                  <a14:imgLayer r:embed="rId3">
                    <a14:imgEffect>
                      <a14:saturation sat="0"/>
                    </a14:imgEffect>
                    <a14:imgEffect>
                      <a14:brightnessContrast contrast="40000"/>
                    </a14:imgEffect>
                  </a14:imgLayer>
                </a14:imgProps>
              </a:ext>
            </a:extLst>
          </a:blip>
          <a:srcRect l="19425" t="39272" r="14253" b="10534"/>
          <a:stretch/>
        </p:blipFill>
        <p:spPr bwMode="auto">
          <a:xfrm>
            <a:off x="2349996" y="1412776"/>
            <a:ext cx="7787406" cy="51125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1900086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1989956" y="332656"/>
            <a:ext cx="8280920" cy="1296144"/>
          </a:xfrm>
          <a:prstGeom prst="roundRect">
            <a:avLst/>
          </a:prstGeom>
          <a:solidFill>
            <a:srgbClr val="7030A0"/>
          </a:solidFill>
          <a:ln w="38100">
            <a:solidFill>
              <a:srgbClr val="FAFA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effectLst>
                  <a:outerShdw blurRad="38100" dist="38100" dir="2700000" algn="tl">
                    <a:srgbClr val="000000">
                      <a:alpha val="43137"/>
                    </a:srgbClr>
                  </a:outerShdw>
                </a:effectLst>
              </a:rPr>
              <a:t>T</a:t>
            </a:r>
            <a:r>
              <a:rPr lang="en-US" sz="3200" dirty="0" smtClean="0">
                <a:solidFill>
                  <a:schemeClr val="tx1"/>
                </a:solidFill>
                <a:effectLst>
                  <a:outerShdw blurRad="38100" dist="38100" dir="2700000" algn="tl">
                    <a:srgbClr val="000000">
                      <a:alpha val="43137"/>
                    </a:srgbClr>
                  </a:outerShdw>
                </a:effectLst>
              </a:rPr>
              <a:t>hree </a:t>
            </a:r>
            <a:r>
              <a:rPr lang="en-US" sz="3200" dirty="0">
                <a:solidFill>
                  <a:schemeClr val="tx1"/>
                </a:solidFill>
                <a:effectLst>
                  <a:outerShdw blurRad="38100" dist="38100" dir="2700000" algn="tl">
                    <a:srgbClr val="000000">
                      <a:alpha val="43137"/>
                    </a:srgbClr>
                  </a:outerShdw>
                </a:effectLst>
              </a:rPr>
              <a:t>important empirical </a:t>
            </a:r>
            <a:r>
              <a:rPr lang="en-US" sz="3200" dirty="0" smtClean="0">
                <a:solidFill>
                  <a:schemeClr val="tx1"/>
                </a:solidFill>
                <a:effectLst>
                  <a:outerShdw blurRad="38100" dist="38100" dir="2700000" algn="tl">
                    <a:srgbClr val="000000">
                      <a:alpha val="43137"/>
                    </a:srgbClr>
                  </a:outerShdw>
                </a:effectLst>
              </a:rPr>
              <a:t>facts </a:t>
            </a:r>
            <a:r>
              <a:rPr lang="en-US" sz="3200" dirty="0">
                <a:solidFill>
                  <a:schemeClr val="tx1"/>
                </a:solidFill>
                <a:effectLst>
                  <a:outerShdw blurRad="38100" dist="38100" dir="2700000" algn="tl">
                    <a:srgbClr val="000000">
                      <a:alpha val="43137"/>
                    </a:srgbClr>
                  </a:outerShdw>
                </a:effectLst>
              </a:rPr>
              <a:t>of the term structure of interest rates </a:t>
            </a:r>
            <a:endParaRPr lang="ru-RU" sz="3200" dirty="0">
              <a:solidFill>
                <a:schemeClr val="tx1"/>
              </a:solidFill>
              <a:effectLst>
                <a:outerShdw blurRad="38100" dist="38100" dir="2700000" algn="tl">
                  <a:srgbClr val="000000">
                    <a:alpha val="43137"/>
                  </a:srgbClr>
                </a:outerShdw>
              </a:effectLst>
            </a:endParaRPr>
          </a:p>
        </p:txBody>
      </p:sp>
      <p:graphicFrame>
        <p:nvGraphicFramePr>
          <p:cNvPr id="7" name="Схема 6"/>
          <p:cNvGraphicFramePr/>
          <p:nvPr>
            <p:extLst>
              <p:ext uri="{D42A27DB-BD31-4B8C-83A1-F6EECF244321}">
                <p14:modId xmlns:p14="http://schemas.microsoft.com/office/powerpoint/2010/main" val="2988444514"/>
              </p:ext>
            </p:extLst>
          </p:nvPr>
        </p:nvGraphicFramePr>
        <p:xfrm>
          <a:off x="1197868" y="1988840"/>
          <a:ext cx="9505056"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087730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7"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133972" y="620688"/>
            <a:ext cx="8136904" cy="1080120"/>
          </a:xfrm>
          <a:prstGeom prst="roundRect">
            <a:avLst>
              <a:gd name="adj" fmla="val 50000"/>
            </a:avLst>
          </a:prstGeom>
          <a:solidFill>
            <a:srgbClr val="7030A0"/>
          </a:solidFill>
          <a:ln w="38100">
            <a:solidFill>
              <a:srgbClr val="FAFA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t>Expectation theory</a:t>
            </a:r>
            <a:endParaRPr lang="ru-RU" sz="4000" dirty="0"/>
          </a:p>
        </p:txBody>
      </p:sp>
      <p:sp>
        <p:nvSpPr>
          <p:cNvPr id="5" name="Скругленный прямоугольник 4"/>
          <p:cNvSpPr/>
          <p:nvPr/>
        </p:nvSpPr>
        <p:spPr>
          <a:xfrm>
            <a:off x="2025960" y="2132856"/>
            <a:ext cx="8352928" cy="3384376"/>
          </a:xfrm>
          <a:prstGeom prst="roundRect">
            <a:avLst/>
          </a:prstGeom>
          <a:solidFill>
            <a:srgbClr val="FAFAFA"/>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rgbClr val="7030A0"/>
                </a:solidFill>
                <a:effectLst>
                  <a:outerShdw blurRad="38100" dist="38100" dir="2700000" algn="tl">
                    <a:srgbClr val="000000">
                      <a:alpha val="43137"/>
                    </a:srgbClr>
                  </a:outerShdw>
                </a:effectLst>
                <a:ea typeface="Calibri"/>
              </a:rPr>
              <a:t>The interest rate on a long-term bond will equal the average of the short-term interest rates that people expect to occur over the life of the long-term bond. </a:t>
            </a:r>
            <a:endParaRPr lang="ru-RU" sz="3600" dirty="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5762245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3812" y="381000"/>
            <a:ext cx="9841160" cy="1143000"/>
          </a:xfrm>
        </p:spPr>
        <p:txBody>
          <a:bodyPr>
            <a:noAutofit/>
          </a:bodyPr>
          <a:lstStyle/>
          <a:p>
            <a:pPr algn="ctr"/>
            <a:r>
              <a:rPr lang="en-US" sz="4400" dirty="0" smtClean="0">
                <a:latin typeface="+mn-lt"/>
                <a:ea typeface="Calibri"/>
              </a:rPr>
              <a:t>Numerical example of expectation theory </a:t>
            </a:r>
            <a:endParaRPr lang="ru-RU" sz="4400" dirty="0">
              <a:latin typeface="+mn-lt"/>
            </a:endParaRPr>
          </a:p>
        </p:txBody>
      </p:sp>
      <p:sp>
        <p:nvSpPr>
          <p:cNvPr id="3" name="Объект 2"/>
          <p:cNvSpPr>
            <a:spLocks noGrp="1"/>
          </p:cNvSpPr>
          <p:nvPr>
            <p:ph idx="1"/>
          </p:nvPr>
        </p:nvSpPr>
        <p:spPr>
          <a:xfrm>
            <a:off x="993812" y="1621128"/>
            <a:ext cx="10441160" cy="1800200"/>
          </a:xfrm>
        </p:spPr>
        <p:txBody>
          <a:bodyPr>
            <a:noAutofit/>
          </a:bodyPr>
          <a:lstStyle/>
          <a:p>
            <a:pPr indent="0" algn="ctr">
              <a:lnSpc>
                <a:spcPct val="115000"/>
              </a:lnSpc>
              <a:spcAft>
                <a:spcPts val="1000"/>
              </a:spcAft>
              <a:buNone/>
            </a:pPr>
            <a:r>
              <a:rPr lang="en-US" sz="3200" dirty="0">
                <a:ea typeface="Calibri"/>
                <a:cs typeface="Times New Roman"/>
              </a:rPr>
              <a:t>If the one-year interest rates over the next five years are expected to be 5%, 6%, 7%, 8%, and 9%, the interest rate on the two-year bond will be</a:t>
            </a:r>
            <a:endParaRPr lang="ru-RU" dirty="0">
              <a:ea typeface="Calibri"/>
              <a:cs typeface="Times New Roman"/>
            </a:endParaRPr>
          </a:p>
          <a:p>
            <a:pPr marL="0" indent="0" algn="ctr">
              <a:buNone/>
            </a:pPr>
            <a:endParaRPr lang="ru-RU" sz="3200" dirty="0"/>
          </a:p>
        </p:txBody>
      </p:sp>
      <p:pic>
        <p:nvPicPr>
          <p:cNvPr id="4" name="Рисунок 3"/>
          <p:cNvPicPr/>
          <p:nvPr/>
        </p:nvPicPr>
        <p:blipFill rotWithShape="1">
          <a:blip r:embed="rId2"/>
          <a:srcRect l="13563" t="64751" r="14483" b="8810"/>
          <a:stretch/>
        </p:blipFill>
        <p:spPr bwMode="auto">
          <a:xfrm>
            <a:off x="1569876" y="3645024"/>
            <a:ext cx="9289032" cy="2376264"/>
          </a:xfrm>
          <a:prstGeom prst="rect">
            <a:avLst/>
          </a:prstGeom>
          <a:ln w="38100">
            <a:solidFill>
              <a:srgbClr val="7030A0"/>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73941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917948" y="730918"/>
            <a:ext cx="8496944" cy="1080120"/>
          </a:xfrm>
          <a:prstGeom prst="roundRect">
            <a:avLst>
              <a:gd name="adj" fmla="val 50000"/>
            </a:avLst>
          </a:prstGeom>
          <a:solidFill>
            <a:srgbClr val="FAFAFA"/>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rgbClr val="7030A0"/>
                </a:solidFill>
                <a:effectLst>
                  <a:outerShdw blurRad="38100" dist="38100" dir="2700000" algn="tl">
                    <a:srgbClr val="000000">
                      <a:alpha val="43137"/>
                    </a:srgbClr>
                  </a:outerShdw>
                </a:effectLst>
              </a:rPr>
              <a:t>S</a:t>
            </a:r>
            <a:r>
              <a:rPr lang="en-US" sz="3600" dirty="0" smtClean="0">
                <a:solidFill>
                  <a:srgbClr val="7030A0"/>
                </a:solidFill>
                <a:effectLst>
                  <a:outerShdw blurRad="38100" dist="38100" dir="2700000" algn="tl">
                    <a:srgbClr val="000000">
                      <a:alpha val="43137"/>
                    </a:srgbClr>
                  </a:outerShdw>
                </a:effectLst>
              </a:rPr>
              <a:t>egmented </a:t>
            </a:r>
            <a:r>
              <a:rPr lang="en-US" sz="3600" dirty="0">
                <a:solidFill>
                  <a:srgbClr val="7030A0"/>
                </a:solidFill>
                <a:effectLst>
                  <a:outerShdw blurRad="38100" dist="38100" dir="2700000" algn="tl">
                    <a:srgbClr val="000000">
                      <a:alpha val="43137"/>
                    </a:srgbClr>
                  </a:outerShdw>
                </a:effectLst>
              </a:rPr>
              <a:t>markets theory </a:t>
            </a:r>
            <a:endParaRPr lang="ru-RU" sz="3600" dirty="0">
              <a:solidFill>
                <a:srgbClr val="7030A0"/>
              </a:solidFill>
              <a:effectLst>
                <a:outerShdw blurRad="38100" dist="38100" dir="2700000" algn="tl">
                  <a:srgbClr val="000000">
                    <a:alpha val="43137"/>
                  </a:srgbClr>
                </a:outerShdw>
              </a:effectLst>
            </a:endParaRPr>
          </a:p>
        </p:txBody>
      </p:sp>
      <p:sp>
        <p:nvSpPr>
          <p:cNvPr id="5" name="Прямоугольник с двумя скругленными противолежащими углами 4"/>
          <p:cNvSpPr/>
          <p:nvPr/>
        </p:nvSpPr>
        <p:spPr>
          <a:xfrm>
            <a:off x="1701924" y="2564904"/>
            <a:ext cx="8632496" cy="2520280"/>
          </a:xfrm>
          <a:prstGeom prst="round2DiagRect">
            <a:avLst>
              <a:gd name="adj1" fmla="val 50000"/>
              <a:gd name="adj2" fmla="val 0"/>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FAFAFA"/>
                </a:solidFill>
                <a:ea typeface="Calibri"/>
              </a:rPr>
              <a:t>The segmented markets theory of the term structure sees markets for different-maturity bonds as completely separate and segmented. </a:t>
            </a:r>
            <a:endParaRPr lang="ru-RU" sz="3200" dirty="0">
              <a:solidFill>
                <a:srgbClr val="FAFAFA"/>
              </a:solidFill>
            </a:endParaRPr>
          </a:p>
        </p:txBody>
      </p:sp>
    </p:spTree>
    <p:extLst>
      <p:ext uri="{BB962C8B-B14F-4D97-AF65-F5344CB8AC3E}">
        <p14:creationId xmlns:p14="http://schemas.microsoft.com/office/powerpoint/2010/main" val="271631194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69876" y="116632"/>
            <a:ext cx="9601200" cy="1143000"/>
          </a:xfrm>
        </p:spPr>
        <p:txBody>
          <a:bodyPr>
            <a:normAutofit/>
          </a:bodyPr>
          <a:lstStyle/>
          <a:p>
            <a:pPr algn="ctr"/>
            <a:r>
              <a:rPr lang="en-US" sz="4800" dirty="0">
                <a:effectLst>
                  <a:outerShdw blurRad="38100" dist="38100" dir="2700000" algn="tl">
                    <a:srgbClr val="000000">
                      <a:alpha val="43137"/>
                    </a:srgbClr>
                  </a:outerShdw>
                </a:effectLst>
                <a:latin typeface="+mn-lt"/>
              </a:rPr>
              <a:t>L</a:t>
            </a:r>
            <a:r>
              <a:rPr lang="en-US" sz="4800" dirty="0" smtClean="0">
                <a:effectLst>
                  <a:outerShdw blurRad="38100" dist="38100" dir="2700000" algn="tl">
                    <a:srgbClr val="000000">
                      <a:alpha val="43137"/>
                    </a:srgbClr>
                  </a:outerShdw>
                </a:effectLst>
                <a:latin typeface="+mn-lt"/>
              </a:rPr>
              <a:t>iquidity </a:t>
            </a:r>
            <a:r>
              <a:rPr lang="en-US" sz="4800" dirty="0">
                <a:effectLst>
                  <a:outerShdw blurRad="38100" dist="38100" dir="2700000" algn="tl">
                    <a:srgbClr val="000000">
                      <a:alpha val="43137"/>
                    </a:srgbClr>
                  </a:outerShdw>
                </a:effectLst>
                <a:latin typeface="+mn-lt"/>
              </a:rPr>
              <a:t>premium theory </a:t>
            </a:r>
            <a:endParaRPr lang="ru-RU" sz="4800" dirty="0">
              <a:effectLst>
                <a:outerShdw blurRad="38100" dist="38100" dir="2700000" algn="tl">
                  <a:srgbClr val="000000">
                    <a:alpha val="43137"/>
                  </a:srgbClr>
                </a:outerShdw>
              </a:effectLst>
              <a:latin typeface="+mn-lt"/>
            </a:endParaRPr>
          </a:p>
        </p:txBody>
      </p:sp>
      <p:sp>
        <p:nvSpPr>
          <p:cNvPr id="4" name="Прямоугольник с одним вырезанным скругленным углом 3"/>
          <p:cNvSpPr/>
          <p:nvPr/>
        </p:nvSpPr>
        <p:spPr>
          <a:xfrm>
            <a:off x="1713992" y="2537520"/>
            <a:ext cx="8712968" cy="4320480"/>
          </a:xfrm>
          <a:prstGeom prst="snipRoundRect">
            <a:avLst>
              <a:gd name="adj1" fmla="val 50000"/>
              <a:gd name="adj2" fmla="val 33651"/>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indent="450215">
              <a:lnSpc>
                <a:spcPct val="115000"/>
              </a:lnSpc>
              <a:spcAft>
                <a:spcPts val="1000"/>
              </a:spcAft>
            </a:pPr>
            <a:r>
              <a:rPr lang="en-US" sz="3200" dirty="0">
                <a:effectLst>
                  <a:outerShdw blurRad="38100" dist="38100" dir="2700000" algn="tl">
                    <a:srgbClr val="000000">
                      <a:alpha val="43137"/>
                    </a:srgbClr>
                  </a:outerShdw>
                </a:effectLst>
                <a:ea typeface="Calibri"/>
                <a:cs typeface="Times New Roman"/>
              </a:rPr>
              <a:t>The liquidity premium theory of the term structure states that the interest rate on a long-term bond will equal an average of short-term interest rates expected to occur over the life of the long-term bond plus a liquidity premium.</a:t>
            </a:r>
            <a:endParaRPr lang="ru-RU" sz="2400" dirty="0">
              <a:effectLst>
                <a:outerShdw blurRad="38100" dist="38100" dir="2700000" algn="tl">
                  <a:srgbClr val="000000">
                    <a:alpha val="43137"/>
                  </a:srgbClr>
                </a:outerShdw>
              </a:effectLst>
              <a:ea typeface="Calibri"/>
              <a:cs typeface="Times New Roman"/>
            </a:endParaRPr>
          </a:p>
        </p:txBody>
      </p:sp>
    </p:spTree>
    <p:extLst>
      <p:ext uri="{BB962C8B-B14F-4D97-AF65-F5344CB8AC3E}">
        <p14:creationId xmlns:p14="http://schemas.microsoft.com/office/powerpoint/2010/main" val="39665821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53852" y="188640"/>
            <a:ext cx="10297144" cy="1575048"/>
          </a:xfrm>
        </p:spPr>
        <p:txBody>
          <a:bodyPr>
            <a:noAutofit/>
          </a:bodyPr>
          <a:lstStyle/>
          <a:p>
            <a:pPr algn="ctr"/>
            <a:r>
              <a:rPr lang="en-US" dirty="0">
                <a:effectLst>
                  <a:outerShdw blurRad="38100" dist="38100" dir="2700000" algn="tl">
                    <a:srgbClr val="000000">
                      <a:alpha val="43137"/>
                    </a:srgbClr>
                  </a:outerShdw>
                </a:effectLst>
              </a:rPr>
              <a:t>The liquidity premium theory is written as</a:t>
            </a:r>
            <a:r>
              <a:rPr lang="ru-RU" dirty="0">
                <a:effectLst>
                  <a:outerShdw blurRad="38100" dist="38100" dir="2700000" algn="tl">
                    <a:srgbClr val="000000">
                      <a:alpha val="43137"/>
                    </a:srgbClr>
                  </a:outerShdw>
                </a:effectLst>
              </a:rPr>
              <a:t/>
            </a:r>
            <a:br>
              <a:rPr lang="ru-RU" dirty="0">
                <a:effectLst>
                  <a:outerShdw blurRad="38100" dist="38100" dir="2700000" algn="tl">
                    <a:srgbClr val="000000">
                      <a:alpha val="43137"/>
                    </a:srgbClr>
                  </a:outerShdw>
                </a:effectLst>
              </a:rPr>
            </a:br>
            <a:endParaRPr lang="ru-RU"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909836" y="3717032"/>
            <a:ext cx="10441160" cy="2815208"/>
          </a:xfrm>
        </p:spPr>
        <p:txBody>
          <a:bodyPr>
            <a:normAutofit/>
          </a:bodyPr>
          <a:lstStyle/>
          <a:p>
            <a:pPr indent="0" algn="ctr">
              <a:lnSpc>
                <a:spcPct val="115000"/>
              </a:lnSpc>
              <a:spcAft>
                <a:spcPts val="1000"/>
              </a:spcAft>
              <a:buNone/>
            </a:pPr>
            <a:r>
              <a:rPr lang="ru-RU" sz="3200" dirty="0" smtClean="0">
                <a:ea typeface="Calibri"/>
                <a:cs typeface="Times New Roman"/>
              </a:rPr>
              <a:t> </a:t>
            </a:r>
            <a:r>
              <a:rPr lang="en-US" sz="3200" dirty="0" err="1">
                <a:ea typeface="Calibri"/>
                <a:cs typeface="Times New Roman"/>
              </a:rPr>
              <a:t>l</a:t>
            </a:r>
            <a:r>
              <a:rPr lang="en-US" sz="3200" baseline="-25000" dirty="0" err="1">
                <a:ea typeface="Calibri"/>
                <a:cs typeface="Times New Roman"/>
              </a:rPr>
              <a:t>nt</a:t>
            </a:r>
            <a:r>
              <a:rPr lang="en-US" sz="3200" i="1" dirty="0">
                <a:ea typeface="Calibri"/>
                <a:cs typeface="Times New Roman"/>
              </a:rPr>
              <a:t> </a:t>
            </a:r>
            <a:r>
              <a:rPr lang="en-US" sz="3200" dirty="0">
                <a:ea typeface="Calibri"/>
                <a:cs typeface="Times New Roman"/>
              </a:rPr>
              <a:t>- the liquidity (term) premium for the </a:t>
            </a:r>
            <a:r>
              <a:rPr lang="en-US" sz="3200" i="1" dirty="0">
                <a:ea typeface="Calibri"/>
                <a:cs typeface="Times New Roman"/>
              </a:rPr>
              <a:t>n</a:t>
            </a:r>
            <a:r>
              <a:rPr lang="en-US" sz="3200" dirty="0">
                <a:ea typeface="Calibri"/>
                <a:cs typeface="Times New Roman"/>
              </a:rPr>
              <a:t>-period bond at time t, which is always positive and rises with the term to maturity of the bond, n.</a:t>
            </a:r>
            <a:endParaRPr lang="ru-RU" dirty="0">
              <a:ea typeface="Calibri"/>
              <a:cs typeface="Times New Roman"/>
            </a:endParaRPr>
          </a:p>
          <a:p>
            <a:pPr marL="0" indent="0" algn="ctr">
              <a:buNone/>
            </a:pPr>
            <a:endParaRPr lang="ru-RU" sz="3200" dirty="0"/>
          </a:p>
        </p:txBody>
      </p:sp>
      <p:pic>
        <p:nvPicPr>
          <p:cNvPr id="4" name="Рисунок 3"/>
          <p:cNvPicPr/>
          <p:nvPr/>
        </p:nvPicPr>
        <p:blipFill rotWithShape="1">
          <a:blip r:embed="rId2"/>
          <a:srcRect l="34142" t="53257" r="23998" b="35823"/>
          <a:stretch/>
        </p:blipFill>
        <p:spPr bwMode="auto">
          <a:xfrm>
            <a:off x="837828" y="1628800"/>
            <a:ext cx="10801200" cy="19442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2369098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53852" y="381000"/>
            <a:ext cx="10081120" cy="1143000"/>
          </a:xfrm>
        </p:spPr>
        <p:txBody>
          <a:bodyPr>
            <a:normAutofit/>
          </a:bodyPr>
          <a:lstStyle/>
          <a:p>
            <a:pPr algn="ctr"/>
            <a:r>
              <a:rPr lang="en-US" dirty="0"/>
              <a:t>N</a:t>
            </a:r>
            <a:r>
              <a:rPr lang="en-US" dirty="0" smtClean="0"/>
              <a:t>umerical </a:t>
            </a:r>
            <a:r>
              <a:rPr lang="en-US" dirty="0"/>
              <a:t>example </a:t>
            </a:r>
            <a:r>
              <a:rPr lang="en-US" dirty="0" smtClean="0"/>
              <a:t> </a:t>
            </a:r>
            <a:r>
              <a:rPr lang="en-US" dirty="0"/>
              <a:t>liquidity premium theory </a:t>
            </a:r>
            <a:endParaRPr lang="ru-RU" dirty="0"/>
          </a:p>
        </p:txBody>
      </p:sp>
      <p:sp>
        <p:nvSpPr>
          <p:cNvPr id="3" name="Объект 2"/>
          <p:cNvSpPr>
            <a:spLocks noGrp="1"/>
          </p:cNvSpPr>
          <p:nvPr>
            <p:ph idx="1"/>
          </p:nvPr>
        </p:nvSpPr>
        <p:spPr>
          <a:xfrm>
            <a:off x="1053852" y="1828800"/>
            <a:ext cx="10729192" cy="2104256"/>
          </a:xfrm>
        </p:spPr>
        <p:txBody>
          <a:bodyPr>
            <a:normAutofit/>
          </a:bodyPr>
          <a:lstStyle/>
          <a:p>
            <a:pPr marL="0" indent="0" algn="just">
              <a:buNone/>
            </a:pPr>
            <a:r>
              <a:rPr lang="en-US" sz="2800" dirty="0" smtClean="0">
                <a:effectLst>
                  <a:outerShdw blurRad="38100" dist="38100" dir="2700000" algn="tl">
                    <a:srgbClr val="000000">
                      <a:alpha val="43137"/>
                    </a:srgbClr>
                  </a:outerShdw>
                </a:effectLst>
              </a:rPr>
              <a:t>       Interest </a:t>
            </a:r>
            <a:r>
              <a:rPr lang="en-US" sz="2800" dirty="0">
                <a:effectLst>
                  <a:outerShdw blurRad="38100" dist="38100" dir="2700000" algn="tl">
                    <a:srgbClr val="000000">
                      <a:alpha val="43137"/>
                    </a:srgbClr>
                  </a:outerShdw>
                </a:effectLst>
              </a:rPr>
              <a:t>rates over the next five years are expected to be 5%, 6%, 7%, 8%, and 9%, the liquidity premiums for one- to five-year bonds are 0%, 0.25%, 0.5%, 0.75%, and 1.0%, respectively. Equation </a:t>
            </a:r>
            <a:r>
              <a:rPr lang="en-US" sz="2800" dirty="0" smtClean="0">
                <a:effectLst>
                  <a:outerShdw blurRad="38100" dist="38100" dir="2700000" algn="tl">
                    <a:srgbClr val="000000">
                      <a:alpha val="43137"/>
                    </a:srgbClr>
                  </a:outerShdw>
                </a:effectLst>
              </a:rPr>
              <a:t>below </a:t>
            </a:r>
            <a:r>
              <a:rPr lang="en-US" sz="2800" dirty="0">
                <a:effectLst>
                  <a:outerShdw blurRad="38100" dist="38100" dir="2700000" algn="tl">
                    <a:srgbClr val="000000">
                      <a:alpha val="43137"/>
                    </a:srgbClr>
                  </a:outerShdw>
                </a:effectLst>
              </a:rPr>
              <a:t>indicates that the interest rate on the two-year bond would be </a:t>
            </a:r>
            <a:endParaRPr lang="ru-RU" sz="2800" dirty="0">
              <a:effectLst>
                <a:outerShdw blurRad="38100" dist="38100" dir="2700000" algn="tl">
                  <a:srgbClr val="000000">
                    <a:alpha val="43137"/>
                  </a:srgbClr>
                </a:outerShdw>
              </a:effectLst>
            </a:endParaRPr>
          </a:p>
          <a:p>
            <a:pPr algn="just"/>
            <a:endParaRPr lang="ru-RU" sz="2800" dirty="0">
              <a:effectLst>
                <a:outerShdw blurRad="38100" dist="38100" dir="2700000" algn="tl">
                  <a:srgbClr val="000000">
                    <a:alpha val="43137"/>
                  </a:srgbClr>
                </a:outerShdw>
              </a:effectLst>
            </a:endParaRPr>
          </a:p>
        </p:txBody>
      </p:sp>
      <p:pic>
        <p:nvPicPr>
          <p:cNvPr id="4" name="Рисунок 3"/>
          <p:cNvPicPr/>
          <p:nvPr/>
        </p:nvPicPr>
        <p:blipFill rotWithShape="1">
          <a:blip r:embed="rId2"/>
          <a:srcRect l="41252" t="67242" r="23824" b="18581"/>
          <a:stretch/>
        </p:blipFill>
        <p:spPr bwMode="auto">
          <a:xfrm>
            <a:off x="6418448" y="3974832"/>
            <a:ext cx="5472608" cy="1512168"/>
          </a:xfrm>
          <a:prstGeom prst="rect">
            <a:avLst/>
          </a:prstGeom>
          <a:ln>
            <a:noFill/>
          </a:ln>
          <a:extLst>
            <a:ext uri="{53640926-AAD7-44D8-BBD7-CCE9431645EC}">
              <a14:shadowObscured xmlns:a14="http://schemas.microsoft.com/office/drawing/2010/main"/>
            </a:ext>
          </a:extLst>
        </p:spPr>
      </p:pic>
      <p:sp>
        <p:nvSpPr>
          <p:cNvPr id="5" name="Заголовок 1"/>
          <p:cNvSpPr txBox="1">
            <a:spLocks/>
          </p:cNvSpPr>
          <p:nvPr/>
        </p:nvSpPr>
        <p:spPr>
          <a:xfrm>
            <a:off x="1053852" y="3974832"/>
            <a:ext cx="2880320" cy="1143000"/>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sz="4000" kern="1200">
                <a:solidFill>
                  <a:schemeClr val="tx1"/>
                </a:solidFill>
                <a:latin typeface="+mj-lt"/>
                <a:ea typeface="+mj-ea"/>
                <a:cs typeface="+mj-cs"/>
              </a:defRPr>
            </a:lvl1pPr>
          </a:lstStyle>
          <a:p>
            <a:r>
              <a:rPr lang="en-US" sz="2400" dirty="0" smtClean="0"/>
              <a:t>For the five-year bond, it would be</a:t>
            </a:r>
            <a:r>
              <a:rPr lang="ru-RU" sz="2400" dirty="0" smtClean="0"/>
              <a:t/>
            </a:r>
            <a:br>
              <a:rPr lang="ru-RU" sz="2400" dirty="0" smtClean="0"/>
            </a:br>
            <a:endParaRPr lang="ru-RU" sz="2400" dirty="0"/>
          </a:p>
        </p:txBody>
      </p:sp>
      <p:pic>
        <p:nvPicPr>
          <p:cNvPr id="6" name="Рисунок 5"/>
          <p:cNvPicPr/>
          <p:nvPr/>
        </p:nvPicPr>
        <p:blipFill rotWithShape="1">
          <a:blip r:embed="rId3"/>
          <a:srcRect l="37507" t="32979" r="26035" b="57087"/>
          <a:stretch/>
        </p:blipFill>
        <p:spPr bwMode="auto">
          <a:xfrm>
            <a:off x="1053852" y="5088984"/>
            <a:ext cx="4824536" cy="12241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0490437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скругленными соседними углами 3"/>
          <p:cNvSpPr/>
          <p:nvPr/>
        </p:nvSpPr>
        <p:spPr>
          <a:xfrm>
            <a:off x="1" y="1340768"/>
            <a:ext cx="12188824" cy="4248472"/>
          </a:xfrm>
          <a:prstGeom prst="round2SameRect">
            <a:avLst/>
          </a:prstGeom>
          <a:solidFill>
            <a:schemeClr val="tx1"/>
          </a:solidFill>
          <a:ln>
            <a:solidFill>
              <a:schemeClr val="accent6">
                <a:lumMod val="75000"/>
              </a:schemeClr>
            </a:solidFill>
          </a:ln>
          <a:effectLst>
            <a:innerShdw blurRad="304800">
              <a:schemeClr val="bg1"/>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rgbClr val="7030A0"/>
                </a:solidFill>
                <a:effectLst>
                  <a:outerShdw blurRad="38100" dist="38100" dir="2700000" algn="tl">
                    <a:srgbClr val="000000">
                      <a:alpha val="43137"/>
                    </a:srgbClr>
                  </a:outerShdw>
                </a:effectLst>
                <a:latin typeface="+mj-lt"/>
                <a:cs typeface="Aharoni" panose="02010803020104030203" pitchFamily="2" charset="-79"/>
              </a:rPr>
              <a:t>THANK YOU FOR ATTENTION</a:t>
            </a:r>
            <a:endParaRPr lang="ru-RU" sz="4800" dirty="0">
              <a:solidFill>
                <a:srgbClr val="7030A0"/>
              </a:solidFill>
              <a:effectLst>
                <a:outerShdw blurRad="38100" dist="38100" dir="2700000" algn="tl">
                  <a:srgbClr val="000000">
                    <a:alpha val="43137"/>
                  </a:srgbClr>
                </a:outerShdw>
              </a:effectLst>
              <a:latin typeface="+mj-lt"/>
              <a:cs typeface="Aharoni" panose="02010803020104030203" pitchFamily="2" charset="-79"/>
            </a:endParaRPr>
          </a:p>
        </p:txBody>
      </p:sp>
    </p:spTree>
    <p:extLst>
      <p:ext uri="{BB962C8B-B14F-4D97-AF65-F5344CB8AC3E}">
        <p14:creationId xmlns:p14="http://schemas.microsoft.com/office/powerpoint/2010/main" val="3707172341"/>
      </p:ext>
    </p:extLst>
  </p:cSld>
  <p:clrMapOvr>
    <a:masterClrMapping/>
  </p:clrMapOvr>
  <mc:AlternateContent xmlns:mc="http://schemas.openxmlformats.org/markup-compatibility/2006" xmlns:p14="http://schemas.microsoft.com/office/powerpoint/2010/main">
    <mc:Choice Requires="p14">
      <p:transition spd="slow" p14:dur="1300" advTm="24679">
        <p14:pan dir="u"/>
      </p:transition>
    </mc:Choice>
    <mc:Fallback xmlns="">
      <p:transition spd="slow" advTm="24679">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Текстура дерева 16 х 9">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F02801115" id="{6D802E96-7B24-457C-A326-69AF839D4486}" vid="{C3FFE3C6-9A62-4BEA-9FE0-A8BC12B9BCCA}"/>
    </a:ext>
  </a:extLst>
</a:theme>
</file>

<file path=ppt/theme/theme2.xml><?xml version="1.0" encoding="utf-8"?>
<a:theme xmlns:a="http://schemas.openxmlformats.org/drawingml/2006/main" name="Тема Office">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Century">
      <a:majorFont>
        <a:latin typeface="Century"/>
        <a:ea typeface=""/>
        <a:cs typeface=""/>
      </a:majorFont>
      <a:minorFont>
        <a:latin typeface="Century"/>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Тема Office">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Century">
      <a:majorFont>
        <a:latin typeface="Century"/>
        <a:ea typeface=""/>
        <a:cs typeface=""/>
      </a:majorFont>
      <a:minorFont>
        <a:latin typeface="Century"/>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1360511</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TP102801114</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706531</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6EB9514F-6A45-47F4-BC6D-A865E29717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335E791-7449-4708-8DE9-182EC4D8A134}">
  <ds:schemaRefs>
    <ds:schemaRef ds:uri="http://schemas.openxmlformats.org/package/2006/metadata/core-properties"/>
    <ds:schemaRef ds:uri="http://www.w3.org/XML/1998/namespace"/>
    <ds:schemaRef ds:uri="http://purl.org/dc/elements/1.1/"/>
    <ds:schemaRef ds:uri="http://schemas.microsoft.com/office/2006/documentManagement/types"/>
    <ds:schemaRef ds:uri="http://schemas.microsoft.com/office/infopath/2007/PartnerControls"/>
    <ds:schemaRef ds:uri="4873beb7-5857-4685-be1f-d57550cc96cc"/>
    <ds:schemaRef ds:uri="http://schemas.microsoft.com/office/2006/metadata/properties"/>
    <ds:schemaRef ds:uri="http://purl.org/dc/dcmitype/"/>
    <ds:schemaRef ds:uri="http://purl.org/dc/terms/"/>
  </ds:schemaRefs>
</ds:datastoreItem>
</file>

<file path=customXml/itemProps3.xml><?xml version="1.0" encoding="utf-8"?>
<ds:datastoreItem xmlns:ds="http://schemas.openxmlformats.org/officeDocument/2006/customXml" ds:itemID="{3C20563B-C646-42AF-9D0D-76DF086793C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tf02801115</Template>
  <TotalTime>54</TotalTime>
  <Words>544</Words>
  <Application>Microsoft Office PowerPoint</Application>
  <PresentationFormat>Произвольный</PresentationFormat>
  <Paragraphs>44</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Текстура дерева 16 х 9</vt:lpstr>
      <vt:lpstr> </vt:lpstr>
      <vt:lpstr>Презентация PowerPoint</vt:lpstr>
      <vt:lpstr>Презентация PowerPoint</vt:lpstr>
      <vt:lpstr>Презентация PowerPoint</vt:lpstr>
      <vt:lpstr>Презентация PowerPoint</vt:lpstr>
      <vt:lpstr>Response to an Increase in Default Risk on Corporate Bonds</vt:lpstr>
      <vt:lpstr>Презентация PowerPoint</vt:lpstr>
      <vt:lpstr>Презентация PowerPoint</vt:lpstr>
      <vt:lpstr>Example of yield to curve</vt:lpstr>
      <vt:lpstr>Презентация PowerPoint</vt:lpstr>
      <vt:lpstr>Презентация PowerPoint</vt:lpstr>
      <vt:lpstr>Numerical example of expectation theory </vt:lpstr>
      <vt:lpstr>Презентация PowerPoint</vt:lpstr>
      <vt:lpstr>Liquidity premium theory </vt:lpstr>
      <vt:lpstr>The liquidity premium theory is written as </vt:lpstr>
      <vt:lpstr>Numerical example  liquidity premium theory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akter_iz_tashkenta@mail.ru</dc:creator>
  <cp:lastModifiedBy>Admin</cp:lastModifiedBy>
  <cp:revision>62</cp:revision>
  <dcterms:created xsi:type="dcterms:W3CDTF">2018-02-27T11:39:19Z</dcterms:created>
  <dcterms:modified xsi:type="dcterms:W3CDTF">2018-04-13T11:11:14Z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