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2.xml" ContentType="application/vnd.openxmlformats-officedocument.presentationml.tag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6" r:id="rId5"/>
    <p:sldId id="276" r:id="rId6"/>
    <p:sldId id="290" r:id="rId7"/>
    <p:sldId id="291" r:id="rId8"/>
    <p:sldId id="292" r:id="rId9"/>
    <p:sldId id="293" r:id="rId10"/>
    <p:sldId id="294" r:id="rId11"/>
    <p:sldId id="278" r:id="rId12"/>
    <p:sldId id="295" r:id="rId13"/>
    <p:sldId id="296" r:id="rId14"/>
    <p:sldId id="303" r:id="rId15"/>
    <p:sldId id="301" r:id="rId16"/>
    <p:sldId id="302" r:id="rId17"/>
    <p:sldId id="297" r:id="rId18"/>
    <p:sldId id="288" r:id="rId19"/>
  </p:sldIdLst>
  <p:sldSz cx="12188825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FAFAFA"/>
    <a:srgbClr val="2A16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04" autoAdjust="0"/>
    <p:restoredTop sz="94660"/>
  </p:normalViewPr>
  <p:slideViewPr>
    <p:cSldViewPr>
      <p:cViewPr varScale="1">
        <p:scale>
          <a:sx n="96" d="100"/>
          <a:sy n="96" d="100"/>
        </p:scale>
        <p:origin x="330" y="96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2838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6F0B4C-DFB0-45DE-8092-9619BC56DCCF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269020F-A29A-4093-9FAD-C8827F80060A}">
      <dgm:prSet phldrT="[Текст]" custT="1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pPr algn="ctr"/>
          <a:r>
            <a: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1.</a:t>
          </a:r>
          <a:endParaRPr lang="ru-RU" sz="4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8D4A5C2-8631-43DC-9C75-FB40911BC08F}" type="parTrans" cxnId="{992C8230-A9AC-4F87-ACD2-48FC40E1D3B8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EFFEA8F-AD9D-4DD4-859A-FFF741DFF00D}" type="sibTrans" cxnId="{992C8230-A9AC-4F87-ACD2-48FC40E1D3B8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8931F79-AC30-4AD7-89FD-EF504296276A}">
      <dgm:prSet phldrT="[Текст]" custT="1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pPr algn="ctr"/>
          <a:r>
            <a: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2.</a:t>
          </a:r>
          <a:endParaRPr lang="ru-RU" sz="4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454EBA4-7385-423D-87A4-D9A35921903B}" type="parTrans" cxnId="{3EEBCD12-2562-4DA1-9D57-43AF485925EC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B37262A-36AF-4BD8-9A75-6F5CE2EF06F8}" type="sibTrans" cxnId="{3EEBCD12-2562-4DA1-9D57-43AF485925EC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8200A29-B499-48E0-AFBE-50FF0007C612}">
      <dgm:prSet phldrT="[Текст]" custT="1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pPr algn="ctr"/>
          <a:r>
            <a:rPr lang="en-US" sz="4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3.</a:t>
          </a:r>
          <a:endParaRPr lang="ru-RU" sz="4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C9E0A8E-993D-4132-8824-CC1BA6B33A19}" type="parTrans" cxnId="{EC2AFF90-9A66-495D-B2FE-AF57E0FBD475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3329DF2-8061-4088-9725-58E4F91D1088}" type="sibTrans" cxnId="{EC2AFF90-9A66-495D-B2FE-AF57E0FBD475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2FDC764-ECB9-449B-B48F-B966B7D86C41}">
      <dgm:prSet custT="1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sz="36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Types of Financial Markets</a:t>
          </a:r>
          <a:endParaRPr lang="ru-RU" sz="36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1F999436-1D3F-4316-A523-4B44408DB435}" type="parTrans" cxnId="{E8862DCB-99DF-4E1E-B93C-8A5E0A230E53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10A393D-D837-4203-B253-BB0C2125FD2A}" type="sibTrans" cxnId="{E8862DCB-99DF-4E1E-B93C-8A5E0A230E53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7CDB6D6-721E-4F76-9ABB-CF98ED80A2E4}">
      <dgm:prSet custT="1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sz="36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Participants of Financial Markets</a:t>
          </a:r>
          <a:endParaRPr lang="ru-RU" sz="36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3209DDF0-6681-4108-A671-CA1B9FC76886}" type="parTrans" cxnId="{5986DFB9-D770-4D67-AAD5-117FA81D1F5E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BE67176-C23A-4E04-AB5B-E1C668DA7B3F}" type="sibTrans" cxnId="{5986DFB9-D770-4D67-AAD5-117FA81D1F5E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6DC6525-0945-4CE6-9722-01ED717F364D}">
      <dgm:prSet custT="1"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sz="36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Functions of Financial Markets</a:t>
          </a:r>
          <a:endParaRPr lang="ru-RU" sz="36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2A3EE5C3-5F1A-49CC-BBB9-A990C49CE4BE}" type="parTrans" cxnId="{4F62CB6F-0BB2-4688-BE44-C2E6AD7872CF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E08C2D4-167A-48E1-8324-B7DE49548828}" type="sibTrans" cxnId="{4F62CB6F-0BB2-4688-BE44-C2E6AD7872CF}">
      <dgm:prSet/>
      <dgm:spPr/>
      <dgm:t>
        <a:bodyPr/>
        <a:lstStyle/>
        <a:p>
          <a:pPr algn="l"/>
          <a:endParaRPr lang="ru-RU" sz="24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1FF2B6E-1BF3-4ACF-8EC8-6E4285829DAB}">
      <dgm:prSet custT="1"/>
      <dgm:spPr>
        <a:solidFill>
          <a:srgbClr val="7030A0"/>
        </a:solidFill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r>
            <a:rPr lang="en-US" sz="40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4.</a:t>
          </a:r>
          <a:endParaRPr lang="ru-RU" sz="40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BF85DA57-D567-4847-A9B0-D1536A4B4A66}" type="parTrans" cxnId="{027C57D8-534D-4B55-BB3C-2050491D1565}">
      <dgm:prSet/>
      <dgm:spPr/>
      <dgm:t>
        <a:bodyPr/>
        <a:lstStyle/>
        <a:p>
          <a:endParaRPr lang="ru-RU"/>
        </a:p>
      </dgm:t>
    </dgm:pt>
    <dgm:pt modelId="{77E1A5CE-73AB-404A-BC0E-0FDEC2292C2E}" type="sibTrans" cxnId="{027C57D8-534D-4B55-BB3C-2050491D1565}">
      <dgm:prSet/>
      <dgm:spPr/>
      <dgm:t>
        <a:bodyPr/>
        <a:lstStyle/>
        <a:p>
          <a:endParaRPr lang="ru-RU"/>
        </a:p>
      </dgm:t>
    </dgm:pt>
    <dgm:pt modelId="{A640A0E7-B18C-4DB0-B5EC-0C39156D59EC}">
      <dgm:prSet/>
      <dgm:spPr/>
      <dgm:t>
        <a:bodyPr/>
        <a:lstStyle/>
        <a:p>
          <a:r>
            <a:rPr lang="en-US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Moral hazard and adverse selection</a:t>
          </a:r>
          <a:endParaRPr lang="ru-RU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8530C91-2FC3-43A9-BBB0-16EE05E62CAB}" type="parTrans" cxnId="{DF4BC90A-3CB6-4409-8D64-03D94145BB46}">
      <dgm:prSet/>
      <dgm:spPr/>
      <dgm:t>
        <a:bodyPr/>
        <a:lstStyle/>
        <a:p>
          <a:endParaRPr lang="ru-RU"/>
        </a:p>
      </dgm:t>
    </dgm:pt>
    <dgm:pt modelId="{9A97B0D1-2CE2-4CE2-AB98-3EC81E3634D3}" type="sibTrans" cxnId="{DF4BC90A-3CB6-4409-8D64-03D94145BB46}">
      <dgm:prSet/>
      <dgm:spPr/>
      <dgm:t>
        <a:bodyPr/>
        <a:lstStyle/>
        <a:p>
          <a:endParaRPr lang="ru-RU"/>
        </a:p>
      </dgm:t>
    </dgm:pt>
    <dgm:pt modelId="{3EE0BD02-B4B7-428C-B82A-32E5BB252A71}" type="pres">
      <dgm:prSet presAssocID="{ED6F0B4C-DFB0-45DE-8092-9619BC56DCC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D78CF1A-96D5-421A-89EA-31B4A8888A6D}" type="pres">
      <dgm:prSet presAssocID="{8269020F-A29A-4093-9FAD-C8827F80060A}" presName="composite" presStyleCnt="0"/>
      <dgm:spPr/>
    </dgm:pt>
    <dgm:pt modelId="{C09DCAEB-EA7B-4627-8968-532EEABC6933}" type="pres">
      <dgm:prSet presAssocID="{8269020F-A29A-4093-9FAD-C8827F80060A}" presName="parentText" presStyleLbl="alignNode1" presStyleIdx="0" presStyleCnt="4" custLinFactNeighborX="-8118" custLinFactNeighborY="-7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F4471-98C3-49B8-8452-E88F89384598}" type="pres">
      <dgm:prSet presAssocID="{8269020F-A29A-4093-9FAD-C8827F80060A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05B2B8-08F7-4818-A58A-24D3FFF9B671}" type="pres">
      <dgm:prSet presAssocID="{EEFFEA8F-AD9D-4DD4-859A-FFF741DFF00D}" presName="sp" presStyleCnt="0"/>
      <dgm:spPr/>
    </dgm:pt>
    <dgm:pt modelId="{2B916228-631C-4D53-877D-C7FEE9CC8116}" type="pres">
      <dgm:prSet presAssocID="{58931F79-AC30-4AD7-89FD-EF504296276A}" presName="composite" presStyleCnt="0"/>
      <dgm:spPr/>
    </dgm:pt>
    <dgm:pt modelId="{5F36F2E1-20C2-463A-97AA-CA8C6F161D5D}" type="pres">
      <dgm:prSet presAssocID="{58931F79-AC30-4AD7-89FD-EF504296276A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C2A621-DDA8-47D5-B33E-5C0CB4FCE7DB}" type="pres">
      <dgm:prSet presAssocID="{58931F79-AC30-4AD7-89FD-EF504296276A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C5869A-1898-48FD-A34D-3BB70700C2A0}" type="pres">
      <dgm:prSet presAssocID="{3B37262A-36AF-4BD8-9A75-6F5CE2EF06F8}" presName="sp" presStyleCnt="0"/>
      <dgm:spPr/>
    </dgm:pt>
    <dgm:pt modelId="{BE2AEEF9-28ED-4B0C-A518-9E43CBCC4B70}" type="pres">
      <dgm:prSet presAssocID="{98200A29-B499-48E0-AFBE-50FF0007C612}" presName="composite" presStyleCnt="0"/>
      <dgm:spPr/>
    </dgm:pt>
    <dgm:pt modelId="{6A4813D7-5D15-4179-A5CA-9EAE76E223D4}" type="pres">
      <dgm:prSet presAssocID="{98200A29-B499-48E0-AFBE-50FF0007C612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15D67E-CF7B-4479-9F7E-EC3B89DF33B3}" type="pres">
      <dgm:prSet presAssocID="{98200A29-B499-48E0-AFBE-50FF0007C612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0CAD32-49F5-49DE-B323-16A0894334A6}" type="pres">
      <dgm:prSet presAssocID="{03329DF2-8061-4088-9725-58E4F91D1088}" presName="sp" presStyleCnt="0"/>
      <dgm:spPr/>
    </dgm:pt>
    <dgm:pt modelId="{73307E5B-0794-4E7A-B9D7-237B3A331AE9}" type="pres">
      <dgm:prSet presAssocID="{31FF2B6E-1BF3-4ACF-8EC8-6E4285829DAB}" presName="composite" presStyleCnt="0"/>
      <dgm:spPr/>
    </dgm:pt>
    <dgm:pt modelId="{E08CA0ED-0A0A-43A0-83A6-54133810C152}" type="pres">
      <dgm:prSet presAssocID="{31FF2B6E-1BF3-4ACF-8EC8-6E4285829DAB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E65476-251D-4D29-8E08-2CC3BCD40FDE}" type="pres">
      <dgm:prSet presAssocID="{31FF2B6E-1BF3-4ACF-8EC8-6E4285829DAB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3C142A2-5D7C-4865-9DCA-FC1185C190D3}" type="presOf" srcId="{72FDC764-ECB9-449B-B48F-B966B7D86C41}" destId="{E7BF4471-98C3-49B8-8452-E88F89384598}" srcOrd="0" destOrd="0" presId="urn:microsoft.com/office/officeart/2005/8/layout/chevron2"/>
    <dgm:cxn modelId="{5986DFB9-D770-4D67-AAD5-117FA81D1F5E}" srcId="{58931F79-AC30-4AD7-89FD-EF504296276A}" destId="{17CDB6D6-721E-4F76-9ABB-CF98ED80A2E4}" srcOrd="0" destOrd="0" parTransId="{3209DDF0-6681-4108-A671-CA1B9FC76886}" sibTransId="{2BE67176-C23A-4E04-AB5B-E1C668DA7B3F}"/>
    <dgm:cxn modelId="{027C57D8-534D-4B55-BB3C-2050491D1565}" srcId="{ED6F0B4C-DFB0-45DE-8092-9619BC56DCCF}" destId="{31FF2B6E-1BF3-4ACF-8EC8-6E4285829DAB}" srcOrd="3" destOrd="0" parTransId="{BF85DA57-D567-4847-A9B0-D1536A4B4A66}" sibTransId="{77E1A5CE-73AB-404A-BC0E-0FDEC2292C2E}"/>
    <dgm:cxn modelId="{3D1881F2-D48F-4A2B-8546-74875CD8C881}" type="presOf" srcId="{98200A29-B499-48E0-AFBE-50FF0007C612}" destId="{6A4813D7-5D15-4179-A5CA-9EAE76E223D4}" srcOrd="0" destOrd="0" presId="urn:microsoft.com/office/officeart/2005/8/layout/chevron2"/>
    <dgm:cxn modelId="{81B3A8F6-FD17-4A89-A421-887733F6394D}" type="presOf" srcId="{17CDB6D6-721E-4F76-9ABB-CF98ED80A2E4}" destId="{76C2A621-DDA8-47D5-B33E-5C0CB4FCE7DB}" srcOrd="0" destOrd="0" presId="urn:microsoft.com/office/officeart/2005/8/layout/chevron2"/>
    <dgm:cxn modelId="{F9F6848F-8CA3-4318-8B7F-875481A44D63}" type="presOf" srcId="{8269020F-A29A-4093-9FAD-C8827F80060A}" destId="{C09DCAEB-EA7B-4627-8968-532EEABC6933}" srcOrd="0" destOrd="0" presId="urn:microsoft.com/office/officeart/2005/8/layout/chevron2"/>
    <dgm:cxn modelId="{008CE9D1-3D86-45FD-805C-10A158A52D1A}" type="presOf" srcId="{31FF2B6E-1BF3-4ACF-8EC8-6E4285829DAB}" destId="{E08CA0ED-0A0A-43A0-83A6-54133810C152}" srcOrd="0" destOrd="0" presId="urn:microsoft.com/office/officeart/2005/8/layout/chevron2"/>
    <dgm:cxn modelId="{DF4BC90A-3CB6-4409-8D64-03D94145BB46}" srcId="{31FF2B6E-1BF3-4ACF-8EC8-6E4285829DAB}" destId="{A640A0E7-B18C-4DB0-B5EC-0C39156D59EC}" srcOrd="0" destOrd="0" parTransId="{B8530C91-2FC3-43A9-BBB0-16EE05E62CAB}" sibTransId="{9A97B0D1-2CE2-4CE2-AB98-3EC81E3634D3}"/>
    <dgm:cxn modelId="{FDBE2965-913D-42C2-9F85-DE0946069416}" type="presOf" srcId="{A640A0E7-B18C-4DB0-B5EC-0C39156D59EC}" destId="{C0E65476-251D-4D29-8E08-2CC3BCD40FDE}" srcOrd="0" destOrd="0" presId="urn:microsoft.com/office/officeart/2005/8/layout/chevron2"/>
    <dgm:cxn modelId="{EC2AFF90-9A66-495D-B2FE-AF57E0FBD475}" srcId="{ED6F0B4C-DFB0-45DE-8092-9619BC56DCCF}" destId="{98200A29-B499-48E0-AFBE-50FF0007C612}" srcOrd="2" destOrd="0" parTransId="{0C9E0A8E-993D-4132-8824-CC1BA6B33A19}" sibTransId="{03329DF2-8061-4088-9725-58E4F91D1088}"/>
    <dgm:cxn modelId="{3576CAF0-AB8F-4C7D-B5B9-2F1EEEACDCA9}" type="presOf" srcId="{ED6F0B4C-DFB0-45DE-8092-9619BC56DCCF}" destId="{3EE0BD02-B4B7-428C-B82A-32E5BB252A71}" srcOrd="0" destOrd="0" presId="urn:microsoft.com/office/officeart/2005/8/layout/chevron2"/>
    <dgm:cxn modelId="{992C8230-A9AC-4F87-ACD2-48FC40E1D3B8}" srcId="{ED6F0B4C-DFB0-45DE-8092-9619BC56DCCF}" destId="{8269020F-A29A-4093-9FAD-C8827F80060A}" srcOrd="0" destOrd="0" parTransId="{58D4A5C2-8631-43DC-9C75-FB40911BC08F}" sibTransId="{EEFFEA8F-AD9D-4DD4-859A-FFF741DFF00D}"/>
    <dgm:cxn modelId="{78B4E221-587F-4064-BF37-C9D638855986}" type="presOf" srcId="{58931F79-AC30-4AD7-89FD-EF504296276A}" destId="{5F36F2E1-20C2-463A-97AA-CA8C6F161D5D}" srcOrd="0" destOrd="0" presId="urn:microsoft.com/office/officeart/2005/8/layout/chevron2"/>
    <dgm:cxn modelId="{4F62CB6F-0BB2-4688-BE44-C2E6AD7872CF}" srcId="{98200A29-B499-48E0-AFBE-50FF0007C612}" destId="{06DC6525-0945-4CE6-9722-01ED717F364D}" srcOrd="0" destOrd="0" parTransId="{2A3EE5C3-5F1A-49CC-BBB9-A990C49CE4BE}" sibTransId="{3E08C2D4-167A-48E1-8324-B7DE49548828}"/>
    <dgm:cxn modelId="{348F2A21-9AA9-4803-BEC5-114D62420B6E}" type="presOf" srcId="{06DC6525-0945-4CE6-9722-01ED717F364D}" destId="{3F15D67E-CF7B-4479-9F7E-EC3B89DF33B3}" srcOrd="0" destOrd="0" presId="urn:microsoft.com/office/officeart/2005/8/layout/chevron2"/>
    <dgm:cxn modelId="{3EEBCD12-2562-4DA1-9D57-43AF485925EC}" srcId="{ED6F0B4C-DFB0-45DE-8092-9619BC56DCCF}" destId="{58931F79-AC30-4AD7-89FD-EF504296276A}" srcOrd="1" destOrd="0" parTransId="{5454EBA4-7385-423D-87A4-D9A35921903B}" sibTransId="{3B37262A-36AF-4BD8-9A75-6F5CE2EF06F8}"/>
    <dgm:cxn modelId="{E8862DCB-99DF-4E1E-B93C-8A5E0A230E53}" srcId="{8269020F-A29A-4093-9FAD-C8827F80060A}" destId="{72FDC764-ECB9-449B-B48F-B966B7D86C41}" srcOrd="0" destOrd="0" parTransId="{1F999436-1D3F-4316-A523-4B44408DB435}" sibTransId="{110A393D-D837-4203-B253-BB0C2125FD2A}"/>
    <dgm:cxn modelId="{EBE99AEB-7E00-46A1-A144-62E17EFD8C70}" type="presParOf" srcId="{3EE0BD02-B4B7-428C-B82A-32E5BB252A71}" destId="{0D78CF1A-96D5-421A-89EA-31B4A8888A6D}" srcOrd="0" destOrd="0" presId="urn:microsoft.com/office/officeart/2005/8/layout/chevron2"/>
    <dgm:cxn modelId="{6C4723D8-8839-4C41-981A-71A6CAD2FD6D}" type="presParOf" srcId="{0D78CF1A-96D5-421A-89EA-31B4A8888A6D}" destId="{C09DCAEB-EA7B-4627-8968-532EEABC6933}" srcOrd="0" destOrd="0" presId="urn:microsoft.com/office/officeart/2005/8/layout/chevron2"/>
    <dgm:cxn modelId="{BAA0567A-9D64-4469-9625-B6714EB5F27A}" type="presParOf" srcId="{0D78CF1A-96D5-421A-89EA-31B4A8888A6D}" destId="{E7BF4471-98C3-49B8-8452-E88F89384598}" srcOrd="1" destOrd="0" presId="urn:microsoft.com/office/officeart/2005/8/layout/chevron2"/>
    <dgm:cxn modelId="{FA011B0E-B4CD-49BA-958F-10E954ED8AEB}" type="presParOf" srcId="{3EE0BD02-B4B7-428C-B82A-32E5BB252A71}" destId="{3005B2B8-08F7-4818-A58A-24D3FFF9B671}" srcOrd="1" destOrd="0" presId="urn:microsoft.com/office/officeart/2005/8/layout/chevron2"/>
    <dgm:cxn modelId="{6FD11610-4253-469B-A432-1E2E75665B7E}" type="presParOf" srcId="{3EE0BD02-B4B7-428C-B82A-32E5BB252A71}" destId="{2B916228-631C-4D53-877D-C7FEE9CC8116}" srcOrd="2" destOrd="0" presId="urn:microsoft.com/office/officeart/2005/8/layout/chevron2"/>
    <dgm:cxn modelId="{02B6F96A-54F6-469B-BA7B-C10289203831}" type="presParOf" srcId="{2B916228-631C-4D53-877D-C7FEE9CC8116}" destId="{5F36F2E1-20C2-463A-97AA-CA8C6F161D5D}" srcOrd="0" destOrd="0" presId="urn:microsoft.com/office/officeart/2005/8/layout/chevron2"/>
    <dgm:cxn modelId="{48326C77-D261-4FAA-912D-A662FF46E1C5}" type="presParOf" srcId="{2B916228-631C-4D53-877D-C7FEE9CC8116}" destId="{76C2A621-DDA8-47D5-B33E-5C0CB4FCE7DB}" srcOrd="1" destOrd="0" presId="urn:microsoft.com/office/officeart/2005/8/layout/chevron2"/>
    <dgm:cxn modelId="{60BCC1FD-525A-40B2-AF9F-094732592BDF}" type="presParOf" srcId="{3EE0BD02-B4B7-428C-B82A-32E5BB252A71}" destId="{EBC5869A-1898-48FD-A34D-3BB70700C2A0}" srcOrd="3" destOrd="0" presId="urn:microsoft.com/office/officeart/2005/8/layout/chevron2"/>
    <dgm:cxn modelId="{0E07570D-6344-4A69-8A9A-C610CBA7AD63}" type="presParOf" srcId="{3EE0BD02-B4B7-428C-B82A-32E5BB252A71}" destId="{BE2AEEF9-28ED-4B0C-A518-9E43CBCC4B70}" srcOrd="4" destOrd="0" presId="urn:microsoft.com/office/officeart/2005/8/layout/chevron2"/>
    <dgm:cxn modelId="{5064D664-9A47-41E7-9609-E73E0B66C98A}" type="presParOf" srcId="{BE2AEEF9-28ED-4B0C-A518-9E43CBCC4B70}" destId="{6A4813D7-5D15-4179-A5CA-9EAE76E223D4}" srcOrd="0" destOrd="0" presId="urn:microsoft.com/office/officeart/2005/8/layout/chevron2"/>
    <dgm:cxn modelId="{8D8E1E41-8B22-4031-90AC-A287F979302F}" type="presParOf" srcId="{BE2AEEF9-28ED-4B0C-A518-9E43CBCC4B70}" destId="{3F15D67E-CF7B-4479-9F7E-EC3B89DF33B3}" srcOrd="1" destOrd="0" presId="urn:microsoft.com/office/officeart/2005/8/layout/chevron2"/>
    <dgm:cxn modelId="{61CFD57C-6F94-4FDF-8735-D187D4CDD6E0}" type="presParOf" srcId="{3EE0BD02-B4B7-428C-B82A-32E5BB252A71}" destId="{CF0CAD32-49F5-49DE-B323-16A0894334A6}" srcOrd="5" destOrd="0" presId="urn:microsoft.com/office/officeart/2005/8/layout/chevron2"/>
    <dgm:cxn modelId="{7FB65822-DB09-4A8A-BC61-AAA6162CC0BF}" type="presParOf" srcId="{3EE0BD02-B4B7-428C-B82A-32E5BB252A71}" destId="{73307E5B-0794-4E7A-B9D7-237B3A331AE9}" srcOrd="6" destOrd="0" presId="urn:microsoft.com/office/officeart/2005/8/layout/chevron2"/>
    <dgm:cxn modelId="{D87190C0-ADDD-47D5-B672-1F6341E9754E}" type="presParOf" srcId="{73307E5B-0794-4E7A-B9D7-237B3A331AE9}" destId="{E08CA0ED-0A0A-43A0-83A6-54133810C152}" srcOrd="0" destOrd="0" presId="urn:microsoft.com/office/officeart/2005/8/layout/chevron2"/>
    <dgm:cxn modelId="{12372466-AF01-4083-BAA4-CF8D1CA0D1FB}" type="presParOf" srcId="{73307E5B-0794-4E7A-B9D7-237B3A331AE9}" destId="{C0E65476-251D-4D29-8E08-2CC3BCD40FD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F5380F1-039C-486A-9A38-12FDCA3125EC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BD5473-45F3-4C4A-A4C5-D5F921F6B885}">
      <dgm:prSet phldrT="[Текст]"/>
      <dgm:spPr>
        <a:solidFill>
          <a:srgbClr val="FAFAFA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Capital Markets</a:t>
          </a:r>
          <a:endParaRPr lang="ru-RU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DD4A9AF-ED29-4D04-ABFF-A871CDBD5773}" type="parTrans" cxnId="{73FD9DDD-EE76-40C4-AD6D-1B7544C76978}">
      <dgm:prSet/>
      <dgm:spPr/>
      <dgm:t>
        <a:bodyPr/>
        <a:lstStyle/>
        <a:p>
          <a:endParaRPr lang="ru-RU"/>
        </a:p>
      </dgm:t>
    </dgm:pt>
    <dgm:pt modelId="{B2823C1F-96BD-473E-8F16-21ED78163690}" type="sibTrans" cxnId="{73FD9DDD-EE76-40C4-AD6D-1B7544C76978}">
      <dgm:prSet/>
      <dgm:spPr>
        <a:ln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78AD4EB9-85A2-4B85-9C7E-47D0D8240594}">
      <dgm:prSet phldrT="[Текст]"/>
      <dgm:spPr>
        <a:solidFill>
          <a:srgbClr val="FAFAFA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Money Markets </a:t>
          </a:r>
          <a:endParaRPr lang="ru-RU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E94A548-953C-42B2-9C3E-F7677376FC35}" type="parTrans" cxnId="{ABB7F966-D8DD-442B-9601-8FCBF1D7CD12}">
      <dgm:prSet/>
      <dgm:spPr/>
      <dgm:t>
        <a:bodyPr/>
        <a:lstStyle/>
        <a:p>
          <a:endParaRPr lang="ru-RU"/>
        </a:p>
      </dgm:t>
    </dgm:pt>
    <dgm:pt modelId="{0FF2E600-4A70-4080-9A93-13A75AB5302C}" type="sibTrans" cxnId="{ABB7F966-D8DD-442B-9601-8FCBF1D7CD12}">
      <dgm:prSet/>
      <dgm:spPr/>
      <dgm:t>
        <a:bodyPr/>
        <a:lstStyle/>
        <a:p>
          <a:endParaRPr lang="ru-RU"/>
        </a:p>
      </dgm:t>
    </dgm:pt>
    <dgm:pt modelId="{71F0CDF8-C648-40D4-B478-81A979A40161}">
      <dgm:prSet phldrT="[Текст]"/>
      <dgm:spPr>
        <a:solidFill>
          <a:srgbClr val="FAFAFA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Derivative Markets</a:t>
          </a:r>
          <a:endParaRPr lang="ru-RU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99909E7-DACA-409B-A9B1-AFC2D654EA11}" type="parTrans" cxnId="{534959C9-ED56-415C-BFB1-579AA796B90B}">
      <dgm:prSet/>
      <dgm:spPr/>
      <dgm:t>
        <a:bodyPr/>
        <a:lstStyle/>
        <a:p>
          <a:endParaRPr lang="ru-RU"/>
        </a:p>
      </dgm:t>
    </dgm:pt>
    <dgm:pt modelId="{CD79F10D-4EF1-4B3E-8409-69043798A958}" type="sibTrans" cxnId="{534959C9-ED56-415C-BFB1-579AA796B90B}">
      <dgm:prSet/>
      <dgm:spPr/>
      <dgm:t>
        <a:bodyPr/>
        <a:lstStyle/>
        <a:p>
          <a:endParaRPr lang="ru-RU"/>
        </a:p>
      </dgm:t>
    </dgm:pt>
    <dgm:pt modelId="{442A7189-0AB5-41E8-A414-D0AFACDB0F07}">
      <dgm:prSet phldrT="[Текст]"/>
      <dgm:spPr>
        <a:solidFill>
          <a:srgbClr val="FAFAFA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Forex and the Interbank Market</a:t>
          </a:r>
          <a:endParaRPr lang="ru-RU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267E3CB-C755-40F1-B8EF-3C2D0AB44B65}" type="parTrans" cxnId="{CC414A89-384F-46EB-B32B-B9DE9B9347FA}">
      <dgm:prSet/>
      <dgm:spPr/>
      <dgm:t>
        <a:bodyPr/>
        <a:lstStyle/>
        <a:p>
          <a:endParaRPr lang="ru-RU"/>
        </a:p>
      </dgm:t>
    </dgm:pt>
    <dgm:pt modelId="{6A2AAEE3-A987-496D-8680-EC3E6B662D30}" type="sibTrans" cxnId="{CC414A89-384F-46EB-B32B-B9DE9B9347FA}">
      <dgm:prSet/>
      <dgm:spPr/>
      <dgm:t>
        <a:bodyPr/>
        <a:lstStyle/>
        <a:p>
          <a:endParaRPr lang="ru-RU"/>
        </a:p>
      </dgm:t>
    </dgm:pt>
    <dgm:pt modelId="{AD0E0C7E-DD06-4788-A71F-899AD7CD98A4}" type="pres">
      <dgm:prSet presAssocID="{0F5380F1-039C-486A-9A38-12FDCA3125E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FA2F8738-EAD1-45E1-84C9-17DB2E914F3C}" type="pres">
      <dgm:prSet presAssocID="{0F5380F1-039C-486A-9A38-12FDCA3125EC}" presName="Name1" presStyleCnt="0"/>
      <dgm:spPr/>
    </dgm:pt>
    <dgm:pt modelId="{5B17789E-8893-4E80-87FE-74A557EDE047}" type="pres">
      <dgm:prSet presAssocID="{0F5380F1-039C-486A-9A38-12FDCA3125EC}" presName="cycle" presStyleCnt="0"/>
      <dgm:spPr/>
    </dgm:pt>
    <dgm:pt modelId="{CE5B0C65-AD4B-4542-818D-E29D1F8D2F0E}" type="pres">
      <dgm:prSet presAssocID="{0F5380F1-039C-486A-9A38-12FDCA3125EC}" presName="srcNode" presStyleLbl="node1" presStyleIdx="0" presStyleCnt="4"/>
      <dgm:spPr/>
    </dgm:pt>
    <dgm:pt modelId="{838818F9-2499-4DC7-9E0D-2C1E3E336BF4}" type="pres">
      <dgm:prSet presAssocID="{0F5380F1-039C-486A-9A38-12FDCA3125EC}" presName="conn" presStyleLbl="parChTrans1D2" presStyleIdx="0" presStyleCnt="1"/>
      <dgm:spPr/>
      <dgm:t>
        <a:bodyPr/>
        <a:lstStyle/>
        <a:p>
          <a:endParaRPr lang="ru-RU"/>
        </a:p>
      </dgm:t>
    </dgm:pt>
    <dgm:pt modelId="{530C66BF-6CE6-4C3F-97F7-1B90E95D635F}" type="pres">
      <dgm:prSet presAssocID="{0F5380F1-039C-486A-9A38-12FDCA3125EC}" presName="extraNode" presStyleLbl="node1" presStyleIdx="0" presStyleCnt="4"/>
      <dgm:spPr/>
    </dgm:pt>
    <dgm:pt modelId="{6808C69E-A33D-4E20-A131-44629117AEE0}" type="pres">
      <dgm:prSet presAssocID="{0F5380F1-039C-486A-9A38-12FDCA3125EC}" presName="dstNode" presStyleLbl="node1" presStyleIdx="0" presStyleCnt="4"/>
      <dgm:spPr/>
    </dgm:pt>
    <dgm:pt modelId="{338C3A9C-E4FB-4959-BCA6-A7CFBC3BD114}" type="pres">
      <dgm:prSet presAssocID="{A5BD5473-45F3-4C4A-A4C5-D5F921F6B885}" presName="text_1" presStyleLbl="node1" presStyleIdx="0" presStyleCnt="4" custLinFactNeighborX="-571" custLinFactNeighborY="15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DE1697-B5F1-406E-93F5-BED0566A1FCA}" type="pres">
      <dgm:prSet presAssocID="{A5BD5473-45F3-4C4A-A4C5-D5F921F6B885}" presName="accent_1" presStyleCnt="0"/>
      <dgm:spPr/>
    </dgm:pt>
    <dgm:pt modelId="{F2EC69F3-E08C-4BCE-AE0A-0A9D7C53F125}" type="pres">
      <dgm:prSet presAssocID="{A5BD5473-45F3-4C4A-A4C5-D5F921F6B885}" presName="accentRepeatNode" presStyleLbl="solidFgAcc1" presStyleIdx="0" presStyleCnt="4"/>
      <dgm:spPr>
        <a:ln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5D9468A2-1F44-4CD7-B116-FF512E8ACACF}" type="pres">
      <dgm:prSet presAssocID="{78AD4EB9-85A2-4B85-9C7E-47D0D8240594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DAF448-F375-4C5C-A780-89F22A74E136}" type="pres">
      <dgm:prSet presAssocID="{78AD4EB9-85A2-4B85-9C7E-47D0D8240594}" presName="accent_2" presStyleCnt="0"/>
      <dgm:spPr/>
    </dgm:pt>
    <dgm:pt modelId="{0A72B1CF-CF1B-46DE-8CAB-A0980688C5A9}" type="pres">
      <dgm:prSet presAssocID="{78AD4EB9-85A2-4B85-9C7E-47D0D8240594}" presName="accentRepeatNode" presStyleLbl="solidFgAcc1" presStyleIdx="1" presStyleCnt="4"/>
      <dgm:spPr>
        <a:ln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823477D4-8BAC-4084-8133-FD6B2312592D}" type="pres">
      <dgm:prSet presAssocID="{71F0CDF8-C648-40D4-B478-81A979A40161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D694A0-D32F-459E-B00C-65B87D20024D}" type="pres">
      <dgm:prSet presAssocID="{71F0CDF8-C648-40D4-B478-81A979A40161}" presName="accent_3" presStyleCnt="0"/>
      <dgm:spPr/>
    </dgm:pt>
    <dgm:pt modelId="{B5092266-609B-4D8F-B83C-AA9FC3B9C55A}" type="pres">
      <dgm:prSet presAssocID="{71F0CDF8-C648-40D4-B478-81A979A40161}" presName="accentRepeatNode" presStyleLbl="solidFgAcc1" presStyleIdx="2" presStyleCnt="4"/>
      <dgm:spPr>
        <a:ln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9E1214C8-CF11-4C7F-890B-3D9993E2D149}" type="pres">
      <dgm:prSet presAssocID="{442A7189-0AB5-41E8-A414-D0AFACDB0F07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22946B-A315-49F4-B4DD-9A6B147C6A21}" type="pres">
      <dgm:prSet presAssocID="{442A7189-0AB5-41E8-A414-D0AFACDB0F07}" presName="accent_4" presStyleCnt="0"/>
      <dgm:spPr/>
    </dgm:pt>
    <dgm:pt modelId="{FFDB5867-7BBC-4AC7-AC8C-81099E4F8FBC}" type="pres">
      <dgm:prSet presAssocID="{442A7189-0AB5-41E8-A414-D0AFACDB0F07}" presName="accentRepeatNode" presStyleLbl="solidFgAcc1" presStyleIdx="3" presStyleCnt="4"/>
      <dgm:spPr>
        <a:ln>
          <a:solidFill>
            <a:srgbClr val="7030A0"/>
          </a:solidFill>
        </a:ln>
      </dgm:spPr>
      <dgm:t>
        <a:bodyPr/>
        <a:lstStyle/>
        <a:p>
          <a:endParaRPr lang="ru-RU"/>
        </a:p>
      </dgm:t>
    </dgm:pt>
  </dgm:ptLst>
  <dgm:cxnLst>
    <dgm:cxn modelId="{ABB7F966-D8DD-442B-9601-8FCBF1D7CD12}" srcId="{0F5380F1-039C-486A-9A38-12FDCA3125EC}" destId="{78AD4EB9-85A2-4B85-9C7E-47D0D8240594}" srcOrd="1" destOrd="0" parTransId="{1E94A548-953C-42B2-9C3E-F7677376FC35}" sibTransId="{0FF2E600-4A70-4080-9A93-13A75AB5302C}"/>
    <dgm:cxn modelId="{FBAAC2D7-A40B-4CF3-853E-F6BD5E55A958}" type="presOf" srcId="{78AD4EB9-85A2-4B85-9C7E-47D0D8240594}" destId="{5D9468A2-1F44-4CD7-B116-FF512E8ACACF}" srcOrd="0" destOrd="0" presId="urn:microsoft.com/office/officeart/2008/layout/VerticalCurvedList"/>
    <dgm:cxn modelId="{CAF3E851-C005-4D4A-8173-B3102EF10A7B}" type="presOf" srcId="{B2823C1F-96BD-473E-8F16-21ED78163690}" destId="{838818F9-2499-4DC7-9E0D-2C1E3E336BF4}" srcOrd="0" destOrd="0" presId="urn:microsoft.com/office/officeart/2008/layout/VerticalCurvedList"/>
    <dgm:cxn modelId="{9168D4E5-8412-480A-8F80-39B1CA421CDC}" type="presOf" srcId="{71F0CDF8-C648-40D4-B478-81A979A40161}" destId="{823477D4-8BAC-4084-8133-FD6B2312592D}" srcOrd="0" destOrd="0" presId="urn:microsoft.com/office/officeart/2008/layout/VerticalCurvedList"/>
    <dgm:cxn modelId="{90A60F90-3838-4998-9223-AF1A134650B8}" type="presOf" srcId="{0F5380F1-039C-486A-9A38-12FDCA3125EC}" destId="{AD0E0C7E-DD06-4788-A71F-899AD7CD98A4}" srcOrd="0" destOrd="0" presId="urn:microsoft.com/office/officeart/2008/layout/VerticalCurvedList"/>
    <dgm:cxn modelId="{4DF784A5-F385-471D-98FD-1593AB150799}" type="presOf" srcId="{A5BD5473-45F3-4C4A-A4C5-D5F921F6B885}" destId="{338C3A9C-E4FB-4959-BCA6-A7CFBC3BD114}" srcOrd="0" destOrd="0" presId="urn:microsoft.com/office/officeart/2008/layout/VerticalCurvedList"/>
    <dgm:cxn modelId="{88B210AA-72EB-45AF-A837-4DE9E17547F4}" type="presOf" srcId="{442A7189-0AB5-41E8-A414-D0AFACDB0F07}" destId="{9E1214C8-CF11-4C7F-890B-3D9993E2D149}" srcOrd="0" destOrd="0" presId="urn:microsoft.com/office/officeart/2008/layout/VerticalCurvedList"/>
    <dgm:cxn modelId="{CC414A89-384F-46EB-B32B-B9DE9B9347FA}" srcId="{0F5380F1-039C-486A-9A38-12FDCA3125EC}" destId="{442A7189-0AB5-41E8-A414-D0AFACDB0F07}" srcOrd="3" destOrd="0" parTransId="{E267E3CB-C755-40F1-B8EF-3C2D0AB44B65}" sibTransId="{6A2AAEE3-A987-496D-8680-EC3E6B662D30}"/>
    <dgm:cxn modelId="{534959C9-ED56-415C-BFB1-579AA796B90B}" srcId="{0F5380F1-039C-486A-9A38-12FDCA3125EC}" destId="{71F0CDF8-C648-40D4-B478-81A979A40161}" srcOrd="2" destOrd="0" parTransId="{799909E7-DACA-409B-A9B1-AFC2D654EA11}" sibTransId="{CD79F10D-4EF1-4B3E-8409-69043798A958}"/>
    <dgm:cxn modelId="{73FD9DDD-EE76-40C4-AD6D-1B7544C76978}" srcId="{0F5380F1-039C-486A-9A38-12FDCA3125EC}" destId="{A5BD5473-45F3-4C4A-A4C5-D5F921F6B885}" srcOrd="0" destOrd="0" parTransId="{3DD4A9AF-ED29-4D04-ABFF-A871CDBD5773}" sibTransId="{B2823C1F-96BD-473E-8F16-21ED78163690}"/>
    <dgm:cxn modelId="{7C74F4EE-C80A-45AB-850D-37CA02E7C0E8}" type="presParOf" srcId="{AD0E0C7E-DD06-4788-A71F-899AD7CD98A4}" destId="{FA2F8738-EAD1-45E1-84C9-17DB2E914F3C}" srcOrd="0" destOrd="0" presId="urn:microsoft.com/office/officeart/2008/layout/VerticalCurvedList"/>
    <dgm:cxn modelId="{7BBCD5FD-049C-4F66-89B9-9B1B4C398A0F}" type="presParOf" srcId="{FA2F8738-EAD1-45E1-84C9-17DB2E914F3C}" destId="{5B17789E-8893-4E80-87FE-74A557EDE047}" srcOrd="0" destOrd="0" presId="urn:microsoft.com/office/officeart/2008/layout/VerticalCurvedList"/>
    <dgm:cxn modelId="{A67953E7-B367-4F83-9655-7DAD11C1ADEB}" type="presParOf" srcId="{5B17789E-8893-4E80-87FE-74A557EDE047}" destId="{CE5B0C65-AD4B-4542-818D-E29D1F8D2F0E}" srcOrd="0" destOrd="0" presId="urn:microsoft.com/office/officeart/2008/layout/VerticalCurvedList"/>
    <dgm:cxn modelId="{AA40866E-9368-4387-B7A7-95320164206D}" type="presParOf" srcId="{5B17789E-8893-4E80-87FE-74A557EDE047}" destId="{838818F9-2499-4DC7-9E0D-2C1E3E336BF4}" srcOrd="1" destOrd="0" presId="urn:microsoft.com/office/officeart/2008/layout/VerticalCurvedList"/>
    <dgm:cxn modelId="{4895E7AB-B228-47FE-8804-EFF492A57350}" type="presParOf" srcId="{5B17789E-8893-4E80-87FE-74A557EDE047}" destId="{530C66BF-6CE6-4C3F-97F7-1B90E95D635F}" srcOrd="2" destOrd="0" presId="urn:microsoft.com/office/officeart/2008/layout/VerticalCurvedList"/>
    <dgm:cxn modelId="{B1B959B9-2FC4-4B6F-B77A-C29F6E76D19A}" type="presParOf" srcId="{5B17789E-8893-4E80-87FE-74A557EDE047}" destId="{6808C69E-A33D-4E20-A131-44629117AEE0}" srcOrd="3" destOrd="0" presId="urn:microsoft.com/office/officeart/2008/layout/VerticalCurvedList"/>
    <dgm:cxn modelId="{6768BD78-0B6D-4090-840D-AF418FD151B7}" type="presParOf" srcId="{FA2F8738-EAD1-45E1-84C9-17DB2E914F3C}" destId="{338C3A9C-E4FB-4959-BCA6-A7CFBC3BD114}" srcOrd="1" destOrd="0" presId="urn:microsoft.com/office/officeart/2008/layout/VerticalCurvedList"/>
    <dgm:cxn modelId="{81FF3F38-2860-49D4-B734-B0A8F3CFC14D}" type="presParOf" srcId="{FA2F8738-EAD1-45E1-84C9-17DB2E914F3C}" destId="{06DE1697-B5F1-406E-93F5-BED0566A1FCA}" srcOrd="2" destOrd="0" presId="urn:microsoft.com/office/officeart/2008/layout/VerticalCurvedList"/>
    <dgm:cxn modelId="{0048A66E-4AF2-4325-812D-0504BA88FC4A}" type="presParOf" srcId="{06DE1697-B5F1-406E-93F5-BED0566A1FCA}" destId="{F2EC69F3-E08C-4BCE-AE0A-0A9D7C53F125}" srcOrd="0" destOrd="0" presId="urn:microsoft.com/office/officeart/2008/layout/VerticalCurvedList"/>
    <dgm:cxn modelId="{EEF6BFB7-7083-42AD-BF1A-121DCBA0AA71}" type="presParOf" srcId="{FA2F8738-EAD1-45E1-84C9-17DB2E914F3C}" destId="{5D9468A2-1F44-4CD7-B116-FF512E8ACACF}" srcOrd="3" destOrd="0" presId="urn:microsoft.com/office/officeart/2008/layout/VerticalCurvedList"/>
    <dgm:cxn modelId="{8A92E5AF-CC2A-44AB-B0F4-1728D999F17D}" type="presParOf" srcId="{FA2F8738-EAD1-45E1-84C9-17DB2E914F3C}" destId="{1EDAF448-F375-4C5C-A780-89F22A74E136}" srcOrd="4" destOrd="0" presId="urn:microsoft.com/office/officeart/2008/layout/VerticalCurvedList"/>
    <dgm:cxn modelId="{E68CD985-E8FC-4FC2-8109-AF364C7CE46C}" type="presParOf" srcId="{1EDAF448-F375-4C5C-A780-89F22A74E136}" destId="{0A72B1CF-CF1B-46DE-8CAB-A0980688C5A9}" srcOrd="0" destOrd="0" presId="urn:microsoft.com/office/officeart/2008/layout/VerticalCurvedList"/>
    <dgm:cxn modelId="{65B1CFF8-C22A-4E1B-BAC8-BA8646BA1574}" type="presParOf" srcId="{FA2F8738-EAD1-45E1-84C9-17DB2E914F3C}" destId="{823477D4-8BAC-4084-8133-FD6B2312592D}" srcOrd="5" destOrd="0" presId="urn:microsoft.com/office/officeart/2008/layout/VerticalCurvedList"/>
    <dgm:cxn modelId="{3F3DC670-0D21-4F8F-AC89-C67487D083E2}" type="presParOf" srcId="{FA2F8738-EAD1-45E1-84C9-17DB2E914F3C}" destId="{DDD694A0-D32F-459E-B00C-65B87D20024D}" srcOrd="6" destOrd="0" presId="urn:microsoft.com/office/officeart/2008/layout/VerticalCurvedList"/>
    <dgm:cxn modelId="{D6EBE14A-B0F7-4456-AD51-7D93CE15A647}" type="presParOf" srcId="{DDD694A0-D32F-459E-B00C-65B87D20024D}" destId="{B5092266-609B-4D8F-B83C-AA9FC3B9C55A}" srcOrd="0" destOrd="0" presId="urn:microsoft.com/office/officeart/2008/layout/VerticalCurvedList"/>
    <dgm:cxn modelId="{9548591E-0E9A-402F-A619-A3D384EE1F0D}" type="presParOf" srcId="{FA2F8738-EAD1-45E1-84C9-17DB2E914F3C}" destId="{9E1214C8-CF11-4C7F-890B-3D9993E2D149}" srcOrd="7" destOrd="0" presId="urn:microsoft.com/office/officeart/2008/layout/VerticalCurvedList"/>
    <dgm:cxn modelId="{851BF6C4-8052-4B3A-AFF6-9EC53B3D4B8C}" type="presParOf" srcId="{FA2F8738-EAD1-45E1-84C9-17DB2E914F3C}" destId="{2022946B-A315-49F4-B4DD-9A6B147C6A21}" srcOrd="8" destOrd="0" presId="urn:microsoft.com/office/officeart/2008/layout/VerticalCurvedList"/>
    <dgm:cxn modelId="{1D701549-50D5-4457-872D-798A7D803C7D}" type="presParOf" srcId="{2022946B-A315-49F4-B4DD-9A6B147C6A21}" destId="{FFDB5867-7BBC-4AC7-AC8C-81099E4F8FBC}" srcOrd="0" destOrd="0" presId="urn:microsoft.com/office/officeart/2008/layout/VerticalCurvedList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030B4B0-DC39-4803-ACA4-233BA08B7B39}" type="doc">
      <dgm:prSet loTypeId="urn:microsoft.com/office/officeart/2008/layout/RadialCluster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E3DBB2F-E84B-4757-8FC2-E0CAE7A0985D}">
      <dgm:prSet phldrT="[Текст]" custT="1"/>
      <dgm:spPr>
        <a:solidFill>
          <a:srgbClr val="7030A0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4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Capital Markets</a:t>
          </a:r>
          <a:endParaRPr lang="ru-RU" sz="44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1AD51FE-8BE4-4833-8057-5B23CFCB38E7}" type="parTrans" cxnId="{52ADD9EB-9BE4-4455-968D-0AB3C2F837DE}">
      <dgm:prSet/>
      <dgm:spPr/>
      <dgm:t>
        <a:bodyPr/>
        <a:lstStyle/>
        <a:p>
          <a:endParaRPr lang="ru-RU"/>
        </a:p>
      </dgm:t>
    </dgm:pt>
    <dgm:pt modelId="{05B1B456-2F4B-4707-BA87-FD2C6670161C}" type="sibTrans" cxnId="{52ADD9EB-9BE4-4455-968D-0AB3C2F837DE}">
      <dgm:prSet/>
      <dgm:spPr/>
      <dgm:t>
        <a:bodyPr/>
        <a:lstStyle/>
        <a:p>
          <a:endParaRPr lang="ru-RU"/>
        </a:p>
      </dgm:t>
    </dgm:pt>
    <dgm:pt modelId="{F3A7027E-B796-41F8-B1F4-FFA7974B0E2B}">
      <dgm:prSet phldrT="[Текст]"/>
      <dgm:spPr>
        <a:solidFill>
          <a:schemeClr val="tx1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Stock Markets</a:t>
          </a:r>
          <a:endParaRPr lang="ru-RU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2339442-2A6B-45E6-8DC8-E99D4EC3A009}" type="parTrans" cxnId="{6DD8B07A-4599-4FB1-88B5-8E17442090B0}">
      <dgm:prSet/>
      <dgm:spPr>
        <a:ln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EF78D576-3EF2-42F4-BA1E-2464D70C7513}" type="sibTrans" cxnId="{6DD8B07A-4599-4FB1-88B5-8E17442090B0}">
      <dgm:prSet/>
      <dgm:spPr/>
      <dgm:t>
        <a:bodyPr/>
        <a:lstStyle/>
        <a:p>
          <a:endParaRPr lang="ru-RU"/>
        </a:p>
      </dgm:t>
    </dgm:pt>
    <dgm:pt modelId="{8B6FD1E5-5D4F-41FB-A3E7-7DA735AFA5AA}">
      <dgm:prSet phldrT="[Текст]"/>
      <dgm:spPr>
        <a:solidFill>
          <a:schemeClr val="tx1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Bond Markets</a:t>
          </a:r>
          <a:endParaRPr lang="ru-RU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14A3C6D-5423-407C-A8F6-0EC2B2870DAB}" type="parTrans" cxnId="{436A3E13-41FC-4CF4-8A23-FFF294269CAF}">
      <dgm:prSet/>
      <dgm:spPr>
        <a:ln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879E5D0C-9F48-42C0-A338-64F0F0E6E5C5}" type="sibTrans" cxnId="{436A3E13-41FC-4CF4-8A23-FFF294269CAF}">
      <dgm:prSet/>
      <dgm:spPr/>
      <dgm:t>
        <a:bodyPr/>
        <a:lstStyle/>
        <a:p>
          <a:endParaRPr lang="ru-RU"/>
        </a:p>
      </dgm:t>
    </dgm:pt>
    <dgm:pt modelId="{D4C832E7-D840-4950-BCB3-6A4E39DA60AF}" type="pres">
      <dgm:prSet presAssocID="{E030B4B0-DC39-4803-ACA4-233BA08B7B39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75837CB-31ED-4B7F-8C79-CB36BE9D5372}" type="pres">
      <dgm:prSet presAssocID="{9E3DBB2F-E84B-4757-8FC2-E0CAE7A0985D}" presName="singleCycle" presStyleCnt="0"/>
      <dgm:spPr/>
    </dgm:pt>
    <dgm:pt modelId="{85D4CBCE-E8F1-4BB1-A1CF-9A56F5854480}" type="pres">
      <dgm:prSet presAssocID="{9E3DBB2F-E84B-4757-8FC2-E0CAE7A0985D}" presName="singleCenter" presStyleLbl="node1" presStyleIdx="0" presStyleCnt="3" custScaleX="405573" custScaleY="70909" custLinFactNeighborX="343" custLinFactNeighborY="-40389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60291D80-720E-4A0E-ACE8-4109C69509AD}" type="pres">
      <dgm:prSet presAssocID="{B2339442-2A6B-45E6-8DC8-E99D4EC3A009}" presName="Name56" presStyleLbl="parChTrans1D2" presStyleIdx="0" presStyleCnt="2"/>
      <dgm:spPr/>
      <dgm:t>
        <a:bodyPr/>
        <a:lstStyle/>
        <a:p>
          <a:endParaRPr lang="ru-RU"/>
        </a:p>
      </dgm:t>
    </dgm:pt>
    <dgm:pt modelId="{9497C6BF-5DE4-4DEC-B45D-A6564B868FCB}" type="pres">
      <dgm:prSet presAssocID="{F3A7027E-B796-41F8-B1F4-FFA7974B0E2B}" presName="text0" presStyleLbl="node1" presStyleIdx="1" presStyleCnt="3" custScaleX="337859" custScaleY="134598" custRadScaleRad="94198" custRadScaleInc="-1129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A07525-ECD8-443E-ADDF-FFE54A2F3E38}" type="pres">
      <dgm:prSet presAssocID="{E14A3C6D-5423-407C-A8F6-0EC2B2870DAB}" presName="Name56" presStyleLbl="parChTrans1D2" presStyleIdx="1" presStyleCnt="2"/>
      <dgm:spPr/>
      <dgm:t>
        <a:bodyPr/>
        <a:lstStyle/>
        <a:p>
          <a:endParaRPr lang="ru-RU"/>
        </a:p>
      </dgm:t>
    </dgm:pt>
    <dgm:pt modelId="{2674B048-0B81-43D2-A7CF-6398DCD35BC9}" type="pres">
      <dgm:prSet presAssocID="{8B6FD1E5-5D4F-41FB-A3E7-7DA735AFA5AA}" presName="text0" presStyleLbl="node1" presStyleIdx="2" presStyleCnt="3" custScaleX="359520" custScaleY="134733" custRadScaleRad="108277" custRadScaleInc="-887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1C49090-107E-4073-A3B0-DBC4420F1359}" type="presOf" srcId="{E030B4B0-DC39-4803-ACA4-233BA08B7B39}" destId="{D4C832E7-D840-4950-BCB3-6A4E39DA60AF}" srcOrd="0" destOrd="0" presId="urn:microsoft.com/office/officeart/2008/layout/RadialCluster"/>
    <dgm:cxn modelId="{5C00F762-A0C3-49FB-9BAB-8699F9910179}" type="presOf" srcId="{B2339442-2A6B-45E6-8DC8-E99D4EC3A009}" destId="{60291D80-720E-4A0E-ACE8-4109C69509AD}" srcOrd="0" destOrd="0" presId="urn:microsoft.com/office/officeart/2008/layout/RadialCluster"/>
    <dgm:cxn modelId="{6DD8B07A-4599-4FB1-88B5-8E17442090B0}" srcId="{9E3DBB2F-E84B-4757-8FC2-E0CAE7A0985D}" destId="{F3A7027E-B796-41F8-B1F4-FFA7974B0E2B}" srcOrd="0" destOrd="0" parTransId="{B2339442-2A6B-45E6-8DC8-E99D4EC3A009}" sibTransId="{EF78D576-3EF2-42F4-BA1E-2464D70C7513}"/>
    <dgm:cxn modelId="{52ADD9EB-9BE4-4455-968D-0AB3C2F837DE}" srcId="{E030B4B0-DC39-4803-ACA4-233BA08B7B39}" destId="{9E3DBB2F-E84B-4757-8FC2-E0CAE7A0985D}" srcOrd="0" destOrd="0" parTransId="{F1AD51FE-8BE4-4833-8057-5B23CFCB38E7}" sibTransId="{05B1B456-2F4B-4707-BA87-FD2C6670161C}"/>
    <dgm:cxn modelId="{436A3E13-41FC-4CF4-8A23-FFF294269CAF}" srcId="{9E3DBB2F-E84B-4757-8FC2-E0CAE7A0985D}" destId="{8B6FD1E5-5D4F-41FB-A3E7-7DA735AFA5AA}" srcOrd="1" destOrd="0" parTransId="{E14A3C6D-5423-407C-A8F6-0EC2B2870DAB}" sibTransId="{879E5D0C-9F48-42C0-A338-64F0F0E6E5C5}"/>
    <dgm:cxn modelId="{85853EE5-9987-48B3-9F2B-9C39268ACFBA}" type="presOf" srcId="{F3A7027E-B796-41F8-B1F4-FFA7974B0E2B}" destId="{9497C6BF-5DE4-4DEC-B45D-A6564B868FCB}" srcOrd="0" destOrd="0" presId="urn:microsoft.com/office/officeart/2008/layout/RadialCluster"/>
    <dgm:cxn modelId="{2A695723-453E-48ED-A4FF-B8145CBF4B4B}" type="presOf" srcId="{9E3DBB2F-E84B-4757-8FC2-E0CAE7A0985D}" destId="{85D4CBCE-E8F1-4BB1-A1CF-9A56F5854480}" srcOrd="0" destOrd="0" presId="urn:microsoft.com/office/officeart/2008/layout/RadialCluster"/>
    <dgm:cxn modelId="{88AFC1D6-2EC2-401D-88F9-0A3746062CC0}" type="presOf" srcId="{E14A3C6D-5423-407C-A8F6-0EC2B2870DAB}" destId="{49A07525-ECD8-443E-ADDF-FFE54A2F3E38}" srcOrd="0" destOrd="0" presId="urn:microsoft.com/office/officeart/2008/layout/RadialCluster"/>
    <dgm:cxn modelId="{063C8433-D674-4477-A013-5AE9467DF8DE}" type="presOf" srcId="{8B6FD1E5-5D4F-41FB-A3E7-7DA735AFA5AA}" destId="{2674B048-0B81-43D2-A7CF-6398DCD35BC9}" srcOrd="0" destOrd="0" presId="urn:microsoft.com/office/officeart/2008/layout/RadialCluster"/>
    <dgm:cxn modelId="{4B687049-B050-42EF-8514-49FCE56F53F9}" type="presParOf" srcId="{D4C832E7-D840-4950-BCB3-6A4E39DA60AF}" destId="{A75837CB-31ED-4B7F-8C79-CB36BE9D5372}" srcOrd="0" destOrd="0" presId="urn:microsoft.com/office/officeart/2008/layout/RadialCluster"/>
    <dgm:cxn modelId="{6B3C0223-4899-44DD-9603-08CF78811AC8}" type="presParOf" srcId="{A75837CB-31ED-4B7F-8C79-CB36BE9D5372}" destId="{85D4CBCE-E8F1-4BB1-A1CF-9A56F5854480}" srcOrd="0" destOrd="0" presId="urn:microsoft.com/office/officeart/2008/layout/RadialCluster"/>
    <dgm:cxn modelId="{0E2FEA7E-BB6E-4E71-A08C-1B919CF9CF3E}" type="presParOf" srcId="{A75837CB-31ED-4B7F-8C79-CB36BE9D5372}" destId="{60291D80-720E-4A0E-ACE8-4109C69509AD}" srcOrd="1" destOrd="0" presId="urn:microsoft.com/office/officeart/2008/layout/RadialCluster"/>
    <dgm:cxn modelId="{A661DE93-DE69-455C-9DCE-A4A00E2EE1B5}" type="presParOf" srcId="{A75837CB-31ED-4B7F-8C79-CB36BE9D5372}" destId="{9497C6BF-5DE4-4DEC-B45D-A6564B868FCB}" srcOrd="2" destOrd="0" presId="urn:microsoft.com/office/officeart/2008/layout/RadialCluster"/>
    <dgm:cxn modelId="{AD5C429D-EAD1-4F23-B21C-7FECE3105460}" type="presParOf" srcId="{A75837CB-31ED-4B7F-8C79-CB36BE9D5372}" destId="{49A07525-ECD8-443E-ADDF-FFE54A2F3E38}" srcOrd="3" destOrd="0" presId="urn:microsoft.com/office/officeart/2008/layout/RadialCluster"/>
    <dgm:cxn modelId="{129B0EE5-2A4B-4AA7-97F9-84CD3C7B91AC}" type="presParOf" srcId="{A75837CB-31ED-4B7F-8C79-CB36BE9D5372}" destId="{2674B048-0B81-43D2-A7CF-6398DCD35BC9}" srcOrd="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D40A1E2-87A4-41D3-B0B3-7DB2A4F4BACF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FB93DE7-063A-4B5D-8D93-35A68C3CE984}">
      <dgm:prSet phldrT="[Текст]" custT="1"/>
      <dgm:spPr>
        <a:solidFill>
          <a:srgbClr val="FAFAFA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/>
      </dgm:spPr>
      <dgm:t>
        <a:bodyPr/>
        <a:lstStyle/>
        <a:p>
          <a:pPr algn="ctr"/>
          <a:r>
            <a:rPr lang="en-US" sz="36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The forex market is where currencies are traded. </a:t>
          </a:r>
          <a:endParaRPr lang="ru-RU" sz="36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9C2E5AE9-FE8B-4124-AD0B-BFF6934DC0FD}" type="parTrans" cxnId="{E13E0F62-83E3-40BB-81C5-7B6795FEFDF7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BD0E8B07-CFCA-4501-8F64-5C3CB1473F03}" type="sibTrans" cxnId="{E13E0F62-83E3-40BB-81C5-7B6795FEFDF7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6E3110BA-227F-4395-BA8E-072747645199}">
      <dgm:prSet phldrT="[Текст]" custT="1"/>
      <dgm:spPr>
        <a:solidFill>
          <a:srgbClr val="FAFAFA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/>
      </dgm:spPr>
      <dgm:t>
        <a:bodyPr/>
        <a:lstStyle/>
        <a:p>
          <a:r>
            <a:rPr lang="en-US" sz="3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The interbank market is the financial system and trading of currencies among banks and financial institutions.</a:t>
          </a:r>
          <a:endParaRPr lang="ru-RU" sz="3200" u="none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gm:t>
    </dgm:pt>
    <dgm:pt modelId="{E2D5B650-A7C9-4019-8834-F01A5705A70C}" type="parTrans" cxnId="{B03785A7-5E06-4772-8881-8BF97F05B934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AF128512-1D85-4ECE-8D12-DE70C2C8E7AE}" type="sibTrans" cxnId="{B03785A7-5E06-4772-8881-8BF97F05B934}">
      <dgm:prSet/>
      <dgm:spPr/>
      <dgm:t>
        <a:bodyPr/>
        <a:lstStyle/>
        <a:p>
          <a:endParaRPr lang="ru-RU">
            <a:solidFill>
              <a:srgbClr val="7030A0"/>
            </a:solidFill>
            <a:latin typeface="+mn-lt"/>
          </a:endParaRPr>
        </a:p>
      </dgm:t>
    </dgm:pt>
    <dgm:pt modelId="{149334BA-3204-4B70-B563-815A800D82F3}" type="pres">
      <dgm:prSet presAssocID="{FD40A1E2-87A4-41D3-B0B3-7DB2A4F4BAC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57DADD3-4DF1-4653-809E-6891F1AEF89C}" type="pres">
      <dgm:prSet presAssocID="{4FB93DE7-063A-4B5D-8D93-35A68C3CE984}" presName="node" presStyleLbl="node1" presStyleIdx="0" presStyleCnt="2" custScaleX="124181" custLinFactX="-1720" custLinFactNeighborX="-100000" custLinFactNeighborY="95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1773B8-DEDD-4DA8-9F3C-507867B78A46}" type="pres">
      <dgm:prSet presAssocID="{BD0E8B07-CFCA-4501-8F64-5C3CB1473F03}" presName="sibTrans" presStyleCnt="0"/>
      <dgm:spPr/>
    </dgm:pt>
    <dgm:pt modelId="{A8B4C935-5FAB-4BEE-BC71-5E37CB912768}" type="pres">
      <dgm:prSet presAssocID="{6E3110BA-227F-4395-BA8E-072747645199}" presName="node" presStyleLbl="node1" presStyleIdx="1" presStyleCnt="2" custScaleX="1219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D2F3BB-29F2-4168-8003-9D708A508682}" type="presOf" srcId="{6E3110BA-227F-4395-BA8E-072747645199}" destId="{A8B4C935-5FAB-4BEE-BC71-5E37CB912768}" srcOrd="0" destOrd="0" presId="urn:microsoft.com/office/officeart/2005/8/layout/hList6"/>
    <dgm:cxn modelId="{E13E0F62-83E3-40BB-81C5-7B6795FEFDF7}" srcId="{FD40A1E2-87A4-41D3-B0B3-7DB2A4F4BACF}" destId="{4FB93DE7-063A-4B5D-8D93-35A68C3CE984}" srcOrd="0" destOrd="0" parTransId="{9C2E5AE9-FE8B-4124-AD0B-BFF6934DC0FD}" sibTransId="{BD0E8B07-CFCA-4501-8F64-5C3CB1473F03}"/>
    <dgm:cxn modelId="{F3BE6A61-568B-47B6-B4DF-7A7ED29D07CC}" type="presOf" srcId="{FD40A1E2-87A4-41D3-B0B3-7DB2A4F4BACF}" destId="{149334BA-3204-4B70-B563-815A800D82F3}" srcOrd="0" destOrd="0" presId="urn:microsoft.com/office/officeart/2005/8/layout/hList6"/>
    <dgm:cxn modelId="{B03785A7-5E06-4772-8881-8BF97F05B934}" srcId="{FD40A1E2-87A4-41D3-B0B3-7DB2A4F4BACF}" destId="{6E3110BA-227F-4395-BA8E-072747645199}" srcOrd="1" destOrd="0" parTransId="{E2D5B650-A7C9-4019-8834-F01A5705A70C}" sibTransId="{AF128512-1D85-4ECE-8D12-DE70C2C8E7AE}"/>
    <dgm:cxn modelId="{5084B954-01D1-4F0E-A1AB-292BF2AD6525}" type="presOf" srcId="{4FB93DE7-063A-4B5D-8D93-35A68C3CE984}" destId="{457DADD3-4DF1-4653-809E-6891F1AEF89C}" srcOrd="0" destOrd="0" presId="urn:microsoft.com/office/officeart/2005/8/layout/hList6"/>
    <dgm:cxn modelId="{5E9D3012-1407-4CB9-BBE4-C942EFE36B13}" type="presParOf" srcId="{149334BA-3204-4B70-B563-815A800D82F3}" destId="{457DADD3-4DF1-4653-809E-6891F1AEF89C}" srcOrd="0" destOrd="0" presId="urn:microsoft.com/office/officeart/2005/8/layout/hList6"/>
    <dgm:cxn modelId="{7DB8F1AC-2390-4D91-AF17-CB6898FC49AE}" type="presParOf" srcId="{149334BA-3204-4B70-B563-815A800D82F3}" destId="{141773B8-DEDD-4DA8-9F3C-507867B78A46}" srcOrd="1" destOrd="0" presId="urn:microsoft.com/office/officeart/2005/8/layout/hList6"/>
    <dgm:cxn modelId="{120985D1-43A0-4DA7-914F-3F96BC8A50D1}" type="presParOf" srcId="{149334BA-3204-4B70-B563-815A800D82F3}" destId="{A8B4C935-5FAB-4BEE-BC71-5E37CB912768}" srcOrd="2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24D2AA8-D211-478E-A47B-CB4AE4B6FD22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8648A8A-06FD-4727-900A-DF1328410088}">
      <dgm:prSet phldrT="[Текст]" custT="1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sz="2800" dirty="0" smtClean="0">
              <a:solidFill>
                <a:schemeClr val="tx1"/>
              </a:solidFill>
            </a:rPr>
            <a:t>Matching savers and investors</a:t>
          </a:r>
          <a:endParaRPr lang="ru-RU" sz="2800" dirty="0">
            <a:solidFill>
              <a:schemeClr val="tx1"/>
            </a:solidFill>
          </a:endParaRPr>
        </a:p>
      </dgm:t>
    </dgm:pt>
    <dgm:pt modelId="{54E45F56-346C-4E3D-AB3B-41624F1775EC}" type="parTrans" cxnId="{974DFBCD-1669-417F-BFEC-2FA135684B36}">
      <dgm:prSet/>
      <dgm:spPr/>
      <dgm:t>
        <a:bodyPr/>
        <a:lstStyle/>
        <a:p>
          <a:endParaRPr lang="ru-RU"/>
        </a:p>
      </dgm:t>
    </dgm:pt>
    <dgm:pt modelId="{06DF3924-207D-41DC-868C-E4F84D44788F}" type="sibTrans" cxnId="{974DFBCD-1669-417F-BFEC-2FA135684B36}">
      <dgm:prSet/>
      <dgm:spPr/>
      <dgm:t>
        <a:bodyPr/>
        <a:lstStyle/>
        <a:p>
          <a:endParaRPr lang="ru-RU"/>
        </a:p>
      </dgm:t>
    </dgm:pt>
    <dgm:pt modelId="{0AB319D4-0B7A-4379-8D71-9D99115B2B56}">
      <dgm:prSet phldrT="[Текст]" custT="1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sz="2800" dirty="0" smtClean="0"/>
            <a:t>Liquidity</a:t>
          </a:r>
          <a:endParaRPr lang="ru-RU" sz="2800" dirty="0"/>
        </a:p>
      </dgm:t>
    </dgm:pt>
    <dgm:pt modelId="{10C2E484-34AA-462F-B862-5A7DC8E1B569}" type="parTrans" cxnId="{1CC590C2-DAB5-491B-B6B7-6DEAB26D95FD}">
      <dgm:prSet/>
      <dgm:spPr/>
      <dgm:t>
        <a:bodyPr/>
        <a:lstStyle/>
        <a:p>
          <a:endParaRPr lang="ru-RU"/>
        </a:p>
      </dgm:t>
    </dgm:pt>
    <dgm:pt modelId="{C30FB72D-720D-4F3F-A454-0599B1D81592}" type="sibTrans" cxnId="{1CC590C2-DAB5-491B-B6B7-6DEAB26D95FD}">
      <dgm:prSet/>
      <dgm:spPr/>
      <dgm:t>
        <a:bodyPr/>
        <a:lstStyle/>
        <a:p>
          <a:endParaRPr lang="ru-RU"/>
        </a:p>
      </dgm:t>
    </dgm:pt>
    <dgm:pt modelId="{AF0340E7-4995-4B83-9EFD-7C83942A4AC5}">
      <dgm:prSet phldrT="[Текст]" custT="1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en-US" sz="2800" dirty="0" smtClean="0"/>
            <a:t>Information Aggregation and Coordination. </a:t>
          </a:r>
          <a:endParaRPr lang="ru-RU" sz="2800" dirty="0"/>
        </a:p>
      </dgm:t>
    </dgm:pt>
    <dgm:pt modelId="{DB8C7209-733D-4D88-B01E-A2BDE2867E88}" type="parTrans" cxnId="{16148231-DA98-4F32-AA70-206B10E24210}">
      <dgm:prSet/>
      <dgm:spPr/>
      <dgm:t>
        <a:bodyPr/>
        <a:lstStyle/>
        <a:p>
          <a:endParaRPr lang="ru-RU"/>
        </a:p>
      </dgm:t>
    </dgm:pt>
    <dgm:pt modelId="{7CE51A5B-EFC3-4558-BA46-30A475A6C809}" type="sibTrans" cxnId="{16148231-DA98-4F32-AA70-206B10E24210}">
      <dgm:prSet/>
      <dgm:spPr/>
      <dgm:t>
        <a:bodyPr/>
        <a:lstStyle/>
        <a:p>
          <a:endParaRPr lang="ru-RU"/>
        </a:p>
      </dgm:t>
    </dgm:pt>
    <dgm:pt modelId="{7306D7DB-EAE3-48BA-84C4-5A3F4FDF6C10}">
      <dgm:prSet custT="1"/>
      <dgm:spPr>
        <a:solidFill>
          <a:schemeClr val="tx1">
            <a:alpha val="90000"/>
          </a:schemeClr>
        </a:solidFill>
        <a:ln>
          <a:solidFill>
            <a:srgbClr val="7030A0"/>
          </a:solidFill>
        </a:ln>
      </dgm:spPr>
      <dgm:t>
        <a:bodyPr/>
        <a:lstStyle/>
        <a:p>
          <a:r>
            <a:rPr lang="en-US" sz="2800" dirty="0" smtClean="0">
              <a:solidFill>
                <a:srgbClr val="7030A0"/>
              </a:solidFill>
            </a:rPr>
            <a:t>Risk sharing</a:t>
          </a:r>
          <a:endParaRPr lang="ru-RU" sz="2800" dirty="0">
            <a:solidFill>
              <a:srgbClr val="7030A0"/>
            </a:solidFill>
          </a:endParaRPr>
        </a:p>
      </dgm:t>
    </dgm:pt>
    <dgm:pt modelId="{821DAAAE-0FF3-42FB-9C56-E60AA3252E74}" type="parTrans" cxnId="{A3FE4552-B220-4575-B4C4-8FF2634A5C9F}">
      <dgm:prSet/>
      <dgm:spPr/>
      <dgm:t>
        <a:bodyPr/>
        <a:lstStyle/>
        <a:p>
          <a:endParaRPr lang="ru-RU"/>
        </a:p>
      </dgm:t>
    </dgm:pt>
    <dgm:pt modelId="{709A1D33-1B64-4218-B3A3-AFC16486FD57}" type="sibTrans" cxnId="{A3FE4552-B220-4575-B4C4-8FF2634A5C9F}">
      <dgm:prSet/>
      <dgm:spPr/>
      <dgm:t>
        <a:bodyPr/>
        <a:lstStyle/>
        <a:p>
          <a:endParaRPr lang="ru-RU"/>
        </a:p>
      </dgm:t>
    </dgm:pt>
    <dgm:pt modelId="{6609580F-B592-4B16-9748-2D6CDBA2C513}">
      <dgm:prSet custT="1"/>
      <dgm:spPr/>
      <dgm:t>
        <a:bodyPr/>
        <a:lstStyle/>
        <a:p>
          <a:r>
            <a:rPr lang="en-US" sz="2400" dirty="0" smtClean="0">
              <a:solidFill>
                <a:srgbClr val="7030A0"/>
              </a:solidFill>
            </a:rPr>
            <a:t>Price Determination</a:t>
          </a:r>
          <a:endParaRPr lang="ru-RU" sz="2400" dirty="0">
            <a:solidFill>
              <a:srgbClr val="7030A0"/>
            </a:solidFill>
          </a:endParaRPr>
        </a:p>
      </dgm:t>
    </dgm:pt>
    <dgm:pt modelId="{2E374685-E720-46D2-A661-FADAA3C85B78}" type="parTrans" cxnId="{5E30E2A5-A88B-4E18-9C99-0F965E196D0D}">
      <dgm:prSet/>
      <dgm:spPr/>
      <dgm:t>
        <a:bodyPr/>
        <a:lstStyle/>
        <a:p>
          <a:endParaRPr lang="ru-RU"/>
        </a:p>
      </dgm:t>
    </dgm:pt>
    <dgm:pt modelId="{511C2D04-3106-45AB-90D9-9413D89ABE2A}" type="sibTrans" cxnId="{5E30E2A5-A88B-4E18-9C99-0F965E196D0D}">
      <dgm:prSet/>
      <dgm:spPr/>
      <dgm:t>
        <a:bodyPr/>
        <a:lstStyle/>
        <a:p>
          <a:endParaRPr lang="ru-RU"/>
        </a:p>
      </dgm:t>
    </dgm:pt>
    <dgm:pt modelId="{C233FFD0-D401-478E-A8F4-65F270CA99CB}" type="pres">
      <dgm:prSet presAssocID="{C24D2AA8-D211-478E-A47B-CB4AE4B6FD2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26F90A-8FED-4BA1-899A-7DFEB48684B4}" type="pres">
      <dgm:prSet presAssocID="{58648A8A-06FD-4727-900A-DF1328410088}" presName="parentLin" presStyleCnt="0"/>
      <dgm:spPr/>
    </dgm:pt>
    <dgm:pt modelId="{354E44E6-6007-4752-A759-A8F8C347A974}" type="pres">
      <dgm:prSet presAssocID="{58648A8A-06FD-4727-900A-DF1328410088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3D1F6716-969F-47FD-A9F3-A4F5AA15786D}" type="pres">
      <dgm:prSet presAssocID="{58648A8A-06FD-4727-900A-DF1328410088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EF262C-0C69-44DB-8B54-F1DAD023A9D6}" type="pres">
      <dgm:prSet presAssocID="{58648A8A-06FD-4727-900A-DF1328410088}" presName="negativeSpace" presStyleCnt="0"/>
      <dgm:spPr/>
    </dgm:pt>
    <dgm:pt modelId="{7D87A2F2-0BD1-49D6-8B42-719343A8722D}" type="pres">
      <dgm:prSet presAssocID="{58648A8A-06FD-4727-900A-DF1328410088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B80E1B-ECDA-4E43-896B-3209C6BAC69E}" type="pres">
      <dgm:prSet presAssocID="{06DF3924-207D-41DC-868C-E4F84D44788F}" presName="spaceBetweenRectangles" presStyleCnt="0"/>
      <dgm:spPr/>
    </dgm:pt>
    <dgm:pt modelId="{79AD2926-0DF9-43F4-B5EA-28761FBF3022}" type="pres">
      <dgm:prSet presAssocID="{0AB319D4-0B7A-4379-8D71-9D99115B2B56}" presName="parentLin" presStyleCnt="0"/>
      <dgm:spPr/>
    </dgm:pt>
    <dgm:pt modelId="{87838504-EED9-4B2D-97B0-0AF2BB5E63D1}" type="pres">
      <dgm:prSet presAssocID="{0AB319D4-0B7A-4379-8D71-9D99115B2B56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38757E61-D23D-41AA-935A-CB14E9FC878F}" type="pres">
      <dgm:prSet presAssocID="{0AB319D4-0B7A-4379-8D71-9D99115B2B56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320D3E-A8AE-4717-83BC-2627168CCF04}" type="pres">
      <dgm:prSet presAssocID="{0AB319D4-0B7A-4379-8D71-9D99115B2B56}" presName="negativeSpace" presStyleCnt="0"/>
      <dgm:spPr/>
    </dgm:pt>
    <dgm:pt modelId="{81EE5AFA-5106-4C4C-A04B-074AFF6362A5}" type="pres">
      <dgm:prSet presAssocID="{0AB319D4-0B7A-4379-8D71-9D99115B2B56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682CD3-0FFA-4490-9BE7-5D75D51339F2}" type="pres">
      <dgm:prSet presAssocID="{C30FB72D-720D-4F3F-A454-0599B1D81592}" presName="spaceBetweenRectangles" presStyleCnt="0"/>
      <dgm:spPr/>
    </dgm:pt>
    <dgm:pt modelId="{0EC3FD9E-0283-4959-A64B-B432324A03EA}" type="pres">
      <dgm:prSet presAssocID="{AF0340E7-4995-4B83-9EFD-7C83942A4AC5}" presName="parentLin" presStyleCnt="0"/>
      <dgm:spPr/>
    </dgm:pt>
    <dgm:pt modelId="{E3525FB6-274B-4DB8-8825-72BFD64CD80B}" type="pres">
      <dgm:prSet presAssocID="{AF0340E7-4995-4B83-9EFD-7C83942A4AC5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A43F0753-CEA7-438C-B2C7-666A0F412023}" type="pres">
      <dgm:prSet presAssocID="{AF0340E7-4995-4B83-9EFD-7C83942A4AC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61061E-EE0B-4F3A-A090-DCE80D1E525C}" type="pres">
      <dgm:prSet presAssocID="{AF0340E7-4995-4B83-9EFD-7C83942A4AC5}" presName="negativeSpace" presStyleCnt="0"/>
      <dgm:spPr/>
    </dgm:pt>
    <dgm:pt modelId="{0C511A68-C57F-473F-998D-0BF5CB54D3D9}" type="pres">
      <dgm:prSet presAssocID="{AF0340E7-4995-4B83-9EFD-7C83942A4AC5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3FE4552-B220-4575-B4C4-8FF2634A5C9F}" srcId="{58648A8A-06FD-4727-900A-DF1328410088}" destId="{7306D7DB-EAE3-48BA-84C4-5A3F4FDF6C10}" srcOrd="0" destOrd="0" parTransId="{821DAAAE-0FF3-42FB-9C56-E60AA3252E74}" sibTransId="{709A1D33-1B64-4218-B3A3-AFC16486FD57}"/>
    <dgm:cxn modelId="{4976AEA0-D9B8-4303-AA9F-5D7BA5D9D6BD}" type="presOf" srcId="{0AB319D4-0B7A-4379-8D71-9D99115B2B56}" destId="{87838504-EED9-4B2D-97B0-0AF2BB5E63D1}" srcOrd="0" destOrd="0" presId="urn:microsoft.com/office/officeart/2005/8/layout/list1"/>
    <dgm:cxn modelId="{B1B0C92B-EFD5-4969-B2AE-C022D25FD121}" type="presOf" srcId="{0AB319D4-0B7A-4379-8D71-9D99115B2B56}" destId="{38757E61-D23D-41AA-935A-CB14E9FC878F}" srcOrd="1" destOrd="0" presId="urn:microsoft.com/office/officeart/2005/8/layout/list1"/>
    <dgm:cxn modelId="{974DFBCD-1669-417F-BFEC-2FA135684B36}" srcId="{C24D2AA8-D211-478E-A47B-CB4AE4B6FD22}" destId="{58648A8A-06FD-4727-900A-DF1328410088}" srcOrd="0" destOrd="0" parTransId="{54E45F56-346C-4E3D-AB3B-41624F1775EC}" sibTransId="{06DF3924-207D-41DC-868C-E4F84D44788F}"/>
    <dgm:cxn modelId="{B4358EBB-B752-4501-9C9D-80AAFC874E1C}" type="presOf" srcId="{58648A8A-06FD-4727-900A-DF1328410088}" destId="{354E44E6-6007-4752-A759-A8F8C347A974}" srcOrd="0" destOrd="0" presId="urn:microsoft.com/office/officeart/2005/8/layout/list1"/>
    <dgm:cxn modelId="{8172C3A1-2B8A-4E5C-AEC2-1DFAF2CD6300}" type="presOf" srcId="{AF0340E7-4995-4B83-9EFD-7C83942A4AC5}" destId="{E3525FB6-274B-4DB8-8825-72BFD64CD80B}" srcOrd="0" destOrd="0" presId="urn:microsoft.com/office/officeart/2005/8/layout/list1"/>
    <dgm:cxn modelId="{5FA315CD-F677-41C3-907D-218DAE14B2F2}" type="presOf" srcId="{58648A8A-06FD-4727-900A-DF1328410088}" destId="{3D1F6716-969F-47FD-A9F3-A4F5AA15786D}" srcOrd="1" destOrd="0" presId="urn:microsoft.com/office/officeart/2005/8/layout/list1"/>
    <dgm:cxn modelId="{5E30E2A5-A88B-4E18-9C99-0F965E196D0D}" srcId="{0AB319D4-0B7A-4379-8D71-9D99115B2B56}" destId="{6609580F-B592-4B16-9748-2D6CDBA2C513}" srcOrd="0" destOrd="0" parTransId="{2E374685-E720-46D2-A661-FADAA3C85B78}" sibTransId="{511C2D04-3106-45AB-90D9-9413D89ABE2A}"/>
    <dgm:cxn modelId="{CBE88BD9-E86D-4355-84D1-8411A61D2101}" type="presOf" srcId="{6609580F-B592-4B16-9748-2D6CDBA2C513}" destId="{81EE5AFA-5106-4C4C-A04B-074AFF6362A5}" srcOrd="0" destOrd="0" presId="urn:microsoft.com/office/officeart/2005/8/layout/list1"/>
    <dgm:cxn modelId="{39505926-2451-4B2B-894F-E84E15A5B229}" type="presOf" srcId="{C24D2AA8-D211-478E-A47B-CB4AE4B6FD22}" destId="{C233FFD0-D401-478E-A8F4-65F270CA99CB}" srcOrd="0" destOrd="0" presId="urn:microsoft.com/office/officeart/2005/8/layout/list1"/>
    <dgm:cxn modelId="{4DF6570D-BC02-4998-9650-A9978E284C60}" type="presOf" srcId="{AF0340E7-4995-4B83-9EFD-7C83942A4AC5}" destId="{A43F0753-CEA7-438C-B2C7-666A0F412023}" srcOrd="1" destOrd="0" presId="urn:microsoft.com/office/officeart/2005/8/layout/list1"/>
    <dgm:cxn modelId="{16148231-DA98-4F32-AA70-206B10E24210}" srcId="{C24D2AA8-D211-478E-A47B-CB4AE4B6FD22}" destId="{AF0340E7-4995-4B83-9EFD-7C83942A4AC5}" srcOrd="2" destOrd="0" parTransId="{DB8C7209-733D-4D88-B01E-A2BDE2867E88}" sibTransId="{7CE51A5B-EFC3-4558-BA46-30A475A6C809}"/>
    <dgm:cxn modelId="{FBBCB6EF-B337-41D9-AFF7-77503037F482}" type="presOf" srcId="{7306D7DB-EAE3-48BA-84C4-5A3F4FDF6C10}" destId="{7D87A2F2-0BD1-49D6-8B42-719343A8722D}" srcOrd="0" destOrd="0" presId="urn:microsoft.com/office/officeart/2005/8/layout/list1"/>
    <dgm:cxn modelId="{1CC590C2-DAB5-491B-B6B7-6DEAB26D95FD}" srcId="{C24D2AA8-D211-478E-A47B-CB4AE4B6FD22}" destId="{0AB319D4-0B7A-4379-8D71-9D99115B2B56}" srcOrd="1" destOrd="0" parTransId="{10C2E484-34AA-462F-B862-5A7DC8E1B569}" sibTransId="{C30FB72D-720D-4F3F-A454-0599B1D81592}"/>
    <dgm:cxn modelId="{9DA014E4-D34F-492B-970A-C59C494E0DA8}" type="presParOf" srcId="{C233FFD0-D401-478E-A8F4-65F270CA99CB}" destId="{BB26F90A-8FED-4BA1-899A-7DFEB48684B4}" srcOrd="0" destOrd="0" presId="urn:microsoft.com/office/officeart/2005/8/layout/list1"/>
    <dgm:cxn modelId="{68DE36C7-B994-4D30-9F02-C0AEA3D4F9D6}" type="presParOf" srcId="{BB26F90A-8FED-4BA1-899A-7DFEB48684B4}" destId="{354E44E6-6007-4752-A759-A8F8C347A974}" srcOrd="0" destOrd="0" presId="urn:microsoft.com/office/officeart/2005/8/layout/list1"/>
    <dgm:cxn modelId="{4F8D7E79-5EAB-4216-A02A-26DE100AA553}" type="presParOf" srcId="{BB26F90A-8FED-4BA1-899A-7DFEB48684B4}" destId="{3D1F6716-969F-47FD-A9F3-A4F5AA15786D}" srcOrd="1" destOrd="0" presId="urn:microsoft.com/office/officeart/2005/8/layout/list1"/>
    <dgm:cxn modelId="{F28E7139-C221-4E08-B03C-E817CA6A9CB3}" type="presParOf" srcId="{C233FFD0-D401-478E-A8F4-65F270CA99CB}" destId="{FEEF262C-0C69-44DB-8B54-F1DAD023A9D6}" srcOrd="1" destOrd="0" presId="urn:microsoft.com/office/officeart/2005/8/layout/list1"/>
    <dgm:cxn modelId="{7683E394-8F95-4213-B7B2-5A31A8711D9D}" type="presParOf" srcId="{C233FFD0-D401-478E-A8F4-65F270CA99CB}" destId="{7D87A2F2-0BD1-49D6-8B42-719343A8722D}" srcOrd="2" destOrd="0" presId="urn:microsoft.com/office/officeart/2005/8/layout/list1"/>
    <dgm:cxn modelId="{7C19E8F2-A219-4C58-A1EF-6F21E88D449C}" type="presParOf" srcId="{C233FFD0-D401-478E-A8F4-65F270CA99CB}" destId="{1DB80E1B-ECDA-4E43-896B-3209C6BAC69E}" srcOrd="3" destOrd="0" presId="urn:microsoft.com/office/officeart/2005/8/layout/list1"/>
    <dgm:cxn modelId="{90BFDEC4-30EB-4AF5-B444-5D72495E0EB5}" type="presParOf" srcId="{C233FFD0-D401-478E-A8F4-65F270CA99CB}" destId="{79AD2926-0DF9-43F4-B5EA-28761FBF3022}" srcOrd="4" destOrd="0" presId="urn:microsoft.com/office/officeart/2005/8/layout/list1"/>
    <dgm:cxn modelId="{A9132414-709D-41ED-AA71-17FFA1130B17}" type="presParOf" srcId="{79AD2926-0DF9-43F4-B5EA-28761FBF3022}" destId="{87838504-EED9-4B2D-97B0-0AF2BB5E63D1}" srcOrd="0" destOrd="0" presId="urn:microsoft.com/office/officeart/2005/8/layout/list1"/>
    <dgm:cxn modelId="{A9ED9194-239A-416A-9439-A83C6989E468}" type="presParOf" srcId="{79AD2926-0DF9-43F4-B5EA-28761FBF3022}" destId="{38757E61-D23D-41AA-935A-CB14E9FC878F}" srcOrd="1" destOrd="0" presId="urn:microsoft.com/office/officeart/2005/8/layout/list1"/>
    <dgm:cxn modelId="{22487C12-018F-498B-8234-563F3F39E273}" type="presParOf" srcId="{C233FFD0-D401-478E-A8F4-65F270CA99CB}" destId="{24320D3E-A8AE-4717-83BC-2627168CCF04}" srcOrd="5" destOrd="0" presId="urn:microsoft.com/office/officeart/2005/8/layout/list1"/>
    <dgm:cxn modelId="{FE76F5E7-AF53-4298-9BAD-B31C38BC7636}" type="presParOf" srcId="{C233FFD0-D401-478E-A8F4-65F270CA99CB}" destId="{81EE5AFA-5106-4C4C-A04B-074AFF6362A5}" srcOrd="6" destOrd="0" presId="urn:microsoft.com/office/officeart/2005/8/layout/list1"/>
    <dgm:cxn modelId="{BC7A769C-692C-44A0-AA03-060AC88CA901}" type="presParOf" srcId="{C233FFD0-D401-478E-A8F4-65F270CA99CB}" destId="{A1682CD3-0FFA-4490-9BE7-5D75D51339F2}" srcOrd="7" destOrd="0" presId="urn:microsoft.com/office/officeart/2005/8/layout/list1"/>
    <dgm:cxn modelId="{623B5C57-23A3-45D6-92D6-52734CE4D718}" type="presParOf" srcId="{C233FFD0-D401-478E-A8F4-65F270CA99CB}" destId="{0EC3FD9E-0283-4959-A64B-B432324A03EA}" srcOrd="8" destOrd="0" presId="urn:microsoft.com/office/officeart/2005/8/layout/list1"/>
    <dgm:cxn modelId="{E31E10E1-121E-4CA4-973D-01C8E490AAC5}" type="presParOf" srcId="{0EC3FD9E-0283-4959-A64B-B432324A03EA}" destId="{E3525FB6-274B-4DB8-8825-72BFD64CD80B}" srcOrd="0" destOrd="0" presId="urn:microsoft.com/office/officeart/2005/8/layout/list1"/>
    <dgm:cxn modelId="{8D1F0D98-E16B-471D-8396-16AD4DC83D4A}" type="presParOf" srcId="{0EC3FD9E-0283-4959-A64B-B432324A03EA}" destId="{A43F0753-CEA7-438C-B2C7-666A0F412023}" srcOrd="1" destOrd="0" presId="urn:microsoft.com/office/officeart/2005/8/layout/list1"/>
    <dgm:cxn modelId="{1D08B2F4-5217-4610-AFA6-CBA1BC7A8B14}" type="presParOf" srcId="{C233FFD0-D401-478E-A8F4-65F270CA99CB}" destId="{7661061E-EE0B-4F3A-A090-DCE80D1E525C}" srcOrd="9" destOrd="0" presId="urn:microsoft.com/office/officeart/2005/8/layout/list1"/>
    <dgm:cxn modelId="{1133AE06-4CD1-4B75-A771-93BAC26CE636}" type="presParOf" srcId="{C233FFD0-D401-478E-A8F4-65F270CA99CB}" destId="{0C511A68-C57F-473F-998D-0BF5CB54D3D9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9DCAEB-EA7B-4627-8968-532EEABC6933}">
      <dsp:nvSpPr>
        <dsp:cNvPr id="0" name=""/>
        <dsp:cNvSpPr/>
      </dsp:nvSpPr>
      <dsp:spPr>
        <a:xfrm rot="5400000">
          <a:off x="-194389" y="196871"/>
          <a:ext cx="1295932" cy="907152"/>
        </a:xfrm>
        <a:prstGeom prst="chevron">
          <a:avLst/>
        </a:prstGeom>
        <a:solidFill>
          <a:srgbClr val="7030A0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1.</a:t>
          </a:r>
          <a:endParaRPr lang="ru-RU" sz="4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" y="456057"/>
        <a:ext cx="907152" cy="388780"/>
      </dsp:txXfrm>
    </dsp:sp>
    <dsp:sp modelId="{E7BF4471-98C3-49B8-8452-E88F89384598}">
      <dsp:nvSpPr>
        <dsp:cNvPr id="0" name=""/>
        <dsp:cNvSpPr/>
      </dsp:nvSpPr>
      <dsp:spPr>
        <a:xfrm rot="5400000">
          <a:off x="5311630" y="-4400971"/>
          <a:ext cx="842798" cy="965175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Types of Financial Markets</a:t>
          </a:r>
          <a:endParaRPr lang="ru-RU" sz="36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 rot="-5400000">
        <a:off x="907152" y="44649"/>
        <a:ext cx="9610612" cy="760514"/>
      </dsp:txXfrm>
    </dsp:sp>
    <dsp:sp modelId="{5F36F2E1-20C2-463A-97AA-CA8C6F161D5D}">
      <dsp:nvSpPr>
        <dsp:cNvPr id="0" name=""/>
        <dsp:cNvSpPr/>
      </dsp:nvSpPr>
      <dsp:spPr>
        <a:xfrm rot="5400000">
          <a:off x="-194389" y="1347757"/>
          <a:ext cx="1295932" cy="907152"/>
        </a:xfrm>
        <a:prstGeom prst="chevron">
          <a:avLst/>
        </a:prstGeom>
        <a:solidFill>
          <a:srgbClr val="7030A0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2.</a:t>
          </a:r>
          <a:endParaRPr lang="ru-RU" sz="4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" y="1606943"/>
        <a:ext cx="907152" cy="388780"/>
      </dsp:txXfrm>
    </dsp:sp>
    <dsp:sp modelId="{76C2A621-DDA8-47D5-B33E-5C0CB4FCE7DB}">
      <dsp:nvSpPr>
        <dsp:cNvPr id="0" name=""/>
        <dsp:cNvSpPr/>
      </dsp:nvSpPr>
      <dsp:spPr>
        <a:xfrm rot="5400000">
          <a:off x="5311851" y="-3251332"/>
          <a:ext cx="842355" cy="965175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Participants of Financial Markets</a:t>
          </a:r>
          <a:endParaRPr lang="ru-RU" sz="36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 rot="-5400000">
        <a:off x="907152" y="1194487"/>
        <a:ext cx="9610634" cy="760115"/>
      </dsp:txXfrm>
    </dsp:sp>
    <dsp:sp modelId="{6A4813D7-5D15-4179-A5CA-9EAE76E223D4}">
      <dsp:nvSpPr>
        <dsp:cNvPr id="0" name=""/>
        <dsp:cNvSpPr/>
      </dsp:nvSpPr>
      <dsp:spPr>
        <a:xfrm rot="5400000">
          <a:off x="-194389" y="2497618"/>
          <a:ext cx="1295932" cy="907152"/>
        </a:xfrm>
        <a:prstGeom prst="chevron">
          <a:avLst/>
        </a:prstGeom>
        <a:solidFill>
          <a:srgbClr val="7030A0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3.</a:t>
          </a:r>
          <a:endParaRPr lang="ru-RU" sz="4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1" y="2756804"/>
        <a:ext cx="907152" cy="388780"/>
      </dsp:txXfrm>
    </dsp:sp>
    <dsp:sp modelId="{3F15D67E-CF7B-4479-9F7E-EC3B89DF33B3}">
      <dsp:nvSpPr>
        <dsp:cNvPr id="0" name=""/>
        <dsp:cNvSpPr/>
      </dsp:nvSpPr>
      <dsp:spPr>
        <a:xfrm rot="5400000">
          <a:off x="5311851" y="-2101470"/>
          <a:ext cx="842355" cy="965175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Functions of Financial Markets</a:t>
          </a:r>
          <a:endParaRPr lang="ru-RU" sz="36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 rot="-5400000">
        <a:off x="907152" y="2344349"/>
        <a:ext cx="9610634" cy="760115"/>
      </dsp:txXfrm>
    </dsp:sp>
    <dsp:sp modelId="{E08CA0ED-0A0A-43A0-83A6-54133810C152}">
      <dsp:nvSpPr>
        <dsp:cNvPr id="0" name=""/>
        <dsp:cNvSpPr/>
      </dsp:nvSpPr>
      <dsp:spPr>
        <a:xfrm rot="5400000">
          <a:off x="-194389" y="3647479"/>
          <a:ext cx="1295932" cy="907152"/>
        </a:xfrm>
        <a:prstGeom prst="chevron">
          <a:avLst/>
        </a:prstGeom>
        <a:solidFill>
          <a:srgbClr val="7030A0"/>
        </a:solidFill>
        <a:ln w="19050" cap="flat" cmpd="sng" algn="ctr">
          <a:noFill/>
          <a:prstDash val="solid"/>
        </a:ln>
        <a:effectLst>
          <a:outerShdw blurRad="149987" dist="250190" dir="8460000" algn="ctr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haroni" panose="02010803020104030203" pitchFamily="2" charset="-79"/>
            </a:rPr>
            <a:t>4.</a:t>
          </a:r>
          <a:endParaRPr lang="ru-RU" sz="40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 rot="-5400000">
        <a:off x="1" y="3906665"/>
        <a:ext cx="907152" cy="388780"/>
      </dsp:txXfrm>
    </dsp:sp>
    <dsp:sp modelId="{C0E65476-251D-4D29-8E08-2CC3BCD40FDE}">
      <dsp:nvSpPr>
        <dsp:cNvPr id="0" name=""/>
        <dsp:cNvSpPr/>
      </dsp:nvSpPr>
      <dsp:spPr>
        <a:xfrm rot="5400000">
          <a:off x="5311851" y="-951609"/>
          <a:ext cx="842355" cy="965175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5400" rIns="25400" bIns="254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Moral hazard and adverse selection</a:t>
          </a:r>
          <a:endParaRPr lang="ru-RU" sz="40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907152" y="3494210"/>
        <a:ext cx="9610634" cy="7601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8818F9-2499-4DC7-9E0D-2C1E3E336BF4}">
      <dsp:nvSpPr>
        <dsp:cNvPr id="0" name=""/>
        <dsp:cNvSpPr/>
      </dsp:nvSpPr>
      <dsp:spPr>
        <a:xfrm>
          <a:off x="-4910443" y="-752464"/>
          <a:ext cx="5848329" cy="5848329"/>
        </a:xfrm>
        <a:prstGeom prst="blockArc">
          <a:avLst>
            <a:gd name="adj1" fmla="val 18900000"/>
            <a:gd name="adj2" fmla="val 2700000"/>
            <a:gd name="adj3" fmla="val 369"/>
          </a:avLst>
        </a:prstGeom>
        <a:noFill/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8C3A9C-E4FB-4959-BCA6-A7CFBC3BD114}">
      <dsp:nvSpPr>
        <dsp:cNvPr id="0" name=""/>
        <dsp:cNvSpPr/>
      </dsp:nvSpPr>
      <dsp:spPr>
        <a:xfrm>
          <a:off x="439465" y="344484"/>
          <a:ext cx="9050456" cy="668188"/>
        </a:xfrm>
        <a:prstGeom prst="rect">
          <a:avLst/>
        </a:prstGeom>
        <a:solidFill>
          <a:srgbClr val="FAFAFA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0375" tIns="86360" rIns="86360" bIns="8636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Capital Markets</a:t>
          </a:r>
          <a:endParaRPr lang="ru-RU" sz="34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39465" y="344484"/>
        <a:ext cx="9050456" cy="668188"/>
      </dsp:txXfrm>
    </dsp:sp>
    <dsp:sp modelId="{F2EC69F3-E08C-4BCE-AE0A-0A9D7C53F125}">
      <dsp:nvSpPr>
        <dsp:cNvPr id="0" name=""/>
        <dsp:cNvSpPr/>
      </dsp:nvSpPr>
      <dsp:spPr>
        <a:xfrm>
          <a:off x="73525" y="250397"/>
          <a:ext cx="835235" cy="83523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9468A2-1F44-4CD7-B116-FF512E8ACACF}">
      <dsp:nvSpPr>
        <dsp:cNvPr id="0" name=""/>
        <dsp:cNvSpPr/>
      </dsp:nvSpPr>
      <dsp:spPr>
        <a:xfrm>
          <a:off x="874231" y="1336377"/>
          <a:ext cx="8667369" cy="668188"/>
        </a:xfrm>
        <a:prstGeom prst="rect">
          <a:avLst/>
        </a:prstGeom>
        <a:solidFill>
          <a:srgbClr val="FAFAFA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0375" tIns="86360" rIns="86360" bIns="8636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Money Markets </a:t>
          </a:r>
          <a:endParaRPr lang="ru-RU" sz="34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874231" y="1336377"/>
        <a:ext cx="8667369" cy="668188"/>
      </dsp:txXfrm>
    </dsp:sp>
    <dsp:sp modelId="{0A72B1CF-CF1B-46DE-8CAB-A0980688C5A9}">
      <dsp:nvSpPr>
        <dsp:cNvPr id="0" name=""/>
        <dsp:cNvSpPr/>
      </dsp:nvSpPr>
      <dsp:spPr>
        <a:xfrm>
          <a:off x="456613" y="1252853"/>
          <a:ext cx="835235" cy="83523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477D4-8BAC-4084-8133-FD6B2312592D}">
      <dsp:nvSpPr>
        <dsp:cNvPr id="0" name=""/>
        <dsp:cNvSpPr/>
      </dsp:nvSpPr>
      <dsp:spPr>
        <a:xfrm>
          <a:off x="874231" y="2338834"/>
          <a:ext cx="8667369" cy="668188"/>
        </a:xfrm>
        <a:prstGeom prst="rect">
          <a:avLst/>
        </a:prstGeom>
        <a:solidFill>
          <a:srgbClr val="FAFAFA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0375" tIns="86360" rIns="86360" bIns="8636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Derivative Markets</a:t>
          </a:r>
          <a:endParaRPr lang="ru-RU" sz="34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874231" y="2338834"/>
        <a:ext cx="8667369" cy="668188"/>
      </dsp:txXfrm>
    </dsp:sp>
    <dsp:sp modelId="{B5092266-609B-4D8F-B83C-AA9FC3B9C55A}">
      <dsp:nvSpPr>
        <dsp:cNvPr id="0" name=""/>
        <dsp:cNvSpPr/>
      </dsp:nvSpPr>
      <dsp:spPr>
        <a:xfrm>
          <a:off x="456613" y="2255310"/>
          <a:ext cx="835235" cy="83523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1214C8-CF11-4C7F-890B-3D9993E2D149}">
      <dsp:nvSpPr>
        <dsp:cNvPr id="0" name=""/>
        <dsp:cNvSpPr/>
      </dsp:nvSpPr>
      <dsp:spPr>
        <a:xfrm>
          <a:off x="491143" y="3341290"/>
          <a:ext cx="9050456" cy="668188"/>
        </a:xfrm>
        <a:prstGeom prst="rect">
          <a:avLst/>
        </a:prstGeom>
        <a:solidFill>
          <a:srgbClr val="FAFAFA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0375" tIns="86360" rIns="86360" bIns="86360" numCol="1" spcCol="1270" anchor="ctr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Forex and the Interbank Market</a:t>
          </a:r>
          <a:endParaRPr lang="ru-RU" sz="34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91143" y="3341290"/>
        <a:ext cx="9050456" cy="668188"/>
      </dsp:txXfrm>
    </dsp:sp>
    <dsp:sp modelId="{FFDB5867-7BBC-4AC7-AC8C-81099E4F8FBC}">
      <dsp:nvSpPr>
        <dsp:cNvPr id="0" name=""/>
        <dsp:cNvSpPr/>
      </dsp:nvSpPr>
      <dsp:spPr>
        <a:xfrm>
          <a:off x="73525" y="3257767"/>
          <a:ext cx="835235" cy="83523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D4CBCE-E8F1-4BB1-A1CF-9A56F5854480}">
      <dsp:nvSpPr>
        <dsp:cNvPr id="0" name=""/>
        <dsp:cNvSpPr/>
      </dsp:nvSpPr>
      <dsp:spPr>
        <a:xfrm>
          <a:off x="1781919" y="383064"/>
          <a:ext cx="6571012" cy="1148853"/>
        </a:xfrm>
        <a:prstGeom prst="roundRect">
          <a:avLst/>
        </a:prstGeom>
        <a:solidFill>
          <a:srgbClr val="7030A0"/>
        </a:solidFill>
        <a:ln w="1905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760" tIns="111760" rIns="111760" bIns="11176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Capital Markets</a:t>
          </a:r>
          <a:endParaRPr lang="ru-RU" sz="44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838001" y="439146"/>
        <a:ext cx="6458848" cy="1036689"/>
      </dsp:txXfrm>
    </dsp:sp>
    <dsp:sp modelId="{60291D80-720E-4A0E-ACE8-4109C69509AD}">
      <dsp:nvSpPr>
        <dsp:cNvPr id="0" name=""/>
        <dsp:cNvSpPr/>
      </dsp:nvSpPr>
      <dsp:spPr>
        <a:xfrm rot="7976745">
          <a:off x="3557952" y="1956333"/>
          <a:ext cx="115960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59607" y="0"/>
              </a:lnTo>
            </a:path>
          </a:pathLst>
        </a:custGeom>
        <a:noFill/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97C6BF-5DE4-4DEC-B45D-A6564B868FCB}">
      <dsp:nvSpPr>
        <dsp:cNvPr id="0" name=""/>
        <dsp:cNvSpPr/>
      </dsp:nvSpPr>
      <dsp:spPr>
        <a:xfrm>
          <a:off x="1229016" y="2380749"/>
          <a:ext cx="3667529" cy="1461089"/>
        </a:xfrm>
        <a:prstGeom prst="roundRect">
          <a:avLst/>
        </a:prstGeom>
        <a:solidFill>
          <a:schemeClr val="tx1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360" tIns="86360" rIns="86360" bIns="8636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Stock Markets</a:t>
          </a:r>
          <a:endParaRPr lang="ru-RU" sz="34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300340" y="2452073"/>
        <a:ext cx="3524881" cy="1318441"/>
      </dsp:txXfrm>
    </dsp:sp>
    <dsp:sp modelId="{49A07525-ECD8-443E-ADDF-FFE54A2F3E38}">
      <dsp:nvSpPr>
        <dsp:cNvPr id="0" name=""/>
        <dsp:cNvSpPr/>
      </dsp:nvSpPr>
      <dsp:spPr>
        <a:xfrm rot="2597889">
          <a:off x="5508942" y="1955402"/>
          <a:ext cx="123501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235019" y="0"/>
              </a:lnTo>
            </a:path>
          </a:pathLst>
        </a:custGeom>
        <a:noFill/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74B048-0B81-43D2-A7CF-6398DCD35BC9}">
      <dsp:nvSpPr>
        <dsp:cNvPr id="0" name=""/>
        <dsp:cNvSpPr/>
      </dsp:nvSpPr>
      <dsp:spPr>
        <a:xfrm>
          <a:off x="5400603" y="2378887"/>
          <a:ext cx="3902663" cy="1462554"/>
        </a:xfrm>
        <a:prstGeom prst="roundRect">
          <a:avLst/>
        </a:prstGeom>
        <a:solidFill>
          <a:schemeClr val="tx1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360" tIns="86360" rIns="86360" bIns="8636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Bond Markets</a:t>
          </a:r>
          <a:endParaRPr lang="ru-RU" sz="34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471999" y="2450283"/>
        <a:ext cx="3759871" cy="131976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7DADD3-4DF1-4653-809E-6891F1AEF89C}">
      <dsp:nvSpPr>
        <dsp:cNvPr id="0" name=""/>
        <dsp:cNvSpPr/>
      </dsp:nvSpPr>
      <dsp:spPr>
        <a:xfrm rot="16200000">
          <a:off x="-139583" y="139583"/>
          <a:ext cx="4824536" cy="4545369"/>
        </a:xfrm>
        <a:prstGeom prst="flowChartManualOperation">
          <a:avLst/>
        </a:prstGeom>
        <a:solidFill>
          <a:srgbClr val="FAFAFA"/>
        </a:solidFill>
        <a:ln w="1905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0" rIns="22860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The forex market is where currencies are traded. </a:t>
          </a:r>
          <a:endParaRPr lang="ru-RU" sz="3600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 rot="5400000">
        <a:off x="1" y="964906"/>
        <a:ext cx="4545369" cy="2894722"/>
      </dsp:txXfrm>
    </dsp:sp>
    <dsp:sp modelId="{A8B4C935-5FAB-4BEE-BC71-5E37CB912768}">
      <dsp:nvSpPr>
        <dsp:cNvPr id="0" name=""/>
        <dsp:cNvSpPr/>
      </dsp:nvSpPr>
      <dsp:spPr>
        <a:xfrm rot="16200000">
          <a:off x="4642193" y="180669"/>
          <a:ext cx="4824536" cy="4463196"/>
        </a:xfrm>
        <a:prstGeom prst="flowChartManualOperation">
          <a:avLst/>
        </a:prstGeom>
        <a:solidFill>
          <a:srgbClr val="FAFAFA"/>
        </a:solidFill>
        <a:ln w="1905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0" tIns="0" rIns="20320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The interbank market is the financial system and trading of currencies among banks and financial institutions.</a:t>
          </a:r>
          <a:endParaRPr lang="ru-RU" sz="3200" u="none" kern="1200" dirty="0">
            <a:solidFill>
              <a:srgbClr val="7030A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haroni" panose="02010803020104030203" pitchFamily="2" charset="-79"/>
          </a:endParaRPr>
        </a:p>
      </dsp:txBody>
      <dsp:txXfrm rot="5400000">
        <a:off x="4822863" y="964906"/>
        <a:ext cx="4463196" cy="289472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87A2F2-0BD1-49D6-8B42-719343A8722D}">
      <dsp:nvSpPr>
        <dsp:cNvPr id="0" name=""/>
        <dsp:cNvSpPr/>
      </dsp:nvSpPr>
      <dsp:spPr>
        <a:xfrm>
          <a:off x="0" y="406169"/>
          <a:ext cx="9601200" cy="1146600"/>
        </a:xfrm>
        <a:prstGeom prst="rect">
          <a:avLst/>
        </a:prstGeom>
        <a:solidFill>
          <a:schemeClr val="tx1">
            <a:alpha val="90000"/>
          </a:schemeClr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5160" tIns="541528" rIns="745160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kern="1200" dirty="0" smtClean="0">
              <a:solidFill>
                <a:srgbClr val="7030A0"/>
              </a:solidFill>
            </a:rPr>
            <a:t>Risk sharing</a:t>
          </a:r>
          <a:endParaRPr lang="ru-RU" sz="2800" kern="1200" dirty="0">
            <a:solidFill>
              <a:srgbClr val="7030A0"/>
            </a:solidFill>
          </a:endParaRPr>
        </a:p>
      </dsp:txBody>
      <dsp:txXfrm>
        <a:off x="0" y="406169"/>
        <a:ext cx="9601200" cy="1146600"/>
      </dsp:txXfrm>
    </dsp:sp>
    <dsp:sp modelId="{3D1F6716-969F-47FD-A9F3-A4F5AA15786D}">
      <dsp:nvSpPr>
        <dsp:cNvPr id="0" name=""/>
        <dsp:cNvSpPr/>
      </dsp:nvSpPr>
      <dsp:spPr>
        <a:xfrm>
          <a:off x="480060" y="22409"/>
          <a:ext cx="6720840" cy="767520"/>
        </a:xfrm>
        <a:prstGeom prst="roundRect">
          <a:avLst/>
        </a:prstGeom>
        <a:solidFill>
          <a:srgbClr val="7030A0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32" tIns="0" rIns="254032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</a:rPr>
            <a:t>Matching savers and investors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517527" y="59876"/>
        <a:ext cx="6645906" cy="692586"/>
      </dsp:txXfrm>
    </dsp:sp>
    <dsp:sp modelId="{81EE5AFA-5106-4C4C-A04B-074AFF6362A5}">
      <dsp:nvSpPr>
        <dsp:cNvPr id="0" name=""/>
        <dsp:cNvSpPr/>
      </dsp:nvSpPr>
      <dsp:spPr>
        <a:xfrm>
          <a:off x="0" y="2076930"/>
          <a:ext cx="9601200" cy="10647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5160" tIns="541528" rIns="745160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>
              <a:solidFill>
                <a:srgbClr val="7030A0"/>
              </a:solidFill>
            </a:rPr>
            <a:t>Price Determination</a:t>
          </a:r>
          <a:endParaRPr lang="ru-RU" sz="2400" kern="1200" dirty="0">
            <a:solidFill>
              <a:srgbClr val="7030A0"/>
            </a:solidFill>
          </a:endParaRPr>
        </a:p>
      </dsp:txBody>
      <dsp:txXfrm>
        <a:off x="0" y="2076930"/>
        <a:ext cx="9601200" cy="1064700"/>
      </dsp:txXfrm>
    </dsp:sp>
    <dsp:sp modelId="{38757E61-D23D-41AA-935A-CB14E9FC878F}">
      <dsp:nvSpPr>
        <dsp:cNvPr id="0" name=""/>
        <dsp:cNvSpPr/>
      </dsp:nvSpPr>
      <dsp:spPr>
        <a:xfrm>
          <a:off x="480060" y="1693170"/>
          <a:ext cx="6720840" cy="767520"/>
        </a:xfrm>
        <a:prstGeom prst="roundRect">
          <a:avLst/>
        </a:prstGeom>
        <a:solidFill>
          <a:srgbClr val="7030A0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32" tIns="0" rIns="254032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Liquidity</a:t>
          </a:r>
          <a:endParaRPr lang="ru-RU" sz="2800" kern="1200" dirty="0"/>
        </a:p>
      </dsp:txBody>
      <dsp:txXfrm>
        <a:off x="517527" y="1730637"/>
        <a:ext cx="6645906" cy="692586"/>
      </dsp:txXfrm>
    </dsp:sp>
    <dsp:sp modelId="{0C511A68-C57F-473F-998D-0BF5CB54D3D9}">
      <dsp:nvSpPr>
        <dsp:cNvPr id="0" name=""/>
        <dsp:cNvSpPr/>
      </dsp:nvSpPr>
      <dsp:spPr>
        <a:xfrm>
          <a:off x="0" y="3665790"/>
          <a:ext cx="9601200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3F0753-CEA7-438C-B2C7-666A0F412023}">
      <dsp:nvSpPr>
        <dsp:cNvPr id="0" name=""/>
        <dsp:cNvSpPr/>
      </dsp:nvSpPr>
      <dsp:spPr>
        <a:xfrm>
          <a:off x="480060" y="3282030"/>
          <a:ext cx="6720840" cy="767520"/>
        </a:xfrm>
        <a:prstGeom prst="roundRect">
          <a:avLst/>
        </a:prstGeom>
        <a:solidFill>
          <a:srgbClr val="7030A0"/>
        </a:solidFill>
        <a:ln w="1905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32" tIns="0" rIns="254032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Information Aggregation and Coordination. </a:t>
          </a:r>
          <a:endParaRPr lang="ru-RU" sz="2800" kern="1200" dirty="0"/>
        </a:p>
      </dsp:txBody>
      <dsp:txXfrm>
        <a:off x="517527" y="3319497"/>
        <a:ext cx="6645906" cy="6925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30.06.2016</a:t>
            </a:r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34A4844B-5D5D-4D8E-9E71-6B297DF4019B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589861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r>
              <a:rPr lang="en-US"/>
              <a:t>30.06.2016</a:t>
            </a:r>
            <a:endParaRPr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/>
          </a:p>
        </p:txBody>
      </p:sp>
      <p:sp>
        <p:nvSpPr>
          <p:cNvPr id="5" name="Заполнитель заме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t>Щелкните, чтобы изменить стили текста образца слайда</a:t>
            </a:r>
          </a:p>
          <a:p>
            <a:pPr lvl="1" rtl="0"/>
            <a:r>
              <a:t>Второй уровень</a:t>
            </a:r>
          </a:p>
          <a:p>
            <a:pPr lvl="2" rtl="0"/>
            <a:r>
              <a:t>Третий уровень</a:t>
            </a:r>
          </a:p>
          <a:p>
            <a:pPr lvl="3" rtl="0"/>
            <a:r>
              <a:t>Четвертый уровень</a:t>
            </a:r>
          </a:p>
          <a:p>
            <a:pPr lvl="4" rtl="0"/>
            <a:r>
              <a:t>Пятый уровень</a:t>
            </a:r>
          </a:p>
        </p:txBody>
      </p:sp>
      <p:sp>
        <p:nvSpPr>
          <p:cNvPr id="6" name="Заполнитель нижне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fld id="{8DE0FDE7-FE71-46E3-9512-437B13AD5F4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66979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74812" y="1524000"/>
            <a:ext cx="8839201" cy="3200400"/>
          </a:xfrm>
        </p:spPr>
        <p:txBody>
          <a:bodyPr rtlCol="0">
            <a:noAutofit/>
          </a:bodyPr>
          <a:lstStyle>
            <a:lvl1pPr algn="l" rtl="0">
              <a:defRPr sz="540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74813" y="4876800"/>
            <a:ext cx="7162799" cy="990600"/>
          </a:xfrm>
        </p:spPr>
        <p:txBody>
          <a:bodyPr lIns="91440"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000" cap="all" spc="250" baseline="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smtClean="0"/>
              <a:t>Образец подзаголовка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8870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08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3" y="3429000"/>
            <a:ext cx="9601201" cy="2286000"/>
          </a:xfrm>
        </p:spPr>
        <p:txBody>
          <a:bodyPr rtlCol="0" anchor="b">
            <a:normAutofit/>
          </a:bodyPr>
          <a:lstStyle>
            <a:lvl1pPr algn="l" rtl="0">
              <a:defRPr sz="4800" b="0" cap="none" baseline="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3813" y="685800"/>
            <a:ext cx="7543800" cy="1066800"/>
          </a:xfrm>
        </p:spPr>
        <p:txBody>
          <a:bodyPr lIns="91440" rtlCol="0" anchor="t"/>
          <a:lstStyle>
            <a:lvl1pPr marL="0" indent="0" algn="l" rtl="0">
              <a:spcBef>
                <a:spcPts val="0"/>
              </a:spcBef>
              <a:buNone/>
              <a:defRPr sz="2000" cap="all" spc="250" baseline="0">
                <a:solidFill>
                  <a:schemeClr val="bg2"/>
                </a:solidFill>
              </a:defRPr>
            </a:lvl1pPr>
            <a:lvl2pPr marL="4572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88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93813" y="1828800"/>
            <a:ext cx="4648199" cy="4343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46812" y="1828801"/>
            <a:ext cx="4648202" cy="4343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87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3813" y="1676400"/>
            <a:ext cx="4646376" cy="762000"/>
          </a:xfrm>
        </p:spPr>
        <p:txBody>
          <a:bodyPr rtlCol="0" anchor="ctr"/>
          <a:lstStyle>
            <a:lvl1pPr marL="0" indent="0" algn="l" rtl="0">
              <a:spcBef>
                <a:spcPts val="0"/>
              </a:spcBef>
              <a:buNone/>
              <a:defRPr sz="2400" b="0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93813" y="2438400"/>
            <a:ext cx="4648199" cy="3733800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Замещающий текст 4"/>
          <p:cNvSpPr>
            <a:spLocks noGrp="1"/>
          </p:cNvSpPr>
          <p:nvPr>
            <p:ph type="body" sz="quarter" idx="3"/>
          </p:nvPr>
        </p:nvSpPr>
        <p:spPr>
          <a:xfrm>
            <a:off x="6246812" y="1676400"/>
            <a:ext cx="4648201" cy="762000"/>
          </a:xfrm>
        </p:spPr>
        <p:txBody>
          <a:bodyPr rtlCol="0" anchor="ctr"/>
          <a:lstStyle>
            <a:lvl1pPr marL="0" indent="0" algn="l" rtl="0">
              <a:spcBef>
                <a:spcPts val="0"/>
              </a:spcBef>
              <a:buNone/>
              <a:defRPr sz="2400" b="0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46812" y="2438400"/>
            <a:ext cx="4648201" cy="3733800"/>
          </a:xfrm>
        </p:spPr>
        <p:txBody>
          <a:bodyPr rtlCol="0">
            <a:normAutofit/>
          </a:bodyPr>
          <a:lstStyle>
            <a:lvl1pPr algn="l" rtl="0">
              <a:defRPr sz="2000"/>
            </a:lvl1pPr>
            <a:lvl2pPr algn="l" rtl="0">
              <a:defRPr sz="1800"/>
            </a:lvl2pPr>
            <a:lvl3pPr algn="l" rtl="0">
              <a:defRPr sz="1600"/>
            </a:lvl3pPr>
            <a:lvl4pPr algn="l" rtl="0">
              <a:defRPr sz="1400"/>
            </a:lvl4pPr>
            <a:lvl5pPr algn="l" rtl="0">
              <a:defRPr sz="1400"/>
            </a:lvl5pPr>
            <a:lvl6pPr algn="l" rtl="0">
              <a:defRPr sz="1400"/>
            </a:lvl6pPr>
            <a:lvl7pPr algn="l" rtl="0">
              <a:defRPr sz="1400"/>
            </a:lvl7pPr>
            <a:lvl8pPr algn="l" rtl="0">
              <a:defRPr sz="1400"/>
            </a:lvl8pPr>
            <a:lvl9pPr algn="l" rtl="0">
              <a:defRPr sz="14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69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31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63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08012" y="0"/>
            <a:ext cx="4883563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11" name="Прямоугольник 10"/>
          <p:cNvSpPr/>
          <p:nvPr/>
        </p:nvSpPr>
        <p:spPr>
          <a:xfrm>
            <a:off x="699452" y="0"/>
            <a:ext cx="4700684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3" y="685800"/>
            <a:ext cx="3581400" cy="3886200"/>
          </a:xfrm>
        </p:spPr>
        <p:txBody>
          <a:bodyPr rtlCol="0" anchor="b">
            <a:noAutofit/>
          </a:bodyPr>
          <a:lstStyle>
            <a:lvl1pPr algn="l" rtl="0">
              <a:defRPr sz="4000" b="0"/>
            </a:lvl1pPr>
          </a:lstStyle>
          <a:p>
            <a:pPr rtl="0"/>
            <a:r>
              <a:rPr lang="ru-RU" smtClean="0"/>
              <a:t>Образец заголовка</a:t>
            </a:r>
            <a:endParaRPr dirty="0"/>
          </a:p>
        </p:txBody>
      </p:sp>
      <p:sp>
        <p:nvSpPr>
          <p:cNvPr id="4" name="Замещающий текст 3"/>
          <p:cNvSpPr>
            <a:spLocks noGrp="1"/>
          </p:cNvSpPr>
          <p:nvPr>
            <p:ph type="body" sz="half" idx="2"/>
          </p:nvPr>
        </p:nvSpPr>
        <p:spPr>
          <a:xfrm>
            <a:off x="1293813" y="4724400"/>
            <a:ext cx="3581400" cy="1401764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4413" y="685800"/>
            <a:ext cx="5484970" cy="5486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57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608012" y="0"/>
            <a:ext cx="4883563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13" name="Прямоугольник 12"/>
          <p:cNvSpPr/>
          <p:nvPr/>
        </p:nvSpPr>
        <p:spPr>
          <a:xfrm>
            <a:off x="699452" y="0"/>
            <a:ext cx="4700684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3" y="685800"/>
            <a:ext cx="3581400" cy="3886200"/>
          </a:xfrm>
        </p:spPr>
        <p:txBody>
          <a:bodyPr rtlCol="0" anchor="b">
            <a:noAutofit/>
          </a:bodyPr>
          <a:lstStyle>
            <a:lvl1pPr algn="l" rtl="0">
              <a:defRPr sz="4000" b="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93813" y="4724400"/>
            <a:ext cx="3581400" cy="1401764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&#10;"/>
          <p:cNvSpPr>
            <a:spLocks noGrp="1"/>
          </p:cNvSpPr>
          <p:nvPr>
            <p:ph type="pic" idx="1"/>
          </p:nvPr>
        </p:nvSpPr>
        <p:spPr>
          <a:xfrm>
            <a:off x="6094413" y="685800"/>
            <a:ext cx="5486400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93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Альтернативный 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5393372" y="0"/>
            <a:ext cx="67954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11" name="Прямоугольник 10"/>
          <p:cNvSpPr/>
          <p:nvPr/>
        </p:nvSpPr>
        <p:spPr>
          <a:xfrm>
            <a:off x="5484812" y="0"/>
            <a:ext cx="6704012" cy="6858000"/>
          </a:xfrm>
          <a:prstGeom prst="rect">
            <a:avLst/>
          </a:prstGeom>
          <a:solidFill>
            <a:schemeClr val="accent2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013" y="685800"/>
            <a:ext cx="4267200" cy="3886200"/>
          </a:xfrm>
        </p:spPr>
        <p:txBody>
          <a:bodyPr rtlCol="0" anchor="b">
            <a:noAutofit/>
          </a:bodyPr>
          <a:lstStyle>
            <a:lvl1pPr algn="l" rtl="0">
              <a:defRPr sz="4000" b="0"/>
            </a:lvl1pPr>
          </a:lstStyle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013" y="4724400"/>
            <a:ext cx="4267200" cy="14478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1200"/>
              </a:spcBef>
              <a:buNone/>
              <a:defRPr sz="20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&#10;"/>
          <p:cNvSpPr>
            <a:spLocks noGrp="1"/>
          </p:cNvSpPr>
          <p:nvPr>
            <p:ph type="pic" idx="1"/>
          </p:nvPr>
        </p:nvSpPr>
        <p:spPr>
          <a:xfrm>
            <a:off x="6094413" y="685800"/>
            <a:ext cx="5486400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53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9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675812" y="685801"/>
            <a:ext cx="1219201" cy="5486400"/>
          </a:xfrm>
        </p:spPr>
        <p:txBody>
          <a:bodyPr vert="eaVert" rtlCol="0"/>
          <a:lstStyle/>
          <a:p>
            <a:pPr rtl="0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93813" y="685800"/>
            <a:ext cx="8153399" cy="5486400"/>
          </a:xfrm>
        </p:spPr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 baseline="0"/>
            </a:lvl8pPr>
            <a:lvl9pPr algn="l" rtl="0">
              <a:defRPr baseline="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r>
              <a:rPr lang="en-US" smtClean="0"/>
              <a:t>30.06.2016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pPr rtl="0"/>
            <a:fld id="{299542E4-2CCF-42F6-9D92-ED56803513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20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2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"/>
              <a:t>Стиль образца заголовка</a:t>
            </a:r>
            <a:endParaRPr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293814" y="1828800"/>
            <a:ext cx="96012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/>
              <a:t>Образец текста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  <a:endParaRPr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2938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00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999412" y="6400801"/>
            <a:ext cx="13200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US"/>
              <a:t>30.06.2016</a:t>
            </a:r>
            <a:endParaRPr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675812" y="6400801"/>
            <a:ext cx="12192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99542E4-2CCF-42F6-9D92-ED568035133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082099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2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800"/>
        </a:spcBef>
        <a:buFont typeface="Century" pitchFamily="18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2588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9164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2316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5468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6396" y="2922168"/>
            <a:ext cx="7318434" cy="2581867"/>
          </a:xfrm>
        </p:spPr>
        <p:txBody>
          <a:bodyPr rtlCol="0">
            <a:noAutofit/>
          </a:bodyPr>
          <a:lstStyle/>
          <a:p>
            <a:pPr algn="ctr" rtl="0"/>
            <a:r>
              <a:rPr 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Tashkent state university of economics </a:t>
            </a:r>
          </a:p>
          <a:p>
            <a:pPr algn="ctr" rtl="0"/>
            <a:r>
              <a:rPr 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Course: Money and banking</a:t>
            </a:r>
          </a:p>
          <a:p>
            <a:pPr algn="ctr" rtl="0"/>
            <a:r>
              <a:rPr 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Lecture 2: Financial markets </a:t>
            </a:r>
            <a:endParaRPr lang="ru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5027541" y="416252"/>
            <a:ext cx="2133734" cy="2343711"/>
            <a:chOff x="3127178" y="426714"/>
            <a:chExt cx="5934468" cy="6399274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4291" b="95779" l="4622" r="95658">
                          <a14:foregroundMark x1="13235" y1="28858" x2="13235" y2="28858"/>
                          <a14:foregroundMark x1="70588" y1="12388" x2="70588" y2="12388"/>
                          <a14:foregroundMark x1="70588" y1="12388" x2="55322" y2="7059"/>
                          <a14:foregroundMark x1="50980" y1="7128" x2="32843" y2="10588"/>
                          <a14:foregroundMark x1="29762" y1="12111" x2="9524" y2="40484"/>
                          <a14:foregroundMark x1="7563" y1="44221" x2="21429" y2="79862"/>
                          <a14:foregroundMark x1="23950" y1="81938" x2="50140" y2="92526"/>
                          <a14:foregroundMark x1="51681" y1="92388" x2="76961" y2="82907"/>
                          <a14:foregroundMark x1="78221" y1="81107" x2="91807" y2="54464"/>
                          <a14:foregroundMark x1="91947" y1="45467" x2="72409" y2="1308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27178" y="426714"/>
              <a:ext cx="5934468" cy="6004572"/>
            </a:xfrm>
            <a:prstGeom prst="rect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</p:pic>
        <p:sp>
          <p:nvSpPr>
            <p:cNvPr id="6" name="Прямоугольник 5"/>
            <p:cNvSpPr/>
            <p:nvPr/>
          </p:nvSpPr>
          <p:spPr>
            <a:xfrm>
              <a:off x="5014291" y="3645023"/>
              <a:ext cx="2160239" cy="1837158"/>
            </a:xfrm>
            <a:prstGeom prst="rect">
              <a:avLst/>
            </a:prstGeom>
            <a:solidFill>
              <a:srgbClr val="2A166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186195" y="2851642"/>
              <a:ext cx="3816425" cy="3974346"/>
            </a:xfrm>
            <a:prstGeom prst="rect">
              <a:avLst/>
            </a:prstGeom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</p:spPr>
        </p:pic>
      </p:grpSp>
      <p:sp>
        <p:nvSpPr>
          <p:cNvPr id="10" name="TextBox 9"/>
          <p:cNvSpPr txBox="1"/>
          <p:nvPr/>
        </p:nvSpPr>
        <p:spPr>
          <a:xfrm>
            <a:off x="981844" y="3789040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7894612" y="5504035"/>
            <a:ext cx="39604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PhD in Economics </a:t>
            </a:r>
            <a:r>
              <a:rPr lang="en-US" sz="2800" dirty="0" err="1" smtClean="0"/>
              <a:t>Nasriddinov</a:t>
            </a:r>
            <a:r>
              <a:rPr lang="en-US" sz="2800" dirty="0" smtClean="0"/>
              <a:t> </a:t>
            </a:r>
            <a:r>
              <a:rPr lang="en-US" sz="2800" dirty="0" err="1" smtClean="0"/>
              <a:t>Fazliddin</a:t>
            </a:r>
            <a:r>
              <a:rPr lang="en-US" sz="2800" dirty="0" smtClean="0"/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0082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9814">
        <p:fade/>
      </p:transition>
    </mc:Choice>
    <mc:Fallback xmlns="">
      <p:transition spd="med" advTm="2981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" y="404664"/>
            <a:ext cx="12188824" cy="1008112"/>
          </a:xfrm>
          <a:prstGeom prst="roundRect">
            <a:avLst/>
          </a:prstGeom>
          <a:noFill/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solidFill>
                  <a:schemeClr val="tx1"/>
                </a:solidFill>
                <a:latin typeface="+mj-lt"/>
                <a:cs typeface="Aharoni" panose="02010803020104030203" pitchFamily="2" charset="-79"/>
              </a:rPr>
              <a:t>COURSE OBJECTIVES</a:t>
            </a:r>
            <a:endParaRPr lang="ru-RU" sz="6600" dirty="0">
              <a:solidFill>
                <a:schemeClr val="tx1"/>
              </a:solidFill>
              <a:latin typeface="+mj-lt"/>
              <a:cs typeface="Aharoni" panose="02010803020104030203" pitchFamily="2" charset="-79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143711147"/>
              </p:ext>
            </p:extLst>
          </p:nvPr>
        </p:nvGraphicFramePr>
        <p:xfrm>
          <a:off x="477788" y="1700808"/>
          <a:ext cx="10558907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24449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2016">
        <p14:flythrough/>
      </p:transition>
    </mc:Choice>
    <mc:Fallback xmlns="">
      <p:transition spd="slow" advTm="220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Graphic spid="6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2230907" y="1254630"/>
            <a:ext cx="7344816" cy="864096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Definition of Financial Markets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205980" y="2564904"/>
            <a:ext cx="7344816" cy="2736304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2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Financial </a:t>
            </a:r>
            <a:r>
              <a:rPr lang="en-US" sz="32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market is a place where buyers and sellers are met in the trade of assets such as equities, bonds, currencies and derivatives. </a:t>
            </a:r>
            <a:endParaRPr lang="ru-RU" sz="32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5880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9386971"/>
              </p:ext>
            </p:extLst>
          </p:nvPr>
        </p:nvGraphicFramePr>
        <p:xfrm>
          <a:off x="1293813" y="1828800"/>
          <a:ext cx="96012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349996" y="381000"/>
            <a:ext cx="7704856" cy="1143000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Types of Financial Markets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08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2584126"/>
              </p:ext>
            </p:extLst>
          </p:nvPr>
        </p:nvGraphicFramePr>
        <p:xfrm>
          <a:off x="1053852" y="764704"/>
          <a:ext cx="1010525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74146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77988" y="980728"/>
            <a:ext cx="7056784" cy="1008112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4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Money 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Markets 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33972" y="2564904"/>
            <a:ext cx="7200800" cy="2304256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rgbClr val="7030A0"/>
                </a:solidFill>
              </a:rPr>
              <a:t>T</a:t>
            </a:r>
            <a:r>
              <a:rPr lang="en-US" sz="3200" dirty="0" smtClean="0">
                <a:solidFill>
                  <a:srgbClr val="7030A0"/>
                </a:solidFill>
              </a:rPr>
              <a:t>he </a:t>
            </a:r>
            <a:r>
              <a:rPr lang="en-US" sz="3200" dirty="0">
                <a:solidFill>
                  <a:srgbClr val="7030A0"/>
                </a:solidFill>
              </a:rPr>
              <a:t>most liquid and short-term instruments are </a:t>
            </a:r>
            <a:r>
              <a:rPr lang="en-US" sz="3200" dirty="0" smtClean="0">
                <a:solidFill>
                  <a:srgbClr val="7030A0"/>
                </a:solidFill>
              </a:rPr>
              <a:t>traded on money markets. </a:t>
            </a:r>
            <a:endParaRPr lang="ru-RU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05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2" y="548680"/>
            <a:ext cx="9601200" cy="1152128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/>
              </a:rPr>
              <a:t>Derivative 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/>
              </a:rPr>
              <a:t>markets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41884" y="1916832"/>
            <a:ext cx="9793088" cy="309634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</a:rPr>
              <a:t>Derivative 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</a:rPr>
              <a:t>markets are markets which derivatives are bought and sold. Main </a:t>
            </a:r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</a:rPr>
              <a:t>  types </a:t>
            </a:r>
            <a:r>
              <a:rPr lang="en-U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</a:rPr>
              <a:t>of derivatives are future, option and swap contracts.</a:t>
            </a:r>
            <a:endParaRPr lang="ru-RU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260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70076" y="404664"/>
            <a:ext cx="6048672" cy="1224136"/>
          </a:xfrm>
          <a:prstGeom prst="round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3200" dirty="0"/>
              <a:t>Forex and the Interbank Market</a:t>
            </a:r>
            <a:endParaRPr lang="ru-RU" sz="3200" dirty="0"/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555820956"/>
              </p:ext>
            </p:extLst>
          </p:nvPr>
        </p:nvGraphicFramePr>
        <p:xfrm>
          <a:off x="1485900" y="1700808"/>
          <a:ext cx="9289032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64802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9047">
        <p14:flythrough/>
      </p:transition>
    </mc:Choice>
    <mc:Fallback xmlns="">
      <p:transition spd="slow" advTm="690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Graphic spid="10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557908" y="260648"/>
            <a:ext cx="8712968" cy="1080120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 smtClean="0"/>
          </a:p>
          <a:p>
            <a:pPr algn="ctr"/>
            <a:r>
              <a:rPr lang="en-US" sz="3600" dirty="0"/>
              <a:t>P</a:t>
            </a:r>
            <a:r>
              <a:rPr lang="en-US" sz="3600" dirty="0" smtClean="0"/>
              <a:t>articipants </a:t>
            </a:r>
            <a:r>
              <a:rPr lang="en-US" sz="3600" dirty="0"/>
              <a:t>of financial markets</a:t>
            </a:r>
            <a:endParaRPr lang="ru-RU" sz="3600" dirty="0"/>
          </a:p>
          <a:p>
            <a:pPr algn="ctr"/>
            <a:endParaRPr lang="ru-RU" sz="3600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7236684"/>
              </p:ext>
            </p:extLst>
          </p:nvPr>
        </p:nvGraphicFramePr>
        <p:xfrm>
          <a:off x="1557908" y="1628800"/>
          <a:ext cx="8928992" cy="5284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4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03810">
                <a:tc>
                  <a:txBody>
                    <a:bodyPr/>
                    <a:lstStyle/>
                    <a:p>
                      <a:pPr algn="ctr"/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Securities Firms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 Financial Institutions</a:t>
                      </a:r>
                      <a:endParaRPr lang="ru-RU" sz="2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3334">
                <a:tc>
                  <a:txBody>
                    <a:bodyPr/>
                    <a:lstStyle/>
                    <a:p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Mutual funds</a:t>
                      </a:r>
                      <a:endParaRPr lang="ru-RU" sz="24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Pension funds</a:t>
                      </a:r>
                      <a:endParaRPr lang="ru-RU" sz="24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33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Hedge funds</a:t>
                      </a:r>
                      <a:endParaRPr lang="ru-RU" sz="24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Insurance companies</a:t>
                      </a:r>
                      <a:endParaRPr lang="ru-RU" sz="24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33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Brokers</a:t>
                      </a:r>
                      <a:endParaRPr lang="ru-RU" sz="24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Commercial banks</a:t>
                      </a:r>
                      <a:endParaRPr lang="ru-RU" sz="24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33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Dealers</a:t>
                      </a:r>
                      <a:endParaRPr lang="ru-RU" sz="24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033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Investment banks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kern="120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5628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4460429"/>
              </p:ext>
            </p:extLst>
          </p:nvPr>
        </p:nvGraphicFramePr>
        <p:xfrm>
          <a:off x="1293813" y="1828800"/>
          <a:ext cx="96012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1485900" y="548680"/>
            <a:ext cx="8424936" cy="100811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r>
              <a:rPr lang="en-US" sz="36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unctions </a:t>
            </a:r>
            <a:r>
              <a:rPr lang="en-US" sz="36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 financial markets</a:t>
            </a:r>
            <a:endParaRPr lang="ru-RU" sz="36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0844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972" y="692696"/>
            <a:ext cx="8352928" cy="54726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8790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33972" y="476672"/>
            <a:ext cx="7848872" cy="1080120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FAFAFA"/>
                </a:solidFill>
              </a:rPr>
              <a:t>Adverse Selection</a:t>
            </a:r>
            <a:endParaRPr lang="ru-RU" sz="4400" dirty="0">
              <a:solidFill>
                <a:srgbClr val="FAFAFA"/>
              </a:solidFill>
            </a:endParaRPr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1989956" y="2060848"/>
            <a:ext cx="7992888" cy="3096344"/>
          </a:xfrm>
          <a:prstGeom prst="round2Diag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ea typeface="Calibri"/>
              </a:rPr>
              <a:t>Adverse selection is a problem for buyers of securities because they have less information than issuers about the securities’ value.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488992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277988" y="692696"/>
            <a:ext cx="7200800" cy="1080120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 smtClean="0">
              <a:solidFill>
                <a:srgbClr val="7030A0"/>
              </a:solidFill>
            </a:endParaRPr>
          </a:p>
          <a:p>
            <a:pPr algn="ctr"/>
            <a:r>
              <a:rPr lang="en-US" sz="4400" b="1" dirty="0" smtClean="0">
                <a:solidFill>
                  <a:srgbClr val="7030A0"/>
                </a:solidFill>
              </a:rPr>
              <a:t>Moral </a:t>
            </a:r>
            <a:r>
              <a:rPr lang="en-US" sz="4400" b="1" dirty="0">
                <a:solidFill>
                  <a:srgbClr val="7030A0"/>
                </a:solidFill>
              </a:rPr>
              <a:t>Hazard</a:t>
            </a:r>
            <a:endParaRPr lang="ru-RU" sz="4400" dirty="0">
              <a:solidFill>
                <a:srgbClr val="7030A0"/>
              </a:solidFill>
            </a:endParaRPr>
          </a:p>
          <a:p>
            <a:pPr algn="ctr"/>
            <a:endParaRPr lang="ru-RU" sz="4400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с одним вырезанным скругленным углом 4"/>
          <p:cNvSpPr/>
          <p:nvPr/>
        </p:nvSpPr>
        <p:spPr>
          <a:xfrm>
            <a:off x="2133972" y="2276872"/>
            <a:ext cx="7488832" cy="3168352"/>
          </a:xfrm>
          <a:prstGeom prst="snip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rgbClr val="7030A0"/>
                </a:solidFill>
                <a:latin typeface="Times New Roman"/>
                <a:ea typeface="Calibri"/>
              </a:rPr>
              <a:t>The second asymmetric information problem prevalent in financial markets arises after a transaction has been made. </a:t>
            </a:r>
            <a:endParaRPr lang="en-US" sz="3200" dirty="0" smtClean="0">
              <a:solidFill>
                <a:srgbClr val="7030A0"/>
              </a:solidFill>
              <a:latin typeface="Times New Roman"/>
              <a:ea typeface="Calibri"/>
            </a:endParaRPr>
          </a:p>
          <a:p>
            <a:pPr algn="ctr"/>
            <a:r>
              <a:rPr lang="en-US" sz="3200" b="1" dirty="0" smtClean="0">
                <a:solidFill>
                  <a:srgbClr val="7030A0"/>
                </a:solidFill>
                <a:latin typeface="Times New Roman"/>
                <a:ea typeface="Calibri"/>
              </a:rPr>
              <a:t>Moral </a:t>
            </a:r>
            <a:r>
              <a:rPr lang="en-US" sz="3200" b="1" dirty="0">
                <a:solidFill>
                  <a:srgbClr val="7030A0"/>
                </a:solidFill>
                <a:latin typeface="Times New Roman"/>
                <a:ea typeface="Calibri"/>
              </a:rPr>
              <a:t>hazard </a:t>
            </a:r>
            <a:r>
              <a:rPr lang="en-US" sz="3200" dirty="0">
                <a:solidFill>
                  <a:srgbClr val="7030A0"/>
                </a:solidFill>
                <a:latin typeface="Times New Roman"/>
                <a:ea typeface="Calibri"/>
              </a:rPr>
              <a:t>is the risk that one party to a transaction will act in a way that harms the other party. </a:t>
            </a:r>
            <a:endParaRPr lang="ru-RU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58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9916" y="260648"/>
            <a:ext cx="9601200" cy="854968"/>
          </a:xfrm>
        </p:spPr>
        <p:txBody>
          <a:bodyPr/>
          <a:lstStyle/>
          <a:p>
            <a:pPr algn="ctr"/>
            <a:r>
              <a:rPr lang="en-US" b="1" dirty="0"/>
              <a:t>Moral </a:t>
            </a:r>
            <a:r>
              <a:rPr lang="en-US" b="1" dirty="0" smtClean="0"/>
              <a:t>Hazard </a:t>
            </a:r>
            <a:r>
              <a:rPr lang="en-US" b="1" dirty="0"/>
              <a:t>and </a:t>
            </a:r>
            <a:r>
              <a:rPr lang="en-US" b="1" dirty="0" smtClean="0"/>
              <a:t>Adverse </a:t>
            </a:r>
            <a:r>
              <a:rPr lang="en-US" b="1" dirty="0"/>
              <a:t>S</a:t>
            </a:r>
            <a:r>
              <a:rPr lang="en-US" b="1" dirty="0" smtClean="0"/>
              <a:t>election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/>
          <a:srcRect l="19138" t="29882" r="18341" b="8215"/>
          <a:stretch/>
        </p:blipFill>
        <p:spPr bwMode="auto">
          <a:xfrm>
            <a:off x="1341884" y="1196752"/>
            <a:ext cx="9721080" cy="547260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60190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соседними углами 3"/>
          <p:cNvSpPr/>
          <p:nvPr/>
        </p:nvSpPr>
        <p:spPr>
          <a:xfrm>
            <a:off x="1" y="1340768"/>
            <a:ext cx="12188824" cy="4248472"/>
          </a:xfrm>
          <a:prstGeom prst="round2SameRect">
            <a:avLst/>
          </a:prstGeom>
          <a:solidFill>
            <a:schemeClr val="tx1"/>
          </a:solidFill>
          <a:ln>
            <a:solidFill>
              <a:schemeClr val="accent6">
                <a:lumMod val="75000"/>
              </a:schemeClr>
            </a:solidFill>
          </a:ln>
          <a:effectLst>
            <a:innerShdw blurRad="304800">
              <a:schemeClr val="bg1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haroni" panose="02010803020104030203" pitchFamily="2" charset="-79"/>
              </a:rPr>
              <a:t>THANK YOU FOR ATTENTION</a:t>
            </a:r>
            <a:endParaRPr lang="ru-RU" sz="48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07172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24679">
        <p14:pan dir="u"/>
      </p:transition>
    </mc:Choice>
    <mc:Fallback xmlns="">
      <p:transition spd="slow" advTm="246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8"/>
</p:tagLst>
</file>

<file path=ppt/theme/theme1.xml><?xml version="1.0" encoding="utf-8"?>
<a:theme xmlns:a="http://schemas.openxmlformats.org/drawingml/2006/main" name="Текстура дерева 16 х 9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801115" id="{6D802E96-7B24-457C-A326-69AF839D4486}" vid="{C3FFE3C6-9A62-4BEA-9FE0-A8BC12B9BCCA}"/>
    </a:ext>
  </a:extLst>
</a:theme>
</file>

<file path=ppt/theme/theme2.xml><?xml version="1.0" encoding="utf-8"?>
<a:theme xmlns:a="http://schemas.openxmlformats.org/drawingml/2006/main" name="Тема Office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Century">
      <a:majorFont>
        <a:latin typeface="Century"/>
        <a:ea typeface=""/>
        <a:cs typeface=""/>
      </a:majorFont>
      <a:minorFont>
        <a:latin typeface="Century"/>
        <a:ea typeface=""/>
        <a:cs typeface="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Century">
      <a:majorFont>
        <a:latin typeface="Century"/>
        <a:ea typeface=""/>
        <a:cs typeface=""/>
      </a:majorFont>
      <a:minorFont>
        <a:latin typeface="Century"/>
        <a:ea typeface=""/>
        <a:cs typeface="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ThumbnailAssetId xmlns="4873beb7-5857-4685-be1f-d57550cc96cc" xsi:nil="true"/>
    <PrimaryImageGen xmlns="4873beb7-5857-4685-be1f-d57550cc96cc">false</PrimaryImageGen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1360511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 xsi:nil="true"/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2011-12-12T13:37:00+00:00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ShowIn xmlns="4873beb7-5857-4685-be1f-d57550cc96cc">Show everywhere</ShowIn>
    <UANotes xmlns="4873beb7-5857-4685-be1f-d57550cc96cc" xsi:nil="true"/>
    <TemplateStatus xmlns="4873beb7-5857-4685-be1f-d57550cc96cc">Complete</TemplateStatus>
    <InternalTagsTaxHTField0 xmlns="4873beb7-5857-4685-be1f-d57550cc96cc">
      <Terms xmlns="http://schemas.microsoft.com/office/infopath/2007/PartnerControls"/>
    </InternalTagsTaxHTField0>
    <CSXHash xmlns="4873beb7-5857-4685-be1f-d57550cc96cc" xsi:nil="true"/>
    <Downloads xmlns="4873beb7-5857-4685-be1f-d57550cc96cc">0</Downloads>
    <VoteCount xmlns="4873beb7-5857-4685-be1f-d57550cc96cc" xsi:nil="true"/>
    <OOCacheId xmlns="4873beb7-5857-4685-be1f-d57550cc96cc" xsi:nil="true"/>
    <IsDeleted xmlns="4873beb7-5857-4685-be1f-d57550cc96cc">false</IsDeleted>
    <AssetExpire xmlns="4873beb7-5857-4685-be1f-d57550cc96cc">2035-01-01T08:00:00+00:00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SubmitterId xmlns="4873beb7-5857-4685-be1f-d57550cc96cc" xsi:nil="true"/>
    <EditorialTags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TP102801114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706531</LocLastLocAttemptVersionLookup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>false</IntlLangReview>
    <OutputCachingOn xmlns="4873beb7-5857-4685-be1f-d57550cc96cc">false</OutputCachingOn>
    <AverageRating xmlns="4873beb7-5857-4685-be1f-d57550cc96cc" xsi:nil="true"/>
    <APAuthor xmlns="4873beb7-5857-4685-be1f-d57550cc96cc">
      <UserInfo>
        <DisplayName>REDMOND\v-soujap</DisplayName>
        <AccountId>1954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OriginalRelease xmlns="4873beb7-5857-4685-be1f-d57550cc96cc">14</OriginalRelease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LocMarketGroupTiers2 xmlns="4873beb7-5857-4685-be1f-d57550cc96c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335E791-7449-4708-8DE9-182EC4D8A134}">
  <ds:schemaRefs>
    <ds:schemaRef ds:uri="http://schemas.microsoft.com/office/infopath/2007/PartnerControls"/>
    <ds:schemaRef ds:uri="http://schemas.openxmlformats.org/package/2006/metadata/core-properties"/>
    <ds:schemaRef ds:uri="http://purl.org/dc/terms/"/>
    <ds:schemaRef ds:uri="http://purl.org/dc/dcmitype/"/>
    <ds:schemaRef ds:uri="http://purl.org/dc/elements/1.1/"/>
    <ds:schemaRef ds:uri="http://www.w3.org/XML/1998/namespace"/>
    <ds:schemaRef ds:uri="http://schemas.microsoft.com/office/2006/documentManagement/types"/>
    <ds:schemaRef ds:uri="4873beb7-5857-4685-be1f-d57550cc96cc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6EB9514F-6A45-47F4-BC6D-A865E29717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C20563B-C646-42AF-9D0D-76DF086793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tf02801115</Template>
  <TotalTime>576</TotalTime>
  <Words>285</Words>
  <Application>Microsoft Office PowerPoint</Application>
  <PresentationFormat>Произвольный</PresentationFormat>
  <Paragraphs>58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Aharoni</vt:lpstr>
      <vt:lpstr>Arial</vt:lpstr>
      <vt:lpstr>Calibri</vt:lpstr>
      <vt:lpstr>Century</vt:lpstr>
      <vt:lpstr>Century Gothic</vt:lpstr>
      <vt:lpstr>Times New Roman</vt:lpstr>
      <vt:lpstr>Текстура дерева 16 х 9</vt:lpstr>
      <vt:lpstr> </vt:lpstr>
      <vt:lpstr>Презентация PowerPoint</vt:lpstr>
      <vt:lpstr>Презентация PowerPoint</vt:lpstr>
      <vt:lpstr>Types of Financial Markets</vt:lpstr>
      <vt:lpstr>Презентация PowerPoint</vt:lpstr>
      <vt:lpstr>Презентация PowerPoint</vt:lpstr>
      <vt:lpstr>Derivative markets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Moral Hazard and Adverse Selection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akter_iz_tashkenta@mail.ru</dc:creator>
  <cp:lastModifiedBy>User</cp:lastModifiedBy>
  <cp:revision>48</cp:revision>
  <dcterms:created xsi:type="dcterms:W3CDTF">2018-02-27T11:39:19Z</dcterms:created>
  <dcterms:modified xsi:type="dcterms:W3CDTF">2018-04-14T17:53:17Z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