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2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3.xml" ContentType="application/vnd.openxmlformats-officedocument.presentationml.tag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4.xml" ContentType="application/vnd.openxmlformats-officedocument.presentationml.tag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5.xml" ContentType="application/vnd.openxmlformats-officedocument.presentationml.tags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ags/tag8.xml" ContentType="application/vnd.openxmlformats-officedocument.presentationml.tags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handoutMasterIdLst>
    <p:handoutMasterId r:id="rId20"/>
  </p:handoutMasterIdLst>
  <p:sldIdLst>
    <p:sldId id="256" r:id="rId5"/>
    <p:sldId id="276" r:id="rId6"/>
    <p:sldId id="277" r:id="rId7"/>
    <p:sldId id="278" r:id="rId8"/>
    <p:sldId id="279" r:id="rId9"/>
    <p:sldId id="280" r:id="rId10"/>
    <p:sldId id="289" r:id="rId11"/>
    <p:sldId id="281" r:id="rId12"/>
    <p:sldId id="282" r:id="rId13"/>
    <p:sldId id="284" r:id="rId14"/>
    <p:sldId id="285" r:id="rId15"/>
    <p:sldId id="286" r:id="rId16"/>
    <p:sldId id="287" r:id="rId17"/>
    <p:sldId id="288" r:id="rId18"/>
  </p:sldIdLst>
  <p:sldSz cx="12188825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14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FAFAFA"/>
    <a:srgbClr val="2A16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04" autoAdjust="0"/>
    <p:restoredTop sz="94660"/>
  </p:normalViewPr>
  <p:slideViewPr>
    <p:cSldViewPr>
      <p:cViewPr varScale="1">
        <p:scale>
          <a:sx n="96" d="100"/>
          <a:sy n="96" d="100"/>
        </p:scale>
        <p:origin x="330" y="96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2838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6F0B4C-DFB0-45DE-8092-9619BC56DCCF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269020F-A29A-4093-9FAD-C8827F80060A}">
      <dgm:prSet phldrT="[Текст]" custT="1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pPr algn="ctr"/>
          <a:r>
            <a: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1.</a:t>
          </a:r>
          <a:endParaRPr lang="ru-RU" sz="4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8D4A5C2-8631-43DC-9C75-FB40911BC08F}" type="parTrans" cxnId="{992C8230-A9AC-4F87-ACD2-48FC40E1D3B8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EFFEA8F-AD9D-4DD4-859A-FFF741DFF00D}" type="sibTrans" cxnId="{992C8230-A9AC-4F87-ACD2-48FC40E1D3B8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8931F79-AC30-4AD7-89FD-EF504296276A}">
      <dgm:prSet phldrT="[Текст]" custT="1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pPr algn="ctr"/>
          <a:r>
            <a: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2.</a:t>
          </a:r>
          <a:endParaRPr lang="ru-RU" sz="4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454EBA4-7385-423D-87A4-D9A35921903B}" type="parTrans" cxnId="{3EEBCD12-2562-4DA1-9D57-43AF485925EC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B37262A-36AF-4BD8-9A75-6F5CE2EF06F8}" type="sibTrans" cxnId="{3EEBCD12-2562-4DA1-9D57-43AF485925EC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8200A29-B499-48E0-AFBE-50FF0007C612}">
      <dgm:prSet phldrT="[Текст]" custT="1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pPr algn="ctr"/>
          <a:r>
            <a: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3.</a:t>
          </a:r>
          <a:endParaRPr lang="ru-RU" sz="4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C9E0A8E-993D-4132-8824-CC1BA6B33A19}" type="parTrans" cxnId="{EC2AFF90-9A66-495D-B2FE-AF57E0FBD475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3329DF2-8061-4088-9725-58E4F91D1088}" type="sibTrans" cxnId="{EC2AFF90-9A66-495D-B2FE-AF57E0FBD475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2FDC764-ECB9-449B-B48F-B966B7D86C41}">
      <dgm:prSet custT="1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sz="36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DEFINING MONEY BY ITS FUNCTIONS</a:t>
          </a:r>
          <a:endParaRPr lang="ru-RU" sz="36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1F999436-1D3F-4316-A523-4B44408DB435}" type="parTrans" cxnId="{E8862DCB-99DF-4E1E-B93C-8A5E0A230E53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10A393D-D837-4203-B253-BB0C2125FD2A}" type="sibTrans" cxnId="{E8862DCB-99DF-4E1E-B93C-8A5E0A230E53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7CDB6D6-721E-4F76-9ABB-CF98ED80A2E4}">
      <dgm:prSet custT="1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sz="36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TYPES OF MONEY</a:t>
          </a:r>
          <a:endParaRPr lang="ru-RU" sz="36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3209DDF0-6681-4108-A671-CA1B9FC76886}" type="parTrans" cxnId="{5986DFB9-D770-4D67-AAD5-117FA81D1F5E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BE67176-C23A-4E04-AB5B-E1C668DA7B3F}" type="sibTrans" cxnId="{5986DFB9-D770-4D67-AAD5-117FA81D1F5E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6DC6525-0945-4CE6-9722-01ED717F364D}">
      <dgm:prSet custT="1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sz="36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MONEY AGGREGATES</a:t>
          </a:r>
          <a:endParaRPr lang="ru-RU" sz="36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2A3EE5C3-5F1A-49CC-BBB9-A990C49CE4BE}" type="parTrans" cxnId="{4F62CB6F-0BB2-4688-BE44-C2E6AD7872CF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E08C2D4-167A-48E1-8324-B7DE49548828}" type="sibTrans" cxnId="{4F62CB6F-0BB2-4688-BE44-C2E6AD7872CF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EE0BD02-B4B7-428C-B82A-32E5BB252A71}" type="pres">
      <dgm:prSet presAssocID="{ED6F0B4C-DFB0-45DE-8092-9619BC56DCC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D78CF1A-96D5-421A-89EA-31B4A8888A6D}" type="pres">
      <dgm:prSet presAssocID="{8269020F-A29A-4093-9FAD-C8827F80060A}" presName="composite" presStyleCnt="0"/>
      <dgm:spPr/>
    </dgm:pt>
    <dgm:pt modelId="{C09DCAEB-EA7B-4627-8968-532EEABC6933}" type="pres">
      <dgm:prSet presAssocID="{8269020F-A29A-4093-9FAD-C8827F80060A}" presName="parentText" presStyleLbl="alignNode1" presStyleIdx="0" presStyleCnt="3" custLinFactNeighborX="-8118" custLinFactNeighborY="-7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F4471-98C3-49B8-8452-E88F89384598}" type="pres">
      <dgm:prSet presAssocID="{8269020F-A29A-4093-9FAD-C8827F80060A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05B2B8-08F7-4818-A58A-24D3FFF9B671}" type="pres">
      <dgm:prSet presAssocID="{EEFFEA8F-AD9D-4DD4-859A-FFF741DFF00D}" presName="sp" presStyleCnt="0"/>
      <dgm:spPr/>
    </dgm:pt>
    <dgm:pt modelId="{2B916228-631C-4D53-877D-C7FEE9CC8116}" type="pres">
      <dgm:prSet presAssocID="{58931F79-AC30-4AD7-89FD-EF504296276A}" presName="composite" presStyleCnt="0"/>
      <dgm:spPr/>
    </dgm:pt>
    <dgm:pt modelId="{5F36F2E1-20C2-463A-97AA-CA8C6F161D5D}" type="pres">
      <dgm:prSet presAssocID="{58931F79-AC30-4AD7-89FD-EF504296276A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C2A621-DDA8-47D5-B33E-5C0CB4FCE7DB}" type="pres">
      <dgm:prSet presAssocID="{58931F79-AC30-4AD7-89FD-EF504296276A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C5869A-1898-48FD-A34D-3BB70700C2A0}" type="pres">
      <dgm:prSet presAssocID="{3B37262A-36AF-4BD8-9A75-6F5CE2EF06F8}" presName="sp" presStyleCnt="0"/>
      <dgm:spPr/>
    </dgm:pt>
    <dgm:pt modelId="{BE2AEEF9-28ED-4B0C-A518-9E43CBCC4B70}" type="pres">
      <dgm:prSet presAssocID="{98200A29-B499-48E0-AFBE-50FF0007C612}" presName="composite" presStyleCnt="0"/>
      <dgm:spPr/>
    </dgm:pt>
    <dgm:pt modelId="{6A4813D7-5D15-4179-A5CA-9EAE76E223D4}" type="pres">
      <dgm:prSet presAssocID="{98200A29-B499-48E0-AFBE-50FF0007C612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15D67E-CF7B-4479-9F7E-EC3B89DF33B3}" type="pres">
      <dgm:prSet presAssocID="{98200A29-B499-48E0-AFBE-50FF0007C612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3C142A2-5D7C-4865-9DCA-FC1185C190D3}" type="presOf" srcId="{72FDC764-ECB9-449B-B48F-B966B7D86C41}" destId="{E7BF4471-98C3-49B8-8452-E88F89384598}" srcOrd="0" destOrd="0" presId="urn:microsoft.com/office/officeart/2005/8/layout/chevron2"/>
    <dgm:cxn modelId="{5986DFB9-D770-4D67-AAD5-117FA81D1F5E}" srcId="{58931F79-AC30-4AD7-89FD-EF504296276A}" destId="{17CDB6D6-721E-4F76-9ABB-CF98ED80A2E4}" srcOrd="0" destOrd="0" parTransId="{3209DDF0-6681-4108-A671-CA1B9FC76886}" sibTransId="{2BE67176-C23A-4E04-AB5B-E1C668DA7B3F}"/>
    <dgm:cxn modelId="{3D1881F2-D48F-4A2B-8546-74875CD8C881}" type="presOf" srcId="{98200A29-B499-48E0-AFBE-50FF0007C612}" destId="{6A4813D7-5D15-4179-A5CA-9EAE76E223D4}" srcOrd="0" destOrd="0" presId="urn:microsoft.com/office/officeart/2005/8/layout/chevron2"/>
    <dgm:cxn modelId="{81B3A8F6-FD17-4A89-A421-887733F6394D}" type="presOf" srcId="{17CDB6D6-721E-4F76-9ABB-CF98ED80A2E4}" destId="{76C2A621-DDA8-47D5-B33E-5C0CB4FCE7DB}" srcOrd="0" destOrd="0" presId="urn:microsoft.com/office/officeart/2005/8/layout/chevron2"/>
    <dgm:cxn modelId="{F9F6848F-8CA3-4318-8B7F-875481A44D63}" type="presOf" srcId="{8269020F-A29A-4093-9FAD-C8827F80060A}" destId="{C09DCAEB-EA7B-4627-8968-532EEABC6933}" srcOrd="0" destOrd="0" presId="urn:microsoft.com/office/officeart/2005/8/layout/chevron2"/>
    <dgm:cxn modelId="{EC2AFF90-9A66-495D-B2FE-AF57E0FBD475}" srcId="{ED6F0B4C-DFB0-45DE-8092-9619BC56DCCF}" destId="{98200A29-B499-48E0-AFBE-50FF0007C612}" srcOrd="2" destOrd="0" parTransId="{0C9E0A8E-993D-4132-8824-CC1BA6B33A19}" sibTransId="{03329DF2-8061-4088-9725-58E4F91D1088}"/>
    <dgm:cxn modelId="{3576CAF0-AB8F-4C7D-B5B9-2F1EEEACDCA9}" type="presOf" srcId="{ED6F0B4C-DFB0-45DE-8092-9619BC56DCCF}" destId="{3EE0BD02-B4B7-428C-B82A-32E5BB252A71}" srcOrd="0" destOrd="0" presId="urn:microsoft.com/office/officeart/2005/8/layout/chevron2"/>
    <dgm:cxn modelId="{992C8230-A9AC-4F87-ACD2-48FC40E1D3B8}" srcId="{ED6F0B4C-DFB0-45DE-8092-9619BC56DCCF}" destId="{8269020F-A29A-4093-9FAD-C8827F80060A}" srcOrd="0" destOrd="0" parTransId="{58D4A5C2-8631-43DC-9C75-FB40911BC08F}" sibTransId="{EEFFEA8F-AD9D-4DD4-859A-FFF741DFF00D}"/>
    <dgm:cxn modelId="{78B4E221-587F-4064-BF37-C9D638855986}" type="presOf" srcId="{58931F79-AC30-4AD7-89FD-EF504296276A}" destId="{5F36F2E1-20C2-463A-97AA-CA8C6F161D5D}" srcOrd="0" destOrd="0" presId="urn:microsoft.com/office/officeart/2005/8/layout/chevron2"/>
    <dgm:cxn modelId="{4F62CB6F-0BB2-4688-BE44-C2E6AD7872CF}" srcId="{98200A29-B499-48E0-AFBE-50FF0007C612}" destId="{06DC6525-0945-4CE6-9722-01ED717F364D}" srcOrd="0" destOrd="0" parTransId="{2A3EE5C3-5F1A-49CC-BBB9-A990C49CE4BE}" sibTransId="{3E08C2D4-167A-48E1-8324-B7DE49548828}"/>
    <dgm:cxn modelId="{348F2A21-9AA9-4803-BEC5-114D62420B6E}" type="presOf" srcId="{06DC6525-0945-4CE6-9722-01ED717F364D}" destId="{3F15D67E-CF7B-4479-9F7E-EC3B89DF33B3}" srcOrd="0" destOrd="0" presId="urn:microsoft.com/office/officeart/2005/8/layout/chevron2"/>
    <dgm:cxn modelId="{3EEBCD12-2562-4DA1-9D57-43AF485925EC}" srcId="{ED6F0B4C-DFB0-45DE-8092-9619BC56DCCF}" destId="{58931F79-AC30-4AD7-89FD-EF504296276A}" srcOrd="1" destOrd="0" parTransId="{5454EBA4-7385-423D-87A4-D9A35921903B}" sibTransId="{3B37262A-36AF-4BD8-9A75-6F5CE2EF06F8}"/>
    <dgm:cxn modelId="{E8862DCB-99DF-4E1E-B93C-8A5E0A230E53}" srcId="{8269020F-A29A-4093-9FAD-C8827F80060A}" destId="{72FDC764-ECB9-449B-B48F-B966B7D86C41}" srcOrd="0" destOrd="0" parTransId="{1F999436-1D3F-4316-A523-4B44408DB435}" sibTransId="{110A393D-D837-4203-B253-BB0C2125FD2A}"/>
    <dgm:cxn modelId="{EBE99AEB-7E00-46A1-A144-62E17EFD8C70}" type="presParOf" srcId="{3EE0BD02-B4B7-428C-B82A-32E5BB252A71}" destId="{0D78CF1A-96D5-421A-89EA-31B4A8888A6D}" srcOrd="0" destOrd="0" presId="urn:microsoft.com/office/officeart/2005/8/layout/chevron2"/>
    <dgm:cxn modelId="{6C4723D8-8839-4C41-981A-71A6CAD2FD6D}" type="presParOf" srcId="{0D78CF1A-96D5-421A-89EA-31B4A8888A6D}" destId="{C09DCAEB-EA7B-4627-8968-532EEABC6933}" srcOrd="0" destOrd="0" presId="urn:microsoft.com/office/officeart/2005/8/layout/chevron2"/>
    <dgm:cxn modelId="{BAA0567A-9D64-4469-9625-B6714EB5F27A}" type="presParOf" srcId="{0D78CF1A-96D5-421A-89EA-31B4A8888A6D}" destId="{E7BF4471-98C3-49B8-8452-E88F89384598}" srcOrd="1" destOrd="0" presId="urn:microsoft.com/office/officeart/2005/8/layout/chevron2"/>
    <dgm:cxn modelId="{FA011B0E-B4CD-49BA-958F-10E954ED8AEB}" type="presParOf" srcId="{3EE0BD02-B4B7-428C-B82A-32E5BB252A71}" destId="{3005B2B8-08F7-4818-A58A-24D3FFF9B671}" srcOrd="1" destOrd="0" presId="urn:microsoft.com/office/officeart/2005/8/layout/chevron2"/>
    <dgm:cxn modelId="{6FD11610-4253-469B-A432-1E2E75665B7E}" type="presParOf" srcId="{3EE0BD02-B4B7-428C-B82A-32E5BB252A71}" destId="{2B916228-631C-4D53-877D-C7FEE9CC8116}" srcOrd="2" destOrd="0" presId="urn:microsoft.com/office/officeart/2005/8/layout/chevron2"/>
    <dgm:cxn modelId="{02B6F96A-54F6-469B-BA7B-C10289203831}" type="presParOf" srcId="{2B916228-631C-4D53-877D-C7FEE9CC8116}" destId="{5F36F2E1-20C2-463A-97AA-CA8C6F161D5D}" srcOrd="0" destOrd="0" presId="urn:microsoft.com/office/officeart/2005/8/layout/chevron2"/>
    <dgm:cxn modelId="{48326C77-D261-4FAA-912D-A662FF46E1C5}" type="presParOf" srcId="{2B916228-631C-4D53-877D-C7FEE9CC8116}" destId="{76C2A621-DDA8-47D5-B33E-5C0CB4FCE7DB}" srcOrd="1" destOrd="0" presId="urn:microsoft.com/office/officeart/2005/8/layout/chevron2"/>
    <dgm:cxn modelId="{60BCC1FD-525A-40B2-AF9F-094732592BDF}" type="presParOf" srcId="{3EE0BD02-B4B7-428C-B82A-32E5BB252A71}" destId="{EBC5869A-1898-48FD-A34D-3BB70700C2A0}" srcOrd="3" destOrd="0" presId="urn:microsoft.com/office/officeart/2005/8/layout/chevron2"/>
    <dgm:cxn modelId="{0E07570D-6344-4A69-8A9A-C610CBA7AD63}" type="presParOf" srcId="{3EE0BD02-B4B7-428C-B82A-32E5BB252A71}" destId="{BE2AEEF9-28ED-4B0C-A518-9E43CBCC4B70}" srcOrd="4" destOrd="0" presId="urn:microsoft.com/office/officeart/2005/8/layout/chevron2"/>
    <dgm:cxn modelId="{5064D664-9A47-41E7-9609-E73E0B66C98A}" type="presParOf" srcId="{BE2AEEF9-28ED-4B0C-A518-9E43CBCC4B70}" destId="{6A4813D7-5D15-4179-A5CA-9EAE76E223D4}" srcOrd="0" destOrd="0" presId="urn:microsoft.com/office/officeart/2005/8/layout/chevron2"/>
    <dgm:cxn modelId="{8D8E1E41-8B22-4031-90AC-A287F979302F}" type="presParOf" srcId="{BE2AEEF9-28ED-4B0C-A518-9E43CBCC4B70}" destId="{3F15D67E-CF7B-4479-9F7E-EC3B89DF33B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379629A-ED04-41A1-BDCB-557285D37F0E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66724C4-6873-485C-99C5-600FAA4FA28A}">
      <dgm:prSet phldrT="[Текст]"/>
      <dgm:spPr>
        <a:solidFill>
          <a:srgbClr val="7030A0"/>
        </a:solidFill>
      </dgm:spPr>
      <dgm:t>
        <a:bodyPr/>
        <a:lstStyle/>
        <a:p>
          <a:r>
            <a:rPr lang="en-US" dirty="0" smtClean="0"/>
            <a:t>1</a:t>
          </a:r>
          <a:endParaRPr lang="ru-RU" dirty="0"/>
        </a:p>
      </dgm:t>
    </dgm:pt>
    <dgm:pt modelId="{5ADE8B1D-8BBB-40D0-8678-C9C0FB4A282E}" type="parTrans" cxnId="{EBD5A5C6-6C73-4BAB-8760-BA3CD7BAFD2E}">
      <dgm:prSet/>
      <dgm:spPr/>
      <dgm:t>
        <a:bodyPr/>
        <a:lstStyle/>
        <a:p>
          <a:endParaRPr lang="ru-RU"/>
        </a:p>
      </dgm:t>
    </dgm:pt>
    <dgm:pt modelId="{D20B3A4A-12C1-46BF-A472-59FC29DBE1FE}" type="sibTrans" cxnId="{EBD5A5C6-6C73-4BAB-8760-BA3CD7BAFD2E}">
      <dgm:prSet/>
      <dgm:spPr/>
      <dgm:t>
        <a:bodyPr/>
        <a:lstStyle/>
        <a:p>
          <a:endParaRPr lang="ru-RU"/>
        </a:p>
      </dgm:t>
    </dgm:pt>
    <dgm:pt modelId="{D931170D-3219-4775-9BE9-7177549D7645}">
      <dgm:prSet phldrT="[Текст]" custT="1"/>
      <dgm:spPr>
        <a:solidFill>
          <a:schemeClr val="tx1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endParaRPr lang="en-US" sz="2800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  <a:p>
          <a:r>
            <a:rPr lang="en-US" sz="28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Money for ordinary people:</a:t>
          </a:r>
        </a:p>
        <a:p>
          <a:r>
            <a:rPr lang="en-US" sz="28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Synonym of income and wealth  </a:t>
          </a:r>
        </a:p>
        <a:p>
          <a:endParaRPr lang="ru-RU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5CA31C21-DEBF-4285-B707-2639547E9B38}" type="parTrans" cxnId="{739ED1CF-6778-4DA9-9ED0-EBD5727B9CF8}">
      <dgm:prSet/>
      <dgm:spPr/>
      <dgm:t>
        <a:bodyPr/>
        <a:lstStyle/>
        <a:p>
          <a:endParaRPr lang="ru-RU"/>
        </a:p>
      </dgm:t>
    </dgm:pt>
    <dgm:pt modelId="{F3B49E8F-81D2-4E0D-8216-72FA3A6FC427}" type="sibTrans" cxnId="{739ED1CF-6778-4DA9-9ED0-EBD5727B9CF8}">
      <dgm:prSet/>
      <dgm:spPr/>
      <dgm:t>
        <a:bodyPr/>
        <a:lstStyle/>
        <a:p>
          <a:endParaRPr lang="ru-RU"/>
        </a:p>
      </dgm:t>
    </dgm:pt>
    <dgm:pt modelId="{5DA4A174-C509-41D6-92FA-A0ADBCA749F2}">
      <dgm:prSet phldrT="[Текст]"/>
      <dgm:spPr>
        <a:solidFill>
          <a:srgbClr val="7030A0"/>
        </a:solidFill>
      </dgm:spPr>
      <dgm:t>
        <a:bodyPr/>
        <a:lstStyle/>
        <a:p>
          <a:r>
            <a:rPr lang="en-US" dirty="0" smtClean="0"/>
            <a:t>2</a:t>
          </a:r>
          <a:endParaRPr lang="ru-RU" dirty="0"/>
        </a:p>
      </dgm:t>
    </dgm:pt>
    <dgm:pt modelId="{06215017-A69B-4780-AD23-062F3F1A00E3}" type="parTrans" cxnId="{30856243-4F1E-470C-B37F-1D7FDE8B398F}">
      <dgm:prSet/>
      <dgm:spPr/>
      <dgm:t>
        <a:bodyPr/>
        <a:lstStyle/>
        <a:p>
          <a:endParaRPr lang="ru-RU"/>
        </a:p>
      </dgm:t>
    </dgm:pt>
    <dgm:pt modelId="{2E324998-3EFA-4F2C-9F15-646B26625DD5}" type="sibTrans" cxnId="{30856243-4F1E-470C-B37F-1D7FDE8B398F}">
      <dgm:prSet/>
      <dgm:spPr/>
      <dgm:t>
        <a:bodyPr/>
        <a:lstStyle/>
        <a:p>
          <a:endParaRPr lang="ru-RU"/>
        </a:p>
      </dgm:t>
    </dgm:pt>
    <dgm:pt modelId="{5E38B1A1-3E13-498C-AB59-26ADB18BF3EA}">
      <dgm:prSet phldrT="[Текст]" custT="1"/>
      <dgm:spPr>
        <a:solidFill>
          <a:srgbClr val="FAFAFA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n-US" sz="24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Money for economists: </a:t>
          </a:r>
        </a:p>
        <a:p>
          <a:r>
            <a:rPr lang="en-US" sz="24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-Medium of exchange</a:t>
          </a:r>
        </a:p>
        <a:p>
          <a:r>
            <a:rPr lang="en-US" sz="24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-Unit of account</a:t>
          </a:r>
        </a:p>
        <a:p>
          <a:r>
            <a:rPr lang="en-US" sz="24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-Store of value</a:t>
          </a:r>
        </a:p>
      </dgm:t>
    </dgm:pt>
    <dgm:pt modelId="{E7B8AA10-38AD-431A-BF13-1DE14D811146}" type="parTrans" cxnId="{ED0F5BAA-85B0-4796-9BF7-6A373EDC4099}">
      <dgm:prSet/>
      <dgm:spPr/>
      <dgm:t>
        <a:bodyPr/>
        <a:lstStyle/>
        <a:p>
          <a:endParaRPr lang="ru-RU"/>
        </a:p>
      </dgm:t>
    </dgm:pt>
    <dgm:pt modelId="{242668FB-37A2-4C3D-8D2C-05A14DB3A4C5}" type="sibTrans" cxnId="{ED0F5BAA-85B0-4796-9BF7-6A373EDC4099}">
      <dgm:prSet/>
      <dgm:spPr/>
      <dgm:t>
        <a:bodyPr/>
        <a:lstStyle/>
        <a:p>
          <a:endParaRPr lang="ru-RU"/>
        </a:p>
      </dgm:t>
    </dgm:pt>
    <dgm:pt modelId="{9B930507-2D02-4ADA-90CE-8A9ACDC5A7EF}" type="pres">
      <dgm:prSet presAssocID="{E379629A-ED04-41A1-BDCB-557285D37F0E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AD6E3AF-DCC2-4285-8865-988792D12231}" type="pres">
      <dgm:prSet presAssocID="{966724C4-6873-485C-99C5-600FAA4FA28A}" presName="posSpace" presStyleCnt="0"/>
      <dgm:spPr/>
    </dgm:pt>
    <dgm:pt modelId="{3A3D5140-F953-439F-80EE-97150BFC75F6}" type="pres">
      <dgm:prSet presAssocID="{966724C4-6873-485C-99C5-600FAA4FA28A}" presName="vertFlow" presStyleCnt="0"/>
      <dgm:spPr/>
    </dgm:pt>
    <dgm:pt modelId="{A83F82ED-0437-4182-98F9-FC0BE0875D68}" type="pres">
      <dgm:prSet presAssocID="{966724C4-6873-485C-99C5-600FAA4FA28A}" presName="topSpace" presStyleCnt="0"/>
      <dgm:spPr/>
    </dgm:pt>
    <dgm:pt modelId="{056E09A9-B234-4EBC-879B-7D4A2054FD83}" type="pres">
      <dgm:prSet presAssocID="{966724C4-6873-485C-99C5-600FAA4FA28A}" presName="firstComp" presStyleCnt="0"/>
      <dgm:spPr/>
    </dgm:pt>
    <dgm:pt modelId="{544EF9FA-F4B4-4B97-ADC8-ECB3BAC1CF17}" type="pres">
      <dgm:prSet presAssocID="{966724C4-6873-485C-99C5-600FAA4FA28A}" presName="firstChild" presStyleLbl="bgAccFollowNode1" presStyleIdx="0" presStyleCnt="2" custScaleX="126595" custScaleY="151655" custLinFactNeighborX="-4219" custLinFactNeighborY="4183"/>
      <dgm:spPr/>
      <dgm:t>
        <a:bodyPr/>
        <a:lstStyle/>
        <a:p>
          <a:endParaRPr lang="ru-RU"/>
        </a:p>
      </dgm:t>
    </dgm:pt>
    <dgm:pt modelId="{010F3AA3-7944-4E33-8DCA-1E17D8DFEB38}" type="pres">
      <dgm:prSet presAssocID="{966724C4-6873-485C-99C5-600FAA4FA28A}" presName="firstChildTx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F7F33F-FB24-456F-AB4A-3FA3ED2A5DA9}" type="pres">
      <dgm:prSet presAssocID="{966724C4-6873-485C-99C5-600FAA4FA28A}" presName="negSpace" presStyleCnt="0"/>
      <dgm:spPr/>
    </dgm:pt>
    <dgm:pt modelId="{AB3648CC-AD17-4814-888B-6C1255CA53AF}" type="pres">
      <dgm:prSet presAssocID="{966724C4-6873-485C-99C5-600FAA4FA28A}" presName="circle" presStyleLbl="node1" presStyleIdx="0" presStyleCnt="2" custScaleX="53974" custScaleY="52509" custLinFactNeighborX="-35240" custLinFactNeighborY="9731"/>
      <dgm:spPr/>
      <dgm:t>
        <a:bodyPr/>
        <a:lstStyle/>
        <a:p>
          <a:endParaRPr lang="ru-RU"/>
        </a:p>
      </dgm:t>
    </dgm:pt>
    <dgm:pt modelId="{CF9B70A1-2F5A-4BAE-9AAB-6307A7CF95C0}" type="pres">
      <dgm:prSet presAssocID="{D20B3A4A-12C1-46BF-A472-59FC29DBE1FE}" presName="transSpace" presStyleCnt="0"/>
      <dgm:spPr/>
    </dgm:pt>
    <dgm:pt modelId="{427A52AA-4F0D-468F-B4EB-26E6647687EC}" type="pres">
      <dgm:prSet presAssocID="{5DA4A174-C509-41D6-92FA-A0ADBCA749F2}" presName="posSpace" presStyleCnt="0"/>
      <dgm:spPr/>
    </dgm:pt>
    <dgm:pt modelId="{58C2E05B-799C-4635-ACB5-087A1E2E653F}" type="pres">
      <dgm:prSet presAssocID="{5DA4A174-C509-41D6-92FA-A0ADBCA749F2}" presName="vertFlow" presStyleCnt="0"/>
      <dgm:spPr/>
    </dgm:pt>
    <dgm:pt modelId="{FAD32719-CAB6-41F8-983C-A29F5EC5925A}" type="pres">
      <dgm:prSet presAssocID="{5DA4A174-C509-41D6-92FA-A0ADBCA749F2}" presName="topSpace" presStyleCnt="0"/>
      <dgm:spPr/>
    </dgm:pt>
    <dgm:pt modelId="{C79538D6-5CD8-4917-805A-ED46EDEC6692}" type="pres">
      <dgm:prSet presAssocID="{5DA4A174-C509-41D6-92FA-A0ADBCA749F2}" presName="firstComp" presStyleCnt="0"/>
      <dgm:spPr/>
    </dgm:pt>
    <dgm:pt modelId="{D787FAEB-CA8A-4A58-AA28-24E0E9F9CCF8}" type="pres">
      <dgm:prSet presAssocID="{5DA4A174-C509-41D6-92FA-A0ADBCA749F2}" presName="firstChild" presStyleLbl="bgAccFollowNode1" presStyleIdx="1" presStyleCnt="2" custScaleX="122778" custScaleY="149663" custLinFactNeighborX="-19203" custLinFactNeighborY="4183"/>
      <dgm:spPr/>
      <dgm:t>
        <a:bodyPr/>
        <a:lstStyle/>
        <a:p>
          <a:endParaRPr lang="ru-RU"/>
        </a:p>
      </dgm:t>
    </dgm:pt>
    <dgm:pt modelId="{1BC93D6F-E885-496C-A97D-83E58FAE141A}" type="pres">
      <dgm:prSet presAssocID="{5DA4A174-C509-41D6-92FA-A0ADBCA749F2}" presName="firstChildTx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E875D1-97CD-4CF9-AB9A-8AA557724A5F}" type="pres">
      <dgm:prSet presAssocID="{5DA4A174-C509-41D6-92FA-A0ADBCA749F2}" presName="negSpace" presStyleCnt="0"/>
      <dgm:spPr/>
    </dgm:pt>
    <dgm:pt modelId="{E973CC02-4063-45A5-BF81-743FF4A5C4C3}" type="pres">
      <dgm:prSet presAssocID="{5DA4A174-C509-41D6-92FA-A0ADBCA749F2}" presName="circle" presStyleLbl="node1" presStyleIdx="1" presStyleCnt="2" custScaleX="52984" custScaleY="53167" custLinFactNeighborX="-24923" custLinFactNeighborY="1118"/>
      <dgm:spPr/>
      <dgm:t>
        <a:bodyPr/>
        <a:lstStyle/>
        <a:p>
          <a:endParaRPr lang="ru-RU"/>
        </a:p>
      </dgm:t>
    </dgm:pt>
  </dgm:ptLst>
  <dgm:cxnLst>
    <dgm:cxn modelId="{EBD5A5C6-6C73-4BAB-8760-BA3CD7BAFD2E}" srcId="{E379629A-ED04-41A1-BDCB-557285D37F0E}" destId="{966724C4-6873-485C-99C5-600FAA4FA28A}" srcOrd="0" destOrd="0" parTransId="{5ADE8B1D-8BBB-40D0-8678-C9C0FB4A282E}" sibTransId="{D20B3A4A-12C1-46BF-A472-59FC29DBE1FE}"/>
    <dgm:cxn modelId="{ED0F5BAA-85B0-4796-9BF7-6A373EDC4099}" srcId="{5DA4A174-C509-41D6-92FA-A0ADBCA749F2}" destId="{5E38B1A1-3E13-498C-AB59-26ADB18BF3EA}" srcOrd="0" destOrd="0" parTransId="{E7B8AA10-38AD-431A-BF13-1DE14D811146}" sibTransId="{242668FB-37A2-4C3D-8D2C-05A14DB3A4C5}"/>
    <dgm:cxn modelId="{AF994341-8F2D-463E-A1D4-F9AA1DEFC4C9}" type="presOf" srcId="{5E38B1A1-3E13-498C-AB59-26ADB18BF3EA}" destId="{D787FAEB-CA8A-4A58-AA28-24E0E9F9CCF8}" srcOrd="0" destOrd="0" presId="urn:microsoft.com/office/officeart/2005/8/layout/hList9"/>
    <dgm:cxn modelId="{F827266B-BD7B-41A1-8739-AB593BF8EE66}" type="presOf" srcId="{D931170D-3219-4775-9BE9-7177549D7645}" destId="{010F3AA3-7944-4E33-8DCA-1E17D8DFEB38}" srcOrd="1" destOrd="0" presId="urn:microsoft.com/office/officeart/2005/8/layout/hList9"/>
    <dgm:cxn modelId="{A714785B-80F5-4E19-A99E-A4E35A60B834}" type="presOf" srcId="{5DA4A174-C509-41D6-92FA-A0ADBCA749F2}" destId="{E973CC02-4063-45A5-BF81-743FF4A5C4C3}" srcOrd="0" destOrd="0" presId="urn:microsoft.com/office/officeart/2005/8/layout/hList9"/>
    <dgm:cxn modelId="{0800B8BD-8FD0-44A6-9089-EA7ACC4FF5C0}" type="presOf" srcId="{E379629A-ED04-41A1-BDCB-557285D37F0E}" destId="{9B930507-2D02-4ADA-90CE-8A9ACDC5A7EF}" srcOrd="0" destOrd="0" presId="urn:microsoft.com/office/officeart/2005/8/layout/hList9"/>
    <dgm:cxn modelId="{739ED1CF-6778-4DA9-9ED0-EBD5727B9CF8}" srcId="{966724C4-6873-485C-99C5-600FAA4FA28A}" destId="{D931170D-3219-4775-9BE9-7177549D7645}" srcOrd="0" destOrd="0" parTransId="{5CA31C21-DEBF-4285-B707-2639547E9B38}" sibTransId="{F3B49E8F-81D2-4E0D-8216-72FA3A6FC427}"/>
    <dgm:cxn modelId="{30856243-4F1E-470C-B37F-1D7FDE8B398F}" srcId="{E379629A-ED04-41A1-BDCB-557285D37F0E}" destId="{5DA4A174-C509-41D6-92FA-A0ADBCA749F2}" srcOrd="1" destOrd="0" parTransId="{06215017-A69B-4780-AD23-062F3F1A00E3}" sibTransId="{2E324998-3EFA-4F2C-9F15-646B26625DD5}"/>
    <dgm:cxn modelId="{1ED25798-C7BD-4731-8D23-C271C7EF8395}" type="presOf" srcId="{D931170D-3219-4775-9BE9-7177549D7645}" destId="{544EF9FA-F4B4-4B97-ADC8-ECB3BAC1CF17}" srcOrd="0" destOrd="0" presId="urn:microsoft.com/office/officeart/2005/8/layout/hList9"/>
    <dgm:cxn modelId="{85BCF514-05E5-40F3-9966-5DFAC8FA48F4}" type="presOf" srcId="{5E38B1A1-3E13-498C-AB59-26ADB18BF3EA}" destId="{1BC93D6F-E885-496C-A97D-83E58FAE141A}" srcOrd="1" destOrd="0" presId="urn:microsoft.com/office/officeart/2005/8/layout/hList9"/>
    <dgm:cxn modelId="{BFBA726B-7C41-478E-B4B1-5B376FF28B37}" type="presOf" srcId="{966724C4-6873-485C-99C5-600FAA4FA28A}" destId="{AB3648CC-AD17-4814-888B-6C1255CA53AF}" srcOrd="0" destOrd="0" presId="urn:microsoft.com/office/officeart/2005/8/layout/hList9"/>
    <dgm:cxn modelId="{31023283-C796-42EA-B816-12DC597ED105}" type="presParOf" srcId="{9B930507-2D02-4ADA-90CE-8A9ACDC5A7EF}" destId="{AAD6E3AF-DCC2-4285-8865-988792D12231}" srcOrd="0" destOrd="0" presId="urn:microsoft.com/office/officeart/2005/8/layout/hList9"/>
    <dgm:cxn modelId="{AAD45859-796A-4097-BF92-84C261DDEA03}" type="presParOf" srcId="{9B930507-2D02-4ADA-90CE-8A9ACDC5A7EF}" destId="{3A3D5140-F953-439F-80EE-97150BFC75F6}" srcOrd="1" destOrd="0" presId="urn:microsoft.com/office/officeart/2005/8/layout/hList9"/>
    <dgm:cxn modelId="{0F9CE7C2-5C13-4E2E-853E-6D20793CEBBA}" type="presParOf" srcId="{3A3D5140-F953-439F-80EE-97150BFC75F6}" destId="{A83F82ED-0437-4182-98F9-FC0BE0875D68}" srcOrd="0" destOrd="0" presId="urn:microsoft.com/office/officeart/2005/8/layout/hList9"/>
    <dgm:cxn modelId="{F90BCDDF-9A4F-45F2-A6FE-64ADCF6BD440}" type="presParOf" srcId="{3A3D5140-F953-439F-80EE-97150BFC75F6}" destId="{056E09A9-B234-4EBC-879B-7D4A2054FD83}" srcOrd="1" destOrd="0" presId="urn:microsoft.com/office/officeart/2005/8/layout/hList9"/>
    <dgm:cxn modelId="{6D9941C7-EE6B-46C6-AC3B-D5E5D6AE3CA6}" type="presParOf" srcId="{056E09A9-B234-4EBC-879B-7D4A2054FD83}" destId="{544EF9FA-F4B4-4B97-ADC8-ECB3BAC1CF17}" srcOrd="0" destOrd="0" presId="urn:microsoft.com/office/officeart/2005/8/layout/hList9"/>
    <dgm:cxn modelId="{CD795786-EE2A-4CCD-AC1B-1280EDF448C9}" type="presParOf" srcId="{056E09A9-B234-4EBC-879B-7D4A2054FD83}" destId="{010F3AA3-7944-4E33-8DCA-1E17D8DFEB38}" srcOrd="1" destOrd="0" presId="urn:microsoft.com/office/officeart/2005/8/layout/hList9"/>
    <dgm:cxn modelId="{8F92E23E-88ED-46E5-B1AB-6360AED8B547}" type="presParOf" srcId="{9B930507-2D02-4ADA-90CE-8A9ACDC5A7EF}" destId="{06F7F33F-FB24-456F-AB4A-3FA3ED2A5DA9}" srcOrd="2" destOrd="0" presId="urn:microsoft.com/office/officeart/2005/8/layout/hList9"/>
    <dgm:cxn modelId="{67CF0CEF-A67E-46AF-A991-DC9CC4895EF7}" type="presParOf" srcId="{9B930507-2D02-4ADA-90CE-8A9ACDC5A7EF}" destId="{AB3648CC-AD17-4814-888B-6C1255CA53AF}" srcOrd="3" destOrd="0" presId="urn:microsoft.com/office/officeart/2005/8/layout/hList9"/>
    <dgm:cxn modelId="{0BC92957-61BE-4F09-A580-025884A3B853}" type="presParOf" srcId="{9B930507-2D02-4ADA-90CE-8A9ACDC5A7EF}" destId="{CF9B70A1-2F5A-4BAE-9AAB-6307A7CF95C0}" srcOrd="4" destOrd="0" presId="urn:microsoft.com/office/officeart/2005/8/layout/hList9"/>
    <dgm:cxn modelId="{8B8BB464-4D77-431C-B5CC-42CA871AD3C2}" type="presParOf" srcId="{9B930507-2D02-4ADA-90CE-8A9ACDC5A7EF}" destId="{427A52AA-4F0D-468F-B4EB-26E6647687EC}" srcOrd="5" destOrd="0" presId="urn:microsoft.com/office/officeart/2005/8/layout/hList9"/>
    <dgm:cxn modelId="{07212D97-DE92-459A-8F3F-430615AFA949}" type="presParOf" srcId="{9B930507-2D02-4ADA-90CE-8A9ACDC5A7EF}" destId="{58C2E05B-799C-4635-ACB5-087A1E2E653F}" srcOrd="6" destOrd="0" presId="urn:microsoft.com/office/officeart/2005/8/layout/hList9"/>
    <dgm:cxn modelId="{DAE76166-AF4C-4E99-AA5C-638C863B4D26}" type="presParOf" srcId="{58C2E05B-799C-4635-ACB5-087A1E2E653F}" destId="{FAD32719-CAB6-41F8-983C-A29F5EC5925A}" srcOrd="0" destOrd="0" presId="urn:microsoft.com/office/officeart/2005/8/layout/hList9"/>
    <dgm:cxn modelId="{8D0D90D5-EE36-4E45-8138-A0FDE190CC5E}" type="presParOf" srcId="{58C2E05B-799C-4635-ACB5-087A1E2E653F}" destId="{C79538D6-5CD8-4917-805A-ED46EDEC6692}" srcOrd="1" destOrd="0" presId="urn:microsoft.com/office/officeart/2005/8/layout/hList9"/>
    <dgm:cxn modelId="{AD8ABBEC-9989-4195-AE7B-9CD7634BBD31}" type="presParOf" srcId="{C79538D6-5CD8-4917-805A-ED46EDEC6692}" destId="{D787FAEB-CA8A-4A58-AA28-24E0E9F9CCF8}" srcOrd="0" destOrd="0" presId="urn:microsoft.com/office/officeart/2005/8/layout/hList9"/>
    <dgm:cxn modelId="{9FC84942-AEE6-49F4-B657-DCC6CC8D85BC}" type="presParOf" srcId="{C79538D6-5CD8-4917-805A-ED46EDEC6692}" destId="{1BC93D6F-E885-496C-A97D-83E58FAE141A}" srcOrd="1" destOrd="0" presId="urn:microsoft.com/office/officeart/2005/8/layout/hList9"/>
    <dgm:cxn modelId="{BF9A5D79-89CF-4A6B-AD9D-9D946167EBC1}" type="presParOf" srcId="{9B930507-2D02-4ADA-90CE-8A9ACDC5A7EF}" destId="{A4E875D1-97CD-4CF9-AB9A-8AA557724A5F}" srcOrd="7" destOrd="0" presId="urn:microsoft.com/office/officeart/2005/8/layout/hList9"/>
    <dgm:cxn modelId="{C17F2C13-9B59-4AD3-B874-4ACD0D020F37}" type="presParOf" srcId="{9B930507-2D02-4ADA-90CE-8A9ACDC5A7EF}" destId="{E973CC02-4063-45A5-BF81-743FF4A5C4C3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D40A1E2-87A4-41D3-B0B3-7DB2A4F4BACF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FB93DE7-063A-4B5D-8D93-35A68C3CE984}">
      <dgm:prSet phldrT="[Текст]" custT="1"/>
      <dgm:spPr>
        <a:solidFill>
          <a:srgbClr val="FAFAFA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/>
      </dgm:spPr>
      <dgm:t>
        <a:bodyPr anchor="ctr"/>
        <a:lstStyle/>
        <a:p>
          <a:r>
            <a:rPr lang="en-US" sz="36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   Currency </a:t>
          </a:r>
        </a:p>
        <a:p>
          <a:r>
            <a:rPr lang="en-US" sz="36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  (USA dollar)</a:t>
          </a:r>
          <a:endParaRPr lang="ru-RU" sz="36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9C2E5AE9-FE8B-4124-AD0B-BFF6934DC0FD}" type="parTrans" cxnId="{E13E0F62-83E3-40BB-81C5-7B6795FEFDF7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BD0E8B07-CFCA-4501-8F64-5C3CB1473F03}" type="sibTrans" cxnId="{E13E0F62-83E3-40BB-81C5-7B6795FEFDF7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503BE411-9A49-4FAA-B98E-6C89A525AC01}">
      <dgm:prSet phldrT="[Текст]" custT="1"/>
      <dgm:spPr>
        <a:solidFill>
          <a:srgbClr val="FAFAFA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/>
      </dgm:spPr>
      <dgm:t>
        <a:bodyPr anchor="ctr"/>
        <a:lstStyle/>
        <a:p>
          <a:r>
            <a:rPr lang="en-US" sz="28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A unit of exchange</a:t>
          </a:r>
          <a:endParaRPr lang="ru-RU" sz="28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D7C58E39-F518-41BA-893F-16AAE9033579}" type="parTrans" cxnId="{6E210A13-C9C4-4BCB-B848-6CF2C919EF65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A6A807C5-368A-4A1C-BC32-3B1182E4B3AA}" type="sibTrans" cxnId="{6E210A13-C9C4-4BCB-B848-6CF2C919EF65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AF0ECC46-0DAF-4C1F-A7DD-D0D5E310DF4E}">
      <dgm:prSet phldrT="[Текст]" custT="1"/>
      <dgm:spPr>
        <a:solidFill>
          <a:srgbClr val="FAFAFA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/>
      </dgm:spPr>
      <dgm:t>
        <a:bodyPr anchor="ctr"/>
        <a:lstStyle/>
        <a:p>
          <a:r>
            <a:rPr lang="en-US" sz="28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Portable </a:t>
          </a:r>
          <a:endParaRPr lang="ru-RU" sz="28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06B2EF6B-2B18-464B-AF9A-94F80F352C83}" type="parTrans" cxnId="{6285D08B-8BDF-4281-9661-88938299B504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6EA2D292-0B9F-46F0-BEA4-A1C5992C98B0}" type="sibTrans" cxnId="{6285D08B-8BDF-4281-9661-88938299B504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6E3110BA-227F-4395-BA8E-072747645199}">
      <dgm:prSet phldrT="[Текст]" custT="1"/>
      <dgm:spPr>
        <a:solidFill>
          <a:srgbClr val="FAFAFA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/>
      </dgm:spPr>
      <dgm:t>
        <a:bodyPr anchor="ctr"/>
        <a:lstStyle/>
        <a:p>
          <a:r>
            <a:rPr lang="en-US" sz="3200" u="none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      Money</a:t>
          </a:r>
        </a:p>
        <a:p>
          <a:r>
            <a:rPr lang="en-US" sz="3200" u="none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(Gold and Silver)</a:t>
          </a:r>
          <a:endParaRPr lang="ru-RU" sz="3200" u="none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E2D5B650-A7C9-4019-8834-F01A5705A70C}" type="parTrans" cxnId="{B03785A7-5E06-4772-8881-8BF97F05B934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AF128512-1D85-4ECE-8D12-DE70C2C8E7AE}" type="sibTrans" cxnId="{B03785A7-5E06-4772-8881-8BF97F05B934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D1D3D101-23CF-46F9-A072-21AC830ADAE2}">
      <dgm:prSet phldrT="[Текст]" custT="1"/>
      <dgm:spPr>
        <a:solidFill>
          <a:srgbClr val="FAFAFA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/>
      </dgm:spPr>
      <dgm:t>
        <a:bodyPr anchor="ctr"/>
        <a:lstStyle/>
        <a:p>
          <a:r>
            <a:rPr lang="en-US" sz="2800" u="none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A unit of exchange</a:t>
          </a:r>
          <a:endParaRPr lang="ru-RU" sz="2800" u="none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04956EAC-368D-4278-BDE2-20C77906BC6F}" type="parTrans" cxnId="{9BF232BE-2425-4D41-9DEC-632B3A82E165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886A9F81-79B5-4821-B890-31CC49755CF5}" type="sibTrans" cxnId="{9BF232BE-2425-4D41-9DEC-632B3A82E165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5FCAE757-E710-4003-A3BF-0240B1E91E7C}">
      <dgm:prSet phldrT="[Текст]" custT="1"/>
      <dgm:spPr>
        <a:solidFill>
          <a:srgbClr val="FAFAFA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/>
      </dgm:spPr>
      <dgm:t>
        <a:bodyPr anchor="ctr"/>
        <a:lstStyle/>
        <a:p>
          <a:r>
            <a:rPr lang="en-US" sz="2800" u="none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Store of value</a:t>
          </a:r>
          <a:endParaRPr lang="ru-RU" sz="2800" u="none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DFE302B2-9258-4571-B18F-1F76D937B122}" type="parTrans" cxnId="{03825C86-A48E-4835-85C0-C8A3E22CC0BA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8C9D6AB7-28A0-4F39-8103-2E89F0C54250}" type="sibTrans" cxnId="{03825C86-A48E-4835-85C0-C8A3E22CC0BA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FE10A596-2A7D-4D5A-8109-4119FF419DD7}">
      <dgm:prSet phldrT="[Текст]" custT="1"/>
      <dgm:spPr>
        <a:solidFill>
          <a:srgbClr val="FAFAFA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/>
      </dgm:spPr>
      <dgm:t>
        <a:bodyPr anchor="ctr"/>
        <a:lstStyle/>
        <a:p>
          <a:r>
            <a:rPr lang="en-US" sz="28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Durable</a:t>
          </a:r>
          <a:endParaRPr lang="ru-RU" sz="28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0BF1C0B9-48FE-4ADE-9143-540A9AD7C981}" type="parTrans" cxnId="{881388B5-C898-490A-88BC-9B8FF20BA1D7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3BDA93B2-D73F-40F6-B6DC-F25C356EF434}" type="sibTrans" cxnId="{881388B5-C898-490A-88BC-9B8FF20BA1D7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6EE5087A-2091-42A0-8377-032D839C6DEB}">
      <dgm:prSet phldrT="[Текст]" custT="1"/>
      <dgm:spPr>
        <a:solidFill>
          <a:srgbClr val="FAFAFA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/>
      </dgm:spPr>
      <dgm:t>
        <a:bodyPr anchor="ctr"/>
        <a:lstStyle/>
        <a:p>
          <a:r>
            <a:rPr lang="en-US" sz="28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Division </a:t>
          </a:r>
          <a:endParaRPr lang="ru-RU" sz="28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81095500-2148-4C6B-B776-685DAAA57476}" type="parTrans" cxnId="{FDC0A290-2E9D-41CD-B062-DA633633BE26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56AA0AE8-0D22-400C-88DA-46E8D2F94339}" type="sibTrans" cxnId="{FDC0A290-2E9D-41CD-B062-DA633633BE26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0E18848C-1BAB-4E4A-B990-8219313A2D68}">
      <dgm:prSet phldrT="[Текст]" custT="1"/>
      <dgm:spPr>
        <a:solidFill>
          <a:srgbClr val="FAFAFA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/>
      </dgm:spPr>
      <dgm:t>
        <a:bodyPr anchor="ctr"/>
        <a:lstStyle/>
        <a:p>
          <a:r>
            <a:rPr lang="en-US" sz="2800" u="none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Portable </a:t>
          </a:r>
          <a:endParaRPr lang="ru-RU" sz="2800" u="none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D88C3314-6813-4DEB-B1E7-5B82BE199D0F}" type="parTrans" cxnId="{447489DB-88D7-4DFD-AE16-4C24ECACA3DE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9BEF0881-1602-416C-BE70-E4A4893C4A47}" type="sibTrans" cxnId="{447489DB-88D7-4DFD-AE16-4C24ECACA3DE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A9135E28-516C-4DB8-898B-D31A36FC7F00}">
      <dgm:prSet phldrT="[Текст]" custT="1"/>
      <dgm:spPr>
        <a:solidFill>
          <a:srgbClr val="FAFAFA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/>
      </dgm:spPr>
      <dgm:t>
        <a:bodyPr anchor="ctr"/>
        <a:lstStyle/>
        <a:p>
          <a:r>
            <a:rPr lang="en-US" sz="2800" u="none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Durable</a:t>
          </a:r>
          <a:endParaRPr lang="ru-RU" sz="2800" u="none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BC8DF93B-C655-448C-97B7-73C3F32EF71B}" type="parTrans" cxnId="{0D25577F-F304-4639-AC25-F1664BBD55CE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031676B5-FAD6-40B9-A597-039CFC537430}" type="sibTrans" cxnId="{0D25577F-F304-4639-AC25-F1664BBD55CE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AB56D267-2E3B-443F-B85B-D32FA3FE71B7}">
      <dgm:prSet phldrT="[Текст]" custT="1"/>
      <dgm:spPr>
        <a:solidFill>
          <a:srgbClr val="FAFAFA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/>
      </dgm:spPr>
      <dgm:t>
        <a:bodyPr anchor="ctr"/>
        <a:lstStyle/>
        <a:p>
          <a:r>
            <a:rPr lang="en-US" sz="2800" u="none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Division</a:t>
          </a:r>
          <a:endParaRPr lang="ru-RU" sz="2800" u="none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428FD363-37BE-4645-AFEA-E0E9C6D848A5}" type="parTrans" cxnId="{B43B5770-CD1A-4E0B-8471-6946D615CEBC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D005799C-067D-45F4-BB00-882698A7F632}" type="sibTrans" cxnId="{B43B5770-CD1A-4E0B-8471-6946D615CEBC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149334BA-3204-4B70-B563-815A800D82F3}" type="pres">
      <dgm:prSet presAssocID="{FD40A1E2-87A4-41D3-B0B3-7DB2A4F4BA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57DADD3-4DF1-4653-809E-6891F1AEF89C}" type="pres">
      <dgm:prSet presAssocID="{4FB93DE7-063A-4B5D-8D93-35A68C3CE984}" presName="node" presStyleLbl="node1" presStyleIdx="0" presStyleCnt="2" custScaleX="124181" custLinFactX="-1720" custLinFactNeighborX="-100000" custLinFactNeighborY="95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1773B8-DEDD-4DA8-9F3C-507867B78A46}" type="pres">
      <dgm:prSet presAssocID="{BD0E8B07-CFCA-4501-8F64-5C3CB1473F03}" presName="sibTrans" presStyleCnt="0"/>
      <dgm:spPr/>
    </dgm:pt>
    <dgm:pt modelId="{A8B4C935-5FAB-4BEE-BC71-5E37CB912768}" type="pres">
      <dgm:prSet presAssocID="{6E3110BA-227F-4395-BA8E-072747645199}" presName="node" presStyleLbl="node1" presStyleIdx="1" presStyleCnt="2" custScaleX="1219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03785A7-5E06-4772-8881-8BF97F05B934}" srcId="{FD40A1E2-87A4-41D3-B0B3-7DB2A4F4BACF}" destId="{6E3110BA-227F-4395-BA8E-072747645199}" srcOrd="1" destOrd="0" parTransId="{E2D5B650-A7C9-4019-8834-F01A5705A70C}" sibTransId="{AF128512-1D85-4ECE-8D12-DE70C2C8E7AE}"/>
    <dgm:cxn modelId="{CBB0BA62-3BEF-4C99-BF4B-598FE71C1D23}" type="presOf" srcId="{FE10A596-2A7D-4D5A-8109-4119FF419DD7}" destId="{457DADD3-4DF1-4653-809E-6891F1AEF89C}" srcOrd="0" destOrd="3" presId="urn:microsoft.com/office/officeart/2005/8/layout/hList6"/>
    <dgm:cxn modelId="{B9675502-17CB-4E65-8B1B-A1D10E516011}" type="presOf" srcId="{A9135E28-516C-4DB8-898B-D31A36FC7F00}" destId="{A8B4C935-5FAB-4BEE-BC71-5E37CB912768}" srcOrd="0" destOrd="3" presId="urn:microsoft.com/office/officeart/2005/8/layout/hList6"/>
    <dgm:cxn modelId="{13AB7A1A-E93E-4F87-B09D-80BDEF691F5D}" type="presOf" srcId="{503BE411-9A49-4FAA-B98E-6C89A525AC01}" destId="{457DADD3-4DF1-4653-809E-6891F1AEF89C}" srcOrd="0" destOrd="1" presId="urn:microsoft.com/office/officeart/2005/8/layout/hList6"/>
    <dgm:cxn modelId="{881388B5-C898-490A-88BC-9B8FF20BA1D7}" srcId="{4FB93DE7-063A-4B5D-8D93-35A68C3CE984}" destId="{FE10A596-2A7D-4D5A-8109-4119FF419DD7}" srcOrd="2" destOrd="0" parTransId="{0BF1C0B9-48FE-4ADE-9143-540A9AD7C981}" sibTransId="{3BDA93B2-D73F-40F6-B6DC-F25C356EF434}"/>
    <dgm:cxn modelId="{03825C86-A48E-4835-85C0-C8A3E22CC0BA}" srcId="{6E3110BA-227F-4395-BA8E-072747645199}" destId="{5FCAE757-E710-4003-A3BF-0240B1E91E7C}" srcOrd="4" destOrd="0" parTransId="{DFE302B2-9258-4571-B18F-1F76D937B122}" sibTransId="{8C9D6AB7-28A0-4F39-8103-2E89F0C54250}"/>
    <dgm:cxn modelId="{ADD2F3BB-29F2-4168-8003-9D708A508682}" type="presOf" srcId="{6E3110BA-227F-4395-BA8E-072747645199}" destId="{A8B4C935-5FAB-4BEE-BC71-5E37CB912768}" srcOrd="0" destOrd="0" presId="urn:microsoft.com/office/officeart/2005/8/layout/hList6"/>
    <dgm:cxn modelId="{F1003017-D19B-426D-818F-5C2003E229A6}" type="presOf" srcId="{0E18848C-1BAB-4E4A-B990-8219313A2D68}" destId="{A8B4C935-5FAB-4BEE-BC71-5E37CB912768}" srcOrd="0" destOrd="2" presId="urn:microsoft.com/office/officeart/2005/8/layout/hList6"/>
    <dgm:cxn modelId="{E13E0F62-83E3-40BB-81C5-7B6795FEFDF7}" srcId="{FD40A1E2-87A4-41D3-B0B3-7DB2A4F4BACF}" destId="{4FB93DE7-063A-4B5D-8D93-35A68C3CE984}" srcOrd="0" destOrd="0" parTransId="{9C2E5AE9-FE8B-4124-AD0B-BFF6934DC0FD}" sibTransId="{BD0E8B07-CFCA-4501-8F64-5C3CB1473F03}"/>
    <dgm:cxn modelId="{59961BE6-922C-4613-860A-BC8EBA0E79F5}" type="presOf" srcId="{D1D3D101-23CF-46F9-A072-21AC830ADAE2}" destId="{A8B4C935-5FAB-4BEE-BC71-5E37CB912768}" srcOrd="0" destOrd="1" presId="urn:microsoft.com/office/officeart/2005/8/layout/hList6"/>
    <dgm:cxn modelId="{B43B5770-CD1A-4E0B-8471-6946D615CEBC}" srcId="{6E3110BA-227F-4395-BA8E-072747645199}" destId="{AB56D267-2E3B-443F-B85B-D32FA3FE71B7}" srcOrd="3" destOrd="0" parTransId="{428FD363-37BE-4645-AFEA-E0E9C6D848A5}" sibTransId="{D005799C-067D-45F4-BB00-882698A7F632}"/>
    <dgm:cxn modelId="{6E210A13-C9C4-4BCB-B848-6CF2C919EF65}" srcId="{4FB93DE7-063A-4B5D-8D93-35A68C3CE984}" destId="{503BE411-9A49-4FAA-B98E-6C89A525AC01}" srcOrd="0" destOrd="0" parTransId="{D7C58E39-F518-41BA-893F-16AAE9033579}" sibTransId="{A6A807C5-368A-4A1C-BC32-3B1182E4B3AA}"/>
    <dgm:cxn modelId="{FDC0A290-2E9D-41CD-B062-DA633633BE26}" srcId="{4FB93DE7-063A-4B5D-8D93-35A68C3CE984}" destId="{6EE5087A-2091-42A0-8377-032D839C6DEB}" srcOrd="3" destOrd="0" parTransId="{81095500-2148-4C6B-B776-685DAAA57476}" sibTransId="{56AA0AE8-0D22-400C-88DA-46E8D2F94339}"/>
    <dgm:cxn modelId="{AF70B88F-11D4-4039-B4E9-9E6F979B5CE7}" type="presOf" srcId="{AB56D267-2E3B-443F-B85B-D32FA3FE71B7}" destId="{A8B4C935-5FAB-4BEE-BC71-5E37CB912768}" srcOrd="0" destOrd="4" presId="urn:microsoft.com/office/officeart/2005/8/layout/hList6"/>
    <dgm:cxn modelId="{327E0391-5BD6-420B-BCD1-D1D995EE45DF}" type="presOf" srcId="{AF0ECC46-0DAF-4C1F-A7DD-D0D5E310DF4E}" destId="{457DADD3-4DF1-4653-809E-6891F1AEF89C}" srcOrd="0" destOrd="2" presId="urn:microsoft.com/office/officeart/2005/8/layout/hList6"/>
    <dgm:cxn modelId="{6285D08B-8BDF-4281-9661-88938299B504}" srcId="{4FB93DE7-063A-4B5D-8D93-35A68C3CE984}" destId="{AF0ECC46-0DAF-4C1F-A7DD-D0D5E310DF4E}" srcOrd="1" destOrd="0" parTransId="{06B2EF6B-2B18-464B-AF9A-94F80F352C83}" sibTransId="{6EA2D292-0B9F-46F0-BEA4-A1C5992C98B0}"/>
    <dgm:cxn modelId="{B07942B7-5658-4921-A2CA-E64E1AC089CD}" type="presOf" srcId="{6EE5087A-2091-42A0-8377-032D839C6DEB}" destId="{457DADD3-4DF1-4653-809E-6891F1AEF89C}" srcOrd="0" destOrd="4" presId="urn:microsoft.com/office/officeart/2005/8/layout/hList6"/>
    <dgm:cxn modelId="{5084B954-01D1-4F0E-A1AB-292BF2AD6525}" type="presOf" srcId="{4FB93DE7-063A-4B5D-8D93-35A68C3CE984}" destId="{457DADD3-4DF1-4653-809E-6891F1AEF89C}" srcOrd="0" destOrd="0" presId="urn:microsoft.com/office/officeart/2005/8/layout/hList6"/>
    <dgm:cxn modelId="{9BF232BE-2425-4D41-9DEC-632B3A82E165}" srcId="{6E3110BA-227F-4395-BA8E-072747645199}" destId="{D1D3D101-23CF-46F9-A072-21AC830ADAE2}" srcOrd="0" destOrd="0" parTransId="{04956EAC-368D-4278-BDE2-20C77906BC6F}" sibTransId="{886A9F81-79B5-4821-B890-31CC49755CF5}"/>
    <dgm:cxn modelId="{F3BE6A61-568B-47B6-B4DF-7A7ED29D07CC}" type="presOf" srcId="{FD40A1E2-87A4-41D3-B0B3-7DB2A4F4BACF}" destId="{149334BA-3204-4B70-B563-815A800D82F3}" srcOrd="0" destOrd="0" presId="urn:microsoft.com/office/officeart/2005/8/layout/hList6"/>
    <dgm:cxn modelId="{447489DB-88D7-4DFD-AE16-4C24ECACA3DE}" srcId="{6E3110BA-227F-4395-BA8E-072747645199}" destId="{0E18848C-1BAB-4E4A-B990-8219313A2D68}" srcOrd="1" destOrd="0" parTransId="{D88C3314-6813-4DEB-B1E7-5B82BE199D0F}" sibTransId="{9BEF0881-1602-416C-BE70-E4A4893C4A47}"/>
    <dgm:cxn modelId="{F6AD7A36-3F3C-4287-A020-86BF5092E850}" type="presOf" srcId="{5FCAE757-E710-4003-A3BF-0240B1E91E7C}" destId="{A8B4C935-5FAB-4BEE-BC71-5E37CB912768}" srcOrd="0" destOrd="5" presId="urn:microsoft.com/office/officeart/2005/8/layout/hList6"/>
    <dgm:cxn modelId="{0D25577F-F304-4639-AC25-F1664BBD55CE}" srcId="{6E3110BA-227F-4395-BA8E-072747645199}" destId="{A9135E28-516C-4DB8-898B-D31A36FC7F00}" srcOrd="2" destOrd="0" parTransId="{BC8DF93B-C655-448C-97B7-73C3F32EF71B}" sibTransId="{031676B5-FAD6-40B9-A597-039CFC537430}"/>
    <dgm:cxn modelId="{5E9D3012-1407-4CB9-BBE4-C942EFE36B13}" type="presParOf" srcId="{149334BA-3204-4B70-B563-815A800D82F3}" destId="{457DADD3-4DF1-4653-809E-6891F1AEF89C}" srcOrd="0" destOrd="0" presId="urn:microsoft.com/office/officeart/2005/8/layout/hList6"/>
    <dgm:cxn modelId="{7DB8F1AC-2390-4D91-AF17-CB6898FC49AE}" type="presParOf" srcId="{149334BA-3204-4B70-B563-815A800D82F3}" destId="{141773B8-DEDD-4DA8-9F3C-507867B78A46}" srcOrd="1" destOrd="0" presId="urn:microsoft.com/office/officeart/2005/8/layout/hList6"/>
    <dgm:cxn modelId="{120985D1-43A0-4DA7-914F-3F96BC8A50D1}" type="presParOf" srcId="{149334BA-3204-4B70-B563-815A800D82F3}" destId="{A8B4C935-5FAB-4BEE-BC71-5E37CB912768}" srcOrd="2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A2834B9-F3E8-4C07-A0FC-EB6E7F80E1DB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3FE79C2-40E0-4152-9D78-C1A9584C4AD4}">
      <dgm:prSet phldrT="[Текст]" custT="1"/>
      <dgm:spPr>
        <a:solidFill>
          <a:srgbClr val="7030A0"/>
        </a:solidFill>
        <a:ln>
          <a:noFill/>
        </a:ln>
      </dgm:spPr>
      <dgm:t>
        <a:bodyPr/>
        <a:lstStyle/>
        <a:p>
          <a:r>
            <a:rPr lang="en-US" sz="3600" dirty="0" smtClean="0">
              <a:solidFill>
                <a:schemeClr val="tx1"/>
              </a:solidFill>
              <a:latin typeface="+mn-lt"/>
              <a:cs typeface="Aharoni" panose="02010803020104030203" pitchFamily="2" charset="-79"/>
            </a:rPr>
            <a:t>Medium of Exchange</a:t>
          </a:r>
          <a:endParaRPr lang="ru-RU" sz="3600" dirty="0">
            <a:solidFill>
              <a:schemeClr val="tx1"/>
            </a:solidFill>
            <a:latin typeface="+mn-lt"/>
            <a:cs typeface="Aharoni" panose="02010803020104030203" pitchFamily="2" charset="-79"/>
          </a:endParaRPr>
        </a:p>
      </dgm:t>
    </dgm:pt>
    <dgm:pt modelId="{889CC3CD-C940-44A1-BF1F-5190F325C6CD}" type="parTrans" cxnId="{5E0A5426-C8F7-41F7-90C7-69EE20F24F29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6A6C78E3-D36F-4455-9C0A-7412583B91AF}" type="sibTrans" cxnId="{5E0A5426-C8F7-41F7-90C7-69EE20F24F29}">
      <dgm:prSet/>
      <dgm:spPr>
        <a:ln w="38100">
          <a:solidFill>
            <a:srgbClr val="7030A0"/>
          </a:solidFill>
        </a:ln>
      </dgm:spPr>
      <dgm:t>
        <a:bodyPr/>
        <a:lstStyle/>
        <a:p>
          <a:endParaRPr lang="ru-RU">
            <a:latin typeface="+mn-lt"/>
          </a:endParaRPr>
        </a:p>
      </dgm:t>
    </dgm:pt>
    <dgm:pt modelId="{4506734E-EDC4-442C-9D70-0EB10E650B4F}">
      <dgm:prSet phldrT="[Текст]" custT="1"/>
      <dgm:spPr>
        <a:solidFill>
          <a:srgbClr val="7030A0"/>
        </a:solidFill>
        <a:ln>
          <a:noFill/>
        </a:ln>
      </dgm:spPr>
      <dgm:t>
        <a:bodyPr/>
        <a:lstStyle/>
        <a:p>
          <a:r>
            <a:rPr lang="en-US" sz="3600" dirty="0" smtClean="0">
              <a:solidFill>
                <a:schemeClr val="tx1"/>
              </a:solidFill>
              <a:latin typeface="+mn-lt"/>
              <a:cs typeface="Aharoni" panose="02010803020104030203" pitchFamily="2" charset="-79"/>
            </a:rPr>
            <a:t>Unit of Account</a:t>
          </a:r>
          <a:endParaRPr lang="ru-RU" sz="3600" dirty="0">
            <a:solidFill>
              <a:schemeClr val="tx1"/>
            </a:solidFill>
            <a:latin typeface="+mn-lt"/>
            <a:cs typeface="Aharoni" panose="02010803020104030203" pitchFamily="2" charset="-79"/>
          </a:endParaRPr>
        </a:p>
      </dgm:t>
    </dgm:pt>
    <dgm:pt modelId="{A7DF09F4-6B22-4E1D-862E-65F697F896EE}" type="parTrans" cxnId="{904ECA21-1227-42B0-8D47-CFC5313EC118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7D64A799-F24B-408F-9082-C3FF6777D21D}" type="sibTrans" cxnId="{904ECA21-1227-42B0-8D47-CFC5313EC118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71F64DA1-C897-4D1D-9D58-F18AF2130ADD}">
      <dgm:prSet phldrT="[Текст]" custT="1"/>
      <dgm:spPr>
        <a:solidFill>
          <a:srgbClr val="7030A0"/>
        </a:solidFill>
        <a:ln>
          <a:noFill/>
        </a:ln>
      </dgm:spPr>
      <dgm:t>
        <a:bodyPr/>
        <a:lstStyle/>
        <a:p>
          <a:r>
            <a:rPr lang="en-US" sz="3600" dirty="0" smtClean="0">
              <a:solidFill>
                <a:schemeClr val="tx1"/>
              </a:solidFill>
              <a:latin typeface="+mn-lt"/>
              <a:cs typeface="Aharoni" panose="02010803020104030203" pitchFamily="2" charset="-79"/>
            </a:rPr>
            <a:t>Store of value</a:t>
          </a:r>
          <a:endParaRPr lang="ru-RU" sz="3600" dirty="0">
            <a:solidFill>
              <a:schemeClr val="tx1"/>
            </a:solidFill>
            <a:latin typeface="+mn-lt"/>
            <a:cs typeface="Aharoni" panose="02010803020104030203" pitchFamily="2" charset="-79"/>
          </a:endParaRPr>
        </a:p>
      </dgm:t>
    </dgm:pt>
    <dgm:pt modelId="{00066504-2682-4EC0-A5F0-43B0D76DAFAF}" type="parTrans" cxnId="{2D0ECA4D-0642-4821-B68B-8BC82019CD91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06CC38E1-7E12-4E77-8D58-3AD1E94872EB}" type="sibTrans" cxnId="{2D0ECA4D-0642-4821-B68B-8BC82019CD91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D3AC4CED-DE08-48E6-A6E4-5D0FE3EA77FD}" type="pres">
      <dgm:prSet presAssocID="{BA2834B9-F3E8-4C07-A0FC-EB6E7F80E1DB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B3F66501-76D8-4E0C-BE1B-44A2B1CC1710}" type="pres">
      <dgm:prSet presAssocID="{BA2834B9-F3E8-4C07-A0FC-EB6E7F80E1DB}" presName="Name1" presStyleCnt="0"/>
      <dgm:spPr/>
    </dgm:pt>
    <dgm:pt modelId="{BE5F57FE-8761-4B2B-B83C-CE13C13FA671}" type="pres">
      <dgm:prSet presAssocID="{BA2834B9-F3E8-4C07-A0FC-EB6E7F80E1DB}" presName="cycle" presStyleCnt="0"/>
      <dgm:spPr/>
    </dgm:pt>
    <dgm:pt modelId="{342D965C-EC30-444C-B13B-5DA28EC787A4}" type="pres">
      <dgm:prSet presAssocID="{BA2834B9-F3E8-4C07-A0FC-EB6E7F80E1DB}" presName="srcNode" presStyleLbl="node1" presStyleIdx="0" presStyleCnt="3"/>
      <dgm:spPr/>
    </dgm:pt>
    <dgm:pt modelId="{B24A8ABA-76E1-4C0E-8DA5-4C71FD9FECE6}" type="pres">
      <dgm:prSet presAssocID="{BA2834B9-F3E8-4C07-A0FC-EB6E7F80E1DB}" presName="conn" presStyleLbl="parChTrans1D2" presStyleIdx="0" presStyleCnt="1"/>
      <dgm:spPr/>
      <dgm:t>
        <a:bodyPr/>
        <a:lstStyle/>
        <a:p>
          <a:endParaRPr lang="ru-RU"/>
        </a:p>
      </dgm:t>
    </dgm:pt>
    <dgm:pt modelId="{62EB4C84-10EC-491E-85F9-B33A6A1B5DCA}" type="pres">
      <dgm:prSet presAssocID="{BA2834B9-F3E8-4C07-A0FC-EB6E7F80E1DB}" presName="extraNode" presStyleLbl="node1" presStyleIdx="0" presStyleCnt="3"/>
      <dgm:spPr/>
    </dgm:pt>
    <dgm:pt modelId="{EF67DF0C-E23A-47F8-9AA2-87D46D012845}" type="pres">
      <dgm:prSet presAssocID="{BA2834B9-F3E8-4C07-A0FC-EB6E7F80E1DB}" presName="dstNode" presStyleLbl="node1" presStyleIdx="0" presStyleCnt="3"/>
      <dgm:spPr/>
    </dgm:pt>
    <dgm:pt modelId="{2C494650-66CD-467A-BD93-918E8734A4FE}" type="pres">
      <dgm:prSet presAssocID="{D3FE79C2-40E0-4152-9D78-C1A9584C4AD4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DF160F-D239-4FDD-B588-9FA655B431FB}" type="pres">
      <dgm:prSet presAssocID="{D3FE79C2-40E0-4152-9D78-C1A9584C4AD4}" presName="accent_1" presStyleCnt="0"/>
      <dgm:spPr/>
    </dgm:pt>
    <dgm:pt modelId="{598D3858-9AF5-4A6C-AA06-F36D5939EDBC}" type="pres">
      <dgm:prSet presAssocID="{D3FE79C2-40E0-4152-9D78-C1A9584C4AD4}" presName="accentRepeatNode" presStyleLbl="solidFgAcc1" presStyleIdx="0" presStyleCnt="3"/>
      <dgm:spPr>
        <a:ln w="38100"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F2407DDC-7F47-4BE3-B964-FD53657B28AE}" type="pres">
      <dgm:prSet presAssocID="{4506734E-EDC4-442C-9D70-0EB10E650B4F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2240D9-1EEC-47D5-AED1-1D14BC005C29}" type="pres">
      <dgm:prSet presAssocID="{4506734E-EDC4-442C-9D70-0EB10E650B4F}" presName="accent_2" presStyleCnt="0"/>
      <dgm:spPr/>
    </dgm:pt>
    <dgm:pt modelId="{B76B3D6F-1E3E-484B-B93C-21F1F8D5001A}" type="pres">
      <dgm:prSet presAssocID="{4506734E-EDC4-442C-9D70-0EB10E650B4F}" presName="accentRepeatNode" presStyleLbl="solidFgAcc1" presStyleIdx="1" presStyleCnt="3"/>
      <dgm:spPr>
        <a:ln w="38100"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187C036D-6396-404B-800E-CC28678A4582}" type="pres">
      <dgm:prSet presAssocID="{71F64DA1-C897-4D1D-9D58-F18AF2130ADD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C2C6E3-7A41-4F31-AF85-173250946360}" type="pres">
      <dgm:prSet presAssocID="{71F64DA1-C897-4D1D-9D58-F18AF2130ADD}" presName="accent_3" presStyleCnt="0"/>
      <dgm:spPr/>
    </dgm:pt>
    <dgm:pt modelId="{72E51236-DBE3-455A-BFCC-7F26FD1C2465}" type="pres">
      <dgm:prSet presAssocID="{71F64DA1-C897-4D1D-9D58-F18AF2130ADD}" presName="accentRepeatNode" presStyleLbl="solidFgAcc1" presStyleIdx="2" presStyleCnt="3"/>
      <dgm:spPr>
        <a:ln w="38100">
          <a:solidFill>
            <a:srgbClr val="7030A0"/>
          </a:solidFill>
        </a:ln>
      </dgm:spPr>
      <dgm:t>
        <a:bodyPr/>
        <a:lstStyle/>
        <a:p>
          <a:endParaRPr lang="ru-RU"/>
        </a:p>
      </dgm:t>
    </dgm:pt>
  </dgm:ptLst>
  <dgm:cxnLst>
    <dgm:cxn modelId="{99422182-08EC-48B0-8815-AD928F8B2952}" type="presOf" srcId="{BA2834B9-F3E8-4C07-A0FC-EB6E7F80E1DB}" destId="{D3AC4CED-DE08-48E6-A6E4-5D0FE3EA77FD}" srcOrd="0" destOrd="0" presId="urn:microsoft.com/office/officeart/2008/layout/VerticalCurvedList"/>
    <dgm:cxn modelId="{61558876-8414-4F83-8FA2-D3053D01052C}" type="presOf" srcId="{4506734E-EDC4-442C-9D70-0EB10E650B4F}" destId="{F2407DDC-7F47-4BE3-B964-FD53657B28AE}" srcOrd="0" destOrd="0" presId="urn:microsoft.com/office/officeart/2008/layout/VerticalCurvedList"/>
    <dgm:cxn modelId="{2D0ECA4D-0642-4821-B68B-8BC82019CD91}" srcId="{BA2834B9-F3E8-4C07-A0FC-EB6E7F80E1DB}" destId="{71F64DA1-C897-4D1D-9D58-F18AF2130ADD}" srcOrd="2" destOrd="0" parTransId="{00066504-2682-4EC0-A5F0-43B0D76DAFAF}" sibTransId="{06CC38E1-7E12-4E77-8D58-3AD1E94872EB}"/>
    <dgm:cxn modelId="{5E0A5426-C8F7-41F7-90C7-69EE20F24F29}" srcId="{BA2834B9-F3E8-4C07-A0FC-EB6E7F80E1DB}" destId="{D3FE79C2-40E0-4152-9D78-C1A9584C4AD4}" srcOrd="0" destOrd="0" parTransId="{889CC3CD-C940-44A1-BF1F-5190F325C6CD}" sibTransId="{6A6C78E3-D36F-4455-9C0A-7412583B91AF}"/>
    <dgm:cxn modelId="{B16443E6-F4ED-49CE-AFEA-011585511657}" type="presOf" srcId="{D3FE79C2-40E0-4152-9D78-C1A9584C4AD4}" destId="{2C494650-66CD-467A-BD93-918E8734A4FE}" srcOrd="0" destOrd="0" presId="urn:microsoft.com/office/officeart/2008/layout/VerticalCurvedList"/>
    <dgm:cxn modelId="{87518DCC-77E6-41F2-8264-CFF917FFF5C7}" type="presOf" srcId="{6A6C78E3-D36F-4455-9C0A-7412583B91AF}" destId="{B24A8ABA-76E1-4C0E-8DA5-4C71FD9FECE6}" srcOrd="0" destOrd="0" presId="urn:microsoft.com/office/officeart/2008/layout/VerticalCurvedList"/>
    <dgm:cxn modelId="{C50E677B-942E-40DA-AA20-BDD9E5D73C66}" type="presOf" srcId="{71F64DA1-C897-4D1D-9D58-F18AF2130ADD}" destId="{187C036D-6396-404B-800E-CC28678A4582}" srcOrd="0" destOrd="0" presId="urn:microsoft.com/office/officeart/2008/layout/VerticalCurvedList"/>
    <dgm:cxn modelId="{904ECA21-1227-42B0-8D47-CFC5313EC118}" srcId="{BA2834B9-F3E8-4C07-A0FC-EB6E7F80E1DB}" destId="{4506734E-EDC4-442C-9D70-0EB10E650B4F}" srcOrd="1" destOrd="0" parTransId="{A7DF09F4-6B22-4E1D-862E-65F697F896EE}" sibTransId="{7D64A799-F24B-408F-9082-C3FF6777D21D}"/>
    <dgm:cxn modelId="{A6D587E5-1C38-4CC6-A59E-9CC4FD4BA2E2}" type="presParOf" srcId="{D3AC4CED-DE08-48E6-A6E4-5D0FE3EA77FD}" destId="{B3F66501-76D8-4E0C-BE1B-44A2B1CC1710}" srcOrd="0" destOrd="0" presId="urn:microsoft.com/office/officeart/2008/layout/VerticalCurvedList"/>
    <dgm:cxn modelId="{18F770A8-3F74-420F-A81F-94B9F679C1C7}" type="presParOf" srcId="{B3F66501-76D8-4E0C-BE1B-44A2B1CC1710}" destId="{BE5F57FE-8761-4B2B-B83C-CE13C13FA671}" srcOrd="0" destOrd="0" presId="urn:microsoft.com/office/officeart/2008/layout/VerticalCurvedList"/>
    <dgm:cxn modelId="{2DAE90F9-90B1-43E5-9EDE-F0D34184977E}" type="presParOf" srcId="{BE5F57FE-8761-4B2B-B83C-CE13C13FA671}" destId="{342D965C-EC30-444C-B13B-5DA28EC787A4}" srcOrd="0" destOrd="0" presId="urn:microsoft.com/office/officeart/2008/layout/VerticalCurvedList"/>
    <dgm:cxn modelId="{01D432FC-8A4A-49C5-BA6B-BC6728C45385}" type="presParOf" srcId="{BE5F57FE-8761-4B2B-B83C-CE13C13FA671}" destId="{B24A8ABA-76E1-4C0E-8DA5-4C71FD9FECE6}" srcOrd="1" destOrd="0" presId="urn:microsoft.com/office/officeart/2008/layout/VerticalCurvedList"/>
    <dgm:cxn modelId="{6BDD4831-4FBF-4EB5-9420-CC8EC6B6E4CD}" type="presParOf" srcId="{BE5F57FE-8761-4B2B-B83C-CE13C13FA671}" destId="{62EB4C84-10EC-491E-85F9-B33A6A1B5DCA}" srcOrd="2" destOrd="0" presId="urn:microsoft.com/office/officeart/2008/layout/VerticalCurvedList"/>
    <dgm:cxn modelId="{651A398B-480D-4E99-BFA3-08EB3207D994}" type="presParOf" srcId="{BE5F57FE-8761-4B2B-B83C-CE13C13FA671}" destId="{EF67DF0C-E23A-47F8-9AA2-87D46D012845}" srcOrd="3" destOrd="0" presId="urn:microsoft.com/office/officeart/2008/layout/VerticalCurvedList"/>
    <dgm:cxn modelId="{0A3FCDFE-6C90-4CFB-8E72-27D28256185C}" type="presParOf" srcId="{B3F66501-76D8-4E0C-BE1B-44A2B1CC1710}" destId="{2C494650-66CD-467A-BD93-918E8734A4FE}" srcOrd="1" destOrd="0" presId="urn:microsoft.com/office/officeart/2008/layout/VerticalCurvedList"/>
    <dgm:cxn modelId="{D8CA6AB4-6907-4858-9696-25F4BF88ACF1}" type="presParOf" srcId="{B3F66501-76D8-4E0C-BE1B-44A2B1CC1710}" destId="{BADF160F-D239-4FDD-B588-9FA655B431FB}" srcOrd="2" destOrd="0" presId="urn:microsoft.com/office/officeart/2008/layout/VerticalCurvedList"/>
    <dgm:cxn modelId="{EA0059A0-044F-4D3C-AC9E-258BBA48871F}" type="presParOf" srcId="{BADF160F-D239-4FDD-B588-9FA655B431FB}" destId="{598D3858-9AF5-4A6C-AA06-F36D5939EDBC}" srcOrd="0" destOrd="0" presId="urn:microsoft.com/office/officeart/2008/layout/VerticalCurvedList"/>
    <dgm:cxn modelId="{67B7A00F-3B12-4480-B12E-CB9C35AD1B30}" type="presParOf" srcId="{B3F66501-76D8-4E0C-BE1B-44A2B1CC1710}" destId="{F2407DDC-7F47-4BE3-B964-FD53657B28AE}" srcOrd="3" destOrd="0" presId="urn:microsoft.com/office/officeart/2008/layout/VerticalCurvedList"/>
    <dgm:cxn modelId="{3FA2B79E-C20B-4072-A83E-51176B6BAB6A}" type="presParOf" srcId="{B3F66501-76D8-4E0C-BE1B-44A2B1CC1710}" destId="{BF2240D9-1EEC-47D5-AED1-1D14BC005C29}" srcOrd="4" destOrd="0" presId="urn:microsoft.com/office/officeart/2008/layout/VerticalCurvedList"/>
    <dgm:cxn modelId="{03E971ED-4BDC-49E5-979A-6BD5AA8CF4D9}" type="presParOf" srcId="{BF2240D9-1EEC-47D5-AED1-1D14BC005C29}" destId="{B76B3D6F-1E3E-484B-B93C-21F1F8D5001A}" srcOrd="0" destOrd="0" presId="urn:microsoft.com/office/officeart/2008/layout/VerticalCurvedList"/>
    <dgm:cxn modelId="{D396E50A-C1E1-448D-AEDF-EE63EB09FBB1}" type="presParOf" srcId="{B3F66501-76D8-4E0C-BE1B-44A2B1CC1710}" destId="{187C036D-6396-404B-800E-CC28678A4582}" srcOrd="5" destOrd="0" presId="urn:microsoft.com/office/officeart/2008/layout/VerticalCurvedList"/>
    <dgm:cxn modelId="{573017B3-A057-409E-84C1-96054F4A13D6}" type="presParOf" srcId="{B3F66501-76D8-4E0C-BE1B-44A2B1CC1710}" destId="{30C2C6E3-7A41-4F31-AF85-173250946360}" srcOrd="6" destOrd="0" presId="urn:microsoft.com/office/officeart/2008/layout/VerticalCurvedList"/>
    <dgm:cxn modelId="{7B753E92-C713-4F92-893C-2648CAF283FB}" type="presParOf" srcId="{30C2C6E3-7A41-4F31-AF85-173250946360}" destId="{72E51236-DBE3-455A-BFCC-7F26FD1C246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E9567D9-BB4D-4375-96FA-95E503D7F6B1}" type="doc">
      <dgm:prSet loTypeId="urn:microsoft.com/office/officeart/2008/layout/RadialCluster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00BABD5-7114-444C-B90B-C788AF77C9BF}">
      <dgm:prSet phldrT="[Текст]" custT="1"/>
      <dgm:spPr>
        <a:solidFill>
          <a:srgbClr val="7030A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</dgm:spPr>
      <dgm:t>
        <a:bodyPr/>
        <a:lstStyle/>
        <a:p>
          <a:r>
            <a:rPr lang="en-US" sz="4400" dirty="0" smtClean="0">
              <a:solidFill>
                <a:schemeClr val="tx1"/>
              </a:solidFill>
              <a:latin typeface="+mj-lt"/>
              <a:cs typeface="Aharoni" panose="02010803020104030203" pitchFamily="2" charset="-79"/>
            </a:rPr>
            <a:t>Medium of Exchange promotes </a:t>
          </a:r>
          <a:endParaRPr lang="ru-RU" sz="4400" dirty="0">
            <a:solidFill>
              <a:schemeClr val="tx1"/>
            </a:solidFill>
            <a:latin typeface="+mj-lt"/>
          </a:endParaRPr>
        </a:p>
      </dgm:t>
    </dgm:pt>
    <dgm:pt modelId="{9A3BE679-8BF8-4EC3-A076-F1B2D66C0E5A}" type="parTrans" cxnId="{75DF4891-5AD4-420A-9800-0421003CB123}">
      <dgm:prSet/>
      <dgm:spPr/>
      <dgm:t>
        <a:bodyPr/>
        <a:lstStyle/>
        <a:p>
          <a:endParaRPr lang="ru-RU" sz="2400">
            <a:latin typeface="+mj-lt"/>
          </a:endParaRPr>
        </a:p>
      </dgm:t>
    </dgm:pt>
    <dgm:pt modelId="{DC5E4902-B24A-4987-8757-0103D55E4653}" type="sibTrans" cxnId="{75DF4891-5AD4-420A-9800-0421003CB123}">
      <dgm:prSet/>
      <dgm:spPr/>
      <dgm:t>
        <a:bodyPr/>
        <a:lstStyle/>
        <a:p>
          <a:endParaRPr lang="ru-RU" sz="2400">
            <a:latin typeface="+mj-lt"/>
          </a:endParaRPr>
        </a:p>
      </dgm:t>
    </dgm:pt>
    <dgm:pt modelId="{648194E4-8222-449C-9C39-E1FAF1EAF75F}">
      <dgm:prSet phldrT="[Текст]" custT="1"/>
      <dgm:spPr>
        <a:solidFill>
          <a:schemeClr val="tx1"/>
        </a:solidFill>
        <a:ln w="38100">
          <a:solidFill>
            <a:srgbClr val="7030A0"/>
          </a:solidFill>
        </a:ln>
      </dgm:spPr>
      <dgm:t>
        <a:bodyPr/>
        <a:lstStyle/>
        <a:p>
          <a:r>
            <a:rPr lang="en-US" sz="40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rPr>
            <a:t>Efficiency</a:t>
          </a:r>
          <a:endParaRPr lang="ru-RU" sz="40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26F2D4A6-78A5-49CF-9C93-6F97E5143A05}" type="parTrans" cxnId="{1BDFB0DB-BEE1-4713-AAC9-178B1D085BFF}">
      <dgm:prSet/>
      <dgm:spPr>
        <a:ln>
          <a:solidFill>
            <a:srgbClr val="7030A0"/>
          </a:solidFill>
        </a:ln>
      </dgm:spPr>
      <dgm:t>
        <a:bodyPr/>
        <a:lstStyle/>
        <a:p>
          <a:endParaRPr lang="ru-RU" sz="2400">
            <a:latin typeface="+mj-lt"/>
          </a:endParaRPr>
        </a:p>
      </dgm:t>
    </dgm:pt>
    <dgm:pt modelId="{15C0E2E1-ED41-4DA6-8B2D-A3611F4B5DB4}" type="sibTrans" cxnId="{1BDFB0DB-BEE1-4713-AAC9-178B1D085BFF}">
      <dgm:prSet/>
      <dgm:spPr/>
      <dgm:t>
        <a:bodyPr/>
        <a:lstStyle/>
        <a:p>
          <a:endParaRPr lang="ru-RU" sz="2400">
            <a:latin typeface="+mj-lt"/>
          </a:endParaRPr>
        </a:p>
      </dgm:t>
    </dgm:pt>
    <dgm:pt modelId="{1A413C72-80BF-4081-A053-A0AD5B20C602}">
      <dgm:prSet phldrT="[Текст]" custT="1"/>
      <dgm:spPr>
        <a:solidFill>
          <a:schemeClr val="tx1"/>
        </a:solidFill>
        <a:ln w="38100">
          <a:solidFill>
            <a:srgbClr val="7030A0"/>
          </a:solidFill>
        </a:ln>
      </dgm:spPr>
      <dgm:t>
        <a:bodyPr/>
        <a:lstStyle/>
        <a:p>
          <a:r>
            <a:rPr lang="en-US" sz="40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rPr>
            <a:t>Specialization</a:t>
          </a:r>
          <a:endParaRPr lang="ru-RU" sz="40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gm:t>
    </dgm:pt>
    <dgm:pt modelId="{75B4F953-F4E8-479E-8BC9-E3EDF93288A7}" type="parTrans" cxnId="{4F1C7045-643C-4F29-A6C8-722D3A2397E2}">
      <dgm:prSet/>
      <dgm:spPr>
        <a:ln>
          <a:solidFill>
            <a:srgbClr val="7030A0"/>
          </a:solidFill>
        </a:ln>
      </dgm:spPr>
      <dgm:t>
        <a:bodyPr/>
        <a:lstStyle/>
        <a:p>
          <a:endParaRPr lang="ru-RU" sz="2400">
            <a:latin typeface="+mj-lt"/>
          </a:endParaRPr>
        </a:p>
      </dgm:t>
    </dgm:pt>
    <dgm:pt modelId="{FC76F361-1519-4154-A936-9DC478A33611}" type="sibTrans" cxnId="{4F1C7045-643C-4F29-A6C8-722D3A2397E2}">
      <dgm:prSet/>
      <dgm:spPr/>
      <dgm:t>
        <a:bodyPr/>
        <a:lstStyle/>
        <a:p>
          <a:endParaRPr lang="ru-RU" sz="2400">
            <a:latin typeface="+mj-lt"/>
          </a:endParaRPr>
        </a:p>
      </dgm:t>
    </dgm:pt>
    <dgm:pt modelId="{0E36B925-9BF5-4272-99EA-35FEF05DA11F}" type="pres">
      <dgm:prSet presAssocID="{FE9567D9-BB4D-4375-96FA-95E503D7F6B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5F0FF744-3E4B-4C3C-95AC-EF0BE7EA6B14}" type="pres">
      <dgm:prSet presAssocID="{100BABD5-7114-444C-B90B-C788AF77C9BF}" presName="singleCycle" presStyleCnt="0"/>
      <dgm:spPr/>
      <dgm:t>
        <a:bodyPr/>
        <a:lstStyle/>
        <a:p>
          <a:endParaRPr lang="ru-RU"/>
        </a:p>
      </dgm:t>
    </dgm:pt>
    <dgm:pt modelId="{84DE39C2-6C8B-462E-82D7-391B2F09AE60}" type="pres">
      <dgm:prSet presAssocID="{100BABD5-7114-444C-B90B-C788AF77C9BF}" presName="singleCenter" presStyleLbl="node1" presStyleIdx="0" presStyleCnt="3" custScaleX="412919" custScaleY="85214" custLinFactNeighborX="2218" custLinFactNeighborY="-36051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CD15924F-C923-4E9D-8819-B9955C1217BC}" type="pres">
      <dgm:prSet presAssocID="{26F2D4A6-78A5-49CF-9C93-6F97E5143A05}" presName="Name56" presStyleLbl="parChTrans1D2" presStyleIdx="0" presStyleCnt="2"/>
      <dgm:spPr/>
      <dgm:t>
        <a:bodyPr/>
        <a:lstStyle/>
        <a:p>
          <a:endParaRPr lang="ru-RU"/>
        </a:p>
      </dgm:t>
    </dgm:pt>
    <dgm:pt modelId="{003EC467-2607-4FC0-9E1A-55222104032E}" type="pres">
      <dgm:prSet presAssocID="{648194E4-8222-449C-9C39-E1FAF1EAF75F}" presName="text0" presStyleLbl="node1" presStyleIdx="1" presStyleCnt="3" custScaleX="362488" custScaleY="106215" custRadScaleRad="107239" custRadScaleInc="-1286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58D396-CAAC-48F0-9098-2708D34FAA00}" type="pres">
      <dgm:prSet presAssocID="{75B4F953-F4E8-479E-8BC9-E3EDF93288A7}" presName="Name56" presStyleLbl="parChTrans1D2" presStyleIdx="1" presStyleCnt="2"/>
      <dgm:spPr/>
      <dgm:t>
        <a:bodyPr/>
        <a:lstStyle/>
        <a:p>
          <a:endParaRPr lang="ru-RU"/>
        </a:p>
      </dgm:t>
    </dgm:pt>
    <dgm:pt modelId="{472BFF10-95E3-43E0-9EFE-15AAC72AEBFE}" type="pres">
      <dgm:prSet presAssocID="{1A413C72-80BF-4081-A053-A0AD5B20C602}" presName="text0" presStyleLbl="node1" presStyleIdx="2" presStyleCnt="3" custScaleX="361919" custScaleY="107911" custRadScaleRad="124003" custRadScaleInc="-762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7698B9F-93AD-4E83-AD6B-42E1D996E85A}" type="presOf" srcId="{100BABD5-7114-444C-B90B-C788AF77C9BF}" destId="{84DE39C2-6C8B-462E-82D7-391B2F09AE60}" srcOrd="0" destOrd="0" presId="urn:microsoft.com/office/officeart/2008/layout/RadialCluster"/>
    <dgm:cxn modelId="{67672C8C-C3B7-4E45-9641-FCD6CC302BE1}" type="presOf" srcId="{FE9567D9-BB4D-4375-96FA-95E503D7F6B1}" destId="{0E36B925-9BF5-4272-99EA-35FEF05DA11F}" srcOrd="0" destOrd="0" presId="urn:microsoft.com/office/officeart/2008/layout/RadialCluster"/>
    <dgm:cxn modelId="{1BDFB0DB-BEE1-4713-AAC9-178B1D085BFF}" srcId="{100BABD5-7114-444C-B90B-C788AF77C9BF}" destId="{648194E4-8222-449C-9C39-E1FAF1EAF75F}" srcOrd="0" destOrd="0" parTransId="{26F2D4A6-78A5-49CF-9C93-6F97E5143A05}" sibTransId="{15C0E2E1-ED41-4DA6-8B2D-A3611F4B5DB4}"/>
    <dgm:cxn modelId="{11768B4F-65E3-40FA-8774-1121DA765D85}" type="presOf" srcId="{648194E4-8222-449C-9C39-E1FAF1EAF75F}" destId="{003EC467-2607-4FC0-9E1A-55222104032E}" srcOrd="0" destOrd="0" presId="urn:microsoft.com/office/officeart/2008/layout/RadialCluster"/>
    <dgm:cxn modelId="{3488D262-99A7-45C8-9C78-8B21516B5E63}" type="presOf" srcId="{75B4F953-F4E8-479E-8BC9-E3EDF93288A7}" destId="{5B58D396-CAAC-48F0-9098-2708D34FAA00}" srcOrd="0" destOrd="0" presId="urn:microsoft.com/office/officeart/2008/layout/RadialCluster"/>
    <dgm:cxn modelId="{3558523D-D673-4175-B57B-48B7700253B7}" type="presOf" srcId="{26F2D4A6-78A5-49CF-9C93-6F97E5143A05}" destId="{CD15924F-C923-4E9D-8819-B9955C1217BC}" srcOrd="0" destOrd="0" presId="urn:microsoft.com/office/officeart/2008/layout/RadialCluster"/>
    <dgm:cxn modelId="{75DF4891-5AD4-420A-9800-0421003CB123}" srcId="{FE9567D9-BB4D-4375-96FA-95E503D7F6B1}" destId="{100BABD5-7114-444C-B90B-C788AF77C9BF}" srcOrd="0" destOrd="0" parTransId="{9A3BE679-8BF8-4EC3-A076-F1B2D66C0E5A}" sibTransId="{DC5E4902-B24A-4987-8757-0103D55E4653}"/>
    <dgm:cxn modelId="{4F1C7045-643C-4F29-A6C8-722D3A2397E2}" srcId="{100BABD5-7114-444C-B90B-C788AF77C9BF}" destId="{1A413C72-80BF-4081-A053-A0AD5B20C602}" srcOrd="1" destOrd="0" parTransId="{75B4F953-F4E8-479E-8BC9-E3EDF93288A7}" sibTransId="{FC76F361-1519-4154-A936-9DC478A33611}"/>
    <dgm:cxn modelId="{9244F911-46B7-4297-838A-42C4A5B478C6}" type="presOf" srcId="{1A413C72-80BF-4081-A053-A0AD5B20C602}" destId="{472BFF10-95E3-43E0-9EFE-15AAC72AEBFE}" srcOrd="0" destOrd="0" presId="urn:microsoft.com/office/officeart/2008/layout/RadialCluster"/>
    <dgm:cxn modelId="{8D4E3B90-FB52-4D97-B57C-8A69585F3789}" type="presParOf" srcId="{0E36B925-9BF5-4272-99EA-35FEF05DA11F}" destId="{5F0FF744-3E4B-4C3C-95AC-EF0BE7EA6B14}" srcOrd="0" destOrd="0" presId="urn:microsoft.com/office/officeart/2008/layout/RadialCluster"/>
    <dgm:cxn modelId="{C674A592-1221-4408-99E3-16DA318979D0}" type="presParOf" srcId="{5F0FF744-3E4B-4C3C-95AC-EF0BE7EA6B14}" destId="{84DE39C2-6C8B-462E-82D7-391B2F09AE60}" srcOrd="0" destOrd="0" presId="urn:microsoft.com/office/officeart/2008/layout/RadialCluster"/>
    <dgm:cxn modelId="{61EBEE61-FF55-4125-AABA-4007336CAA0A}" type="presParOf" srcId="{5F0FF744-3E4B-4C3C-95AC-EF0BE7EA6B14}" destId="{CD15924F-C923-4E9D-8819-B9955C1217BC}" srcOrd="1" destOrd="0" presId="urn:microsoft.com/office/officeart/2008/layout/RadialCluster"/>
    <dgm:cxn modelId="{E6C3917D-CC41-4CF3-ABB1-524DE21772C7}" type="presParOf" srcId="{5F0FF744-3E4B-4C3C-95AC-EF0BE7EA6B14}" destId="{003EC467-2607-4FC0-9E1A-55222104032E}" srcOrd="2" destOrd="0" presId="urn:microsoft.com/office/officeart/2008/layout/RadialCluster"/>
    <dgm:cxn modelId="{4AE97F4D-E8D0-461D-B70B-D428A6569A65}" type="presParOf" srcId="{5F0FF744-3E4B-4C3C-95AC-EF0BE7EA6B14}" destId="{5B58D396-CAAC-48F0-9098-2708D34FAA00}" srcOrd="3" destOrd="0" presId="urn:microsoft.com/office/officeart/2008/layout/RadialCluster"/>
    <dgm:cxn modelId="{3C12B9B8-0495-4F6A-ACD3-F03BD58476CC}" type="presParOf" srcId="{5F0FF744-3E4B-4C3C-95AC-EF0BE7EA6B14}" destId="{472BFF10-95E3-43E0-9EFE-15AAC72AEBFE}" srcOrd="4" destOrd="0" presId="urn:microsoft.com/office/officeart/2008/layout/RadialCluster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63039DF-DA57-4574-85A9-E0F32C93CAE1}" type="doc">
      <dgm:prSet loTypeId="urn:microsoft.com/office/officeart/2008/layout/Pictu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CFA013B-E1FB-465A-840E-A6A146E4B03F}">
      <dgm:prSet phldrT="[Текст]" custT="1"/>
      <dgm:spPr>
        <a:solidFill>
          <a:schemeClr val="tx1"/>
        </a:solidFill>
        <a:ln w="38100">
          <a:solidFill>
            <a:srgbClr val="7030A0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</dgm:spPr>
      <dgm:t>
        <a:bodyPr/>
        <a:lstStyle/>
        <a:p>
          <a:r>
            <a:rPr lang="en-US" sz="54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rPr>
            <a:t>Store of value</a:t>
          </a:r>
          <a:endParaRPr lang="ru-RU" sz="54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  <a:cs typeface="Aharoni" panose="02010803020104030203" pitchFamily="2" charset="-79"/>
          </a:endParaRPr>
        </a:p>
      </dgm:t>
    </dgm:pt>
    <dgm:pt modelId="{C26BED7E-4562-4E13-AA2C-0BC42A3477AF}" type="parTrans" cxnId="{25ECB6E9-9833-4D2E-8D81-5A879A2BCB8F}">
      <dgm:prSet/>
      <dgm:spPr/>
      <dgm:t>
        <a:bodyPr/>
        <a:lstStyle/>
        <a:p>
          <a:endParaRPr lang="ru-RU" sz="2000">
            <a:latin typeface="+mj-lt"/>
          </a:endParaRPr>
        </a:p>
      </dgm:t>
    </dgm:pt>
    <dgm:pt modelId="{58717DE9-CE1A-4E77-A2B5-B3C35A15BC6B}" type="sibTrans" cxnId="{25ECB6E9-9833-4D2E-8D81-5A879A2BCB8F}">
      <dgm:prSet/>
      <dgm:spPr/>
      <dgm:t>
        <a:bodyPr/>
        <a:lstStyle/>
        <a:p>
          <a:endParaRPr lang="ru-RU" sz="2000">
            <a:latin typeface="+mj-lt"/>
          </a:endParaRPr>
        </a:p>
      </dgm:t>
    </dgm:pt>
    <dgm:pt modelId="{6FA8CBB1-F351-4639-915A-82F9EC92EDEC}">
      <dgm:prSet phldrT="[Текст]" custT="1"/>
      <dgm:spPr>
        <a:solidFill>
          <a:srgbClr val="7030A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</dgm:spPr>
      <dgm:t>
        <a:bodyPr/>
        <a:lstStyle/>
        <a:p>
          <a:pPr algn="just"/>
          <a:r>
            <a:rPr lang="en-US" sz="28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rPr>
            <a:t>Money is the most liquid asset but earns less interest than other assets</a:t>
          </a:r>
          <a:endParaRPr lang="ru-RU" sz="28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  <a:cs typeface="Aharoni" panose="02010803020104030203" pitchFamily="2" charset="-79"/>
          </a:endParaRPr>
        </a:p>
      </dgm:t>
    </dgm:pt>
    <dgm:pt modelId="{F88911CD-3B50-4C2D-BEB6-B0EA23FC22D4}" type="parTrans" cxnId="{BBA17BDA-0580-4BB7-B10E-0019FF628720}">
      <dgm:prSet/>
      <dgm:spPr/>
      <dgm:t>
        <a:bodyPr/>
        <a:lstStyle/>
        <a:p>
          <a:endParaRPr lang="ru-RU" sz="2000">
            <a:latin typeface="+mj-lt"/>
          </a:endParaRPr>
        </a:p>
      </dgm:t>
    </dgm:pt>
    <dgm:pt modelId="{66B187A3-CE8A-4516-B717-388B72F41B65}" type="sibTrans" cxnId="{BBA17BDA-0580-4BB7-B10E-0019FF628720}">
      <dgm:prSet/>
      <dgm:spPr/>
      <dgm:t>
        <a:bodyPr/>
        <a:lstStyle/>
        <a:p>
          <a:endParaRPr lang="ru-RU" sz="2000">
            <a:latin typeface="+mj-lt"/>
          </a:endParaRPr>
        </a:p>
      </dgm:t>
    </dgm:pt>
    <dgm:pt modelId="{8D7A044F-CB8E-4CE3-B7B1-BFC4D77FC9D5}">
      <dgm:prSet phldrT="[Текст]" custT="1"/>
      <dgm:spPr>
        <a:solidFill>
          <a:srgbClr val="7030A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</dgm:spPr>
      <dgm:t>
        <a:bodyPr/>
        <a:lstStyle/>
        <a:p>
          <a:pPr algn="just"/>
          <a:r>
            <a:rPr lang="en-US" sz="28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rPr>
            <a:t>Holding much money is risky when hyperinflation exists</a:t>
          </a:r>
          <a:endParaRPr lang="ru-RU" sz="28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  <a:cs typeface="Aharoni" panose="02010803020104030203" pitchFamily="2" charset="-79"/>
          </a:endParaRPr>
        </a:p>
      </dgm:t>
    </dgm:pt>
    <dgm:pt modelId="{00C0CB06-C478-4DA7-B001-33B091942347}" type="parTrans" cxnId="{BBD54D06-657D-4FA3-B49C-6ABEC4E5D668}">
      <dgm:prSet/>
      <dgm:spPr/>
      <dgm:t>
        <a:bodyPr/>
        <a:lstStyle/>
        <a:p>
          <a:endParaRPr lang="ru-RU" sz="2000">
            <a:latin typeface="+mj-lt"/>
          </a:endParaRPr>
        </a:p>
      </dgm:t>
    </dgm:pt>
    <dgm:pt modelId="{8B001653-6513-4BD6-AA8A-1920D1DFE13E}" type="sibTrans" cxnId="{BBD54D06-657D-4FA3-B49C-6ABEC4E5D668}">
      <dgm:prSet/>
      <dgm:spPr/>
      <dgm:t>
        <a:bodyPr/>
        <a:lstStyle/>
        <a:p>
          <a:endParaRPr lang="ru-RU" sz="2000">
            <a:latin typeface="+mj-lt"/>
          </a:endParaRPr>
        </a:p>
      </dgm:t>
    </dgm:pt>
    <dgm:pt modelId="{85FEA4C2-ED4D-4C4C-A9FC-DD02C2367B98}" type="pres">
      <dgm:prSet presAssocID="{A63039DF-DA57-4574-85A9-E0F32C93CAE1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0AF759C-B170-4365-9889-F00A341825DD}" type="pres">
      <dgm:prSet presAssocID="{3CFA013B-E1FB-465A-840E-A6A146E4B03F}" presName="root" presStyleCnt="0">
        <dgm:presLayoutVars>
          <dgm:chMax/>
          <dgm:chPref val="4"/>
        </dgm:presLayoutVars>
      </dgm:prSet>
      <dgm:spPr/>
      <dgm:t>
        <a:bodyPr/>
        <a:lstStyle/>
        <a:p>
          <a:endParaRPr lang="ru-RU"/>
        </a:p>
      </dgm:t>
    </dgm:pt>
    <dgm:pt modelId="{3C301F81-F0D3-4D39-B12A-C6001E65BD19}" type="pres">
      <dgm:prSet presAssocID="{3CFA013B-E1FB-465A-840E-A6A146E4B03F}" presName="rootComposite" presStyleCnt="0">
        <dgm:presLayoutVars/>
      </dgm:prSet>
      <dgm:spPr/>
      <dgm:t>
        <a:bodyPr/>
        <a:lstStyle/>
        <a:p>
          <a:endParaRPr lang="ru-RU"/>
        </a:p>
      </dgm:t>
    </dgm:pt>
    <dgm:pt modelId="{AA5D32EA-5B3B-4368-B51B-509D42A7537F}" type="pres">
      <dgm:prSet presAssocID="{3CFA013B-E1FB-465A-840E-A6A146E4B03F}" presName="rootText" presStyleLbl="node0" presStyleIdx="0" presStyleCnt="1">
        <dgm:presLayoutVars>
          <dgm:chMax/>
          <dgm:chPref val="4"/>
        </dgm:presLayoutVars>
      </dgm:prSet>
      <dgm:spPr/>
      <dgm:t>
        <a:bodyPr/>
        <a:lstStyle/>
        <a:p>
          <a:endParaRPr lang="ru-RU"/>
        </a:p>
      </dgm:t>
    </dgm:pt>
    <dgm:pt modelId="{F523C756-31ED-4907-B7A2-EF4B143A46CA}" type="pres">
      <dgm:prSet presAssocID="{3CFA013B-E1FB-465A-840E-A6A146E4B03F}" presName="childShape" presStyleCnt="0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0C5CBDD4-278A-4625-935B-60DE3147FDF6}" type="pres">
      <dgm:prSet presAssocID="{6FA8CBB1-F351-4639-915A-82F9EC92EDEC}" presName="childComposite" presStyleCnt="0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54830F11-DD33-4B9C-BB9D-FC2303314726}" type="pres">
      <dgm:prSet presAssocID="{6FA8CBB1-F351-4639-915A-82F9EC92EDEC}" presName="Image" presStyleLbl="node1" presStyleIdx="0" presStyleCnt="2"/>
      <dgm:spPr>
        <a:solidFill>
          <a:srgbClr val="7030A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</dgm:spPr>
      <dgm:t>
        <a:bodyPr/>
        <a:lstStyle/>
        <a:p>
          <a:endParaRPr lang="ru-RU"/>
        </a:p>
      </dgm:t>
    </dgm:pt>
    <dgm:pt modelId="{8E8EAB3F-B7BC-4D22-B9F5-3BB0AAF62DAE}" type="pres">
      <dgm:prSet presAssocID="{6FA8CBB1-F351-4639-915A-82F9EC92EDEC}" presName="childText" presStyleLbl="l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18067E-3928-4F24-8D99-9A6608C2EB98}" type="pres">
      <dgm:prSet presAssocID="{8D7A044F-CB8E-4CE3-B7B1-BFC4D77FC9D5}" presName="childComposite" presStyleCnt="0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A87EBC1D-12EE-440D-A5D5-C90044652E9E}" type="pres">
      <dgm:prSet presAssocID="{8D7A044F-CB8E-4CE3-B7B1-BFC4D77FC9D5}" presName="Image" presStyleLbl="node1" presStyleIdx="1" presStyleCnt="2"/>
      <dgm:spPr>
        <a:solidFill>
          <a:srgbClr val="7030A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</dgm:spPr>
      <dgm:t>
        <a:bodyPr/>
        <a:lstStyle/>
        <a:p>
          <a:endParaRPr lang="ru-RU"/>
        </a:p>
      </dgm:t>
    </dgm:pt>
    <dgm:pt modelId="{650D42F1-64F5-4E84-891E-3F5DF42DC5E6}" type="pres">
      <dgm:prSet presAssocID="{8D7A044F-CB8E-4CE3-B7B1-BFC4D77FC9D5}" presName="childText" presStyleLbl="l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898FCFD-A4B0-49BB-8950-9C2B37D18A29}" type="presOf" srcId="{A63039DF-DA57-4574-85A9-E0F32C93CAE1}" destId="{85FEA4C2-ED4D-4C4C-A9FC-DD02C2367B98}" srcOrd="0" destOrd="0" presId="urn:microsoft.com/office/officeart/2008/layout/PictureAccentList"/>
    <dgm:cxn modelId="{0D474E60-9D50-4BFC-A71C-5E9D276C1A28}" type="presOf" srcId="{6FA8CBB1-F351-4639-915A-82F9EC92EDEC}" destId="{8E8EAB3F-B7BC-4D22-B9F5-3BB0AAF62DAE}" srcOrd="0" destOrd="0" presId="urn:microsoft.com/office/officeart/2008/layout/PictureAccentList"/>
    <dgm:cxn modelId="{BBA17BDA-0580-4BB7-B10E-0019FF628720}" srcId="{3CFA013B-E1FB-465A-840E-A6A146E4B03F}" destId="{6FA8CBB1-F351-4639-915A-82F9EC92EDEC}" srcOrd="0" destOrd="0" parTransId="{F88911CD-3B50-4C2D-BEB6-B0EA23FC22D4}" sibTransId="{66B187A3-CE8A-4516-B717-388B72F41B65}"/>
    <dgm:cxn modelId="{BBD54D06-657D-4FA3-B49C-6ABEC4E5D668}" srcId="{3CFA013B-E1FB-465A-840E-A6A146E4B03F}" destId="{8D7A044F-CB8E-4CE3-B7B1-BFC4D77FC9D5}" srcOrd="1" destOrd="0" parTransId="{00C0CB06-C478-4DA7-B001-33B091942347}" sibTransId="{8B001653-6513-4BD6-AA8A-1920D1DFE13E}"/>
    <dgm:cxn modelId="{D16C8EE2-7F63-41DF-B63C-EBC02A2CF980}" type="presOf" srcId="{8D7A044F-CB8E-4CE3-B7B1-BFC4D77FC9D5}" destId="{650D42F1-64F5-4E84-891E-3F5DF42DC5E6}" srcOrd="0" destOrd="0" presId="urn:microsoft.com/office/officeart/2008/layout/PictureAccentList"/>
    <dgm:cxn modelId="{25ECB6E9-9833-4D2E-8D81-5A879A2BCB8F}" srcId="{A63039DF-DA57-4574-85A9-E0F32C93CAE1}" destId="{3CFA013B-E1FB-465A-840E-A6A146E4B03F}" srcOrd="0" destOrd="0" parTransId="{C26BED7E-4562-4E13-AA2C-0BC42A3477AF}" sibTransId="{58717DE9-CE1A-4E77-A2B5-B3C35A15BC6B}"/>
    <dgm:cxn modelId="{B3018154-2939-4908-A32F-FD080E85F237}" type="presOf" srcId="{3CFA013B-E1FB-465A-840E-A6A146E4B03F}" destId="{AA5D32EA-5B3B-4368-B51B-509D42A7537F}" srcOrd="0" destOrd="0" presId="urn:microsoft.com/office/officeart/2008/layout/PictureAccentList"/>
    <dgm:cxn modelId="{7FF2C091-170E-4130-ABA1-0FCE4D06A67A}" type="presParOf" srcId="{85FEA4C2-ED4D-4C4C-A9FC-DD02C2367B98}" destId="{E0AF759C-B170-4365-9889-F00A341825DD}" srcOrd="0" destOrd="0" presId="urn:microsoft.com/office/officeart/2008/layout/PictureAccentList"/>
    <dgm:cxn modelId="{E3EA61EF-712D-4575-99A7-DDA624FCC110}" type="presParOf" srcId="{E0AF759C-B170-4365-9889-F00A341825DD}" destId="{3C301F81-F0D3-4D39-B12A-C6001E65BD19}" srcOrd="0" destOrd="0" presId="urn:microsoft.com/office/officeart/2008/layout/PictureAccentList"/>
    <dgm:cxn modelId="{D8D5CA1B-C91B-4E3E-A543-7B47EFCA11CC}" type="presParOf" srcId="{3C301F81-F0D3-4D39-B12A-C6001E65BD19}" destId="{AA5D32EA-5B3B-4368-B51B-509D42A7537F}" srcOrd="0" destOrd="0" presId="urn:microsoft.com/office/officeart/2008/layout/PictureAccentList"/>
    <dgm:cxn modelId="{14B0984E-7E92-40F8-8A37-64E700D6DC25}" type="presParOf" srcId="{E0AF759C-B170-4365-9889-F00A341825DD}" destId="{F523C756-31ED-4907-B7A2-EF4B143A46CA}" srcOrd="1" destOrd="0" presId="urn:microsoft.com/office/officeart/2008/layout/PictureAccentList"/>
    <dgm:cxn modelId="{63C25E39-BF90-466A-878B-4603B0D563DA}" type="presParOf" srcId="{F523C756-31ED-4907-B7A2-EF4B143A46CA}" destId="{0C5CBDD4-278A-4625-935B-60DE3147FDF6}" srcOrd="0" destOrd="0" presId="urn:microsoft.com/office/officeart/2008/layout/PictureAccentList"/>
    <dgm:cxn modelId="{8B9EA5C0-A755-4BCE-818C-B941ABAF40DC}" type="presParOf" srcId="{0C5CBDD4-278A-4625-935B-60DE3147FDF6}" destId="{54830F11-DD33-4B9C-BB9D-FC2303314726}" srcOrd="0" destOrd="0" presId="urn:microsoft.com/office/officeart/2008/layout/PictureAccentList"/>
    <dgm:cxn modelId="{68BEB992-5421-47D7-90FE-388870E94491}" type="presParOf" srcId="{0C5CBDD4-278A-4625-935B-60DE3147FDF6}" destId="{8E8EAB3F-B7BC-4D22-B9F5-3BB0AAF62DAE}" srcOrd="1" destOrd="0" presId="urn:microsoft.com/office/officeart/2008/layout/PictureAccentList"/>
    <dgm:cxn modelId="{D55FA3F9-1D3B-4BE3-B45A-64C93081401A}" type="presParOf" srcId="{F523C756-31ED-4907-B7A2-EF4B143A46CA}" destId="{2C18067E-3928-4F24-8D99-9A6608C2EB98}" srcOrd="1" destOrd="0" presId="urn:microsoft.com/office/officeart/2008/layout/PictureAccentList"/>
    <dgm:cxn modelId="{1B006C3B-A360-406C-9E64-D953E3F11851}" type="presParOf" srcId="{2C18067E-3928-4F24-8D99-9A6608C2EB98}" destId="{A87EBC1D-12EE-440D-A5D5-C90044652E9E}" srcOrd="0" destOrd="0" presId="urn:microsoft.com/office/officeart/2008/layout/PictureAccentList"/>
    <dgm:cxn modelId="{5447E01F-C719-43E1-8190-F9BC5CB2DB6C}" type="presParOf" srcId="{2C18067E-3928-4F24-8D99-9A6608C2EB98}" destId="{650D42F1-64F5-4E84-891E-3F5DF42DC5E6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73A16C8-E7E2-4DB5-B38E-A6FCFAB29514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3859E36-DB87-452C-BB3E-44CFEB11F6B8}">
      <dgm:prSet phldrT="[Текст]" custT="1"/>
      <dgm:spPr>
        <a:solidFill>
          <a:srgbClr val="7030A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</dgm:spPr>
      <dgm:t>
        <a:bodyPr/>
        <a:lstStyle/>
        <a:p>
          <a:r>
            <a:rPr lang="en-US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1. Commodity money</a:t>
          </a:r>
          <a:endParaRPr lang="ru-RU" sz="3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FB95C396-CFEE-457E-A087-404DF774714B}" type="parTrans" cxnId="{89F30316-4A0F-48F6-B792-9E28CC91D43C}">
      <dgm:prSet/>
      <dgm:spPr/>
      <dgm:t>
        <a:bodyPr/>
        <a:lstStyle/>
        <a:p>
          <a:endParaRPr lang="ru-RU" sz="3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DC5884D8-7657-4ABD-8D56-5305EFA4E8A4}" type="sibTrans" cxnId="{89F30316-4A0F-48F6-B792-9E28CC91D43C}">
      <dgm:prSet/>
      <dgm:spPr/>
      <dgm:t>
        <a:bodyPr/>
        <a:lstStyle/>
        <a:p>
          <a:endParaRPr lang="ru-RU" sz="3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E697DB04-12BE-4511-B999-947BA3E2D0D6}">
      <dgm:prSet phldrT="[Текст]" custT="1"/>
      <dgm:spPr>
        <a:solidFill>
          <a:srgbClr val="7030A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</dgm:spPr>
      <dgm:t>
        <a:bodyPr/>
        <a:lstStyle/>
        <a:p>
          <a:r>
            <a:rPr lang="en-US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2. Paper money</a:t>
          </a:r>
          <a:endParaRPr lang="ru-RU" sz="3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7BDD2425-9D0F-459C-AB46-6EAFA7102BD8}" type="parTrans" cxnId="{F9A71B4C-B1B7-47B5-89E3-669B521618DC}">
      <dgm:prSet/>
      <dgm:spPr/>
      <dgm:t>
        <a:bodyPr/>
        <a:lstStyle/>
        <a:p>
          <a:endParaRPr lang="ru-RU" sz="3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FC3FD977-594F-4A71-971E-008C75110B3C}" type="sibTrans" cxnId="{F9A71B4C-B1B7-47B5-89E3-669B521618DC}">
      <dgm:prSet/>
      <dgm:spPr/>
      <dgm:t>
        <a:bodyPr/>
        <a:lstStyle/>
        <a:p>
          <a:endParaRPr lang="ru-RU" sz="3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836851E7-AF8D-4C78-947B-773347BA5000}">
      <dgm:prSet phldrT="[Текст]" custT="1"/>
      <dgm:spPr>
        <a:solidFill>
          <a:srgbClr val="7030A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</dgm:spPr>
      <dgm:t>
        <a:bodyPr/>
        <a:lstStyle/>
        <a:p>
          <a:r>
            <a:rPr lang="en-US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3. Fiat money</a:t>
          </a:r>
          <a:endParaRPr lang="ru-RU" sz="3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85C6B7A6-D5B4-4165-BECF-02CF8EB1A3B7}" type="parTrans" cxnId="{3BC3BD47-5246-4692-B92E-A871C3C3B4E7}">
      <dgm:prSet/>
      <dgm:spPr/>
      <dgm:t>
        <a:bodyPr/>
        <a:lstStyle/>
        <a:p>
          <a:endParaRPr lang="ru-RU" sz="3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907941ED-1F97-440F-91B0-769F9E5B6B8F}" type="sibTrans" cxnId="{3BC3BD47-5246-4692-B92E-A871C3C3B4E7}">
      <dgm:prSet/>
      <dgm:spPr/>
      <dgm:t>
        <a:bodyPr/>
        <a:lstStyle/>
        <a:p>
          <a:endParaRPr lang="ru-RU" sz="3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16EAE5E5-C554-4237-8292-E5974D6A894C}">
      <dgm:prSet phldrT="[Текст]" custT="1"/>
      <dgm:spPr>
        <a:solidFill>
          <a:srgbClr val="7030A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</dgm:spPr>
      <dgm:t>
        <a:bodyPr/>
        <a:lstStyle/>
        <a:p>
          <a:r>
            <a:rPr lang="en-US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4. Checks</a:t>
          </a:r>
          <a:endParaRPr lang="ru-RU" sz="3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89C34169-B5E6-4285-94BE-EEA5D585C2D9}" type="parTrans" cxnId="{86FCA00E-6D6C-4B79-AE14-F2DD0A424A96}">
      <dgm:prSet/>
      <dgm:spPr/>
      <dgm:t>
        <a:bodyPr/>
        <a:lstStyle/>
        <a:p>
          <a:endParaRPr lang="ru-RU" sz="3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AC066B08-A345-4D59-A506-4C9CAF3DDCAD}" type="sibTrans" cxnId="{86FCA00E-6D6C-4B79-AE14-F2DD0A424A96}">
      <dgm:prSet/>
      <dgm:spPr/>
      <dgm:t>
        <a:bodyPr/>
        <a:lstStyle/>
        <a:p>
          <a:endParaRPr lang="ru-RU" sz="3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9B2B2375-3292-46B5-A29B-15BCDA0CDD3B}">
      <dgm:prSet phldrT="[Текст]" custT="1"/>
      <dgm:spPr>
        <a:solidFill>
          <a:srgbClr val="7030A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</dgm:spPr>
      <dgm:t>
        <a:bodyPr/>
        <a:lstStyle/>
        <a:p>
          <a:r>
            <a:rPr lang="en-US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5. E-money</a:t>
          </a:r>
          <a:endParaRPr lang="ru-RU" sz="3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CDA94255-F4E8-4C03-929A-F005B25CEBF8}" type="parTrans" cxnId="{B94B3497-8266-40D0-8610-FDD6B77C0373}">
      <dgm:prSet/>
      <dgm:spPr/>
      <dgm:t>
        <a:bodyPr/>
        <a:lstStyle/>
        <a:p>
          <a:endParaRPr lang="ru-RU" sz="3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FA1E999E-1EAE-468F-B0DE-E0F7A3F3DF36}" type="sibTrans" cxnId="{B94B3497-8266-40D0-8610-FDD6B77C0373}">
      <dgm:prSet/>
      <dgm:spPr/>
      <dgm:t>
        <a:bodyPr/>
        <a:lstStyle/>
        <a:p>
          <a:endParaRPr lang="ru-RU" sz="3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6A46A147-6413-43A3-8D23-859BCFB16049}" type="pres">
      <dgm:prSet presAssocID="{573A16C8-E7E2-4DB5-B38E-A6FCFAB2951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935991-F091-49C7-80B0-E2D14A337E45}" type="pres">
      <dgm:prSet presAssocID="{63859E36-DB87-452C-BB3E-44CFEB11F6B8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63B08F-4774-4558-B78C-23397A7E35CB}" type="pres">
      <dgm:prSet presAssocID="{DC5884D8-7657-4ABD-8D56-5305EFA4E8A4}" presName="sibTrans" presStyleCnt="0"/>
      <dgm:spPr/>
    </dgm:pt>
    <dgm:pt modelId="{EE4172FC-742F-4E33-BB8B-916DF125B56D}" type="pres">
      <dgm:prSet presAssocID="{E697DB04-12BE-4511-B999-947BA3E2D0D6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B6B10B-E2D3-46F5-915A-DA02CC4D241E}" type="pres">
      <dgm:prSet presAssocID="{FC3FD977-594F-4A71-971E-008C75110B3C}" presName="sibTrans" presStyleCnt="0"/>
      <dgm:spPr/>
    </dgm:pt>
    <dgm:pt modelId="{E20066EE-8532-4E3F-8BE6-D8641F5ADB31}" type="pres">
      <dgm:prSet presAssocID="{836851E7-AF8D-4C78-947B-773347BA5000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CBDED3-8441-4901-8779-93124CDDF0DE}" type="pres">
      <dgm:prSet presAssocID="{907941ED-1F97-440F-91B0-769F9E5B6B8F}" presName="sibTrans" presStyleCnt="0"/>
      <dgm:spPr/>
    </dgm:pt>
    <dgm:pt modelId="{5D011D5F-58E2-45A6-A55D-A020D928B300}" type="pres">
      <dgm:prSet presAssocID="{16EAE5E5-C554-4237-8292-E5974D6A894C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96DA21-BF8D-41E2-A814-F16BE7C6A5D1}" type="pres">
      <dgm:prSet presAssocID="{AC066B08-A345-4D59-A506-4C9CAF3DDCAD}" presName="sibTrans" presStyleCnt="0"/>
      <dgm:spPr/>
    </dgm:pt>
    <dgm:pt modelId="{E3695160-CF61-45C0-9196-3B53C3762639}" type="pres">
      <dgm:prSet presAssocID="{9B2B2375-3292-46B5-A29B-15BCDA0CDD3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C3BD47-5246-4692-B92E-A871C3C3B4E7}" srcId="{573A16C8-E7E2-4DB5-B38E-A6FCFAB29514}" destId="{836851E7-AF8D-4C78-947B-773347BA5000}" srcOrd="2" destOrd="0" parTransId="{85C6B7A6-D5B4-4165-BECF-02CF8EB1A3B7}" sibTransId="{907941ED-1F97-440F-91B0-769F9E5B6B8F}"/>
    <dgm:cxn modelId="{4A7E1F6D-78AF-49AD-9EB5-4B44BBFA141B}" type="presOf" srcId="{9B2B2375-3292-46B5-A29B-15BCDA0CDD3B}" destId="{E3695160-CF61-45C0-9196-3B53C3762639}" srcOrd="0" destOrd="0" presId="urn:microsoft.com/office/officeart/2005/8/layout/default"/>
    <dgm:cxn modelId="{A1B3E8B5-C4C5-4CF4-8D05-E6D0BBB839EE}" type="presOf" srcId="{63859E36-DB87-452C-BB3E-44CFEB11F6B8}" destId="{A1935991-F091-49C7-80B0-E2D14A337E45}" srcOrd="0" destOrd="0" presId="urn:microsoft.com/office/officeart/2005/8/layout/default"/>
    <dgm:cxn modelId="{1968A379-0FE7-454C-82E0-708772D631DF}" type="presOf" srcId="{16EAE5E5-C554-4237-8292-E5974D6A894C}" destId="{5D011D5F-58E2-45A6-A55D-A020D928B300}" srcOrd="0" destOrd="0" presId="urn:microsoft.com/office/officeart/2005/8/layout/default"/>
    <dgm:cxn modelId="{86FCA00E-6D6C-4B79-AE14-F2DD0A424A96}" srcId="{573A16C8-E7E2-4DB5-B38E-A6FCFAB29514}" destId="{16EAE5E5-C554-4237-8292-E5974D6A894C}" srcOrd="3" destOrd="0" parTransId="{89C34169-B5E6-4285-94BE-EEA5D585C2D9}" sibTransId="{AC066B08-A345-4D59-A506-4C9CAF3DDCAD}"/>
    <dgm:cxn modelId="{89F30316-4A0F-48F6-B792-9E28CC91D43C}" srcId="{573A16C8-E7E2-4DB5-B38E-A6FCFAB29514}" destId="{63859E36-DB87-452C-BB3E-44CFEB11F6B8}" srcOrd="0" destOrd="0" parTransId="{FB95C396-CFEE-457E-A087-404DF774714B}" sibTransId="{DC5884D8-7657-4ABD-8D56-5305EFA4E8A4}"/>
    <dgm:cxn modelId="{B0FCFC6D-D74F-4281-A5C1-A72CC9A0F483}" type="presOf" srcId="{836851E7-AF8D-4C78-947B-773347BA5000}" destId="{E20066EE-8532-4E3F-8BE6-D8641F5ADB31}" srcOrd="0" destOrd="0" presId="urn:microsoft.com/office/officeart/2005/8/layout/default"/>
    <dgm:cxn modelId="{431BFEE4-9EB2-4CBB-8ED5-396073034C03}" type="presOf" srcId="{573A16C8-E7E2-4DB5-B38E-A6FCFAB29514}" destId="{6A46A147-6413-43A3-8D23-859BCFB16049}" srcOrd="0" destOrd="0" presId="urn:microsoft.com/office/officeart/2005/8/layout/default"/>
    <dgm:cxn modelId="{B94B3497-8266-40D0-8610-FDD6B77C0373}" srcId="{573A16C8-E7E2-4DB5-B38E-A6FCFAB29514}" destId="{9B2B2375-3292-46B5-A29B-15BCDA0CDD3B}" srcOrd="4" destOrd="0" parTransId="{CDA94255-F4E8-4C03-929A-F005B25CEBF8}" sibTransId="{FA1E999E-1EAE-468F-B0DE-E0F7A3F3DF36}"/>
    <dgm:cxn modelId="{F9A71B4C-B1B7-47B5-89E3-669B521618DC}" srcId="{573A16C8-E7E2-4DB5-B38E-A6FCFAB29514}" destId="{E697DB04-12BE-4511-B999-947BA3E2D0D6}" srcOrd="1" destOrd="0" parTransId="{7BDD2425-9D0F-459C-AB46-6EAFA7102BD8}" sibTransId="{FC3FD977-594F-4A71-971E-008C75110B3C}"/>
    <dgm:cxn modelId="{315104F4-1C25-4C67-8AB6-D16AE8D5CD0A}" type="presOf" srcId="{E697DB04-12BE-4511-B999-947BA3E2D0D6}" destId="{EE4172FC-742F-4E33-BB8B-916DF125B56D}" srcOrd="0" destOrd="0" presId="urn:microsoft.com/office/officeart/2005/8/layout/default"/>
    <dgm:cxn modelId="{F7E9DB8C-E5BA-45D3-8723-47479675B124}" type="presParOf" srcId="{6A46A147-6413-43A3-8D23-859BCFB16049}" destId="{A1935991-F091-49C7-80B0-E2D14A337E45}" srcOrd="0" destOrd="0" presId="urn:microsoft.com/office/officeart/2005/8/layout/default"/>
    <dgm:cxn modelId="{B66B76E7-4FC9-4BEA-AADB-ACD5B9477AF7}" type="presParOf" srcId="{6A46A147-6413-43A3-8D23-859BCFB16049}" destId="{C763B08F-4774-4558-B78C-23397A7E35CB}" srcOrd="1" destOrd="0" presId="urn:microsoft.com/office/officeart/2005/8/layout/default"/>
    <dgm:cxn modelId="{1107BD1D-51F7-45D0-9AEA-CBB08BBA4F15}" type="presParOf" srcId="{6A46A147-6413-43A3-8D23-859BCFB16049}" destId="{EE4172FC-742F-4E33-BB8B-916DF125B56D}" srcOrd="2" destOrd="0" presId="urn:microsoft.com/office/officeart/2005/8/layout/default"/>
    <dgm:cxn modelId="{F14D2201-5BB5-44F0-95BB-74275CFE44B1}" type="presParOf" srcId="{6A46A147-6413-43A3-8D23-859BCFB16049}" destId="{A2B6B10B-E2D3-46F5-915A-DA02CC4D241E}" srcOrd="3" destOrd="0" presId="urn:microsoft.com/office/officeart/2005/8/layout/default"/>
    <dgm:cxn modelId="{C33BEF11-6260-4161-885E-AA567515726D}" type="presParOf" srcId="{6A46A147-6413-43A3-8D23-859BCFB16049}" destId="{E20066EE-8532-4E3F-8BE6-D8641F5ADB31}" srcOrd="4" destOrd="0" presId="urn:microsoft.com/office/officeart/2005/8/layout/default"/>
    <dgm:cxn modelId="{D1F11CB2-C0C4-4A63-90F8-4B7B1FE90F92}" type="presParOf" srcId="{6A46A147-6413-43A3-8D23-859BCFB16049}" destId="{78CBDED3-8441-4901-8779-93124CDDF0DE}" srcOrd="5" destOrd="0" presId="urn:microsoft.com/office/officeart/2005/8/layout/default"/>
    <dgm:cxn modelId="{AC1FD6CC-9C70-4416-8A99-AF78ACB24BED}" type="presParOf" srcId="{6A46A147-6413-43A3-8D23-859BCFB16049}" destId="{5D011D5F-58E2-45A6-A55D-A020D928B300}" srcOrd="6" destOrd="0" presId="urn:microsoft.com/office/officeart/2005/8/layout/default"/>
    <dgm:cxn modelId="{48CC1E98-A22C-4C51-A92D-D90F4347D60F}" type="presParOf" srcId="{6A46A147-6413-43A3-8D23-859BCFB16049}" destId="{4996DA21-BF8D-41E2-A814-F16BE7C6A5D1}" srcOrd="7" destOrd="0" presId="urn:microsoft.com/office/officeart/2005/8/layout/default"/>
    <dgm:cxn modelId="{78F80857-2B21-4C35-95AB-8EE2F45A8B5E}" type="presParOf" srcId="{6A46A147-6413-43A3-8D23-859BCFB16049}" destId="{E3695160-CF61-45C0-9196-3B53C3762639}" srcOrd="8" destOrd="0" presId="urn:microsoft.com/office/officeart/2005/8/layout/default"/>
  </dgm:cxnLst>
  <dgm:bg>
    <a:effectLst>
      <a:innerShdw blurRad="114300">
        <a:prstClr val="black"/>
      </a:innerShdw>
    </a:effectLst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975719B-5F2A-4F07-9D5B-4810E04158DD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2C58972-911C-43F3-AF9E-79C64C45D4CE}">
      <dgm:prSet phldrT="[Текст]" custT="1"/>
      <dgm:spPr>
        <a:solidFill>
          <a:schemeClr val="tx1"/>
        </a:solidFill>
        <a:ln>
          <a:solidFill>
            <a:srgbClr val="7030A0"/>
          </a:solidFill>
        </a:ln>
        <a:effectLst>
          <a:innerShdw blurRad="114300">
            <a:prstClr val="black"/>
          </a:innerShdw>
        </a:effectLst>
      </dgm:spPr>
      <dgm:t>
        <a:bodyPr/>
        <a:lstStyle/>
        <a:p>
          <a:r>
            <a:rPr lang="en-US" sz="24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rPr>
            <a:t>M1= Currency checking+ deposits +travel's  checks</a:t>
          </a:r>
          <a:endParaRPr lang="ru-RU" sz="24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  <a:cs typeface="Aharoni" panose="02010803020104030203" pitchFamily="2" charset="-79"/>
          </a:endParaRPr>
        </a:p>
      </dgm:t>
    </dgm:pt>
    <dgm:pt modelId="{33C355AE-BCAB-4CD5-A292-93D394745FA6}" type="parTrans" cxnId="{9687F246-9E1F-47C0-A359-AB0AE5017F4D}">
      <dgm:prSet/>
      <dgm:spPr/>
      <dgm:t>
        <a:bodyPr/>
        <a:lstStyle/>
        <a:p>
          <a:endParaRPr lang="ru-RU" sz="2400">
            <a:latin typeface="+mj-lt"/>
          </a:endParaRPr>
        </a:p>
      </dgm:t>
    </dgm:pt>
    <dgm:pt modelId="{91D7C591-43F7-4A92-96E1-DF7573A9D80E}" type="sibTrans" cxnId="{9687F246-9E1F-47C0-A359-AB0AE5017F4D}">
      <dgm:prSet/>
      <dgm:spPr>
        <a:ln w="38100">
          <a:solidFill>
            <a:srgbClr val="7030A0"/>
          </a:solidFill>
        </a:ln>
      </dgm:spPr>
      <dgm:t>
        <a:bodyPr/>
        <a:lstStyle/>
        <a:p>
          <a:endParaRPr lang="ru-RU" sz="2400">
            <a:latin typeface="+mj-lt"/>
          </a:endParaRPr>
        </a:p>
      </dgm:t>
    </dgm:pt>
    <dgm:pt modelId="{D3881461-9CDC-4B5A-A791-A5727CBC5CBF}">
      <dgm:prSet phldrT="[Текст]" custT="1"/>
      <dgm:spPr>
        <a:solidFill>
          <a:schemeClr val="tx1"/>
        </a:solidFill>
        <a:ln>
          <a:solidFill>
            <a:schemeClr val="accent6">
              <a:lumMod val="75000"/>
            </a:schemeClr>
          </a:solidFill>
        </a:ln>
        <a:effectLst>
          <a:innerShdw blurRad="114300">
            <a:prstClr val="black"/>
          </a:innerShdw>
        </a:effectLst>
      </dgm:spPr>
      <dgm:t>
        <a:bodyPr/>
        <a:lstStyle/>
        <a:p>
          <a:r>
            <a:rPr lang="en-US" sz="24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rPr>
            <a:t>M2=M1+small time and saving deposits +mutual fund shares</a:t>
          </a:r>
          <a:endParaRPr lang="ru-RU" sz="24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  <a:cs typeface="Aharoni" panose="02010803020104030203" pitchFamily="2" charset="-79"/>
          </a:endParaRPr>
        </a:p>
      </dgm:t>
    </dgm:pt>
    <dgm:pt modelId="{0DBC61E9-B4D0-4C39-A492-441D3CE2C762}" type="parTrans" cxnId="{0D6CBBDE-FCBE-4CC5-933D-B26AC4215883}">
      <dgm:prSet/>
      <dgm:spPr/>
      <dgm:t>
        <a:bodyPr/>
        <a:lstStyle/>
        <a:p>
          <a:endParaRPr lang="ru-RU" sz="2400">
            <a:latin typeface="+mj-lt"/>
          </a:endParaRPr>
        </a:p>
      </dgm:t>
    </dgm:pt>
    <dgm:pt modelId="{E9724425-74CB-44AD-BC11-116F16E2D0AE}" type="sibTrans" cxnId="{0D6CBBDE-FCBE-4CC5-933D-B26AC4215883}">
      <dgm:prSet/>
      <dgm:spPr/>
      <dgm:t>
        <a:bodyPr/>
        <a:lstStyle/>
        <a:p>
          <a:endParaRPr lang="ru-RU" sz="2400">
            <a:latin typeface="+mj-lt"/>
          </a:endParaRPr>
        </a:p>
      </dgm:t>
    </dgm:pt>
    <dgm:pt modelId="{8507C4DB-C336-489F-A287-B47188794098}">
      <dgm:prSet phldrT="[Текст]" custT="1"/>
      <dgm:spPr>
        <a:solidFill>
          <a:schemeClr val="tx1"/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r>
            <a:rPr lang="en-US" sz="24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rPr>
            <a:t>M3=M2+big denomination deposits +savings certificates +midterm and long term repo contracts   </a:t>
          </a:r>
          <a:endParaRPr lang="ru-RU" sz="24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  <a:cs typeface="Aharoni" panose="02010803020104030203" pitchFamily="2" charset="-79"/>
          </a:endParaRPr>
        </a:p>
      </dgm:t>
    </dgm:pt>
    <dgm:pt modelId="{D8068A00-AEC4-4467-A9D0-912776404819}" type="parTrans" cxnId="{E62C7A10-53D7-4EA2-B211-6BA4D4624850}">
      <dgm:prSet/>
      <dgm:spPr/>
      <dgm:t>
        <a:bodyPr/>
        <a:lstStyle/>
        <a:p>
          <a:endParaRPr lang="ru-RU" sz="2400">
            <a:latin typeface="+mj-lt"/>
          </a:endParaRPr>
        </a:p>
      </dgm:t>
    </dgm:pt>
    <dgm:pt modelId="{58E73677-B789-4F0F-9173-04D3C637018B}" type="sibTrans" cxnId="{E62C7A10-53D7-4EA2-B211-6BA4D4624850}">
      <dgm:prSet/>
      <dgm:spPr/>
      <dgm:t>
        <a:bodyPr/>
        <a:lstStyle/>
        <a:p>
          <a:endParaRPr lang="ru-RU" sz="2400">
            <a:latin typeface="+mj-lt"/>
          </a:endParaRPr>
        </a:p>
      </dgm:t>
    </dgm:pt>
    <dgm:pt modelId="{75824F68-25D3-4CBB-B485-B5A29EBA4401}">
      <dgm:prSet phldrT="[Текст]" custT="1"/>
      <dgm:spPr>
        <a:solidFill>
          <a:schemeClr val="tx1"/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r>
            <a:rPr lang="en-US" sz="24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rPr>
            <a:t>M4= M3+government securities +corporative securities +bank accepts</a:t>
          </a:r>
          <a:endParaRPr lang="ru-RU" sz="24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  <a:cs typeface="Aharoni" panose="02010803020104030203" pitchFamily="2" charset="-79"/>
          </a:endParaRPr>
        </a:p>
      </dgm:t>
    </dgm:pt>
    <dgm:pt modelId="{E649C4BE-5F54-4A32-A9B1-BAF067AAF506}" type="parTrans" cxnId="{10A0D1AE-DEDF-42F2-B8A3-F0EFEF58CB61}">
      <dgm:prSet/>
      <dgm:spPr/>
      <dgm:t>
        <a:bodyPr/>
        <a:lstStyle/>
        <a:p>
          <a:endParaRPr lang="ru-RU" sz="2400">
            <a:latin typeface="+mj-lt"/>
          </a:endParaRPr>
        </a:p>
      </dgm:t>
    </dgm:pt>
    <dgm:pt modelId="{7FD5A5D2-9447-48D6-9047-37B507DF76B2}" type="sibTrans" cxnId="{10A0D1AE-DEDF-42F2-B8A3-F0EFEF58CB61}">
      <dgm:prSet/>
      <dgm:spPr/>
      <dgm:t>
        <a:bodyPr/>
        <a:lstStyle/>
        <a:p>
          <a:endParaRPr lang="ru-RU" sz="2400">
            <a:latin typeface="+mj-lt"/>
          </a:endParaRPr>
        </a:p>
      </dgm:t>
    </dgm:pt>
    <dgm:pt modelId="{B2E0B83D-04F8-4BCE-BE8D-9E57F8FAA525}" type="pres">
      <dgm:prSet presAssocID="{0975719B-5F2A-4F07-9D5B-4810E04158D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4FA3C4BD-B7B3-4877-AE4D-0361C4E3B416}" type="pres">
      <dgm:prSet presAssocID="{0975719B-5F2A-4F07-9D5B-4810E04158DD}" presName="Name1" presStyleCnt="0"/>
      <dgm:spPr/>
    </dgm:pt>
    <dgm:pt modelId="{18F633CD-BA76-452D-8C97-AB27D85E52FF}" type="pres">
      <dgm:prSet presAssocID="{0975719B-5F2A-4F07-9D5B-4810E04158DD}" presName="cycle" presStyleCnt="0"/>
      <dgm:spPr/>
    </dgm:pt>
    <dgm:pt modelId="{FDB37E6F-F6D4-479D-AB88-66156400D32C}" type="pres">
      <dgm:prSet presAssocID="{0975719B-5F2A-4F07-9D5B-4810E04158DD}" presName="srcNode" presStyleLbl="node1" presStyleIdx="0" presStyleCnt="4"/>
      <dgm:spPr/>
    </dgm:pt>
    <dgm:pt modelId="{FF2C6DA2-2D47-44F2-8A6A-210AFE4B0D65}" type="pres">
      <dgm:prSet presAssocID="{0975719B-5F2A-4F07-9D5B-4810E04158DD}" presName="conn" presStyleLbl="parChTrans1D2" presStyleIdx="0" presStyleCnt="1"/>
      <dgm:spPr/>
      <dgm:t>
        <a:bodyPr/>
        <a:lstStyle/>
        <a:p>
          <a:endParaRPr lang="ru-RU"/>
        </a:p>
      </dgm:t>
    </dgm:pt>
    <dgm:pt modelId="{C35CD7F6-6EBE-4EC4-8E19-025AC7E9B29F}" type="pres">
      <dgm:prSet presAssocID="{0975719B-5F2A-4F07-9D5B-4810E04158DD}" presName="extraNode" presStyleLbl="node1" presStyleIdx="0" presStyleCnt="4"/>
      <dgm:spPr/>
    </dgm:pt>
    <dgm:pt modelId="{A72D7F64-F165-4047-8828-6C6D56CAEEBA}" type="pres">
      <dgm:prSet presAssocID="{0975719B-5F2A-4F07-9D5B-4810E04158DD}" presName="dstNode" presStyleLbl="node1" presStyleIdx="0" presStyleCnt="4"/>
      <dgm:spPr/>
    </dgm:pt>
    <dgm:pt modelId="{4518BEDC-96D3-4B9E-AF3A-B7647D198409}" type="pres">
      <dgm:prSet presAssocID="{F2C58972-911C-43F3-AF9E-79C64C45D4CE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F69EBC-CCF5-4FAD-8483-55A69F558927}" type="pres">
      <dgm:prSet presAssocID="{F2C58972-911C-43F3-AF9E-79C64C45D4CE}" presName="accent_1" presStyleCnt="0"/>
      <dgm:spPr/>
    </dgm:pt>
    <dgm:pt modelId="{7BA0FB4A-5DA7-47A4-8694-BB34CD6920E7}" type="pres">
      <dgm:prSet presAssocID="{F2C58972-911C-43F3-AF9E-79C64C45D4CE}" presName="accentRepeatNode" presStyleLbl="solidFgAcc1" presStyleIdx="0" presStyleCnt="4"/>
      <dgm:spPr>
        <a:ln w="38100"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535489D5-1610-425F-94E1-EB96B1505C3C}" type="pres">
      <dgm:prSet presAssocID="{D3881461-9CDC-4B5A-A791-A5727CBC5CBF}" presName="text_2" presStyleLbl="node1" presStyleIdx="1" presStyleCnt="4" custScaleX="99573" custLinFactNeighborX="37" custLinFactNeighborY="-39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05090C-548C-495B-B6FC-4900E4FDC794}" type="pres">
      <dgm:prSet presAssocID="{D3881461-9CDC-4B5A-A791-A5727CBC5CBF}" presName="accent_2" presStyleCnt="0"/>
      <dgm:spPr/>
    </dgm:pt>
    <dgm:pt modelId="{76EDD67B-8996-4AB4-A897-451141DEF062}" type="pres">
      <dgm:prSet presAssocID="{D3881461-9CDC-4B5A-A791-A5727CBC5CBF}" presName="accentRepeatNode" presStyleLbl="solidFgAcc1" presStyleIdx="1" presStyleCnt="4"/>
      <dgm:spPr>
        <a:ln w="38100"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22B06F25-8889-40E7-B820-E4CC622CF31E}" type="pres">
      <dgm:prSet presAssocID="{8507C4DB-C336-489F-A287-B47188794098}" presName="text_3" presStyleLbl="node1" presStyleIdx="2" presStyleCnt="4" custScaleY="1190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B78056-3595-4813-92A2-88EEE1F30EEB}" type="pres">
      <dgm:prSet presAssocID="{8507C4DB-C336-489F-A287-B47188794098}" presName="accent_3" presStyleCnt="0"/>
      <dgm:spPr/>
    </dgm:pt>
    <dgm:pt modelId="{EA6A4774-F227-42C1-A686-B88D10AF59F9}" type="pres">
      <dgm:prSet presAssocID="{8507C4DB-C336-489F-A287-B47188794098}" presName="accentRepeatNode" presStyleLbl="solidFgAcc1" presStyleIdx="2" presStyleCnt="4"/>
      <dgm:spPr>
        <a:ln w="38100"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F59E0789-8A67-4F9B-9227-2FE129CF8CD1}" type="pres">
      <dgm:prSet presAssocID="{75824F68-25D3-4CBB-B485-B5A29EBA4401}" presName="text_4" presStyleLbl="node1" presStyleIdx="3" presStyleCnt="4" custScaleY="1174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800770-8B1A-48E7-A67B-615004C557E9}" type="pres">
      <dgm:prSet presAssocID="{75824F68-25D3-4CBB-B485-B5A29EBA4401}" presName="accent_4" presStyleCnt="0"/>
      <dgm:spPr/>
    </dgm:pt>
    <dgm:pt modelId="{FCAB5F43-519D-4712-BE95-901BBDD014D1}" type="pres">
      <dgm:prSet presAssocID="{75824F68-25D3-4CBB-B485-B5A29EBA4401}" presName="accentRepeatNode" presStyleLbl="solidFgAcc1" presStyleIdx="3" presStyleCnt="4"/>
      <dgm:spPr>
        <a:ln w="38100">
          <a:solidFill>
            <a:srgbClr val="7030A0"/>
          </a:solidFill>
        </a:ln>
      </dgm:spPr>
      <dgm:t>
        <a:bodyPr/>
        <a:lstStyle/>
        <a:p>
          <a:endParaRPr lang="ru-RU"/>
        </a:p>
      </dgm:t>
    </dgm:pt>
  </dgm:ptLst>
  <dgm:cxnLst>
    <dgm:cxn modelId="{68F158E0-024E-41BC-92F4-E1374CB7A3D3}" type="presOf" srcId="{75824F68-25D3-4CBB-B485-B5A29EBA4401}" destId="{F59E0789-8A67-4F9B-9227-2FE129CF8CD1}" srcOrd="0" destOrd="0" presId="urn:microsoft.com/office/officeart/2008/layout/VerticalCurvedList"/>
    <dgm:cxn modelId="{3087CBB9-CB50-46A5-84DC-11F7C1BF31F8}" type="presOf" srcId="{D3881461-9CDC-4B5A-A791-A5727CBC5CBF}" destId="{535489D5-1610-425F-94E1-EB96B1505C3C}" srcOrd="0" destOrd="0" presId="urn:microsoft.com/office/officeart/2008/layout/VerticalCurvedList"/>
    <dgm:cxn modelId="{E62C7A10-53D7-4EA2-B211-6BA4D4624850}" srcId="{0975719B-5F2A-4F07-9D5B-4810E04158DD}" destId="{8507C4DB-C336-489F-A287-B47188794098}" srcOrd="2" destOrd="0" parTransId="{D8068A00-AEC4-4467-A9D0-912776404819}" sibTransId="{58E73677-B789-4F0F-9173-04D3C637018B}"/>
    <dgm:cxn modelId="{10A0D1AE-DEDF-42F2-B8A3-F0EFEF58CB61}" srcId="{0975719B-5F2A-4F07-9D5B-4810E04158DD}" destId="{75824F68-25D3-4CBB-B485-B5A29EBA4401}" srcOrd="3" destOrd="0" parTransId="{E649C4BE-5F54-4A32-A9B1-BAF067AAF506}" sibTransId="{7FD5A5D2-9447-48D6-9047-37B507DF76B2}"/>
    <dgm:cxn modelId="{797C94AA-5772-4D7E-B18E-CA83B37FBDF3}" type="presOf" srcId="{F2C58972-911C-43F3-AF9E-79C64C45D4CE}" destId="{4518BEDC-96D3-4B9E-AF3A-B7647D198409}" srcOrd="0" destOrd="0" presId="urn:microsoft.com/office/officeart/2008/layout/VerticalCurvedList"/>
    <dgm:cxn modelId="{35538E1F-1C2F-4C17-BAEC-6C91D595ABC6}" type="presOf" srcId="{8507C4DB-C336-489F-A287-B47188794098}" destId="{22B06F25-8889-40E7-B820-E4CC622CF31E}" srcOrd="0" destOrd="0" presId="urn:microsoft.com/office/officeart/2008/layout/VerticalCurvedList"/>
    <dgm:cxn modelId="{9687F246-9E1F-47C0-A359-AB0AE5017F4D}" srcId="{0975719B-5F2A-4F07-9D5B-4810E04158DD}" destId="{F2C58972-911C-43F3-AF9E-79C64C45D4CE}" srcOrd="0" destOrd="0" parTransId="{33C355AE-BCAB-4CD5-A292-93D394745FA6}" sibTransId="{91D7C591-43F7-4A92-96E1-DF7573A9D80E}"/>
    <dgm:cxn modelId="{49B17EB5-6DB1-4668-8F4D-A73B87D15464}" type="presOf" srcId="{0975719B-5F2A-4F07-9D5B-4810E04158DD}" destId="{B2E0B83D-04F8-4BCE-BE8D-9E57F8FAA525}" srcOrd="0" destOrd="0" presId="urn:microsoft.com/office/officeart/2008/layout/VerticalCurvedList"/>
    <dgm:cxn modelId="{F598C734-4618-4B48-906C-419B7B5E4069}" type="presOf" srcId="{91D7C591-43F7-4A92-96E1-DF7573A9D80E}" destId="{FF2C6DA2-2D47-44F2-8A6A-210AFE4B0D65}" srcOrd="0" destOrd="0" presId="urn:microsoft.com/office/officeart/2008/layout/VerticalCurvedList"/>
    <dgm:cxn modelId="{0D6CBBDE-FCBE-4CC5-933D-B26AC4215883}" srcId="{0975719B-5F2A-4F07-9D5B-4810E04158DD}" destId="{D3881461-9CDC-4B5A-A791-A5727CBC5CBF}" srcOrd="1" destOrd="0" parTransId="{0DBC61E9-B4D0-4C39-A492-441D3CE2C762}" sibTransId="{E9724425-74CB-44AD-BC11-116F16E2D0AE}"/>
    <dgm:cxn modelId="{2EFDFD41-A15D-4A34-9B2A-6AA1119AB716}" type="presParOf" srcId="{B2E0B83D-04F8-4BCE-BE8D-9E57F8FAA525}" destId="{4FA3C4BD-B7B3-4877-AE4D-0361C4E3B416}" srcOrd="0" destOrd="0" presId="urn:microsoft.com/office/officeart/2008/layout/VerticalCurvedList"/>
    <dgm:cxn modelId="{1CEDE7EA-2397-4700-B7CF-0752DB74DA3E}" type="presParOf" srcId="{4FA3C4BD-B7B3-4877-AE4D-0361C4E3B416}" destId="{18F633CD-BA76-452D-8C97-AB27D85E52FF}" srcOrd="0" destOrd="0" presId="urn:microsoft.com/office/officeart/2008/layout/VerticalCurvedList"/>
    <dgm:cxn modelId="{1BB7281D-A333-4B44-AD80-71E0EEAE638A}" type="presParOf" srcId="{18F633CD-BA76-452D-8C97-AB27D85E52FF}" destId="{FDB37E6F-F6D4-479D-AB88-66156400D32C}" srcOrd="0" destOrd="0" presId="urn:microsoft.com/office/officeart/2008/layout/VerticalCurvedList"/>
    <dgm:cxn modelId="{2307AE62-E81F-4944-8F13-F6A9890A7078}" type="presParOf" srcId="{18F633CD-BA76-452D-8C97-AB27D85E52FF}" destId="{FF2C6DA2-2D47-44F2-8A6A-210AFE4B0D65}" srcOrd="1" destOrd="0" presId="urn:microsoft.com/office/officeart/2008/layout/VerticalCurvedList"/>
    <dgm:cxn modelId="{668524E4-8916-4065-920A-2C6CC7436975}" type="presParOf" srcId="{18F633CD-BA76-452D-8C97-AB27D85E52FF}" destId="{C35CD7F6-6EBE-4EC4-8E19-025AC7E9B29F}" srcOrd="2" destOrd="0" presId="urn:microsoft.com/office/officeart/2008/layout/VerticalCurvedList"/>
    <dgm:cxn modelId="{4534F7A5-80D1-4045-A8A0-18376147D7EE}" type="presParOf" srcId="{18F633CD-BA76-452D-8C97-AB27D85E52FF}" destId="{A72D7F64-F165-4047-8828-6C6D56CAEEBA}" srcOrd="3" destOrd="0" presId="urn:microsoft.com/office/officeart/2008/layout/VerticalCurvedList"/>
    <dgm:cxn modelId="{73E650FF-A70D-42F5-999A-1C12593D0E8A}" type="presParOf" srcId="{4FA3C4BD-B7B3-4877-AE4D-0361C4E3B416}" destId="{4518BEDC-96D3-4B9E-AF3A-B7647D198409}" srcOrd="1" destOrd="0" presId="urn:microsoft.com/office/officeart/2008/layout/VerticalCurvedList"/>
    <dgm:cxn modelId="{57292B1F-DBF4-426E-A90E-237685657DD0}" type="presParOf" srcId="{4FA3C4BD-B7B3-4877-AE4D-0361C4E3B416}" destId="{89F69EBC-CCF5-4FAD-8483-55A69F558927}" srcOrd="2" destOrd="0" presId="urn:microsoft.com/office/officeart/2008/layout/VerticalCurvedList"/>
    <dgm:cxn modelId="{7A77C6F4-9CF4-448A-9080-A231096F79C0}" type="presParOf" srcId="{89F69EBC-CCF5-4FAD-8483-55A69F558927}" destId="{7BA0FB4A-5DA7-47A4-8694-BB34CD6920E7}" srcOrd="0" destOrd="0" presId="urn:microsoft.com/office/officeart/2008/layout/VerticalCurvedList"/>
    <dgm:cxn modelId="{2AE27AEE-F5ED-4B94-8E62-493EEA8A65EA}" type="presParOf" srcId="{4FA3C4BD-B7B3-4877-AE4D-0361C4E3B416}" destId="{535489D5-1610-425F-94E1-EB96B1505C3C}" srcOrd="3" destOrd="0" presId="urn:microsoft.com/office/officeart/2008/layout/VerticalCurvedList"/>
    <dgm:cxn modelId="{FB2BFCB1-697E-466E-A41D-A4245A4A99A2}" type="presParOf" srcId="{4FA3C4BD-B7B3-4877-AE4D-0361C4E3B416}" destId="{3E05090C-548C-495B-B6FC-4900E4FDC794}" srcOrd="4" destOrd="0" presId="urn:microsoft.com/office/officeart/2008/layout/VerticalCurvedList"/>
    <dgm:cxn modelId="{9D4EE371-6848-4813-8E3B-F1A17000892B}" type="presParOf" srcId="{3E05090C-548C-495B-B6FC-4900E4FDC794}" destId="{76EDD67B-8996-4AB4-A897-451141DEF062}" srcOrd="0" destOrd="0" presId="urn:microsoft.com/office/officeart/2008/layout/VerticalCurvedList"/>
    <dgm:cxn modelId="{A53CAACA-6BF8-4BA6-BC37-F4A71EFE0B6D}" type="presParOf" srcId="{4FA3C4BD-B7B3-4877-AE4D-0361C4E3B416}" destId="{22B06F25-8889-40E7-B820-E4CC622CF31E}" srcOrd="5" destOrd="0" presId="urn:microsoft.com/office/officeart/2008/layout/VerticalCurvedList"/>
    <dgm:cxn modelId="{D686CA7B-CD1B-480A-AF08-B4DBDB33B9AE}" type="presParOf" srcId="{4FA3C4BD-B7B3-4877-AE4D-0361C4E3B416}" destId="{6DB78056-3595-4813-92A2-88EEE1F30EEB}" srcOrd="6" destOrd="0" presId="urn:microsoft.com/office/officeart/2008/layout/VerticalCurvedList"/>
    <dgm:cxn modelId="{8948343A-D11E-470E-992D-F84233EFD3DE}" type="presParOf" srcId="{6DB78056-3595-4813-92A2-88EEE1F30EEB}" destId="{EA6A4774-F227-42C1-A686-B88D10AF59F9}" srcOrd="0" destOrd="0" presId="urn:microsoft.com/office/officeart/2008/layout/VerticalCurvedList"/>
    <dgm:cxn modelId="{4B8381BE-2185-4DB9-899A-9FA31F383A5C}" type="presParOf" srcId="{4FA3C4BD-B7B3-4877-AE4D-0361C4E3B416}" destId="{F59E0789-8A67-4F9B-9227-2FE129CF8CD1}" srcOrd="7" destOrd="0" presId="urn:microsoft.com/office/officeart/2008/layout/VerticalCurvedList"/>
    <dgm:cxn modelId="{B4143F87-3283-4825-A32D-DB2E25B32A58}" type="presParOf" srcId="{4FA3C4BD-B7B3-4877-AE4D-0361C4E3B416}" destId="{A5800770-8B1A-48E7-A67B-615004C557E9}" srcOrd="8" destOrd="0" presId="urn:microsoft.com/office/officeart/2008/layout/VerticalCurvedList"/>
    <dgm:cxn modelId="{3A66EB8B-2FBB-4A35-BB18-588603AF7A7B}" type="presParOf" srcId="{A5800770-8B1A-48E7-A67B-615004C557E9}" destId="{FCAB5F43-519D-4712-BE95-901BBDD014D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9DCAEB-EA7B-4627-8968-532EEABC6933}">
      <dsp:nvSpPr>
        <dsp:cNvPr id="0" name=""/>
        <dsp:cNvSpPr/>
      </dsp:nvSpPr>
      <dsp:spPr>
        <a:xfrm rot="5400000">
          <a:off x="-256636" y="258030"/>
          <a:ext cx="1710908" cy="1197635"/>
        </a:xfrm>
        <a:prstGeom prst="chevron">
          <a:avLst/>
        </a:prstGeom>
        <a:solidFill>
          <a:srgbClr val="7030A0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1.</a:t>
          </a:r>
          <a:endParaRPr lang="ru-RU" sz="4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" y="600212"/>
        <a:ext cx="1197635" cy="513273"/>
      </dsp:txXfrm>
    </dsp:sp>
    <dsp:sp modelId="{E7BF4471-98C3-49B8-8452-E88F89384598}">
      <dsp:nvSpPr>
        <dsp:cNvPr id="0" name=""/>
        <dsp:cNvSpPr/>
      </dsp:nvSpPr>
      <dsp:spPr>
        <a:xfrm rot="5400000">
          <a:off x="5321933" y="-4121551"/>
          <a:ext cx="1112675" cy="93612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noFill/>
          <a:prstDash val="solid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DEFINING MONEY BY ITS FUNCTIONS</a:t>
          </a:r>
          <a:endParaRPr lang="ru-RU" sz="36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sp:txBody>
      <dsp:txXfrm rot="-5400000">
        <a:off x="1197635" y="57063"/>
        <a:ext cx="9306955" cy="1004043"/>
      </dsp:txXfrm>
    </dsp:sp>
    <dsp:sp modelId="{5F36F2E1-20C2-463A-97AA-CA8C6F161D5D}">
      <dsp:nvSpPr>
        <dsp:cNvPr id="0" name=""/>
        <dsp:cNvSpPr/>
      </dsp:nvSpPr>
      <dsp:spPr>
        <a:xfrm rot="5400000">
          <a:off x="-256636" y="1777446"/>
          <a:ext cx="1710908" cy="1197635"/>
        </a:xfrm>
        <a:prstGeom prst="chevron">
          <a:avLst/>
        </a:prstGeom>
        <a:solidFill>
          <a:srgbClr val="7030A0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2.</a:t>
          </a:r>
          <a:endParaRPr lang="ru-RU" sz="4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" y="2119628"/>
        <a:ext cx="1197635" cy="513273"/>
      </dsp:txXfrm>
    </dsp:sp>
    <dsp:sp modelId="{76C2A621-DDA8-47D5-B33E-5C0CB4FCE7DB}">
      <dsp:nvSpPr>
        <dsp:cNvPr id="0" name=""/>
        <dsp:cNvSpPr/>
      </dsp:nvSpPr>
      <dsp:spPr>
        <a:xfrm rot="5400000">
          <a:off x="5322226" y="-2603780"/>
          <a:ext cx="1112090" cy="93612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noFill/>
          <a:prstDash val="solid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TYPES OF MONEY</a:t>
          </a:r>
          <a:endParaRPr lang="ru-RU" sz="36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sp:txBody>
      <dsp:txXfrm rot="-5400000">
        <a:off x="1197636" y="1575098"/>
        <a:ext cx="9306983" cy="1003514"/>
      </dsp:txXfrm>
    </dsp:sp>
    <dsp:sp modelId="{6A4813D7-5D15-4179-A5CA-9EAE76E223D4}">
      <dsp:nvSpPr>
        <dsp:cNvPr id="0" name=""/>
        <dsp:cNvSpPr/>
      </dsp:nvSpPr>
      <dsp:spPr>
        <a:xfrm rot="5400000">
          <a:off x="-256636" y="3295509"/>
          <a:ext cx="1710908" cy="1197635"/>
        </a:xfrm>
        <a:prstGeom prst="chevron">
          <a:avLst/>
        </a:prstGeom>
        <a:solidFill>
          <a:srgbClr val="7030A0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3.</a:t>
          </a:r>
          <a:endParaRPr lang="ru-RU" sz="4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" y="3637691"/>
        <a:ext cx="1197635" cy="513273"/>
      </dsp:txXfrm>
    </dsp:sp>
    <dsp:sp modelId="{3F15D67E-CF7B-4479-9F7E-EC3B89DF33B3}">
      <dsp:nvSpPr>
        <dsp:cNvPr id="0" name=""/>
        <dsp:cNvSpPr/>
      </dsp:nvSpPr>
      <dsp:spPr>
        <a:xfrm rot="5400000">
          <a:off x="5322226" y="-1085716"/>
          <a:ext cx="1112090" cy="93612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noFill/>
          <a:prstDash val="solid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MONEY AGGREGATES</a:t>
          </a:r>
          <a:endParaRPr lang="ru-RU" sz="36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sp:txBody>
      <dsp:txXfrm rot="-5400000">
        <a:off x="1197636" y="3093162"/>
        <a:ext cx="9306983" cy="10035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4EF9FA-F4B4-4B97-ADC8-ECB3BAC1CF17}">
      <dsp:nvSpPr>
        <dsp:cNvPr id="0" name=""/>
        <dsp:cNvSpPr/>
      </dsp:nvSpPr>
      <dsp:spPr>
        <a:xfrm>
          <a:off x="512602" y="1711102"/>
          <a:ext cx="4768790" cy="3009939"/>
        </a:xfrm>
        <a:prstGeom prst="rect">
          <a:avLst/>
        </a:prstGeom>
        <a:solidFill>
          <a:schemeClr val="tx1"/>
        </a:solidFill>
        <a:ln w="1905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99136" rIns="199136" bIns="199136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Money for ordinary people:</a:t>
          </a: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Synonym of income and wealth  </a:t>
          </a: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sp:txBody>
      <dsp:txXfrm>
        <a:off x="1275608" y="1711102"/>
        <a:ext cx="4005784" cy="3009939"/>
      </dsp:txXfrm>
    </dsp:sp>
    <dsp:sp modelId="{AB3648CC-AD17-4814-888B-6C1255CA53AF}">
      <dsp:nvSpPr>
        <dsp:cNvPr id="0" name=""/>
        <dsp:cNvSpPr/>
      </dsp:nvSpPr>
      <dsp:spPr>
        <a:xfrm>
          <a:off x="0" y="1027624"/>
          <a:ext cx="1070701" cy="1041639"/>
        </a:xfrm>
        <a:prstGeom prst="ellipse">
          <a:avLst/>
        </a:prstGeom>
        <a:solidFill>
          <a:srgbClr val="7030A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200" kern="1200" dirty="0" smtClean="0"/>
            <a:t>1</a:t>
          </a:r>
          <a:endParaRPr lang="ru-RU" sz="5200" kern="1200" dirty="0"/>
        </a:p>
      </dsp:txBody>
      <dsp:txXfrm>
        <a:off x="156801" y="1180168"/>
        <a:ext cx="757099" cy="736551"/>
      </dsp:txXfrm>
    </dsp:sp>
    <dsp:sp modelId="{D787FAEB-CA8A-4A58-AA28-24E0E9F9CCF8}">
      <dsp:nvSpPr>
        <dsp:cNvPr id="0" name=""/>
        <dsp:cNvSpPr/>
      </dsp:nvSpPr>
      <dsp:spPr>
        <a:xfrm>
          <a:off x="5809462" y="1711102"/>
          <a:ext cx="4485555" cy="2970403"/>
        </a:xfrm>
        <a:prstGeom prst="rect">
          <a:avLst/>
        </a:prstGeom>
        <a:solidFill>
          <a:srgbClr val="FAFAFA"/>
        </a:solidFill>
        <a:ln w="1905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70688" rIns="170688" bIns="170688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Money for economists: 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-Medium of exchange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-Unit of account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-Store of value</a:t>
          </a:r>
        </a:p>
      </dsp:txBody>
      <dsp:txXfrm>
        <a:off x="6527151" y="1711102"/>
        <a:ext cx="3767866" cy="2970403"/>
      </dsp:txXfrm>
    </dsp:sp>
    <dsp:sp modelId="{E973CC02-4063-45A5-BF81-743FF4A5C4C3}">
      <dsp:nvSpPr>
        <dsp:cNvPr id="0" name=""/>
        <dsp:cNvSpPr/>
      </dsp:nvSpPr>
      <dsp:spPr>
        <a:xfrm>
          <a:off x="5296850" y="856765"/>
          <a:ext cx="1051062" cy="1054692"/>
        </a:xfrm>
        <a:prstGeom prst="ellipse">
          <a:avLst/>
        </a:prstGeom>
        <a:solidFill>
          <a:srgbClr val="7030A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200" kern="1200" dirty="0" smtClean="0"/>
            <a:t>2</a:t>
          </a:r>
          <a:endParaRPr lang="ru-RU" sz="5200" kern="1200" dirty="0"/>
        </a:p>
      </dsp:txBody>
      <dsp:txXfrm>
        <a:off x="5450774" y="1011221"/>
        <a:ext cx="743214" cy="7457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7DADD3-4DF1-4653-809E-6891F1AEF89C}">
      <dsp:nvSpPr>
        <dsp:cNvPr id="0" name=""/>
        <dsp:cNvSpPr/>
      </dsp:nvSpPr>
      <dsp:spPr>
        <a:xfrm rot="16200000">
          <a:off x="-315760" y="315760"/>
          <a:ext cx="4824536" cy="4193015"/>
        </a:xfrm>
        <a:prstGeom prst="flowChartManualOperation">
          <a:avLst/>
        </a:prstGeom>
        <a:solidFill>
          <a:srgbClr val="FAFAFA"/>
        </a:solidFill>
        <a:ln w="1905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0" rIns="228600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   Currency </a:t>
          </a:r>
        </a:p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  (USA dollar)</a:t>
          </a:r>
          <a:endParaRPr lang="ru-RU" sz="36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A unit of exchange</a:t>
          </a:r>
          <a:endParaRPr lang="ru-RU" sz="28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Portable </a:t>
          </a:r>
          <a:endParaRPr lang="ru-RU" sz="28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Durable</a:t>
          </a:r>
          <a:endParaRPr lang="ru-RU" sz="28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Division </a:t>
          </a:r>
          <a:endParaRPr lang="ru-RU" sz="28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sp:txBody>
      <dsp:txXfrm rot="5400000">
        <a:off x="1" y="964906"/>
        <a:ext cx="4193015" cy="2894722"/>
      </dsp:txXfrm>
    </dsp:sp>
    <dsp:sp modelId="{A8B4C935-5FAB-4BEE-BC71-5E37CB912768}">
      <dsp:nvSpPr>
        <dsp:cNvPr id="0" name=""/>
        <dsp:cNvSpPr/>
      </dsp:nvSpPr>
      <dsp:spPr>
        <a:xfrm rot="16200000">
          <a:off x="4095335" y="353661"/>
          <a:ext cx="4824536" cy="4117212"/>
        </a:xfrm>
        <a:prstGeom prst="flowChartManualOperation">
          <a:avLst/>
        </a:prstGeom>
        <a:solidFill>
          <a:srgbClr val="FAFAFA"/>
        </a:solidFill>
        <a:ln w="1905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0" tIns="0" rIns="20320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u="none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      Money</a:t>
          </a: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u="none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(Gold and Silver)</a:t>
          </a:r>
          <a:endParaRPr lang="ru-RU" sz="3200" u="none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u="none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A unit of exchange</a:t>
          </a:r>
          <a:endParaRPr lang="ru-RU" sz="2800" u="none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u="none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Portable </a:t>
          </a:r>
          <a:endParaRPr lang="ru-RU" sz="2800" u="none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u="none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Durable</a:t>
          </a:r>
          <a:endParaRPr lang="ru-RU" sz="2800" u="none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u="none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Division</a:t>
          </a:r>
          <a:endParaRPr lang="ru-RU" sz="2800" u="none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u="none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Store of value</a:t>
          </a:r>
          <a:endParaRPr lang="ru-RU" sz="2800" u="none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sp:txBody>
      <dsp:txXfrm rot="5400000">
        <a:off x="4448997" y="964906"/>
        <a:ext cx="4117212" cy="289472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4A8ABA-76E1-4C0E-8DA5-4C71FD9FECE6}">
      <dsp:nvSpPr>
        <dsp:cNvPr id="0" name=""/>
        <dsp:cNvSpPr/>
      </dsp:nvSpPr>
      <dsp:spPr>
        <a:xfrm>
          <a:off x="-5779472" y="-884761"/>
          <a:ext cx="6882091" cy="6882091"/>
        </a:xfrm>
        <a:prstGeom prst="blockArc">
          <a:avLst>
            <a:gd name="adj1" fmla="val 18900000"/>
            <a:gd name="adj2" fmla="val 2700000"/>
            <a:gd name="adj3" fmla="val 314"/>
          </a:avLst>
        </a:prstGeom>
        <a:noFill/>
        <a:ln w="381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494650-66CD-467A-BD93-918E8734A4FE}">
      <dsp:nvSpPr>
        <dsp:cNvPr id="0" name=""/>
        <dsp:cNvSpPr/>
      </dsp:nvSpPr>
      <dsp:spPr>
        <a:xfrm>
          <a:off x="709624" y="511256"/>
          <a:ext cx="7255478" cy="1022513"/>
        </a:xfrm>
        <a:prstGeom prst="rect">
          <a:avLst/>
        </a:prstGeom>
        <a:solidFill>
          <a:srgbClr val="7030A0"/>
        </a:solid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1620" tIns="91440" rIns="91440" bIns="9144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solidFill>
                <a:schemeClr val="tx1"/>
              </a:solidFill>
              <a:latin typeface="+mn-lt"/>
              <a:cs typeface="Aharoni" panose="02010803020104030203" pitchFamily="2" charset="-79"/>
            </a:rPr>
            <a:t>Medium of Exchange</a:t>
          </a:r>
          <a:endParaRPr lang="ru-RU" sz="3600" kern="1200" dirty="0">
            <a:solidFill>
              <a:schemeClr val="tx1"/>
            </a:solidFill>
            <a:latin typeface="+mn-lt"/>
            <a:cs typeface="Aharoni" panose="02010803020104030203" pitchFamily="2" charset="-79"/>
          </a:endParaRPr>
        </a:p>
      </dsp:txBody>
      <dsp:txXfrm>
        <a:off x="709624" y="511256"/>
        <a:ext cx="7255478" cy="1022513"/>
      </dsp:txXfrm>
    </dsp:sp>
    <dsp:sp modelId="{598D3858-9AF5-4A6C-AA06-F36D5939EDBC}">
      <dsp:nvSpPr>
        <dsp:cNvPr id="0" name=""/>
        <dsp:cNvSpPr/>
      </dsp:nvSpPr>
      <dsp:spPr>
        <a:xfrm>
          <a:off x="70553" y="383442"/>
          <a:ext cx="1278142" cy="127814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407DDC-7F47-4BE3-B964-FD53657B28AE}">
      <dsp:nvSpPr>
        <dsp:cNvPr id="0" name=""/>
        <dsp:cNvSpPr/>
      </dsp:nvSpPr>
      <dsp:spPr>
        <a:xfrm>
          <a:off x="1081308" y="2045027"/>
          <a:ext cx="6883794" cy="1022513"/>
        </a:xfrm>
        <a:prstGeom prst="rect">
          <a:avLst/>
        </a:prstGeom>
        <a:solidFill>
          <a:srgbClr val="7030A0"/>
        </a:solid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1620" tIns="91440" rIns="91440" bIns="9144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solidFill>
                <a:schemeClr val="tx1"/>
              </a:solidFill>
              <a:latin typeface="+mn-lt"/>
              <a:cs typeface="Aharoni" panose="02010803020104030203" pitchFamily="2" charset="-79"/>
            </a:rPr>
            <a:t>Unit of Account</a:t>
          </a:r>
          <a:endParaRPr lang="ru-RU" sz="3600" kern="1200" dirty="0">
            <a:solidFill>
              <a:schemeClr val="tx1"/>
            </a:solidFill>
            <a:latin typeface="+mn-lt"/>
            <a:cs typeface="Aharoni" panose="02010803020104030203" pitchFamily="2" charset="-79"/>
          </a:endParaRPr>
        </a:p>
      </dsp:txBody>
      <dsp:txXfrm>
        <a:off x="1081308" y="2045027"/>
        <a:ext cx="6883794" cy="1022513"/>
      </dsp:txXfrm>
    </dsp:sp>
    <dsp:sp modelId="{B76B3D6F-1E3E-484B-B93C-21F1F8D5001A}">
      <dsp:nvSpPr>
        <dsp:cNvPr id="0" name=""/>
        <dsp:cNvSpPr/>
      </dsp:nvSpPr>
      <dsp:spPr>
        <a:xfrm>
          <a:off x="442237" y="1917213"/>
          <a:ext cx="1278142" cy="127814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7C036D-6396-404B-800E-CC28678A4582}">
      <dsp:nvSpPr>
        <dsp:cNvPr id="0" name=""/>
        <dsp:cNvSpPr/>
      </dsp:nvSpPr>
      <dsp:spPr>
        <a:xfrm>
          <a:off x="709624" y="3578797"/>
          <a:ext cx="7255478" cy="1022513"/>
        </a:xfrm>
        <a:prstGeom prst="rect">
          <a:avLst/>
        </a:prstGeom>
        <a:solidFill>
          <a:srgbClr val="7030A0"/>
        </a:solid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1620" tIns="91440" rIns="91440" bIns="9144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solidFill>
                <a:schemeClr val="tx1"/>
              </a:solidFill>
              <a:latin typeface="+mn-lt"/>
              <a:cs typeface="Aharoni" panose="02010803020104030203" pitchFamily="2" charset="-79"/>
            </a:rPr>
            <a:t>Store of value</a:t>
          </a:r>
          <a:endParaRPr lang="ru-RU" sz="3600" kern="1200" dirty="0">
            <a:solidFill>
              <a:schemeClr val="tx1"/>
            </a:solidFill>
            <a:latin typeface="+mn-lt"/>
            <a:cs typeface="Aharoni" panose="02010803020104030203" pitchFamily="2" charset="-79"/>
          </a:endParaRPr>
        </a:p>
      </dsp:txBody>
      <dsp:txXfrm>
        <a:off x="709624" y="3578797"/>
        <a:ext cx="7255478" cy="1022513"/>
      </dsp:txXfrm>
    </dsp:sp>
    <dsp:sp modelId="{72E51236-DBE3-455A-BFCC-7F26FD1C2465}">
      <dsp:nvSpPr>
        <dsp:cNvPr id="0" name=""/>
        <dsp:cNvSpPr/>
      </dsp:nvSpPr>
      <dsp:spPr>
        <a:xfrm>
          <a:off x="70553" y="3450983"/>
          <a:ext cx="1278142" cy="127814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DE39C2-6C8B-462E-82D7-391B2F09AE60}">
      <dsp:nvSpPr>
        <dsp:cNvPr id="0" name=""/>
        <dsp:cNvSpPr/>
      </dsp:nvSpPr>
      <dsp:spPr>
        <a:xfrm>
          <a:off x="1417788" y="501821"/>
          <a:ext cx="7458912" cy="1539294"/>
        </a:xfrm>
        <a:prstGeom prst="roundRect">
          <a:avLst/>
        </a:prstGeom>
        <a:solidFill>
          <a:srgbClr val="7030A0"/>
        </a:solidFill>
        <a:ln w="1905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760" tIns="111760" rIns="111760" bIns="11176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>
              <a:solidFill>
                <a:schemeClr val="tx1"/>
              </a:solidFill>
              <a:latin typeface="+mj-lt"/>
              <a:cs typeface="Aharoni" panose="02010803020104030203" pitchFamily="2" charset="-79"/>
            </a:rPr>
            <a:t>Medium of Exchange promotes </a:t>
          </a:r>
          <a:endParaRPr lang="ru-RU" sz="4400" kern="1200" dirty="0">
            <a:solidFill>
              <a:schemeClr val="tx1"/>
            </a:solidFill>
            <a:latin typeface="+mj-lt"/>
          </a:endParaRPr>
        </a:p>
      </dsp:txBody>
      <dsp:txXfrm>
        <a:off x="1492930" y="576963"/>
        <a:ext cx="7308628" cy="1389010"/>
      </dsp:txXfrm>
    </dsp:sp>
    <dsp:sp modelId="{CD15924F-C923-4E9D-8819-B9955C1217BC}">
      <dsp:nvSpPr>
        <dsp:cNvPr id="0" name=""/>
        <dsp:cNvSpPr/>
      </dsp:nvSpPr>
      <dsp:spPr>
        <a:xfrm rot="7823111">
          <a:off x="2931322" y="2762756"/>
          <a:ext cx="189480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94802" y="0"/>
              </a:lnTo>
            </a:path>
          </a:pathLst>
        </a:custGeom>
        <a:noFill/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3EC467-2607-4FC0-9E1A-55222104032E}">
      <dsp:nvSpPr>
        <dsp:cNvPr id="0" name=""/>
        <dsp:cNvSpPr/>
      </dsp:nvSpPr>
      <dsp:spPr>
        <a:xfrm>
          <a:off x="524587" y="3484397"/>
          <a:ext cx="4387115" cy="1285497"/>
        </a:xfrm>
        <a:prstGeom prst="roundRect">
          <a:avLst/>
        </a:prstGeom>
        <a:solidFill>
          <a:schemeClr val="tx1"/>
        </a:solidFill>
        <a:ln w="381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101600" rIns="101600" bIns="1016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rPr>
            <a:t>Efficiency</a:t>
          </a:r>
          <a:endParaRPr lang="ru-RU" sz="40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587340" y="3547150"/>
        <a:ext cx="4261609" cy="1159991"/>
      </dsp:txXfrm>
    </dsp:sp>
    <dsp:sp modelId="{5B58D396-CAAC-48F0-9098-2708D34FAA00}">
      <dsp:nvSpPr>
        <dsp:cNvPr id="0" name=""/>
        <dsp:cNvSpPr/>
      </dsp:nvSpPr>
      <dsp:spPr>
        <a:xfrm rot="2795350">
          <a:off x="5574028" y="2740934"/>
          <a:ext cx="192669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26695" y="0"/>
              </a:lnTo>
            </a:path>
          </a:pathLst>
        </a:custGeom>
        <a:noFill/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2BFF10-95E3-43E0-9EFE-15AAC72AEBFE}">
      <dsp:nvSpPr>
        <dsp:cNvPr id="0" name=""/>
        <dsp:cNvSpPr/>
      </dsp:nvSpPr>
      <dsp:spPr>
        <a:xfrm>
          <a:off x="5627054" y="3440753"/>
          <a:ext cx="4380229" cy="1306024"/>
        </a:xfrm>
        <a:prstGeom prst="roundRect">
          <a:avLst/>
        </a:prstGeom>
        <a:solidFill>
          <a:schemeClr val="tx1"/>
        </a:solidFill>
        <a:ln w="381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101600" rIns="101600" bIns="1016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rPr>
            <a:t>Specialization</a:t>
          </a:r>
          <a:endParaRPr lang="ru-RU" sz="40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</a:endParaRPr>
        </a:p>
      </dsp:txBody>
      <dsp:txXfrm>
        <a:off x="5690809" y="3504508"/>
        <a:ext cx="4252719" cy="117851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5D32EA-5B3B-4368-B51B-509D42A7537F}">
      <dsp:nvSpPr>
        <dsp:cNvPr id="0" name=""/>
        <dsp:cNvSpPr/>
      </dsp:nvSpPr>
      <dsp:spPr>
        <a:xfrm>
          <a:off x="0" y="522958"/>
          <a:ext cx="8928992" cy="1494166"/>
        </a:xfrm>
        <a:prstGeom prst="roundRect">
          <a:avLst>
            <a:gd name="adj" fmla="val 10000"/>
          </a:avLst>
        </a:prstGeom>
        <a:solidFill>
          <a:schemeClr val="tx1"/>
        </a:solidFill>
        <a:ln w="38100" cap="flat" cmpd="sng" algn="ctr">
          <a:solidFill>
            <a:srgbClr val="7030A0"/>
          </a:solidFill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68580" rIns="10287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4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rPr>
            <a:t>Store of value</a:t>
          </a:r>
          <a:endParaRPr lang="ru-RU" sz="54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  <a:cs typeface="Aharoni" panose="02010803020104030203" pitchFamily="2" charset="-79"/>
          </a:endParaRPr>
        </a:p>
      </dsp:txBody>
      <dsp:txXfrm>
        <a:off x="43763" y="566721"/>
        <a:ext cx="8841466" cy="1406640"/>
      </dsp:txXfrm>
    </dsp:sp>
    <dsp:sp modelId="{54830F11-DD33-4B9C-BB9D-FC2303314726}">
      <dsp:nvSpPr>
        <dsp:cNvPr id="0" name=""/>
        <dsp:cNvSpPr/>
      </dsp:nvSpPr>
      <dsp:spPr>
        <a:xfrm>
          <a:off x="0" y="2286073"/>
          <a:ext cx="1494166" cy="1494166"/>
        </a:xfrm>
        <a:prstGeom prst="roundRect">
          <a:avLst>
            <a:gd name="adj" fmla="val 16670"/>
          </a:avLst>
        </a:prstGeom>
        <a:solidFill>
          <a:srgbClr val="7030A0"/>
        </a:solidFill>
        <a:ln w="1905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8EAB3F-B7BC-4D22-B9F5-3BB0AAF62DAE}">
      <dsp:nvSpPr>
        <dsp:cNvPr id="0" name=""/>
        <dsp:cNvSpPr/>
      </dsp:nvSpPr>
      <dsp:spPr>
        <a:xfrm>
          <a:off x="1583815" y="2286073"/>
          <a:ext cx="7345176" cy="1494166"/>
        </a:xfrm>
        <a:prstGeom prst="roundRect">
          <a:avLst>
            <a:gd name="adj" fmla="val 16670"/>
          </a:avLst>
        </a:prstGeom>
        <a:solidFill>
          <a:srgbClr val="7030A0"/>
        </a:solidFill>
        <a:ln w="1905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rPr>
            <a:t>Money is the most liquid asset but earns less interest than other assets</a:t>
          </a:r>
          <a:endParaRPr lang="ru-RU" sz="280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  <a:cs typeface="Aharoni" panose="02010803020104030203" pitchFamily="2" charset="-79"/>
          </a:endParaRPr>
        </a:p>
      </dsp:txBody>
      <dsp:txXfrm>
        <a:off x="1656767" y="2359025"/>
        <a:ext cx="7199272" cy="1348262"/>
      </dsp:txXfrm>
    </dsp:sp>
    <dsp:sp modelId="{A87EBC1D-12EE-440D-A5D5-C90044652E9E}">
      <dsp:nvSpPr>
        <dsp:cNvPr id="0" name=""/>
        <dsp:cNvSpPr/>
      </dsp:nvSpPr>
      <dsp:spPr>
        <a:xfrm>
          <a:off x="0" y="3959539"/>
          <a:ext cx="1494166" cy="1494166"/>
        </a:xfrm>
        <a:prstGeom prst="roundRect">
          <a:avLst>
            <a:gd name="adj" fmla="val 16670"/>
          </a:avLst>
        </a:prstGeom>
        <a:solidFill>
          <a:srgbClr val="7030A0"/>
        </a:solidFill>
        <a:ln w="1905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0D42F1-64F5-4E84-891E-3F5DF42DC5E6}">
      <dsp:nvSpPr>
        <dsp:cNvPr id="0" name=""/>
        <dsp:cNvSpPr/>
      </dsp:nvSpPr>
      <dsp:spPr>
        <a:xfrm>
          <a:off x="1583815" y="3959539"/>
          <a:ext cx="7345176" cy="1494166"/>
        </a:xfrm>
        <a:prstGeom prst="roundRect">
          <a:avLst>
            <a:gd name="adj" fmla="val 16670"/>
          </a:avLst>
        </a:prstGeom>
        <a:solidFill>
          <a:srgbClr val="7030A0"/>
        </a:solidFill>
        <a:ln w="1905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rPr>
            <a:t>Holding much money is risky when hyperinflation exists</a:t>
          </a:r>
          <a:endParaRPr lang="ru-RU" sz="280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  <a:cs typeface="Aharoni" panose="02010803020104030203" pitchFamily="2" charset="-79"/>
          </a:endParaRPr>
        </a:p>
      </dsp:txBody>
      <dsp:txXfrm>
        <a:off x="1656767" y="4032491"/>
        <a:ext cx="7199272" cy="134826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935991-F091-49C7-80B0-E2D14A337E45}">
      <dsp:nvSpPr>
        <dsp:cNvPr id="0" name=""/>
        <dsp:cNvSpPr/>
      </dsp:nvSpPr>
      <dsp:spPr>
        <a:xfrm>
          <a:off x="0" y="257653"/>
          <a:ext cx="3037837" cy="1822702"/>
        </a:xfrm>
        <a:prstGeom prst="rect">
          <a:avLst/>
        </a:prstGeom>
        <a:solidFill>
          <a:srgbClr val="7030A0"/>
        </a:solidFill>
        <a:ln w="1905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1. Commodity money</a:t>
          </a:r>
          <a:endParaRPr lang="ru-RU" sz="32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sp:txBody>
      <dsp:txXfrm>
        <a:off x="0" y="257653"/>
        <a:ext cx="3037837" cy="1822702"/>
      </dsp:txXfrm>
    </dsp:sp>
    <dsp:sp modelId="{EE4172FC-742F-4E33-BB8B-916DF125B56D}">
      <dsp:nvSpPr>
        <dsp:cNvPr id="0" name=""/>
        <dsp:cNvSpPr/>
      </dsp:nvSpPr>
      <dsp:spPr>
        <a:xfrm>
          <a:off x="3341621" y="257653"/>
          <a:ext cx="3037837" cy="1822702"/>
        </a:xfrm>
        <a:prstGeom prst="rect">
          <a:avLst/>
        </a:prstGeom>
        <a:solidFill>
          <a:srgbClr val="7030A0"/>
        </a:solidFill>
        <a:ln w="1905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2. Paper money</a:t>
          </a:r>
          <a:endParaRPr lang="ru-RU" sz="32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sp:txBody>
      <dsp:txXfrm>
        <a:off x="3341621" y="257653"/>
        <a:ext cx="3037837" cy="1822702"/>
      </dsp:txXfrm>
    </dsp:sp>
    <dsp:sp modelId="{E20066EE-8532-4E3F-8BE6-D8641F5ADB31}">
      <dsp:nvSpPr>
        <dsp:cNvPr id="0" name=""/>
        <dsp:cNvSpPr/>
      </dsp:nvSpPr>
      <dsp:spPr>
        <a:xfrm>
          <a:off x="6683242" y="257653"/>
          <a:ext cx="3037837" cy="1822702"/>
        </a:xfrm>
        <a:prstGeom prst="rect">
          <a:avLst/>
        </a:prstGeom>
        <a:solidFill>
          <a:srgbClr val="7030A0"/>
        </a:solidFill>
        <a:ln w="1905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3. Fiat money</a:t>
          </a:r>
          <a:endParaRPr lang="ru-RU" sz="32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sp:txBody>
      <dsp:txXfrm>
        <a:off x="6683242" y="257653"/>
        <a:ext cx="3037837" cy="1822702"/>
      </dsp:txXfrm>
    </dsp:sp>
    <dsp:sp modelId="{5D011D5F-58E2-45A6-A55D-A020D928B300}">
      <dsp:nvSpPr>
        <dsp:cNvPr id="0" name=""/>
        <dsp:cNvSpPr/>
      </dsp:nvSpPr>
      <dsp:spPr>
        <a:xfrm>
          <a:off x="1670810" y="2384139"/>
          <a:ext cx="3037837" cy="1822702"/>
        </a:xfrm>
        <a:prstGeom prst="rect">
          <a:avLst/>
        </a:prstGeom>
        <a:solidFill>
          <a:srgbClr val="7030A0"/>
        </a:solidFill>
        <a:ln w="1905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4. Checks</a:t>
          </a:r>
          <a:endParaRPr lang="ru-RU" sz="32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sp:txBody>
      <dsp:txXfrm>
        <a:off x="1670810" y="2384139"/>
        <a:ext cx="3037837" cy="1822702"/>
      </dsp:txXfrm>
    </dsp:sp>
    <dsp:sp modelId="{E3695160-CF61-45C0-9196-3B53C3762639}">
      <dsp:nvSpPr>
        <dsp:cNvPr id="0" name=""/>
        <dsp:cNvSpPr/>
      </dsp:nvSpPr>
      <dsp:spPr>
        <a:xfrm>
          <a:off x="5012431" y="2384139"/>
          <a:ext cx="3037837" cy="1822702"/>
        </a:xfrm>
        <a:prstGeom prst="rect">
          <a:avLst/>
        </a:prstGeom>
        <a:solidFill>
          <a:srgbClr val="7030A0"/>
        </a:solidFill>
        <a:ln w="1905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5. E-money</a:t>
          </a:r>
          <a:endParaRPr lang="ru-RU" sz="32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sp:txBody>
      <dsp:txXfrm>
        <a:off x="5012431" y="2384139"/>
        <a:ext cx="3037837" cy="182270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2C6DA2-2D47-44F2-8A6A-210AFE4B0D65}">
      <dsp:nvSpPr>
        <dsp:cNvPr id="0" name=""/>
        <dsp:cNvSpPr/>
      </dsp:nvSpPr>
      <dsp:spPr>
        <a:xfrm>
          <a:off x="-5994090" y="-917207"/>
          <a:ext cx="7135623" cy="7135623"/>
        </a:xfrm>
        <a:prstGeom prst="blockArc">
          <a:avLst>
            <a:gd name="adj1" fmla="val 18900000"/>
            <a:gd name="adj2" fmla="val 2700000"/>
            <a:gd name="adj3" fmla="val 303"/>
          </a:avLst>
        </a:prstGeom>
        <a:noFill/>
        <a:ln w="381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18BEDC-96D3-4B9E-AF3A-B7647D198409}">
      <dsp:nvSpPr>
        <dsp:cNvPr id="0" name=""/>
        <dsp:cNvSpPr/>
      </dsp:nvSpPr>
      <dsp:spPr>
        <a:xfrm>
          <a:off x="597466" y="407556"/>
          <a:ext cx="8832862" cy="815537"/>
        </a:xfrm>
        <a:prstGeom prst="rect">
          <a:avLst/>
        </a:prstGeom>
        <a:solidFill>
          <a:schemeClr val="tx1"/>
        </a:solidFill>
        <a:ln w="19050" cap="flat" cmpd="sng" algn="ctr">
          <a:solidFill>
            <a:srgbClr val="7030A0"/>
          </a:solidFill>
          <a:prstDash val="solid"/>
        </a:ln>
        <a:effectLst>
          <a:innerShdw blurRad="114300">
            <a:prstClr val="black"/>
          </a:inn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333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rPr>
            <a:t>M1= Currency checking+ deposits +travel's  checks</a:t>
          </a:r>
          <a:endParaRPr lang="ru-RU" sz="24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  <a:cs typeface="Aharoni" panose="02010803020104030203" pitchFamily="2" charset="-79"/>
          </a:endParaRPr>
        </a:p>
      </dsp:txBody>
      <dsp:txXfrm>
        <a:off x="597466" y="407556"/>
        <a:ext cx="8832862" cy="815537"/>
      </dsp:txXfrm>
    </dsp:sp>
    <dsp:sp modelId="{7BA0FB4A-5DA7-47A4-8694-BB34CD6920E7}">
      <dsp:nvSpPr>
        <dsp:cNvPr id="0" name=""/>
        <dsp:cNvSpPr/>
      </dsp:nvSpPr>
      <dsp:spPr>
        <a:xfrm>
          <a:off x="87755" y="305614"/>
          <a:ext cx="1019422" cy="10194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5489D5-1610-425F-94E1-EB96B1505C3C}">
      <dsp:nvSpPr>
        <dsp:cNvPr id="0" name=""/>
        <dsp:cNvSpPr/>
      </dsp:nvSpPr>
      <dsp:spPr>
        <a:xfrm>
          <a:off x="1085987" y="1598780"/>
          <a:ext cx="8329576" cy="815537"/>
        </a:xfrm>
        <a:prstGeom prst="rect">
          <a:avLst/>
        </a:prstGeom>
        <a:solidFill>
          <a:schemeClr val="tx1"/>
        </a:solidFill>
        <a:ln w="19050" cap="flat" cmpd="sng" algn="ctr">
          <a:solidFill>
            <a:schemeClr val="accent6">
              <a:lumMod val="75000"/>
            </a:schemeClr>
          </a:solidFill>
          <a:prstDash val="solid"/>
        </a:ln>
        <a:effectLst>
          <a:innerShdw blurRad="114300">
            <a:prstClr val="black"/>
          </a:inn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333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rPr>
            <a:t>M2=M1+small time and saving deposits +mutual fund shares</a:t>
          </a:r>
          <a:endParaRPr lang="ru-RU" sz="24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  <a:cs typeface="Aharoni" panose="02010803020104030203" pitchFamily="2" charset="-79"/>
          </a:endParaRPr>
        </a:p>
      </dsp:txBody>
      <dsp:txXfrm>
        <a:off x="1085987" y="1598780"/>
        <a:ext cx="8329576" cy="815537"/>
      </dsp:txXfrm>
    </dsp:sp>
    <dsp:sp modelId="{76EDD67B-8996-4AB4-A897-451141DEF062}">
      <dsp:nvSpPr>
        <dsp:cNvPr id="0" name=""/>
        <dsp:cNvSpPr/>
      </dsp:nvSpPr>
      <dsp:spPr>
        <a:xfrm>
          <a:off x="555321" y="1529133"/>
          <a:ext cx="1019422" cy="10194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B06F25-8889-40E7-B820-E4CC622CF31E}">
      <dsp:nvSpPr>
        <dsp:cNvPr id="0" name=""/>
        <dsp:cNvSpPr/>
      </dsp:nvSpPr>
      <dsp:spPr>
        <a:xfrm>
          <a:off x="1065032" y="2776824"/>
          <a:ext cx="8365296" cy="971077"/>
        </a:xfrm>
        <a:prstGeom prst="rect">
          <a:avLst/>
        </a:prstGeom>
        <a:solidFill>
          <a:schemeClr val="tx1"/>
        </a:solidFill>
        <a:ln w="19050" cap="flat" cmpd="sng" algn="ctr">
          <a:solidFill>
            <a:schemeClr val="accent6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333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rPr>
            <a:t>M3=M2+big denomination deposits +savings certificates +midterm and long term repo contracts   </a:t>
          </a:r>
          <a:endParaRPr lang="ru-RU" sz="24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  <a:cs typeface="Aharoni" panose="02010803020104030203" pitchFamily="2" charset="-79"/>
          </a:endParaRPr>
        </a:p>
      </dsp:txBody>
      <dsp:txXfrm>
        <a:off x="1065032" y="2776824"/>
        <a:ext cx="8365296" cy="971077"/>
      </dsp:txXfrm>
    </dsp:sp>
    <dsp:sp modelId="{EA6A4774-F227-42C1-A686-B88D10AF59F9}">
      <dsp:nvSpPr>
        <dsp:cNvPr id="0" name=""/>
        <dsp:cNvSpPr/>
      </dsp:nvSpPr>
      <dsp:spPr>
        <a:xfrm>
          <a:off x="555321" y="2752652"/>
          <a:ext cx="1019422" cy="10194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9E0789-8A67-4F9B-9227-2FE129CF8CD1}">
      <dsp:nvSpPr>
        <dsp:cNvPr id="0" name=""/>
        <dsp:cNvSpPr/>
      </dsp:nvSpPr>
      <dsp:spPr>
        <a:xfrm>
          <a:off x="597466" y="4007141"/>
          <a:ext cx="8832862" cy="957482"/>
        </a:xfrm>
        <a:prstGeom prst="rect">
          <a:avLst/>
        </a:prstGeom>
        <a:solidFill>
          <a:schemeClr val="tx1"/>
        </a:solidFill>
        <a:ln w="19050" cap="flat" cmpd="sng" algn="ctr">
          <a:solidFill>
            <a:schemeClr val="accent6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333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rPr>
            <a:t>M4= M3+government securities +corporative securities +bank accepts</a:t>
          </a:r>
          <a:endParaRPr lang="ru-RU" sz="24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lt"/>
            <a:cs typeface="Aharoni" panose="02010803020104030203" pitchFamily="2" charset="-79"/>
          </a:endParaRPr>
        </a:p>
      </dsp:txBody>
      <dsp:txXfrm>
        <a:off x="597466" y="4007141"/>
        <a:ext cx="8832862" cy="957482"/>
      </dsp:txXfrm>
    </dsp:sp>
    <dsp:sp modelId="{FCAB5F43-519D-4712-BE95-901BBDD014D1}">
      <dsp:nvSpPr>
        <dsp:cNvPr id="0" name=""/>
        <dsp:cNvSpPr/>
      </dsp:nvSpPr>
      <dsp:spPr>
        <a:xfrm>
          <a:off x="87755" y="3976171"/>
          <a:ext cx="1019422" cy="10194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/>
              <a:t>30.06.2016</a:t>
            </a:r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34A4844B-5D5D-4D8E-9E71-6B297DF4019B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589861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/>
              <a:t>30.06.2016</a:t>
            </a:r>
            <a:endParaRPr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t>Щелкните, чтобы изменить стили текста образца слайда</a:t>
            </a:r>
          </a:p>
          <a:p>
            <a:pPr lvl="1" rtl="0"/>
            <a:r>
              <a:t>Второй уровень</a:t>
            </a:r>
          </a:p>
          <a:p>
            <a:pPr lvl="2" rtl="0"/>
            <a:r>
              <a:t>Третий уровень</a:t>
            </a:r>
          </a:p>
          <a:p>
            <a:pPr lvl="3" rtl="0"/>
            <a:r>
              <a:t>Четвертый уровень</a:t>
            </a:r>
          </a:p>
          <a:p>
            <a:pPr lvl="4" rtl="0"/>
            <a:r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8DE0FDE7-FE71-46E3-9512-437B13AD5F4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66979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74812" y="1524000"/>
            <a:ext cx="8839201" cy="3200400"/>
          </a:xfrm>
        </p:spPr>
        <p:txBody>
          <a:bodyPr rtlCol="0">
            <a:noAutofit/>
          </a:bodyPr>
          <a:lstStyle>
            <a:lvl1pPr algn="l" rtl="0">
              <a:defRPr sz="540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74813" y="4876800"/>
            <a:ext cx="7162799" cy="990600"/>
          </a:xfrm>
        </p:spPr>
        <p:txBody>
          <a:bodyPr lIns="91440"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000" cap="all" spc="250" baseline="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smtClean="0"/>
              <a:t>Образец подзаголовка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8870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08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3" y="3429000"/>
            <a:ext cx="9601201" cy="2286000"/>
          </a:xfrm>
        </p:spPr>
        <p:txBody>
          <a:bodyPr rtlCol="0" anchor="b">
            <a:normAutofit/>
          </a:bodyPr>
          <a:lstStyle>
            <a:lvl1pPr algn="l" rtl="0">
              <a:defRPr sz="4800" b="0" cap="none" baseline="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3813" y="685800"/>
            <a:ext cx="7543800" cy="1066800"/>
          </a:xfrm>
        </p:spPr>
        <p:txBody>
          <a:bodyPr lIns="91440" rtlCol="0" anchor="t"/>
          <a:lstStyle>
            <a:lvl1pPr marL="0" indent="0" algn="l" rtl="0">
              <a:spcBef>
                <a:spcPts val="0"/>
              </a:spcBef>
              <a:buNone/>
              <a:defRPr sz="2000" cap="all" spc="250" baseline="0">
                <a:solidFill>
                  <a:schemeClr val="bg2"/>
                </a:solidFill>
              </a:defRPr>
            </a:lvl1pPr>
            <a:lvl2pPr marL="4572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88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93813" y="1828800"/>
            <a:ext cx="4648199" cy="4343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46812" y="1828801"/>
            <a:ext cx="4648202" cy="4343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87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3813" y="1676400"/>
            <a:ext cx="4646376" cy="762000"/>
          </a:xfrm>
        </p:spPr>
        <p:txBody>
          <a:bodyPr rtlCol="0" anchor="ctr"/>
          <a:lstStyle>
            <a:lvl1pPr marL="0" indent="0" algn="l" rtl="0">
              <a:spcBef>
                <a:spcPts val="0"/>
              </a:spcBef>
              <a:buNone/>
              <a:defRPr sz="2400" b="0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293813" y="2438400"/>
            <a:ext cx="4648199" cy="3733800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Замещающий текст 4"/>
          <p:cNvSpPr>
            <a:spLocks noGrp="1"/>
          </p:cNvSpPr>
          <p:nvPr>
            <p:ph type="body" sz="quarter" idx="3"/>
          </p:nvPr>
        </p:nvSpPr>
        <p:spPr>
          <a:xfrm>
            <a:off x="6246812" y="1676400"/>
            <a:ext cx="4648201" cy="762000"/>
          </a:xfrm>
        </p:spPr>
        <p:txBody>
          <a:bodyPr rtlCol="0" anchor="ctr"/>
          <a:lstStyle>
            <a:lvl1pPr marL="0" indent="0" algn="l" rtl="0">
              <a:spcBef>
                <a:spcPts val="0"/>
              </a:spcBef>
              <a:buNone/>
              <a:defRPr sz="2400" b="0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46812" y="2438400"/>
            <a:ext cx="4648201" cy="3733800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69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31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63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08012" y="0"/>
            <a:ext cx="4883563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11" name="Прямоугольник 10"/>
          <p:cNvSpPr/>
          <p:nvPr/>
        </p:nvSpPr>
        <p:spPr>
          <a:xfrm>
            <a:off x="699452" y="0"/>
            <a:ext cx="4700684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3" y="685800"/>
            <a:ext cx="3581400" cy="3886200"/>
          </a:xfrm>
        </p:spPr>
        <p:txBody>
          <a:bodyPr rtlCol="0" anchor="b">
            <a:noAutofit/>
          </a:bodyPr>
          <a:lstStyle>
            <a:lvl1pPr algn="l" rtl="0">
              <a:defRPr sz="4000" b="0"/>
            </a:lvl1pPr>
          </a:lstStyle>
          <a:p>
            <a:pPr rtl="0"/>
            <a:r>
              <a:rPr lang="ru-RU" smtClean="0"/>
              <a:t>Образец заголовка</a:t>
            </a:r>
            <a:endParaRPr dirty="0"/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1293813" y="4724400"/>
            <a:ext cx="3581400" cy="1401764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4413" y="685800"/>
            <a:ext cx="5484970" cy="5486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57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608012" y="0"/>
            <a:ext cx="4883563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13" name="Прямоугольник 12"/>
          <p:cNvSpPr/>
          <p:nvPr/>
        </p:nvSpPr>
        <p:spPr>
          <a:xfrm>
            <a:off x="699452" y="0"/>
            <a:ext cx="4700684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3" y="685800"/>
            <a:ext cx="3581400" cy="3886200"/>
          </a:xfrm>
        </p:spPr>
        <p:txBody>
          <a:bodyPr rtlCol="0" anchor="b">
            <a:noAutofit/>
          </a:bodyPr>
          <a:lstStyle>
            <a:lvl1pPr algn="l" rtl="0">
              <a:defRPr sz="4000" b="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93813" y="4724400"/>
            <a:ext cx="3581400" cy="1401764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&#10;"/>
          <p:cNvSpPr>
            <a:spLocks noGrp="1"/>
          </p:cNvSpPr>
          <p:nvPr>
            <p:ph type="pic" idx="1"/>
          </p:nvPr>
        </p:nvSpPr>
        <p:spPr>
          <a:xfrm>
            <a:off x="6094413" y="685800"/>
            <a:ext cx="5486400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 rtl="0">
              <a:buNone/>
              <a:defRPr sz="24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93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Альтернативный 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5393372" y="0"/>
            <a:ext cx="67954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11" name="Прямоугольник 10"/>
          <p:cNvSpPr/>
          <p:nvPr/>
        </p:nvSpPr>
        <p:spPr>
          <a:xfrm>
            <a:off x="5484812" y="0"/>
            <a:ext cx="6704012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013" y="685800"/>
            <a:ext cx="4267200" cy="3886200"/>
          </a:xfrm>
        </p:spPr>
        <p:txBody>
          <a:bodyPr rtlCol="0" anchor="b">
            <a:noAutofit/>
          </a:bodyPr>
          <a:lstStyle>
            <a:lvl1pPr algn="l" rtl="0">
              <a:defRPr sz="4000" b="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013" y="4724400"/>
            <a:ext cx="4267200" cy="14478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&#10;"/>
          <p:cNvSpPr>
            <a:spLocks noGrp="1"/>
          </p:cNvSpPr>
          <p:nvPr>
            <p:ph type="pic" idx="1"/>
          </p:nvPr>
        </p:nvSpPr>
        <p:spPr>
          <a:xfrm>
            <a:off x="6094413" y="685800"/>
            <a:ext cx="5486400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 rtl="0">
              <a:buNone/>
              <a:defRPr sz="24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53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9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675812" y="685801"/>
            <a:ext cx="1219201" cy="5486400"/>
          </a:xfrm>
        </p:spPr>
        <p:txBody>
          <a:bodyPr vert="eaVert"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93813" y="685800"/>
            <a:ext cx="8153399" cy="5486400"/>
          </a:xfrm>
        </p:spPr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20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2" y="3810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"/>
              <a:t>Стиль образца заголовка</a:t>
            </a:r>
            <a:endParaRPr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293814" y="1828800"/>
            <a:ext cx="96012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"/>
              <a:t>Образец текста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2938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00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999412" y="6400801"/>
            <a:ext cx="13200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n-US"/>
              <a:t>30.06.2016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675812" y="6400801"/>
            <a:ext cx="12192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99542E4-2CCF-42F6-9D92-ED568035133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082099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2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6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800"/>
        </a:spcBef>
        <a:buFont typeface="Century" pitchFamily="18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2588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9164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2316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5468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6396" y="2922168"/>
            <a:ext cx="7076020" cy="2581867"/>
          </a:xfrm>
        </p:spPr>
        <p:txBody>
          <a:bodyPr rtlCol="0">
            <a:noAutofit/>
          </a:bodyPr>
          <a:lstStyle/>
          <a:p>
            <a:pPr algn="ctr" rtl="0"/>
            <a:r>
              <a:rPr 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Tashkent state university of economics </a:t>
            </a:r>
          </a:p>
          <a:p>
            <a:pPr algn="ctr" rtl="0"/>
            <a:r>
              <a:rPr 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Course: Money and banking </a:t>
            </a:r>
          </a:p>
          <a:p>
            <a:pPr lvl="0" algn="ctr"/>
            <a:r>
              <a:rPr lang="en-US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Lecture 1: Introduction to money and banking </a:t>
            </a:r>
            <a:endParaRPr lang="ru" sz="28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rtl="0"/>
            <a:endParaRPr lang="ru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5027541" y="416252"/>
            <a:ext cx="2133734" cy="2343711"/>
            <a:chOff x="3127178" y="426714"/>
            <a:chExt cx="5934468" cy="6399274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4291" b="95779" l="4622" r="95658">
                          <a14:foregroundMark x1="13235" y1="28858" x2="13235" y2="28858"/>
                          <a14:foregroundMark x1="70588" y1="12388" x2="70588" y2="12388"/>
                          <a14:foregroundMark x1="70588" y1="12388" x2="55322" y2="7059"/>
                          <a14:foregroundMark x1="50980" y1="7128" x2="32843" y2="10588"/>
                          <a14:foregroundMark x1="29762" y1="12111" x2="9524" y2="40484"/>
                          <a14:foregroundMark x1="7563" y1="44221" x2="21429" y2="79862"/>
                          <a14:foregroundMark x1="23950" y1="81938" x2="50140" y2="92526"/>
                          <a14:foregroundMark x1="51681" y1="92388" x2="76961" y2="82907"/>
                          <a14:foregroundMark x1="78221" y1="81107" x2="91807" y2="54464"/>
                          <a14:foregroundMark x1="91947" y1="45467" x2="72409" y2="1308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27178" y="426714"/>
              <a:ext cx="5934468" cy="6004572"/>
            </a:xfrm>
            <a:prstGeom prst="rect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</p:pic>
        <p:sp>
          <p:nvSpPr>
            <p:cNvPr id="6" name="Прямоугольник 5"/>
            <p:cNvSpPr/>
            <p:nvPr/>
          </p:nvSpPr>
          <p:spPr>
            <a:xfrm>
              <a:off x="5014291" y="3645023"/>
              <a:ext cx="2160239" cy="1837158"/>
            </a:xfrm>
            <a:prstGeom prst="rect">
              <a:avLst/>
            </a:prstGeom>
            <a:solidFill>
              <a:srgbClr val="2A166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186195" y="2851642"/>
              <a:ext cx="3816425" cy="3974346"/>
            </a:xfrm>
            <a:prstGeom prst="rect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</p:spPr>
        </p:pic>
      </p:grpSp>
      <p:sp>
        <p:nvSpPr>
          <p:cNvPr id="10" name="TextBox 9"/>
          <p:cNvSpPr txBox="1"/>
          <p:nvPr/>
        </p:nvSpPr>
        <p:spPr>
          <a:xfrm>
            <a:off x="981844" y="3789040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7894612" y="5504035"/>
            <a:ext cx="39604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PhD in Economics </a:t>
            </a:r>
            <a:r>
              <a:rPr lang="en-US" sz="2800" dirty="0" err="1" smtClean="0"/>
              <a:t>Nasriddinov</a:t>
            </a:r>
            <a:r>
              <a:rPr lang="en-US" sz="2800" dirty="0" smtClean="0"/>
              <a:t> </a:t>
            </a:r>
            <a:r>
              <a:rPr lang="en-US" sz="2800" dirty="0" err="1" smtClean="0"/>
              <a:t>Fazliddin</a:t>
            </a:r>
            <a:r>
              <a:rPr lang="en-US" sz="2800" dirty="0" smtClean="0"/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0082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9814">
        <p:fade/>
      </p:transition>
    </mc:Choice>
    <mc:Fallback xmlns="">
      <p:transition spd="med" advTm="2981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" y="404664"/>
            <a:ext cx="12188824" cy="1008112"/>
          </a:xfrm>
          <a:prstGeom prst="round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>
                <a:solidFill>
                  <a:schemeClr val="tx1"/>
                </a:solidFill>
                <a:latin typeface="+mj-lt"/>
                <a:cs typeface="Aharoni" panose="02010803020104030203" pitchFamily="2" charset="-79"/>
              </a:rPr>
              <a:t>COURSE OBJECTIVES</a:t>
            </a:r>
            <a:endParaRPr lang="ru-RU" sz="6600" dirty="0">
              <a:solidFill>
                <a:schemeClr val="tx1"/>
              </a:solidFill>
              <a:latin typeface="+mj-lt"/>
              <a:cs typeface="Aharoni" panose="02010803020104030203" pitchFamily="2" charset="-79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67131109"/>
              </p:ext>
            </p:extLst>
          </p:nvPr>
        </p:nvGraphicFramePr>
        <p:xfrm>
          <a:off x="477788" y="1700808"/>
          <a:ext cx="10558907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24449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2016">
        <p14:flythrough/>
      </p:transition>
    </mc:Choice>
    <mc:Fallback xmlns="">
      <p:transition spd="slow" advTm="220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786447774"/>
              </p:ext>
            </p:extLst>
          </p:nvPr>
        </p:nvGraphicFramePr>
        <p:xfrm>
          <a:off x="621804" y="332656"/>
          <a:ext cx="10081120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50784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20340">
        <p14:flythrough dir="out"/>
      </p:transition>
    </mc:Choice>
    <mc:Fallback xmlns="">
      <p:transition spd="slow" advTm="1203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70076" y="404664"/>
            <a:ext cx="6048672" cy="1224136"/>
          </a:xfrm>
          <a:prstGeom prst="round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latin typeface="+mj-lt"/>
                <a:cs typeface="Aharoni" panose="02010803020104030203" pitchFamily="2" charset="-79"/>
              </a:rPr>
              <a:t>The difference between </a:t>
            </a:r>
            <a:r>
              <a:rPr lang="en-US" sz="3200" dirty="0" smtClean="0">
                <a:latin typeface="+mj-lt"/>
                <a:cs typeface="Aharoni" panose="02010803020104030203" pitchFamily="2" charset="-79"/>
              </a:rPr>
              <a:t>currency </a:t>
            </a:r>
            <a:r>
              <a:rPr lang="en-US" sz="3200" dirty="0">
                <a:latin typeface="+mj-lt"/>
                <a:cs typeface="Aharoni" panose="02010803020104030203" pitchFamily="2" charset="-79"/>
              </a:rPr>
              <a:t>and </a:t>
            </a:r>
            <a:r>
              <a:rPr lang="en-US" sz="3200" dirty="0" smtClean="0">
                <a:latin typeface="+mj-lt"/>
                <a:cs typeface="Aharoni" panose="02010803020104030203" pitchFamily="2" charset="-79"/>
              </a:rPr>
              <a:t>money</a:t>
            </a:r>
            <a:endParaRPr lang="ru-RU" sz="3200" dirty="0">
              <a:latin typeface="+mj-lt"/>
              <a:cs typeface="Aharoni" panose="02010803020104030203" pitchFamily="2" charset="-79"/>
            </a:endParaRP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1526592894"/>
              </p:ext>
            </p:extLst>
          </p:nvPr>
        </p:nvGraphicFramePr>
        <p:xfrm>
          <a:off x="1845940" y="1700808"/>
          <a:ext cx="8568952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64802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9047">
        <p14:flythrough/>
      </p:transition>
    </mc:Choice>
    <mc:Fallback xmlns="">
      <p:transition spd="slow" advTm="690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Graphic spid="10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29417" y="0"/>
            <a:ext cx="6676814" cy="1700808"/>
          </a:xfrm>
          <a:prstGeom prst="rect">
            <a:avLst/>
          </a:prstGeom>
          <a:solidFill>
            <a:schemeClr val="tx1"/>
          </a:solidFill>
          <a:ln w="38100">
            <a:solidFill>
              <a:srgbClr val="7030A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Aharoni" panose="02010803020104030203" pitchFamily="2" charset="-79"/>
              </a:rPr>
              <a:t>Functions of money</a:t>
            </a:r>
            <a:endParaRPr lang="ru-RU" sz="440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cs typeface="Aharoni" panose="02010803020104030203" pitchFamily="2" charset="-79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479830669"/>
              </p:ext>
            </p:extLst>
          </p:nvPr>
        </p:nvGraphicFramePr>
        <p:xfrm>
          <a:off x="2349996" y="1844824"/>
          <a:ext cx="8035656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819286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4226">
        <p14:flythrough/>
      </p:transition>
    </mc:Choice>
    <mc:Fallback xmlns="">
      <p:transition spd="slow" advTm="442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Graphic spid="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552341977"/>
              </p:ext>
            </p:extLst>
          </p:nvPr>
        </p:nvGraphicFramePr>
        <p:xfrm>
          <a:off x="765820" y="620688"/>
          <a:ext cx="10081120" cy="6021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808435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47893">
        <p14:flythrough dir="out"/>
      </p:transition>
    </mc:Choice>
    <mc:Fallback xmlns="">
      <p:transition spd="slow" advTm="2478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истратор\Desktop\market econom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412" y="3284983"/>
            <a:ext cx="5905500" cy="332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Администратор\Desktop\barter syste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66" y="276174"/>
            <a:ext cx="5443546" cy="3008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0026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106079" y="692696"/>
            <a:ext cx="5976664" cy="1080120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+mj-lt"/>
                <a:cs typeface="Aharoni" panose="02010803020104030203" pitchFamily="2" charset="-79"/>
              </a:rPr>
              <a:t>Unit of account</a:t>
            </a:r>
            <a:endParaRPr lang="ru-RU" sz="5400" dirty="0">
              <a:solidFill>
                <a:schemeClr val="tx1"/>
              </a:solidFill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74997" y="2420888"/>
            <a:ext cx="9838828" cy="3528392"/>
          </a:xfrm>
          <a:prstGeom prst="roundRect">
            <a:avLst>
              <a:gd name="adj" fmla="val 21546"/>
            </a:avLst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Money is used to measure value in economy. We measure value of goods and services in terms of money as we measure distance in terms of miles.</a:t>
            </a:r>
            <a:endParaRPr lang="ru-RU" sz="4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anose="02010803020104030203" pitchFamily="2" charset="-79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188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35780">
        <p14:flythrough dir="out"/>
      </p:transition>
    </mc:Choice>
    <mc:Fallback xmlns="">
      <p:transition spd="slow" advTm="1357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837801217"/>
              </p:ext>
            </p:extLst>
          </p:nvPr>
        </p:nvGraphicFramePr>
        <p:xfrm>
          <a:off x="1701924" y="548680"/>
          <a:ext cx="8928992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974853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54925">
        <p14:flythrough/>
      </p:transition>
    </mc:Choice>
    <mc:Fallback xmlns="">
      <p:transition spd="slow" advTm="1549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782044" y="548680"/>
            <a:ext cx="7200800" cy="1224136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innerShdw blurRad="114300">
              <a:prstClr val="black"/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haroni" panose="02010803020104030203" pitchFamily="2" charset="-79"/>
              </a:rPr>
              <a:t>Types of Money</a:t>
            </a:r>
            <a:endParaRPr lang="ru-RU" sz="44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505456194"/>
              </p:ext>
            </p:extLst>
          </p:nvPr>
        </p:nvGraphicFramePr>
        <p:xfrm>
          <a:off x="1521904" y="1916832"/>
          <a:ext cx="9721080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49003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29264">
        <p14:flythrough/>
      </p:transition>
    </mc:Choice>
    <mc:Fallback xmlns="">
      <p:transition spd="slow" advTm="3292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Graphic spid="7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308" y="3032956"/>
            <a:ext cx="6552728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926060" y="260648"/>
            <a:ext cx="6696744" cy="936104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innerShdw blurRad="114300">
              <a:prstClr val="black"/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haroni" panose="02010803020104030203" pitchFamily="2" charset="-79"/>
              </a:rPr>
              <a:t>Paper money and Fiat money</a:t>
            </a:r>
            <a:endParaRPr lang="ru-RU" sz="3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04" y="1772816"/>
            <a:ext cx="6302818" cy="230425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6820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804">
        <p14:flythrough/>
      </p:transition>
    </mc:Choice>
    <mc:Fallback xmlns="">
      <p:transition spd="slow" advTm="48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250097" y="332656"/>
            <a:ext cx="5688632" cy="1152128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+mj-lt"/>
                <a:cs typeface="Aharoni" panose="02010803020104030203" pitchFamily="2" charset="-79"/>
              </a:rPr>
              <a:t>Money aggregates</a:t>
            </a:r>
            <a:endParaRPr lang="ru-RU" sz="3600" dirty="0">
              <a:solidFill>
                <a:schemeClr val="tx1"/>
              </a:solidFill>
              <a:latin typeface="+mj-lt"/>
              <a:cs typeface="Aharoni" panose="02010803020104030203" pitchFamily="2" charset="-79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91023" y="1700808"/>
            <a:ext cx="9406779" cy="4104456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       According to recommendations of International Monetary Fund, components of money aggregates are M0, M1, M2, M3.</a:t>
            </a:r>
          </a:p>
          <a:p>
            <a:pPr algn="ctr"/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M0=Cash (not in bank’s vault and ATM)</a:t>
            </a:r>
          </a:p>
          <a:p>
            <a:pPr algn="ctr"/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M1=M0+transaction deposits</a:t>
            </a:r>
          </a:p>
          <a:p>
            <a:pPr algn="ctr"/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M2= M1+time deposits and saving deposits</a:t>
            </a:r>
          </a:p>
          <a:p>
            <a:pPr algn="ctr"/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M3=M2+deposit certificate of banks+ savings certificates of other financial institutions.</a:t>
            </a:r>
            <a:endParaRPr lang="ru-RU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anose="02010803020104030203" pitchFamily="2" charset="-79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606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74944">
        <p14:flythrough/>
      </p:transition>
    </mc:Choice>
    <mc:Fallback xmlns="">
      <p:transition spd="slow" advTm="1749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854052" y="476672"/>
            <a:ext cx="6984776" cy="936104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haroni" panose="02010803020104030203" pitchFamily="2" charset="-79"/>
              </a:rPr>
              <a:t>Money aggregates in USA</a:t>
            </a:r>
            <a:endParaRPr lang="ru-RU" sz="36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endParaRPr>
          </a:p>
        </p:txBody>
      </p:sp>
      <p:graphicFrame>
        <p:nvGraphicFramePr>
          <p:cNvPr id="26" name="Схема 25"/>
          <p:cNvGraphicFramePr/>
          <p:nvPr>
            <p:extLst>
              <p:ext uri="{D42A27DB-BD31-4B8C-83A1-F6EECF244321}">
                <p14:modId xmlns:p14="http://schemas.microsoft.com/office/powerpoint/2010/main" val="1007265709"/>
              </p:ext>
            </p:extLst>
          </p:nvPr>
        </p:nvGraphicFramePr>
        <p:xfrm>
          <a:off x="1413892" y="1556792"/>
          <a:ext cx="9505056" cy="5301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242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70964">
        <p14:flythrough dir="out"/>
      </p:transition>
    </mc:Choice>
    <mc:Fallback xmlns="">
      <p:transition spd="slow" advTm="27096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соседними углами 3"/>
          <p:cNvSpPr/>
          <p:nvPr/>
        </p:nvSpPr>
        <p:spPr>
          <a:xfrm>
            <a:off x="1" y="1340768"/>
            <a:ext cx="12188824" cy="4248472"/>
          </a:xfrm>
          <a:prstGeom prst="round2SameRect">
            <a:avLst/>
          </a:prstGeo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  <a:effectLst>
            <a:innerShdw blurRad="304800">
              <a:schemeClr val="bg1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haroni" panose="02010803020104030203" pitchFamily="2" charset="-79"/>
              </a:rPr>
              <a:t>THANK YOU FOR ATTENTION</a:t>
            </a:r>
            <a:endParaRPr lang="ru-RU" sz="48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07172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24679">
        <p14:pan dir="u"/>
      </p:transition>
    </mc:Choice>
    <mc:Fallback xmlns="">
      <p:transition spd="slow" advTm="246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.3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4"/>
</p:tagLst>
</file>

<file path=ppt/theme/theme1.xml><?xml version="1.0" encoding="utf-8"?>
<a:theme xmlns:a="http://schemas.openxmlformats.org/drawingml/2006/main" name="Текстура дерева 16 х 9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801115" id="{6D802E96-7B24-457C-A326-69AF839D4486}" vid="{C3FFE3C6-9A62-4BEA-9FE0-A8BC12B9BCCA}"/>
    </a:ext>
  </a:extLst>
</a:theme>
</file>

<file path=ppt/theme/theme2.xml><?xml version="1.0" encoding="utf-8"?>
<a:theme xmlns:a="http://schemas.openxmlformats.org/drawingml/2006/main" name="Тема Office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Century">
      <a:majorFont>
        <a:latin typeface="Century"/>
        <a:ea typeface=""/>
        <a:cs typeface=""/>
      </a:majorFont>
      <a:minorFont>
        <a:latin typeface="Century"/>
        <a:ea typeface=""/>
        <a:cs typeface="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Century">
      <a:majorFont>
        <a:latin typeface="Century"/>
        <a:ea typeface=""/>
        <a:cs typeface=""/>
      </a:majorFont>
      <a:minorFont>
        <a:latin typeface="Century"/>
        <a:ea typeface=""/>
        <a:cs typeface="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rectSourceMarket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ThumbnailAssetId xmlns="4873beb7-5857-4685-be1f-d57550cc96cc" xsi:nil="true"/>
    <PrimaryImageGen xmlns="4873beb7-5857-4685-be1f-d57550cc96cc">false</PrimaryImageGen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1360511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 xsi:nil="true"/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2011-12-12T13:37:00+00:00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ShowIn xmlns="4873beb7-5857-4685-be1f-d57550cc96cc">Show everywhere</ShowIn>
    <UANotes xmlns="4873beb7-5857-4685-be1f-d57550cc96cc" xsi:nil="true"/>
    <TemplateStatus xmlns="4873beb7-5857-4685-be1f-d57550cc96cc">Complete</TemplateStatus>
    <InternalTagsTaxHTField0 xmlns="4873beb7-5857-4685-be1f-d57550cc96cc">
      <Terms xmlns="http://schemas.microsoft.com/office/infopath/2007/PartnerControls"/>
    </InternalTagsTaxHTField0>
    <CSXHash xmlns="4873beb7-5857-4685-be1f-d57550cc96cc" xsi:nil="true"/>
    <Downloads xmlns="4873beb7-5857-4685-be1f-d57550cc96cc">0</Downloads>
    <VoteCount xmlns="4873beb7-5857-4685-be1f-d57550cc96cc" xsi:nil="true"/>
    <OOCacheId xmlns="4873beb7-5857-4685-be1f-d57550cc96cc" xsi:nil="true"/>
    <IsDeleted xmlns="4873beb7-5857-4685-be1f-d57550cc96cc">false</IsDeleted>
    <AssetExpire xmlns="4873beb7-5857-4685-be1f-d57550cc96cc">2035-01-01T08:00:00+00:00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SubmitterId xmlns="4873beb7-5857-4685-be1f-d57550cc96cc" xsi:nil="true"/>
    <EditorialTags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TP102801114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706531</LocLastLocAttemptVersionLookup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>false</IntlLangReview>
    <OutputCachingOn xmlns="4873beb7-5857-4685-be1f-d57550cc96cc">false</OutputCachingOn>
    <AverageRating xmlns="4873beb7-5857-4685-be1f-d57550cc96cc" xsi:nil="true"/>
    <APAuthor xmlns="4873beb7-5857-4685-be1f-d57550cc96cc">
      <UserInfo>
        <DisplayName>REDMOND\v-soujap</DisplayName>
        <AccountId>1954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OriginalRelease xmlns="4873beb7-5857-4685-be1f-d57550cc96cc">14</OriginalRelease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LocMarketGroupTiers2 xmlns="4873beb7-5857-4685-be1f-d57550cc96c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C20563B-C646-42AF-9D0D-76DF086793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335E791-7449-4708-8DE9-182EC4D8A134}">
  <ds:schemaRefs>
    <ds:schemaRef ds:uri="http://schemas.openxmlformats.org/package/2006/metadata/core-properties"/>
    <ds:schemaRef ds:uri="http://purl.org/dc/terms/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www.w3.org/XML/1998/namespace"/>
    <ds:schemaRef ds:uri="4873beb7-5857-4685-be1f-d57550cc96cc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6EB9514F-6A45-47F4-BC6D-A865E29717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tf02801115</Template>
  <TotalTime>0</TotalTime>
  <Words>310</Words>
  <Application>Microsoft Office PowerPoint</Application>
  <PresentationFormat>Произвольный</PresentationFormat>
  <Paragraphs>66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Aharoni</vt:lpstr>
      <vt:lpstr>Arial</vt:lpstr>
      <vt:lpstr>Century</vt:lpstr>
      <vt:lpstr>Century Gothic</vt:lpstr>
      <vt:lpstr>Текстура дерева 16 х 9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akter_iz_tashkenta@mail.ru</dc:creator>
  <cp:lastModifiedBy>User</cp:lastModifiedBy>
  <cp:revision>24</cp:revision>
  <dcterms:created xsi:type="dcterms:W3CDTF">2018-02-27T11:39:19Z</dcterms:created>
  <dcterms:modified xsi:type="dcterms:W3CDTF">2018-04-11T05:21:59Z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