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57" r:id="rId3"/>
    <p:sldId id="259" r:id="rId4"/>
    <p:sldId id="285" r:id="rId5"/>
    <p:sldId id="260" r:id="rId6"/>
    <p:sldId id="261" r:id="rId7"/>
    <p:sldId id="262" r:id="rId8"/>
    <p:sldId id="286" r:id="rId9"/>
    <p:sldId id="263" r:id="rId10"/>
    <p:sldId id="316" r:id="rId11"/>
    <p:sldId id="265" r:id="rId12"/>
    <p:sldId id="266" r:id="rId13"/>
    <p:sldId id="267" r:id="rId14"/>
    <p:sldId id="308" r:id="rId15"/>
    <p:sldId id="309" r:id="rId16"/>
    <p:sldId id="310" r:id="rId17"/>
    <p:sldId id="312" r:id="rId18"/>
    <p:sldId id="313" r:id="rId19"/>
    <p:sldId id="314" r:id="rId20"/>
    <p:sldId id="315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317" r:id="rId29"/>
    <p:sldId id="318" r:id="rId30"/>
    <p:sldId id="319" r:id="rId31"/>
    <p:sldId id="320" r:id="rId32"/>
    <p:sldId id="321" r:id="rId33"/>
    <p:sldId id="322" r:id="rId34"/>
    <p:sldId id="275" r:id="rId35"/>
    <p:sldId id="276" r:id="rId36"/>
    <p:sldId id="277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0000"/>
    <a:srgbClr val="6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479" autoAdjust="0"/>
  </p:normalViewPr>
  <p:slideViewPr>
    <p:cSldViewPr>
      <p:cViewPr varScale="1">
        <p:scale>
          <a:sx n="60" d="100"/>
          <a:sy n="60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Computer</c:v>
                </c:pt>
                <c:pt idx="1">
                  <c:v>Book</c:v>
                </c:pt>
                <c:pt idx="2">
                  <c:v>Travel</c:v>
                </c:pt>
                <c:pt idx="3">
                  <c:v>Clothes</c:v>
                </c:pt>
                <c:pt idx="4">
                  <c:v>Media</c:v>
                </c:pt>
                <c:pt idx="5">
                  <c:v>service for fee</c:v>
                </c:pt>
                <c:pt idx="6">
                  <c:v>Others</c:v>
                </c:pt>
              </c:strCache>
            </c:strRef>
          </c:cat>
          <c:val>
            <c:numRef>
              <c:f>Sheet1!$B$2:$B$8</c:f>
              <c:numCache>
                <c:formatCode>0%</c:formatCode>
                <c:ptCount val="7"/>
                <c:pt idx="0">
                  <c:v>0.35</c:v>
                </c:pt>
                <c:pt idx="1">
                  <c:v>0.2</c:v>
                </c:pt>
                <c:pt idx="2">
                  <c:v>0.16</c:v>
                </c:pt>
                <c:pt idx="3">
                  <c:v>0.1</c:v>
                </c:pt>
                <c:pt idx="4">
                  <c:v>0.06</c:v>
                </c:pt>
                <c:pt idx="5">
                  <c:v>0.06</c:v>
                </c:pt>
                <c:pt idx="6">
                  <c:v>7.0000000000000007E-2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473A9-5F1B-431C-B252-D47BF73544DE}" type="datetimeFigureOut">
              <a:rPr lang="en-US" smtClean="0"/>
              <a:t>11/25/15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7D7E2D-C97C-44D2-8009-719C66B00F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172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 </a:t>
            </a:r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B51470F-A500-4EE1-B6AE-6F97DD06D1B0}" type="slidenum">
              <a:rPr lang="en-US" smtClean="0">
                <a:latin typeface="Arial" pitchFamily="34" charset="0"/>
              </a:rPr>
              <a:pPr eaLnBrk="1" hangingPunct="1"/>
              <a:t>3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D7E2D-C97C-44D2-8009-719C66B00F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21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837CF6D-FC17-4D9B-A1CF-48C6DA740CCD}" type="slidenum">
              <a:rPr lang="en-US" smtClean="0">
                <a:latin typeface="Arial" pitchFamily="34" charset="0"/>
              </a:rPr>
              <a:pPr eaLnBrk="1" hangingPunct="1"/>
              <a:t>6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Tx/>
              <a:buNone/>
            </a:pPr>
            <a:endParaRPr lang="en-US" dirty="0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AE1D569-98E5-45A9-AA60-97196D02C09A}" type="slidenum">
              <a:rPr lang="en-US" smtClean="0">
                <a:latin typeface="Arial" pitchFamily="34" charset="0"/>
              </a:rPr>
              <a:pPr eaLnBrk="1" hangingPunct="1"/>
              <a:t>7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228600" indent="-228600">
              <a:defRPr/>
            </a:pPr>
            <a:endParaRPr lang="en-US" dirty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0816A90-0A3B-463F-9F71-90CB25F63FDC}" type="slidenum">
              <a:rPr lang="en-US" smtClean="0">
                <a:latin typeface="Arial" pitchFamily="34" charset="0"/>
              </a:rPr>
              <a:pPr eaLnBrk="1" hangingPunct="1"/>
              <a:t>9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012F3D2-0B1A-4560-8275-63650093531F}" type="slidenum">
              <a:rPr lang="en-US" smtClean="0">
                <a:latin typeface="Arial" pitchFamily="34" charset="0"/>
              </a:rPr>
              <a:pPr eaLnBrk="1" hangingPunct="1"/>
              <a:t>11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326E28D-749A-4C66-8AA1-64E8B2B3AB10}" type="slidenum">
              <a:rPr lang="en-US" smtClean="0">
                <a:latin typeface="Arial" pitchFamily="34" charset="0"/>
              </a:rPr>
              <a:pPr eaLnBrk="1" hangingPunct="1"/>
              <a:t>12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00162A3-6302-40E0-B786-6604F14FFA88}" type="slidenum">
              <a:rPr lang="en-US" smtClean="0">
                <a:latin typeface="Arial" pitchFamily="34" charset="0"/>
              </a:rPr>
              <a:pPr eaLnBrk="1" hangingPunct="1"/>
              <a:t>14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7FA2F7-33BC-45BB-9D26-B539B92F6035}" type="slidenum">
              <a:rPr lang="en-US" smtClean="0">
                <a:latin typeface="Arial" pitchFamily="34" charset="0"/>
              </a:rPr>
              <a:pPr eaLnBrk="1" hangingPunct="1"/>
              <a:t>15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36F2532-ABBF-4B03-BF16-40A42D756E99}" type="slidenum">
              <a:rPr lang="en-US" smtClean="0">
                <a:latin typeface="Arial" pitchFamily="34" charset="0"/>
              </a:rPr>
              <a:pPr eaLnBrk="1" hangingPunct="1"/>
              <a:t>16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03A8A04-2E36-4A4E-9BE9-267DA17F49BB}" type="slidenum">
              <a:rPr lang="en-US" smtClean="0">
                <a:latin typeface="Arial" pitchFamily="34" charset="0"/>
              </a:rPr>
              <a:pPr eaLnBrk="1" hangingPunct="1"/>
              <a:t>17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B2763B4-2623-44B8-B327-D6B160B440AF}" type="slidenum">
              <a:rPr lang="en-US" smtClean="0">
                <a:latin typeface="Arial" pitchFamily="34" charset="0"/>
              </a:rPr>
              <a:pPr eaLnBrk="1" hangingPunct="1"/>
              <a:t>18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en-US" dirty="0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8F9A6FC-D33E-4219-8ED6-4A26C2FFADF7}" type="slidenum">
              <a:rPr lang="en-US" smtClean="0">
                <a:latin typeface="Arial" pitchFamily="34" charset="0"/>
              </a:rPr>
              <a:pPr eaLnBrk="1" hangingPunct="1"/>
              <a:t>19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43D0DC7-6D36-4CE2-9C1F-724F0158E349}" type="slidenum">
              <a:rPr lang="en-US" smtClean="0">
                <a:latin typeface="Arial" pitchFamily="34" charset="0"/>
              </a:rPr>
              <a:pPr eaLnBrk="1" hangingPunct="1"/>
              <a:t>20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E52BFFB-B7B7-4878-9B80-E33260D3B592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9F34E1E-6B65-400D-A270-DE704A714311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A1B517D-8176-4C65-9C18-25DA3132A744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88D0C99-E94C-40DB-959C-B8102C3503DB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D7E2D-C97C-44D2-8009-719C66B00F7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595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>
              <a:latin typeface="Arial" charset="0"/>
            </a:endParaRP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349E510-DAA7-4084-8BEA-71D6A285F540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7731075-F80C-435D-B459-12F390B7ADC6}" type="datetime1">
              <a:rPr lang="en-US" smtClean="0"/>
              <a:t>11/25/15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>
                <a:latin typeface="Arial" pitchFamily="34" charset="0"/>
                <a:cs typeface="Arial" pitchFamily="34" charset="0"/>
              </a:defRPr>
            </a:lvl1pPr>
            <a:lvl2pPr>
              <a:defRPr sz="2200">
                <a:latin typeface="Arial" pitchFamily="34" charset="0"/>
                <a:cs typeface="Arial" pitchFamily="34" charset="0"/>
              </a:defRPr>
            </a:lvl2pPr>
            <a:lvl3pPr>
              <a:defRPr sz="2200">
                <a:latin typeface="Arial" pitchFamily="34" charset="0"/>
                <a:cs typeface="Arial" pitchFamily="34" charset="0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95FE2-E028-4D50-980B-F1F99F1E8F6A}" type="datetime1">
              <a:rPr lang="en-US" smtClean="0"/>
              <a:t>11/25/15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162" y="177466"/>
            <a:ext cx="908238" cy="5845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289479-0627-4901-B69C-97AE2BE2D801}" type="datetime1">
              <a:rPr lang="en-US" smtClean="0"/>
              <a:t>11/25/15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3FE88-F42B-4496-AB84-69FB8926C5E3}" type="datetime1">
              <a:rPr lang="en-US" smtClean="0"/>
              <a:t>11/25/15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9242E-2BDD-4A03-8DD1-2300F8A81D25}" type="datetime1">
              <a:rPr lang="en-US" smtClean="0"/>
              <a:t>11/25/15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DF059-973C-4B51-AB03-E4474ACD0C34}" type="datetime1">
              <a:rPr lang="en-US" smtClean="0"/>
              <a:t>11/25/15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9DF19-EBB7-4FF2-8336-108C64B69EF2}" type="datetime1">
              <a:rPr lang="en-US" smtClean="0"/>
              <a:t>11/25/15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3C98-3609-476D-8743-B5885FA2A905}" type="datetime1">
              <a:rPr lang="en-US" smtClean="0"/>
              <a:t>11/25/15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C142C-D056-4D30-A633-9645F6B7ABD4}" type="datetime1">
              <a:rPr lang="en-US" smtClean="0"/>
              <a:t>11/25/15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B7D47-0AA7-4073-BB03-4C344ED0FB87}" type="datetime1">
              <a:rPr lang="en-US" smtClean="0"/>
              <a:t>11/25/15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09F74-0221-4A27-A7C9-B00CF7A28F7F}" type="datetime1">
              <a:rPr lang="en-US" smtClean="0"/>
              <a:t>11/25/15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ABA6D18A-E785-4E18-8BB2-E2D1C2F8C6FC}" type="datetime1">
              <a:rPr lang="en-US" smtClean="0"/>
              <a:t>11/25/15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Khoa Hệ thống thông tin Quản lý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4800"/>
            <a:ext cx="8229600" cy="208756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CHƯƠNG 5– MARKETING ĐIỆN TỬ</a:t>
            </a:r>
            <a:endParaRPr lang="en-US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801371"/>
            <a:ext cx="5867400" cy="4394887"/>
          </a:xfrm>
        </p:spPr>
      </p:pic>
    </p:spTree>
    <p:extLst>
      <p:ext uri="{BB962C8B-B14F-4D97-AF65-F5344CB8AC3E}">
        <p14:creationId xmlns:p14="http://schemas.microsoft.com/office/powerpoint/2010/main" val="238217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FontTx/>
              <a:buAutoNum type="arabicPeriod"/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Tổng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quan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về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marketing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điện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tử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 algn="just">
              <a:buFontTx/>
              <a:buAutoNum type="arabicPeriod"/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marketing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tử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doanh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FontTx/>
              <a:buAutoNum type="arabicPeriod"/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Chiến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lược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marketing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hỗn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hợp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 algn="just">
              <a:buFontTx/>
              <a:buAutoNum type="arabicPeriod"/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Các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hình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thức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của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marketing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trực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tuyến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 algn="just">
              <a:buFontTx/>
              <a:buAutoNum type="arabicPeriod"/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Một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số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kỹ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thuật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thực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hành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marketing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điện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tử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err="1" smtClean="0"/>
              <a:t>Nội</a:t>
            </a:r>
            <a:r>
              <a:rPr lang="en-US" b="1" dirty="0" smtClean="0"/>
              <a:t> dung </a:t>
            </a:r>
            <a:r>
              <a:rPr lang="en-US" b="1" dirty="0" err="1" smtClean="0"/>
              <a:t>bài</a:t>
            </a:r>
            <a:r>
              <a:rPr lang="en-US" b="1" dirty="0" smtClean="0"/>
              <a:t> </a:t>
            </a:r>
            <a:r>
              <a:rPr lang="en-US" b="1" dirty="0" err="1" smtClean="0"/>
              <a:t>học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2070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1.Khái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Marketing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endParaRPr lang="en-US" dirty="0" smtClean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4958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, Marketing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Marketing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qua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u="sng" dirty="0" err="1" smtClean="0"/>
              <a:t>phương</a:t>
            </a:r>
            <a:r>
              <a:rPr lang="en-US" u="sng" dirty="0" smtClean="0"/>
              <a:t> </a:t>
            </a:r>
            <a:r>
              <a:rPr lang="en-US" u="sng" dirty="0" err="1" smtClean="0"/>
              <a:t>tiện</a:t>
            </a:r>
            <a:r>
              <a:rPr lang="en-US" u="sng" dirty="0" smtClean="0"/>
              <a:t> </a:t>
            </a:r>
            <a:r>
              <a:rPr lang="en-US" u="sng" dirty="0" err="1" smtClean="0"/>
              <a:t>điện</a:t>
            </a:r>
            <a:r>
              <a:rPr lang="en-US" u="sng" dirty="0" smtClean="0"/>
              <a:t> </a:t>
            </a:r>
            <a:r>
              <a:rPr lang="en-US" u="sng" dirty="0" err="1" smtClean="0"/>
              <a:t>tử</a:t>
            </a:r>
            <a:r>
              <a:rPr lang="en-US" u="sng" dirty="0" smtClean="0"/>
              <a:t> </a:t>
            </a:r>
            <a:r>
              <a:rPr lang="en-US" u="sng" dirty="0" err="1" smtClean="0"/>
              <a:t>và</a:t>
            </a:r>
            <a:r>
              <a:rPr lang="en-US" u="sng" dirty="0" smtClean="0"/>
              <a:t> </a:t>
            </a:r>
            <a:r>
              <a:rPr lang="en-US" u="sng" dirty="0" err="1" smtClean="0"/>
              <a:t>mạng</a:t>
            </a:r>
            <a:r>
              <a:rPr lang="en-US" u="sng" dirty="0" smtClean="0"/>
              <a:t> </a:t>
            </a:r>
            <a:r>
              <a:rPr lang="en-US" u="sng" dirty="0" err="1" smtClean="0"/>
              <a:t>viễn</a:t>
            </a:r>
            <a:r>
              <a:rPr lang="en-US" u="sng" dirty="0" smtClean="0"/>
              <a:t> </a:t>
            </a:r>
            <a:r>
              <a:rPr lang="en-US" u="sng" dirty="0" err="1" smtClean="0"/>
              <a:t>thông</a:t>
            </a:r>
            <a:r>
              <a:rPr lang="en-US" u="sng" dirty="0" smtClean="0"/>
              <a:t>.</a:t>
            </a:r>
          </a:p>
          <a:p>
            <a:pPr marL="45720" indent="0">
              <a:buNone/>
            </a:pPr>
            <a:r>
              <a:rPr lang="en-US" dirty="0"/>
              <a:t>Theo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Shikhar</a:t>
            </a:r>
            <a:r>
              <a:rPr lang="en-US" dirty="0"/>
              <a:t> </a:t>
            </a:r>
            <a:r>
              <a:rPr lang="en-US" dirty="0" err="1"/>
              <a:t>Ghosh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Toby Bloomberg (</a:t>
            </a:r>
            <a:r>
              <a:rPr lang="en-US" dirty="0" err="1"/>
              <a:t>Hiệp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Marketing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- AMA), Marketing Internet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gắn</a:t>
            </a:r>
            <a:r>
              <a:rPr lang="en-US" dirty="0"/>
              <a:t> </a:t>
            </a:r>
            <a:r>
              <a:rPr lang="en-US" dirty="0" err="1"/>
              <a:t>liền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,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nghệ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và</a:t>
            </a:r>
            <a:r>
              <a:rPr lang="en-US" dirty="0"/>
              <a:t> Internet.</a:t>
            </a:r>
          </a:p>
          <a:p>
            <a:pPr marL="45720" indent="0">
              <a:buNone/>
            </a:pPr>
            <a:endParaRPr lang="en-US" u="sng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25E03266-94C5-4C99-90D0-722E9DEB1D3C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3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6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Khái</a:t>
            </a:r>
            <a:r>
              <a:rPr lang="en-US" dirty="0"/>
              <a:t> </a:t>
            </a:r>
            <a:r>
              <a:rPr lang="en-US" dirty="0" err="1"/>
              <a:t>niệm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Marketing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endParaRPr lang="en-US" dirty="0"/>
          </a:p>
        </p:txBody>
      </p:sp>
      <p:pic>
        <p:nvPicPr>
          <p:cNvPr id="6" name="Picture 2" descr="http://www.paginademedia.ro/wp-content/uploads/2012/03/philip-kotl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238" y="3549333"/>
            <a:ext cx="2182812" cy="306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ular Callout 5"/>
          <p:cNvSpPr>
            <a:spLocks noChangeArrowheads="1"/>
          </p:cNvSpPr>
          <p:nvPr/>
        </p:nvSpPr>
        <p:spPr bwMode="auto">
          <a:xfrm>
            <a:off x="349249" y="3311208"/>
            <a:ext cx="2409825" cy="612775"/>
          </a:xfrm>
          <a:prstGeom prst="wedgeRectCallout">
            <a:avLst>
              <a:gd name="adj1" fmla="val 75810"/>
              <a:gd name="adj2" fmla="val 108634"/>
            </a:avLst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ctr"/>
            <a:r>
              <a:rPr lang="en-US" dirty="0">
                <a:latin typeface="Arial" pitchFamily="34" charset="0"/>
              </a:rPr>
              <a:t>Products – </a:t>
            </a:r>
            <a:r>
              <a:rPr lang="en-US" dirty="0" err="1">
                <a:latin typeface="Arial" pitchFamily="34" charset="0"/>
              </a:rPr>
              <a:t>Sản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phẩm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8" name="Rectangular Callout 6"/>
          <p:cNvSpPr>
            <a:spLocks noChangeArrowheads="1"/>
          </p:cNvSpPr>
          <p:nvPr/>
        </p:nvSpPr>
        <p:spPr bwMode="auto">
          <a:xfrm>
            <a:off x="401638" y="6167120"/>
            <a:ext cx="2411412" cy="612775"/>
          </a:xfrm>
          <a:prstGeom prst="wedgeRectCallout">
            <a:avLst>
              <a:gd name="adj1" fmla="val 75116"/>
              <a:gd name="adj2" fmla="val -168167"/>
            </a:avLst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ctr"/>
            <a:r>
              <a:rPr lang="en-US">
                <a:latin typeface="Arial" pitchFamily="34" charset="0"/>
              </a:rPr>
              <a:t>Price - Giá</a:t>
            </a:r>
          </a:p>
        </p:txBody>
      </p:sp>
      <p:sp>
        <p:nvSpPr>
          <p:cNvPr id="9" name="Rectangular Callout 7"/>
          <p:cNvSpPr>
            <a:spLocks noChangeArrowheads="1"/>
          </p:cNvSpPr>
          <p:nvPr/>
        </p:nvSpPr>
        <p:spPr bwMode="auto">
          <a:xfrm>
            <a:off x="5921375" y="3242945"/>
            <a:ext cx="2411413" cy="612775"/>
          </a:xfrm>
          <a:prstGeom prst="wedgeRectCallout">
            <a:avLst>
              <a:gd name="adj1" fmla="val -64884"/>
              <a:gd name="adj2" fmla="val 160194"/>
            </a:avLst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ctr"/>
            <a:r>
              <a:rPr lang="en-US">
                <a:latin typeface="Arial" pitchFamily="34" charset="0"/>
              </a:rPr>
              <a:t>Place – Phân phối</a:t>
            </a:r>
          </a:p>
        </p:txBody>
      </p:sp>
      <p:sp>
        <p:nvSpPr>
          <p:cNvPr id="10" name="Rectangular Callout 8"/>
          <p:cNvSpPr>
            <a:spLocks noChangeArrowheads="1"/>
          </p:cNvSpPr>
          <p:nvPr/>
        </p:nvSpPr>
        <p:spPr bwMode="auto">
          <a:xfrm>
            <a:off x="5921375" y="6000433"/>
            <a:ext cx="2689225" cy="612775"/>
          </a:xfrm>
          <a:prstGeom prst="wedgeRectCallout">
            <a:avLst>
              <a:gd name="adj1" fmla="val -62125"/>
              <a:gd name="adj2" fmla="val -103037"/>
            </a:avLst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ctr"/>
            <a:r>
              <a:rPr lang="en-US" dirty="0">
                <a:latin typeface="Arial" pitchFamily="34" charset="0"/>
              </a:rPr>
              <a:t>Promotion – </a:t>
            </a:r>
            <a:r>
              <a:rPr lang="en-US" dirty="0" err="1">
                <a:latin typeface="Arial" pitchFamily="34" charset="0"/>
              </a:rPr>
              <a:t>Quảng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bá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1638" y="1639749"/>
            <a:ext cx="82089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US" sz="2000" dirty="0">
                <a:latin typeface="+mj-lt"/>
              </a:rPr>
              <a:t>Theo </a:t>
            </a:r>
            <a:r>
              <a:rPr lang="en-US" sz="2000" dirty="0" err="1">
                <a:latin typeface="+mj-lt"/>
              </a:rPr>
              <a:t>giáo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sư</a:t>
            </a:r>
            <a:r>
              <a:rPr lang="en-US" sz="2000" dirty="0">
                <a:latin typeface="+mj-lt"/>
              </a:rPr>
              <a:t> Philip </a:t>
            </a:r>
            <a:r>
              <a:rPr lang="en-US" sz="2000" dirty="0" err="1">
                <a:latin typeface="+mj-lt"/>
              </a:rPr>
              <a:t>Kotler</a:t>
            </a:r>
            <a:r>
              <a:rPr lang="en-US" sz="2000" dirty="0">
                <a:latin typeface="+mj-lt"/>
              </a:rPr>
              <a:t>, marketing </a:t>
            </a:r>
            <a:r>
              <a:rPr lang="en-US" sz="2000" dirty="0" err="1">
                <a:latin typeface="+mj-lt"/>
              </a:rPr>
              <a:t>trực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tuyến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quá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trình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lập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kế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hoạch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về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sản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phẩm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giá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phân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phối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xúc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tiến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đối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với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sản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phẩm</a:t>
            </a:r>
            <a:r>
              <a:rPr lang="en-US" sz="2000" dirty="0">
                <a:latin typeface="+mj-lt"/>
              </a:rPr>
              <a:t>, </a:t>
            </a:r>
            <a:r>
              <a:rPr lang="en-US" sz="2000" dirty="0" err="1">
                <a:latin typeface="+mj-lt"/>
              </a:rPr>
              <a:t>dịch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vụ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ý </a:t>
            </a:r>
            <a:r>
              <a:rPr lang="en-US" sz="2000" dirty="0" err="1">
                <a:latin typeface="+mj-lt"/>
              </a:rPr>
              <a:t>tưởng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để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đáp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ứng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cầu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của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tổ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chức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nhân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dựa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trên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các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phương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tiện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điện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tử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 err="1">
                <a:latin typeface="+mj-lt"/>
              </a:rPr>
              <a:t>và</a:t>
            </a:r>
            <a:r>
              <a:rPr lang="en-US" sz="2000" dirty="0">
                <a:latin typeface="+mj-lt"/>
              </a:rPr>
              <a:t> Internet.</a:t>
            </a:r>
          </a:p>
        </p:txBody>
      </p:sp>
    </p:spTree>
    <p:extLst>
      <p:ext uri="{BB962C8B-B14F-4D97-AF65-F5344CB8AC3E}">
        <p14:creationId xmlns:p14="http://schemas.microsoft.com/office/powerpoint/2010/main" val="61580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Môi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Marketing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24000"/>
            <a:ext cx="7924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29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50" dirty="0" smtClean="0"/>
              <a:t>Marketing </a:t>
            </a:r>
            <a:r>
              <a:rPr lang="en-US" sz="2950" dirty="0" err="1" smtClean="0"/>
              <a:t>điện</a:t>
            </a:r>
            <a:r>
              <a:rPr lang="en-US" sz="2950" dirty="0" smtClean="0"/>
              <a:t> </a:t>
            </a:r>
            <a:r>
              <a:rPr lang="en-US" sz="2950" dirty="0" err="1" smtClean="0"/>
              <a:t>tử</a:t>
            </a:r>
            <a:r>
              <a:rPr lang="en-US" sz="2950" dirty="0" smtClean="0"/>
              <a:t> </a:t>
            </a:r>
            <a:r>
              <a:rPr lang="en-US" sz="2950" dirty="0" err="1" smtClean="0"/>
              <a:t>vs</a:t>
            </a:r>
            <a:r>
              <a:rPr lang="en-US" sz="2950" dirty="0" smtClean="0"/>
              <a:t> Marketing </a:t>
            </a:r>
            <a:r>
              <a:rPr lang="en-US" sz="2950" dirty="0" err="1" smtClean="0"/>
              <a:t>truyền</a:t>
            </a:r>
            <a:r>
              <a:rPr lang="en-US" sz="2950" dirty="0" smtClean="0"/>
              <a:t> </a:t>
            </a:r>
            <a:r>
              <a:rPr lang="en-US" sz="2950" dirty="0" err="1" smtClean="0"/>
              <a:t>thống</a:t>
            </a:r>
            <a:endParaRPr lang="en-US" sz="2950" dirty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E8E35109-9053-4C8B-8143-F7500482EDD7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6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38505"/>
              </p:ext>
            </p:extLst>
          </p:nvPr>
        </p:nvGraphicFramePr>
        <p:xfrm>
          <a:off x="304800" y="1600200"/>
          <a:ext cx="8534400" cy="5084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800"/>
                <a:gridCol w="2844800"/>
                <a:gridCol w="2844800"/>
              </a:tblGrid>
              <a:tr h="370817"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Marketing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truyền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thống</a:t>
                      </a:r>
                      <a:endParaRPr lang="en-US" sz="18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Marketing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điện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tử</a:t>
                      </a:r>
                      <a:endParaRPr lang="en-US" sz="1800" dirty="0"/>
                    </a:p>
                  </a:txBody>
                  <a:tcPr marL="91433" marR="91433" marT="45717" marB="45717"/>
                </a:tc>
              </a:tr>
              <a:tr h="370817">
                <a:tc>
                  <a:txBody>
                    <a:bodyPr/>
                    <a:lstStyle/>
                    <a:p>
                      <a:pPr algn="just"/>
                      <a:r>
                        <a:rPr lang="en-US" sz="1700" baseline="0" dirty="0" err="1" smtClean="0"/>
                        <a:t>Đối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tượng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hướng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đến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Khách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hàng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Khách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hàng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</a:tr>
              <a:tr h="609562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Môi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trường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kinh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doanh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smtClean="0"/>
                        <a:t>Theo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truyền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thống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smtClean="0"/>
                        <a:t>Internet </a:t>
                      </a:r>
                      <a:r>
                        <a:rPr lang="en-US" sz="1700" dirty="0" err="1" smtClean="0"/>
                        <a:t>và</a:t>
                      </a:r>
                      <a:r>
                        <a:rPr lang="en-US" sz="1700" baseline="0" dirty="0" smtClean="0"/>
                        <a:t> web, </a:t>
                      </a:r>
                      <a:r>
                        <a:rPr lang="en-US" sz="1700" baseline="0" dirty="0" err="1" smtClean="0"/>
                        <a:t>các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mạng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viễn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thông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</a:tr>
              <a:tr h="868626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Phương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tiện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thực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hiện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Phương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tiện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thông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thường</a:t>
                      </a:r>
                      <a:r>
                        <a:rPr lang="en-US" sz="1700" baseline="0" dirty="0" smtClean="0"/>
                        <a:t>: </a:t>
                      </a:r>
                      <a:r>
                        <a:rPr lang="en-US" sz="1700" baseline="0" dirty="0" err="1" smtClean="0"/>
                        <a:t>tạp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chí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tờ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rơi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thư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từ</a:t>
                      </a:r>
                      <a:r>
                        <a:rPr lang="en-US" sz="1700" baseline="0" dirty="0" smtClean="0"/>
                        <a:t>, …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smtClean="0"/>
                        <a:t>Internet,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các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thiết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bị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máy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tính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và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các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thiết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bị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điện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tử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khác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</a:tr>
              <a:tr h="1645817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Một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số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đặc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điểm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khác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Khả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năng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tiếp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cận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thông</a:t>
                      </a:r>
                      <a:r>
                        <a:rPr lang="en-US" sz="1700" baseline="0" dirty="0" smtClean="0"/>
                        <a:t> tin </a:t>
                      </a:r>
                      <a:r>
                        <a:rPr lang="en-US" sz="1700" baseline="0" dirty="0" err="1" smtClean="0"/>
                        <a:t>chậm</a:t>
                      </a:r>
                      <a:endParaRPr lang="en-US" sz="1700" baseline="0" dirty="0" smtClean="0"/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Khó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khăn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trong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việc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đánh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giá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lựa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chọn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và</a:t>
                      </a:r>
                      <a:r>
                        <a:rPr lang="en-US" sz="1700" baseline="0" dirty="0" smtClean="0"/>
                        <a:t> so </a:t>
                      </a:r>
                      <a:r>
                        <a:rPr lang="en-US" sz="1700" baseline="0" dirty="0" err="1" smtClean="0"/>
                        <a:t>sánh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sản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phẩm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Khả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năng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tiếp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cận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thông</a:t>
                      </a:r>
                      <a:r>
                        <a:rPr lang="en-US" sz="1700" baseline="0" dirty="0" smtClean="0"/>
                        <a:t> tin </a:t>
                      </a:r>
                      <a:r>
                        <a:rPr lang="en-US" sz="1700" baseline="0" dirty="0" err="1" smtClean="0"/>
                        <a:t>nhanh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chóng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nhờ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mạng</a:t>
                      </a:r>
                      <a:r>
                        <a:rPr lang="en-US" sz="1700" baseline="0" dirty="0" smtClean="0"/>
                        <a:t> Internet</a:t>
                      </a:r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Rất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dễ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dàng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đánh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giá</a:t>
                      </a:r>
                      <a:r>
                        <a:rPr lang="en-US" sz="1700" baseline="0" dirty="0" smtClean="0"/>
                        <a:t>, so </a:t>
                      </a:r>
                      <a:r>
                        <a:rPr lang="en-US" sz="1700" baseline="0" dirty="0" err="1" smtClean="0"/>
                        <a:t>sánh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lựa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chọn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sản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phẩm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nhờ</a:t>
                      </a:r>
                      <a:r>
                        <a:rPr lang="en-US" sz="1700" baseline="0" dirty="0" smtClean="0"/>
                        <a:t> CNTT.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</a:tr>
              <a:tr h="609562">
                <a:tc>
                  <a:txBody>
                    <a:bodyPr/>
                    <a:lstStyle/>
                    <a:p>
                      <a:pPr algn="just"/>
                      <a:r>
                        <a:rPr lang="en-US" sz="1700" baseline="0" dirty="0" err="1" smtClean="0"/>
                        <a:t>Phối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hợp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giữa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các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bộ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phận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en-US" sz="1700" dirty="0" err="1" smtClean="0"/>
                        <a:t>Khá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khó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khăn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tốn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nhiều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thời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gian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en-US" sz="1700" dirty="0" err="1" smtClean="0"/>
                        <a:t>Tương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đối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dễ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dàng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nhanh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chóng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</a:tr>
              <a:tr h="609562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Tiếp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thị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sản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phẩm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en-US" sz="1700" dirty="0" err="1" smtClean="0"/>
                        <a:t>Khá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tốn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kém</a:t>
                      </a:r>
                      <a:r>
                        <a:rPr lang="en-US" sz="1700" baseline="0" dirty="0" smtClean="0"/>
                        <a:t> chi </a:t>
                      </a:r>
                      <a:r>
                        <a:rPr lang="en-US" sz="1700" baseline="0" dirty="0" err="1" smtClean="0"/>
                        <a:t>phí</a:t>
                      </a:r>
                      <a:r>
                        <a:rPr lang="en-US" sz="1700" baseline="0" dirty="0" smtClean="0"/>
                        <a:t> in </a:t>
                      </a:r>
                      <a:r>
                        <a:rPr lang="en-US" sz="1700" baseline="0" dirty="0" err="1" smtClean="0"/>
                        <a:t>ấn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quảng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cáo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en-US" sz="1700" dirty="0" err="1" smtClean="0"/>
                        <a:t>Ít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tốn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kém</a:t>
                      </a:r>
                      <a:r>
                        <a:rPr lang="en-US" sz="1700" baseline="0" dirty="0" smtClean="0"/>
                        <a:t> chi </a:t>
                      </a:r>
                      <a:r>
                        <a:rPr lang="en-US" sz="1700" baseline="0" dirty="0" err="1" smtClean="0"/>
                        <a:t>phí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hơn</a:t>
                      </a:r>
                      <a:r>
                        <a:rPr lang="en-US" sz="1700" baseline="0" dirty="0" smtClean="0"/>
                        <a:t>, </a:t>
                      </a:r>
                      <a:r>
                        <a:rPr lang="en-US" sz="1700" baseline="0" dirty="0" err="1" smtClean="0"/>
                        <a:t>hiệu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quả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hơn</a:t>
                      </a:r>
                      <a:endParaRPr lang="en-US" sz="1700" dirty="0"/>
                    </a:p>
                  </a:txBody>
                  <a:tcPr marL="91433" marR="91433" marT="45717" marB="45717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873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Ưu điểm của Marketing điện tử</a:t>
            </a: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E6F4A00F-7FE4-40CD-A75B-E572546BD257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7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118236" y="1566862"/>
            <a:ext cx="7764462" cy="549275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dirty="0" err="1">
                <a:latin typeface="Arial" pitchFamily="34" charset="0"/>
              </a:rPr>
              <a:t>Tốc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độ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giao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dịch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nhanh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103948" y="2251074"/>
            <a:ext cx="7794625" cy="5461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dirty="0" err="1">
                <a:latin typeface="Arial" pitchFamily="34" charset="0"/>
              </a:rPr>
              <a:t>Thời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gian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hoạt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động</a:t>
            </a:r>
            <a:r>
              <a:rPr lang="en-US" dirty="0">
                <a:latin typeface="Arial" pitchFamily="34" charset="0"/>
              </a:rPr>
              <a:t> 24/7/365, </a:t>
            </a:r>
            <a:r>
              <a:rPr lang="en-US" dirty="0" err="1">
                <a:latin typeface="Arial" pitchFamily="34" charset="0"/>
              </a:rPr>
              <a:t>tự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động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hóa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giao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dịch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108711" y="2965449"/>
            <a:ext cx="7773987" cy="6477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dirty="0" err="1">
                <a:latin typeface="Arial" pitchFamily="34" charset="0"/>
              </a:rPr>
              <a:t>Phạm</a:t>
            </a:r>
            <a:r>
              <a:rPr lang="en-US" dirty="0">
                <a:latin typeface="Arial" pitchFamily="34" charset="0"/>
              </a:rPr>
              <a:t> vi </a:t>
            </a:r>
            <a:r>
              <a:rPr lang="en-US" dirty="0" err="1">
                <a:latin typeface="Arial" pitchFamily="34" charset="0"/>
              </a:rPr>
              <a:t>hoạt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động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toàn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cầu,ít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rào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cản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tham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gia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thị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trường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quốc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tế</a:t>
            </a:r>
            <a:endParaRPr lang="en-US" dirty="0">
              <a:latin typeface="Arial" pitchFamily="34" charset="0"/>
            </a:endParaRPr>
          </a:p>
          <a:p>
            <a:pPr algn="just"/>
            <a:r>
              <a:rPr lang="en-US" dirty="0" err="1">
                <a:latin typeface="Arial" pitchFamily="34" charset="0"/>
              </a:rPr>
              <a:t>Khả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năng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tiếp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cận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doanh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nghiệp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và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người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tiêu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dùng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được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nâng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cao</a:t>
            </a:r>
            <a:r>
              <a:rPr lang="en-US" dirty="0">
                <a:latin typeface="Arial" pitchFamily="34" charset="0"/>
              </a:rPr>
              <a:t>.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111886" y="3749674"/>
            <a:ext cx="7770812" cy="1109663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>
                <a:latin typeface="Arial" pitchFamily="34" charset="0"/>
              </a:rPr>
              <a:t>Đa dạng hóa sản phẩm: khách hàng có khả năng tiếp cận nhiều sản phẩm và dịch vụ hơn. </a:t>
            </a:r>
          </a:p>
          <a:p>
            <a:pPr algn="just"/>
            <a:r>
              <a:rPr lang="en-US">
                <a:latin typeface="Arial" pitchFamily="34" charset="0"/>
              </a:rPr>
              <a:t>Cá biệt hóa sản phẩm theo nhu cầu của khách hàng, thu thập thông tin và phân tích nhu cầu</a:t>
            </a:r>
          </a:p>
        </p:txBody>
      </p:sp>
      <p:sp>
        <p:nvSpPr>
          <p:cNvPr id="25608" name="Rectangle 7"/>
          <p:cNvSpPr>
            <a:spLocks noChangeArrowheads="1"/>
          </p:cNvSpPr>
          <p:nvPr/>
        </p:nvSpPr>
        <p:spPr bwMode="auto">
          <a:xfrm>
            <a:off x="1118236" y="5016499"/>
            <a:ext cx="7764462" cy="83185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>
                <a:latin typeface="Arial" pitchFamily="34" charset="0"/>
              </a:rPr>
              <a:t>Tăng cường quan hệ khách hàng: tương tác, chia sẻ thông tin giữa doanh nghiệp với khách hàng, … qua website, diễn đàn…</a:t>
            </a:r>
          </a:p>
        </p:txBody>
      </p:sp>
      <p:sp>
        <p:nvSpPr>
          <p:cNvPr id="25609" name="Oval 8"/>
          <p:cNvSpPr>
            <a:spLocks noChangeArrowheads="1"/>
          </p:cNvSpPr>
          <p:nvPr/>
        </p:nvSpPr>
        <p:spPr bwMode="auto">
          <a:xfrm>
            <a:off x="221298" y="1584324"/>
            <a:ext cx="963613" cy="498475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>
                <a:latin typeface="Arial" pitchFamily="34" charset="0"/>
              </a:rPr>
              <a:t>1</a:t>
            </a:r>
          </a:p>
        </p:txBody>
      </p:sp>
      <p:sp>
        <p:nvSpPr>
          <p:cNvPr id="25610" name="Oval 9"/>
          <p:cNvSpPr>
            <a:spLocks noChangeArrowheads="1"/>
          </p:cNvSpPr>
          <p:nvPr/>
        </p:nvSpPr>
        <p:spPr bwMode="auto">
          <a:xfrm>
            <a:off x="222886" y="2301874"/>
            <a:ext cx="965200" cy="498475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 dirty="0">
                <a:latin typeface="Arial" pitchFamily="34" charset="0"/>
              </a:rPr>
              <a:t>2</a:t>
            </a:r>
          </a:p>
        </p:txBody>
      </p:sp>
      <p:sp>
        <p:nvSpPr>
          <p:cNvPr id="25611" name="Oval 10"/>
          <p:cNvSpPr>
            <a:spLocks noChangeArrowheads="1"/>
          </p:cNvSpPr>
          <p:nvPr/>
        </p:nvSpPr>
        <p:spPr bwMode="auto">
          <a:xfrm>
            <a:off x="226061" y="3052762"/>
            <a:ext cx="963612" cy="498475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>
                <a:latin typeface="Arial" pitchFamily="34" charset="0"/>
              </a:rPr>
              <a:t>3</a:t>
            </a:r>
          </a:p>
        </p:txBody>
      </p:sp>
      <p:sp>
        <p:nvSpPr>
          <p:cNvPr id="25612" name="Oval 11"/>
          <p:cNvSpPr>
            <a:spLocks noChangeArrowheads="1"/>
          </p:cNvSpPr>
          <p:nvPr/>
        </p:nvSpPr>
        <p:spPr bwMode="auto">
          <a:xfrm>
            <a:off x="211773" y="3936999"/>
            <a:ext cx="965200" cy="498475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>
                <a:latin typeface="Arial" pitchFamily="34" charset="0"/>
              </a:rPr>
              <a:t>4</a:t>
            </a:r>
          </a:p>
        </p:txBody>
      </p:sp>
      <p:sp>
        <p:nvSpPr>
          <p:cNvPr id="25613" name="Oval 12"/>
          <p:cNvSpPr>
            <a:spLocks noChangeArrowheads="1"/>
          </p:cNvSpPr>
          <p:nvPr/>
        </p:nvSpPr>
        <p:spPr bwMode="auto">
          <a:xfrm>
            <a:off x="181611" y="5153024"/>
            <a:ext cx="965200" cy="498475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>
                <a:latin typeface="Arial" pitchFamily="34" charset="0"/>
              </a:rPr>
              <a:t>5</a:t>
            </a:r>
          </a:p>
        </p:txBody>
      </p:sp>
      <p:sp>
        <p:nvSpPr>
          <p:cNvPr id="25614" name="Rectangle 13"/>
          <p:cNvSpPr>
            <a:spLocks noChangeArrowheads="1"/>
          </p:cNvSpPr>
          <p:nvPr/>
        </p:nvSpPr>
        <p:spPr bwMode="auto">
          <a:xfrm>
            <a:off x="1103948" y="5983287"/>
            <a:ext cx="7764463" cy="83185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>
                <a:latin typeface="Arial" pitchFamily="34" charset="0"/>
              </a:rPr>
              <a:t>Tự động hóa giao dịch thông qua các phần mềm thương mại điện tử (shopping card)</a:t>
            </a:r>
          </a:p>
        </p:txBody>
      </p:sp>
      <p:sp>
        <p:nvSpPr>
          <p:cNvPr id="25615" name="Oval 14"/>
          <p:cNvSpPr>
            <a:spLocks noChangeArrowheads="1"/>
          </p:cNvSpPr>
          <p:nvPr/>
        </p:nvSpPr>
        <p:spPr bwMode="auto">
          <a:xfrm>
            <a:off x="200661" y="6103937"/>
            <a:ext cx="965200" cy="498475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>
                <a:latin typeface="Arial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7390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/>
              <a:t>Dễ</a:t>
            </a:r>
            <a:r>
              <a:rPr lang="en-US" dirty="0"/>
              <a:t> </a:t>
            </a:r>
            <a:r>
              <a:rPr lang="en-US" dirty="0" err="1"/>
              <a:t>dàng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thác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,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,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chia </a:t>
            </a:r>
            <a:r>
              <a:rPr lang="en-US" dirty="0" err="1"/>
              <a:t>sẻ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mua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bán</a:t>
            </a:r>
            <a:r>
              <a:rPr lang="en-US" dirty="0"/>
              <a:t> </a:t>
            </a:r>
            <a:r>
              <a:rPr lang="en-US" dirty="0" err="1"/>
              <a:t>thuận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thiểu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bán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, </a:t>
            </a:r>
            <a:r>
              <a:rPr lang="en-US" dirty="0" err="1"/>
              <a:t>cắt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kho</a:t>
            </a:r>
            <a:r>
              <a:rPr lang="en-US" dirty="0"/>
              <a:t>,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kịp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án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, </a:t>
            </a:r>
            <a:r>
              <a:rPr lang="en-US" dirty="0" err="1"/>
              <a:t>bám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giản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bán</a:t>
            </a:r>
            <a:r>
              <a:rPr lang="en-US" dirty="0" smtClean="0"/>
              <a:t>,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bớt</a:t>
            </a:r>
            <a:r>
              <a:rPr lang="en-US" dirty="0" smtClean="0"/>
              <a:t> </a:t>
            </a:r>
            <a:r>
              <a:rPr lang="en-US" dirty="0" err="1" smtClean="0"/>
              <a:t>khâu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,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dàng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cận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thông</a:t>
            </a:r>
            <a:r>
              <a:rPr lang="en-US" dirty="0" smtClean="0"/>
              <a:t> qua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cụ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kiếm</a:t>
            </a:r>
            <a:r>
              <a:rPr lang="en-US" dirty="0" smtClean="0"/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Tiết</a:t>
            </a:r>
            <a:r>
              <a:rPr lang="en-US" dirty="0" smtClean="0"/>
              <a:t> </a:t>
            </a:r>
            <a:r>
              <a:rPr lang="en-US" dirty="0" err="1" smtClean="0"/>
              <a:t>kiệm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, chi </a:t>
            </a:r>
            <a:r>
              <a:rPr lang="en-US" dirty="0" err="1" smtClean="0"/>
              <a:t>phí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,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lựa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mặt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phú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Marketing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6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giai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Marketing 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68F43137-EDFC-4DD4-8E86-326B8885F8E7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9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6" name="Diamond 5"/>
          <p:cNvSpPr/>
          <p:nvPr/>
        </p:nvSpPr>
        <p:spPr bwMode="auto">
          <a:xfrm>
            <a:off x="876300" y="1790700"/>
            <a:ext cx="1155700" cy="914400"/>
          </a:xfrm>
          <a:prstGeom prst="diamond">
            <a:avLst/>
          </a:prstGeom>
          <a:solidFill>
            <a:schemeClr val="bg2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latin typeface="Arial" charset="0"/>
              </a:rPr>
              <a:t>1</a:t>
            </a: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1816100" y="1841500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 dirty="0" err="1">
                <a:latin typeface="Arial" pitchFamily="34" charset="0"/>
              </a:rPr>
              <a:t>Thông</a:t>
            </a:r>
            <a:r>
              <a:rPr lang="en-US" b="1" dirty="0">
                <a:latin typeface="Arial" pitchFamily="34" charset="0"/>
              </a:rPr>
              <a:t> tin: </a:t>
            </a:r>
            <a:r>
              <a:rPr lang="en-US" b="1" dirty="0" err="1">
                <a:latin typeface="Arial" pitchFamily="34" charset="0"/>
              </a:rPr>
              <a:t>Đưa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sản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phẩm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lên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mạng</a:t>
            </a:r>
            <a:r>
              <a:rPr lang="en-US" b="1" dirty="0">
                <a:latin typeface="Arial" pitchFamily="34" charset="0"/>
              </a:rPr>
              <a:t> </a:t>
            </a:r>
          </a:p>
        </p:txBody>
      </p:sp>
      <p:sp>
        <p:nvSpPr>
          <p:cNvPr id="8" name="Diamond 7"/>
          <p:cNvSpPr/>
          <p:nvPr/>
        </p:nvSpPr>
        <p:spPr bwMode="auto">
          <a:xfrm>
            <a:off x="889000" y="3035300"/>
            <a:ext cx="1155700" cy="914400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latin typeface="Arial" charset="0"/>
              </a:rPr>
              <a:t>2</a:t>
            </a:r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auto">
          <a:xfrm>
            <a:off x="1828800" y="3086100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 dirty="0" err="1">
                <a:latin typeface="Arial" pitchFamily="34" charset="0"/>
              </a:rPr>
              <a:t>Giao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dịch</a:t>
            </a:r>
            <a:r>
              <a:rPr lang="en-US" b="1" dirty="0">
                <a:latin typeface="Arial" pitchFamily="34" charset="0"/>
              </a:rPr>
              <a:t>: </a:t>
            </a:r>
            <a:r>
              <a:rPr lang="en-US" b="1" dirty="0" err="1">
                <a:latin typeface="Arial" pitchFamily="34" charset="0"/>
              </a:rPr>
              <a:t>Các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hoạt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động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trực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tuyến</a:t>
            </a:r>
            <a:r>
              <a:rPr lang="en-US" b="1" dirty="0">
                <a:latin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</a:rPr>
              <a:t>tự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động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hóa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các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quy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trình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kinh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doanh</a:t>
            </a:r>
            <a:endParaRPr lang="en-US" b="1" dirty="0">
              <a:latin typeface="Arial" pitchFamily="34" charset="0"/>
            </a:endParaRPr>
          </a:p>
        </p:txBody>
      </p:sp>
      <p:sp>
        <p:nvSpPr>
          <p:cNvPr id="10" name="Diamond 9"/>
          <p:cNvSpPr/>
          <p:nvPr/>
        </p:nvSpPr>
        <p:spPr bwMode="auto">
          <a:xfrm>
            <a:off x="901700" y="4419600"/>
            <a:ext cx="1155700" cy="914400"/>
          </a:xfrm>
          <a:prstGeom prst="diamond">
            <a:avLst/>
          </a:prstGeom>
          <a:solidFill>
            <a:schemeClr val="accent2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latin typeface="Arial" charset="0"/>
              </a:rPr>
              <a:t>3</a:t>
            </a:r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1841500" y="4470400"/>
            <a:ext cx="5486400" cy="939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 dirty="0" err="1">
                <a:latin typeface="Arial" pitchFamily="34" charset="0"/>
              </a:rPr>
              <a:t>Tương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tác</a:t>
            </a:r>
            <a:r>
              <a:rPr lang="en-US" b="1" dirty="0">
                <a:latin typeface="Arial" pitchFamily="34" charset="0"/>
              </a:rPr>
              <a:t>: </a:t>
            </a:r>
            <a:r>
              <a:rPr lang="en-US" b="1" dirty="0" err="1">
                <a:latin typeface="Arial" pitchFamily="34" charset="0"/>
              </a:rPr>
              <a:t>Phối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hợp</a:t>
            </a:r>
            <a:r>
              <a:rPr lang="en-US" b="1" dirty="0">
                <a:latin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</a:rPr>
              <a:t>liên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kết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giữa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nhà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cung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cấp</a:t>
            </a:r>
            <a:r>
              <a:rPr lang="en-US" b="1" dirty="0" smtClean="0">
                <a:latin typeface="Arial" pitchFamily="34" charset="0"/>
              </a:rPr>
              <a:t>, </a:t>
            </a:r>
            <a:r>
              <a:rPr lang="en-US" b="1" dirty="0" err="1" smtClean="0">
                <a:latin typeface="Arial" pitchFamily="34" charset="0"/>
              </a:rPr>
              <a:t>nhà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sản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xuất</a:t>
            </a:r>
            <a:r>
              <a:rPr lang="en-US" b="1" dirty="0" smtClean="0">
                <a:latin typeface="Arial" pitchFamily="34" charset="0"/>
              </a:rPr>
              <a:t>, </a:t>
            </a:r>
            <a:r>
              <a:rPr lang="en-US" b="1" dirty="0" err="1" smtClean="0">
                <a:latin typeface="Arial" pitchFamily="34" charset="0"/>
              </a:rPr>
              <a:t>nhà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phân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</a:rPr>
              <a:t>phối</a:t>
            </a:r>
            <a:r>
              <a:rPr lang="en-US" b="1" dirty="0" smtClean="0">
                <a:latin typeface="Arial" pitchFamily="34" charset="0"/>
              </a:rPr>
              <a:t>…</a:t>
            </a:r>
            <a:r>
              <a:rPr lang="en-US" b="1" dirty="0" err="1" smtClean="0">
                <a:latin typeface="Arial" pitchFamily="34" charset="0"/>
              </a:rPr>
              <a:t>thông</a:t>
            </a:r>
            <a:r>
              <a:rPr lang="en-US" b="1" dirty="0" smtClean="0">
                <a:latin typeface="Arial" pitchFamily="34" charset="0"/>
              </a:rPr>
              <a:t> </a:t>
            </a:r>
            <a:r>
              <a:rPr lang="en-US" b="1" dirty="0">
                <a:latin typeface="Arial" pitchFamily="34" charset="0"/>
              </a:rPr>
              <a:t>qua chia </a:t>
            </a:r>
            <a:r>
              <a:rPr lang="en-US" b="1" dirty="0" err="1">
                <a:latin typeface="Arial" pitchFamily="34" charset="0"/>
              </a:rPr>
              <a:t>sẻ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các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hệ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thống</a:t>
            </a:r>
            <a:r>
              <a:rPr lang="en-US" b="1" dirty="0">
                <a:latin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</a:rPr>
              <a:t>thông</a:t>
            </a:r>
            <a:r>
              <a:rPr lang="en-US" b="1" dirty="0">
                <a:latin typeface="Arial" pitchFamily="34" charset="0"/>
              </a:rPr>
              <a:t> tin</a:t>
            </a:r>
          </a:p>
        </p:txBody>
      </p:sp>
    </p:spTree>
    <p:extLst>
      <p:ext uri="{BB962C8B-B14F-4D97-AF65-F5344CB8AC3E}">
        <p14:creationId xmlns:p14="http://schemas.microsoft.com/office/powerpoint/2010/main" val="291805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áp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Marketing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38566" y="1676401"/>
            <a:ext cx="1547434" cy="15074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chung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577395" y="1969346"/>
            <a:ext cx="38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latin typeface="Verdana"/>
                <a:ea typeface="Verdana"/>
                <a:cs typeface="Verdana"/>
              </a:rPr>
              <a:t>+</a:t>
            </a:r>
            <a:endParaRPr lang="en-US" sz="4000" dirty="0">
              <a:ln w="5715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</a:endParaRPr>
          </a:p>
        </p:txBody>
      </p:sp>
      <p:sp>
        <p:nvSpPr>
          <p:cNvPr id="8" name="Oval 7"/>
          <p:cNvSpPr/>
          <p:nvPr/>
        </p:nvSpPr>
        <p:spPr>
          <a:xfrm>
            <a:off x="3532164" y="1676402"/>
            <a:ext cx="1497035" cy="15056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riêng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98218" y="3352800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+mj-lt"/>
              </a:rPr>
              <a:t> - </a:t>
            </a:r>
            <a:r>
              <a:rPr lang="en-US" sz="2000" b="1" dirty="0" err="1" smtClean="0">
                <a:latin typeface="+mj-lt"/>
              </a:rPr>
              <a:t>Cơ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sở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vật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chất</a:t>
            </a:r>
            <a:endParaRPr lang="en-US" sz="2000" b="1" dirty="0" smtClean="0">
              <a:latin typeface="+mj-lt"/>
            </a:endParaRPr>
          </a:p>
          <a:p>
            <a:r>
              <a:rPr lang="en-US" sz="2000" b="1" dirty="0" smtClean="0">
                <a:latin typeface="+mj-lt"/>
              </a:rPr>
              <a:t> - </a:t>
            </a:r>
            <a:r>
              <a:rPr lang="en-US" sz="2000" b="1" dirty="0" err="1" smtClean="0">
                <a:latin typeface="+mj-lt"/>
              </a:rPr>
              <a:t>Điều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kiện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pháp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b="1" dirty="0" err="1" smtClean="0">
                <a:latin typeface="+mj-lt"/>
              </a:rPr>
              <a:t>lý</a:t>
            </a:r>
            <a:endParaRPr lang="en-US" sz="2000" b="1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10145" y="3352800"/>
            <a:ext cx="38862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000" b="1" dirty="0" err="1">
                <a:latin typeface="Arial" pitchFamily="34" charset="0"/>
              </a:rPr>
              <a:t>Thị</a:t>
            </a:r>
            <a:r>
              <a:rPr lang="en-US" sz="2000" b="1" dirty="0">
                <a:latin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</a:rPr>
              <a:t>trường</a:t>
            </a:r>
            <a:r>
              <a:rPr lang="en-US" sz="2000" b="1" dirty="0">
                <a:latin typeface="Arial" pitchFamily="34" charset="0"/>
              </a:rPr>
              <a:t>: </a:t>
            </a:r>
            <a:r>
              <a:rPr lang="en-US" sz="2000" dirty="0" err="1">
                <a:latin typeface="Arial" pitchFamily="34" charset="0"/>
              </a:rPr>
              <a:t>phụ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thuộc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vào</a:t>
            </a:r>
            <a:r>
              <a:rPr lang="en-US" sz="2000" dirty="0">
                <a:latin typeface="Arial" pitchFamily="34" charset="0"/>
              </a:rPr>
              <a:t>   </a:t>
            </a:r>
            <a:r>
              <a:rPr lang="en-US" sz="2000" dirty="0" err="1">
                <a:latin typeface="Arial" pitchFamily="34" charset="0"/>
              </a:rPr>
              <a:t>nhận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thức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của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khách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hàng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đối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với</a:t>
            </a:r>
            <a:r>
              <a:rPr lang="en-US" sz="2000" dirty="0">
                <a:latin typeface="Arial" pitchFamily="34" charset="0"/>
              </a:rPr>
              <a:t> TMĐT.</a:t>
            </a:r>
          </a:p>
          <a:p>
            <a:pPr marL="342900" indent="-342900" algn="just">
              <a:buFontTx/>
              <a:buChar char="-"/>
            </a:pPr>
            <a:r>
              <a:rPr lang="en-US" sz="2000" b="1" dirty="0" err="1" smtClean="0">
                <a:latin typeface="Arial" pitchFamily="34" charset="0"/>
              </a:rPr>
              <a:t>Doanh</a:t>
            </a:r>
            <a:r>
              <a:rPr lang="en-US" sz="2000" b="1" dirty="0" smtClean="0">
                <a:latin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</a:rPr>
              <a:t>nghiệp</a:t>
            </a:r>
            <a:r>
              <a:rPr lang="en-US" sz="2000" b="1" dirty="0">
                <a:latin typeface="Arial" pitchFamily="34" charset="0"/>
              </a:rPr>
              <a:t>: </a:t>
            </a:r>
            <a:r>
              <a:rPr lang="en-US" sz="2000" dirty="0" err="1">
                <a:latin typeface="Arial" pitchFamily="34" charset="0"/>
              </a:rPr>
              <a:t>Nhận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thức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tầm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quan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trọng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ứng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dụng</a:t>
            </a:r>
            <a:r>
              <a:rPr lang="en-US" sz="2000" dirty="0">
                <a:latin typeface="Arial" pitchFamily="34" charset="0"/>
              </a:rPr>
              <a:t> CNTT </a:t>
            </a:r>
            <a:r>
              <a:rPr lang="en-US" sz="2000" dirty="0" err="1">
                <a:latin typeface="Arial" pitchFamily="34" charset="0"/>
              </a:rPr>
              <a:t>trong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kinh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doanh</a:t>
            </a:r>
            <a:r>
              <a:rPr lang="en-US" sz="2000" dirty="0" smtClean="0">
                <a:latin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sz="2000" dirty="0" err="1">
                <a:latin typeface="Arial" pitchFamily="34" charset="0"/>
              </a:rPr>
              <a:t>Sự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phát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triển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của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các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ứng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</a:rPr>
              <a:t>dụng</a:t>
            </a:r>
            <a:r>
              <a:rPr lang="en-US" sz="2000" dirty="0">
                <a:latin typeface="Arial" pitchFamily="34" charset="0"/>
              </a:rPr>
              <a:t> Marketing </a:t>
            </a:r>
            <a:r>
              <a:rPr lang="en-US" sz="2000" dirty="0" err="1">
                <a:latin typeface="Arial" pitchFamily="34" charset="0"/>
              </a:rPr>
              <a:t>trên</a:t>
            </a:r>
            <a:r>
              <a:rPr lang="en-US" sz="2000" dirty="0">
                <a:latin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</a:rPr>
              <a:t>Internet.</a:t>
            </a:r>
          </a:p>
          <a:p>
            <a:pPr marL="342900" indent="-342900" algn="just">
              <a:buFontTx/>
              <a:buChar char="-"/>
            </a:pPr>
            <a:endParaRPr lang="en-US" sz="2000" dirty="0">
              <a:latin typeface="Arial" pitchFamily="34" charset="0"/>
            </a:endParaRPr>
          </a:p>
          <a:p>
            <a:pPr marL="342900" indent="-342900" algn="just">
              <a:buFontTx/>
              <a:buChar char="-"/>
            </a:pPr>
            <a:endParaRPr lang="en-US" sz="2000" dirty="0" smtClean="0">
              <a:latin typeface="Arial" pitchFamily="34" charset="0"/>
            </a:endParaRPr>
          </a:p>
          <a:p>
            <a:pPr marL="342900" indent="-342900" algn="just">
              <a:buFontTx/>
              <a:buChar char="-"/>
            </a:pPr>
            <a:endParaRPr lang="en-US" sz="2000" b="1" dirty="0">
              <a:latin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</a:rPr>
              <a:t>  </a:t>
            </a:r>
            <a:endParaRPr lang="en-US" sz="2000" dirty="0">
              <a:latin typeface="Arial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6496346" y="3352800"/>
            <a:ext cx="514054" cy="35394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496346" y="3706743"/>
            <a:ext cx="514054" cy="35394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010400" y="2804160"/>
            <a:ext cx="236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</a:rPr>
              <a:t>B2C: </a:t>
            </a:r>
            <a:r>
              <a:rPr lang="en-US" dirty="0" err="1">
                <a:latin typeface="Arial" pitchFamily="34" charset="0"/>
              </a:rPr>
              <a:t>Có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điều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kiện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tiếp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cận</a:t>
            </a:r>
            <a:r>
              <a:rPr lang="en-US" dirty="0">
                <a:latin typeface="Arial" pitchFamily="34" charset="0"/>
              </a:rPr>
              <a:t> Internet, </a:t>
            </a:r>
            <a:endParaRPr lang="en-US" dirty="0" smtClean="0">
              <a:latin typeface="Arial" pitchFamily="34" charset="0"/>
            </a:endParaRPr>
          </a:p>
          <a:p>
            <a:r>
              <a:rPr lang="en-US" dirty="0" err="1" smtClean="0">
                <a:latin typeface="Arial" pitchFamily="34" charset="0"/>
              </a:rPr>
              <a:t>thói</a:t>
            </a:r>
            <a:r>
              <a:rPr lang="en-US" dirty="0" smtClean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quen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mua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sắm</a:t>
            </a:r>
            <a:endParaRPr lang="en-US" dirty="0">
              <a:latin typeface="Arial" pitchFamily="34" charset="0"/>
            </a:endParaRPr>
          </a:p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916746" y="4000858"/>
            <a:ext cx="25495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</a:rPr>
              <a:t>B2B: Chia </a:t>
            </a:r>
            <a:r>
              <a:rPr lang="en-US" dirty="0" err="1">
                <a:latin typeface="Arial" pitchFamily="34" charset="0"/>
              </a:rPr>
              <a:t>sẻ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thông</a:t>
            </a:r>
            <a:r>
              <a:rPr lang="en-US" dirty="0">
                <a:latin typeface="Arial" pitchFamily="34" charset="0"/>
              </a:rPr>
              <a:t> tin, </a:t>
            </a:r>
            <a:r>
              <a:rPr lang="en-US" dirty="0" err="1">
                <a:latin typeface="Arial" pitchFamily="34" charset="0"/>
              </a:rPr>
              <a:t>phối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hợp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sản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xuất</a:t>
            </a:r>
            <a:r>
              <a:rPr lang="en-US" dirty="0">
                <a:latin typeface="Arial" pitchFamily="34" charset="0"/>
              </a:rPr>
              <a:t>, </a:t>
            </a:r>
            <a:r>
              <a:rPr lang="en-US" dirty="0" err="1">
                <a:latin typeface="Arial" pitchFamily="34" charset="0"/>
              </a:rPr>
              <a:t>kinh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doanh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89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Các hàng hóa, dịch vụ có thể kinh doanh 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2792F3A0-C028-4318-94DF-ABFAE6BBC570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11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520701469"/>
              </p:ext>
            </p:extLst>
          </p:nvPr>
        </p:nvGraphicFramePr>
        <p:xfrm>
          <a:off x="381000" y="1752600"/>
          <a:ext cx="83820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5948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smtClean="0"/>
              <a:t>Sản phẩm phù hợp kinh doanh trực tuyến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99256" y="3048000"/>
            <a:ext cx="8229600" cy="3667125"/>
          </a:xfrm>
        </p:spPr>
        <p:txBody>
          <a:bodyPr/>
          <a:lstStyle/>
          <a:p>
            <a:pPr>
              <a:buFontTx/>
              <a:buNone/>
            </a:pPr>
            <a:r>
              <a:rPr lang="en-US" sz="2200" b="0" dirty="0" smtClean="0"/>
              <a:t>(i) </a:t>
            </a:r>
            <a:r>
              <a:rPr lang="en-US" sz="2200" b="0" dirty="0" err="1" smtClean="0"/>
              <a:t>Giá</a:t>
            </a:r>
            <a:endParaRPr lang="en-US" sz="2200" b="0" dirty="0" smtClean="0"/>
          </a:p>
          <a:p>
            <a:pPr>
              <a:buFontTx/>
              <a:buNone/>
            </a:pPr>
            <a:r>
              <a:rPr lang="en-US" sz="2200" b="0" dirty="0" smtClean="0"/>
              <a:t>(ii) </a:t>
            </a:r>
            <a:r>
              <a:rPr lang="en-US" sz="2200" b="0" dirty="0" err="1" smtClean="0"/>
              <a:t>Tần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suất</a:t>
            </a:r>
            <a:r>
              <a:rPr lang="en-US" sz="2200" b="0" dirty="0" smtClean="0"/>
              <a:t> – </a:t>
            </a:r>
            <a:r>
              <a:rPr lang="en-US" sz="2200" b="0" dirty="0" err="1" smtClean="0"/>
              <a:t>Mức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độ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mua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sắm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thường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xuyên</a:t>
            </a:r>
            <a:endParaRPr lang="en-US" sz="2200" b="0" dirty="0" smtClean="0"/>
          </a:p>
          <a:p>
            <a:pPr>
              <a:buFontTx/>
              <a:buNone/>
            </a:pPr>
            <a:r>
              <a:rPr lang="en-US" sz="2200" b="0" dirty="0" smtClean="0"/>
              <a:t>(iii) </a:t>
            </a:r>
            <a:r>
              <a:rPr lang="en-US" sz="2200" b="0" dirty="0" err="1" smtClean="0"/>
              <a:t>Khả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năng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giới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thiệu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đầy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đủ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lên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mạng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về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sản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phẩm</a:t>
            </a:r>
            <a:r>
              <a:rPr lang="en-US" sz="2200" b="0" dirty="0" smtClean="0"/>
              <a:t>, </a:t>
            </a:r>
            <a:r>
              <a:rPr lang="en-US" sz="2200" b="0" dirty="0" err="1" smtClean="0"/>
              <a:t>dịch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vụ</a:t>
            </a:r>
            <a:endParaRPr lang="en-US" sz="2200" b="0" dirty="0" smtClean="0"/>
          </a:p>
          <a:p>
            <a:pPr>
              <a:buFontTx/>
              <a:buNone/>
            </a:pPr>
            <a:r>
              <a:rPr lang="en-US" sz="2200" b="0" dirty="0" smtClean="0"/>
              <a:t>(iv) </a:t>
            </a:r>
            <a:r>
              <a:rPr lang="en-US" sz="2200" b="0" dirty="0" err="1" smtClean="0"/>
              <a:t>Khối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lượng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thông</a:t>
            </a:r>
            <a:r>
              <a:rPr lang="en-US" sz="2200" b="0" dirty="0" smtClean="0"/>
              <a:t> tin </a:t>
            </a:r>
            <a:r>
              <a:rPr lang="en-US" sz="2200" b="0" dirty="0" err="1" smtClean="0"/>
              <a:t>cần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thiết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để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ra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quyết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định</a:t>
            </a:r>
            <a:endParaRPr lang="en-US" sz="2200" b="0" dirty="0" smtClean="0"/>
          </a:p>
          <a:p>
            <a:pPr>
              <a:buFontTx/>
              <a:buNone/>
            </a:pPr>
            <a:r>
              <a:rPr lang="en-US" sz="2200" b="0" dirty="0" smtClean="0"/>
              <a:t>(v) </a:t>
            </a:r>
            <a:r>
              <a:rPr lang="en-US" sz="2200" b="0" dirty="0" err="1" smtClean="0"/>
              <a:t>Khả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năng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cá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biệt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hóa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sản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phẩm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và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dịch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vụ</a:t>
            </a:r>
            <a:endParaRPr lang="en-US" sz="2200" b="0" dirty="0" smtClean="0"/>
          </a:p>
          <a:p>
            <a:pPr>
              <a:buFontTx/>
              <a:buNone/>
            </a:pPr>
            <a:r>
              <a:rPr lang="en-US" sz="2200" b="0" dirty="0" smtClean="0"/>
              <a:t>(vi) </a:t>
            </a:r>
            <a:r>
              <a:rPr lang="en-US" sz="2200" b="0" dirty="0" err="1" smtClean="0"/>
              <a:t>Tầm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quan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trọng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của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dịch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vụ</a:t>
            </a:r>
            <a:endParaRPr lang="en-US" sz="2200" b="0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6037DAB2-49E2-41D8-A0E7-79551D6F28B5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12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7" y="1905000"/>
            <a:ext cx="7158037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640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du </a:t>
            </a:r>
            <a:r>
              <a:rPr lang="en-US" dirty="0" err="1" smtClean="0"/>
              <a:t>lịch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môi</a:t>
            </a:r>
            <a:r>
              <a:rPr lang="en-US" dirty="0" smtClean="0"/>
              <a:t> </a:t>
            </a:r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bất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hiểm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tư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Ngân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giáo</a:t>
            </a:r>
            <a:r>
              <a:rPr lang="en-US" dirty="0" smtClean="0"/>
              <a:t> </a:t>
            </a:r>
            <a:r>
              <a:rPr lang="en-US" dirty="0" err="1" smtClean="0"/>
              <a:t>dục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endParaRPr lang="en-US" dirty="0" smtClean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510858" y="1816100"/>
            <a:ext cx="5156200" cy="4759325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N</a:t>
            </a:r>
            <a:r>
              <a:rPr lang="en-US" sz="2200" b="0" dirty="0" err="1" smtClean="0"/>
              <a:t>gười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tìm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việc</a:t>
            </a:r>
            <a:r>
              <a:rPr lang="en-US" sz="2200" b="0" dirty="0" smtClean="0"/>
              <a:t>, </a:t>
            </a:r>
            <a:r>
              <a:rPr lang="en-US" sz="2200" b="0" dirty="0" err="1" smtClean="0"/>
              <a:t>người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tuyển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dụng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nhân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sự</a:t>
            </a:r>
            <a:r>
              <a:rPr lang="en-US" dirty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dàng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Internet</a:t>
            </a:r>
            <a:endParaRPr lang="en-US" sz="2200" b="0" dirty="0" smtClean="0"/>
          </a:p>
          <a:p>
            <a:r>
              <a:rPr lang="en-US" sz="2200" b="0" dirty="0" err="1" smtClean="0"/>
              <a:t>Việc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làm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trực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tuyến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xuất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hiện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nhiều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đối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với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các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công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ty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liên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quan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đến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lĩnh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vực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công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nghệ</a:t>
            </a:r>
            <a:r>
              <a:rPr lang="en-US" sz="2200" b="0" dirty="0" smtClean="0"/>
              <a:t>: code, </a:t>
            </a:r>
            <a:r>
              <a:rPr lang="en-US" sz="2200" b="0" dirty="0" err="1" smtClean="0"/>
              <a:t>quản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trị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hệ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thống</a:t>
            </a:r>
            <a:r>
              <a:rPr lang="en-US" sz="2200" b="0" dirty="0" smtClean="0"/>
              <a:t>, marketing online, ....</a:t>
            </a:r>
          </a:p>
          <a:p>
            <a:r>
              <a:rPr lang="en-US" sz="2200" b="0" dirty="0" err="1" smtClean="0"/>
              <a:t>Các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công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ty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nhận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hồ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sơ</a:t>
            </a:r>
            <a:r>
              <a:rPr lang="en-US" sz="2200" b="0" dirty="0" smtClean="0"/>
              <a:t>, </a:t>
            </a:r>
            <a:r>
              <a:rPr lang="en-US" sz="2200" b="0" dirty="0" err="1" smtClean="0"/>
              <a:t>thông</a:t>
            </a:r>
            <a:r>
              <a:rPr lang="en-US" sz="2200" b="0" dirty="0" smtClean="0"/>
              <a:t> tin, </a:t>
            </a:r>
            <a:r>
              <a:rPr lang="en-US" sz="2200" b="0" dirty="0" err="1" smtClean="0"/>
              <a:t>phỏng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vấn</a:t>
            </a:r>
            <a:r>
              <a:rPr lang="en-US" sz="2200" b="0" dirty="0" smtClean="0"/>
              <a:t>... qua </a:t>
            </a:r>
            <a:r>
              <a:rPr lang="en-US" sz="2200" b="0" dirty="0" err="1" smtClean="0"/>
              <a:t>mạng</a:t>
            </a:r>
            <a:r>
              <a:rPr lang="vi-VN" sz="2200" b="0" dirty="0" smtClean="0"/>
              <a:t>.</a:t>
            </a:r>
            <a:endParaRPr lang="en-US" sz="2200" b="0" dirty="0" smtClean="0"/>
          </a:p>
          <a:p>
            <a:r>
              <a:rPr lang="en-US" sz="2200" b="0" dirty="0" smtClean="0"/>
              <a:t>VD: vietnamworks.com, vieclam.24h.com.vn, careerlink.vn, mywork.vn, chotot.vn, timviecnhanh.com...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E3B3DB30-C838-4CA5-A358-9D4B04ECCBDE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14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247" y="1676400"/>
            <a:ext cx="2400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591" y="2895600"/>
            <a:ext cx="2487613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5" descr="http://www.careerlink.vn/images/careerlink_logo_v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344" y="3943350"/>
            <a:ext cx="31623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7" descr="http://rongbay2.vcmedia.vn/thumb_max/up_new/2011/08/11/559569/201108103031_timviecnhanh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213" y="4572000"/>
            <a:ext cx="246856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775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Truyền thống vs trực tuyến</a:t>
            </a: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A1A2EB14-BA78-420C-98A6-2AB1D47ECDE4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15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240195"/>
              </p:ext>
            </p:extLst>
          </p:nvPr>
        </p:nvGraphicFramePr>
        <p:xfrm>
          <a:off x="381000" y="1574392"/>
          <a:ext cx="8399463" cy="4912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239"/>
                <a:gridCol w="3147140"/>
                <a:gridCol w="3062084"/>
              </a:tblGrid>
              <a:tr h="37088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Tiêu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chí</a:t>
                      </a:r>
                      <a:endParaRPr lang="en-US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Thị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trường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truyền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thống</a:t>
                      </a:r>
                      <a:endParaRPr lang="en-US" sz="18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Thị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trường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trực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tuyến</a:t>
                      </a:r>
                      <a:endParaRPr lang="en-US" sz="1800" dirty="0"/>
                    </a:p>
                  </a:txBody>
                  <a:tcPr marL="91437" marR="91437" marT="45726" marB="45726"/>
                </a:tc>
              </a:tr>
              <a:tr h="56394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/>
                        <a:t>Chi </a:t>
                      </a:r>
                      <a:r>
                        <a:rPr lang="en-US" sz="1600" dirty="0" err="1" smtClean="0"/>
                        <a:t>phí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Phải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trả</a:t>
                      </a:r>
                      <a:r>
                        <a:rPr lang="en-US" sz="1600" baseline="0" dirty="0" smtClean="0"/>
                        <a:t> chi </a:t>
                      </a:r>
                      <a:r>
                        <a:rPr lang="en-US" sz="1600" baseline="0" dirty="0" err="1" smtClean="0"/>
                        <a:t>phí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đắt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Rẻ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hơn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nhiều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hoặc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miễn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phí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nếu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liên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kết</a:t>
                      </a:r>
                      <a:r>
                        <a:rPr lang="en-US" sz="1600" baseline="0" dirty="0" smtClean="0"/>
                        <a:t> website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370885">
                <a:tc>
                  <a:txBody>
                    <a:bodyPr/>
                    <a:lstStyle/>
                    <a:p>
                      <a:pPr algn="just"/>
                      <a:r>
                        <a:rPr lang="en-US" sz="1600" baseline="0" dirty="0" err="1" smtClean="0"/>
                        <a:t>Thời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hạn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Trong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thời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gian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ngắn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Thời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gian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dài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370885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Địa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điểm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Bị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giới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hạn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trong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phạm</a:t>
                      </a:r>
                      <a:r>
                        <a:rPr lang="en-US" sz="1600" baseline="0" dirty="0" smtClean="0"/>
                        <a:t> vi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Trên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toàn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cầu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370885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Độ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cập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nhật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Chậm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tốn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kém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Nhanh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chóng</a:t>
                      </a:r>
                      <a:r>
                        <a:rPr lang="en-US" sz="1600" dirty="0" smtClean="0"/>
                        <a:t>,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đơn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giản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370885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Độ</a:t>
                      </a:r>
                      <a:r>
                        <a:rPr lang="en-US" sz="1600" baseline="0" dirty="0" smtClean="0"/>
                        <a:t> chi </a:t>
                      </a:r>
                      <a:r>
                        <a:rPr lang="en-US" sz="1600" baseline="0" dirty="0" err="1" smtClean="0"/>
                        <a:t>tiết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Thông</a:t>
                      </a:r>
                      <a:r>
                        <a:rPr lang="en-US" sz="1600" baseline="0" dirty="0" smtClean="0"/>
                        <a:t> tin </a:t>
                      </a:r>
                      <a:r>
                        <a:rPr lang="en-US" sz="1600" baseline="0" dirty="0" err="1" smtClean="0"/>
                        <a:t>bị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hạn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chế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Không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hạn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chế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về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thông</a:t>
                      </a:r>
                      <a:r>
                        <a:rPr lang="en-US" sz="1600" baseline="0" dirty="0" smtClean="0"/>
                        <a:t> tin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370885">
                <a:tc>
                  <a:txBody>
                    <a:bodyPr/>
                    <a:lstStyle/>
                    <a:p>
                      <a:pPr algn="just"/>
                      <a:r>
                        <a:rPr lang="en-US" sz="1600" b="1" baseline="0" dirty="0" err="1" smtClean="0"/>
                        <a:t>Cách</a:t>
                      </a:r>
                      <a:r>
                        <a:rPr lang="en-US" sz="1600" b="1" baseline="0" dirty="0" smtClean="0"/>
                        <a:t> </a:t>
                      </a:r>
                      <a:r>
                        <a:rPr lang="en-US" sz="1600" b="1" baseline="0" dirty="0" err="1" smtClean="0"/>
                        <a:t>thức</a:t>
                      </a:r>
                      <a:r>
                        <a:rPr lang="en-US" sz="1600" b="1" baseline="0" dirty="0" smtClean="0"/>
                        <a:t> </a:t>
                      </a:r>
                      <a:r>
                        <a:rPr lang="en-US" sz="1600" b="1" baseline="0" dirty="0" err="1" smtClean="0"/>
                        <a:t>tìm</a:t>
                      </a:r>
                      <a:r>
                        <a:rPr lang="en-US" sz="1600" b="1" baseline="0" dirty="0" smtClean="0"/>
                        <a:t> </a:t>
                      </a:r>
                      <a:r>
                        <a:rPr lang="en-US" sz="1600" b="1" baseline="0" dirty="0" err="1" smtClean="0"/>
                        <a:t>kiếm</a:t>
                      </a:r>
                      <a:endParaRPr lang="en-US" sz="1600" b="1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Khó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khăn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Dễ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dàng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với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công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cụ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tìm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kiếm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56394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Khả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năng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tìm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ứng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viên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thích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hợp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Rất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</a:t>
                      </a:r>
                      <a:r>
                        <a:rPr lang="en-US" sz="1600" dirty="0" err="1" smtClean="0"/>
                        <a:t>hó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khăn</a:t>
                      </a:r>
                      <a:r>
                        <a:rPr lang="en-US" sz="1600" baseline="0" dirty="0" smtClean="0"/>
                        <a:t>, </a:t>
                      </a:r>
                      <a:r>
                        <a:rPr lang="en-US" sz="1600" baseline="0" dirty="0" err="1" smtClean="0"/>
                        <a:t>đặc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biệt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với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người</a:t>
                      </a:r>
                      <a:r>
                        <a:rPr lang="en-US" sz="1600" baseline="0" dirty="0" smtClean="0"/>
                        <a:t> ở </a:t>
                      </a:r>
                      <a:r>
                        <a:rPr lang="en-US" sz="1600" baseline="0" dirty="0" err="1" smtClean="0"/>
                        <a:t>nơi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khác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Dễ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dàng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56394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smtClean="0"/>
                        <a:t>Tin </a:t>
                      </a:r>
                      <a:r>
                        <a:rPr lang="en-US" sz="1600" dirty="0" err="1" smtClean="0"/>
                        <a:t>cậy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Thông</a:t>
                      </a:r>
                      <a:r>
                        <a:rPr lang="en-US" sz="1600" baseline="0" dirty="0" smtClean="0"/>
                        <a:t> tin </a:t>
                      </a:r>
                      <a:r>
                        <a:rPr lang="en-US" sz="1600" baseline="0" dirty="0" err="1" smtClean="0"/>
                        <a:t>có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thể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bị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thất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lạc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khi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gửi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thư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Độ</a:t>
                      </a:r>
                      <a:r>
                        <a:rPr lang="en-US" sz="1600" baseline="0" dirty="0" smtClean="0"/>
                        <a:t> tin </a:t>
                      </a:r>
                      <a:r>
                        <a:rPr lang="en-US" sz="1600" baseline="0" dirty="0" err="1" smtClean="0"/>
                        <a:t>cậy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cao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370885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Tốc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độ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giao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tiếp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Có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thể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chậm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Nhanh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  <a:tr h="563949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Khả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năng</a:t>
                      </a:r>
                      <a:r>
                        <a:rPr lang="en-US" sz="1600" baseline="0" dirty="0" smtClean="0"/>
                        <a:t> so </a:t>
                      </a:r>
                      <a:r>
                        <a:rPr lang="en-US" sz="1600" baseline="0" dirty="0" err="1" smtClean="0"/>
                        <a:t>sánh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công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việc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khác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nhau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Hạn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chế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Nhanh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chóng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dễ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dàng</a:t>
                      </a:r>
                      <a:endParaRPr lang="en-US" sz="1600" dirty="0"/>
                    </a:p>
                  </a:txBody>
                  <a:tcPr marL="91437" marR="91437" marT="45726" marB="4572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368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Thông tin, môi giới bất động sản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533400" y="1606550"/>
            <a:ext cx="5735638" cy="4759325"/>
          </a:xfrm>
        </p:spPr>
        <p:txBody>
          <a:bodyPr/>
          <a:lstStyle/>
          <a:p>
            <a:r>
              <a:rPr lang="en-US" b="0" dirty="0" err="1" smtClean="0"/>
              <a:t>Khách</a:t>
            </a:r>
            <a:r>
              <a:rPr lang="en-US" b="0" dirty="0" smtClean="0"/>
              <a:t> </a:t>
            </a:r>
            <a:r>
              <a:rPr lang="en-US" b="0" dirty="0" err="1" smtClean="0"/>
              <a:t>hàng</a:t>
            </a:r>
            <a:r>
              <a:rPr lang="en-US" b="0" dirty="0" smtClean="0"/>
              <a:t> </a:t>
            </a:r>
            <a:r>
              <a:rPr lang="en-US" b="0" dirty="0" err="1" smtClean="0"/>
              <a:t>tiềm</a:t>
            </a:r>
            <a:r>
              <a:rPr lang="en-US" b="0" dirty="0" smtClean="0"/>
              <a:t> </a:t>
            </a:r>
            <a:r>
              <a:rPr lang="en-US" b="0" dirty="0" err="1" smtClean="0"/>
              <a:t>năng</a:t>
            </a:r>
            <a:r>
              <a:rPr lang="en-US" b="0" dirty="0" smtClean="0"/>
              <a:t> </a:t>
            </a:r>
            <a:r>
              <a:rPr lang="en-US" b="0" dirty="0" err="1" smtClean="0"/>
              <a:t>dễ</a:t>
            </a:r>
            <a:r>
              <a:rPr lang="en-US" b="0" dirty="0" smtClean="0"/>
              <a:t> </a:t>
            </a:r>
            <a:r>
              <a:rPr lang="en-US" b="0" dirty="0" err="1" smtClean="0"/>
              <a:t>dàng</a:t>
            </a:r>
            <a:r>
              <a:rPr lang="en-US" b="0" dirty="0" smtClean="0"/>
              <a:t> </a:t>
            </a:r>
            <a:r>
              <a:rPr lang="en-US" b="0" dirty="0" err="1" smtClean="0"/>
              <a:t>xem</a:t>
            </a:r>
            <a:r>
              <a:rPr lang="en-US" b="0" dirty="0" smtClean="0"/>
              <a:t> </a:t>
            </a:r>
            <a:r>
              <a:rPr lang="en-US" b="0" dirty="0" err="1" smtClean="0"/>
              <a:t>được</a:t>
            </a:r>
            <a:r>
              <a:rPr lang="en-US" b="0" dirty="0" smtClean="0"/>
              <a:t> </a:t>
            </a:r>
            <a:r>
              <a:rPr lang="en-US" b="0" dirty="0" err="1" smtClean="0"/>
              <a:t>ngôi</a:t>
            </a:r>
            <a:r>
              <a:rPr lang="en-US" b="0" dirty="0" smtClean="0"/>
              <a:t> </a:t>
            </a:r>
            <a:r>
              <a:rPr lang="en-US" b="0" dirty="0" err="1" smtClean="0"/>
              <a:t>nhà</a:t>
            </a:r>
            <a:r>
              <a:rPr lang="en-US" b="0" dirty="0" smtClean="0"/>
              <a:t> </a:t>
            </a:r>
            <a:r>
              <a:rPr lang="en-US" b="0" dirty="0" err="1" smtClean="0"/>
              <a:t>đang</a:t>
            </a:r>
            <a:r>
              <a:rPr lang="en-US" b="0" dirty="0" smtClean="0"/>
              <a:t> </a:t>
            </a:r>
            <a:r>
              <a:rPr lang="en-US" b="0" dirty="0" err="1" smtClean="0"/>
              <a:t>tìm</a:t>
            </a:r>
            <a:r>
              <a:rPr lang="en-US" b="0" dirty="0" smtClean="0"/>
              <a:t> </a:t>
            </a:r>
            <a:r>
              <a:rPr lang="en-US" b="0" dirty="0" err="1" smtClean="0"/>
              <a:t>kiếm</a:t>
            </a:r>
            <a:r>
              <a:rPr lang="en-US" b="0" dirty="0" smtClean="0"/>
              <a:t> </a:t>
            </a:r>
            <a:r>
              <a:rPr lang="en-US" b="0" dirty="0" err="1" smtClean="0"/>
              <a:t>trên</a:t>
            </a:r>
            <a:r>
              <a:rPr lang="en-US" b="0" dirty="0" smtClean="0"/>
              <a:t> </a:t>
            </a:r>
            <a:r>
              <a:rPr lang="en-US" b="0" dirty="0" err="1" smtClean="0"/>
              <a:t>mạng</a:t>
            </a:r>
            <a:r>
              <a:rPr lang="en-US" b="0" dirty="0" smtClean="0"/>
              <a:t>.</a:t>
            </a:r>
          </a:p>
          <a:p>
            <a:r>
              <a:rPr lang="en-US" b="0" dirty="0" err="1" smtClean="0"/>
              <a:t>Phân</a:t>
            </a:r>
            <a:r>
              <a:rPr lang="en-US" b="0" dirty="0" smtClean="0"/>
              <a:t> </a:t>
            </a:r>
            <a:r>
              <a:rPr lang="en-US" b="0" dirty="0" err="1" smtClean="0"/>
              <a:t>loại</a:t>
            </a:r>
            <a:r>
              <a:rPr lang="en-US" b="0" dirty="0" smtClean="0"/>
              <a:t> </a:t>
            </a:r>
            <a:r>
              <a:rPr lang="en-US" b="0" dirty="0" err="1" smtClean="0"/>
              <a:t>và</a:t>
            </a:r>
            <a:r>
              <a:rPr lang="en-US" b="0" dirty="0" smtClean="0"/>
              <a:t> </a:t>
            </a:r>
            <a:r>
              <a:rPr lang="en-US" b="0" dirty="0" err="1" smtClean="0"/>
              <a:t>sắp</a:t>
            </a:r>
            <a:r>
              <a:rPr lang="en-US" b="0" dirty="0" smtClean="0"/>
              <a:t> </a:t>
            </a:r>
            <a:r>
              <a:rPr lang="en-US" b="0" dirty="0" err="1" smtClean="0"/>
              <a:t>xếp</a:t>
            </a:r>
            <a:r>
              <a:rPr lang="en-US" b="0" dirty="0" smtClean="0"/>
              <a:t> </a:t>
            </a:r>
            <a:r>
              <a:rPr lang="en-US" b="0" dirty="0" err="1" smtClean="0"/>
              <a:t>bất</a:t>
            </a:r>
            <a:r>
              <a:rPr lang="en-US" b="0" dirty="0" smtClean="0"/>
              <a:t> </a:t>
            </a:r>
            <a:r>
              <a:rPr lang="en-US" b="0" dirty="0" err="1" smtClean="0"/>
              <a:t>động</a:t>
            </a:r>
            <a:r>
              <a:rPr lang="en-US" b="0" dirty="0" smtClean="0"/>
              <a:t> </a:t>
            </a:r>
            <a:r>
              <a:rPr lang="en-US" b="0" dirty="0" err="1" smtClean="0"/>
              <a:t>sản</a:t>
            </a:r>
            <a:r>
              <a:rPr lang="en-US" b="0" dirty="0" smtClean="0"/>
              <a:t> </a:t>
            </a:r>
            <a:r>
              <a:rPr lang="en-US" b="0" dirty="0" err="1" smtClean="0"/>
              <a:t>theo</a:t>
            </a:r>
            <a:r>
              <a:rPr lang="en-US" b="0" dirty="0" smtClean="0"/>
              <a:t> </a:t>
            </a:r>
            <a:r>
              <a:rPr lang="en-US" b="0" dirty="0" err="1" smtClean="0"/>
              <a:t>các</a:t>
            </a:r>
            <a:r>
              <a:rPr lang="en-US" b="0" dirty="0" smtClean="0"/>
              <a:t> </a:t>
            </a:r>
            <a:r>
              <a:rPr lang="en-US" b="0" dirty="0" err="1" smtClean="0"/>
              <a:t>tiêu</a:t>
            </a:r>
            <a:r>
              <a:rPr lang="en-US" b="0" dirty="0" smtClean="0"/>
              <a:t> </a:t>
            </a:r>
            <a:r>
              <a:rPr lang="en-US" b="0" dirty="0" err="1" smtClean="0"/>
              <a:t>chí</a:t>
            </a:r>
            <a:r>
              <a:rPr lang="en-US" b="0" dirty="0" smtClean="0"/>
              <a:t> </a:t>
            </a:r>
            <a:r>
              <a:rPr lang="en-US" b="0" dirty="0" err="1" smtClean="0"/>
              <a:t>nhất</a:t>
            </a:r>
            <a:r>
              <a:rPr lang="en-US" b="0" dirty="0" smtClean="0"/>
              <a:t> </a:t>
            </a:r>
            <a:r>
              <a:rPr lang="en-US" b="0" dirty="0" err="1" smtClean="0"/>
              <a:t>định</a:t>
            </a:r>
            <a:r>
              <a:rPr lang="en-US" b="0" dirty="0" smtClean="0"/>
              <a:t>, </a:t>
            </a:r>
            <a:r>
              <a:rPr lang="en-US" b="0" dirty="0" err="1" smtClean="0"/>
              <a:t>rút</a:t>
            </a:r>
            <a:r>
              <a:rPr lang="en-US" b="0" dirty="0" smtClean="0"/>
              <a:t> </a:t>
            </a:r>
            <a:r>
              <a:rPr lang="en-US" b="0" dirty="0" err="1" smtClean="0"/>
              <a:t>ngắn</a:t>
            </a:r>
            <a:r>
              <a:rPr lang="en-US" b="0" dirty="0" smtClean="0"/>
              <a:t> </a:t>
            </a:r>
            <a:r>
              <a:rPr lang="en-US" b="0" dirty="0" err="1" smtClean="0"/>
              <a:t>quy</a:t>
            </a:r>
            <a:r>
              <a:rPr lang="en-US" b="0" dirty="0" smtClean="0"/>
              <a:t> </a:t>
            </a:r>
            <a:r>
              <a:rPr lang="en-US" b="0" dirty="0" err="1" smtClean="0"/>
              <a:t>trình</a:t>
            </a:r>
            <a:r>
              <a:rPr lang="en-US" b="0" dirty="0" smtClean="0"/>
              <a:t> </a:t>
            </a:r>
            <a:r>
              <a:rPr lang="en-US" b="0" dirty="0" err="1" smtClean="0"/>
              <a:t>tìm</a:t>
            </a:r>
            <a:r>
              <a:rPr lang="en-US" b="0" dirty="0" smtClean="0"/>
              <a:t> </a:t>
            </a:r>
            <a:r>
              <a:rPr lang="en-US" b="0" dirty="0" err="1" smtClean="0"/>
              <a:t>kiếm</a:t>
            </a:r>
            <a:r>
              <a:rPr lang="en-US" b="0" dirty="0" smtClean="0"/>
              <a:t>.</a:t>
            </a:r>
          </a:p>
          <a:p>
            <a:r>
              <a:rPr lang="en-US" b="0" dirty="0" err="1" smtClean="0"/>
              <a:t>Danh</a:t>
            </a:r>
            <a:r>
              <a:rPr lang="en-US" b="0" dirty="0" smtClean="0"/>
              <a:t> </a:t>
            </a:r>
            <a:r>
              <a:rPr lang="en-US" b="0" dirty="0" err="1" smtClean="0"/>
              <a:t>sách</a:t>
            </a:r>
            <a:r>
              <a:rPr lang="en-US" b="0" dirty="0" smtClean="0"/>
              <a:t> </a:t>
            </a:r>
            <a:r>
              <a:rPr lang="en-US" b="0" dirty="0" err="1" smtClean="0"/>
              <a:t>nhà</a:t>
            </a:r>
            <a:r>
              <a:rPr lang="en-US" b="0" dirty="0" smtClean="0"/>
              <a:t> </a:t>
            </a:r>
            <a:r>
              <a:rPr lang="en-US" b="0" dirty="0" err="1" smtClean="0"/>
              <a:t>trên</a:t>
            </a:r>
            <a:r>
              <a:rPr lang="en-US" b="0" dirty="0" smtClean="0"/>
              <a:t> </a:t>
            </a:r>
            <a:r>
              <a:rPr lang="en-US" b="0" dirty="0" err="1" smtClean="0"/>
              <a:t>mạng</a:t>
            </a:r>
            <a:r>
              <a:rPr lang="en-US" b="0" dirty="0" smtClean="0"/>
              <a:t> </a:t>
            </a:r>
            <a:r>
              <a:rPr lang="en-US" b="0" dirty="0" err="1" smtClean="0"/>
              <a:t>nhiều</a:t>
            </a:r>
            <a:r>
              <a:rPr lang="en-US" b="0" dirty="0" smtClean="0"/>
              <a:t> </a:t>
            </a:r>
            <a:r>
              <a:rPr lang="en-US" b="0" dirty="0" err="1" smtClean="0"/>
              <a:t>hơn</a:t>
            </a:r>
            <a:r>
              <a:rPr lang="en-US" b="0" dirty="0" smtClean="0"/>
              <a:t> </a:t>
            </a:r>
            <a:r>
              <a:rPr lang="en-US" b="0" dirty="0" err="1" smtClean="0"/>
              <a:t>danh</a:t>
            </a:r>
            <a:r>
              <a:rPr lang="en-US" b="0" dirty="0" smtClean="0"/>
              <a:t> </a:t>
            </a:r>
            <a:r>
              <a:rPr lang="en-US" b="0" dirty="0" err="1" smtClean="0"/>
              <a:t>sách</a:t>
            </a:r>
            <a:r>
              <a:rPr lang="en-US" b="0" dirty="0" smtClean="0"/>
              <a:t> </a:t>
            </a:r>
            <a:r>
              <a:rPr lang="en-US" b="0" dirty="0" err="1" smtClean="0"/>
              <a:t>từ</a:t>
            </a:r>
            <a:r>
              <a:rPr lang="en-US" b="0" dirty="0" smtClean="0"/>
              <a:t> </a:t>
            </a:r>
            <a:r>
              <a:rPr lang="en-US" b="0" dirty="0" err="1" smtClean="0"/>
              <a:t>các</a:t>
            </a:r>
            <a:r>
              <a:rPr lang="en-US" b="0" dirty="0" smtClean="0"/>
              <a:t> </a:t>
            </a:r>
            <a:r>
              <a:rPr lang="en-US" b="0" dirty="0" err="1" smtClean="0"/>
              <a:t>nhà</a:t>
            </a:r>
            <a:r>
              <a:rPr lang="en-US" b="0" dirty="0" smtClean="0"/>
              <a:t> </a:t>
            </a:r>
            <a:r>
              <a:rPr lang="en-US" b="0" dirty="0" err="1" smtClean="0"/>
              <a:t>môi</a:t>
            </a:r>
            <a:r>
              <a:rPr lang="en-US" b="0" dirty="0" smtClean="0"/>
              <a:t> </a:t>
            </a:r>
            <a:r>
              <a:rPr lang="en-US" b="0" dirty="0" err="1" smtClean="0"/>
              <a:t>giới</a:t>
            </a:r>
            <a:r>
              <a:rPr lang="en-US" b="0" dirty="0" smtClean="0"/>
              <a:t>.</a:t>
            </a:r>
          </a:p>
          <a:p>
            <a:r>
              <a:rPr lang="en-US" b="0" dirty="0" err="1" smtClean="0"/>
              <a:t>Thông</a:t>
            </a:r>
            <a:r>
              <a:rPr lang="en-US" b="0" dirty="0" smtClean="0"/>
              <a:t> tin </a:t>
            </a:r>
            <a:r>
              <a:rPr lang="en-US" b="0" dirty="0" err="1" smtClean="0"/>
              <a:t>thật</a:t>
            </a:r>
            <a:r>
              <a:rPr lang="en-US" b="0" dirty="0" smtClean="0"/>
              <a:t> </a:t>
            </a:r>
            <a:r>
              <a:rPr lang="en-US" b="0" dirty="0" err="1" smtClean="0"/>
              <a:t>và</a:t>
            </a:r>
            <a:r>
              <a:rPr lang="en-US" b="0" dirty="0" smtClean="0"/>
              <a:t> </a:t>
            </a:r>
            <a:r>
              <a:rPr lang="en-US" b="0" dirty="0" err="1" smtClean="0"/>
              <a:t>chất</a:t>
            </a:r>
            <a:r>
              <a:rPr lang="en-US" b="0" dirty="0" smtClean="0"/>
              <a:t> </a:t>
            </a:r>
            <a:r>
              <a:rPr lang="en-US" b="0" dirty="0" err="1" smtClean="0"/>
              <a:t>lượng</a:t>
            </a:r>
            <a:r>
              <a:rPr lang="en-US" b="0" dirty="0" smtClean="0"/>
              <a:t> </a:t>
            </a:r>
            <a:r>
              <a:rPr lang="en-US" b="0" dirty="0" err="1" smtClean="0"/>
              <a:t>hơn</a:t>
            </a:r>
            <a:r>
              <a:rPr lang="en-US" b="0" dirty="0" smtClean="0"/>
              <a:t> so </a:t>
            </a:r>
            <a:r>
              <a:rPr lang="en-US" b="0" dirty="0" err="1" smtClean="0"/>
              <a:t>với</a:t>
            </a:r>
            <a:r>
              <a:rPr lang="en-US" b="0" dirty="0" smtClean="0"/>
              <a:t> </a:t>
            </a:r>
            <a:r>
              <a:rPr lang="en-US" b="0" dirty="0" err="1" smtClean="0"/>
              <a:t>khi</a:t>
            </a:r>
            <a:r>
              <a:rPr lang="en-US" b="0" dirty="0" smtClean="0"/>
              <a:t> qua </a:t>
            </a:r>
            <a:r>
              <a:rPr lang="en-US" b="0" dirty="0" err="1" smtClean="0"/>
              <a:t>môi</a:t>
            </a:r>
            <a:r>
              <a:rPr lang="en-US" b="0" dirty="0" smtClean="0"/>
              <a:t> </a:t>
            </a:r>
            <a:r>
              <a:rPr lang="en-US" b="0" dirty="0" err="1" smtClean="0"/>
              <a:t>giới</a:t>
            </a:r>
            <a:r>
              <a:rPr lang="en-US" b="0" dirty="0" smtClean="0"/>
              <a:t>, </a:t>
            </a:r>
            <a:r>
              <a:rPr lang="en-US" b="0" dirty="0" err="1" smtClean="0"/>
              <a:t>ít</a:t>
            </a:r>
            <a:r>
              <a:rPr lang="en-US" b="0" dirty="0" smtClean="0"/>
              <a:t> </a:t>
            </a:r>
            <a:r>
              <a:rPr lang="en-US" b="0" dirty="0" err="1" smtClean="0"/>
              <a:t>tốn</a:t>
            </a:r>
            <a:r>
              <a:rPr lang="en-US" b="0" dirty="0" smtClean="0"/>
              <a:t> chi </a:t>
            </a:r>
            <a:r>
              <a:rPr lang="en-US" b="0" dirty="0" err="1" smtClean="0"/>
              <a:t>phí</a:t>
            </a:r>
            <a:r>
              <a:rPr lang="en-US" b="0" dirty="0" smtClean="0"/>
              <a:t> </a:t>
            </a:r>
            <a:r>
              <a:rPr lang="en-US" b="0" dirty="0" err="1" smtClean="0"/>
              <a:t>giao</a:t>
            </a:r>
            <a:r>
              <a:rPr lang="en-US" b="0" dirty="0" smtClean="0"/>
              <a:t> </a:t>
            </a:r>
            <a:r>
              <a:rPr lang="en-US" b="0" dirty="0" err="1" smtClean="0"/>
              <a:t>dịch</a:t>
            </a:r>
            <a:r>
              <a:rPr lang="en-US" b="0" dirty="0" smtClean="0"/>
              <a:t> </a:t>
            </a:r>
            <a:r>
              <a:rPr lang="en-US" b="0" dirty="0" err="1" smtClean="0"/>
              <a:t>hơn</a:t>
            </a:r>
            <a:r>
              <a:rPr lang="en-US" b="0" dirty="0" smtClean="0"/>
              <a:t> </a:t>
            </a:r>
            <a:r>
              <a:rPr lang="en-US" b="0" dirty="0" err="1" smtClean="0"/>
              <a:t>nếu</a:t>
            </a:r>
            <a:r>
              <a:rPr lang="en-US" b="0" dirty="0" smtClean="0"/>
              <a:t> </a:t>
            </a:r>
            <a:r>
              <a:rPr lang="en-US" b="0" dirty="0" err="1" smtClean="0"/>
              <a:t>gặp</a:t>
            </a:r>
            <a:r>
              <a:rPr lang="en-US" b="0" dirty="0" smtClean="0"/>
              <a:t> </a:t>
            </a:r>
            <a:r>
              <a:rPr lang="en-US" b="0" dirty="0" err="1" smtClean="0"/>
              <a:t>đúng</a:t>
            </a:r>
            <a:r>
              <a:rPr lang="en-US" b="0" dirty="0" smtClean="0"/>
              <a:t> </a:t>
            </a:r>
            <a:r>
              <a:rPr lang="en-US" b="0" dirty="0" err="1" smtClean="0"/>
              <a:t>chủ</a:t>
            </a:r>
            <a:r>
              <a:rPr lang="en-US" b="0" dirty="0" smtClean="0"/>
              <a:t>.</a:t>
            </a: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E6FD7964-0574-4C6B-89C9-E6C974F58721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16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389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975" y="1747838"/>
            <a:ext cx="24384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587" y="3124200"/>
            <a:ext cx="25431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975" y="4986972"/>
            <a:ext cx="24765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38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Ngân hàng và tài chính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Internet Banking (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): </a:t>
            </a:r>
          </a:p>
          <a:p>
            <a:pPr lvl="1"/>
            <a:r>
              <a:rPr lang="en-US" dirty="0" err="1" smtClean="0"/>
              <a:t>Chuyển</a:t>
            </a:r>
            <a:r>
              <a:rPr lang="en-US" dirty="0" smtClean="0"/>
              <a:t> </a:t>
            </a:r>
            <a:r>
              <a:rPr lang="en-US" dirty="0" err="1" smtClean="0"/>
              <a:t>tiền</a:t>
            </a:r>
            <a:endParaRPr lang="en-US" dirty="0" smtClean="0"/>
          </a:p>
          <a:p>
            <a:pPr lvl="1"/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, </a:t>
            </a:r>
            <a:r>
              <a:rPr lang="en-US" dirty="0" err="1" smtClean="0"/>
              <a:t>bù</a:t>
            </a:r>
            <a:r>
              <a:rPr lang="en-US" dirty="0" smtClean="0"/>
              <a:t> </a:t>
            </a:r>
            <a:r>
              <a:rPr lang="en-US" dirty="0" err="1" smtClean="0"/>
              <a:t>trừ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nợ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Tín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chứng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endParaRPr lang="en-US" dirty="0" smtClean="0"/>
          </a:p>
          <a:p>
            <a:pPr lvl="1"/>
            <a:r>
              <a:rPr lang="en-US" dirty="0" smtClean="0"/>
              <a:t>Cho </a:t>
            </a:r>
            <a:r>
              <a:rPr lang="en-US" dirty="0" err="1" smtClean="0"/>
              <a:t>vay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,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,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thẻ</a:t>
            </a:r>
            <a:endParaRPr lang="en-US" dirty="0" smtClean="0"/>
          </a:p>
          <a:p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 qua Internet:</a:t>
            </a:r>
          </a:p>
          <a:p>
            <a:pPr lvl="1"/>
            <a:r>
              <a:rPr lang="en-US" dirty="0" err="1" smtClean="0"/>
              <a:t>Thẻ</a:t>
            </a:r>
            <a:r>
              <a:rPr lang="en-US" dirty="0" smtClean="0"/>
              <a:t> </a:t>
            </a:r>
            <a:r>
              <a:rPr lang="en-US" dirty="0" err="1" smtClean="0"/>
              <a:t>tín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thẻ</a:t>
            </a:r>
            <a:r>
              <a:rPr lang="en-US" dirty="0" smtClean="0"/>
              <a:t> </a:t>
            </a:r>
            <a:r>
              <a:rPr lang="en-US" dirty="0" err="1" smtClean="0"/>
              <a:t>ghi</a:t>
            </a:r>
            <a:r>
              <a:rPr lang="en-US" dirty="0" smtClean="0"/>
              <a:t> </a:t>
            </a:r>
            <a:r>
              <a:rPr lang="en-US" dirty="0" err="1" smtClean="0"/>
              <a:t>nợ</a:t>
            </a:r>
            <a:endParaRPr lang="en-US" dirty="0" smtClean="0"/>
          </a:p>
          <a:p>
            <a:pPr lvl="1"/>
            <a:r>
              <a:rPr lang="en-US" dirty="0" smtClean="0"/>
              <a:t>Verified by Visa</a:t>
            </a:r>
          </a:p>
          <a:p>
            <a:pPr lvl="1"/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(</a:t>
            </a:r>
            <a:r>
              <a:rPr lang="en-US" dirty="0" err="1" smtClean="0"/>
              <a:t>Moneybooker</a:t>
            </a:r>
            <a:r>
              <a:rPr lang="en-US" dirty="0" smtClean="0"/>
              <a:t>, </a:t>
            </a:r>
            <a:r>
              <a:rPr lang="en-US" dirty="0" err="1" smtClean="0"/>
              <a:t>Webmoney</a:t>
            </a:r>
            <a:r>
              <a:rPr lang="en-US" dirty="0" smtClean="0"/>
              <a:t>,...</a:t>
            </a:r>
          </a:p>
          <a:p>
            <a:pPr lvl="1"/>
            <a:r>
              <a:rPr lang="en-US" dirty="0" err="1" smtClean="0"/>
              <a:t>Thẻ</a:t>
            </a:r>
            <a:r>
              <a:rPr lang="en-US" dirty="0" smtClean="0"/>
              <a:t> </a:t>
            </a:r>
            <a:r>
              <a:rPr lang="en-US" dirty="0" err="1" smtClean="0"/>
              <a:t>ảo</a:t>
            </a:r>
            <a:r>
              <a:rPr lang="en-US" dirty="0" smtClean="0"/>
              <a:t>, </a:t>
            </a:r>
            <a:r>
              <a:rPr lang="en-US" dirty="0" err="1" smtClean="0"/>
              <a:t>thẻ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minh: Visa, American Express, Master Card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BA06B8A7-AA92-41FC-8BA9-5FBBB84418BD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17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55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Dịch vụ công trực tuyến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qua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Phi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:</a:t>
            </a:r>
          </a:p>
          <a:p>
            <a:pPr lvl="2"/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cộng</a:t>
            </a:r>
            <a:r>
              <a:rPr lang="en-US" dirty="0" smtClean="0"/>
              <a:t> (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</a:t>
            </a:r>
            <a:r>
              <a:rPr lang="en-US" dirty="0" err="1" smtClean="0"/>
              <a:t>thông</a:t>
            </a:r>
            <a:r>
              <a:rPr lang="en-US" dirty="0" smtClean="0"/>
              <a:t> tin y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,...)</a:t>
            </a:r>
          </a:p>
          <a:p>
            <a:pPr lvl="2"/>
            <a:r>
              <a:rPr lang="en-US" dirty="0" err="1" smtClean="0"/>
              <a:t>Thuận</a:t>
            </a:r>
            <a:r>
              <a:rPr lang="en-US" dirty="0" smtClean="0"/>
              <a:t> </a:t>
            </a:r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toán</a:t>
            </a:r>
            <a:r>
              <a:rPr lang="en-US" dirty="0" smtClean="0"/>
              <a:t>: </a:t>
            </a:r>
            <a:r>
              <a:rPr lang="en-US" dirty="0" err="1" smtClean="0"/>
              <a:t>nộp</a:t>
            </a:r>
            <a:r>
              <a:rPr lang="en-US" dirty="0" smtClean="0"/>
              <a:t> </a:t>
            </a:r>
            <a:r>
              <a:rPr lang="en-US" dirty="0" err="1" smtClean="0"/>
              <a:t>tờ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 smtClean="0"/>
              <a:t>thuế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, </a:t>
            </a:r>
            <a:r>
              <a:rPr lang="en-US" dirty="0" err="1" smtClean="0"/>
              <a:t>nộp</a:t>
            </a:r>
            <a:r>
              <a:rPr lang="en-US" dirty="0" smtClean="0"/>
              <a:t> </a:t>
            </a:r>
            <a:r>
              <a:rPr lang="en-US" dirty="0" err="1" smtClean="0"/>
              <a:t>phạt</a:t>
            </a:r>
            <a:r>
              <a:rPr lang="en-US" dirty="0" smtClean="0"/>
              <a:t>..</a:t>
            </a:r>
          </a:p>
          <a:p>
            <a:pPr lvl="2"/>
            <a:r>
              <a:rPr lang="en-US" dirty="0" smtClean="0"/>
              <a:t>...</a:t>
            </a:r>
          </a:p>
          <a:p>
            <a:pPr lvl="1"/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: </a:t>
            </a:r>
          </a:p>
          <a:p>
            <a:pPr lvl="2"/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xác</a:t>
            </a:r>
            <a:r>
              <a:rPr lang="en-US" dirty="0" smtClean="0"/>
              <a:t>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danh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: </a:t>
            </a:r>
            <a:r>
              <a:rPr lang="en-US" dirty="0" err="1" smtClean="0"/>
              <a:t>hộ</a:t>
            </a:r>
            <a:r>
              <a:rPr lang="en-US" dirty="0" smtClean="0"/>
              <a:t> </a:t>
            </a:r>
            <a:r>
              <a:rPr lang="en-US" dirty="0" err="1" smtClean="0"/>
              <a:t>chiếu</a:t>
            </a:r>
            <a:r>
              <a:rPr lang="en-US" dirty="0" smtClean="0"/>
              <a:t>, </a:t>
            </a:r>
            <a:r>
              <a:rPr lang="en-US" dirty="0" err="1" smtClean="0"/>
              <a:t>chứng</a:t>
            </a:r>
            <a:r>
              <a:rPr lang="en-US" dirty="0" smtClean="0"/>
              <a:t> minh </a:t>
            </a:r>
            <a:r>
              <a:rPr lang="en-US" dirty="0" err="1" smtClean="0"/>
              <a:t>thư</a:t>
            </a:r>
            <a:r>
              <a:rPr lang="en-US" dirty="0" smtClean="0"/>
              <a:t>...</a:t>
            </a:r>
          </a:p>
          <a:p>
            <a:pPr lvl="2"/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: </a:t>
            </a:r>
            <a:r>
              <a:rPr lang="en-US" dirty="0" err="1" smtClean="0"/>
              <a:t>lái</a:t>
            </a:r>
            <a:r>
              <a:rPr lang="en-US" dirty="0" smtClean="0"/>
              <a:t> </a:t>
            </a:r>
            <a:r>
              <a:rPr lang="en-US" dirty="0" err="1" smtClean="0"/>
              <a:t>xe</a:t>
            </a:r>
            <a:r>
              <a:rPr lang="en-US" dirty="0" smtClean="0"/>
              <a:t>, </a:t>
            </a:r>
            <a:r>
              <a:rPr lang="en-US" dirty="0" err="1" smtClean="0"/>
              <a:t>đăng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ô </a:t>
            </a:r>
            <a:r>
              <a:rPr lang="en-US" dirty="0" err="1" smtClean="0"/>
              <a:t>tô</a:t>
            </a:r>
            <a:r>
              <a:rPr lang="en-US" dirty="0" smtClean="0"/>
              <a:t> </a:t>
            </a:r>
            <a:r>
              <a:rPr lang="en-US" dirty="0" err="1" smtClean="0"/>
              <a:t>xe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...</a:t>
            </a:r>
          </a:p>
          <a:p>
            <a:pPr lvl="2"/>
            <a:r>
              <a:rPr lang="en-US" dirty="0" err="1" smtClean="0"/>
              <a:t>Đăng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thu</a:t>
            </a:r>
            <a:r>
              <a:rPr lang="en-US" dirty="0" smtClean="0"/>
              <a:t> </a:t>
            </a:r>
            <a:r>
              <a:rPr lang="en-US" dirty="0" err="1" smtClean="0"/>
              <a:t>thuế</a:t>
            </a:r>
            <a:endParaRPr lang="en-US" dirty="0" smtClean="0"/>
          </a:p>
          <a:p>
            <a:pPr lvl="2"/>
            <a:r>
              <a:rPr lang="en-US" dirty="0" smtClean="0"/>
              <a:t>...</a:t>
            </a:r>
          </a:p>
          <a:p>
            <a:pPr lvl="2"/>
            <a:endParaRPr lang="en-US" dirty="0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78B9E5E7-6DE8-4D09-8DCC-D5002F4C6A3B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18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7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Dịch vụ giáo dục &amp; đào tạo trực tuyến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(E-learning): </a:t>
            </a:r>
            <a:r>
              <a:rPr lang="en-US" b="0" dirty="0" err="1" smtClean="0"/>
              <a:t>Phương</a:t>
            </a:r>
            <a:r>
              <a:rPr lang="en-US" b="0" dirty="0" smtClean="0"/>
              <a:t> </a:t>
            </a:r>
            <a:r>
              <a:rPr lang="en-US" b="0" dirty="0" err="1" smtClean="0"/>
              <a:t>pháp</a:t>
            </a:r>
            <a:r>
              <a:rPr lang="en-US" b="0" dirty="0" smtClean="0"/>
              <a:t> </a:t>
            </a:r>
            <a:r>
              <a:rPr lang="en-US" b="0" dirty="0" err="1" smtClean="0"/>
              <a:t>đào</a:t>
            </a:r>
            <a:r>
              <a:rPr lang="en-US" b="0" dirty="0" smtClean="0"/>
              <a:t> </a:t>
            </a:r>
            <a:r>
              <a:rPr lang="en-US" b="0" dirty="0" err="1" smtClean="0"/>
              <a:t>tạo</a:t>
            </a:r>
            <a:r>
              <a:rPr lang="en-US" b="0" dirty="0" smtClean="0"/>
              <a:t> </a:t>
            </a:r>
            <a:r>
              <a:rPr lang="en-US" b="0" dirty="0" err="1" smtClean="0"/>
              <a:t>sử</a:t>
            </a:r>
            <a:r>
              <a:rPr lang="en-US" b="0" dirty="0" smtClean="0"/>
              <a:t> </a:t>
            </a:r>
            <a:r>
              <a:rPr lang="en-US" b="0" dirty="0" err="1" smtClean="0"/>
              <a:t>dụng</a:t>
            </a:r>
            <a:r>
              <a:rPr lang="en-US" b="0" dirty="0" smtClean="0"/>
              <a:t> </a:t>
            </a:r>
            <a:r>
              <a:rPr lang="en-US" b="0" dirty="0" err="1" smtClean="0"/>
              <a:t>các</a:t>
            </a:r>
            <a:r>
              <a:rPr lang="en-US" b="0" dirty="0" smtClean="0"/>
              <a:t> </a:t>
            </a:r>
            <a:r>
              <a:rPr lang="en-US" b="0" dirty="0" err="1" smtClean="0"/>
              <a:t>phương</a:t>
            </a:r>
            <a:r>
              <a:rPr lang="en-US" b="0" dirty="0" smtClean="0"/>
              <a:t> </a:t>
            </a:r>
            <a:r>
              <a:rPr lang="en-US" b="0" dirty="0" err="1" smtClean="0"/>
              <a:t>tiện</a:t>
            </a:r>
            <a:r>
              <a:rPr lang="en-US" b="0" dirty="0" smtClean="0"/>
              <a:t> </a:t>
            </a:r>
            <a:r>
              <a:rPr lang="en-US" b="0" dirty="0" err="1" smtClean="0"/>
              <a:t>điện</a:t>
            </a:r>
            <a:r>
              <a:rPr lang="en-US" b="0" dirty="0" smtClean="0"/>
              <a:t> </a:t>
            </a:r>
            <a:r>
              <a:rPr lang="en-US" b="0" dirty="0" err="1" smtClean="0"/>
              <a:t>tử</a:t>
            </a:r>
            <a:r>
              <a:rPr lang="en-US" b="0" dirty="0" smtClean="0"/>
              <a:t>, Internet </a:t>
            </a:r>
            <a:r>
              <a:rPr lang="en-US" b="0" dirty="0" err="1" smtClean="0"/>
              <a:t>để</a:t>
            </a:r>
            <a:r>
              <a:rPr lang="en-US" b="0" dirty="0" smtClean="0"/>
              <a:t> </a:t>
            </a:r>
            <a:r>
              <a:rPr lang="en-US" b="0" dirty="0" err="1" smtClean="0"/>
              <a:t>truyền</a:t>
            </a:r>
            <a:r>
              <a:rPr lang="en-US" b="0" dirty="0" smtClean="0"/>
              <a:t> </a:t>
            </a:r>
            <a:r>
              <a:rPr lang="en-US" b="0" dirty="0" err="1" smtClean="0"/>
              <a:t>tải</a:t>
            </a:r>
            <a:r>
              <a:rPr lang="en-US" b="0" dirty="0" smtClean="0"/>
              <a:t> </a:t>
            </a:r>
            <a:r>
              <a:rPr lang="en-US" b="0" dirty="0" err="1" smtClean="0"/>
              <a:t>các</a:t>
            </a:r>
            <a:r>
              <a:rPr lang="en-US" b="0" dirty="0" smtClean="0"/>
              <a:t> </a:t>
            </a:r>
            <a:r>
              <a:rPr lang="en-US" b="0" dirty="0" err="1" smtClean="0"/>
              <a:t>kiến</a:t>
            </a:r>
            <a:r>
              <a:rPr lang="en-US" b="0" dirty="0" smtClean="0"/>
              <a:t> </a:t>
            </a:r>
            <a:r>
              <a:rPr lang="en-US" b="0" dirty="0" err="1" smtClean="0"/>
              <a:t>thức</a:t>
            </a:r>
            <a:r>
              <a:rPr lang="en-US" b="0" dirty="0" smtClean="0"/>
              <a:t> </a:t>
            </a:r>
            <a:r>
              <a:rPr lang="en-US" b="0" dirty="0" err="1" smtClean="0"/>
              <a:t>và</a:t>
            </a:r>
            <a:r>
              <a:rPr lang="en-US" b="0" dirty="0" smtClean="0"/>
              <a:t> </a:t>
            </a:r>
            <a:r>
              <a:rPr lang="en-US" b="0" dirty="0" err="1" smtClean="0"/>
              <a:t>kĩ</a:t>
            </a:r>
            <a:r>
              <a:rPr lang="en-US" b="0" dirty="0" smtClean="0"/>
              <a:t> </a:t>
            </a:r>
            <a:r>
              <a:rPr lang="en-US" b="0" dirty="0" err="1" smtClean="0"/>
              <a:t>năng</a:t>
            </a:r>
            <a:r>
              <a:rPr lang="en-US" b="0" dirty="0" smtClean="0"/>
              <a:t> </a:t>
            </a:r>
            <a:r>
              <a:rPr lang="en-US" b="0" dirty="0" err="1" smtClean="0"/>
              <a:t>đến</a:t>
            </a:r>
            <a:r>
              <a:rPr lang="en-US" b="0" dirty="0" smtClean="0"/>
              <a:t> </a:t>
            </a:r>
            <a:r>
              <a:rPr lang="en-US" b="0" dirty="0" err="1" smtClean="0"/>
              <a:t>người</a:t>
            </a:r>
            <a:r>
              <a:rPr lang="en-US" b="0" dirty="0" smtClean="0"/>
              <a:t> </a:t>
            </a:r>
            <a:r>
              <a:rPr lang="en-US" b="0" dirty="0" err="1" smtClean="0"/>
              <a:t>học</a:t>
            </a:r>
            <a:r>
              <a:rPr lang="en-US" b="0" dirty="0" smtClean="0"/>
              <a:t> </a:t>
            </a:r>
            <a:r>
              <a:rPr lang="en-US" b="0" dirty="0" err="1" smtClean="0"/>
              <a:t>là</a:t>
            </a:r>
            <a:r>
              <a:rPr lang="en-US" b="0" dirty="0" smtClean="0"/>
              <a:t> </a:t>
            </a:r>
            <a:r>
              <a:rPr lang="en-US" b="0" dirty="0" err="1" smtClean="0"/>
              <a:t>cá</a:t>
            </a:r>
            <a:r>
              <a:rPr lang="en-US" b="0" dirty="0" smtClean="0"/>
              <a:t> </a:t>
            </a:r>
            <a:r>
              <a:rPr lang="en-US" b="0" dirty="0" err="1" smtClean="0"/>
              <a:t>nhân</a:t>
            </a:r>
            <a:r>
              <a:rPr lang="en-US" b="0" dirty="0" smtClean="0"/>
              <a:t> hay </a:t>
            </a:r>
            <a:r>
              <a:rPr lang="en-US" b="0" dirty="0" err="1" smtClean="0"/>
              <a:t>tổ</a:t>
            </a:r>
            <a:r>
              <a:rPr lang="en-US" b="0" dirty="0" smtClean="0"/>
              <a:t> </a:t>
            </a:r>
            <a:r>
              <a:rPr lang="en-US" b="0" dirty="0" err="1" smtClean="0"/>
              <a:t>chức</a:t>
            </a:r>
            <a:r>
              <a:rPr lang="en-US" b="0" dirty="0" smtClean="0"/>
              <a:t> </a:t>
            </a:r>
            <a:r>
              <a:rPr lang="en-US" b="0" dirty="0" err="1" smtClean="0"/>
              <a:t>tại</a:t>
            </a:r>
            <a:r>
              <a:rPr lang="en-US" b="0" dirty="0" smtClean="0"/>
              <a:t> </a:t>
            </a:r>
            <a:r>
              <a:rPr lang="en-US" b="0" dirty="0" err="1" smtClean="0"/>
              <a:t>bất</a:t>
            </a:r>
            <a:r>
              <a:rPr lang="en-US" b="0" dirty="0" smtClean="0"/>
              <a:t> </a:t>
            </a:r>
            <a:r>
              <a:rPr lang="en-US" b="0" dirty="0" err="1" smtClean="0"/>
              <a:t>cứ</a:t>
            </a:r>
            <a:r>
              <a:rPr lang="en-US" b="0" dirty="0" smtClean="0"/>
              <a:t> </a:t>
            </a:r>
            <a:r>
              <a:rPr lang="en-US" b="0" dirty="0" err="1" smtClean="0"/>
              <a:t>đâu</a:t>
            </a:r>
            <a:r>
              <a:rPr lang="en-US" b="0" dirty="0" smtClean="0"/>
              <a:t>, </a:t>
            </a:r>
            <a:r>
              <a:rPr lang="en-US" b="0" dirty="0" err="1" smtClean="0"/>
              <a:t>bất</a:t>
            </a:r>
            <a:r>
              <a:rPr lang="en-US" b="0" dirty="0" smtClean="0"/>
              <a:t> </a:t>
            </a:r>
            <a:r>
              <a:rPr lang="en-US" b="0" dirty="0" err="1" smtClean="0"/>
              <a:t>cứ</a:t>
            </a:r>
            <a:r>
              <a:rPr lang="en-US" b="0" dirty="0" smtClean="0"/>
              <a:t> </a:t>
            </a:r>
            <a:r>
              <a:rPr lang="en-US" b="0" dirty="0" err="1" smtClean="0"/>
              <a:t>thời</a:t>
            </a:r>
            <a:r>
              <a:rPr lang="en-US" b="0" dirty="0" smtClean="0"/>
              <a:t> </a:t>
            </a:r>
            <a:r>
              <a:rPr lang="en-US" b="0" dirty="0" err="1" smtClean="0"/>
              <a:t>điểm</a:t>
            </a:r>
            <a:r>
              <a:rPr lang="en-US" b="0" dirty="0" smtClean="0"/>
              <a:t> </a:t>
            </a:r>
            <a:r>
              <a:rPr lang="en-US" b="0" dirty="0" err="1" smtClean="0"/>
              <a:t>nào</a:t>
            </a:r>
            <a:r>
              <a:rPr lang="en-US" b="0" dirty="0" smtClean="0"/>
              <a:t>. </a:t>
            </a:r>
          </a:p>
          <a:p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endParaRPr lang="en-US" dirty="0" smtClean="0"/>
          </a:p>
          <a:p>
            <a:pPr lvl="1"/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endParaRPr lang="en-US" dirty="0" smtClean="0"/>
          </a:p>
          <a:p>
            <a:pPr lvl="1"/>
            <a:r>
              <a:rPr lang="en-US" dirty="0" err="1" smtClean="0"/>
              <a:t>Lấy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đạo</a:t>
            </a:r>
            <a:endParaRPr lang="en-US" dirty="0" smtClean="0"/>
          </a:p>
          <a:p>
            <a:pPr lvl="1"/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endParaRPr lang="en-US" dirty="0" smtClean="0"/>
          </a:p>
          <a:p>
            <a:pPr lvl="1"/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quát</a:t>
            </a:r>
            <a:r>
              <a:rPr lang="en-US" dirty="0" smtClean="0"/>
              <a:t>,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endParaRPr lang="en-US" dirty="0" smtClean="0"/>
          </a:p>
          <a:p>
            <a:pPr lvl="1"/>
            <a:r>
              <a:rPr lang="en-US" dirty="0" err="1" smtClean="0"/>
              <a:t>Tiết</a:t>
            </a:r>
            <a:r>
              <a:rPr lang="en-US" dirty="0" smtClean="0"/>
              <a:t> </a:t>
            </a:r>
            <a:r>
              <a:rPr lang="en-US" dirty="0" err="1" smtClean="0"/>
              <a:t>kiệm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endParaRPr lang="en-US" dirty="0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5844E5A8-6BC5-4DDF-87A2-E40F5E9AD52C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19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430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075" y="3054350"/>
            <a:ext cx="152717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363" y="5635625"/>
            <a:ext cx="39909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713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Lợi ích của đào tạo trực tuyến</a:t>
            </a: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/>
            <a:fld id="{D5E2B766-46E0-4207-A56D-50FD1E2367B8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20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3" y="3468687"/>
            <a:ext cx="1747837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7"/>
          <p:cNvSpPr>
            <a:spLocks noChangeArrowheads="1"/>
          </p:cNvSpPr>
          <p:nvPr/>
        </p:nvSpPr>
        <p:spPr bwMode="auto">
          <a:xfrm>
            <a:off x="311150" y="1676400"/>
            <a:ext cx="2763838" cy="871537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dirty="0" err="1">
                <a:latin typeface="Arial" pitchFamily="34" charset="0"/>
              </a:rPr>
              <a:t>Nâng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cao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năng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lực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cung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cấp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dịch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vụ</a:t>
            </a:r>
            <a:r>
              <a:rPr lang="en-US" dirty="0">
                <a:latin typeface="Arial" pitchFamily="34" charset="0"/>
              </a:rPr>
              <a:t>, </a:t>
            </a:r>
            <a:r>
              <a:rPr lang="en-US" dirty="0" err="1">
                <a:latin typeface="Arial" pitchFamily="34" charset="0"/>
              </a:rPr>
              <a:t>đào</a:t>
            </a:r>
            <a:r>
              <a:rPr lang="en-US" dirty="0">
                <a:latin typeface="Arial" pitchFamily="34" charset="0"/>
              </a:rPr>
              <a:t> </a:t>
            </a:r>
            <a:r>
              <a:rPr lang="en-US" dirty="0" err="1">
                <a:latin typeface="Arial" pitchFamily="34" charset="0"/>
              </a:rPr>
              <a:t>tạo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44038" name="Rectangle 8"/>
          <p:cNvSpPr>
            <a:spLocks noChangeArrowheads="1"/>
          </p:cNvSpPr>
          <p:nvPr/>
        </p:nvSpPr>
        <p:spPr bwMode="auto">
          <a:xfrm>
            <a:off x="6242050" y="1703387"/>
            <a:ext cx="2763838" cy="803275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>
                <a:latin typeface="Arial" pitchFamily="34" charset="0"/>
              </a:rPr>
              <a:t>Nâng cao chất lượng học</a:t>
            </a:r>
          </a:p>
        </p:txBody>
      </p:sp>
      <p:sp>
        <p:nvSpPr>
          <p:cNvPr id="44039" name="Rectangle 9"/>
          <p:cNvSpPr>
            <a:spLocks noChangeArrowheads="1"/>
          </p:cNvSpPr>
          <p:nvPr/>
        </p:nvSpPr>
        <p:spPr bwMode="auto">
          <a:xfrm>
            <a:off x="277813" y="5756275"/>
            <a:ext cx="2763837" cy="873125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>
                <a:latin typeface="Arial" pitchFamily="34" charset="0"/>
              </a:rPr>
              <a:t>Tăng cường khả năng tiếp cận</a:t>
            </a:r>
          </a:p>
        </p:txBody>
      </p:sp>
      <p:sp>
        <p:nvSpPr>
          <p:cNvPr id="44040" name="Rectangle 10"/>
          <p:cNvSpPr>
            <a:spLocks noChangeArrowheads="1"/>
          </p:cNvSpPr>
          <p:nvPr/>
        </p:nvSpPr>
        <p:spPr bwMode="auto">
          <a:xfrm>
            <a:off x="6178550" y="5715000"/>
            <a:ext cx="2763838" cy="871537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>
                <a:latin typeface="Arial" pitchFamily="34" charset="0"/>
              </a:rPr>
              <a:t>Hiệu quả về chi phí</a:t>
            </a:r>
          </a:p>
        </p:txBody>
      </p:sp>
      <p:sp>
        <p:nvSpPr>
          <p:cNvPr id="44041" name="Rectangle 11"/>
          <p:cNvSpPr>
            <a:spLocks noChangeArrowheads="1"/>
          </p:cNvSpPr>
          <p:nvPr/>
        </p:nvSpPr>
        <p:spPr bwMode="auto">
          <a:xfrm>
            <a:off x="6269038" y="3746500"/>
            <a:ext cx="2763837" cy="803275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>
                <a:latin typeface="Arial" pitchFamily="34" charset="0"/>
              </a:rPr>
              <a:t>Tương tác</a:t>
            </a:r>
          </a:p>
        </p:txBody>
      </p:sp>
      <p:sp>
        <p:nvSpPr>
          <p:cNvPr id="44042" name="Rectangle 12"/>
          <p:cNvSpPr>
            <a:spLocks noChangeArrowheads="1"/>
          </p:cNvSpPr>
          <p:nvPr/>
        </p:nvSpPr>
        <p:spPr bwMode="auto">
          <a:xfrm>
            <a:off x="284163" y="3746500"/>
            <a:ext cx="2763837" cy="803275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>
                <a:latin typeface="Arial" pitchFamily="34" charset="0"/>
              </a:rPr>
              <a:t>Tự học và thuận tiện</a:t>
            </a:r>
          </a:p>
        </p:txBody>
      </p:sp>
      <p:cxnSp>
        <p:nvCxnSpPr>
          <p:cNvPr id="44043" name="Straight Arrow Connector 14"/>
          <p:cNvCxnSpPr>
            <a:cxnSpLocks noChangeShapeType="1"/>
            <a:endCxn id="44042" idx="3"/>
          </p:cNvCxnSpPr>
          <p:nvPr/>
        </p:nvCxnSpPr>
        <p:spPr bwMode="auto">
          <a:xfrm flipH="1">
            <a:off x="3048000" y="4143375"/>
            <a:ext cx="690563" cy="476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4" name="Straight Arrow Connector 16"/>
          <p:cNvCxnSpPr>
            <a:cxnSpLocks noChangeShapeType="1"/>
            <a:endCxn id="44041" idx="1"/>
          </p:cNvCxnSpPr>
          <p:nvPr/>
        </p:nvCxnSpPr>
        <p:spPr bwMode="auto">
          <a:xfrm>
            <a:off x="5486400" y="4143375"/>
            <a:ext cx="782638" cy="476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5" name="Straight Arrow Connector 18"/>
          <p:cNvCxnSpPr>
            <a:cxnSpLocks noChangeShapeType="1"/>
            <a:endCxn id="44039" idx="0"/>
          </p:cNvCxnSpPr>
          <p:nvPr/>
        </p:nvCxnSpPr>
        <p:spPr bwMode="auto">
          <a:xfrm flipH="1">
            <a:off x="1658938" y="4819650"/>
            <a:ext cx="2952750" cy="9366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6" name="Straight Arrow Connector 20"/>
          <p:cNvCxnSpPr>
            <a:cxnSpLocks noChangeShapeType="1"/>
            <a:endCxn id="44040" idx="0"/>
          </p:cNvCxnSpPr>
          <p:nvPr/>
        </p:nvCxnSpPr>
        <p:spPr bwMode="auto">
          <a:xfrm>
            <a:off x="4611688" y="4819650"/>
            <a:ext cx="2949575" cy="89535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7" name="Straight Arrow Connector 23"/>
          <p:cNvCxnSpPr>
            <a:cxnSpLocks noChangeShapeType="1"/>
            <a:endCxn id="44037" idx="3"/>
          </p:cNvCxnSpPr>
          <p:nvPr/>
        </p:nvCxnSpPr>
        <p:spPr bwMode="auto">
          <a:xfrm flipH="1" flipV="1">
            <a:off x="3074988" y="2111375"/>
            <a:ext cx="1536700" cy="135731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8" name="Straight Arrow Connector 25"/>
          <p:cNvCxnSpPr>
            <a:cxnSpLocks noChangeShapeType="1"/>
            <a:endCxn id="44038" idx="1"/>
          </p:cNvCxnSpPr>
          <p:nvPr/>
        </p:nvCxnSpPr>
        <p:spPr bwMode="auto">
          <a:xfrm flipV="1">
            <a:off x="4611688" y="2105025"/>
            <a:ext cx="1630362" cy="136366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52548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/>
              <a:t>n</a:t>
            </a:r>
            <a:r>
              <a:rPr lang="en-US" dirty="0" err="1" smtClean="0"/>
              <a:t>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sắm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qua </a:t>
            </a:r>
            <a:r>
              <a:rPr lang="en-US" dirty="0" err="1" smtClean="0"/>
              <a:t>mạng</a:t>
            </a: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marketing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Marketing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39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Internet</a:t>
            </a:r>
          </a:p>
        </p:txBody>
      </p:sp>
      <p:sp>
        <p:nvSpPr>
          <p:cNvPr id="4" name="Diamond 3"/>
          <p:cNvSpPr/>
          <p:nvPr/>
        </p:nvSpPr>
        <p:spPr bwMode="auto">
          <a:xfrm>
            <a:off x="586740" y="2969577"/>
            <a:ext cx="1155700" cy="914400"/>
          </a:xfrm>
          <a:prstGeom prst="diamond">
            <a:avLst/>
          </a:prstGeom>
          <a:solidFill>
            <a:schemeClr val="bg2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latin typeface="Arial" charset="0"/>
              </a:rPr>
              <a:t>1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26540" y="3020377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 dirty="0" err="1">
                <a:latin typeface="Arial" charset="0"/>
              </a:rPr>
              <a:t>Phỏng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vấn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nhóm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khách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hàng</a:t>
            </a:r>
            <a:r>
              <a:rPr lang="en-US" b="1" dirty="0">
                <a:latin typeface="Arial" charset="0"/>
              </a:rPr>
              <a:t> (Focus Group)</a:t>
            </a:r>
          </a:p>
        </p:txBody>
      </p:sp>
      <p:sp>
        <p:nvSpPr>
          <p:cNvPr id="6" name="Diamond 5"/>
          <p:cNvSpPr/>
          <p:nvPr/>
        </p:nvSpPr>
        <p:spPr bwMode="auto">
          <a:xfrm>
            <a:off x="599440" y="4214177"/>
            <a:ext cx="1155700" cy="914400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latin typeface="Arial" charset="0"/>
              </a:rPr>
              <a:t>2</a:t>
            </a: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1539240" y="4264977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>
                <a:latin typeface="Arial" charset="0"/>
              </a:rPr>
              <a:t>Phỏng vấn các chuyên gia (Indepth Interview)</a:t>
            </a:r>
          </a:p>
        </p:txBody>
      </p:sp>
      <p:sp>
        <p:nvSpPr>
          <p:cNvPr id="8" name="Diamond 7"/>
          <p:cNvSpPr/>
          <p:nvPr/>
        </p:nvSpPr>
        <p:spPr bwMode="auto">
          <a:xfrm>
            <a:off x="612140" y="5598477"/>
            <a:ext cx="1155700" cy="914400"/>
          </a:xfrm>
          <a:prstGeom prst="diamond">
            <a:avLst/>
          </a:prstGeom>
          <a:solidFill>
            <a:schemeClr val="accent2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latin typeface="Arial" charset="0"/>
              </a:rPr>
              <a:t>3</a:t>
            </a: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1551940" y="5649277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>
                <a:latin typeface="Arial" charset="0"/>
              </a:rPr>
              <a:t>Điều tra bằng bảng câu hỏi qua mạng</a:t>
            </a:r>
          </a:p>
        </p:txBody>
      </p:sp>
      <p:sp>
        <p:nvSpPr>
          <p:cNvPr id="30729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901700"/>
          </a:xfrm>
        </p:spPr>
        <p:txBody>
          <a:bodyPr>
            <a:normAutofit fontScale="92500" lnSpcReduction="20000"/>
          </a:bodyPr>
          <a:lstStyle/>
          <a:p>
            <a:pPr algn="just">
              <a:buFontTx/>
              <a:buNone/>
            </a:pPr>
            <a:r>
              <a:rPr lang="en-US" sz="2200" b="0" dirty="0" smtClean="0"/>
              <a:t>	</a:t>
            </a:r>
            <a:r>
              <a:rPr lang="en-US" sz="2200" b="0" dirty="0" err="1" smtClean="0"/>
              <a:t>Việc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thực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hiện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các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phương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pháp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nghiên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cứu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nhờ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sự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hỗ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trợ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của</a:t>
            </a:r>
            <a:r>
              <a:rPr lang="en-US" sz="2200" b="0" dirty="0" smtClean="0"/>
              <a:t> Internet </a:t>
            </a:r>
            <a:r>
              <a:rPr lang="en-US" sz="2200" b="0" dirty="0" err="1" smtClean="0"/>
              <a:t>thông</a:t>
            </a:r>
            <a:r>
              <a:rPr lang="en-US" sz="2200" b="0" dirty="0" smtClean="0"/>
              <a:t> qua </a:t>
            </a:r>
            <a:r>
              <a:rPr lang="en-US" sz="2200" b="0" dirty="0" err="1" smtClean="0"/>
              <a:t>các</a:t>
            </a:r>
            <a:r>
              <a:rPr lang="en-US" sz="2200" b="0" dirty="0" smtClean="0"/>
              <a:t> website, chat room, forum, email...</a:t>
            </a:r>
          </a:p>
        </p:txBody>
      </p:sp>
      <p:pic>
        <p:nvPicPr>
          <p:cNvPr id="3073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990" y="2872740"/>
            <a:ext cx="1758950" cy="154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228" y="4965065"/>
            <a:ext cx="1865312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2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BA3C643-B16C-4AE4-A90D-05AD8A065E7E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22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37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Phỏng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(Focus group)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543560" y="1752600"/>
            <a:ext cx="4127500" cy="4759325"/>
          </a:xfrm>
        </p:spPr>
        <p:txBody>
          <a:bodyPr/>
          <a:lstStyle/>
          <a:p>
            <a:pPr algn="just"/>
            <a:r>
              <a:rPr lang="en-US" b="1" dirty="0" err="1" smtClean="0"/>
              <a:t>Ưu</a:t>
            </a:r>
            <a:r>
              <a:rPr lang="en-US" b="1" dirty="0" smtClean="0"/>
              <a:t> </a:t>
            </a:r>
            <a:r>
              <a:rPr lang="en-US" b="1" dirty="0" err="1" smtClean="0"/>
              <a:t>điểm</a:t>
            </a:r>
            <a:r>
              <a:rPr lang="en-US" b="1" dirty="0" smtClean="0"/>
              <a:t>: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000" b="0" dirty="0" err="1" smtClean="0"/>
              <a:t>Thời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gian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tiến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hành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linh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hoạt</a:t>
            </a:r>
            <a:endParaRPr lang="en-US" sz="2000" b="0" dirty="0" smtClean="0"/>
          </a:p>
          <a:p>
            <a:pPr lvl="1" algn="just">
              <a:buFont typeface="Arial" pitchFamily="34" charset="0"/>
              <a:buChar char="•"/>
            </a:pPr>
            <a:r>
              <a:rPr lang="en-US" sz="2000" b="0" dirty="0" err="1" smtClean="0"/>
              <a:t>Địa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điểm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Linh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hoạt</a:t>
            </a:r>
            <a:r>
              <a:rPr lang="en-US" sz="2000" b="0" dirty="0" smtClean="0"/>
              <a:t>, </a:t>
            </a:r>
            <a:r>
              <a:rPr lang="en-US" sz="2000" b="0" dirty="0" err="1" smtClean="0"/>
              <a:t>thuận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tiện</a:t>
            </a:r>
            <a:endParaRPr lang="en-US" sz="2000" b="0" dirty="0" smtClean="0"/>
          </a:p>
          <a:p>
            <a:pPr lvl="1" algn="just">
              <a:buFont typeface="Arial" pitchFamily="34" charset="0"/>
              <a:buChar char="•"/>
            </a:pPr>
            <a:r>
              <a:rPr lang="en-US" sz="2000" b="0" dirty="0" err="1" smtClean="0"/>
              <a:t>Thông</a:t>
            </a:r>
            <a:r>
              <a:rPr lang="en-US" sz="2000" b="0" dirty="0" smtClean="0"/>
              <a:t> tin </a:t>
            </a:r>
            <a:r>
              <a:rPr lang="en-US" sz="2000" b="0" dirty="0" err="1" smtClean="0"/>
              <a:t>thu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nhập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nhiều</a:t>
            </a:r>
            <a:r>
              <a:rPr lang="en-US" sz="2000" b="0" dirty="0" smtClean="0"/>
              <a:t> </a:t>
            </a:r>
            <a:r>
              <a:rPr lang="en-US" sz="2000" b="0" dirty="0" err="1" smtClean="0"/>
              <a:t>hơn</a:t>
            </a:r>
            <a:endParaRPr lang="en-US" sz="2000" b="0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4701540" y="1752600"/>
            <a:ext cx="4127500" cy="475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spcBef>
                <a:spcPct val="40000"/>
              </a:spcBef>
              <a:buClr>
                <a:srgbClr val="CC6600"/>
              </a:buClr>
              <a:buSzPct val="120000"/>
              <a:buFont typeface="Wingdings" pitchFamily="2" charset="2"/>
              <a:buChar char="§"/>
              <a:defRPr/>
            </a:pPr>
            <a:r>
              <a:rPr lang="en-US" sz="2400" b="1" kern="0" dirty="0" err="1">
                <a:solidFill>
                  <a:schemeClr val="tx2"/>
                </a:solidFill>
                <a:latin typeface="+mn-lt"/>
              </a:rPr>
              <a:t>Hạn</a:t>
            </a:r>
            <a:r>
              <a:rPr lang="en-US" sz="2400" b="1" kern="0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sz="2400" b="1" kern="0" dirty="0" err="1">
                <a:solidFill>
                  <a:schemeClr val="tx2"/>
                </a:solidFill>
                <a:latin typeface="+mn-lt"/>
              </a:rPr>
              <a:t>chế</a:t>
            </a:r>
            <a:r>
              <a:rPr lang="en-US" sz="2400" b="1" kern="0" dirty="0">
                <a:solidFill>
                  <a:schemeClr val="tx2"/>
                </a:solidFill>
                <a:latin typeface="+mn-lt"/>
              </a:rPr>
              <a:t>:</a:t>
            </a:r>
          </a:p>
          <a:p>
            <a:pPr marL="800100" lvl="1" indent="-342900" algn="just" eaLnBrk="0" hangingPunct="0">
              <a:spcBef>
                <a:spcPct val="20000"/>
              </a:spcBef>
              <a:buClr>
                <a:srgbClr val="CC6600"/>
              </a:buClr>
              <a:buSzPct val="120000"/>
              <a:buFont typeface="Arial" pitchFamily="34" charset="0"/>
              <a:buChar char="•"/>
              <a:defRPr/>
            </a:pP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Tính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chân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thực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: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Khó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theo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dõi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được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tính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chân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thực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của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thông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tin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đưa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ra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do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người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phỏng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vấn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và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người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được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phỏng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vấn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không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đối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mặt</a:t>
            </a:r>
            <a:endParaRPr lang="en-US" sz="2000" kern="0" dirty="0">
              <a:solidFill>
                <a:srgbClr val="000066"/>
              </a:solidFill>
              <a:latin typeface="+mn-lt"/>
            </a:endParaRPr>
          </a:p>
          <a:p>
            <a:pPr marL="800100" lvl="1" indent="-342900" algn="just" eaLnBrk="0" hangingPunct="0">
              <a:spcBef>
                <a:spcPct val="20000"/>
              </a:spcBef>
              <a:buClr>
                <a:srgbClr val="CC6600"/>
              </a:buClr>
              <a:buSzPct val="120000"/>
              <a:buFont typeface="Arial" pitchFamily="34" charset="0"/>
              <a:buChar char="•"/>
              <a:defRPr/>
            </a:pP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Yêu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cầu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kỹ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thuật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: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Công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cụ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chuyên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dụng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hỗ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trợ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: chat, forum, video conference…</a:t>
            </a:r>
          </a:p>
          <a:p>
            <a:pPr marL="800100" lvl="1" indent="-342900" algn="just" eaLnBrk="0" hangingPunct="0">
              <a:spcBef>
                <a:spcPct val="20000"/>
              </a:spcBef>
              <a:buClr>
                <a:srgbClr val="CC6600"/>
              </a:buClr>
              <a:buSzPct val="120000"/>
              <a:buFont typeface="Arial" pitchFamily="34" charset="0"/>
              <a:buChar char="•"/>
              <a:defRPr/>
            </a:pP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Tiến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độ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thực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hiện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: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Chậm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hơn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do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không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có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tác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động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điều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khiển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trực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tiếp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c</a:t>
            </a:r>
            <a:r>
              <a:rPr lang="vi-VN" sz="2000" kern="0" dirty="0">
                <a:solidFill>
                  <a:srgbClr val="000066"/>
                </a:solidFill>
                <a:latin typeface="+mn-lt"/>
              </a:rPr>
              <a:t>ủa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người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phỏng</a:t>
            </a:r>
            <a:r>
              <a:rPr lang="en-US" sz="2000" kern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US" sz="2000" kern="0" dirty="0" err="1">
                <a:solidFill>
                  <a:srgbClr val="000066"/>
                </a:solidFill>
                <a:latin typeface="+mn-lt"/>
              </a:rPr>
              <a:t>vấn</a:t>
            </a:r>
            <a:endParaRPr lang="en-US" sz="2000" kern="0" dirty="0">
              <a:solidFill>
                <a:srgbClr val="000066"/>
              </a:solidFill>
              <a:latin typeface="+mn-lt"/>
            </a:endParaRPr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5045A8E-7B32-479A-B2DD-09E92708A415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23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67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Phỏng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endParaRPr lang="en-US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305800" cy="4759325"/>
          </a:xfrm>
        </p:spPr>
        <p:txBody>
          <a:bodyPr/>
          <a:lstStyle/>
          <a:p>
            <a:pPr marL="45720" indent="0" algn="just">
              <a:buNone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mời</a:t>
            </a:r>
            <a:r>
              <a:rPr lang="en-US" dirty="0" smtClean="0"/>
              <a:t> </a:t>
            </a:r>
            <a:r>
              <a:rPr lang="en-US" dirty="0" err="1" smtClean="0"/>
              <a:t>phỏng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qua </a:t>
            </a:r>
            <a:r>
              <a:rPr lang="en-US" dirty="0" err="1" smtClean="0"/>
              <a:t>mạng</a:t>
            </a:r>
            <a:endParaRPr lang="en-US" dirty="0" smtClean="0"/>
          </a:p>
          <a:p>
            <a:pPr algn="just"/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: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200" b="0" dirty="0" err="1" smtClean="0"/>
              <a:t>Tập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trung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được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nhiều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câu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hỏi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từ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người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phỏng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vấn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và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người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theo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dõi</a:t>
            </a:r>
            <a:r>
              <a:rPr lang="en-US" sz="2200" b="0" dirty="0" smtClean="0"/>
              <a:t>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200" b="0" dirty="0" err="1" smtClean="0"/>
              <a:t>Kết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hợp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phỏng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vấn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đồng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thời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nhiều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chuyên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gia</a:t>
            </a:r>
            <a:r>
              <a:rPr lang="en-US" sz="2200" b="0" dirty="0" smtClean="0"/>
              <a:t>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200" b="0" dirty="0" err="1" smtClean="0"/>
              <a:t>Thông</a:t>
            </a:r>
            <a:r>
              <a:rPr lang="en-US" sz="2200" b="0" dirty="0" smtClean="0"/>
              <a:t> tin chi </a:t>
            </a:r>
            <a:r>
              <a:rPr lang="en-US" sz="2200" b="0" dirty="0" err="1" smtClean="0"/>
              <a:t>tiết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đáng</a:t>
            </a:r>
            <a:r>
              <a:rPr lang="en-US" sz="2200" b="0" dirty="0" smtClean="0"/>
              <a:t> tin </a:t>
            </a:r>
            <a:r>
              <a:rPr lang="en-US" sz="2200" b="0" dirty="0" err="1" smtClean="0"/>
              <a:t>cậy</a:t>
            </a:r>
            <a:r>
              <a:rPr lang="en-US" sz="2200" b="0" dirty="0" smtClean="0"/>
              <a:t> do </a:t>
            </a:r>
            <a:r>
              <a:rPr lang="en-US" sz="2200" b="0" dirty="0" err="1" smtClean="0"/>
              <a:t>các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chuyên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gia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đưa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ra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và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có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khả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năng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tham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khảo</a:t>
            </a:r>
            <a:r>
              <a:rPr lang="en-US" sz="2200" b="0" dirty="0" smtClean="0"/>
              <a:t> ý </a:t>
            </a:r>
            <a:r>
              <a:rPr lang="en-US" sz="2200" b="0" dirty="0" err="1" smtClean="0"/>
              <a:t>kiến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từ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các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chuyên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gia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khác</a:t>
            </a:r>
            <a:r>
              <a:rPr lang="en-US" sz="2200" b="0" dirty="0" smtClean="0"/>
              <a:t> </a:t>
            </a:r>
            <a:r>
              <a:rPr lang="en-US" sz="2200" b="0" dirty="0" err="1" smtClean="0"/>
              <a:t>nhau</a:t>
            </a:r>
            <a:r>
              <a:rPr lang="en-US" sz="2200" b="0" dirty="0" smtClean="0"/>
              <a:t>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EA9E565-27F0-4E4F-8E05-FD8BFBF55C5C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24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30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smtClean="0"/>
              <a:t>Điều tra bằng bảng câu hỏi qua mạng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305800" cy="838200"/>
          </a:xfrm>
        </p:spPr>
        <p:txBody>
          <a:bodyPr/>
          <a:lstStyle/>
          <a:p>
            <a:pPr marL="45720" indent="0" algn="just">
              <a:buNone/>
            </a:pP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lấy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42900" y="2260600"/>
          <a:ext cx="8496300" cy="2829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7900"/>
                <a:gridCol w="3086100"/>
                <a:gridCol w="3162300"/>
              </a:tblGrid>
              <a:tr h="370757"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Bảng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câu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hỏi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truyền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thống</a:t>
                      </a:r>
                      <a:endParaRPr lang="en-US" sz="18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Bảng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câu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hỏi</a:t>
                      </a:r>
                      <a:r>
                        <a:rPr lang="en-US" sz="1800" baseline="0" dirty="0" smtClean="0"/>
                        <a:t> qua </a:t>
                      </a:r>
                      <a:r>
                        <a:rPr lang="en-US" sz="1800" baseline="0" dirty="0" err="1" smtClean="0"/>
                        <a:t>mạng</a:t>
                      </a:r>
                      <a:endParaRPr lang="en-US" sz="1800" dirty="0"/>
                    </a:p>
                  </a:txBody>
                  <a:tcPr marT="45710" marB="45710"/>
                </a:tc>
              </a:tr>
              <a:tr h="609463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Thời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gian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gửi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câu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hỏi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Chậm</a:t>
                      </a:r>
                      <a:r>
                        <a:rPr lang="en-US" sz="1700" baseline="0" dirty="0" smtClean="0"/>
                        <a:t> – do </a:t>
                      </a:r>
                      <a:r>
                        <a:rPr lang="en-US" sz="1700" baseline="0" dirty="0" err="1" smtClean="0"/>
                        <a:t>phải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chuyển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phát</a:t>
                      </a:r>
                      <a:r>
                        <a:rPr lang="en-US" sz="1700" baseline="0" dirty="0" smtClean="0"/>
                        <a:t> qua </a:t>
                      </a:r>
                      <a:r>
                        <a:rPr lang="en-US" sz="1700" baseline="0" dirty="0" err="1" smtClean="0"/>
                        <a:t>đường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bưu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điện</a:t>
                      </a:r>
                      <a:r>
                        <a:rPr lang="en-US" sz="1700" baseline="0" dirty="0" smtClean="0"/>
                        <a:t>…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Nhanh</a:t>
                      </a:r>
                      <a:r>
                        <a:rPr lang="en-US" sz="1700" dirty="0" smtClean="0"/>
                        <a:t> – </a:t>
                      </a:r>
                      <a:r>
                        <a:rPr lang="en-US" sz="1700" dirty="0" err="1" smtClean="0"/>
                        <a:t>Nhờ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sự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hỗ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trợ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mạng</a:t>
                      </a:r>
                      <a:r>
                        <a:rPr lang="en-US" sz="1700" baseline="0" dirty="0" smtClean="0"/>
                        <a:t> Internet </a:t>
                      </a:r>
                      <a:r>
                        <a:rPr lang="en-US" sz="1700" baseline="0" dirty="0" err="1" smtClean="0"/>
                        <a:t>gửi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trực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tiếp</a:t>
                      </a:r>
                      <a:endParaRPr lang="en-US" sz="1700" dirty="0"/>
                    </a:p>
                  </a:txBody>
                  <a:tcPr marT="45710" marB="45710"/>
                </a:tc>
              </a:tr>
              <a:tr h="370757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smtClean="0"/>
                        <a:t>Chi </a:t>
                      </a:r>
                      <a:r>
                        <a:rPr lang="en-US" sz="1700" dirty="0" err="1" smtClean="0"/>
                        <a:t>phí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nhập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dữ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liệu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Khá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tiêu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tốn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Giảm</a:t>
                      </a:r>
                      <a:r>
                        <a:rPr lang="en-US" sz="1700" baseline="0" dirty="0" smtClean="0"/>
                        <a:t> chi </a:t>
                      </a:r>
                      <a:r>
                        <a:rPr lang="en-US" sz="1700" baseline="0" dirty="0" err="1" smtClean="0"/>
                        <a:t>phí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rõ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rệt</a:t>
                      </a:r>
                      <a:r>
                        <a:rPr lang="en-US" sz="1700" baseline="0" dirty="0" smtClean="0"/>
                        <a:t> </a:t>
                      </a:r>
                      <a:endParaRPr lang="en-US" sz="1700" dirty="0"/>
                    </a:p>
                  </a:txBody>
                  <a:tcPr marT="45710" marB="45710"/>
                </a:tc>
              </a:tr>
              <a:tr h="868485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Thông</a:t>
                      </a:r>
                      <a:r>
                        <a:rPr lang="en-US" sz="1700" baseline="0" dirty="0" smtClean="0"/>
                        <a:t> tin </a:t>
                      </a:r>
                      <a:r>
                        <a:rPr lang="en-US" sz="1700" baseline="0" dirty="0" err="1" smtClean="0"/>
                        <a:t>trả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lời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Nhiều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khi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còn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sai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sót</a:t>
                      </a:r>
                      <a:r>
                        <a:rPr lang="en-US" sz="1700" baseline="0" dirty="0" smtClean="0"/>
                        <a:t> do </a:t>
                      </a:r>
                      <a:r>
                        <a:rPr lang="en-US" sz="1700" baseline="0" dirty="0" err="1" smtClean="0"/>
                        <a:t>hướng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dẫn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chưa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đầy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đủ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Chính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xác</a:t>
                      </a:r>
                      <a:r>
                        <a:rPr lang="en-US" sz="1700" baseline="0" dirty="0" smtClean="0"/>
                        <a:t> – </a:t>
                      </a:r>
                      <a:r>
                        <a:rPr lang="en-US" sz="1700" baseline="0" dirty="0" err="1" smtClean="0"/>
                        <a:t>thông</a:t>
                      </a:r>
                      <a:r>
                        <a:rPr lang="en-US" sz="1700" baseline="0" dirty="0" smtClean="0"/>
                        <a:t> tin </a:t>
                      </a:r>
                      <a:r>
                        <a:rPr lang="en-US" sz="1700" baseline="0" dirty="0" err="1" smtClean="0"/>
                        <a:t>điền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trực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tiếp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vào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các</a:t>
                      </a:r>
                      <a:r>
                        <a:rPr lang="en-US" sz="1700" baseline="0" dirty="0" smtClean="0"/>
                        <a:t> form </a:t>
                      </a:r>
                      <a:r>
                        <a:rPr lang="en-US" sz="1700" baseline="0" dirty="0" err="1" smtClean="0"/>
                        <a:t>trên</a:t>
                      </a:r>
                      <a:r>
                        <a:rPr lang="en-US" sz="1700" baseline="0" dirty="0" smtClean="0"/>
                        <a:t> website – </a:t>
                      </a:r>
                      <a:r>
                        <a:rPr lang="en-US" sz="1700" baseline="0" dirty="0" err="1" smtClean="0"/>
                        <a:t>hướng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dẫn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đầy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đủ</a:t>
                      </a:r>
                      <a:endParaRPr lang="en-US" sz="1700" dirty="0"/>
                    </a:p>
                  </a:txBody>
                  <a:tcPr marT="45710" marB="45710"/>
                </a:tc>
              </a:tr>
              <a:tr h="609463"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Phạm</a:t>
                      </a:r>
                      <a:r>
                        <a:rPr lang="en-US" sz="1700" baseline="0" dirty="0" smtClean="0"/>
                        <a:t> vi </a:t>
                      </a:r>
                      <a:r>
                        <a:rPr lang="en-US" sz="1700" baseline="0" dirty="0" err="1" smtClean="0"/>
                        <a:t>điều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tra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Hẹp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hơn</a:t>
                      </a:r>
                      <a:endParaRPr lang="en-US" sz="17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700" dirty="0" err="1" smtClean="0"/>
                        <a:t>Rộng</a:t>
                      </a:r>
                      <a:r>
                        <a:rPr lang="en-US" sz="1700" baseline="0" dirty="0" smtClean="0"/>
                        <a:t> – do </a:t>
                      </a:r>
                      <a:r>
                        <a:rPr lang="en-US" sz="1700" baseline="0" dirty="0" err="1" smtClean="0"/>
                        <a:t>người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tham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gia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thông</a:t>
                      </a:r>
                      <a:r>
                        <a:rPr lang="en-US" sz="1700" baseline="0" dirty="0" smtClean="0"/>
                        <a:t> qua Internet</a:t>
                      </a:r>
                      <a:endParaRPr lang="en-US" sz="1700" dirty="0"/>
                    </a:p>
                  </a:txBody>
                  <a:tcPr marT="45710" marB="45710"/>
                </a:tc>
              </a:tr>
            </a:tbl>
          </a:graphicData>
        </a:graphic>
      </p:graphicFrame>
      <p:pic>
        <p:nvPicPr>
          <p:cNvPr id="33822" name="Picture 2" descr="feedback for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5164138"/>
            <a:ext cx="20732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2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900" y="5178425"/>
            <a:ext cx="2120900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24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8DE51C5-F70B-420A-8CED-BEBEDF7E8920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25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49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smtClean="0"/>
              <a:t>Doanh nghiệp triển khai hình thức nghiên cứu thị trường qua mạng</a:t>
            </a: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711200" y="1854200"/>
            <a:ext cx="76581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dirty="0" err="1">
                <a:latin typeface="Arial" charset="0"/>
              </a:rPr>
              <a:t>Sử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dụng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bảng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câu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hỏi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tích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hợp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vào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trang</a:t>
            </a:r>
            <a:r>
              <a:rPr lang="en-US" dirty="0">
                <a:latin typeface="Arial" charset="0"/>
              </a:rPr>
              <a:t> web </a:t>
            </a:r>
            <a:r>
              <a:rPr lang="en-US" dirty="0" err="1">
                <a:latin typeface="Arial" charset="0"/>
              </a:rPr>
              <a:t>để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thập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thông</a:t>
            </a:r>
            <a:r>
              <a:rPr lang="en-US" dirty="0">
                <a:latin typeface="Arial" charset="0"/>
              </a:rPr>
              <a:t> tin</a:t>
            </a:r>
          </a:p>
        </p:txBody>
      </p:sp>
      <p:sp>
        <p:nvSpPr>
          <p:cNvPr id="34820" name="Rectangle 11"/>
          <p:cNvSpPr>
            <a:spLocks noChangeArrowheads="1"/>
          </p:cNvSpPr>
          <p:nvPr/>
        </p:nvSpPr>
        <p:spPr bwMode="auto">
          <a:xfrm>
            <a:off x="711200" y="3009900"/>
            <a:ext cx="76581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>
                <a:latin typeface="Arial" charset="0"/>
              </a:rPr>
              <a:t>Thực hiện phỏng vấn nhóm qua mạng thông qua forum, chatroom, netmeeting…</a:t>
            </a:r>
          </a:p>
        </p:txBody>
      </p:sp>
      <p:sp>
        <p:nvSpPr>
          <p:cNvPr id="34821" name="Rectangle 12"/>
          <p:cNvSpPr>
            <a:spLocks noChangeArrowheads="1"/>
          </p:cNvSpPr>
          <p:nvPr/>
        </p:nvSpPr>
        <p:spPr bwMode="auto">
          <a:xfrm>
            <a:off x="711200" y="4127500"/>
            <a:ext cx="76581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>
                <a:latin typeface="Arial" charset="0"/>
              </a:rPr>
              <a:t>Trực tiếp thu nhận ý kiến phản hồi của khách hàng thông qua các mẫu phản hồi thông tin (form feedback) đặt trên website của doanh nghiệp</a:t>
            </a:r>
          </a:p>
        </p:txBody>
      </p:sp>
      <p:sp>
        <p:nvSpPr>
          <p:cNvPr id="34822" name="Rectangle 13"/>
          <p:cNvSpPr>
            <a:spLocks noChangeArrowheads="1"/>
          </p:cNvSpPr>
          <p:nvPr/>
        </p:nvSpPr>
        <p:spPr bwMode="auto">
          <a:xfrm>
            <a:off x="711200" y="5270500"/>
            <a:ext cx="76581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>
                <a:latin typeface="Arial" charset="0"/>
              </a:rPr>
              <a:t>Sử dụng các phần mềm hỗ trợ nhúng vào website để “theo dõi” hành vi, thói quen, sở thích, vị trí địa lý… của khách hàng. </a:t>
            </a:r>
          </a:p>
        </p:txBody>
      </p:sp>
      <p:sp>
        <p:nvSpPr>
          <p:cNvPr id="34823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EE6FBC9-91CF-4543-8733-A89D1441E27D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26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37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dirty="0" err="1" smtClean="0"/>
              <a:t>Nền</a:t>
            </a:r>
            <a:r>
              <a:rPr lang="en-US" dirty="0" smtClean="0"/>
              <a:t> </a:t>
            </a:r>
            <a:r>
              <a:rPr lang="en-US" dirty="0" err="1"/>
              <a:t>tảng</a:t>
            </a:r>
            <a:r>
              <a:rPr lang="en-US" dirty="0"/>
              <a:t> CNTT </a:t>
            </a:r>
            <a:r>
              <a:rPr lang="en-US" dirty="0" err="1"/>
              <a:t>hỗ</a:t>
            </a:r>
            <a:r>
              <a:rPr lang="en-US" dirty="0"/>
              <a:t> </a:t>
            </a:r>
            <a:r>
              <a:rPr lang="en-US" dirty="0" err="1"/>
              <a:t>trợ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thập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tin,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/>
              <a:t>vi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Hành</a:t>
            </a:r>
            <a:r>
              <a:rPr lang="en-US" dirty="0" smtClean="0"/>
              <a:t> vi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sắm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qua </a:t>
            </a:r>
            <a:r>
              <a:rPr lang="en-US" dirty="0" err="1" smtClean="0"/>
              <a:t>mạng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650" y="3867150"/>
            <a:ext cx="1174750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33400" y="29845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Khách hàng xem hàng gì?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533400" y="38100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Khách hàng mua hàng gì?</a:t>
            </a: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546100" y="46355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Mặt hàng xem mà không mua?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3492500" y="62992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Mặt hàng mua cùng nhau?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3467100" y="26797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Quảng cáo nào được xem nhiều?</a:t>
            </a: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6286500" y="31242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Quảng cáo nào xem nhiều nhưng không bán được?</a:t>
            </a:r>
          </a:p>
        </p:txBody>
      </p: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6273800" y="42164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Mặt hàng ít đuợc xem, ít mua?</a:t>
            </a: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6273800" y="51689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Các mặt hàng thay thế?</a:t>
            </a: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546100" y="5537200"/>
            <a:ext cx="2590800" cy="4826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91440" bIns="91440" anchor="ctr"/>
          <a:lstStyle/>
          <a:p>
            <a:pPr algn="just"/>
            <a:r>
              <a:rPr lang="en-US" sz="1600">
                <a:latin typeface="Arial" charset="0"/>
              </a:rPr>
              <a:t>Khách hàng bối rối khi lựa chọn?</a:t>
            </a:r>
          </a:p>
        </p:txBody>
      </p:sp>
      <p:cxnSp>
        <p:nvCxnSpPr>
          <p:cNvPr id="17" name="Straight Arrow Connector 22"/>
          <p:cNvCxnSpPr>
            <a:cxnSpLocks noChangeShapeType="1"/>
            <a:endCxn id="12" idx="2"/>
          </p:cNvCxnSpPr>
          <p:nvPr/>
        </p:nvCxnSpPr>
        <p:spPr bwMode="auto">
          <a:xfrm flipV="1">
            <a:off x="4648200" y="3162300"/>
            <a:ext cx="114300" cy="6477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Straight Arrow Connector 24"/>
          <p:cNvCxnSpPr>
            <a:cxnSpLocks noChangeShapeType="1"/>
            <a:endCxn id="8" idx="3"/>
          </p:cNvCxnSpPr>
          <p:nvPr/>
        </p:nvCxnSpPr>
        <p:spPr bwMode="auto">
          <a:xfrm flipH="1" flipV="1">
            <a:off x="3124200" y="3225800"/>
            <a:ext cx="933450" cy="12287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Straight Arrow Connector 26"/>
          <p:cNvCxnSpPr>
            <a:cxnSpLocks noChangeShapeType="1"/>
            <a:endCxn id="9" idx="3"/>
          </p:cNvCxnSpPr>
          <p:nvPr/>
        </p:nvCxnSpPr>
        <p:spPr bwMode="auto">
          <a:xfrm flipH="1" flipV="1">
            <a:off x="3124200" y="4051300"/>
            <a:ext cx="933450" cy="4032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Straight Arrow Connector 28"/>
          <p:cNvCxnSpPr>
            <a:cxnSpLocks noChangeShapeType="1"/>
            <a:endCxn id="10" idx="3"/>
          </p:cNvCxnSpPr>
          <p:nvPr/>
        </p:nvCxnSpPr>
        <p:spPr bwMode="auto">
          <a:xfrm flipH="1">
            <a:off x="3136900" y="4454525"/>
            <a:ext cx="920750" cy="4222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Straight Arrow Connector 30"/>
          <p:cNvCxnSpPr>
            <a:cxnSpLocks noChangeShapeType="1"/>
            <a:endCxn id="16" idx="3"/>
          </p:cNvCxnSpPr>
          <p:nvPr/>
        </p:nvCxnSpPr>
        <p:spPr bwMode="auto">
          <a:xfrm flipH="1">
            <a:off x="3136900" y="4454525"/>
            <a:ext cx="920750" cy="13239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Straight Arrow Connector 32"/>
          <p:cNvCxnSpPr>
            <a:cxnSpLocks noChangeShapeType="1"/>
            <a:endCxn id="11" idx="0"/>
          </p:cNvCxnSpPr>
          <p:nvPr/>
        </p:nvCxnSpPr>
        <p:spPr bwMode="auto">
          <a:xfrm>
            <a:off x="4645025" y="5041900"/>
            <a:ext cx="142875" cy="12573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Straight Arrow Connector 34"/>
          <p:cNvCxnSpPr>
            <a:cxnSpLocks noChangeShapeType="1"/>
            <a:endCxn id="13" idx="1"/>
          </p:cNvCxnSpPr>
          <p:nvPr/>
        </p:nvCxnSpPr>
        <p:spPr bwMode="auto">
          <a:xfrm flipV="1">
            <a:off x="5232400" y="3365500"/>
            <a:ext cx="1054100" cy="10890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Straight Arrow Connector 36"/>
          <p:cNvCxnSpPr>
            <a:cxnSpLocks noChangeShapeType="1"/>
            <a:endCxn id="14" idx="1"/>
          </p:cNvCxnSpPr>
          <p:nvPr/>
        </p:nvCxnSpPr>
        <p:spPr bwMode="auto">
          <a:xfrm>
            <a:off x="5232400" y="4454525"/>
            <a:ext cx="1041400" cy="31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Straight Arrow Connector 38"/>
          <p:cNvCxnSpPr>
            <a:cxnSpLocks noChangeShapeType="1"/>
            <a:endCxn id="15" idx="1"/>
          </p:cNvCxnSpPr>
          <p:nvPr/>
        </p:nvCxnSpPr>
        <p:spPr bwMode="auto">
          <a:xfrm>
            <a:off x="5232400" y="4454525"/>
            <a:ext cx="1041400" cy="9556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09075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cuối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,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nhưng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mặt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Tần</a:t>
            </a:r>
            <a:r>
              <a:rPr lang="en-US" dirty="0" smtClean="0"/>
              <a:t> </a:t>
            </a:r>
            <a:r>
              <a:rPr lang="en-US" dirty="0" err="1" smtClean="0"/>
              <a:t>suất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mật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endParaRPr lang="en-US" dirty="0" smtClean="0"/>
          </a:p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diễn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giản</a:t>
            </a:r>
            <a:r>
              <a:rPr lang="en-US" dirty="0" smtClean="0"/>
              <a:t>, chi </a:t>
            </a:r>
            <a:r>
              <a:rPr lang="en-US" dirty="0" err="1" smtClean="0"/>
              <a:t>phí</a:t>
            </a:r>
            <a:r>
              <a:rPr lang="en-US" dirty="0" smtClean="0"/>
              <a:t> </a:t>
            </a:r>
            <a:r>
              <a:rPr lang="en-US" dirty="0" err="1" smtClean="0"/>
              <a:t>thấp</a:t>
            </a:r>
            <a:r>
              <a:rPr lang="en-US" dirty="0" smtClean="0"/>
              <a:t> </a:t>
            </a:r>
            <a:r>
              <a:rPr lang="en-US" dirty="0" err="1" smtClean="0"/>
              <a:t>nhưng</a:t>
            </a:r>
            <a:r>
              <a:rPr lang="en-US" dirty="0" smtClean="0"/>
              <a:t>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tin </a:t>
            </a:r>
            <a:r>
              <a:rPr lang="en-US" dirty="0" err="1" smtClean="0"/>
              <a:t>cậy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chưa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B2C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13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,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,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,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</a:t>
            </a:r>
            <a:r>
              <a:rPr lang="en-US" dirty="0" err="1" smtClean="0"/>
              <a:t>nhưng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Tần</a:t>
            </a:r>
            <a:r>
              <a:rPr lang="en-US" dirty="0" smtClean="0"/>
              <a:t> </a:t>
            </a:r>
            <a:r>
              <a:rPr lang="en-US" dirty="0" err="1" smtClean="0"/>
              <a:t>suất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B2B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qua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sàn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chia </a:t>
            </a:r>
            <a:r>
              <a:rPr lang="en-US" dirty="0" err="1" smtClean="0"/>
              <a:t>sẻ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dữ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.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B2B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66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1"/>
            <a:ext cx="4495801" cy="4529329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en-US" b="1" dirty="0" err="1" smtClean="0"/>
              <a:t>Khách</a:t>
            </a:r>
            <a:r>
              <a:rPr lang="en-US" b="1" dirty="0" smtClean="0"/>
              <a:t> </a:t>
            </a:r>
            <a:r>
              <a:rPr lang="en-US" b="1" dirty="0" err="1" smtClean="0"/>
              <a:t>hàng</a:t>
            </a:r>
            <a:r>
              <a:rPr lang="en-US" b="1" dirty="0" smtClean="0"/>
              <a:t> </a:t>
            </a:r>
            <a:r>
              <a:rPr lang="en-US" b="1" dirty="0" err="1" smtClean="0"/>
              <a:t>là</a:t>
            </a:r>
            <a:r>
              <a:rPr lang="en-US" b="1" dirty="0" smtClean="0"/>
              <a:t> </a:t>
            </a:r>
            <a:r>
              <a:rPr lang="en-US" b="1" dirty="0" err="1" smtClean="0"/>
              <a:t>tổ</a:t>
            </a:r>
            <a:r>
              <a:rPr lang="en-US" b="1" dirty="0" smtClean="0"/>
              <a:t> </a:t>
            </a:r>
            <a:r>
              <a:rPr lang="en-US" b="1" dirty="0" err="1" smtClean="0"/>
              <a:t>chức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Sp,Dv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bán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sắm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móc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,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bán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sắm</a:t>
            </a:r>
            <a:r>
              <a:rPr lang="en-US" dirty="0" smtClean="0"/>
              <a:t> </a:t>
            </a:r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nghệ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thuê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, </a:t>
            </a:r>
            <a:r>
              <a:rPr lang="en-US" dirty="0" err="1" smtClean="0"/>
              <a:t>đấu</a:t>
            </a:r>
            <a:r>
              <a:rPr lang="en-US" dirty="0" smtClean="0"/>
              <a:t> </a:t>
            </a:r>
            <a:r>
              <a:rPr lang="en-US" dirty="0" err="1" smtClean="0"/>
              <a:t>thầu</a:t>
            </a:r>
            <a:r>
              <a:rPr lang="en-US" dirty="0" smtClean="0"/>
              <a:t> </a:t>
            </a:r>
            <a:r>
              <a:rPr lang="en-US" dirty="0" err="1" smtClean="0"/>
              <a:t>cạnh</a:t>
            </a:r>
            <a:r>
              <a:rPr lang="en-US" dirty="0" smtClean="0"/>
              <a:t> </a:t>
            </a:r>
            <a:r>
              <a:rPr lang="en-US" dirty="0" err="1" smtClean="0"/>
              <a:t>tranh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đàm</a:t>
            </a:r>
            <a:r>
              <a:rPr lang="en-US" dirty="0" smtClean="0"/>
              <a:t> </a:t>
            </a:r>
            <a:r>
              <a:rPr lang="en-US" dirty="0" err="1" smtClean="0"/>
              <a:t>phán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sắm</a:t>
            </a:r>
            <a:endParaRPr lang="en-US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670897" y="1676400"/>
            <a:ext cx="4495801" cy="47087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200" kern="1200" spc="15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200" kern="1200" spc="1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200" kern="1200" spc="1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Wingdings 2" pitchFamily="18" charset="2"/>
              <a:buNone/>
            </a:pPr>
            <a:r>
              <a:rPr lang="en-US" sz="2000" b="1" dirty="0" err="1" smtClean="0"/>
              <a:t>Khách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hàng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NTD </a:t>
            </a:r>
            <a:r>
              <a:rPr lang="en-US" sz="2000" b="1" dirty="0" err="1" smtClean="0"/>
              <a:t>cuối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cùng</a:t>
            </a:r>
            <a:endParaRPr lang="en-US" sz="2000" b="1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err="1" smtClean="0"/>
              <a:t>Sp,Dv</a:t>
            </a:r>
            <a:r>
              <a:rPr lang="en-US" sz="2000" dirty="0" smtClean="0"/>
              <a:t> </a:t>
            </a:r>
            <a:r>
              <a:rPr lang="en-US" sz="2000" dirty="0" err="1" smtClean="0"/>
              <a:t>mua</a:t>
            </a:r>
            <a:r>
              <a:rPr lang="en-US" sz="2000" dirty="0" smtClean="0"/>
              <a:t> </a:t>
            </a:r>
            <a:r>
              <a:rPr lang="en-US" sz="2000" dirty="0" err="1" smtClean="0"/>
              <a:t>chỉ</a:t>
            </a:r>
            <a:r>
              <a:rPr lang="en-US" sz="2000" dirty="0" smtClean="0"/>
              <a:t> </a:t>
            </a:r>
            <a:r>
              <a:rPr lang="en-US" sz="2000" dirty="0" err="1" smtClean="0"/>
              <a:t>sử</a:t>
            </a:r>
            <a:r>
              <a:rPr lang="en-US" sz="2000" dirty="0" smtClean="0"/>
              <a:t> </a:t>
            </a:r>
            <a:r>
              <a:rPr lang="en-US" sz="2000" dirty="0" err="1" smtClean="0"/>
              <a:t>dụng</a:t>
            </a:r>
            <a:r>
              <a:rPr lang="en-US" sz="2000" dirty="0" smtClean="0"/>
              <a:t> </a:t>
            </a:r>
            <a:r>
              <a:rPr lang="en-US" sz="2000" dirty="0" err="1" smtClean="0"/>
              <a:t>cho</a:t>
            </a:r>
            <a:r>
              <a:rPr lang="en-US" sz="2000" dirty="0" smtClean="0"/>
              <a:t> </a:t>
            </a:r>
            <a:r>
              <a:rPr lang="en-US" sz="2000" dirty="0" err="1" smtClean="0"/>
              <a:t>cá</a:t>
            </a:r>
            <a:r>
              <a:rPr lang="en-US" sz="2000" dirty="0" smtClean="0"/>
              <a:t> </a:t>
            </a:r>
            <a:r>
              <a:rPr lang="en-US" sz="2000" dirty="0" err="1" smtClean="0"/>
              <a:t>nhân</a:t>
            </a:r>
            <a:r>
              <a:rPr lang="en-US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err="1" smtClean="0"/>
              <a:t>Mua</a:t>
            </a:r>
            <a:r>
              <a:rPr lang="en-US" sz="2000" dirty="0" smtClean="0"/>
              <a:t>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 smtClean="0"/>
              <a:t>hàng</a:t>
            </a:r>
            <a:r>
              <a:rPr lang="en-US" sz="2000" dirty="0" smtClean="0"/>
              <a:t> </a:t>
            </a:r>
            <a:r>
              <a:rPr lang="en-US" sz="2000" dirty="0" err="1" smtClean="0"/>
              <a:t>hóa</a:t>
            </a:r>
            <a:r>
              <a:rPr lang="en-US" sz="2000" dirty="0" smtClean="0"/>
              <a:t> </a:t>
            </a:r>
            <a:r>
              <a:rPr lang="en-US" sz="2000" dirty="0" err="1" smtClean="0"/>
              <a:t>tiêu</a:t>
            </a:r>
            <a:r>
              <a:rPr lang="en-US" sz="2000" dirty="0" smtClean="0"/>
              <a:t> </a:t>
            </a:r>
            <a:r>
              <a:rPr lang="en-US" sz="2000" dirty="0" err="1" smtClean="0"/>
              <a:t>dùng</a:t>
            </a:r>
            <a:r>
              <a:rPr lang="en-US" sz="2000" dirty="0" smtClean="0"/>
              <a:t> </a:t>
            </a:r>
            <a:r>
              <a:rPr lang="en-US" sz="2000" dirty="0" err="1" smtClean="0"/>
              <a:t>cá</a:t>
            </a:r>
            <a:r>
              <a:rPr lang="en-US" sz="2000" dirty="0" smtClean="0"/>
              <a:t> </a:t>
            </a:r>
            <a:r>
              <a:rPr lang="en-US" sz="2000" dirty="0" err="1" smtClean="0"/>
              <a:t>nhân</a:t>
            </a: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err="1" smtClean="0"/>
              <a:t>Mua</a:t>
            </a:r>
            <a:r>
              <a:rPr lang="en-US" sz="2000" dirty="0" smtClean="0"/>
              <a:t> </a:t>
            </a:r>
            <a:r>
              <a:rPr lang="en-US" sz="2000" dirty="0" err="1" smtClean="0"/>
              <a:t>sắm</a:t>
            </a:r>
            <a:r>
              <a:rPr lang="en-US" sz="2000" dirty="0" smtClean="0"/>
              <a:t> </a:t>
            </a:r>
            <a:r>
              <a:rPr lang="en-US" sz="2000" dirty="0" err="1" smtClean="0"/>
              <a:t>dựa</a:t>
            </a:r>
            <a:r>
              <a:rPr lang="en-US" sz="2000" dirty="0" smtClean="0"/>
              <a:t> </a:t>
            </a:r>
            <a:r>
              <a:rPr lang="en-US" sz="2000" dirty="0" err="1" smtClean="0"/>
              <a:t>trên</a:t>
            </a:r>
            <a:r>
              <a:rPr lang="en-US" sz="2000" dirty="0" smtClean="0"/>
              <a:t> </a:t>
            </a:r>
            <a:r>
              <a:rPr lang="en-US" sz="2000" dirty="0" err="1" smtClean="0"/>
              <a:t>cơ</a:t>
            </a:r>
            <a:r>
              <a:rPr lang="en-US" sz="2000" dirty="0" smtClean="0"/>
              <a:t> </a:t>
            </a:r>
            <a:r>
              <a:rPr lang="en-US" sz="2000" dirty="0" err="1" smtClean="0"/>
              <a:t>sở</a:t>
            </a:r>
            <a:r>
              <a:rPr lang="en-US" sz="2000" dirty="0" smtClean="0"/>
              <a:t> </a:t>
            </a:r>
            <a:r>
              <a:rPr lang="en-US" sz="2000" dirty="0" err="1" smtClean="0"/>
              <a:t>hình</a:t>
            </a:r>
            <a:r>
              <a:rPr lang="en-US" sz="2000" dirty="0" smtClean="0"/>
              <a:t> </a:t>
            </a:r>
            <a:r>
              <a:rPr lang="en-US" sz="2000" dirty="0" err="1" smtClean="0"/>
              <a:t>dáng</a:t>
            </a:r>
            <a:r>
              <a:rPr lang="en-US" sz="2000" dirty="0" smtClean="0"/>
              <a:t>, </a:t>
            </a:r>
            <a:r>
              <a:rPr lang="en-US" sz="2000" dirty="0" err="1" smtClean="0"/>
              <a:t>thời</a:t>
            </a:r>
            <a:r>
              <a:rPr lang="en-US" sz="2000" dirty="0" smtClean="0"/>
              <a:t> </a:t>
            </a:r>
            <a:r>
              <a:rPr lang="en-US" sz="2000" dirty="0" err="1" smtClean="0"/>
              <a:t>trang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chủng</a:t>
            </a:r>
            <a:r>
              <a:rPr lang="en-US" sz="2000" dirty="0" smtClean="0"/>
              <a:t> </a:t>
            </a:r>
            <a:r>
              <a:rPr lang="en-US" sz="2000" dirty="0" err="1" smtClean="0"/>
              <a:t>loại</a:t>
            </a: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err="1" smtClean="0"/>
              <a:t>Không</a:t>
            </a:r>
            <a:r>
              <a:rPr lang="en-US" sz="2000" dirty="0" smtClean="0"/>
              <a:t> </a:t>
            </a:r>
            <a:r>
              <a:rPr lang="en-US" sz="2000" dirty="0" err="1" smtClean="0"/>
              <a:t>có</a:t>
            </a:r>
            <a:r>
              <a:rPr lang="en-US" sz="2000" dirty="0" smtClean="0"/>
              <a:t> </a:t>
            </a:r>
            <a:r>
              <a:rPr lang="en-US" sz="2000" dirty="0" err="1" smtClean="0"/>
              <a:t>hoặc</a:t>
            </a:r>
            <a:r>
              <a:rPr lang="en-US" sz="2000" dirty="0" smtClean="0"/>
              <a:t> </a:t>
            </a:r>
            <a:r>
              <a:rPr lang="en-US" sz="2000" dirty="0" err="1" smtClean="0"/>
              <a:t>rất</a:t>
            </a:r>
            <a:r>
              <a:rPr lang="en-US" sz="2000" dirty="0" smtClean="0"/>
              <a:t> </a:t>
            </a:r>
            <a:r>
              <a:rPr lang="en-US" sz="2000" dirty="0" err="1" smtClean="0"/>
              <a:t>ít</a:t>
            </a:r>
            <a:r>
              <a:rPr lang="en-US" sz="2000" dirty="0" smtClean="0"/>
              <a:t> </a:t>
            </a:r>
            <a:r>
              <a:rPr lang="en-US" sz="2000" dirty="0" err="1" smtClean="0"/>
              <a:t>lợi</a:t>
            </a:r>
            <a:r>
              <a:rPr lang="en-US" sz="2000" dirty="0" smtClean="0"/>
              <a:t> </a:t>
            </a:r>
            <a:r>
              <a:rPr lang="en-US" sz="2000" dirty="0" err="1" smtClean="0"/>
              <a:t>ích</a:t>
            </a:r>
            <a:r>
              <a:rPr lang="en-US" sz="2000" dirty="0" smtClean="0"/>
              <a:t> </a:t>
            </a:r>
            <a:r>
              <a:rPr lang="en-US" sz="2000" dirty="0" err="1" smtClean="0"/>
              <a:t>mua</a:t>
            </a:r>
            <a:r>
              <a:rPr lang="en-US" sz="2000" dirty="0" smtClean="0"/>
              <a:t> </a:t>
            </a:r>
            <a:r>
              <a:rPr lang="en-US" sz="2000" dirty="0" err="1" smtClean="0"/>
              <a:t>nhiều</a:t>
            </a:r>
            <a:r>
              <a:rPr lang="en-US" sz="2000" dirty="0" smtClean="0"/>
              <a:t> </a:t>
            </a:r>
            <a:r>
              <a:rPr lang="en-US" sz="2000" dirty="0" err="1" smtClean="0"/>
              <a:t>bên</a:t>
            </a:r>
            <a:r>
              <a:rPr lang="en-US" sz="2000" dirty="0" smtClean="0"/>
              <a:t> </a:t>
            </a:r>
            <a:r>
              <a:rPr lang="en-US" sz="2000" dirty="0" err="1" smtClean="0"/>
              <a:t>và</a:t>
            </a:r>
            <a:r>
              <a:rPr lang="en-US" sz="2000" dirty="0" smtClean="0"/>
              <a:t> </a:t>
            </a:r>
            <a:r>
              <a:rPr lang="en-US" sz="2000" dirty="0" err="1" smtClean="0"/>
              <a:t>thường</a:t>
            </a:r>
            <a:r>
              <a:rPr lang="en-US" sz="2000" dirty="0" smtClean="0"/>
              <a:t> </a:t>
            </a:r>
            <a:r>
              <a:rPr lang="en-US" sz="2000" dirty="0" err="1" smtClean="0"/>
              <a:t>quyết</a:t>
            </a:r>
            <a:r>
              <a:rPr lang="en-US" sz="2000" dirty="0" smtClean="0"/>
              <a:t> </a:t>
            </a:r>
            <a:r>
              <a:rPr lang="en-US" sz="2000" dirty="0" err="1" smtClean="0"/>
              <a:t>định</a:t>
            </a:r>
            <a:r>
              <a:rPr lang="en-US" sz="2000" dirty="0" smtClean="0"/>
              <a:t> </a:t>
            </a:r>
            <a:r>
              <a:rPr lang="en-US" sz="2000" dirty="0" err="1" smtClean="0"/>
              <a:t>mang</a:t>
            </a:r>
            <a:r>
              <a:rPr lang="en-US" sz="2000" dirty="0" smtClean="0"/>
              <a:t> </a:t>
            </a:r>
            <a:r>
              <a:rPr lang="en-US" sz="2000" dirty="0" err="1" smtClean="0"/>
              <a:t>tính</a:t>
            </a:r>
            <a:r>
              <a:rPr lang="en-US" sz="2000" dirty="0" smtClean="0"/>
              <a:t> </a:t>
            </a:r>
            <a:r>
              <a:rPr lang="en-US" sz="2000" dirty="0" err="1" smtClean="0"/>
              <a:t>cá</a:t>
            </a:r>
            <a:r>
              <a:rPr lang="en-US" sz="2000" dirty="0" smtClean="0"/>
              <a:t> </a:t>
            </a:r>
            <a:r>
              <a:rPr lang="en-US" sz="2000" dirty="0" err="1" smtClean="0"/>
              <a:t>nhân</a:t>
            </a:r>
            <a:r>
              <a:rPr lang="en-US" sz="2000" dirty="0" smtClean="0"/>
              <a:t> </a:t>
            </a:r>
            <a:r>
              <a:rPr lang="en-US" sz="2000" dirty="0" err="1" smtClean="0"/>
              <a:t>hoặc</a:t>
            </a:r>
            <a:r>
              <a:rPr lang="en-US" sz="2000" dirty="0" smtClean="0"/>
              <a:t> </a:t>
            </a:r>
            <a:r>
              <a:rPr lang="en-US" sz="2000" dirty="0" err="1" smtClean="0"/>
              <a:t>ảnh</a:t>
            </a:r>
            <a:r>
              <a:rPr lang="en-US" sz="2000" dirty="0" smtClean="0"/>
              <a:t> </a:t>
            </a:r>
            <a:r>
              <a:rPr lang="en-US" sz="2000" dirty="0" err="1" smtClean="0"/>
              <a:t>hưởng</a:t>
            </a:r>
            <a:r>
              <a:rPr lang="en-US" sz="2000" dirty="0" smtClean="0"/>
              <a:t> </a:t>
            </a:r>
            <a:r>
              <a:rPr lang="en-US" sz="2000" dirty="0" err="1" smtClean="0"/>
              <a:t>bởi</a:t>
            </a:r>
            <a:r>
              <a:rPr lang="en-US" sz="2000" dirty="0" smtClean="0"/>
              <a:t>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số</a:t>
            </a:r>
            <a:r>
              <a:rPr lang="en-US" sz="2000" dirty="0" smtClean="0"/>
              <a:t> </a:t>
            </a:r>
            <a:r>
              <a:rPr lang="en-US" sz="2000" dirty="0" err="1" smtClean="0"/>
              <a:t>ít</a:t>
            </a:r>
            <a:r>
              <a:rPr lang="en-US" sz="2000" dirty="0" smtClean="0"/>
              <a:t> </a:t>
            </a:r>
            <a:r>
              <a:rPr lang="en-US" sz="2000" dirty="0" err="1" smtClean="0"/>
              <a:t>người</a:t>
            </a:r>
            <a:r>
              <a:rPr lang="en-US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237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nhau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endParaRPr lang="en-US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380999" y="1719071"/>
            <a:ext cx="4495801" cy="45293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200" kern="1200" spc="15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200" kern="1200" spc="1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200" kern="1200" spc="1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Wingdings 2" pitchFamily="18" charset="2"/>
              <a:buNone/>
            </a:pPr>
            <a:r>
              <a:rPr lang="en-US" b="1" dirty="0" err="1" smtClean="0"/>
              <a:t>Khách</a:t>
            </a:r>
            <a:r>
              <a:rPr lang="en-US" b="1" dirty="0" smtClean="0"/>
              <a:t> </a:t>
            </a:r>
            <a:r>
              <a:rPr lang="en-US" b="1" dirty="0" err="1" smtClean="0"/>
              <a:t>hàng</a:t>
            </a:r>
            <a:r>
              <a:rPr lang="en-US" b="1" dirty="0" smtClean="0"/>
              <a:t> </a:t>
            </a:r>
            <a:r>
              <a:rPr lang="en-US" b="1" dirty="0" err="1" smtClean="0"/>
              <a:t>là</a:t>
            </a:r>
            <a:r>
              <a:rPr lang="en-US" b="1" dirty="0" smtClean="0"/>
              <a:t> </a:t>
            </a:r>
            <a:r>
              <a:rPr lang="en-US" b="1" dirty="0" err="1" smtClean="0"/>
              <a:t>tổ</a:t>
            </a:r>
            <a:r>
              <a:rPr lang="en-US" b="1" dirty="0" smtClean="0"/>
              <a:t> </a:t>
            </a:r>
            <a:r>
              <a:rPr lang="en-US" b="1" dirty="0" err="1" smtClean="0"/>
              <a:t>chức</a:t>
            </a: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dắt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SX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chu</a:t>
            </a:r>
            <a:r>
              <a:rPr lang="en-US" dirty="0" smtClean="0"/>
              <a:t>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Kênh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phối</a:t>
            </a:r>
            <a:r>
              <a:rPr lang="en-US" dirty="0" smtClean="0"/>
              <a:t> </a:t>
            </a:r>
            <a:r>
              <a:rPr lang="en-US" dirty="0" err="1" smtClean="0"/>
              <a:t>ngắn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endParaRPr lang="en-US" dirty="0" smtClean="0"/>
          </a:p>
          <a:p>
            <a:pPr marL="45720" indent="0">
              <a:buNone/>
            </a:pPr>
            <a:endParaRPr lang="en-US" dirty="0" smtClean="0"/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4680625" y="1676400"/>
            <a:ext cx="4495801" cy="47087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200" kern="1200" spc="15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2200" kern="1200" spc="1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2200" kern="1200" spc="1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Wingdings 2" pitchFamily="18" charset="2"/>
              <a:buNone/>
            </a:pPr>
            <a:r>
              <a:rPr lang="en-US" sz="2000" b="1" dirty="0" err="1" smtClean="0"/>
              <a:t>Khách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hàng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NTD </a:t>
            </a:r>
            <a:r>
              <a:rPr lang="en-US" sz="2000" b="1" dirty="0" err="1" smtClean="0"/>
              <a:t>cuối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cùng</a:t>
            </a:r>
            <a:endParaRPr lang="en-US" sz="2000" b="1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thân</a:t>
            </a:r>
            <a:r>
              <a:rPr lang="en-US" dirty="0" smtClean="0"/>
              <a:t> </a:t>
            </a:r>
            <a:r>
              <a:rPr lang="en-US" dirty="0" err="1" smtClean="0"/>
              <a:t>hoạc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đình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ít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chu</a:t>
            </a:r>
            <a:r>
              <a:rPr lang="en-US" dirty="0" smtClean="0"/>
              <a:t> </a:t>
            </a:r>
            <a:r>
              <a:rPr lang="en-US" dirty="0" err="1" smtClean="0"/>
              <a:t>kỳ</a:t>
            </a:r>
            <a:endParaRPr lang="en-US" dirty="0"/>
          </a:p>
          <a:p>
            <a:pPr marL="45720" indent="0">
              <a:buNone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Kênh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phối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endParaRPr lang="en-US" dirty="0" smtClean="0"/>
          </a:p>
          <a:p>
            <a:pPr marL="45720" indent="0">
              <a:buNone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14036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314574"/>
            <a:ext cx="8381999" cy="375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7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AIDA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áp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: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AIDA</a:t>
            </a:r>
            <a:endParaRPr lang="en-US" dirty="0"/>
          </a:p>
        </p:txBody>
      </p:sp>
      <p:sp>
        <p:nvSpPr>
          <p:cNvPr id="6" name="Diamond 5"/>
          <p:cNvSpPr/>
          <p:nvPr/>
        </p:nvSpPr>
        <p:spPr bwMode="auto">
          <a:xfrm>
            <a:off x="876300" y="2133600"/>
            <a:ext cx="1155700" cy="914400"/>
          </a:xfrm>
          <a:prstGeom prst="diamond">
            <a:avLst/>
          </a:prstGeom>
          <a:solidFill>
            <a:schemeClr val="bg2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A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816100" y="2184400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>
                <a:latin typeface="Arial" pitchFamily="34" charset="0"/>
              </a:rPr>
              <a:t>Attention (sự chú ý): </a:t>
            </a:r>
            <a:r>
              <a:rPr lang="en-US">
                <a:latin typeface="Arial" pitchFamily="34" charset="0"/>
              </a:rPr>
              <a:t>Website phải đẹp, ấn tượng thu hút sự chú ý của người xem </a:t>
            </a:r>
            <a:endParaRPr lang="en-US" b="1">
              <a:latin typeface="Arial" pitchFamily="34" charset="0"/>
            </a:endParaRPr>
          </a:p>
        </p:txBody>
      </p:sp>
      <p:sp>
        <p:nvSpPr>
          <p:cNvPr id="8" name="Diamond 7"/>
          <p:cNvSpPr/>
          <p:nvPr/>
        </p:nvSpPr>
        <p:spPr bwMode="auto">
          <a:xfrm>
            <a:off x="889000" y="3378200"/>
            <a:ext cx="1155700" cy="914400"/>
          </a:xfrm>
          <a:prstGeom prst="diamond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I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828800" y="3429000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>
                <a:latin typeface="Arial" pitchFamily="34" charset="0"/>
              </a:rPr>
              <a:t>Interest (sự thích thú): </a:t>
            </a:r>
            <a:r>
              <a:rPr lang="en-US">
                <a:latin typeface="Arial" pitchFamily="34" charset="0"/>
              </a:rPr>
              <a:t>Website phải cung cấp các sản phẩm, dịch vụ hỗ trợ, thông tin phù hợp với nhu cầu khách hàng</a:t>
            </a:r>
            <a:endParaRPr lang="en-US" b="1">
              <a:latin typeface="Arial" pitchFamily="34" charset="0"/>
            </a:endParaRPr>
          </a:p>
        </p:txBody>
      </p:sp>
      <p:sp>
        <p:nvSpPr>
          <p:cNvPr id="10" name="Diamond 9"/>
          <p:cNvSpPr/>
          <p:nvPr/>
        </p:nvSpPr>
        <p:spPr bwMode="auto">
          <a:xfrm>
            <a:off x="889000" y="4635500"/>
            <a:ext cx="1155700" cy="914400"/>
          </a:xfrm>
          <a:prstGeom prst="diamond">
            <a:avLst/>
          </a:prstGeom>
          <a:solidFill>
            <a:schemeClr val="accent2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D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828800" y="4686300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>
                <a:latin typeface="Arial" pitchFamily="34" charset="0"/>
              </a:rPr>
              <a:t>Desire (sự mong đợi): </a:t>
            </a:r>
            <a:r>
              <a:rPr lang="en-US">
                <a:latin typeface="Arial" pitchFamily="34" charset="0"/>
              </a:rPr>
              <a:t>Doanh nghiệp phải đưa ra các chiến lược như: khuyến mại, giảm giá quà tặng…</a:t>
            </a:r>
            <a:r>
              <a:rPr lang="en-US" b="1">
                <a:latin typeface="Arial" pitchFamily="34" charset="0"/>
              </a:rPr>
              <a:t> </a:t>
            </a:r>
          </a:p>
        </p:txBody>
      </p:sp>
      <p:sp>
        <p:nvSpPr>
          <p:cNvPr id="12" name="Diamond 11"/>
          <p:cNvSpPr/>
          <p:nvPr/>
        </p:nvSpPr>
        <p:spPr bwMode="auto">
          <a:xfrm>
            <a:off x="901700" y="5867400"/>
            <a:ext cx="1155700" cy="914400"/>
          </a:xfrm>
          <a:prstGeom prst="diamond">
            <a:avLst/>
          </a:prstGeom>
          <a:solidFill>
            <a:schemeClr val="accent3">
              <a:lumMod val="5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228600" bIns="228600" anchor="ctr"/>
          <a:lstStyle/>
          <a:p>
            <a:pPr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A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841500" y="5918200"/>
            <a:ext cx="5486400" cy="812800"/>
          </a:xfrm>
          <a:prstGeom prst="rect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just"/>
            <a:r>
              <a:rPr lang="en-US" b="1">
                <a:latin typeface="Arial" pitchFamily="34" charset="0"/>
              </a:rPr>
              <a:t>Action (hành động): </a:t>
            </a:r>
            <a:r>
              <a:rPr lang="en-US">
                <a:latin typeface="Arial" pitchFamily="34" charset="0"/>
              </a:rPr>
              <a:t>Hình thức, mẫu mã đẹp, tiện lợi, an toàn, dễ dàng để khách hàng </a:t>
            </a:r>
            <a:r>
              <a:rPr lang="en-US" b="1" u="sng">
                <a:latin typeface="Arial" pitchFamily="34" charset="0"/>
              </a:rPr>
              <a:t>thực hiện giao dịch dễ dàng</a:t>
            </a:r>
          </a:p>
        </p:txBody>
      </p:sp>
    </p:spTree>
    <p:extLst>
      <p:ext uri="{BB962C8B-B14F-4D97-AF65-F5344CB8AC3E}">
        <p14:creationId xmlns:p14="http://schemas.microsoft.com/office/powerpoint/2010/main" val="31857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phù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,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nhất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.</a:t>
            </a:r>
          </a:p>
          <a:p>
            <a:pPr>
              <a:buFontTx/>
              <a:buChar char="-"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dựa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chí</a:t>
            </a:r>
            <a:r>
              <a:rPr lang="en-US" dirty="0" smtClean="0"/>
              <a:t>: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,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khẩu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</a:t>
            </a:r>
            <a:r>
              <a:rPr lang="en-US" dirty="0" err="1" smtClean="0"/>
              <a:t>tâm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,… </a:t>
            </a:r>
            <a:r>
              <a:rPr lang="en-US" dirty="0" err="1" smtClean="0"/>
              <a:t>trong</a:t>
            </a:r>
            <a:r>
              <a:rPr lang="en-US" dirty="0" smtClean="0"/>
              <a:t> Marketing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chí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.</a:t>
            </a:r>
          </a:p>
          <a:p>
            <a:pPr marL="45720" indent="0">
              <a:buNone/>
            </a:pPr>
            <a:endParaRPr lang="en-US" dirty="0" smtClean="0"/>
          </a:p>
          <a:p>
            <a:pPr marL="50292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</a:t>
            </a:r>
            <a:r>
              <a:rPr lang="en-US" dirty="0" err="1" smtClean="0"/>
              <a:t>thị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Marketing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27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Khoa Hệ thống thông tin Quản lý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chí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</a:t>
            </a:r>
            <a:endParaRPr lang="en-US" dirty="0"/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3234055" y="1676400"/>
            <a:ext cx="3098800" cy="787400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>
                <a:latin typeface="Arial" charset="0"/>
              </a:rPr>
              <a:t>Tiêu chí hành vi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516255" y="3022600"/>
            <a:ext cx="2654300" cy="3619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91440" bIns="91440"/>
          <a:lstStyle/>
          <a:p>
            <a:pPr algn="ctr">
              <a:defRPr/>
            </a:pPr>
            <a:r>
              <a:rPr lang="en-US" b="1" u="sng" dirty="0" err="1">
                <a:latin typeface="Arial" charset="0"/>
              </a:rPr>
              <a:t>Người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xem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hàng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hóa</a:t>
            </a:r>
            <a:r>
              <a:rPr lang="en-US" b="1" u="sng" dirty="0">
                <a:latin typeface="Arial" charset="0"/>
              </a:rPr>
              <a:t> (Viewer)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Đối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nhóm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này</a:t>
            </a:r>
            <a:r>
              <a:rPr lang="en-US" dirty="0">
                <a:latin typeface="Arial" charset="0"/>
              </a:rPr>
              <a:t>, website </a:t>
            </a:r>
            <a:r>
              <a:rPr lang="en-US" dirty="0" err="1">
                <a:latin typeface="Arial" charset="0"/>
              </a:rPr>
              <a:t>của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doanh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nghiệp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phải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ấn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tượng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hình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ảnh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âm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thanh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hút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khách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.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Cung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cấp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thông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bổ</a:t>
            </a:r>
            <a:r>
              <a:rPr lang="en-US" dirty="0">
                <a:latin typeface="Arial" charset="0"/>
              </a:rPr>
              <a:t> sung </a:t>
            </a:r>
            <a:r>
              <a:rPr lang="en-US" dirty="0" err="1">
                <a:latin typeface="Arial" charset="0"/>
              </a:rPr>
              <a:t>về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sản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phẩm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dịch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vụ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trên</a:t>
            </a:r>
            <a:r>
              <a:rPr lang="en-US" dirty="0">
                <a:latin typeface="Arial" charset="0"/>
              </a:rPr>
              <a:t> website</a:t>
            </a:r>
          </a:p>
          <a:p>
            <a:pPr algn="just">
              <a:defRPr/>
            </a:pPr>
            <a:endParaRPr lang="en-US" dirty="0">
              <a:latin typeface="Arial" charset="0"/>
            </a:endParaRPr>
          </a:p>
          <a:p>
            <a:pPr algn="just"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462655" y="3009900"/>
            <a:ext cx="2654300" cy="361950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91440" bIns="91440"/>
          <a:lstStyle/>
          <a:p>
            <a:pPr algn="ctr">
              <a:defRPr/>
            </a:pPr>
            <a:r>
              <a:rPr lang="en-US" b="1" u="sng" dirty="0" err="1">
                <a:latin typeface="Arial" charset="0"/>
              </a:rPr>
              <a:t>Người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mua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hàng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hóa</a:t>
            </a:r>
            <a:r>
              <a:rPr lang="en-US" b="1" u="sng" dirty="0">
                <a:latin typeface="Arial" charset="0"/>
              </a:rPr>
              <a:t> (Shopper)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Đối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nhóm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này</a:t>
            </a:r>
            <a:r>
              <a:rPr lang="en-US" dirty="0">
                <a:latin typeface="Arial" charset="0"/>
              </a:rPr>
              <a:t>, website </a:t>
            </a:r>
            <a:r>
              <a:rPr lang="en-US" dirty="0" err="1">
                <a:latin typeface="Arial" charset="0"/>
              </a:rPr>
              <a:t>tổ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chức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thiết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kế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sao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việc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mua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thuận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tiện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nhất</a:t>
            </a:r>
            <a:endParaRPr lang="en-US" dirty="0">
              <a:latin typeface="Arial" charset="0"/>
            </a:endParaRP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Giỏ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mua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công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cụ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cần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thiết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nhất</a:t>
            </a:r>
            <a:r>
              <a:rPr lang="en-US" dirty="0">
                <a:latin typeface="Arial" charset="0"/>
              </a:rPr>
              <a:t>: </a:t>
            </a:r>
            <a:r>
              <a:rPr lang="en-US" dirty="0" err="1">
                <a:latin typeface="Arial" charset="0"/>
              </a:rPr>
              <a:t>gợi</a:t>
            </a:r>
            <a:r>
              <a:rPr lang="en-US" dirty="0">
                <a:latin typeface="Arial" charset="0"/>
              </a:rPr>
              <a:t> ý, </a:t>
            </a:r>
            <a:r>
              <a:rPr lang="en-US" dirty="0" err="1">
                <a:latin typeface="Arial" charset="0"/>
              </a:rPr>
              <a:t>thống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kê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tư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vấn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tính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toán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giá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cả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lưu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trữ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thông</a:t>
            </a:r>
            <a:r>
              <a:rPr lang="en-US" dirty="0">
                <a:latin typeface="Arial" charset="0"/>
              </a:rPr>
              <a:t> tin </a:t>
            </a:r>
            <a:r>
              <a:rPr lang="en-US" dirty="0" err="1">
                <a:latin typeface="Arial" charset="0"/>
              </a:rPr>
              <a:t>sản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phẩm</a:t>
            </a:r>
            <a:r>
              <a:rPr lang="en-US" dirty="0">
                <a:latin typeface="Arial" charset="0"/>
              </a:rPr>
              <a:t>…</a:t>
            </a:r>
          </a:p>
          <a:p>
            <a:pPr algn="just">
              <a:defRPr/>
            </a:pPr>
            <a:endParaRPr lang="en-US" dirty="0">
              <a:latin typeface="Arial" charset="0"/>
            </a:endParaRPr>
          </a:p>
          <a:p>
            <a:pPr algn="just"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6370955" y="3009900"/>
            <a:ext cx="2654300" cy="3619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91440" bIns="91440"/>
          <a:lstStyle/>
          <a:p>
            <a:pPr algn="ctr">
              <a:defRPr/>
            </a:pPr>
            <a:r>
              <a:rPr lang="en-US" b="1" u="sng" dirty="0" err="1">
                <a:latin typeface="Arial" charset="0"/>
              </a:rPr>
              <a:t>Người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tìm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hiểu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hàng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hóa</a:t>
            </a:r>
            <a:r>
              <a:rPr lang="en-US" b="1" u="sng" dirty="0">
                <a:latin typeface="Arial" charset="0"/>
              </a:rPr>
              <a:t> (Seeker)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Đối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nhóm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này</a:t>
            </a:r>
            <a:r>
              <a:rPr lang="en-US" dirty="0">
                <a:latin typeface="Arial" charset="0"/>
              </a:rPr>
              <a:t>, website </a:t>
            </a:r>
            <a:r>
              <a:rPr lang="en-US" dirty="0" err="1">
                <a:latin typeface="Arial" charset="0"/>
              </a:rPr>
              <a:t>cần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có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công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cụ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để</a:t>
            </a:r>
            <a:r>
              <a:rPr lang="en-US" dirty="0">
                <a:latin typeface="Arial" charset="0"/>
              </a:rPr>
              <a:t> so </a:t>
            </a:r>
            <a:r>
              <a:rPr lang="en-US" dirty="0" err="1">
                <a:latin typeface="Arial" charset="0"/>
              </a:rPr>
              <a:t>sánh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sản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phẩm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giá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cả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dịch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vụ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nhận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xét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đưa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ra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gợi</a:t>
            </a:r>
            <a:r>
              <a:rPr lang="en-US" dirty="0">
                <a:latin typeface="Arial" charset="0"/>
              </a:rPr>
              <a:t> ý... </a:t>
            </a:r>
          </a:p>
          <a:p>
            <a:pPr algn="just">
              <a:defRPr/>
            </a:pPr>
            <a:endParaRPr lang="en-US" dirty="0">
              <a:latin typeface="Arial" charset="0"/>
            </a:endParaRPr>
          </a:p>
        </p:txBody>
      </p:sp>
      <p:cxnSp>
        <p:nvCxnSpPr>
          <p:cNvPr id="10" name="Straight Arrow Connector 8"/>
          <p:cNvCxnSpPr>
            <a:cxnSpLocks noChangeShapeType="1"/>
            <a:stCxn id="6" idx="4"/>
            <a:endCxn id="8" idx="0"/>
          </p:cNvCxnSpPr>
          <p:nvPr/>
        </p:nvCxnSpPr>
        <p:spPr bwMode="auto">
          <a:xfrm>
            <a:off x="4783455" y="2463800"/>
            <a:ext cx="6350" cy="5461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Straight Arrow Connector 10"/>
          <p:cNvCxnSpPr>
            <a:cxnSpLocks noChangeShapeType="1"/>
            <a:stCxn id="6" idx="4"/>
            <a:endCxn id="7" idx="0"/>
          </p:cNvCxnSpPr>
          <p:nvPr/>
        </p:nvCxnSpPr>
        <p:spPr bwMode="auto">
          <a:xfrm flipH="1">
            <a:off x="1843405" y="2463800"/>
            <a:ext cx="2940050" cy="5588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Arrow Connector 12"/>
          <p:cNvCxnSpPr>
            <a:cxnSpLocks noChangeShapeType="1"/>
            <a:stCxn id="6" idx="4"/>
            <a:endCxn id="9" idx="0"/>
          </p:cNvCxnSpPr>
          <p:nvPr/>
        </p:nvCxnSpPr>
        <p:spPr bwMode="auto">
          <a:xfrm>
            <a:off x="4783455" y="2463800"/>
            <a:ext cx="2914650" cy="5461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80519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môi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endParaRPr lang="en-US" dirty="0" smtClean="0"/>
          </a:p>
        </p:txBody>
      </p:sp>
      <p:sp>
        <p:nvSpPr>
          <p:cNvPr id="26627" name="Oval 3"/>
          <p:cNvSpPr>
            <a:spLocks noChangeArrowheads="1"/>
          </p:cNvSpPr>
          <p:nvPr/>
        </p:nvSpPr>
        <p:spPr bwMode="auto">
          <a:xfrm>
            <a:off x="3187700" y="1663700"/>
            <a:ext cx="3098800" cy="787400"/>
          </a:xfrm>
          <a:prstGeom prst="ellipse">
            <a:avLst/>
          </a:prstGeom>
          <a:solidFill>
            <a:schemeClr val="accent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tIns="228600" bIns="228600" anchor="ctr"/>
          <a:lstStyle/>
          <a:p>
            <a:pPr algn="ctr"/>
            <a:r>
              <a:rPr lang="en-US" b="1" dirty="0" err="1">
                <a:latin typeface="Arial" charset="0"/>
              </a:rPr>
              <a:t>Tác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động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của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môi</a:t>
            </a:r>
            <a:r>
              <a:rPr lang="en-US" b="1" dirty="0">
                <a:latin typeface="Arial" charset="0"/>
              </a:rPr>
              <a:t> </a:t>
            </a:r>
            <a:r>
              <a:rPr lang="en-US" b="1" dirty="0" err="1">
                <a:latin typeface="Arial" charset="0"/>
              </a:rPr>
              <a:t>trường</a:t>
            </a:r>
            <a:endParaRPr lang="en-US" b="1" dirty="0"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69900" y="3009900"/>
            <a:ext cx="2654300" cy="3619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91440" bIns="91440"/>
          <a:lstStyle/>
          <a:p>
            <a:pPr algn="ctr">
              <a:defRPr/>
            </a:pPr>
            <a:r>
              <a:rPr lang="en-US" b="1" u="sng" dirty="0" err="1">
                <a:latin typeface="Arial" charset="0"/>
              </a:rPr>
              <a:t>Nhân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tố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thuộc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xã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hội</a:t>
            </a:r>
            <a:endParaRPr lang="en-US" b="1" u="sng" dirty="0">
              <a:latin typeface="Arial" charset="0"/>
            </a:endParaRP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Đóng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vai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trò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quan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trọng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trong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việc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giao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dịch</a:t>
            </a:r>
            <a:r>
              <a:rPr lang="en-US" dirty="0">
                <a:latin typeface="Arial" charset="0"/>
              </a:rPr>
              <a:t> TMĐT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Các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yếu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tố</a:t>
            </a:r>
            <a:r>
              <a:rPr lang="en-US" dirty="0">
                <a:latin typeface="Arial" charset="0"/>
              </a:rPr>
              <a:t>: </a:t>
            </a:r>
            <a:r>
              <a:rPr lang="en-US" dirty="0" err="1">
                <a:latin typeface="Arial" charset="0"/>
              </a:rPr>
              <a:t>gia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đình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bạn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bè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đồng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nghiệp</a:t>
            </a:r>
            <a:r>
              <a:rPr lang="en-US" dirty="0">
                <a:latin typeface="Arial" charset="0"/>
              </a:rPr>
              <a:t>, “</a:t>
            </a:r>
            <a:r>
              <a:rPr lang="en-US" dirty="0" err="1">
                <a:latin typeface="Arial" charset="0"/>
              </a:rPr>
              <a:t>xu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hướng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thời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đại</a:t>
            </a:r>
            <a:r>
              <a:rPr lang="en-US" dirty="0">
                <a:latin typeface="Arial" charset="0"/>
              </a:rPr>
              <a:t>”,…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Yếu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tố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quan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trọng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của</a:t>
            </a:r>
            <a:r>
              <a:rPr lang="en-US" dirty="0">
                <a:latin typeface="Arial" charset="0"/>
              </a:rPr>
              <a:t> TMĐT: </a:t>
            </a:r>
            <a:r>
              <a:rPr lang="en-US" dirty="0" err="1">
                <a:latin typeface="Arial" charset="0"/>
              </a:rPr>
              <a:t>giao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tiếp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thảo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luận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nhóm</a:t>
            </a:r>
            <a:r>
              <a:rPr lang="en-US" dirty="0">
                <a:latin typeface="Arial" charset="0"/>
              </a:rPr>
              <a:t>. Con </a:t>
            </a:r>
            <a:r>
              <a:rPr lang="en-US" dirty="0" err="1">
                <a:latin typeface="Arial" charset="0"/>
              </a:rPr>
              <a:t>người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giao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tiếp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nhờ</a:t>
            </a:r>
            <a:r>
              <a:rPr lang="en-US" dirty="0">
                <a:latin typeface="Arial" charset="0"/>
              </a:rPr>
              <a:t> chat room, </a:t>
            </a:r>
            <a:r>
              <a:rPr lang="en-US" dirty="0" err="1">
                <a:latin typeface="Arial" charset="0"/>
              </a:rPr>
              <a:t>nhóm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thông</a:t>
            </a:r>
            <a:r>
              <a:rPr lang="en-US" dirty="0">
                <a:latin typeface="Arial" charset="0"/>
              </a:rPr>
              <a:t> tin…</a:t>
            </a:r>
          </a:p>
          <a:p>
            <a:pPr algn="just"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416300" y="2997200"/>
            <a:ext cx="2654300" cy="3619500"/>
          </a:xfrm>
          <a:prstGeom prst="rect">
            <a:avLst/>
          </a:prstGeom>
          <a:solidFill>
            <a:schemeClr val="accent3">
              <a:lumMod val="95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91440" bIns="91440"/>
          <a:lstStyle/>
          <a:p>
            <a:pPr algn="ctr">
              <a:defRPr/>
            </a:pPr>
            <a:r>
              <a:rPr lang="en-US" b="1" u="sng" dirty="0" err="1">
                <a:latin typeface="Arial" charset="0"/>
              </a:rPr>
              <a:t>Nhân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tố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thuộc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văn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hóa</a:t>
            </a:r>
            <a:r>
              <a:rPr lang="en-US" b="1" u="sng" dirty="0">
                <a:latin typeface="Arial" charset="0"/>
              </a:rPr>
              <a:t> &amp; </a:t>
            </a:r>
            <a:r>
              <a:rPr lang="en-US" b="1" u="sng" dirty="0" err="1">
                <a:latin typeface="Arial" charset="0"/>
              </a:rPr>
              <a:t>cộng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đồng</a:t>
            </a:r>
            <a:endParaRPr lang="en-US" b="1" u="sng" dirty="0">
              <a:latin typeface="Arial" charset="0"/>
            </a:endParaRP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Khách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tại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thung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lũng</a:t>
            </a:r>
            <a:r>
              <a:rPr lang="en-US" dirty="0">
                <a:latin typeface="Arial" charset="0"/>
              </a:rPr>
              <a:t> Silicon – California </a:t>
            </a:r>
            <a:r>
              <a:rPr lang="en-US" dirty="0" err="1">
                <a:latin typeface="Arial" charset="0"/>
              </a:rPr>
              <a:t>khác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với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khách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tại</a:t>
            </a:r>
            <a:r>
              <a:rPr lang="en-US" dirty="0">
                <a:latin typeface="Arial" charset="0"/>
              </a:rPr>
              <a:t> Nepal.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Khách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Châu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Âu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khác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khách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hàng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Châu</a:t>
            </a:r>
            <a:r>
              <a:rPr lang="en-US" dirty="0">
                <a:latin typeface="Arial" charset="0"/>
              </a:rPr>
              <a:t> Á.</a:t>
            </a:r>
          </a:p>
          <a:p>
            <a:pPr algn="just"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6324600" y="2997200"/>
            <a:ext cx="2654300" cy="36195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tIns="91440" bIns="91440"/>
          <a:lstStyle/>
          <a:p>
            <a:pPr algn="ctr">
              <a:defRPr/>
            </a:pPr>
            <a:r>
              <a:rPr lang="en-US" b="1" u="sng" dirty="0" err="1">
                <a:latin typeface="Arial" charset="0"/>
              </a:rPr>
              <a:t>Nhân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tố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về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môi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trường</a:t>
            </a:r>
            <a:r>
              <a:rPr lang="en-US" b="1" u="sng" dirty="0">
                <a:latin typeface="Arial" charset="0"/>
              </a:rPr>
              <a:t> </a:t>
            </a:r>
            <a:r>
              <a:rPr lang="en-US" b="1" u="sng" dirty="0" err="1">
                <a:latin typeface="Arial" charset="0"/>
              </a:rPr>
              <a:t>khác</a:t>
            </a:r>
            <a:endParaRPr lang="en-US" b="1" u="sng" dirty="0">
              <a:latin typeface="Arial" charset="0"/>
            </a:endParaRP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Sự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sẵn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có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của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thông</a:t>
            </a:r>
            <a:r>
              <a:rPr lang="en-US" dirty="0">
                <a:latin typeface="Arial" charset="0"/>
              </a:rPr>
              <a:t> tin, </a:t>
            </a:r>
            <a:r>
              <a:rPr lang="en-US" dirty="0" err="1">
                <a:latin typeface="Arial" charset="0"/>
              </a:rPr>
              <a:t>chính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sách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nhà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nước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quy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định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pháp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luật</a:t>
            </a:r>
            <a:r>
              <a:rPr lang="en-US" dirty="0">
                <a:latin typeface="Arial" charset="0"/>
              </a:rPr>
              <a:t>…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Giá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cả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quảng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cáo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xúc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tiến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thương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hiệu</a:t>
            </a:r>
            <a:r>
              <a:rPr lang="en-US" dirty="0">
                <a:latin typeface="Arial" charset="0"/>
              </a:rPr>
              <a:t>…</a:t>
            </a:r>
          </a:p>
          <a:p>
            <a:pPr algn="just">
              <a:defRPr/>
            </a:pPr>
            <a:r>
              <a:rPr lang="en-US" dirty="0" err="1">
                <a:latin typeface="Arial" charset="0"/>
              </a:rPr>
              <a:t>Môi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trường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vật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chất</a:t>
            </a:r>
            <a:r>
              <a:rPr lang="en-US" dirty="0">
                <a:latin typeface="Arial" charset="0"/>
              </a:rPr>
              <a:t>, </a:t>
            </a:r>
            <a:r>
              <a:rPr lang="en-US" dirty="0" err="1">
                <a:latin typeface="Arial" charset="0"/>
              </a:rPr>
              <a:t>yếu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tố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thúc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đẩy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tâm</a:t>
            </a:r>
            <a:r>
              <a:rPr lang="en-US" dirty="0">
                <a:latin typeface="Arial" charset="0"/>
              </a:rPr>
              <a:t> </a:t>
            </a:r>
            <a:r>
              <a:rPr lang="en-US" dirty="0" err="1">
                <a:latin typeface="Arial" charset="0"/>
              </a:rPr>
              <a:t>lý</a:t>
            </a:r>
            <a:r>
              <a:rPr lang="en-US" dirty="0">
                <a:latin typeface="Arial" charset="0"/>
              </a:rPr>
              <a:t>, ….</a:t>
            </a:r>
          </a:p>
        </p:txBody>
      </p:sp>
      <p:cxnSp>
        <p:nvCxnSpPr>
          <p:cNvPr id="26631" name="Straight Arrow Connector 8"/>
          <p:cNvCxnSpPr>
            <a:cxnSpLocks noChangeShapeType="1"/>
            <a:stCxn id="26627" idx="4"/>
            <a:endCxn id="6" idx="0"/>
          </p:cNvCxnSpPr>
          <p:nvPr/>
        </p:nvCxnSpPr>
        <p:spPr bwMode="auto">
          <a:xfrm>
            <a:off x="4737100" y="2451100"/>
            <a:ext cx="6350" cy="5461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2" name="Straight Arrow Connector 10"/>
          <p:cNvCxnSpPr>
            <a:cxnSpLocks noChangeShapeType="1"/>
            <a:stCxn id="26627" idx="4"/>
            <a:endCxn id="5" idx="0"/>
          </p:cNvCxnSpPr>
          <p:nvPr/>
        </p:nvCxnSpPr>
        <p:spPr bwMode="auto">
          <a:xfrm flipH="1">
            <a:off x="1797050" y="2451100"/>
            <a:ext cx="2940050" cy="5588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3" name="Straight Arrow Connector 12"/>
          <p:cNvCxnSpPr>
            <a:cxnSpLocks noChangeShapeType="1"/>
            <a:stCxn id="26627" idx="4"/>
            <a:endCxn id="7" idx="0"/>
          </p:cNvCxnSpPr>
          <p:nvPr/>
        </p:nvCxnSpPr>
        <p:spPr bwMode="auto">
          <a:xfrm>
            <a:off x="4737100" y="2451100"/>
            <a:ext cx="2914650" cy="5461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34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F209014-56DE-4B35-B4D7-11D5A2BD57C0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 eaLnBrk="1" hangingPunct="1"/>
              <a:t>36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63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2339</TotalTime>
  <Words>3323</Words>
  <Application>Microsoft Office PowerPoint</Application>
  <PresentationFormat>On-screen Show (4:3)</PresentationFormat>
  <Paragraphs>408</Paragraphs>
  <Slides>36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Grid</vt:lpstr>
      <vt:lpstr>CHƯƠNG 5– MARKETING ĐIỆN TỬ</vt:lpstr>
      <vt:lpstr>Nội dung bài học</vt:lpstr>
      <vt:lpstr>1.Khái niệm về Marketing điện tử</vt:lpstr>
      <vt:lpstr>Khái niệm về Marketing điện tử</vt:lpstr>
      <vt:lpstr>Môi trường Marketing của doanh nghiệp</vt:lpstr>
      <vt:lpstr>Marketing điện tử vs Marketing truyền thống</vt:lpstr>
      <vt:lpstr>Ưu điểm của Marketing điện tử</vt:lpstr>
      <vt:lpstr>Lợi ích của Marketing trực tuyến</vt:lpstr>
      <vt:lpstr>Các giai đoạn phát triển của Marketing </vt:lpstr>
      <vt:lpstr>Điều kiện áp dụng Marketing điện tử</vt:lpstr>
      <vt:lpstr>Các hàng hóa, dịch vụ có thể kinh doanh </vt:lpstr>
      <vt:lpstr>Sản phẩm phù hợp kinh doanh trực tuyến</vt:lpstr>
      <vt:lpstr>Dịch vụ phù hợp với kinh doanh trực tuyến</vt:lpstr>
      <vt:lpstr>Dịch vụ việc làm</vt:lpstr>
      <vt:lpstr>Truyền thống vs trực tuyến</vt:lpstr>
      <vt:lpstr>Thông tin, môi giới bất động sản</vt:lpstr>
      <vt:lpstr>Ngân hàng và tài chính</vt:lpstr>
      <vt:lpstr>Dịch vụ công trực tuyến</vt:lpstr>
      <vt:lpstr>Dịch vụ giáo dục &amp; đào tạo trực tuyến</vt:lpstr>
      <vt:lpstr>Lợi ích của đào tạo trực tuyến</vt:lpstr>
      <vt:lpstr>2. Những ứng dụng của Marketing điện tử trong kinh doanh</vt:lpstr>
      <vt:lpstr>Các phương pháp nghiên cứu thị trường Internet</vt:lpstr>
      <vt:lpstr>Phỏng vấn nhóm khách hàng (Focus group)</vt:lpstr>
      <vt:lpstr>Phỏng vấn các chuyên gia</vt:lpstr>
      <vt:lpstr>Điều tra bằng bảng câu hỏi qua mạng</vt:lpstr>
      <vt:lpstr>Doanh nghiệp triển khai hình thức nghiên cứu thị trường qua mạng</vt:lpstr>
      <vt:lpstr>Hành vi mua sắm của khách hàng qua mạng</vt:lpstr>
      <vt:lpstr>Đặc điểm khách hàng trong B2C</vt:lpstr>
      <vt:lpstr>Đặc điểm khách hàng trong B2B</vt:lpstr>
      <vt:lpstr>Sự khác nhau trong mua sắm</vt:lpstr>
      <vt:lpstr>Sự khác nhau về thị trường</vt:lpstr>
      <vt:lpstr>Mô hình hành vi người tiêu dùng truyền thống</vt:lpstr>
      <vt:lpstr>Mô hình hành vi người tiêu dùng AIDA</vt:lpstr>
      <vt:lpstr>Phân đoạn thị trường trong Marketing điện tử</vt:lpstr>
      <vt:lpstr>Phân nhóm khách hàng theo tiêu chí hành vi</vt:lpstr>
      <vt:lpstr>Tác động môi trường đến hành vi người tiêu dùng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2– CÁC MÔ HÌNH KINH DOANH THƯƠNG MẠI ĐIỆN TỬ</dc:title>
  <dc:creator>ThuyAnh</dc:creator>
  <cp:lastModifiedBy>ThuyAnh</cp:lastModifiedBy>
  <cp:revision>186</cp:revision>
  <dcterms:created xsi:type="dcterms:W3CDTF">2006-08-16T00:00:00Z</dcterms:created>
  <dcterms:modified xsi:type="dcterms:W3CDTF">2015-11-25T16:17:44Z</dcterms:modified>
</cp:coreProperties>
</file>