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5114" r:id="rId1"/>
  </p:sldMasterIdLst>
  <p:notesMasterIdLst>
    <p:notesMasterId r:id="rId27"/>
  </p:notesMasterIdLst>
  <p:handoutMasterIdLst>
    <p:handoutMasterId r:id="rId28"/>
  </p:handoutMasterIdLst>
  <p:sldIdLst>
    <p:sldId id="524" r:id="rId2"/>
    <p:sldId id="556" r:id="rId3"/>
    <p:sldId id="536" r:id="rId4"/>
    <p:sldId id="537" r:id="rId5"/>
    <p:sldId id="525" r:id="rId6"/>
    <p:sldId id="526" r:id="rId7"/>
    <p:sldId id="528" r:id="rId8"/>
    <p:sldId id="583" r:id="rId9"/>
    <p:sldId id="579" r:id="rId10"/>
    <p:sldId id="580" r:id="rId11"/>
    <p:sldId id="581" r:id="rId12"/>
    <p:sldId id="582" r:id="rId13"/>
    <p:sldId id="584" r:id="rId14"/>
    <p:sldId id="530" r:id="rId15"/>
    <p:sldId id="573" r:id="rId16"/>
    <p:sldId id="538" r:id="rId17"/>
    <p:sldId id="533" r:id="rId18"/>
    <p:sldId id="574" r:id="rId19"/>
    <p:sldId id="534" r:id="rId20"/>
    <p:sldId id="535" r:id="rId21"/>
    <p:sldId id="540" r:id="rId22"/>
    <p:sldId id="559" r:id="rId23"/>
    <p:sldId id="541" r:id="rId24"/>
    <p:sldId id="542" r:id="rId25"/>
    <p:sldId id="545" r:id="rId26"/>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Times New Roman" pitchFamily="18" charset="0"/>
        <a:ea typeface="+mn-ea"/>
        <a:cs typeface="+mn-cs"/>
      </a:defRPr>
    </a:lvl1pPr>
    <a:lvl2pPr marL="457200" algn="l" rtl="0" fontAlgn="base">
      <a:spcBef>
        <a:spcPct val="0"/>
      </a:spcBef>
      <a:spcAft>
        <a:spcPct val="0"/>
      </a:spcAft>
      <a:defRPr kern="1200">
        <a:solidFill>
          <a:schemeClr val="tx1"/>
        </a:solidFill>
        <a:latin typeface="Times New Roman" pitchFamily="18" charset="0"/>
        <a:ea typeface="+mn-ea"/>
        <a:cs typeface="+mn-cs"/>
      </a:defRPr>
    </a:lvl2pPr>
    <a:lvl3pPr marL="914400" algn="l" rtl="0" fontAlgn="base">
      <a:spcBef>
        <a:spcPct val="0"/>
      </a:spcBef>
      <a:spcAft>
        <a:spcPct val="0"/>
      </a:spcAft>
      <a:defRPr kern="1200">
        <a:solidFill>
          <a:schemeClr val="tx1"/>
        </a:solidFill>
        <a:latin typeface="Times New Roman" pitchFamily="18" charset="0"/>
        <a:ea typeface="+mn-ea"/>
        <a:cs typeface="+mn-cs"/>
      </a:defRPr>
    </a:lvl3pPr>
    <a:lvl4pPr marL="1371600" algn="l" rtl="0" fontAlgn="base">
      <a:spcBef>
        <a:spcPct val="0"/>
      </a:spcBef>
      <a:spcAft>
        <a:spcPct val="0"/>
      </a:spcAft>
      <a:defRPr kern="1200">
        <a:solidFill>
          <a:schemeClr val="tx1"/>
        </a:solidFill>
        <a:latin typeface="Times New Roman" pitchFamily="18" charset="0"/>
        <a:ea typeface="+mn-ea"/>
        <a:cs typeface="+mn-cs"/>
      </a:defRPr>
    </a:lvl4pPr>
    <a:lvl5pPr marL="1828800" algn="l" rtl="0" fontAlgn="base">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666699"/>
    <a:srgbClr val="3333CC"/>
    <a:srgbClr val="FFFFFF"/>
    <a:srgbClr val="FF0000"/>
    <a:srgbClr val="CCFFFF"/>
    <a:srgbClr val="000066"/>
    <a:srgbClr val="FFFF66"/>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17" autoAdjust="0"/>
    <p:restoredTop sz="87395" autoAdjust="0"/>
  </p:normalViewPr>
  <p:slideViewPr>
    <p:cSldViewPr snapToGrid="0">
      <p:cViewPr>
        <p:scale>
          <a:sx n="90" d="100"/>
          <a:sy n="90" d="100"/>
        </p:scale>
        <p:origin x="-732" y="-42"/>
      </p:cViewPr>
      <p:guideLst>
        <p:guide orient="horz" pos="2160"/>
        <p:guide pos="2880"/>
      </p:guideLst>
    </p:cSldViewPr>
  </p:slideViewPr>
  <p:outlineViewPr>
    <p:cViewPr>
      <p:scale>
        <a:sx n="33" d="100"/>
        <a:sy n="33" d="100"/>
      </p:scale>
      <p:origin x="0" y="4506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0402"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230403" name="Rectangle 3"/>
          <p:cNvSpPr>
            <a:spLocks noGrp="1" noChangeArrowheads="1"/>
          </p:cNvSpPr>
          <p:nvPr>
            <p:ph type="dt" sz="quarter"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230404" name="Rectangle 4"/>
          <p:cNvSpPr>
            <a:spLocks noGrp="1" noChangeArrowheads="1"/>
          </p:cNvSpPr>
          <p:nvPr>
            <p:ph type="ftr" sz="quarter" idx="2"/>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230405" name="Rectangle 5"/>
          <p:cNvSpPr>
            <a:spLocks noGrp="1" noChangeArrowheads="1"/>
          </p:cNvSpPr>
          <p:nvPr>
            <p:ph type="sldNum" sz="quarter" idx="3"/>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A8CE744D-100E-418A-9BD5-7D5AFFEEBDE1}" type="slidenum">
              <a:rPr lang="en-US"/>
              <a:pPr>
                <a:defRPr/>
              </a:pPr>
              <a:t>‹#›</a:t>
            </a:fld>
            <a:endParaRPr lang="en-US"/>
          </a:p>
        </p:txBody>
      </p:sp>
    </p:spTree>
    <p:extLst>
      <p:ext uri="{BB962C8B-B14F-4D97-AF65-F5344CB8AC3E}">
        <p14:creationId xmlns:p14="http://schemas.microsoft.com/office/powerpoint/2010/main" val="41099189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defRPr>
            </a:lvl1pPr>
          </a:lstStyle>
          <a:p>
            <a:pPr>
              <a:defRPr/>
            </a:pPr>
            <a:endParaRPr lang="en-US"/>
          </a:p>
        </p:txBody>
      </p:sp>
      <p:sp>
        <p:nvSpPr>
          <p:cNvPr id="29699" name="Rectangle 3"/>
          <p:cNvSpPr>
            <a:spLocks noGrp="1" noChangeArrowheads="1"/>
          </p:cNvSpPr>
          <p:nvPr>
            <p:ph type="dt" idx="1"/>
          </p:nvPr>
        </p:nvSpPr>
        <p:spPr bwMode="auto">
          <a:xfrm>
            <a:off x="3884613" y="0"/>
            <a:ext cx="2971800"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defRPr>
            </a:lvl1pPr>
          </a:lstStyle>
          <a:p>
            <a:pPr>
              <a:defRPr/>
            </a:pPr>
            <a:endParaRPr lang="en-US"/>
          </a:p>
        </p:txBody>
      </p:sp>
      <p:sp>
        <p:nvSpPr>
          <p:cNvPr id="63492" name="Rectangle 4"/>
          <p:cNvSpPr>
            <a:spLocks noGrp="1" noRot="1" noChangeAspect="1" noChangeArrowheads="1" noTextEdit="1"/>
          </p:cNvSpPr>
          <p:nvPr>
            <p:ph type="sldImg" idx="2"/>
          </p:nvPr>
        </p:nvSpPr>
        <p:spPr bwMode="auto">
          <a:xfrm>
            <a:off x="1104900" y="696913"/>
            <a:ext cx="4649788"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1" name="Rectangle 5"/>
          <p:cNvSpPr>
            <a:spLocks noGrp="1" noChangeArrowheads="1"/>
          </p:cNvSpPr>
          <p:nvPr>
            <p:ph type="body" sz="quarter" idx="3"/>
          </p:nvPr>
        </p:nvSpPr>
        <p:spPr bwMode="auto">
          <a:xfrm>
            <a:off x="685800" y="4414838"/>
            <a:ext cx="5486400" cy="41846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9702" name="Rectangle 6"/>
          <p:cNvSpPr>
            <a:spLocks noGrp="1" noChangeArrowheads="1"/>
          </p:cNvSpPr>
          <p:nvPr>
            <p:ph type="ftr" sz="quarter" idx="4"/>
          </p:nvPr>
        </p:nvSpPr>
        <p:spPr bwMode="auto">
          <a:xfrm>
            <a:off x="0"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en-US"/>
          </a:p>
        </p:txBody>
      </p:sp>
      <p:sp>
        <p:nvSpPr>
          <p:cNvPr id="29703" name="Rectangle 7"/>
          <p:cNvSpPr>
            <a:spLocks noGrp="1" noChangeArrowheads="1"/>
          </p:cNvSpPr>
          <p:nvPr>
            <p:ph type="sldNum" sz="quarter" idx="5"/>
          </p:nvPr>
        </p:nvSpPr>
        <p:spPr bwMode="auto">
          <a:xfrm>
            <a:off x="3884613" y="8829675"/>
            <a:ext cx="2971800"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351B6574-1FBD-4838-BAB3-819396910F01}" type="slidenum">
              <a:rPr lang="en-US"/>
              <a:pPr>
                <a:defRPr/>
              </a:pPr>
              <a:t>‹#›</a:t>
            </a:fld>
            <a:endParaRPr lang="en-US"/>
          </a:p>
        </p:txBody>
      </p:sp>
    </p:spTree>
    <p:extLst>
      <p:ext uri="{BB962C8B-B14F-4D97-AF65-F5344CB8AC3E}">
        <p14:creationId xmlns:p14="http://schemas.microsoft.com/office/powerpoint/2010/main" val="9909836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FCDC04C6-56FD-450D-B1C4-62C47C0F9AC8}" type="slidenum">
              <a:rPr lang="en-US" smtClean="0">
                <a:solidFill>
                  <a:srgbClr val="000000"/>
                </a:solidFill>
                <a:latin typeface="Arial" charset="0"/>
              </a:rPr>
              <a:pPr eaLnBrk="1" hangingPunct="1"/>
              <a:t>1</a:t>
            </a:fld>
            <a:endParaRPr lang="en-US" smtClean="0">
              <a:solidFill>
                <a:srgbClr val="000000"/>
              </a:solidFill>
              <a:latin typeface="Arial"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51B6574-1FBD-4838-BAB3-819396910F01}" type="slidenum">
              <a:rPr lang="en-US" smtClean="0"/>
              <a:pPr>
                <a:defRPr/>
              </a:pPr>
              <a:t>2</a:t>
            </a:fld>
            <a:endParaRPr lang="en-US"/>
          </a:p>
        </p:txBody>
      </p:sp>
    </p:spTree>
    <p:extLst>
      <p:ext uri="{BB962C8B-B14F-4D97-AF65-F5344CB8AC3E}">
        <p14:creationId xmlns:p14="http://schemas.microsoft.com/office/powerpoint/2010/main" val="13697592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655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1A99EBD8-5B5B-4D3B-9178-4C42CEE9B7DE}" type="slidenum">
              <a:rPr lang="en-US" smtClean="0">
                <a:latin typeface="Arial" charset="0"/>
              </a:rPr>
              <a:pPr eaLnBrk="1" hangingPunct="1"/>
              <a:t>3</a:t>
            </a:fld>
            <a:endParaRPr lang="en-US"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ln/>
        </p:spPr>
      </p:sp>
      <p:sp>
        <p:nvSpPr>
          <p:cNvPr id="665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665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958D1AD9-36A0-4C4B-8581-5F6C6E72E9CC}" type="slidenum">
              <a:rPr lang="en-US" smtClean="0">
                <a:latin typeface="Arial" charset="0"/>
              </a:rPr>
              <a:pPr eaLnBrk="1" hangingPunct="1"/>
              <a:t>4</a:t>
            </a:fld>
            <a:endParaRPr lang="en-US"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AA1D1867-FECC-4CC1-83E0-64DA7E101BFE}" type="slidenum">
              <a:rPr lang="en-US" smtClean="0">
                <a:latin typeface="Arial" charset="0"/>
              </a:rPr>
              <a:pPr eaLnBrk="1" hangingPunct="1"/>
              <a:t>5</a:t>
            </a:fld>
            <a:endParaRPr lang="en-US"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B5474007-FCC3-4274-ADBE-E2239860875A}" type="slidenum">
              <a:rPr lang="en-US" smtClean="0">
                <a:latin typeface="Arial" charset="0"/>
              </a:rPr>
              <a:pPr eaLnBrk="1" hangingPunct="1"/>
              <a:t>6</a:t>
            </a:fld>
            <a:endParaRPr lang="en-US"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2713FBE5-E5FC-4710-8869-9C7C058132E0}" type="slidenum">
              <a:rPr lang="en-US" smtClean="0">
                <a:latin typeface="Arial" charset="0"/>
              </a:rPr>
              <a:pPr eaLnBrk="1" hangingPunct="1"/>
              <a:t>7</a:t>
            </a:fld>
            <a:endParaRPr lang="en-US"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7605B417-5DAE-4304-9319-2BDA610943C8}" type="slidenum">
              <a:rPr lang="en-US" smtClean="0">
                <a:latin typeface="Arial" charset="0"/>
              </a:rPr>
              <a:pPr eaLnBrk="1" hangingPunct="1"/>
              <a:t>9</a:t>
            </a:fld>
            <a:endParaRPr lang="en-US"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16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FE7ABB34-CA62-451E-9407-4D42CBCAC984}" type="slidenum">
              <a:rPr lang="en-US" smtClean="0">
                <a:latin typeface="Arial" charset="0"/>
              </a:rPr>
              <a:pPr eaLnBrk="1" hangingPunct="1"/>
              <a:t>10</a:t>
            </a:fld>
            <a:endParaRPr lang="en-US"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4E18720B-0A72-490B-8556-092CED017BEB}" type="slidenum">
              <a:rPr lang="en-US" smtClean="0">
                <a:latin typeface="Arial" charset="0"/>
              </a:rPr>
              <a:pPr eaLnBrk="1" hangingPunct="1"/>
              <a:t>11</a:t>
            </a:fld>
            <a:endParaRPr lang="en-US"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37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74ACB62E-6DF1-49EC-B938-9200A93DAB74}" type="slidenum">
              <a:rPr lang="en-US" smtClean="0">
                <a:latin typeface="Arial" charset="0"/>
              </a:rPr>
              <a:pPr eaLnBrk="1" hangingPunct="1"/>
              <a:t>12</a:t>
            </a:fld>
            <a:endParaRPr lang="en-US"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a:ln/>
        </p:spPr>
      </p:sp>
      <p:sp>
        <p:nvSpPr>
          <p:cNvPr id="747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47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6096C6F0-ABBB-41A0-8B29-56DC478F1065}" type="slidenum">
              <a:rPr lang="en-US" smtClean="0">
                <a:latin typeface="Arial" charset="0"/>
              </a:rPr>
              <a:pPr eaLnBrk="1" hangingPunct="1"/>
              <a:t>14</a:t>
            </a:fld>
            <a:endParaRPr lang="en-US"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C17130F7-E5DE-4034-B28C-5DA8ADD2506C}" type="slidenum">
              <a:rPr lang="en-US" smtClean="0">
                <a:latin typeface="Arial" charset="0"/>
              </a:rPr>
              <a:pPr eaLnBrk="1" hangingPunct="1"/>
              <a:t>15</a:t>
            </a:fld>
            <a:endParaRPr lang="en-US"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6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DA278C05-56CA-48C6-8DC2-5B366E908C5C}" type="slidenum">
              <a:rPr lang="en-US" smtClean="0">
                <a:latin typeface="Arial" charset="0"/>
              </a:rPr>
              <a:pPr eaLnBrk="1" hangingPunct="1"/>
              <a:t>16</a:t>
            </a:fld>
            <a:endParaRPr lang="en-US"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2D2F4FF5-E280-45AD-9CA5-47C93ECD2CEE}" type="slidenum">
              <a:rPr lang="en-US" smtClean="0">
                <a:latin typeface="Arial" charset="0"/>
              </a:rPr>
              <a:pPr eaLnBrk="1" hangingPunct="1"/>
              <a:t>17</a:t>
            </a:fld>
            <a:endParaRPr lang="en-US"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8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B43BB98C-4B06-445D-B757-0F79DC0DF2A0}" type="slidenum">
              <a:rPr lang="en-US" smtClean="0">
                <a:latin typeface="Arial" charset="0"/>
              </a:rPr>
              <a:pPr eaLnBrk="1" hangingPunct="1"/>
              <a:t>19</a:t>
            </a:fld>
            <a:endParaRPr lang="en-US"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charset="0"/>
            </a:endParaRPr>
          </a:p>
        </p:txBody>
      </p:sp>
      <p:sp>
        <p:nvSpPr>
          <p:cNvPr id="798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85C7E817-E4B0-46CA-A368-0D552167ECA5}" type="slidenum">
              <a:rPr lang="en-US" smtClean="0">
                <a:latin typeface="Arial" charset="0"/>
              </a:rPr>
              <a:pPr eaLnBrk="1" hangingPunct="1"/>
              <a:t>20</a:t>
            </a:fld>
            <a:endParaRPr lang="en-US"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4" name="Line 15"/>
          <p:cNvSpPr>
            <a:spLocks noChangeShapeType="1"/>
          </p:cNvSpPr>
          <p:nvPr userDrawn="1"/>
        </p:nvSpPr>
        <p:spPr bwMode="auto">
          <a:xfrm>
            <a:off x="685800" y="2895600"/>
            <a:ext cx="7848600" cy="0"/>
          </a:xfrm>
          <a:prstGeom prst="line">
            <a:avLst/>
          </a:prstGeom>
          <a:noFill/>
          <a:ln w="63500">
            <a:solidFill>
              <a:srgbClr val="6699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5" name="Rectangle 18"/>
          <p:cNvSpPr>
            <a:spLocks noChangeArrowheads="1"/>
          </p:cNvSpPr>
          <p:nvPr userDrawn="1"/>
        </p:nvSpPr>
        <p:spPr bwMode="auto">
          <a:xfrm>
            <a:off x="0" y="5486400"/>
            <a:ext cx="228600" cy="1371600"/>
          </a:xfrm>
          <a:prstGeom prst="rect">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sp>
        <p:nvSpPr>
          <p:cNvPr id="6" name="Rectangle 19"/>
          <p:cNvSpPr>
            <a:spLocks noChangeArrowheads="1"/>
          </p:cNvSpPr>
          <p:nvPr userDrawn="1"/>
        </p:nvSpPr>
        <p:spPr bwMode="auto">
          <a:xfrm>
            <a:off x="0" y="4114800"/>
            <a:ext cx="228600" cy="1371600"/>
          </a:xfrm>
          <a:prstGeom prst="rect">
            <a:avLst/>
          </a:prstGeom>
          <a:solidFill>
            <a:srgbClr val="99663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sp>
        <p:nvSpPr>
          <p:cNvPr id="7" name="Rectangle 20"/>
          <p:cNvSpPr>
            <a:spLocks noChangeArrowheads="1"/>
          </p:cNvSpPr>
          <p:nvPr userDrawn="1"/>
        </p:nvSpPr>
        <p:spPr bwMode="auto">
          <a:xfrm>
            <a:off x="0" y="2743200"/>
            <a:ext cx="228600" cy="1371600"/>
          </a:xfrm>
          <a:prstGeom prst="rect">
            <a:avLst/>
          </a:prstGeom>
          <a:solidFill>
            <a:srgbClr val="0099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sp>
        <p:nvSpPr>
          <p:cNvPr id="8" name="Rectangle 21"/>
          <p:cNvSpPr>
            <a:spLocks noChangeArrowheads="1"/>
          </p:cNvSpPr>
          <p:nvPr userDrawn="1"/>
        </p:nvSpPr>
        <p:spPr bwMode="auto">
          <a:xfrm>
            <a:off x="0" y="1371600"/>
            <a:ext cx="228600" cy="1371600"/>
          </a:xfrm>
          <a:prstGeom prst="rect">
            <a:avLst/>
          </a:prstGeom>
          <a:solidFill>
            <a:srgbClr val="CC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sp>
        <p:nvSpPr>
          <p:cNvPr id="9" name="Rectangle 22"/>
          <p:cNvSpPr>
            <a:spLocks noChangeArrowheads="1"/>
          </p:cNvSpPr>
          <p:nvPr userDrawn="1"/>
        </p:nvSpPr>
        <p:spPr bwMode="auto">
          <a:xfrm>
            <a:off x="0" y="0"/>
            <a:ext cx="228600" cy="1371600"/>
          </a:xfrm>
          <a:prstGeom prst="rect">
            <a:avLst/>
          </a:prstGeom>
          <a:solidFill>
            <a:srgbClr val="8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sp>
        <p:nvSpPr>
          <p:cNvPr id="204803" name="Rectangle 3"/>
          <p:cNvSpPr>
            <a:spLocks noGrp="1" noChangeArrowheads="1"/>
          </p:cNvSpPr>
          <p:nvPr>
            <p:ph type="subTitle" idx="1"/>
          </p:nvPr>
        </p:nvSpPr>
        <p:spPr>
          <a:xfrm>
            <a:off x="1371600" y="3270250"/>
            <a:ext cx="6400800" cy="2209800"/>
          </a:xfrm>
        </p:spPr>
        <p:txBody>
          <a:bodyPr/>
          <a:lstStyle>
            <a:lvl1pPr marL="0" indent="0" algn="ctr">
              <a:buFontTx/>
              <a:buNone/>
              <a:defRPr sz="2600"/>
            </a:lvl1pPr>
          </a:lstStyle>
          <a:p>
            <a:r>
              <a:rPr lang="en-US"/>
              <a:t>Click to edit Master subtitle style</a:t>
            </a:r>
          </a:p>
        </p:txBody>
      </p:sp>
      <p:sp>
        <p:nvSpPr>
          <p:cNvPr id="2" name="Title 1"/>
          <p:cNvSpPr>
            <a:spLocks noGrp="1"/>
          </p:cNvSpPr>
          <p:nvPr>
            <p:ph type="title"/>
          </p:nvPr>
        </p:nvSpPr>
        <p:spPr/>
        <p:txBody>
          <a:bodyPr/>
          <a:lstStyle/>
          <a:p>
            <a:r>
              <a:rPr lang="en-US" smtClean="0"/>
              <a:t>Click to edit Master title style</a:t>
            </a:r>
            <a:endParaRPr lang="en-US"/>
          </a:p>
        </p:txBody>
      </p:sp>
      <p:sp>
        <p:nvSpPr>
          <p:cNvPr id="10" name="Date Placeholder 2"/>
          <p:cNvSpPr>
            <a:spLocks noGrp="1"/>
          </p:cNvSpPr>
          <p:nvPr>
            <p:ph type="dt" sz="half" idx="10"/>
          </p:nvPr>
        </p:nvSpPr>
        <p:spPr/>
        <p:txBody>
          <a:bodyPr/>
          <a:lstStyle>
            <a:lvl1pPr>
              <a:defRPr/>
            </a:lvl1pPr>
          </a:lstStyle>
          <a:p>
            <a:pPr>
              <a:defRPr/>
            </a:pPr>
            <a:fld id="{DEC83260-8CC3-4BDB-A641-5A5B959EAB04}" type="datetime1">
              <a:rPr lang="en-US" smtClean="0"/>
              <a:t>10/09/15</a:t>
            </a:fld>
            <a:endParaRPr lang="en-US"/>
          </a:p>
        </p:txBody>
      </p:sp>
      <p:sp>
        <p:nvSpPr>
          <p:cNvPr id="11" name="Footer Placeholder 12"/>
          <p:cNvSpPr>
            <a:spLocks noGrp="1"/>
          </p:cNvSpPr>
          <p:nvPr>
            <p:ph type="ftr" sz="quarter" idx="11"/>
          </p:nvPr>
        </p:nvSpPr>
        <p:spPr/>
        <p:txBody>
          <a:bodyPr/>
          <a:lstStyle>
            <a:lvl1pPr>
              <a:defRPr/>
            </a:lvl1pPr>
          </a:lstStyle>
          <a:p>
            <a:pPr>
              <a:defRPr/>
            </a:pPr>
            <a:r>
              <a:rPr lang="en-US"/>
              <a:t>Khoa Hệ thống thông tin Quản lý</a:t>
            </a:r>
          </a:p>
        </p:txBody>
      </p:sp>
    </p:spTree>
    <p:extLst>
      <p:ext uri="{BB962C8B-B14F-4D97-AF65-F5344CB8AC3E}">
        <p14:creationId xmlns:p14="http://schemas.microsoft.com/office/powerpoint/2010/main" val="2443453804"/>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fld id="{A352729A-3330-45C4-A001-B2B131F2C58A}" type="datetime1">
              <a:rPr lang="en-US" smtClean="0"/>
              <a:t>10/09/15</a:t>
            </a:fld>
            <a:endParaRPr lang="en-US"/>
          </a:p>
        </p:txBody>
      </p:sp>
      <p:sp>
        <p:nvSpPr>
          <p:cNvPr id="5"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
        <p:nvSpPr>
          <p:cNvPr id="6" name="Rectangle 5"/>
          <p:cNvSpPr/>
          <p:nvPr userDrawn="1"/>
        </p:nvSpPr>
        <p:spPr>
          <a:xfrm>
            <a:off x="8299498" y="6248791"/>
            <a:ext cx="453970" cy="369332"/>
          </a:xfrm>
          <a:prstGeom prst="rect">
            <a:avLst/>
          </a:prstGeom>
        </p:spPr>
        <p:txBody>
          <a:bodyPr wrap="none">
            <a:spAutoFit/>
          </a:bodyPr>
          <a:lstStyle/>
          <a:p>
            <a:fld id="{3113BB49-9A2C-43DA-B2AB-F6D104EB0AE3}" type="slidenum">
              <a:rPr lang="en-US" smtClean="0"/>
              <a:pPr/>
              <a:t>‹#›</a:t>
            </a:fld>
            <a:endParaRPr lang="en-US" dirty="0"/>
          </a:p>
        </p:txBody>
      </p:sp>
    </p:spTree>
    <p:extLst>
      <p:ext uri="{BB962C8B-B14F-4D97-AF65-F5344CB8AC3E}">
        <p14:creationId xmlns:p14="http://schemas.microsoft.com/office/powerpoint/2010/main" val="4168953746"/>
      </p:ext>
    </p:extLst>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p:txBody>
          <a:bodyPr/>
          <a:lstStyle>
            <a:lvl1pPr>
              <a:defRPr/>
            </a:lvl1pPr>
          </a:lstStyle>
          <a:p>
            <a:pPr>
              <a:defRPr/>
            </a:pPr>
            <a:fld id="{97E49016-3F4A-43C1-B917-72034309F63E}" type="datetime1">
              <a:rPr lang="en-US" smtClean="0"/>
              <a:t>10/09/15</a:t>
            </a:fld>
            <a:endParaRPr lang="en-US"/>
          </a:p>
        </p:txBody>
      </p:sp>
      <p:sp>
        <p:nvSpPr>
          <p:cNvPr id="5"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3075002562"/>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71600"/>
            <a:ext cx="4038600" cy="4759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4038600" cy="4759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fld id="{9A8884F1-9D48-4E7B-AA4F-C5D0677625EE}" type="datetime1">
              <a:rPr lang="en-US" smtClean="0"/>
              <a:t>10/09/15</a:t>
            </a:fld>
            <a:endParaRPr lang="en-US"/>
          </a:p>
        </p:txBody>
      </p:sp>
      <p:sp>
        <p:nvSpPr>
          <p:cNvPr id="6"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3617003315"/>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fld id="{7C3E6F95-2460-4043-BE73-A483BCD4B184}" type="datetime1">
              <a:rPr lang="en-US" smtClean="0"/>
              <a:t>10/09/15</a:t>
            </a:fld>
            <a:endParaRPr lang="en-US"/>
          </a:p>
        </p:txBody>
      </p:sp>
      <p:sp>
        <p:nvSpPr>
          <p:cNvPr id="8"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885334138"/>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p:txBody>
          <a:bodyPr/>
          <a:lstStyle>
            <a:lvl1pPr>
              <a:defRPr/>
            </a:lvl1pPr>
          </a:lstStyle>
          <a:p>
            <a:pPr>
              <a:defRPr/>
            </a:pPr>
            <a:fld id="{3D7A069B-1C29-44BC-979C-8FA40574CE2F}" type="datetime1">
              <a:rPr lang="en-US" smtClean="0"/>
              <a:t>10/09/15</a:t>
            </a:fld>
            <a:endParaRPr lang="en-US"/>
          </a:p>
        </p:txBody>
      </p:sp>
      <p:sp>
        <p:nvSpPr>
          <p:cNvPr id="4"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632985211"/>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fld id="{7E25EC89-C8C6-47B2-AE99-78AC1C554F29}" type="datetime1">
              <a:rPr lang="en-US" smtClean="0"/>
              <a:t>10/09/15</a:t>
            </a:fld>
            <a:endParaRPr lang="en-US"/>
          </a:p>
        </p:txBody>
      </p:sp>
      <p:sp>
        <p:nvSpPr>
          <p:cNvPr id="3"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3334391846"/>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fld id="{5FDFA8DF-BD6D-47CE-B21C-6AFA8663AE18}" type="datetime1">
              <a:rPr lang="en-US" smtClean="0"/>
              <a:t>10/09/15</a:t>
            </a:fld>
            <a:endParaRPr lang="en-US"/>
          </a:p>
        </p:txBody>
      </p:sp>
      <p:sp>
        <p:nvSpPr>
          <p:cNvPr id="6"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1712589895"/>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p:txBody>
          <a:bodyPr/>
          <a:lstStyle>
            <a:lvl1pPr>
              <a:defRPr/>
            </a:lvl1pPr>
          </a:lstStyle>
          <a:p>
            <a:pPr>
              <a:defRPr/>
            </a:pPr>
            <a:fld id="{7709F181-D0D8-46C1-951B-D6BCCC5AC5CE}" type="datetime1">
              <a:rPr lang="en-US" smtClean="0"/>
              <a:t>10/09/15</a:t>
            </a:fld>
            <a:endParaRPr lang="en-US"/>
          </a:p>
        </p:txBody>
      </p:sp>
      <p:sp>
        <p:nvSpPr>
          <p:cNvPr id="6"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4065866749"/>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fld id="{E70EF8DB-1991-47E1-A63D-685A6B6EBBFD}" type="datetime1">
              <a:rPr lang="en-US" smtClean="0"/>
              <a:t>10/09/15</a:t>
            </a:fld>
            <a:endParaRPr lang="en-US"/>
          </a:p>
        </p:txBody>
      </p:sp>
      <p:sp>
        <p:nvSpPr>
          <p:cNvPr id="5"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1814537579"/>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p:txBody>
          <a:bodyPr/>
          <a:lstStyle>
            <a:lvl1pPr>
              <a:defRPr/>
            </a:lvl1pPr>
          </a:lstStyle>
          <a:p>
            <a:pPr>
              <a:defRPr/>
            </a:pPr>
            <a:fld id="{DEE6B1E9-73A0-4A05-B3E7-864A6699CA83}" type="datetime1">
              <a:rPr lang="en-US" smtClean="0"/>
              <a:t>10/09/15</a:t>
            </a:fld>
            <a:endParaRPr lang="en-US"/>
          </a:p>
        </p:txBody>
      </p:sp>
      <p:sp>
        <p:nvSpPr>
          <p:cNvPr id="5"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286332793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865187"/>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457200" y="1371600"/>
            <a:ext cx="4038600" cy="4759325"/>
          </a:xfrm>
        </p:spPr>
        <p:txBody>
          <a:bodyPr/>
          <a:lstStyle/>
          <a:p>
            <a:pPr lvl="0"/>
            <a:endParaRPr lang="en-US" noProof="0" smtClean="0"/>
          </a:p>
        </p:txBody>
      </p:sp>
      <p:sp>
        <p:nvSpPr>
          <p:cNvPr id="4" name="Text Placeholder 3"/>
          <p:cNvSpPr>
            <a:spLocks noGrp="1"/>
          </p:cNvSpPr>
          <p:nvPr>
            <p:ph type="body" sz="half" idx="2"/>
          </p:nvPr>
        </p:nvSpPr>
        <p:spPr>
          <a:xfrm>
            <a:off x="4648200" y="1371600"/>
            <a:ext cx="4038600" cy="4759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fld id="{3D5AEA31-7F3F-417A-ACC3-87B9E5EAED21}" type="datetime1">
              <a:rPr lang="en-US" smtClean="0"/>
              <a:t>10/09/15</a:t>
            </a:fld>
            <a:endParaRPr lang="en-US"/>
          </a:p>
        </p:txBody>
      </p:sp>
      <p:sp>
        <p:nvSpPr>
          <p:cNvPr id="6"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4055508492"/>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8651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371600"/>
            <a:ext cx="4038600" cy="4759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4038600" cy="47593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fld id="{2A09B229-81A8-496F-A1EA-6517144D38EA}" type="datetime1">
              <a:rPr lang="en-US" smtClean="0"/>
              <a:t>10/09/15</a:t>
            </a:fld>
            <a:endParaRPr lang="en-US"/>
          </a:p>
        </p:txBody>
      </p:sp>
      <p:sp>
        <p:nvSpPr>
          <p:cNvPr id="6"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151170272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86518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371600"/>
            <a:ext cx="8229600" cy="23034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 y="3827463"/>
            <a:ext cx="8229600" cy="23034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fld id="{A373637E-D15E-44CA-9E03-72FBB0CBF879}" type="datetime1">
              <a:rPr lang="en-US" smtClean="0"/>
              <a:t>10/09/15</a:t>
            </a:fld>
            <a:endParaRPr lang="en-US"/>
          </a:p>
        </p:txBody>
      </p:sp>
      <p:sp>
        <p:nvSpPr>
          <p:cNvPr id="6" name="Rectangle 5"/>
          <p:cNvSpPr>
            <a:spLocks noGrp="1" noChangeArrowheads="1"/>
          </p:cNvSpPr>
          <p:nvPr>
            <p:ph type="ftr" sz="quarter" idx="11"/>
          </p:nvPr>
        </p:nvSpPr>
        <p:spPr/>
        <p:txBody>
          <a:bodyPr/>
          <a:lstStyle>
            <a:lvl1pPr algn="l">
              <a:defRPr/>
            </a:lvl1pPr>
          </a:lstStyle>
          <a:p>
            <a:pPr>
              <a:defRPr/>
            </a:pPr>
            <a:r>
              <a:rPr lang="en-US" smtClean="0"/>
              <a:t>Khoa Hệ thống thông tin Quản lý</a:t>
            </a:r>
            <a:endParaRPr lang="en-US"/>
          </a:p>
        </p:txBody>
      </p:sp>
    </p:spTree>
    <p:extLst>
      <p:ext uri="{BB962C8B-B14F-4D97-AF65-F5344CB8AC3E}">
        <p14:creationId xmlns:p14="http://schemas.microsoft.com/office/powerpoint/2010/main" val="703880526"/>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086600" cy="609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533400" y="1524000"/>
            <a:ext cx="4000500"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86300" y="1524000"/>
            <a:ext cx="4000500" cy="243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86300" y="4114800"/>
            <a:ext cx="4000500" cy="2438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a:solidFill>
                  <a:schemeClr val="tx1"/>
                </a:solidFill>
              </a:defRPr>
            </a:lvl1pPr>
          </a:lstStyle>
          <a:p>
            <a:pPr>
              <a:defRPr/>
            </a:pPr>
            <a:fld id="{0136BF26-2552-459A-B8B4-768B6075D446}" type="datetime1">
              <a:rPr lang="en-US" smtClean="0"/>
              <a:t>10/09/15</a:t>
            </a:fld>
            <a:endParaRPr lang="en-US"/>
          </a:p>
        </p:txBody>
      </p:sp>
      <p:sp>
        <p:nvSpPr>
          <p:cNvPr id="7" name="Rectangle 5"/>
          <p:cNvSpPr>
            <a:spLocks noGrp="1" noChangeArrowheads="1"/>
          </p:cNvSpPr>
          <p:nvPr>
            <p:ph type="ftr" sz="quarter" idx="11"/>
          </p:nvPr>
        </p:nvSpPr>
        <p:spPr/>
        <p:txBody>
          <a:bodyPr/>
          <a:lstStyle>
            <a:lvl1pPr algn="l">
              <a:defRPr>
                <a:solidFill>
                  <a:schemeClr val="tx1"/>
                </a:solidFill>
              </a:defRPr>
            </a:lvl1pPr>
          </a:lstStyle>
          <a:p>
            <a:pPr>
              <a:defRPr/>
            </a:pPr>
            <a:r>
              <a:rPr lang="en-US" smtClean="0"/>
              <a:t>Khoa Hệ thống thông tin Quản lý</a:t>
            </a:r>
            <a:endParaRPr lang="en-US"/>
          </a:p>
        </p:txBody>
      </p:sp>
      <p:sp>
        <p:nvSpPr>
          <p:cNvPr id="8" name="Rectangle 6"/>
          <p:cNvSpPr>
            <a:spLocks noGrp="1" noChangeArrowheads="1"/>
          </p:cNvSpPr>
          <p:nvPr>
            <p:ph type="sldNum" sz="quarter" idx="12"/>
          </p:nvPr>
        </p:nvSpPr>
        <p:spPr>
          <a:xfrm>
            <a:off x="6553200" y="6245225"/>
            <a:ext cx="2133600" cy="476250"/>
          </a:xfrm>
          <a:prstGeom prst="rect">
            <a:avLst/>
          </a:prstGeom>
        </p:spPr>
        <p:txBody>
          <a:bodyPr/>
          <a:lstStyle>
            <a:lvl1pPr>
              <a:defRPr/>
            </a:lvl1pPr>
          </a:lstStyle>
          <a:p>
            <a:pPr>
              <a:defRPr/>
            </a:pPr>
            <a:fld id="{483B0F4C-C253-480D-AD07-082B35CD7617}" type="slidenum">
              <a:rPr lang="en-US"/>
              <a:pPr>
                <a:defRPr/>
              </a:pPr>
              <a:t>‹#›</a:t>
            </a:fld>
            <a:endParaRPr lang="en-US"/>
          </a:p>
        </p:txBody>
      </p:sp>
    </p:spTree>
    <p:extLst>
      <p:ext uri="{BB962C8B-B14F-4D97-AF65-F5344CB8AC3E}">
        <p14:creationId xmlns:p14="http://schemas.microsoft.com/office/powerpoint/2010/main" val="18935317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086600" cy="6096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533400" y="1524000"/>
            <a:ext cx="8153400" cy="5029200"/>
          </a:xfrm>
        </p:spPr>
        <p:txBody>
          <a:bodyPr/>
          <a:lstStyle/>
          <a:p>
            <a:pPr lvl="0"/>
            <a:endParaRPr lang="en-US" noProof="0" smtClean="0"/>
          </a:p>
        </p:txBody>
      </p:sp>
      <p:sp>
        <p:nvSpPr>
          <p:cNvPr id="4" name="Rectangle 4"/>
          <p:cNvSpPr>
            <a:spLocks noGrp="1" noChangeArrowheads="1"/>
          </p:cNvSpPr>
          <p:nvPr>
            <p:ph type="dt" sz="half" idx="10"/>
          </p:nvPr>
        </p:nvSpPr>
        <p:spPr/>
        <p:txBody>
          <a:bodyPr/>
          <a:lstStyle>
            <a:lvl1pPr>
              <a:defRPr>
                <a:solidFill>
                  <a:schemeClr val="tx1"/>
                </a:solidFill>
              </a:defRPr>
            </a:lvl1pPr>
          </a:lstStyle>
          <a:p>
            <a:pPr>
              <a:defRPr/>
            </a:pPr>
            <a:fld id="{13B2729F-5C57-4B75-855E-14C63D26815B}" type="datetime1">
              <a:rPr lang="en-US" smtClean="0"/>
              <a:t>10/09/15</a:t>
            </a:fld>
            <a:endParaRPr lang="en-US"/>
          </a:p>
        </p:txBody>
      </p:sp>
      <p:sp>
        <p:nvSpPr>
          <p:cNvPr id="5" name="Rectangle 5"/>
          <p:cNvSpPr>
            <a:spLocks noGrp="1" noChangeArrowheads="1"/>
          </p:cNvSpPr>
          <p:nvPr>
            <p:ph type="ftr" sz="quarter" idx="11"/>
          </p:nvPr>
        </p:nvSpPr>
        <p:spPr/>
        <p:txBody>
          <a:bodyPr/>
          <a:lstStyle>
            <a:lvl1pPr algn="l">
              <a:defRPr>
                <a:solidFill>
                  <a:schemeClr val="tx1"/>
                </a:solidFill>
              </a:defRPr>
            </a:lvl1pPr>
          </a:lstStyle>
          <a:p>
            <a:pPr>
              <a:defRPr/>
            </a:pPr>
            <a:r>
              <a:rPr lang="en-US" smtClean="0"/>
              <a:t>Khoa Hệ thống thông tin Quản lý</a:t>
            </a: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p:spPr>
        <p:txBody>
          <a:bodyPr/>
          <a:lstStyle>
            <a:lvl1pPr>
              <a:defRPr/>
            </a:lvl1pPr>
          </a:lstStyle>
          <a:p>
            <a:pPr>
              <a:defRPr/>
            </a:pPr>
            <a:fld id="{E8E8416C-8388-49B7-8F33-141EDE0B1FC4}" type="slidenum">
              <a:rPr lang="en-US"/>
              <a:pPr>
                <a:defRPr/>
              </a:pPr>
              <a:t>‹#›</a:t>
            </a:fld>
            <a:endParaRPr lang="en-US"/>
          </a:p>
        </p:txBody>
      </p:sp>
    </p:spTree>
    <p:extLst>
      <p:ext uri="{BB962C8B-B14F-4D97-AF65-F5344CB8AC3E}">
        <p14:creationId xmlns:p14="http://schemas.microsoft.com/office/powerpoint/2010/main" val="4097693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7813"/>
            <a:ext cx="8229600"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371600"/>
            <a:ext cx="8229600" cy="475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203780"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00" b="0">
                <a:solidFill>
                  <a:srgbClr val="000000"/>
                </a:solidFill>
                <a:latin typeface="Verdana" pitchFamily="34" charset="0"/>
              </a:defRPr>
            </a:lvl1pPr>
          </a:lstStyle>
          <a:p>
            <a:pPr>
              <a:defRPr/>
            </a:pPr>
            <a:fld id="{3916392D-5F7A-4818-9B86-445648FF7BE6}" type="datetime1">
              <a:rPr lang="en-US" smtClean="0"/>
              <a:t>10/09/15</a:t>
            </a:fld>
            <a:endParaRPr lang="en-US"/>
          </a:p>
        </p:txBody>
      </p:sp>
      <p:sp>
        <p:nvSpPr>
          <p:cNvPr id="20378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solidFill>
                  <a:srgbClr val="000000"/>
                </a:solidFill>
                <a:latin typeface="Times New Roman" pitchFamily="18" charset="0"/>
                <a:cs typeface="Times New Roman" pitchFamily="18" charset="0"/>
              </a:defRPr>
            </a:lvl1pPr>
          </a:lstStyle>
          <a:p>
            <a:pPr>
              <a:defRPr/>
            </a:pPr>
            <a:r>
              <a:rPr lang="en-US" dirty="0" err="1" smtClean="0"/>
              <a:t>Khoa</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thông</a:t>
            </a:r>
            <a:r>
              <a:rPr lang="en-US" dirty="0" smtClean="0"/>
              <a:t> tin </a:t>
            </a:r>
            <a:r>
              <a:rPr lang="en-US" dirty="0" err="1" smtClean="0"/>
              <a:t>Quản</a:t>
            </a:r>
            <a:r>
              <a:rPr lang="en-US" dirty="0" smtClean="0"/>
              <a:t> </a:t>
            </a:r>
            <a:r>
              <a:rPr lang="en-US" dirty="0" err="1" smtClean="0"/>
              <a:t>lý</a:t>
            </a:r>
            <a:endParaRPr lang="en-US" dirty="0"/>
          </a:p>
        </p:txBody>
      </p:sp>
      <p:sp>
        <p:nvSpPr>
          <p:cNvPr id="1030" name="Line 8"/>
          <p:cNvSpPr>
            <a:spLocks noChangeShapeType="1"/>
          </p:cNvSpPr>
          <p:nvPr/>
        </p:nvSpPr>
        <p:spPr bwMode="auto">
          <a:xfrm>
            <a:off x="457200" y="1143000"/>
            <a:ext cx="8077200" cy="0"/>
          </a:xfrm>
          <a:prstGeom prst="line">
            <a:avLst/>
          </a:prstGeom>
          <a:noFill/>
          <a:ln w="63500">
            <a:solidFill>
              <a:srgbClr val="6699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31" name="Rectangle 10"/>
          <p:cNvSpPr>
            <a:spLocks noChangeArrowheads="1"/>
          </p:cNvSpPr>
          <p:nvPr/>
        </p:nvSpPr>
        <p:spPr bwMode="auto">
          <a:xfrm>
            <a:off x="0" y="5486400"/>
            <a:ext cx="228600" cy="1371600"/>
          </a:xfrm>
          <a:prstGeom prst="rect">
            <a:avLst/>
          </a:prstGeom>
          <a:solidFill>
            <a:srgbClr val="00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sp>
        <p:nvSpPr>
          <p:cNvPr id="1032" name="Rectangle 16"/>
          <p:cNvSpPr>
            <a:spLocks noChangeArrowheads="1"/>
          </p:cNvSpPr>
          <p:nvPr/>
        </p:nvSpPr>
        <p:spPr bwMode="auto">
          <a:xfrm>
            <a:off x="0" y="4114800"/>
            <a:ext cx="228600" cy="1371600"/>
          </a:xfrm>
          <a:prstGeom prst="rect">
            <a:avLst/>
          </a:prstGeom>
          <a:solidFill>
            <a:srgbClr val="99663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sp>
        <p:nvSpPr>
          <p:cNvPr id="1033" name="Rectangle 17"/>
          <p:cNvSpPr>
            <a:spLocks noChangeArrowheads="1"/>
          </p:cNvSpPr>
          <p:nvPr/>
        </p:nvSpPr>
        <p:spPr bwMode="auto">
          <a:xfrm>
            <a:off x="0" y="2743200"/>
            <a:ext cx="228600" cy="1371600"/>
          </a:xfrm>
          <a:prstGeom prst="rect">
            <a:avLst/>
          </a:prstGeom>
          <a:solidFill>
            <a:srgbClr val="00999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sp>
        <p:nvSpPr>
          <p:cNvPr id="1034" name="Rectangle 18"/>
          <p:cNvSpPr>
            <a:spLocks noChangeArrowheads="1"/>
          </p:cNvSpPr>
          <p:nvPr/>
        </p:nvSpPr>
        <p:spPr bwMode="auto">
          <a:xfrm>
            <a:off x="0" y="1371600"/>
            <a:ext cx="228600" cy="1371600"/>
          </a:xfrm>
          <a:prstGeom prst="rect">
            <a:avLst/>
          </a:prstGeom>
          <a:solidFill>
            <a:srgbClr val="CC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sp>
        <p:nvSpPr>
          <p:cNvPr id="1035" name="Rectangle 19"/>
          <p:cNvSpPr>
            <a:spLocks noChangeArrowheads="1"/>
          </p:cNvSpPr>
          <p:nvPr/>
        </p:nvSpPr>
        <p:spPr bwMode="auto">
          <a:xfrm>
            <a:off x="0" y="0"/>
            <a:ext cx="228600" cy="1371600"/>
          </a:xfrm>
          <a:prstGeom prst="rect">
            <a:avLst/>
          </a:prstGeom>
          <a:solidFill>
            <a:srgbClr val="8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n-US" sz="2400">
              <a:solidFill>
                <a:srgbClr val="000000"/>
              </a:solidFill>
            </a:endParaRPr>
          </a:p>
        </p:txBody>
      </p:sp>
      <p:pic>
        <p:nvPicPr>
          <p:cNvPr id="1036" name="Picture 11"/>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7653338" y="450850"/>
            <a:ext cx="9572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6440" r:id="rId1"/>
    <p:sldLayoutId id="2147486441" r:id="rId2"/>
    <p:sldLayoutId id="2147486442" r:id="rId3"/>
    <p:sldLayoutId id="2147486443" r:id="rId4"/>
    <p:sldLayoutId id="2147486444" r:id="rId5"/>
    <p:sldLayoutId id="2147486445" r:id="rId6"/>
    <p:sldLayoutId id="2147486446" r:id="rId7"/>
    <p:sldLayoutId id="2147486447" r:id="rId8"/>
    <p:sldLayoutId id="2147486448" r:id="rId9"/>
    <p:sldLayoutId id="2147486449" r:id="rId10"/>
    <p:sldLayoutId id="2147486450" r:id="rId11"/>
    <p:sldLayoutId id="2147486451" r:id="rId12"/>
    <p:sldLayoutId id="2147486452" r:id="rId13"/>
    <p:sldLayoutId id="2147486453" r:id="rId14"/>
    <p:sldLayoutId id="2147486454" r:id="rId15"/>
    <p:sldLayoutId id="2147486455" r:id="rId16"/>
  </p:sldLayoutIdLst>
  <p:transition>
    <p:fade/>
  </p:transition>
  <p:timing>
    <p:tnLst>
      <p:par>
        <p:cTn id="1" dur="indefinite" restart="never" nodeType="tmRoot"/>
      </p:par>
    </p:tnLst>
  </p:timing>
  <p:hf sldNum="0" hdr="0"/>
  <p:txStyles>
    <p:titleStyle>
      <a:lvl1pPr algn="l" rtl="0" eaLnBrk="0" fontAlgn="base" hangingPunct="0">
        <a:spcBef>
          <a:spcPct val="0"/>
        </a:spcBef>
        <a:spcAft>
          <a:spcPct val="0"/>
        </a:spcAft>
        <a:defRPr sz="3200" b="1">
          <a:solidFill>
            <a:srgbClr val="CC0066"/>
          </a:solidFill>
          <a:latin typeface="+mj-lt"/>
          <a:ea typeface="+mj-ea"/>
          <a:cs typeface="+mj-cs"/>
        </a:defRPr>
      </a:lvl1pPr>
      <a:lvl2pPr algn="l" rtl="0" eaLnBrk="0" fontAlgn="base" hangingPunct="0">
        <a:spcBef>
          <a:spcPct val="0"/>
        </a:spcBef>
        <a:spcAft>
          <a:spcPct val="0"/>
        </a:spcAft>
        <a:defRPr sz="3200" b="1">
          <a:solidFill>
            <a:srgbClr val="CC0066"/>
          </a:solidFill>
          <a:latin typeface="Arial" charset="0"/>
        </a:defRPr>
      </a:lvl2pPr>
      <a:lvl3pPr algn="l" rtl="0" eaLnBrk="0" fontAlgn="base" hangingPunct="0">
        <a:spcBef>
          <a:spcPct val="0"/>
        </a:spcBef>
        <a:spcAft>
          <a:spcPct val="0"/>
        </a:spcAft>
        <a:defRPr sz="3200" b="1">
          <a:solidFill>
            <a:srgbClr val="CC0066"/>
          </a:solidFill>
          <a:latin typeface="Arial" charset="0"/>
        </a:defRPr>
      </a:lvl3pPr>
      <a:lvl4pPr algn="l" rtl="0" eaLnBrk="0" fontAlgn="base" hangingPunct="0">
        <a:spcBef>
          <a:spcPct val="0"/>
        </a:spcBef>
        <a:spcAft>
          <a:spcPct val="0"/>
        </a:spcAft>
        <a:defRPr sz="3200" b="1">
          <a:solidFill>
            <a:srgbClr val="CC0066"/>
          </a:solidFill>
          <a:latin typeface="Arial" charset="0"/>
        </a:defRPr>
      </a:lvl4pPr>
      <a:lvl5pPr algn="l" rtl="0" eaLnBrk="0" fontAlgn="base" hangingPunct="0">
        <a:spcBef>
          <a:spcPct val="0"/>
        </a:spcBef>
        <a:spcAft>
          <a:spcPct val="0"/>
        </a:spcAft>
        <a:defRPr sz="3200" b="1">
          <a:solidFill>
            <a:srgbClr val="CC0066"/>
          </a:solidFill>
          <a:latin typeface="Arial" charset="0"/>
        </a:defRPr>
      </a:lvl5pPr>
      <a:lvl6pPr marL="457200" algn="l" rtl="0" fontAlgn="base">
        <a:spcBef>
          <a:spcPct val="0"/>
        </a:spcBef>
        <a:spcAft>
          <a:spcPct val="0"/>
        </a:spcAft>
        <a:defRPr sz="3200" b="1">
          <a:solidFill>
            <a:srgbClr val="CC0066"/>
          </a:solidFill>
          <a:latin typeface="Arial" charset="0"/>
        </a:defRPr>
      </a:lvl6pPr>
      <a:lvl7pPr marL="914400" algn="l" rtl="0" fontAlgn="base">
        <a:spcBef>
          <a:spcPct val="0"/>
        </a:spcBef>
        <a:spcAft>
          <a:spcPct val="0"/>
        </a:spcAft>
        <a:defRPr sz="3200" b="1">
          <a:solidFill>
            <a:srgbClr val="CC0066"/>
          </a:solidFill>
          <a:latin typeface="Arial" charset="0"/>
        </a:defRPr>
      </a:lvl7pPr>
      <a:lvl8pPr marL="1371600" algn="l" rtl="0" fontAlgn="base">
        <a:spcBef>
          <a:spcPct val="0"/>
        </a:spcBef>
        <a:spcAft>
          <a:spcPct val="0"/>
        </a:spcAft>
        <a:defRPr sz="3200" b="1">
          <a:solidFill>
            <a:srgbClr val="CC0066"/>
          </a:solidFill>
          <a:latin typeface="Arial" charset="0"/>
        </a:defRPr>
      </a:lvl8pPr>
      <a:lvl9pPr marL="1828800" algn="l" rtl="0" fontAlgn="base">
        <a:spcBef>
          <a:spcPct val="0"/>
        </a:spcBef>
        <a:spcAft>
          <a:spcPct val="0"/>
        </a:spcAft>
        <a:defRPr sz="3200" b="1">
          <a:solidFill>
            <a:srgbClr val="CC0066"/>
          </a:solidFill>
          <a:latin typeface="Arial" charset="0"/>
        </a:defRPr>
      </a:lvl9pPr>
    </p:titleStyle>
    <p:bodyStyle>
      <a:lvl1pPr marL="342900" indent="-342900" algn="l" rtl="0" eaLnBrk="0" fontAlgn="base" hangingPunct="0">
        <a:spcBef>
          <a:spcPct val="40000"/>
        </a:spcBef>
        <a:spcAft>
          <a:spcPct val="0"/>
        </a:spcAft>
        <a:buClr>
          <a:srgbClr val="CC6600"/>
        </a:buClr>
        <a:buSzPct val="120000"/>
        <a:buChar char="•"/>
        <a:defRPr sz="2400" b="1">
          <a:solidFill>
            <a:srgbClr val="000066"/>
          </a:solidFill>
          <a:latin typeface="+mn-lt"/>
          <a:ea typeface="+mn-ea"/>
          <a:cs typeface="+mn-cs"/>
        </a:defRPr>
      </a:lvl1pPr>
      <a:lvl2pPr marL="742950" indent="-285750" algn="l" rtl="0" eaLnBrk="0" fontAlgn="base" hangingPunct="0">
        <a:spcBef>
          <a:spcPct val="20000"/>
        </a:spcBef>
        <a:spcAft>
          <a:spcPct val="0"/>
        </a:spcAft>
        <a:buClr>
          <a:srgbClr val="CC6600"/>
        </a:buClr>
        <a:buSzPct val="120000"/>
        <a:buChar char="•"/>
        <a:defRPr sz="2400" b="1">
          <a:solidFill>
            <a:srgbClr val="000066"/>
          </a:solidFill>
          <a:latin typeface="+mn-lt"/>
        </a:defRPr>
      </a:lvl2pPr>
      <a:lvl3pPr marL="1143000" indent="-228600" algn="l" rtl="0" eaLnBrk="0" fontAlgn="base" hangingPunct="0">
        <a:spcBef>
          <a:spcPct val="20000"/>
        </a:spcBef>
        <a:spcAft>
          <a:spcPct val="0"/>
        </a:spcAft>
        <a:buClr>
          <a:srgbClr val="CC6600"/>
        </a:buClr>
        <a:buSzPct val="120000"/>
        <a:buChar char="•"/>
        <a:defRPr sz="2400" b="1">
          <a:solidFill>
            <a:srgbClr val="000066"/>
          </a:solidFill>
          <a:latin typeface="+mn-lt"/>
        </a:defRPr>
      </a:lvl3pPr>
      <a:lvl4pPr marL="1600200" indent="-228600" algn="l" rtl="0" eaLnBrk="0" fontAlgn="base" hangingPunct="0">
        <a:spcBef>
          <a:spcPct val="20000"/>
        </a:spcBef>
        <a:spcAft>
          <a:spcPct val="0"/>
        </a:spcAft>
        <a:buClr>
          <a:srgbClr val="CC6600"/>
        </a:buClr>
        <a:buSzPct val="120000"/>
        <a:buChar char="•"/>
        <a:defRPr sz="2400" b="1">
          <a:solidFill>
            <a:srgbClr val="000066"/>
          </a:solidFill>
          <a:latin typeface="+mn-lt"/>
        </a:defRPr>
      </a:lvl4pPr>
      <a:lvl5pPr marL="2057400" indent="-228600" algn="l" rtl="0" eaLnBrk="0" fontAlgn="base" hangingPunct="0">
        <a:spcBef>
          <a:spcPct val="20000"/>
        </a:spcBef>
        <a:spcAft>
          <a:spcPct val="0"/>
        </a:spcAft>
        <a:buClr>
          <a:srgbClr val="CC6600"/>
        </a:buClr>
        <a:buSzPct val="120000"/>
        <a:buChar char="•"/>
        <a:defRPr sz="2400" b="1">
          <a:solidFill>
            <a:srgbClr val="000066"/>
          </a:solidFill>
          <a:latin typeface="+mn-lt"/>
        </a:defRPr>
      </a:lvl5pPr>
      <a:lvl6pPr marL="2514600" indent="-228600" algn="l" rtl="0" fontAlgn="base">
        <a:spcBef>
          <a:spcPct val="20000"/>
        </a:spcBef>
        <a:spcAft>
          <a:spcPct val="0"/>
        </a:spcAft>
        <a:buClr>
          <a:srgbClr val="CC6600"/>
        </a:buClr>
        <a:buSzPct val="120000"/>
        <a:buChar char="•"/>
        <a:defRPr sz="2400" b="1">
          <a:solidFill>
            <a:srgbClr val="000066"/>
          </a:solidFill>
          <a:latin typeface="+mn-lt"/>
        </a:defRPr>
      </a:lvl6pPr>
      <a:lvl7pPr marL="2971800" indent="-228600" algn="l" rtl="0" fontAlgn="base">
        <a:spcBef>
          <a:spcPct val="20000"/>
        </a:spcBef>
        <a:spcAft>
          <a:spcPct val="0"/>
        </a:spcAft>
        <a:buClr>
          <a:srgbClr val="CC6600"/>
        </a:buClr>
        <a:buSzPct val="120000"/>
        <a:buChar char="•"/>
        <a:defRPr sz="2400" b="1">
          <a:solidFill>
            <a:srgbClr val="000066"/>
          </a:solidFill>
          <a:latin typeface="+mn-lt"/>
        </a:defRPr>
      </a:lvl7pPr>
      <a:lvl8pPr marL="3429000" indent="-228600" algn="l" rtl="0" fontAlgn="base">
        <a:spcBef>
          <a:spcPct val="20000"/>
        </a:spcBef>
        <a:spcAft>
          <a:spcPct val="0"/>
        </a:spcAft>
        <a:buClr>
          <a:srgbClr val="CC6600"/>
        </a:buClr>
        <a:buSzPct val="120000"/>
        <a:buChar char="•"/>
        <a:defRPr sz="2400" b="1">
          <a:solidFill>
            <a:srgbClr val="000066"/>
          </a:solidFill>
          <a:latin typeface="+mn-lt"/>
        </a:defRPr>
      </a:lvl8pPr>
      <a:lvl9pPr marL="3886200" indent="-228600" algn="l" rtl="0" fontAlgn="base">
        <a:spcBef>
          <a:spcPct val="20000"/>
        </a:spcBef>
        <a:spcAft>
          <a:spcPct val="0"/>
        </a:spcAft>
        <a:buClr>
          <a:srgbClr val="CC6600"/>
        </a:buClr>
        <a:buSzPct val="120000"/>
        <a:buChar char="•"/>
        <a:defRPr sz="2400" b="1">
          <a:solidFill>
            <a:srgbClr val="000066"/>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Box-%20Simple_%20Secure%20Content%20Sharing%20&amp;%20Collaboration%20-%20YouTube.mp4"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ctrTitle"/>
          </p:nvPr>
        </p:nvSpPr>
        <p:spPr>
          <a:xfrm>
            <a:off x="390525" y="825500"/>
            <a:ext cx="8250238" cy="1952625"/>
          </a:xfrm>
        </p:spPr>
        <p:txBody>
          <a:bodyPr/>
          <a:lstStyle/>
          <a:p>
            <a:pPr algn="ctr" eaLnBrk="1" hangingPunct="1"/>
            <a:r>
              <a:rPr lang="en-US" smtClean="0"/>
              <a:t>CH</a:t>
            </a:r>
            <a:r>
              <a:rPr lang="vi-VN" smtClean="0"/>
              <a:t>ƯƠNG 1</a:t>
            </a:r>
            <a:br>
              <a:rPr lang="vi-VN" smtClean="0"/>
            </a:br>
            <a:r>
              <a:rPr lang="en-US" smtClean="0"/>
              <a:t>TỔNG QUAN VỀ THƯƠNG MẠI ĐIỆN TỬ</a:t>
            </a:r>
            <a:br>
              <a:rPr lang="en-US" smtClean="0"/>
            </a:br>
            <a:r>
              <a:rPr lang="en-US" smtClean="0"/>
              <a:t>ELECTRONIC COMMERCE</a:t>
            </a:r>
            <a:endParaRPr lang="en-US" sz="4000" smtClean="0"/>
          </a:p>
        </p:txBody>
      </p:sp>
      <p:sp>
        <p:nvSpPr>
          <p:cNvPr id="18435" name="Rectangle 19"/>
          <p:cNvSpPr>
            <a:spLocks noChangeArrowheads="1"/>
          </p:cNvSpPr>
          <p:nvPr/>
        </p:nvSpPr>
        <p:spPr bwMode="auto">
          <a:xfrm>
            <a:off x="679450" y="6113463"/>
            <a:ext cx="785018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endParaRPr lang="en-US" sz="2200" b="1">
              <a:solidFill>
                <a:srgbClr val="000066"/>
              </a:solidFill>
              <a:latin typeface="Arial" charset="0"/>
            </a:endParaRPr>
          </a:p>
        </p:txBody>
      </p:sp>
      <p:pic>
        <p:nvPicPr>
          <p:cNvPr id="18436" name="Picture 5" descr="C:\Users\ThuyAnh\Desktop\E-Commerc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2600" y="3176588"/>
            <a:ext cx="3460750" cy="284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algn="just"/>
            <a:r>
              <a:rPr lang="vi-VN" smtClean="0"/>
              <a:t>Nội dung bài học</a:t>
            </a:r>
            <a:endParaRPr lang="en-US" smtClean="0"/>
          </a:p>
        </p:txBody>
      </p:sp>
      <p:sp>
        <p:nvSpPr>
          <p:cNvPr id="19459" name="Content Placeholder 2"/>
          <p:cNvSpPr>
            <a:spLocks noGrp="1"/>
          </p:cNvSpPr>
          <p:nvPr>
            <p:ph idx="1"/>
          </p:nvPr>
        </p:nvSpPr>
        <p:spPr/>
        <p:txBody>
          <a:bodyPr/>
          <a:lstStyle/>
          <a:p>
            <a:pPr algn="just">
              <a:defRPr/>
            </a:pPr>
            <a:r>
              <a:rPr lang="vi-VN" dirty="0" smtClean="0"/>
              <a:t>Định nghĩa, khái niệm Thương mại điện tử (TMĐT)</a:t>
            </a:r>
            <a:endParaRPr lang="en-US" dirty="0" smtClean="0"/>
          </a:p>
          <a:p>
            <a:pPr algn="just">
              <a:defRPr/>
            </a:pPr>
            <a:r>
              <a:rPr lang="en-US" dirty="0" err="1" smtClean="0"/>
              <a:t>Đặc</a:t>
            </a:r>
            <a:r>
              <a:rPr lang="en-US" dirty="0" smtClean="0"/>
              <a:t> </a:t>
            </a:r>
            <a:r>
              <a:rPr lang="en-US" dirty="0" err="1" smtClean="0"/>
              <a:t>điểm</a:t>
            </a:r>
            <a:r>
              <a:rPr lang="en-US" dirty="0" smtClean="0"/>
              <a:t> </a:t>
            </a:r>
            <a:r>
              <a:rPr lang="en-US" dirty="0" smtClean="0"/>
              <a:t>TMĐT</a:t>
            </a:r>
          </a:p>
          <a:p>
            <a:pPr algn="just">
              <a:defRPr/>
            </a:pPr>
            <a:r>
              <a:rPr lang="en-US" dirty="0" err="1"/>
              <a:t>C</a:t>
            </a:r>
            <a:r>
              <a:rPr lang="en-US" dirty="0" err="1" smtClean="0"/>
              <a:t>ác</a:t>
            </a:r>
            <a:r>
              <a:rPr lang="en-US" dirty="0" smtClean="0"/>
              <a:t> </a:t>
            </a:r>
            <a:r>
              <a:rPr lang="en-US" dirty="0" err="1" smtClean="0"/>
              <a:t>giai</a:t>
            </a:r>
            <a:r>
              <a:rPr lang="en-US" dirty="0" smtClean="0"/>
              <a:t> </a:t>
            </a:r>
            <a:r>
              <a:rPr lang="en-US" dirty="0" err="1" smtClean="0"/>
              <a:t>đoạn</a:t>
            </a:r>
            <a:r>
              <a:rPr lang="en-US" dirty="0" smtClean="0"/>
              <a:t> </a:t>
            </a:r>
            <a:r>
              <a:rPr lang="en-US" dirty="0" err="1" smtClean="0"/>
              <a:t>phát</a:t>
            </a:r>
            <a:r>
              <a:rPr lang="en-US" dirty="0" smtClean="0"/>
              <a:t> </a:t>
            </a:r>
            <a:r>
              <a:rPr lang="en-US" dirty="0" err="1" smtClean="0"/>
              <a:t>triển</a:t>
            </a:r>
            <a:r>
              <a:rPr lang="en-US" dirty="0" smtClean="0"/>
              <a:t> </a:t>
            </a:r>
            <a:r>
              <a:rPr lang="en-US" dirty="0" err="1" smtClean="0"/>
              <a:t>của</a:t>
            </a:r>
            <a:r>
              <a:rPr lang="en-US" dirty="0" smtClean="0"/>
              <a:t> TMĐT</a:t>
            </a:r>
            <a:endParaRPr lang="vi-VN" dirty="0" smtClean="0"/>
          </a:p>
          <a:p>
            <a:pPr algn="just">
              <a:defRPr/>
            </a:pPr>
            <a:r>
              <a:rPr lang="en-US" dirty="0" err="1" smtClean="0"/>
              <a:t>Các</a:t>
            </a:r>
            <a:r>
              <a:rPr lang="en-US" dirty="0" smtClean="0"/>
              <a:t> </a:t>
            </a:r>
            <a:r>
              <a:rPr lang="en-US" dirty="0" err="1" smtClean="0"/>
              <a:t>mô</a:t>
            </a:r>
            <a:r>
              <a:rPr lang="en-US" dirty="0" smtClean="0"/>
              <a:t> </a:t>
            </a:r>
            <a:r>
              <a:rPr lang="en-US" dirty="0" err="1" smtClean="0"/>
              <a:t>hình</a:t>
            </a:r>
            <a:r>
              <a:rPr lang="en-US" dirty="0" smtClean="0"/>
              <a:t> TMĐT</a:t>
            </a:r>
            <a:endParaRPr lang="vi-VN" dirty="0" smtClean="0"/>
          </a:p>
          <a:p>
            <a:pPr marL="0" indent="0" algn="just">
              <a:buFontTx/>
              <a:buNone/>
              <a:defRPr/>
            </a:pPr>
            <a:endParaRPr lang="vi-VN" dirty="0" smtClean="0"/>
          </a:p>
          <a:p>
            <a:pPr algn="just">
              <a:defRPr/>
            </a:pPr>
            <a:endParaRPr lang="vi-VN" dirty="0" smtClean="0"/>
          </a:p>
          <a:p>
            <a:pPr algn="just">
              <a:defRPr/>
            </a:pPr>
            <a:endParaRPr lang="vi-VN" dirty="0" smtClean="0"/>
          </a:p>
          <a:p>
            <a:pPr algn="just">
              <a:defRPr/>
            </a:pPr>
            <a:endParaRPr lang="vi-VN" dirty="0" smtClean="0"/>
          </a:p>
          <a:p>
            <a:pPr algn="just">
              <a:defRPr/>
            </a:pPr>
            <a:endParaRPr lang="vi-VN" dirty="0" smtClean="0"/>
          </a:p>
          <a:p>
            <a:pPr algn="just">
              <a:defRPr/>
            </a:pPr>
            <a:endParaRPr lang="en-US" dirty="0" smtClean="0"/>
          </a:p>
        </p:txBody>
      </p:sp>
      <p:sp>
        <p:nvSpPr>
          <p:cNvPr id="3" name="Footer Placeholder 2"/>
          <p:cNvSpPr>
            <a:spLocks noGrp="1"/>
          </p:cNvSpPr>
          <p:nvPr>
            <p:ph type="ftr" sz="quarter" idx="11"/>
          </p:nvPr>
        </p:nvSpPr>
        <p:spPr/>
        <p:txBody>
          <a:bodyPr/>
          <a:lstStyle/>
          <a:p>
            <a:pPr algn="ctr">
              <a:defRPr/>
            </a:pPr>
            <a:r>
              <a:rPr lang="en-US" sz="1400" dirty="0" err="1" smtClean="0"/>
              <a:t>Khoa</a:t>
            </a:r>
            <a:r>
              <a:rPr lang="en-US" sz="1400" dirty="0" smtClean="0"/>
              <a:t> </a:t>
            </a:r>
            <a:r>
              <a:rPr lang="en-US" sz="1400" dirty="0" err="1" smtClean="0"/>
              <a:t>Hệ</a:t>
            </a:r>
            <a:r>
              <a:rPr lang="en-US" sz="1400" dirty="0" smtClean="0"/>
              <a:t> </a:t>
            </a:r>
            <a:r>
              <a:rPr lang="en-US" sz="1400" dirty="0" err="1" smtClean="0"/>
              <a:t>thống</a:t>
            </a:r>
            <a:r>
              <a:rPr lang="en-US" sz="1400" dirty="0" smtClean="0"/>
              <a:t> </a:t>
            </a:r>
            <a:r>
              <a:rPr lang="en-US" sz="1400" dirty="0" err="1" smtClean="0"/>
              <a:t>thông</a:t>
            </a:r>
            <a:r>
              <a:rPr lang="en-US" sz="1400" dirty="0" smtClean="0"/>
              <a:t> tin </a:t>
            </a:r>
            <a:r>
              <a:rPr lang="en-US" sz="1400" dirty="0" err="1" smtClean="0"/>
              <a:t>Quản</a:t>
            </a:r>
            <a:r>
              <a:rPr lang="en-US" sz="1400" dirty="0" smtClean="0"/>
              <a:t> </a:t>
            </a:r>
            <a:r>
              <a:rPr lang="en-US" sz="1400" dirty="0" err="1" smtClean="0"/>
              <a:t>lý</a:t>
            </a:r>
            <a:endParaRPr lang="en-US" sz="1400" dirty="0"/>
          </a:p>
        </p:txBody>
      </p:sp>
      <p:sp>
        <p:nvSpPr>
          <p:cNvPr id="4" name="Date Placeholder 3"/>
          <p:cNvSpPr>
            <a:spLocks noGrp="1"/>
          </p:cNvSpPr>
          <p:nvPr>
            <p:ph type="dt" sz="half" idx="10"/>
          </p:nvPr>
        </p:nvSpPr>
        <p:spPr/>
        <p:txBody>
          <a:bodyPr/>
          <a:lstStyle/>
          <a:p>
            <a:pPr>
              <a:defRPr/>
            </a:pPr>
            <a:fld id="{481BE3E4-E315-499B-A635-572EDFBDCE48}" type="datetime1">
              <a:rPr lang="en-US" smtClean="0"/>
              <a:t>10/09/15</a:t>
            </a:fld>
            <a:endParaRPr lang="en-US" dirty="0"/>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algn="just"/>
            <a:r>
              <a:rPr lang="vi-VN" sz="2900" smtClean="0"/>
              <a:t>Electronic Commerce vs Electronic Business</a:t>
            </a:r>
            <a:endParaRPr lang="en-US" sz="2900" smtClean="0"/>
          </a:p>
        </p:txBody>
      </p:sp>
      <p:sp>
        <p:nvSpPr>
          <p:cNvPr id="20483" name="Content Placeholder 2"/>
          <p:cNvSpPr>
            <a:spLocks noGrp="1"/>
          </p:cNvSpPr>
          <p:nvPr>
            <p:ph idx="1"/>
          </p:nvPr>
        </p:nvSpPr>
        <p:spPr/>
        <p:txBody>
          <a:bodyPr/>
          <a:lstStyle/>
          <a:p>
            <a:pPr algn="just"/>
            <a:r>
              <a:rPr lang="en-US" sz="2000" dirty="0" smtClean="0"/>
              <a:t>Electronic commerce (EC) - </a:t>
            </a:r>
            <a:r>
              <a:rPr lang="en-US" sz="2000" dirty="0" err="1" smtClean="0"/>
              <a:t>Thương</a:t>
            </a:r>
            <a:r>
              <a:rPr lang="en-US" sz="2000" dirty="0" smtClean="0"/>
              <a:t> </a:t>
            </a:r>
            <a:r>
              <a:rPr lang="en-US" sz="2000" dirty="0" err="1" smtClean="0"/>
              <a:t>mại</a:t>
            </a:r>
            <a:r>
              <a:rPr lang="en-US" sz="2000" dirty="0" smtClean="0"/>
              <a:t> </a:t>
            </a:r>
            <a:r>
              <a:rPr lang="en-US" sz="2000" dirty="0" err="1" smtClean="0"/>
              <a:t>điện</a:t>
            </a:r>
            <a:r>
              <a:rPr lang="en-US" sz="2000" dirty="0" smtClean="0"/>
              <a:t> </a:t>
            </a:r>
            <a:r>
              <a:rPr lang="en-US" sz="2000" dirty="0" err="1" smtClean="0"/>
              <a:t>tư</a:t>
            </a:r>
            <a:r>
              <a:rPr lang="en-US" sz="2000" dirty="0" smtClean="0"/>
              <a:t>̉:  </a:t>
            </a:r>
            <a:r>
              <a:rPr lang="en-US" sz="2000" b="0" dirty="0" err="1" smtClean="0"/>
              <a:t>Thương</a:t>
            </a:r>
            <a:r>
              <a:rPr lang="en-US" sz="2000" b="0" dirty="0" smtClean="0"/>
              <a:t> </a:t>
            </a:r>
            <a:r>
              <a:rPr lang="en-US" sz="2000" b="0" dirty="0" err="1" smtClean="0"/>
              <a:t>mại</a:t>
            </a:r>
            <a:r>
              <a:rPr lang="en-US" sz="2000" b="0" dirty="0" smtClean="0"/>
              <a:t> </a:t>
            </a:r>
            <a:r>
              <a:rPr lang="en-US" sz="2000" b="0" dirty="0" err="1" smtClean="0"/>
              <a:t>điện</a:t>
            </a:r>
            <a:r>
              <a:rPr lang="en-US" sz="2000" b="0" dirty="0" smtClean="0"/>
              <a:t> </a:t>
            </a:r>
            <a:r>
              <a:rPr lang="en-US" sz="2000" b="0" dirty="0" err="1" smtClean="0"/>
              <a:t>tử</a:t>
            </a:r>
            <a:r>
              <a:rPr lang="en-US" sz="2000" b="0" dirty="0" smtClean="0"/>
              <a:t> </a:t>
            </a:r>
            <a:r>
              <a:rPr lang="en-US" sz="2000" b="0" dirty="0" err="1" smtClean="0"/>
              <a:t>là</a:t>
            </a:r>
            <a:r>
              <a:rPr lang="en-US" sz="2000" b="0" dirty="0" smtClean="0"/>
              <a:t> </a:t>
            </a:r>
            <a:r>
              <a:rPr lang="en-US" sz="2000" b="0" dirty="0" err="1" smtClean="0"/>
              <a:t>việc</a:t>
            </a:r>
            <a:r>
              <a:rPr lang="en-US" sz="2000" b="0" dirty="0" smtClean="0"/>
              <a:t> </a:t>
            </a:r>
            <a:r>
              <a:rPr lang="en-US" sz="2000" b="0" dirty="0" err="1" smtClean="0"/>
              <a:t>mua</a:t>
            </a:r>
            <a:r>
              <a:rPr lang="en-US" sz="2000" b="0" dirty="0" smtClean="0"/>
              <a:t> </a:t>
            </a:r>
            <a:r>
              <a:rPr lang="en-US" sz="2000" b="0" dirty="0" err="1" smtClean="0"/>
              <a:t>bán</a:t>
            </a:r>
            <a:r>
              <a:rPr lang="en-US" sz="2000" b="0" dirty="0" smtClean="0"/>
              <a:t> </a:t>
            </a:r>
            <a:r>
              <a:rPr lang="en-US" sz="2000" b="0" dirty="0" err="1" smtClean="0"/>
              <a:t>hàng</a:t>
            </a:r>
            <a:r>
              <a:rPr lang="en-US" sz="2000" b="0" dirty="0" smtClean="0"/>
              <a:t> </a:t>
            </a:r>
            <a:r>
              <a:rPr lang="en-US" sz="2000" b="0" dirty="0" err="1" smtClean="0"/>
              <a:t>hoá</a:t>
            </a:r>
            <a:r>
              <a:rPr lang="en-US" sz="2000" b="0" dirty="0" smtClean="0"/>
              <a:t> </a:t>
            </a:r>
            <a:r>
              <a:rPr lang="en-US" sz="2000" b="0" dirty="0" err="1" smtClean="0"/>
              <a:t>và</a:t>
            </a:r>
            <a:r>
              <a:rPr lang="en-US" sz="2000" b="0" dirty="0" smtClean="0"/>
              <a:t> </a:t>
            </a:r>
            <a:r>
              <a:rPr lang="en-US" sz="2000" b="0" dirty="0" err="1" smtClean="0"/>
              <a:t>dịch</a:t>
            </a:r>
            <a:r>
              <a:rPr lang="en-US" sz="2000" b="0" dirty="0" smtClean="0"/>
              <a:t> </a:t>
            </a:r>
            <a:r>
              <a:rPr lang="en-US" sz="2000" b="0" dirty="0" err="1" smtClean="0"/>
              <a:t>vụ</a:t>
            </a:r>
            <a:r>
              <a:rPr lang="en-US" sz="2000" b="0" dirty="0" smtClean="0"/>
              <a:t> </a:t>
            </a:r>
            <a:r>
              <a:rPr lang="en-US" sz="2000" b="0" dirty="0" err="1" smtClean="0"/>
              <a:t>thông</a:t>
            </a:r>
            <a:r>
              <a:rPr lang="en-US" sz="2000" b="0" dirty="0" smtClean="0"/>
              <a:t> qua </a:t>
            </a:r>
            <a:r>
              <a:rPr lang="en-US" sz="2000" b="0" dirty="0" err="1" smtClean="0"/>
              <a:t>các</a:t>
            </a:r>
            <a:r>
              <a:rPr lang="en-US" sz="2000" b="0" dirty="0" smtClean="0"/>
              <a:t> </a:t>
            </a:r>
            <a:r>
              <a:rPr lang="en-US" sz="2000" b="0" dirty="0" err="1" smtClean="0"/>
              <a:t>phương</a:t>
            </a:r>
            <a:r>
              <a:rPr lang="en-US" sz="2000" b="0" dirty="0" smtClean="0"/>
              <a:t> </a:t>
            </a:r>
            <a:r>
              <a:rPr lang="en-US" sz="2000" b="0" dirty="0" err="1" smtClean="0"/>
              <a:t>tiện</a:t>
            </a:r>
            <a:r>
              <a:rPr lang="en-US" sz="2000" b="0" dirty="0" smtClean="0"/>
              <a:t> </a:t>
            </a:r>
            <a:r>
              <a:rPr lang="en-US" sz="2000" b="0" dirty="0" err="1" smtClean="0"/>
              <a:t>điện</a:t>
            </a:r>
            <a:r>
              <a:rPr lang="en-US" sz="2000" b="0" dirty="0" smtClean="0"/>
              <a:t> </a:t>
            </a:r>
            <a:r>
              <a:rPr lang="en-US" sz="2000" b="0" dirty="0" err="1" smtClean="0"/>
              <a:t>tử</a:t>
            </a:r>
            <a:r>
              <a:rPr lang="en-US" sz="2000" b="0" dirty="0" smtClean="0"/>
              <a:t> </a:t>
            </a:r>
            <a:r>
              <a:rPr lang="en-US" sz="2000" b="0" dirty="0" err="1" smtClean="0"/>
              <a:t>và</a:t>
            </a:r>
            <a:r>
              <a:rPr lang="en-US" sz="2000" b="0" dirty="0" smtClean="0"/>
              <a:t> </a:t>
            </a:r>
            <a:r>
              <a:rPr lang="en-US" sz="2000" b="0" dirty="0" err="1" smtClean="0"/>
              <a:t>các</a:t>
            </a:r>
            <a:r>
              <a:rPr lang="en-US" sz="2000" b="0" dirty="0" smtClean="0"/>
              <a:t> </a:t>
            </a:r>
            <a:r>
              <a:rPr lang="en-US" sz="2000" b="0" dirty="0" err="1" smtClean="0"/>
              <a:t>mạng</a:t>
            </a:r>
            <a:r>
              <a:rPr lang="en-US" sz="2000" b="0" dirty="0" smtClean="0"/>
              <a:t> </a:t>
            </a:r>
            <a:r>
              <a:rPr lang="en-US" sz="2000" b="0" dirty="0" err="1" smtClean="0"/>
              <a:t>viễn</a:t>
            </a:r>
            <a:r>
              <a:rPr lang="en-US" sz="2000" b="0" dirty="0" smtClean="0"/>
              <a:t> </a:t>
            </a:r>
            <a:r>
              <a:rPr lang="en-US" sz="2000" b="0" dirty="0" err="1" smtClean="0"/>
              <a:t>thông</a:t>
            </a:r>
            <a:r>
              <a:rPr lang="en-US" sz="2000" b="0" dirty="0" smtClean="0"/>
              <a:t>, </a:t>
            </a:r>
            <a:r>
              <a:rPr lang="en-US" sz="2000" b="0" dirty="0" err="1" smtClean="0"/>
              <a:t>đặc</a:t>
            </a:r>
            <a:r>
              <a:rPr lang="en-US" sz="2000" b="0" dirty="0" smtClean="0"/>
              <a:t> </a:t>
            </a:r>
            <a:r>
              <a:rPr lang="en-US" sz="2000" b="0" dirty="0" err="1" smtClean="0"/>
              <a:t>biệt</a:t>
            </a:r>
            <a:r>
              <a:rPr lang="en-US" sz="2000" b="0" dirty="0" smtClean="0"/>
              <a:t> </a:t>
            </a:r>
            <a:r>
              <a:rPr lang="en-US" sz="2000" b="0" dirty="0" err="1" smtClean="0"/>
              <a:t>là</a:t>
            </a:r>
            <a:r>
              <a:rPr lang="en-US" sz="2000" b="0" dirty="0" smtClean="0"/>
              <a:t> </a:t>
            </a:r>
            <a:r>
              <a:rPr lang="en-US" sz="2000" b="0" dirty="0" err="1" smtClean="0"/>
              <a:t>máy</a:t>
            </a:r>
            <a:r>
              <a:rPr lang="en-US" sz="2000" b="0" dirty="0" smtClean="0"/>
              <a:t> </a:t>
            </a:r>
            <a:r>
              <a:rPr lang="en-US" sz="2000" b="0" dirty="0" err="1" smtClean="0"/>
              <a:t>tính</a:t>
            </a:r>
            <a:r>
              <a:rPr lang="en-US" sz="2000" b="0" dirty="0" smtClean="0"/>
              <a:t> </a:t>
            </a:r>
            <a:r>
              <a:rPr lang="en-US" sz="2000" b="0" dirty="0" err="1" smtClean="0"/>
              <a:t>và</a:t>
            </a:r>
            <a:r>
              <a:rPr lang="en-US" sz="2000" b="0" dirty="0" smtClean="0"/>
              <a:t> Internet.</a:t>
            </a:r>
          </a:p>
          <a:p>
            <a:pPr algn="just"/>
            <a:r>
              <a:rPr lang="en-US" sz="2000" dirty="0" smtClean="0"/>
              <a:t>Electronic business – </a:t>
            </a:r>
            <a:r>
              <a:rPr lang="en-US" sz="2000" dirty="0" err="1" smtClean="0"/>
              <a:t>Kinh</a:t>
            </a:r>
            <a:r>
              <a:rPr lang="en-US" sz="2000" dirty="0" smtClean="0"/>
              <a:t> </a:t>
            </a:r>
            <a:r>
              <a:rPr lang="en-US" sz="2000" dirty="0" err="1" smtClean="0"/>
              <a:t>doanh</a:t>
            </a:r>
            <a:r>
              <a:rPr lang="en-US" sz="2000" dirty="0" smtClean="0"/>
              <a:t> </a:t>
            </a:r>
            <a:r>
              <a:rPr lang="en-US" sz="2000" dirty="0" err="1" smtClean="0"/>
              <a:t>điện</a:t>
            </a:r>
            <a:r>
              <a:rPr lang="en-US" sz="2000" dirty="0" smtClean="0"/>
              <a:t> </a:t>
            </a:r>
            <a:r>
              <a:rPr lang="en-US" sz="2000" dirty="0" err="1" smtClean="0"/>
              <a:t>tư</a:t>
            </a:r>
            <a:r>
              <a:rPr lang="en-US" sz="2000" dirty="0" smtClean="0"/>
              <a:t>̉: </a:t>
            </a:r>
            <a:r>
              <a:rPr lang="en-US" sz="2000" b="0" dirty="0" err="1" smtClean="0"/>
              <a:t>Kinh</a:t>
            </a:r>
            <a:r>
              <a:rPr lang="en-US" sz="2000" b="0" dirty="0" smtClean="0"/>
              <a:t> </a:t>
            </a:r>
            <a:r>
              <a:rPr lang="en-US" sz="2000" b="0" dirty="0" err="1" smtClean="0"/>
              <a:t>doanh</a:t>
            </a:r>
            <a:r>
              <a:rPr lang="en-US" sz="2000" b="0" dirty="0" smtClean="0"/>
              <a:t> </a:t>
            </a:r>
            <a:r>
              <a:rPr lang="en-US" sz="2000" b="0" dirty="0" err="1" smtClean="0"/>
              <a:t>điện</a:t>
            </a:r>
            <a:r>
              <a:rPr lang="en-US" sz="2000" b="0" dirty="0" smtClean="0"/>
              <a:t> </a:t>
            </a:r>
            <a:r>
              <a:rPr lang="en-US" sz="2000" b="0" dirty="0" err="1" smtClean="0"/>
              <a:t>tư</a:t>
            </a:r>
            <a:r>
              <a:rPr lang="en-US" sz="2000" b="0" dirty="0" smtClean="0"/>
              <a:t>̉ là </a:t>
            </a:r>
            <a:r>
              <a:rPr lang="en-US" sz="2000" b="0" dirty="0" err="1" smtClean="0"/>
              <a:t>việc</a:t>
            </a:r>
            <a:r>
              <a:rPr lang="en-US" sz="2000" b="0" dirty="0" smtClean="0"/>
              <a:t> </a:t>
            </a:r>
            <a:r>
              <a:rPr lang="en-US" sz="2000" b="0" dirty="0" err="1" smtClean="0"/>
              <a:t>tiến</a:t>
            </a:r>
            <a:r>
              <a:rPr lang="en-US" sz="2000" b="0" dirty="0" smtClean="0"/>
              <a:t> </a:t>
            </a:r>
            <a:r>
              <a:rPr lang="en-US" sz="2000" b="0" dirty="0" err="1" smtClean="0"/>
              <a:t>hành</a:t>
            </a:r>
            <a:r>
              <a:rPr lang="en-US" sz="2000" b="0" dirty="0" smtClean="0"/>
              <a:t> </a:t>
            </a:r>
            <a:r>
              <a:rPr lang="en-US" sz="2000" b="0" dirty="0" err="1" smtClean="0"/>
              <a:t>kinh</a:t>
            </a:r>
            <a:r>
              <a:rPr lang="en-US" sz="2000" b="0" dirty="0" smtClean="0"/>
              <a:t> </a:t>
            </a:r>
            <a:r>
              <a:rPr lang="en-US" sz="2000" b="0" dirty="0" err="1" smtClean="0"/>
              <a:t>doanh</a:t>
            </a:r>
            <a:r>
              <a:rPr lang="en-US" sz="2000" b="0" dirty="0" smtClean="0"/>
              <a:t> </a:t>
            </a:r>
            <a:r>
              <a:rPr lang="en-US" sz="2000" b="0" dirty="0" err="1" smtClean="0"/>
              <a:t>trên</a:t>
            </a:r>
            <a:r>
              <a:rPr lang="en-US" sz="2000" b="0" dirty="0" smtClean="0"/>
              <a:t> Internet </a:t>
            </a:r>
            <a:r>
              <a:rPr lang="en-US" sz="2000" b="0" dirty="0" err="1" smtClean="0"/>
              <a:t>bao</a:t>
            </a:r>
            <a:r>
              <a:rPr lang="en-US" sz="2000" b="0" dirty="0" smtClean="0"/>
              <a:t> </a:t>
            </a:r>
            <a:r>
              <a:rPr lang="en-US" sz="2000" b="0" dirty="0" err="1" smtClean="0"/>
              <a:t>gồm</a:t>
            </a:r>
            <a:r>
              <a:rPr lang="en-US" sz="2000" b="0" dirty="0" smtClean="0"/>
              <a:t> </a:t>
            </a:r>
            <a:r>
              <a:rPr lang="en-US" sz="2000" b="0" dirty="0" err="1" smtClean="0"/>
              <a:t>không</a:t>
            </a:r>
            <a:r>
              <a:rPr lang="en-US" sz="2000" b="0" dirty="0" smtClean="0"/>
              <a:t> chỉ </a:t>
            </a:r>
            <a:r>
              <a:rPr lang="en-US" sz="2000" b="0" dirty="0" err="1" smtClean="0"/>
              <a:t>việc</a:t>
            </a:r>
            <a:r>
              <a:rPr lang="en-US" sz="2000" b="0" dirty="0" smtClean="0"/>
              <a:t> </a:t>
            </a:r>
            <a:r>
              <a:rPr lang="en-US" sz="2000" b="0" dirty="0" err="1" smtClean="0"/>
              <a:t>mua</a:t>
            </a:r>
            <a:r>
              <a:rPr lang="en-US" sz="2000" b="0" dirty="0" smtClean="0"/>
              <a:t> </a:t>
            </a:r>
            <a:r>
              <a:rPr lang="en-US" sz="2000" b="0" dirty="0" err="1" smtClean="0"/>
              <a:t>va</a:t>
            </a:r>
            <a:r>
              <a:rPr lang="en-US" sz="2000" b="0" dirty="0" smtClean="0"/>
              <a:t>̀ </a:t>
            </a:r>
            <a:r>
              <a:rPr lang="en-US" sz="2000" b="0" dirty="0" err="1" smtClean="0"/>
              <a:t>bán</a:t>
            </a:r>
            <a:r>
              <a:rPr lang="en-US" sz="2000" b="0" dirty="0" smtClean="0"/>
              <a:t> </a:t>
            </a:r>
            <a:r>
              <a:rPr lang="en-US" sz="2000" b="0" dirty="0" err="1" smtClean="0"/>
              <a:t>hàng</a:t>
            </a:r>
            <a:r>
              <a:rPr lang="en-US" sz="2000" b="0" dirty="0" smtClean="0"/>
              <a:t> </a:t>
            </a:r>
            <a:r>
              <a:rPr lang="en-US" sz="2000" b="0" dirty="0" err="1" smtClean="0"/>
              <a:t>hóa</a:t>
            </a:r>
            <a:r>
              <a:rPr lang="en-US" sz="2000" b="0" dirty="0" smtClean="0"/>
              <a:t>, </a:t>
            </a:r>
            <a:r>
              <a:rPr lang="en-US" sz="2000" b="0" dirty="0" err="1" smtClean="0"/>
              <a:t>dịch</a:t>
            </a:r>
            <a:r>
              <a:rPr lang="en-US" sz="2000" b="0" dirty="0" smtClean="0"/>
              <a:t> vụ mà </a:t>
            </a:r>
            <a:r>
              <a:rPr lang="en-US" sz="2000" b="0" dirty="0" err="1" smtClean="0"/>
              <a:t>còn</a:t>
            </a:r>
            <a:r>
              <a:rPr lang="en-US" sz="2000" b="0" dirty="0" smtClean="0"/>
              <a:t> </a:t>
            </a:r>
            <a:r>
              <a:rPr lang="en-US" sz="2000" b="0" dirty="0" err="1" smtClean="0"/>
              <a:t>phục</a:t>
            </a:r>
            <a:r>
              <a:rPr lang="en-US" sz="2000" b="0" dirty="0" smtClean="0"/>
              <a:t> vụ </a:t>
            </a:r>
            <a:r>
              <a:rPr lang="en-US" sz="2000" b="0" dirty="0" err="1" smtClean="0"/>
              <a:t>khách</a:t>
            </a:r>
            <a:r>
              <a:rPr lang="en-US" sz="2000" b="0" dirty="0" smtClean="0"/>
              <a:t> </a:t>
            </a:r>
            <a:r>
              <a:rPr lang="en-US" sz="2000" b="0" dirty="0" err="1" smtClean="0"/>
              <a:t>hàng</a:t>
            </a:r>
            <a:r>
              <a:rPr lang="en-US" sz="2000" b="0" dirty="0" smtClean="0"/>
              <a:t>, </a:t>
            </a:r>
            <a:r>
              <a:rPr lang="en-US" sz="2000" b="0" dirty="0" err="1" smtClean="0"/>
              <a:t>liên</a:t>
            </a:r>
            <a:r>
              <a:rPr lang="en-US" sz="2000" b="0" dirty="0" smtClean="0"/>
              <a:t> </a:t>
            </a:r>
            <a:r>
              <a:rPr lang="en-US" sz="2000" b="0" dirty="0" err="1" smtClean="0"/>
              <a:t>kết</a:t>
            </a:r>
            <a:r>
              <a:rPr lang="en-US" sz="2000" b="0" dirty="0" smtClean="0"/>
              <a:t> </a:t>
            </a:r>
            <a:r>
              <a:rPr lang="en-US" sz="2000" b="0" dirty="0" err="1" smtClean="0"/>
              <a:t>với</a:t>
            </a:r>
            <a:r>
              <a:rPr lang="en-US" sz="2000" b="0" dirty="0" smtClean="0"/>
              <a:t> </a:t>
            </a:r>
            <a:r>
              <a:rPr lang="en-US" sz="2000" b="0" dirty="0" err="1" smtClean="0"/>
              <a:t>các</a:t>
            </a:r>
            <a:r>
              <a:rPr lang="en-US" sz="2000" b="0" dirty="0" smtClean="0"/>
              <a:t> </a:t>
            </a:r>
            <a:r>
              <a:rPr lang="en-US" sz="2000" b="0" dirty="0" err="1" smtClean="0"/>
              <a:t>đối</a:t>
            </a:r>
            <a:r>
              <a:rPr lang="en-US" sz="2000" b="0" dirty="0" smtClean="0"/>
              <a:t> </a:t>
            </a:r>
            <a:r>
              <a:rPr lang="en-US" sz="2000" b="0" dirty="0" err="1" smtClean="0"/>
              <a:t>tác</a:t>
            </a:r>
            <a:r>
              <a:rPr lang="en-US" sz="2000" b="0" dirty="0" smtClean="0"/>
              <a:t> </a:t>
            </a:r>
            <a:r>
              <a:rPr lang="en-US" sz="2000" b="0" dirty="0" err="1" smtClean="0"/>
              <a:t>kinh</a:t>
            </a:r>
            <a:r>
              <a:rPr lang="en-US" sz="2000" b="0" dirty="0" smtClean="0"/>
              <a:t> </a:t>
            </a:r>
            <a:r>
              <a:rPr lang="en-US" sz="2000" b="0" dirty="0" err="1" smtClean="0"/>
              <a:t>doanh</a:t>
            </a:r>
            <a:r>
              <a:rPr lang="en-US" sz="2000" b="0" dirty="0" smtClean="0"/>
              <a:t> </a:t>
            </a:r>
            <a:r>
              <a:rPr lang="en-US" sz="2000" b="0" dirty="0" err="1" smtClean="0"/>
              <a:t>va</a:t>
            </a:r>
            <a:r>
              <a:rPr lang="en-US" sz="2000" b="0" dirty="0" smtClean="0"/>
              <a:t>̀ </a:t>
            </a:r>
            <a:r>
              <a:rPr lang="en-US" sz="2000" dirty="0" err="1" smtClean="0"/>
              <a:t>còn</a:t>
            </a:r>
            <a:r>
              <a:rPr lang="en-US" sz="2000" dirty="0" smtClean="0"/>
              <a:t> </a:t>
            </a:r>
            <a:r>
              <a:rPr lang="en-US" sz="2000" dirty="0" err="1" smtClean="0"/>
              <a:t>bao</a:t>
            </a:r>
            <a:r>
              <a:rPr lang="en-US" sz="2000" dirty="0" smtClean="0"/>
              <a:t> </a:t>
            </a:r>
            <a:r>
              <a:rPr lang="en-US" sz="2000" dirty="0" err="1" smtClean="0"/>
              <a:t>hàm</a:t>
            </a:r>
            <a:r>
              <a:rPr lang="en-US" sz="2000" dirty="0" smtClean="0"/>
              <a:t> </a:t>
            </a:r>
            <a:r>
              <a:rPr lang="en-US" sz="2000" dirty="0" err="1" smtClean="0"/>
              <a:t>các</a:t>
            </a:r>
            <a:r>
              <a:rPr lang="en-US" sz="2000" dirty="0" smtClean="0"/>
              <a:t> </a:t>
            </a:r>
            <a:r>
              <a:rPr lang="en-US" sz="2000" dirty="0" err="1" smtClean="0"/>
              <a:t>tất</a:t>
            </a:r>
            <a:r>
              <a:rPr lang="en-US" sz="2000" dirty="0" smtClean="0"/>
              <a:t> </a:t>
            </a:r>
            <a:r>
              <a:rPr lang="en-US" sz="2000" dirty="0" err="1" smtClean="0"/>
              <a:t>cả</a:t>
            </a:r>
            <a:r>
              <a:rPr lang="en-US" sz="2000" dirty="0" smtClean="0"/>
              <a:t> </a:t>
            </a:r>
            <a:r>
              <a:rPr lang="en-US" sz="2000" dirty="0" err="1" smtClean="0"/>
              <a:t>các</a:t>
            </a:r>
            <a:r>
              <a:rPr lang="en-US" sz="2000" dirty="0" smtClean="0"/>
              <a:t> </a:t>
            </a:r>
            <a:r>
              <a:rPr lang="en-US" sz="2000" dirty="0" err="1" smtClean="0"/>
              <a:t>hoạt</a:t>
            </a:r>
            <a:r>
              <a:rPr lang="en-US" sz="2000" dirty="0" smtClean="0"/>
              <a:t> </a:t>
            </a:r>
            <a:r>
              <a:rPr lang="en-US" sz="2000" dirty="0" err="1" smtClean="0"/>
              <a:t>động</a:t>
            </a:r>
            <a:r>
              <a:rPr lang="en-US" sz="2000" dirty="0" smtClean="0"/>
              <a:t> </a:t>
            </a:r>
            <a:r>
              <a:rPr lang="en-US" sz="2000" dirty="0" err="1" smtClean="0"/>
              <a:t>xảy</a:t>
            </a:r>
            <a:r>
              <a:rPr lang="en-US" sz="2000" dirty="0" smtClean="0"/>
              <a:t> </a:t>
            </a:r>
            <a:r>
              <a:rPr lang="en-US" sz="2000" dirty="0" err="1" smtClean="0"/>
              <a:t>ra</a:t>
            </a:r>
            <a:r>
              <a:rPr lang="en-US" sz="2000" dirty="0" smtClean="0"/>
              <a:t> </a:t>
            </a:r>
            <a:r>
              <a:rPr lang="en-US" sz="2000" dirty="0" err="1" smtClean="0"/>
              <a:t>bên</a:t>
            </a:r>
            <a:r>
              <a:rPr lang="en-US" sz="2000" dirty="0" smtClean="0"/>
              <a:t> </a:t>
            </a:r>
            <a:r>
              <a:rPr lang="en-US" sz="2000" dirty="0" err="1" smtClean="0"/>
              <a:t>trong</a:t>
            </a:r>
            <a:r>
              <a:rPr lang="en-US" sz="2000" dirty="0" smtClean="0"/>
              <a:t> </a:t>
            </a:r>
            <a:r>
              <a:rPr lang="en-US" sz="2000" dirty="0" err="1" smtClean="0"/>
              <a:t>doanh</a:t>
            </a:r>
            <a:r>
              <a:rPr lang="en-US" sz="2000" dirty="0" smtClean="0"/>
              <a:t> </a:t>
            </a:r>
            <a:r>
              <a:rPr lang="en-US" sz="2000" dirty="0" err="1" smtClean="0"/>
              <a:t>nghiệp</a:t>
            </a:r>
            <a:r>
              <a:rPr lang="en-US" sz="2000" dirty="0" smtClean="0"/>
              <a:t>.</a:t>
            </a:r>
            <a:endParaRPr lang="en-US" sz="2000" b="0" dirty="0" smtClean="0"/>
          </a:p>
        </p:txBody>
      </p:sp>
      <p:pic>
        <p:nvPicPr>
          <p:cNvPr id="2048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9300" y="4206875"/>
            <a:ext cx="4914900"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pPr>
              <a:defRPr/>
            </a:pPr>
            <a:r>
              <a:rPr lang="en-US" dirty="0" err="1" smtClean="0"/>
              <a:t>Khoa</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thông</a:t>
            </a:r>
            <a:r>
              <a:rPr lang="en-US" dirty="0" smtClean="0"/>
              <a:t> tin </a:t>
            </a:r>
            <a:r>
              <a:rPr lang="en-US" dirty="0" err="1" smtClean="0"/>
              <a:t>Quản</a:t>
            </a:r>
            <a:r>
              <a:rPr lang="en-US" dirty="0" smtClean="0"/>
              <a:t> </a:t>
            </a:r>
            <a:r>
              <a:rPr lang="en-US" dirty="0" err="1" smtClean="0"/>
              <a:t>lý</a:t>
            </a:r>
            <a:endParaRPr lang="en-US" dirty="0"/>
          </a:p>
        </p:txBody>
      </p:sp>
      <p:sp>
        <p:nvSpPr>
          <p:cNvPr id="4" name="Date Placeholder 3"/>
          <p:cNvSpPr>
            <a:spLocks noGrp="1"/>
          </p:cNvSpPr>
          <p:nvPr>
            <p:ph type="dt" sz="half" idx="10"/>
          </p:nvPr>
        </p:nvSpPr>
        <p:spPr/>
        <p:txBody>
          <a:bodyPr/>
          <a:lstStyle/>
          <a:p>
            <a:pPr>
              <a:defRPr/>
            </a:pPr>
            <a:fld id="{35F75A96-5A1C-4946-BD3C-7B3AAC431EFD}"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lgn="just"/>
            <a:r>
              <a:rPr lang="vi-VN" smtClean="0"/>
              <a:t>E-Commerce</a:t>
            </a:r>
            <a:r>
              <a:rPr lang="en-US" smtClean="0"/>
              <a:t>: </a:t>
            </a:r>
            <a:r>
              <a:rPr lang="vi-VN" smtClean="0"/>
              <a:t>Định nghĩa và khái niệm</a:t>
            </a:r>
            <a:endParaRPr lang="en-US" smtClean="0"/>
          </a:p>
        </p:txBody>
      </p:sp>
      <p:pic>
        <p:nvPicPr>
          <p:cNvPr id="2150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7313" y="1428750"/>
            <a:ext cx="6391275" cy="481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205C515D-C458-4B0F-B51D-5E3B3245254D}"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algn="just"/>
            <a:r>
              <a:rPr lang="en-US" smtClean="0"/>
              <a:t>E</a:t>
            </a:r>
            <a:r>
              <a:rPr lang="vi-VN" smtClean="0"/>
              <a:t>-</a:t>
            </a:r>
            <a:r>
              <a:rPr lang="en-US" smtClean="0"/>
              <a:t>Commerce: Định nghĩa và khái niệm</a:t>
            </a:r>
          </a:p>
        </p:txBody>
      </p:sp>
      <p:sp>
        <p:nvSpPr>
          <p:cNvPr id="22531" name="Content Placeholder 2"/>
          <p:cNvSpPr>
            <a:spLocks noGrp="1"/>
          </p:cNvSpPr>
          <p:nvPr>
            <p:ph idx="1"/>
          </p:nvPr>
        </p:nvSpPr>
        <p:spPr/>
        <p:txBody>
          <a:bodyPr/>
          <a:lstStyle/>
          <a:p>
            <a:pPr marL="0" indent="0" algn="just">
              <a:buFontTx/>
              <a:buNone/>
            </a:pPr>
            <a:r>
              <a:rPr lang="en-US" dirty="0" err="1" smtClean="0"/>
              <a:t>Một</a:t>
            </a:r>
            <a:r>
              <a:rPr lang="en-US" dirty="0" smtClean="0"/>
              <a:t> </a:t>
            </a:r>
            <a:r>
              <a:rPr lang="en-US" dirty="0" err="1" smtClean="0"/>
              <a:t>số</a:t>
            </a:r>
            <a:r>
              <a:rPr lang="en-US" dirty="0" smtClean="0"/>
              <a:t> </a:t>
            </a:r>
            <a:r>
              <a:rPr lang="en-US" dirty="0" err="1" smtClean="0"/>
              <a:t>khái</a:t>
            </a:r>
            <a:r>
              <a:rPr lang="en-US" dirty="0" smtClean="0"/>
              <a:t> </a:t>
            </a:r>
            <a:r>
              <a:rPr lang="en-US" dirty="0" err="1" smtClean="0"/>
              <a:t>niệm</a:t>
            </a:r>
            <a:r>
              <a:rPr lang="en-US" dirty="0" smtClean="0"/>
              <a:t> </a:t>
            </a:r>
            <a:r>
              <a:rPr lang="en-US" dirty="0" err="1" smtClean="0"/>
              <a:t>khác</a:t>
            </a:r>
            <a:r>
              <a:rPr lang="en-US" dirty="0" smtClean="0"/>
              <a:t>:</a:t>
            </a:r>
          </a:p>
          <a:p>
            <a:pPr algn="just">
              <a:buFont typeface="Arial" pitchFamily="34" charset="0"/>
              <a:buChar char="•"/>
            </a:pPr>
            <a:r>
              <a:rPr lang="en-US" sz="2200" dirty="0" smtClean="0"/>
              <a:t>Pure </a:t>
            </a:r>
            <a:r>
              <a:rPr lang="en-US" sz="2200" dirty="0" err="1" smtClean="0"/>
              <a:t>vs</a:t>
            </a:r>
            <a:r>
              <a:rPr lang="en-US" sz="2200" dirty="0" smtClean="0"/>
              <a:t> Partial EC: </a:t>
            </a:r>
            <a:endParaRPr lang="en-US" sz="2200" dirty="0"/>
          </a:p>
          <a:p>
            <a:pPr algn="just">
              <a:buFontTx/>
              <a:buChar char="-"/>
            </a:pPr>
            <a:r>
              <a:rPr lang="en-US" sz="2200" b="0" dirty="0" smtClean="0"/>
              <a:t>Pure EC: </a:t>
            </a:r>
            <a:r>
              <a:rPr lang="en-US" sz="2200" b="0" dirty="0" err="1" smtClean="0"/>
              <a:t>Các</a:t>
            </a:r>
            <a:r>
              <a:rPr lang="en-US" sz="2200" b="0" dirty="0" smtClean="0"/>
              <a:t> </a:t>
            </a:r>
            <a:r>
              <a:rPr lang="en-US" sz="2200" b="0" dirty="0" err="1" smtClean="0"/>
              <a:t>giao</a:t>
            </a:r>
            <a:r>
              <a:rPr lang="en-US" sz="2200" b="0" dirty="0" smtClean="0"/>
              <a:t> </a:t>
            </a:r>
            <a:r>
              <a:rPr lang="en-US" sz="2200" b="0" dirty="0" err="1" smtClean="0"/>
              <a:t>dịch</a:t>
            </a:r>
            <a:r>
              <a:rPr lang="en-US" sz="2200" b="0" dirty="0" smtClean="0"/>
              <a:t> </a:t>
            </a:r>
            <a:r>
              <a:rPr lang="en-US" sz="2200" b="0" dirty="0" err="1" smtClean="0"/>
              <a:t>thực</a:t>
            </a:r>
            <a:r>
              <a:rPr lang="en-US" sz="2200" b="0" dirty="0" smtClean="0"/>
              <a:t> </a:t>
            </a:r>
            <a:r>
              <a:rPr lang="en-US" sz="2200" b="0" dirty="0" err="1" smtClean="0"/>
              <a:t>hiện</a:t>
            </a:r>
            <a:r>
              <a:rPr lang="en-US" sz="2200" b="0" dirty="0" smtClean="0"/>
              <a:t> </a:t>
            </a:r>
            <a:r>
              <a:rPr lang="en-US" sz="2200" b="0" dirty="0" err="1" smtClean="0"/>
              <a:t>chủ</a:t>
            </a:r>
            <a:r>
              <a:rPr lang="en-US" sz="2200" b="0" dirty="0" smtClean="0"/>
              <a:t> </a:t>
            </a:r>
            <a:r>
              <a:rPr lang="en-US" sz="2200" b="0" dirty="0" err="1" smtClean="0"/>
              <a:t>yếu</a:t>
            </a:r>
            <a:r>
              <a:rPr lang="en-US" sz="2200" b="0" dirty="0" smtClean="0"/>
              <a:t> qua Internet. VD: </a:t>
            </a:r>
            <a:r>
              <a:rPr lang="en-US" sz="2200" b="0" dirty="0" err="1" smtClean="0"/>
              <a:t>Các</a:t>
            </a:r>
            <a:r>
              <a:rPr lang="en-US" sz="2200" b="0" dirty="0" smtClean="0"/>
              <a:t> </a:t>
            </a:r>
            <a:r>
              <a:rPr lang="en-US" sz="2200" b="0" dirty="0" err="1" smtClean="0"/>
              <a:t>trang</a:t>
            </a:r>
            <a:r>
              <a:rPr lang="en-US" sz="2200" b="0" dirty="0" smtClean="0"/>
              <a:t> web </a:t>
            </a:r>
            <a:r>
              <a:rPr lang="en-US" sz="2200" b="0" dirty="0" err="1" smtClean="0"/>
              <a:t>kinh</a:t>
            </a:r>
            <a:r>
              <a:rPr lang="en-US" sz="2200" b="0" dirty="0" smtClean="0"/>
              <a:t> </a:t>
            </a:r>
            <a:r>
              <a:rPr lang="en-US" sz="2200" b="0" dirty="0" err="1" smtClean="0"/>
              <a:t>doanh</a:t>
            </a:r>
            <a:r>
              <a:rPr lang="en-US" sz="2200" b="0" dirty="0" smtClean="0"/>
              <a:t> </a:t>
            </a:r>
            <a:r>
              <a:rPr lang="en-US" sz="2200" b="0" dirty="0" err="1" smtClean="0"/>
              <a:t>nhạc</a:t>
            </a:r>
            <a:r>
              <a:rPr lang="en-US" sz="2200" b="0" dirty="0" smtClean="0"/>
              <a:t>, </a:t>
            </a:r>
            <a:r>
              <a:rPr lang="en-US" sz="2200" b="0" dirty="0" err="1" smtClean="0"/>
              <a:t>phần</a:t>
            </a:r>
            <a:r>
              <a:rPr lang="en-US" sz="2200" b="0" dirty="0" smtClean="0"/>
              <a:t> </a:t>
            </a:r>
            <a:r>
              <a:rPr lang="en-US" sz="2200" b="0" dirty="0" err="1" smtClean="0"/>
              <a:t>mềm</a:t>
            </a:r>
            <a:r>
              <a:rPr lang="en-US" sz="2200" b="0" dirty="0" smtClean="0"/>
              <a:t> </a:t>
            </a:r>
            <a:r>
              <a:rPr lang="en-US" sz="2200" b="0" dirty="0" err="1" smtClean="0"/>
              <a:t>người</a:t>
            </a:r>
            <a:r>
              <a:rPr lang="en-US" sz="2200" b="0" dirty="0" smtClean="0"/>
              <a:t> </a:t>
            </a:r>
            <a:r>
              <a:rPr lang="en-US" sz="2200" b="0" dirty="0" err="1" smtClean="0"/>
              <a:t>dùng</a:t>
            </a:r>
            <a:r>
              <a:rPr lang="en-US" sz="2200" b="0" dirty="0" smtClean="0"/>
              <a:t> download </a:t>
            </a:r>
            <a:r>
              <a:rPr lang="en-US" sz="2200" b="0" dirty="0" err="1" smtClean="0"/>
              <a:t>và</a:t>
            </a:r>
            <a:r>
              <a:rPr lang="en-US" sz="2200" b="0" dirty="0" smtClean="0"/>
              <a:t> </a:t>
            </a:r>
            <a:r>
              <a:rPr lang="en-US" sz="2200" b="0" dirty="0" err="1" smtClean="0"/>
              <a:t>trả</a:t>
            </a:r>
            <a:r>
              <a:rPr lang="en-US" sz="2200" b="0" dirty="0" smtClean="0"/>
              <a:t> </a:t>
            </a:r>
            <a:r>
              <a:rPr lang="en-US" sz="2200" b="0" dirty="0" err="1" smtClean="0"/>
              <a:t>tiền</a:t>
            </a:r>
            <a:r>
              <a:rPr lang="en-US" sz="2200" b="0" dirty="0" smtClean="0"/>
              <a:t> </a:t>
            </a:r>
            <a:r>
              <a:rPr lang="en-US" sz="2200" b="0" dirty="0" err="1" smtClean="0"/>
              <a:t>bằng</a:t>
            </a:r>
            <a:r>
              <a:rPr lang="en-US" sz="2200" b="0" dirty="0" smtClean="0"/>
              <a:t> </a:t>
            </a:r>
            <a:r>
              <a:rPr lang="en-US" sz="2200" b="0" dirty="0" err="1" smtClean="0"/>
              <a:t>thẻ</a:t>
            </a:r>
            <a:r>
              <a:rPr lang="en-US" sz="2200" b="0" dirty="0" smtClean="0"/>
              <a:t> </a:t>
            </a:r>
            <a:r>
              <a:rPr lang="en-US" sz="2200" b="0" dirty="0" err="1" smtClean="0"/>
              <a:t>tín</a:t>
            </a:r>
            <a:r>
              <a:rPr lang="en-US" sz="2200" b="0" dirty="0" smtClean="0"/>
              <a:t> </a:t>
            </a:r>
            <a:r>
              <a:rPr lang="en-US" sz="2200" b="0" dirty="0" err="1" smtClean="0"/>
              <a:t>dụng</a:t>
            </a:r>
            <a:r>
              <a:rPr lang="en-US" sz="2200" b="0" dirty="0" smtClean="0"/>
              <a:t>.</a:t>
            </a:r>
          </a:p>
          <a:p>
            <a:pPr algn="just">
              <a:buFontTx/>
              <a:buChar char="-"/>
            </a:pPr>
            <a:r>
              <a:rPr lang="en-US" sz="2200" b="0" dirty="0" smtClean="0"/>
              <a:t>Partial EC: </a:t>
            </a:r>
            <a:r>
              <a:rPr lang="en-US" sz="2200" b="0" dirty="0" err="1" smtClean="0"/>
              <a:t>Phần</a:t>
            </a:r>
            <a:r>
              <a:rPr lang="en-US" sz="2200" b="0" dirty="0" smtClean="0"/>
              <a:t> </a:t>
            </a:r>
            <a:r>
              <a:rPr lang="en-US" sz="2200" b="0" dirty="0" err="1" smtClean="0"/>
              <a:t>lớn</a:t>
            </a:r>
            <a:r>
              <a:rPr lang="en-US" sz="2200" b="0" dirty="0" smtClean="0"/>
              <a:t> </a:t>
            </a:r>
            <a:r>
              <a:rPr lang="en-US" sz="2200" b="0" dirty="0" err="1" smtClean="0"/>
              <a:t>các</a:t>
            </a:r>
            <a:r>
              <a:rPr lang="en-US" sz="2200" b="0" dirty="0" smtClean="0"/>
              <a:t> </a:t>
            </a:r>
            <a:r>
              <a:rPr lang="en-US" sz="2200" b="0" dirty="0" err="1" smtClean="0"/>
              <a:t>giao</a:t>
            </a:r>
            <a:r>
              <a:rPr lang="en-US" sz="2200" b="0" dirty="0" smtClean="0"/>
              <a:t> </a:t>
            </a:r>
            <a:r>
              <a:rPr lang="en-US" sz="2200" b="0" dirty="0" err="1" smtClean="0"/>
              <a:t>dịch</a:t>
            </a:r>
            <a:r>
              <a:rPr lang="en-US" sz="2200" b="0" dirty="0" smtClean="0"/>
              <a:t> </a:t>
            </a:r>
            <a:r>
              <a:rPr lang="en-US" sz="2200" b="0" dirty="0" err="1" smtClean="0"/>
              <a:t>diễn</a:t>
            </a:r>
            <a:r>
              <a:rPr lang="en-US" sz="2200" b="0" dirty="0" smtClean="0"/>
              <a:t> </a:t>
            </a:r>
            <a:r>
              <a:rPr lang="en-US" sz="2200" b="0" dirty="0" err="1" smtClean="0"/>
              <a:t>ra</a:t>
            </a:r>
            <a:r>
              <a:rPr lang="en-US" sz="2200" b="0" dirty="0" smtClean="0"/>
              <a:t> </a:t>
            </a:r>
            <a:r>
              <a:rPr lang="en-US" sz="2200" b="0" dirty="0" err="1" smtClean="0"/>
              <a:t>trong</a:t>
            </a:r>
            <a:r>
              <a:rPr lang="en-US" sz="2200" b="0" dirty="0" smtClean="0"/>
              <a:t> </a:t>
            </a:r>
            <a:r>
              <a:rPr lang="en-US" sz="2200" b="0" dirty="0" err="1" smtClean="0"/>
              <a:t>thế</a:t>
            </a:r>
            <a:r>
              <a:rPr lang="en-US" sz="2200" b="0" dirty="0" smtClean="0"/>
              <a:t> </a:t>
            </a:r>
            <a:r>
              <a:rPr lang="en-US" sz="2200" b="0" dirty="0" err="1" smtClean="0"/>
              <a:t>giới</a:t>
            </a:r>
            <a:r>
              <a:rPr lang="en-US" sz="2200" b="0" dirty="0" smtClean="0"/>
              <a:t> </a:t>
            </a:r>
            <a:r>
              <a:rPr lang="en-US" sz="2200" b="0" dirty="0" err="1" smtClean="0"/>
              <a:t>thực</a:t>
            </a:r>
            <a:r>
              <a:rPr lang="en-US" sz="2200" b="0" dirty="0" smtClean="0"/>
              <a:t> (offline). VD: Amazon </a:t>
            </a:r>
            <a:r>
              <a:rPr lang="en-US" sz="2200" b="0" dirty="0" err="1" smtClean="0"/>
              <a:t>bán</a:t>
            </a:r>
            <a:r>
              <a:rPr lang="en-US" sz="2200" b="0" dirty="0" smtClean="0"/>
              <a:t> </a:t>
            </a:r>
            <a:r>
              <a:rPr lang="en-US" sz="2200" b="0" dirty="0" err="1" smtClean="0"/>
              <a:t>cho</a:t>
            </a:r>
            <a:r>
              <a:rPr lang="en-US" sz="2200" b="0" dirty="0" smtClean="0"/>
              <a:t> </a:t>
            </a:r>
            <a:r>
              <a:rPr lang="en-US" sz="2200" b="0" dirty="0" err="1" smtClean="0"/>
              <a:t>người</a:t>
            </a:r>
            <a:r>
              <a:rPr lang="en-US" sz="2200" b="0" dirty="0" smtClean="0"/>
              <a:t> </a:t>
            </a:r>
            <a:r>
              <a:rPr lang="en-US" sz="2200" b="0" dirty="0" err="1" smtClean="0"/>
              <a:t>dùng</a:t>
            </a:r>
            <a:r>
              <a:rPr lang="en-US" sz="2200" b="0" dirty="0" smtClean="0"/>
              <a:t> 1 </a:t>
            </a:r>
            <a:r>
              <a:rPr lang="en-US" sz="2200" b="0" dirty="0" err="1" smtClean="0"/>
              <a:t>cuốn</a:t>
            </a:r>
            <a:r>
              <a:rPr lang="en-US" sz="2200" b="0" dirty="0" smtClean="0"/>
              <a:t> </a:t>
            </a:r>
            <a:r>
              <a:rPr lang="en-US" sz="2200" b="0" dirty="0" err="1" smtClean="0"/>
              <a:t>sách</a:t>
            </a:r>
            <a:r>
              <a:rPr lang="en-US" sz="2200" b="0" dirty="0" smtClean="0"/>
              <a:t> </a:t>
            </a:r>
            <a:r>
              <a:rPr lang="en-US" sz="2200" b="0" dirty="0" err="1" smtClean="0"/>
              <a:t>trực</a:t>
            </a:r>
            <a:r>
              <a:rPr lang="en-US" sz="2200" b="0" dirty="0" smtClean="0"/>
              <a:t> </a:t>
            </a:r>
            <a:r>
              <a:rPr lang="en-US" sz="2200" b="0" dirty="0" err="1" smtClean="0"/>
              <a:t>tuyến</a:t>
            </a:r>
            <a:r>
              <a:rPr lang="en-US" sz="2200" b="0" dirty="0" smtClean="0"/>
              <a:t>, </a:t>
            </a:r>
            <a:r>
              <a:rPr lang="en-US" sz="2200" b="0" dirty="0" err="1" smtClean="0"/>
              <a:t>tuy</a:t>
            </a:r>
            <a:r>
              <a:rPr lang="en-US" sz="2200" b="0" dirty="0" smtClean="0"/>
              <a:t> </a:t>
            </a:r>
            <a:r>
              <a:rPr lang="en-US" sz="2200" b="0" dirty="0" err="1" smtClean="0"/>
              <a:t>nhiên</a:t>
            </a:r>
            <a:r>
              <a:rPr lang="en-US" sz="2200" b="0" dirty="0" smtClean="0"/>
              <a:t> </a:t>
            </a:r>
            <a:r>
              <a:rPr lang="en-US" sz="2200" b="0" dirty="0" err="1" smtClean="0"/>
              <a:t>cuốn</a:t>
            </a:r>
            <a:r>
              <a:rPr lang="en-US" sz="2200" b="0" dirty="0" smtClean="0"/>
              <a:t> </a:t>
            </a:r>
            <a:r>
              <a:rPr lang="en-US" sz="2200" b="0" dirty="0" err="1" smtClean="0"/>
              <a:t>sách</a:t>
            </a:r>
            <a:r>
              <a:rPr lang="en-US" sz="2200" b="0" dirty="0" smtClean="0"/>
              <a:t> </a:t>
            </a:r>
            <a:r>
              <a:rPr lang="en-US" sz="2200" b="0" dirty="0" err="1" smtClean="0"/>
              <a:t>đó</a:t>
            </a:r>
            <a:r>
              <a:rPr lang="en-US" sz="2200" b="0" dirty="0" smtClean="0"/>
              <a:t> </a:t>
            </a:r>
            <a:r>
              <a:rPr lang="en-US" sz="2200" b="0" dirty="0" err="1" smtClean="0"/>
              <a:t>vẫn</a:t>
            </a:r>
            <a:r>
              <a:rPr lang="en-US" sz="2200" b="0" dirty="0" smtClean="0"/>
              <a:t> </a:t>
            </a:r>
            <a:r>
              <a:rPr lang="en-US" sz="2200" b="0" dirty="0" err="1" smtClean="0"/>
              <a:t>phải</a:t>
            </a:r>
            <a:r>
              <a:rPr lang="en-US" sz="2200" b="0" dirty="0" smtClean="0"/>
              <a:t> </a:t>
            </a:r>
            <a:r>
              <a:rPr lang="en-US" sz="2200" b="0" dirty="0" err="1" smtClean="0"/>
              <a:t>lưu</a:t>
            </a:r>
            <a:r>
              <a:rPr lang="en-US" sz="2200" b="0" dirty="0" smtClean="0"/>
              <a:t> </a:t>
            </a:r>
            <a:r>
              <a:rPr lang="en-US" sz="2200" b="0" dirty="0" err="1" smtClean="0"/>
              <a:t>trữ</a:t>
            </a:r>
            <a:r>
              <a:rPr lang="en-US" sz="2200" b="0" dirty="0" smtClean="0"/>
              <a:t> </a:t>
            </a:r>
            <a:r>
              <a:rPr lang="en-US" sz="2200" b="0" dirty="0" err="1" smtClean="0"/>
              <a:t>trong</a:t>
            </a:r>
            <a:r>
              <a:rPr lang="en-US" sz="2200" b="0" dirty="0" smtClean="0"/>
              <a:t> </a:t>
            </a:r>
            <a:r>
              <a:rPr lang="en-US" sz="2200" b="0" dirty="0" err="1" smtClean="0"/>
              <a:t>nhà</a:t>
            </a:r>
            <a:r>
              <a:rPr lang="en-US" sz="2200" b="0" dirty="0" smtClean="0"/>
              <a:t> </a:t>
            </a:r>
            <a:r>
              <a:rPr lang="en-US" sz="2200" b="0" dirty="0" err="1" smtClean="0"/>
              <a:t>kho</a:t>
            </a:r>
            <a:r>
              <a:rPr lang="en-US" sz="2200" b="0" dirty="0" smtClean="0"/>
              <a:t> </a:t>
            </a:r>
            <a:r>
              <a:rPr lang="en-US" sz="2200" b="0" dirty="0" err="1" smtClean="0"/>
              <a:t>và</a:t>
            </a:r>
            <a:r>
              <a:rPr lang="en-US" sz="2200" b="0" dirty="0" smtClean="0"/>
              <a:t> </a:t>
            </a:r>
            <a:r>
              <a:rPr lang="en-US" sz="2200" b="0" dirty="0" err="1" smtClean="0"/>
              <a:t>chuyển</a:t>
            </a:r>
            <a:r>
              <a:rPr lang="en-US" sz="2200" b="0" dirty="0" smtClean="0"/>
              <a:t> </a:t>
            </a:r>
            <a:r>
              <a:rPr lang="en-US" sz="2200" b="0" dirty="0" err="1" smtClean="0"/>
              <a:t>cho</a:t>
            </a:r>
            <a:r>
              <a:rPr lang="en-US" sz="2200" b="0" dirty="0" smtClean="0"/>
              <a:t> </a:t>
            </a:r>
            <a:r>
              <a:rPr lang="en-US" sz="2200" b="0" dirty="0" err="1" smtClean="0"/>
              <a:t>người</a:t>
            </a:r>
            <a:r>
              <a:rPr lang="en-US" sz="2200" b="0" dirty="0" smtClean="0"/>
              <a:t> </a:t>
            </a:r>
            <a:r>
              <a:rPr lang="en-US" sz="2200" b="0" dirty="0" err="1" smtClean="0"/>
              <a:t>dùng</a:t>
            </a:r>
            <a:r>
              <a:rPr lang="en-US" sz="2200" b="0" dirty="0" smtClean="0"/>
              <a:t> qua </a:t>
            </a:r>
            <a:r>
              <a:rPr lang="en-US" sz="2200" b="0" dirty="0" err="1" smtClean="0"/>
              <a:t>đường</a:t>
            </a:r>
            <a:r>
              <a:rPr lang="en-US" sz="2200" b="0" dirty="0" smtClean="0"/>
              <a:t> </a:t>
            </a:r>
            <a:r>
              <a:rPr lang="en-US" sz="2200" b="0" dirty="0" err="1" smtClean="0"/>
              <a:t>bưu</a:t>
            </a:r>
            <a:r>
              <a:rPr lang="en-US" sz="2200" b="0" dirty="0" smtClean="0"/>
              <a:t> </a:t>
            </a:r>
            <a:r>
              <a:rPr lang="en-US" sz="2200" b="0" dirty="0" err="1" smtClean="0"/>
              <a:t>điện</a:t>
            </a:r>
            <a:r>
              <a:rPr lang="en-US" sz="2200" b="0" dirty="0" smtClean="0"/>
              <a:t>.</a:t>
            </a:r>
          </a:p>
          <a:p>
            <a:pPr lvl="2" algn="just"/>
            <a:endParaRPr lang="en-US" dirty="0" smtClean="0"/>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B9CA814A-CFE7-46D2-9621-4452FBFD1C89}"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algn="just"/>
            <a:r>
              <a:rPr lang="en-US" smtClean="0"/>
              <a:t>E</a:t>
            </a:r>
            <a:r>
              <a:rPr lang="vi-VN" smtClean="0"/>
              <a:t>-</a:t>
            </a:r>
            <a:r>
              <a:rPr lang="en-US" smtClean="0"/>
              <a:t>Commerce: Định nghĩa và khái niệm</a:t>
            </a:r>
          </a:p>
        </p:txBody>
      </p:sp>
      <p:sp>
        <p:nvSpPr>
          <p:cNvPr id="23555" name="Content Placeholder 2"/>
          <p:cNvSpPr>
            <a:spLocks noGrp="1"/>
          </p:cNvSpPr>
          <p:nvPr>
            <p:ph idx="1"/>
          </p:nvPr>
        </p:nvSpPr>
        <p:spPr/>
        <p:txBody>
          <a:bodyPr/>
          <a:lstStyle/>
          <a:p>
            <a:pPr marL="457200" lvl="1" indent="0" algn="just">
              <a:buFontTx/>
              <a:buNone/>
              <a:defRPr/>
            </a:pPr>
            <a:r>
              <a:rPr lang="en-US" sz="2200" dirty="0" err="1" smtClean="0"/>
              <a:t>Các</a:t>
            </a:r>
            <a:r>
              <a:rPr lang="en-US" sz="2200" dirty="0" smtClean="0"/>
              <a:t> </a:t>
            </a:r>
            <a:r>
              <a:rPr lang="en-US" sz="2200" dirty="0" err="1" smtClean="0"/>
              <a:t>mô</a:t>
            </a:r>
            <a:r>
              <a:rPr lang="en-US" sz="2200" dirty="0" smtClean="0"/>
              <a:t> </a:t>
            </a:r>
            <a:r>
              <a:rPr lang="en-US" sz="2200" dirty="0" err="1" smtClean="0"/>
              <a:t>hình</a:t>
            </a:r>
            <a:r>
              <a:rPr lang="en-US" sz="2200" dirty="0" smtClean="0"/>
              <a:t> </a:t>
            </a:r>
            <a:r>
              <a:rPr lang="en-US" sz="2200" dirty="0" err="1" smtClean="0"/>
              <a:t>tổ</a:t>
            </a:r>
            <a:r>
              <a:rPr lang="en-US" sz="2200" dirty="0" smtClean="0"/>
              <a:t> </a:t>
            </a:r>
            <a:r>
              <a:rPr lang="en-US" sz="2200" dirty="0" err="1" smtClean="0"/>
              <a:t>chức</a:t>
            </a:r>
            <a:r>
              <a:rPr lang="en-US" sz="2200" dirty="0" smtClean="0"/>
              <a:t> TMĐT:</a:t>
            </a:r>
          </a:p>
          <a:p>
            <a:pPr lvl="1" algn="just">
              <a:buFont typeface="Arial" pitchFamily="34" charset="0"/>
              <a:buChar char="•"/>
              <a:defRPr/>
            </a:pPr>
            <a:r>
              <a:rPr lang="en-US" sz="2200" dirty="0" smtClean="0"/>
              <a:t>Brick-and-</a:t>
            </a:r>
            <a:r>
              <a:rPr lang="en-US" sz="2200" dirty="0" err="1" smtClean="0"/>
              <a:t>motar</a:t>
            </a:r>
            <a:r>
              <a:rPr lang="en-US" sz="2200" dirty="0" smtClean="0"/>
              <a:t> organizations</a:t>
            </a:r>
            <a:r>
              <a:rPr lang="en-US" sz="2200" b="0" dirty="0" smtClean="0"/>
              <a:t>: </a:t>
            </a:r>
            <a:r>
              <a:rPr lang="en-US" sz="2200" b="0" dirty="0" err="1" smtClean="0"/>
              <a:t>Những</a:t>
            </a:r>
            <a:r>
              <a:rPr lang="en-US" sz="2200" b="0" dirty="0" smtClean="0"/>
              <a:t> </a:t>
            </a:r>
            <a:r>
              <a:rPr lang="en-US" sz="2200" b="0" dirty="0" err="1" smtClean="0"/>
              <a:t>công</a:t>
            </a:r>
            <a:r>
              <a:rPr lang="en-US" sz="2200" b="0" dirty="0" smtClean="0"/>
              <a:t> </a:t>
            </a:r>
            <a:r>
              <a:rPr lang="en-US" sz="2200" b="0" dirty="0" err="1" smtClean="0"/>
              <a:t>ty</a:t>
            </a:r>
            <a:r>
              <a:rPr lang="en-US" sz="2200" b="0" dirty="0" smtClean="0"/>
              <a:t> </a:t>
            </a:r>
            <a:r>
              <a:rPr lang="en-US" sz="2200" b="0" dirty="0" err="1" smtClean="0"/>
              <a:t>tổ</a:t>
            </a:r>
            <a:r>
              <a:rPr lang="en-US" sz="2200" b="0" dirty="0" smtClean="0"/>
              <a:t> </a:t>
            </a:r>
            <a:r>
              <a:rPr lang="en-US" sz="2200" b="0" dirty="0" err="1" smtClean="0"/>
              <a:t>chức</a:t>
            </a:r>
            <a:r>
              <a:rPr lang="en-US" sz="2200" b="0" dirty="0" smtClean="0"/>
              <a:t> </a:t>
            </a:r>
            <a:r>
              <a:rPr lang="en-US" sz="2200" b="0" dirty="0" err="1" smtClean="0"/>
              <a:t>theo</a:t>
            </a:r>
            <a:r>
              <a:rPr lang="en-US" sz="2200" b="0" dirty="0" smtClean="0"/>
              <a:t> </a:t>
            </a:r>
            <a:r>
              <a:rPr lang="en-US" sz="2200" b="0" dirty="0" err="1" smtClean="0"/>
              <a:t>mô</a:t>
            </a:r>
            <a:r>
              <a:rPr lang="en-US" sz="2200" b="0" dirty="0" smtClean="0"/>
              <a:t> </a:t>
            </a:r>
            <a:r>
              <a:rPr lang="en-US" sz="2200" b="0" dirty="0" err="1" smtClean="0"/>
              <a:t>hình</a:t>
            </a:r>
            <a:r>
              <a:rPr lang="en-US" sz="2200" b="0" dirty="0" smtClean="0"/>
              <a:t> </a:t>
            </a:r>
            <a:r>
              <a:rPr lang="en-US" sz="2200" b="0" dirty="0" err="1" smtClean="0"/>
              <a:t>này</a:t>
            </a:r>
            <a:r>
              <a:rPr lang="en-US" sz="2200" b="0" dirty="0" smtClean="0"/>
              <a:t> </a:t>
            </a:r>
            <a:r>
              <a:rPr lang="en-US" sz="2200" b="0" dirty="0" err="1" smtClean="0"/>
              <a:t>hầu</a:t>
            </a:r>
            <a:r>
              <a:rPr lang="en-US" sz="2200" b="0" dirty="0" smtClean="0"/>
              <a:t> </a:t>
            </a:r>
            <a:r>
              <a:rPr lang="en-US" sz="2200" b="0" dirty="0" err="1" smtClean="0"/>
              <a:t>như</a:t>
            </a:r>
            <a:r>
              <a:rPr lang="en-US" sz="2200" b="0" dirty="0" smtClean="0"/>
              <a:t> </a:t>
            </a:r>
            <a:r>
              <a:rPr lang="en-US" sz="2200" b="0" dirty="0" err="1" smtClean="0"/>
              <a:t>không</a:t>
            </a:r>
            <a:r>
              <a:rPr lang="en-US" sz="2200" b="0" dirty="0" smtClean="0"/>
              <a:t> </a:t>
            </a:r>
            <a:r>
              <a:rPr lang="en-US" sz="2200" b="0" dirty="0" err="1" smtClean="0"/>
              <a:t>sử</a:t>
            </a:r>
            <a:r>
              <a:rPr lang="en-US" sz="2200" b="0" dirty="0" smtClean="0"/>
              <a:t> </a:t>
            </a:r>
            <a:r>
              <a:rPr lang="en-US" sz="2200" b="0" dirty="0" err="1" smtClean="0"/>
              <a:t>dụng</a:t>
            </a:r>
            <a:r>
              <a:rPr lang="en-US" sz="2200" b="0" dirty="0" smtClean="0"/>
              <a:t> </a:t>
            </a:r>
            <a:r>
              <a:rPr lang="en-US" sz="2200" b="0" dirty="0" err="1" smtClean="0"/>
              <a:t>hình</a:t>
            </a:r>
            <a:r>
              <a:rPr lang="en-US" sz="2200" b="0" dirty="0" smtClean="0"/>
              <a:t> </a:t>
            </a:r>
            <a:r>
              <a:rPr lang="en-US" sz="2200" b="0" dirty="0" err="1" smtClean="0"/>
              <a:t>thức</a:t>
            </a:r>
            <a:r>
              <a:rPr lang="en-US" sz="2200" b="0" dirty="0" smtClean="0"/>
              <a:t> </a:t>
            </a:r>
            <a:r>
              <a:rPr lang="en-US" sz="2200" b="0" dirty="0" err="1" smtClean="0"/>
              <a:t>kinh</a:t>
            </a:r>
            <a:r>
              <a:rPr lang="en-US" sz="2200" b="0" dirty="0" smtClean="0"/>
              <a:t> </a:t>
            </a:r>
            <a:r>
              <a:rPr lang="en-US" sz="2200" b="0" dirty="0" err="1" smtClean="0"/>
              <a:t>doanh</a:t>
            </a:r>
            <a:r>
              <a:rPr lang="en-US" sz="2200" b="0" dirty="0" smtClean="0"/>
              <a:t> </a:t>
            </a:r>
            <a:r>
              <a:rPr lang="en-US" sz="2200" b="0" dirty="0" err="1" smtClean="0"/>
              <a:t>trực</a:t>
            </a:r>
            <a:r>
              <a:rPr lang="en-US" sz="2200" b="0" dirty="0" smtClean="0"/>
              <a:t> </a:t>
            </a:r>
            <a:r>
              <a:rPr lang="en-US" sz="2200" b="0" dirty="0" err="1" smtClean="0"/>
              <a:t>tuyến</a:t>
            </a:r>
            <a:r>
              <a:rPr lang="en-US" sz="2200" b="0" dirty="0" smtClean="0"/>
              <a:t> (online) </a:t>
            </a:r>
            <a:r>
              <a:rPr lang="en-US" sz="2200" b="0" dirty="0" err="1" smtClean="0"/>
              <a:t>mà</a:t>
            </a:r>
            <a:r>
              <a:rPr lang="en-US" sz="2200" b="0" dirty="0" smtClean="0"/>
              <a:t> </a:t>
            </a:r>
            <a:r>
              <a:rPr lang="en-US" sz="2200" b="0" dirty="0" err="1" smtClean="0"/>
              <a:t>thường</a:t>
            </a:r>
            <a:r>
              <a:rPr lang="en-US" sz="2200" b="0" dirty="0" smtClean="0"/>
              <a:t> </a:t>
            </a:r>
            <a:r>
              <a:rPr lang="en-US" sz="2200" b="0" dirty="0" err="1" smtClean="0"/>
              <a:t>xuyên</a:t>
            </a:r>
            <a:r>
              <a:rPr lang="en-US" sz="2200" b="0" dirty="0" smtClean="0"/>
              <a:t> </a:t>
            </a:r>
            <a:r>
              <a:rPr lang="en-US" sz="2200" b="0" dirty="0" err="1" smtClean="0"/>
              <a:t>bán</a:t>
            </a:r>
            <a:r>
              <a:rPr lang="en-US" sz="2200" b="0" dirty="0" smtClean="0"/>
              <a:t> </a:t>
            </a:r>
            <a:r>
              <a:rPr lang="en-US" sz="2200" b="0" dirty="0" err="1" smtClean="0"/>
              <a:t>sản</a:t>
            </a:r>
            <a:r>
              <a:rPr lang="en-US" sz="2200" b="0" dirty="0" smtClean="0"/>
              <a:t> </a:t>
            </a:r>
            <a:r>
              <a:rPr lang="en-US" sz="2200" b="0" dirty="0" err="1" smtClean="0"/>
              <a:t>phẩm</a:t>
            </a:r>
            <a:r>
              <a:rPr lang="en-US" sz="2200" b="0" dirty="0" smtClean="0"/>
              <a:t> </a:t>
            </a:r>
            <a:r>
              <a:rPr lang="en-US" sz="2200" b="0" dirty="0" err="1" smtClean="0"/>
              <a:t>thông</a:t>
            </a:r>
            <a:r>
              <a:rPr lang="en-US" sz="2200" b="0" dirty="0" smtClean="0"/>
              <a:t> qua </a:t>
            </a:r>
            <a:r>
              <a:rPr lang="en-US" sz="2200" b="0" dirty="0" err="1" smtClean="0"/>
              <a:t>các</a:t>
            </a:r>
            <a:r>
              <a:rPr lang="en-US" sz="2200" b="0" dirty="0" smtClean="0"/>
              <a:t> </a:t>
            </a:r>
            <a:r>
              <a:rPr lang="en-US" sz="2200" b="0" dirty="0" err="1" smtClean="0"/>
              <a:t>đại</a:t>
            </a:r>
            <a:r>
              <a:rPr lang="en-US" sz="2200" b="0" dirty="0" smtClean="0"/>
              <a:t> </a:t>
            </a:r>
            <a:r>
              <a:rPr lang="en-US" sz="2200" b="0" dirty="0" err="1" smtClean="0"/>
              <a:t>lý</a:t>
            </a:r>
            <a:r>
              <a:rPr lang="en-US" sz="2200" b="0" dirty="0" smtClean="0"/>
              <a:t> </a:t>
            </a:r>
            <a:r>
              <a:rPr lang="en-US" sz="2200" b="0" dirty="0" err="1" smtClean="0"/>
              <a:t>của</a:t>
            </a:r>
            <a:r>
              <a:rPr lang="en-US" sz="2200" b="0" dirty="0" smtClean="0"/>
              <a:t> </a:t>
            </a:r>
            <a:r>
              <a:rPr lang="en-US" sz="2200" b="0" dirty="0" err="1" smtClean="0"/>
              <a:t>mình</a:t>
            </a:r>
            <a:r>
              <a:rPr lang="en-US" sz="2200" b="0" dirty="0" smtClean="0"/>
              <a:t> (</a:t>
            </a:r>
            <a:r>
              <a:rPr lang="en-US" sz="2200" b="0" dirty="0" err="1" smtClean="0"/>
              <a:t>Hình</a:t>
            </a:r>
            <a:r>
              <a:rPr lang="en-US" sz="2200" b="0" dirty="0" smtClean="0"/>
              <a:t> </a:t>
            </a:r>
            <a:r>
              <a:rPr lang="en-US" sz="2200" b="0" dirty="0" err="1" smtClean="0"/>
              <a:t>thức</a:t>
            </a:r>
            <a:r>
              <a:rPr lang="en-US" sz="2200" b="0" dirty="0" smtClean="0"/>
              <a:t> </a:t>
            </a:r>
            <a:r>
              <a:rPr lang="en-US" sz="2200" b="0" dirty="0" err="1" smtClean="0"/>
              <a:t>kinh</a:t>
            </a:r>
            <a:r>
              <a:rPr lang="en-US" sz="2200" b="0" dirty="0" smtClean="0"/>
              <a:t> </a:t>
            </a:r>
            <a:r>
              <a:rPr lang="en-US" sz="2200" b="0" dirty="0" err="1" smtClean="0"/>
              <a:t>doanh</a:t>
            </a:r>
            <a:r>
              <a:rPr lang="en-US" sz="2200" b="0" dirty="0" smtClean="0"/>
              <a:t> </a:t>
            </a:r>
            <a:r>
              <a:rPr lang="en-US" sz="2200" b="0" dirty="0" err="1" smtClean="0"/>
              <a:t>cũ</a:t>
            </a:r>
            <a:r>
              <a:rPr lang="en-US" sz="2200" b="0" dirty="0" smtClean="0"/>
              <a:t>).</a:t>
            </a:r>
          </a:p>
          <a:p>
            <a:pPr lvl="1" algn="just">
              <a:buFont typeface="Arial" pitchFamily="34" charset="0"/>
              <a:buChar char="•"/>
              <a:defRPr/>
            </a:pPr>
            <a:r>
              <a:rPr lang="en-US" sz="2200" dirty="0" smtClean="0"/>
              <a:t>Virtual (pure-play) organizations: </a:t>
            </a:r>
            <a:r>
              <a:rPr lang="en-US" sz="2200" b="0" dirty="0" err="1" smtClean="0"/>
              <a:t>Các</a:t>
            </a:r>
            <a:r>
              <a:rPr lang="en-US" sz="2200" b="0" dirty="0" smtClean="0"/>
              <a:t> </a:t>
            </a:r>
            <a:r>
              <a:rPr lang="en-US" sz="2200" b="0" dirty="0" err="1" smtClean="0"/>
              <a:t>công</a:t>
            </a:r>
            <a:r>
              <a:rPr lang="en-US" sz="2200" b="0" dirty="0" smtClean="0"/>
              <a:t> </a:t>
            </a:r>
            <a:r>
              <a:rPr lang="en-US" sz="2200" b="0" dirty="0" err="1" smtClean="0"/>
              <a:t>ty</a:t>
            </a:r>
            <a:r>
              <a:rPr lang="en-US" sz="2200" b="0" dirty="0" smtClean="0"/>
              <a:t> </a:t>
            </a:r>
            <a:r>
              <a:rPr lang="en-US" sz="2200" b="0" dirty="0" err="1" smtClean="0"/>
              <a:t>này</a:t>
            </a:r>
            <a:r>
              <a:rPr lang="en-US" sz="2200" b="0" dirty="0" smtClean="0"/>
              <a:t> </a:t>
            </a:r>
            <a:r>
              <a:rPr lang="en-US" sz="2200" b="0" dirty="0" err="1" smtClean="0"/>
              <a:t>chỉ</a:t>
            </a:r>
            <a:r>
              <a:rPr lang="en-US" sz="2200" b="0" dirty="0" smtClean="0"/>
              <a:t> </a:t>
            </a:r>
            <a:r>
              <a:rPr lang="en-US" sz="2200" b="0" dirty="0" err="1" smtClean="0"/>
              <a:t>thực</a:t>
            </a:r>
            <a:r>
              <a:rPr lang="en-US" sz="2200" b="0" dirty="0" smtClean="0"/>
              <a:t> </a:t>
            </a:r>
            <a:r>
              <a:rPr lang="en-US" sz="2200" b="0" dirty="0" err="1" smtClean="0"/>
              <a:t>hiện</a:t>
            </a:r>
            <a:r>
              <a:rPr lang="en-US" sz="2200" b="0" dirty="0" smtClean="0"/>
              <a:t> </a:t>
            </a:r>
            <a:r>
              <a:rPr lang="en-US" sz="2200" b="0" dirty="0" err="1" smtClean="0"/>
              <a:t>mô</a:t>
            </a:r>
            <a:r>
              <a:rPr lang="en-US" sz="2200" b="0" dirty="0" smtClean="0"/>
              <a:t> </a:t>
            </a:r>
            <a:r>
              <a:rPr lang="en-US" sz="2200" b="0" dirty="0" err="1" smtClean="0"/>
              <a:t>hình</a:t>
            </a:r>
            <a:r>
              <a:rPr lang="en-US" sz="2200" b="0" dirty="0" smtClean="0"/>
              <a:t> </a:t>
            </a:r>
            <a:r>
              <a:rPr lang="en-US" sz="2200" b="0" dirty="0" err="1" smtClean="0"/>
              <a:t>kinh</a:t>
            </a:r>
            <a:r>
              <a:rPr lang="en-US" sz="2200" b="0" dirty="0" smtClean="0"/>
              <a:t> </a:t>
            </a:r>
            <a:r>
              <a:rPr lang="en-US" sz="2200" b="0" dirty="0" err="1" smtClean="0"/>
              <a:t>doanh</a:t>
            </a:r>
            <a:r>
              <a:rPr lang="en-US" sz="2200" b="0" dirty="0" smtClean="0"/>
              <a:t> </a:t>
            </a:r>
            <a:r>
              <a:rPr lang="en-US" sz="2200" b="0" dirty="0" err="1" smtClean="0"/>
              <a:t>trực</a:t>
            </a:r>
            <a:r>
              <a:rPr lang="en-US" sz="2200" b="0" dirty="0" smtClean="0"/>
              <a:t> </a:t>
            </a:r>
            <a:r>
              <a:rPr lang="en-US" sz="2200" b="0" dirty="0" err="1" smtClean="0"/>
              <a:t>tuyến</a:t>
            </a:r>
            <a:r>
              <a:rPr lang="en-US" sz="2200" b="0" dirty="0" smtClean="0"/>
              <a:t>. </a:t>
            </a:r>
          </a:p>
          <a:p>
            <a:pPr lvl="1" algn="just">
              <a:buFont typeface="Arial" pitchFamily="34" charset="0"/>
              <a:buChar char="•"/>
              <a:defRPr/>
            </a:pPr>
            <a:r>
              <a:rPr lang="en-US" sz="2200" dirty="0" smtClean="0"/>
              <a:t>Click – and - </a:t>
            </a:r>
            <a:r>
              <a:rPr lang="en-US" sz="2200" dirty="0" err="1" smtClean="0"/>
              <a:t>motar</a:t>
            </a:r>
            <a:r>
              <a:rPr lang="en-US" sz="2200" dirty="0" smtClean="0"/>
              <a:t> (click-and-brick) organizations:</a:t>
            </a:r>
            <a:r>
              <a:rPr lang="en-US" sz="2200" b="0" dirty="0" smtClean="0"/>
              <a:t>  </a:t>
            </a:r>
            <a:r>
              <a:rPr lang="en-US" sz="2200" b="0" dirty="0" err="1" smtClean="0"/>
              <a:t>Tổ</a:t>
            </a:r>
            <a:r>
              <a:rPr lang="en-US" sz="2200" b="0" dirty="0" smtClean="0"/>
              <a:t> </a:t>
            </a:r>
            <a:r>
              <a:rPr lang="en-US" sz="2200" b="0" dirty="0" err="1" smtClean="0"/>
              <a:t>chức</a:t>
            </a:r>
            <a:r>
              <a:rPr lang="en-US" sz="2200" b="0" dirty="0" smtClean="0"/>
              <a:t> </a:t>
            </a:r>
            <a:r>
              <a:rPr lang="en-US" sz="2200" b="0" dirty="0" err="1" smtClean="0"/>
              <a:t>thực</a:t>
            </a:r>
            <a:r>
              <a:rPr lang="en-US" sz="2200" b="0" dirty="0" smtClean="0"/>
              <a:t> </a:t>
            </a:r>
            <a:r>
              <a:rPr lang="en-US" sz="2200" b="0" dirty="0" err="1" smtClean="0"/>
              <a:t>hiện</a:t>
            </a:r>
            <a:r>
              <a:rPr lang="en-US" sz="2200" b="0" dirty="0" smtClean="0"/>
              <a:t> </a:t>
            </a:r>
            <a:r>
              <a:rPr lang="en-US" sz="2200" b="0" dirty="0" err="1" smtClean="0"/>
              <a:t>một</a:t>
            </a:r>
            <a:r>
              <a:rPr lang="en-US" sz="2200" b="0" dirty="0" smtClean="0"/>
              <a:t> </a:t>
            </a:r>
            <a:r>
              <a:rPr lang="en-US" sz="2200" b="0" dirty="0" err="1" smtClean="0"/>
              <a:t>số</a:t>
            </a:r>
            <a:r>
              <a:rPr lang="en-US" sz="2200" b="0" dirty="0" smtClean="0"/>
              <a:t> </a:t>
            </a:r>
            <a:r>
              <a:rPr lang="en-US" sz="2200" b="0" dirty="0" err="1" smtClean="0"/>
              <a:t>mảng</a:t>
            </a:r>
            <a:r>
              <a:rPr lang="en-US" sz="2200" b="0" dirty="0" smtClean="0"/>
              <a:t> </a:t>
            </a:r>
            <a:r>
              <a:rPr lang="en-US" sz="2200" b="0" dirty="0" err="1" smtClean="0"/>
              <a:t>kinh</a:t>
            </a:r>
            <a:r>
              <a:rPr lang="en-US" sz="2200" b="0" dirty="0" smtClean="0"/>
              <a:t> </a:t>
            </a:r>
            <a:r>
              <a:rPr lang="en-US" sz="2200" b="0" dirty="0" err="1" smtClean="0"/>
              <a:t>doanh</a:t>
            </a:r>
            <a:r>
              <a:rPr lang="en-US" sz="2200" b="0" dirty="0" smtClean="0"/>
              <a:t> </a:t>
            </a:r>
            <a:r>
              <a:rPr lang="en-US" sz="2200" b="0" dirty="0" err="1" smtClean="0"/>
              <a:t>trên</a:t>
            </a:r>
            <a:r>
              <a:rPr lang="en-US" sz="2200" b="0" dirty="0" smtClean="0"/>
              <a:t> </a:t>
            </a:r>
            <a:r>
              <a:rPr lang="en-US" sz="2200" b="0" dirty="0" err="1" smtClean="0"/>
              <a:t>mạng</a:t>
            </a:r>
            <a:r>
              <a:rPr lang="en-US" sz="2200" b="0" dirty="0" smtClean="0"/>
              <a:t> (</a:t>
            </a:r>
            <a:r>
              <a:rPr lang="en-US" sz="2200" b="0" dirty="0" err="1" smtClean="0"/>
              <a:t>các</a:t>
            </a:r>
            <a:r>
              <a:rPr lang="en-US" sz="2200" b="0" dirty="0" smtClean="0"/>
              <a:t> </a:t>
            </a:r>
            <a:r>
              <a:rPr lang="en-US" sz="2200" b="0" dirty="0" err="1" smtClean="0"/>
              <a:t>kênh</a:t>
            </a:r>
            <a:r>
              <a:rPr lang="en-US" sz="2200" b="0" dirty="0" smtClean="0"/>
              <a:t> </a:t>
            </a:r>
            <a:r>
              <a:rPr lang="en-US" sz="2200" b="0" dirty="0" err="1" smtClean="0"/>
              <a:t>tiếp</a:t>
            </a:r>
            <a:r>
              <a:rPr lang="en-US" sz="2200" b="0" dirty="0" smtClean="0"/>
              <a:t> </a:t>
            </a:r>
            <a:r>
              <a:rPr lang="en-US" sz="2200" b="0" dirty="0" err="1" smtClean="0"/>
              <a:t>thị</a:t>
            </a:r>
            <a:r>
              <a:rPr lang="en-US" sz="2200" b="0" dirty="0" smtClean="0"/>
              <a:t> </a:t>
            </a:r>
            <a:r>
              <a:rPr lang="en-US" sz="2200" b="0" dirty="0" err="1" smtClean="0"/>
              <a:t>bổ</a:t>
            </a:r>
            <a:r>
              <a:rPr lang="en-US" sz="2200" b="0" dirty="0" smtClean="0"/>
              <a:t> sung), </a:t>
            </a:r>
            <a:r>
              <a:rPr lang="en-US" sz="2200" b="0" dirty="0" err="1" smtClean="0"/>
              <a:t>các</a:t>
            </a:r>
            <a:r>
              <a:rPr lang="en-US" sz="2200" b="0" dirty="0" smtClean="0"/>
              <a:t> </a:t>
            </a:r>
            <a:r>
              <a:rPr lang="en-US" sz="2200" b="0" dirty="0" err="1" smtClean="0"/>
              <a:t>hoạt</a:t>
            </a:r>
            <a:r>
              <a:rPr lang="en-US" sz="2200" b="0" dirty="0" smtClean="0"/>
              <a:t> </a:t>
            </a:r>
            <a:r>
              <a:rPr lang="en-US" sz="2200" b="0" dirty="0" err="1" smtClean="0"/>
              <a:t>động</a:t>
            </a:r>
            <a:r>
              <a:rPr lang="en-US" sz="2200" b="0" dirty="0" smtClean="0"/>
              <a:t> </a:t>
            </a:r>
            <a:r>
              <a:rPr lang="en-US" sz="2200" b="0" dirty="0" err="1" smtClean="0"/>
              <a:t>chính</a:t>
            </a:r>
            <a:r>
              <a:rPr lang="en-US" sz="2200" b="0" dirty="0" smtClean="0"/>
              <a:t> </a:t>
            </a:r>
            <a:r>
              <a:rPr lang="en-US" sz="2200" b="0" dirty="0" err="1" smtClean="0"/>
              <a:t>vẫn</a:t>
            </a:r>
            <a:r>
              <a:rPr lang="en-US" sz="2200" b="0" dirty="0" smtClean="0"/>
              <a:t> </a:t>
            </a:r>
            <a:r>
              <a:rPr lang="en-US" sz="2200" b="0" dirty="0" err="1" smtClean="0"/>
              <a:t>thực</a:t>
            </a:r>
            <a:r>
              <a:rPr lang="en-US" sz="2200" b="0" dirty="0" smtClean="0"/>
              <a:t> </a:t>
            </a:r>
            <a:r>
              <a:rPr lang="en-US" sz="2200" b="0" dirty="0" err="1" smtClean="0"/>
              <a:t>hiện</a:t>
            </a:r>
            <a:r>
              <a:rPr lang="en-US" sz="2200" b="0" dirty="0" smtClean="0"/>
              <a:t> </a:t>
            </a:r>
            <a:r>
              <a:rPr lang="en-US" sz="2200" b="0" dirty="0" err="1" smtClean="0"/>
              <a:t>hữu</a:t>
            </a:r>
            <a:r>
              <a:rPr lang="en-US" sz="2200" b="0" dirty="0" smtClean="0"/>
              <a:t> </a:t>
            </a:r>
            <a:r>
              <a:rPr lang="en-US" sz="2200" b="0" dirty="0" err="1" smtClean="0"/>
              <a:t>hình</a:t>
            </a:r>
            <a:r>
              <a:rPr lang="en-US" sz="2200" b="0" dirty="0" smtClean="0"/>
              <a:t>.</a:t>
            </a:r>
          </a:p>
          <a:p>
            <a:pPr lvl="1" algn="just">
              <a:defRPr/>
            </a:pPr>
            <a:endParaRPr lang="en-US" dirty="0" smtClean="0"/>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7EC3517E-02E3-42E9-96A2-0C01D605D181}"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algn="just"/>
            <a:r>
              <a:rPr lang="en-US" smtClean="0"/>
              <a:t>E</a:t>
            </a:r>
            <a:r>
              <a:rPr lang="vi-VN" smtClean="0"/>
              <a:t>-</a:t>
            </a:r>
            <a:r>
              <a:rPr lang="en-US" smtClean="0"/>
              <a:t>Commerce: Định nghĩa và khái niệm</a:t>
            </a:r>
          </a:p>
        </p:txBody>
      </p:sp>
      <p:sp>
        <p:nvSpPr>
          <p:cNvPr id="24579" name="Content Placeholder 2"/>
          <p:cNvSpPr>
            <a:spLocks noGrp="1"/>
          </p:cNvSpPr>
          <p:nvPr>
            <p:ph idx="1"/>
          </p:nvPr>
        </p:nvSpPr>
        <p:spPr/>
        <p:txBody>
          <a:bodyPr/>
          <a:lstStyle/>
          <a:p>
            <a:pPr algn="just">
              <a:buFont typeface="Wingdings" pitchFamily="2" charset="2"/>
              <a:buChar char="§"/>
            </a:pPr>
            <a:r>
              <a:rPr lang="en-US" sz="2200" dirty="0" smtClean="0"/>
              <a:t>Electronic Market: </a:t>
            </a:r>
            <a:r>
              <a:rPr lang="en-US" sz="2200" b="0" dirty="0" err="1" smtClean="0"/>
              <a:t>Chợ</a:t>
            </a:r>
            <a:r>
              <a:rPr lang="en-US" sz="2200" b="0" dirty="0" smtClean="0"/>
              <a:t> </a:t>
            </a:r>
            <a:r>
              <a:rPr lang="en-US" sz="2200" b="0" dirty="0" err="1" smtClean="0"/>
              <a:t>giao</a:t>
            </a:r>
            <a:r>
              <a:rPr lang="en-US" sz="2200" b="0" dirty="0" smtClean="0"/>
              <a:t> </a:t>
            </a:r>
            <a:r>
              <a:rPr lang="en-US" sz="2200" b="0" dirty="0" err="1" smtClean="0"/>
              <a:t>dịch</a:t>
            </a:r>
            <a:r>
              <a:rPr lang="en-US" sz="2200" b="0" dirty="0" smtClean="0"/>
              <a:t> </a:t>
            </a:r>
            <a:r>
              <a:rPr lang="en-US" sz="2200" b="0" dirty="0" err="1" smtClean="0"/>
              <a:t>trực</a:t>
            </a:r>
            <a:r>
              <a:rPr lang="en-US" sz="2200" b="0" dirty="0" smtClean="0"/>
              <a:t> </a:t>
            </a:r>
            <a:r>
              <a:rPr lang="en-US" sz="2200" b="0" dirty="0" err="1" smtClean="0"/>
              <a:t>tuyến</a:t>
            </a:r>
            <a:r>
              <a:rPr lang="en-US" sz="2200" b="0" dirty="0" smtClean="0"/>
              <a:t>, ở </a:t>
            </a:r>
            <a:r>
              <a:rPr lang="en-US" sz="2200" b="0" dirty="0" err="1" smtClean="0"/>
              <a:t>đó</a:t>
            </a:r>
            <a:r>
              <a:rPr lang="en-US" sz="2200" b="0" dirty="0" smtClean="0"/>
              <a:t> </a:t>
            </a:r>
            <a:r>
              <a:rPr lang="en-US" sz="2200" b="0" dirty="0" err="1" smtClean="0"/>
              <a:t>người</a:t>
            </a:r>
            <a:r>
              <a:rPr lang="en-US" sz="2200" b="0" dirty="0" smtClean="0"/>
              <a:t> </a:t>
            </a:r>
            <a:r>
              <a:rPr lang="en-US" sz="2200" b="0" dirty="0" err="1" smtClean="0"/>
              <a:t>bán</a:t>
            </a:r>
            <a:r>
              <a:rPr lang="en-US" sz="2200" b="0" dirty="0" smtClean="0"/>
              <a:t> </a:t>
            </a:r>
            <a:r>
              <a:rPr lang="en-US" sz="2200" b="0" dirty="0" err="1" smtClean="0"/>
              <a:t>và</a:t>
            </a:r>
            <a:r>
              <a:rPr lang="en-US" sz="2200" b="0" dirty="0" smtClean="0"/>
              <a:t> </a:t>
            </a:r>
            <a:r>
              <a:rPr lang="en-US" sz="2200" b="0" dirty="0" err="1" smtClean="0"/>
              <a:t>người</a:t>
            </a:r>
            <a:r>
              <a:rPr lang="en-US" sz="2200" b="0" dirty="0" smtClean="0"/>
              <a:t> </a:t>
            </a:r>
            <a:r>
              <a:rPr lang="en-US" sz="2200" b="0" dirty="0" err="1" smtClean="0"/>
              <a:t>mua</a:t>
            </a:r>
            <a:r>
              <a:rPr lang="en-US" sz="2200" b="0" dirty="0" smtClean="0"/>
              <a:t> </a:t>
            </a:r>
            <a:r>
              <a:rPr lang="en-US" sz="2200" b="0" dirty="0" err="1" smtClean="0"/>
              <a:t>trao</a:t>
            </a:r>
            <a:r>
              <a:rPr lang="en-US" sz="2200" b="0" dirty="0" smtClean="0"/>
              <a:t> </a:t>
            </a:r>
            <a:r>
              <a:rPr lang="en-US" sz="2200" b="0" dirty="0" err="1" smtClean="0"/>
              <a:t>đổi</a:t>
            </a:r>
            <a:r>
              <a:rPr lang="en-US" sz="2200" b="0" dirty="0" smtClean="0"/>
              <a:t> </a:t>
            </a:r>
            <a:r>
              <a:rPr lang="en-US" sz="2200" b="0" dirty="0" err="1" smtClean="0"/>
              <a:t>với</a:t>
            </a:r>
            <a:r>
              <a:rPr lang="en-US" sz="2200" b="0" dirty="0" smtClean="0"/>
              <a:t> </a:t>
            </a:r>
            <a:r>
              <a:rPr lang="en-US" sz="2200" b="0" dirty="0" err="1" smtClean="0"/>
              <a:t>nhau</a:t>
            </a:r>
            <a:r>
              <a:rPr lang="en-US" sz="2200" b="0" dirty="0" smtClean="0"/>
              <a:t> </a:t>
            </a:r>
            <a:r>
              <a:rPr lang="en-US" sz="2200" b="0" dirty="0" err="1" smtClean="0"/>
              <a:t>sản</a:t>
            </a:r>
            <a:r>
              <a:rPr lang="en-US" sz="2200" b="0" dirty="0" smtClean="0"/>
              <a:t> </a:t>
            </a:r>
            <a:r>
              <a:rPr lang="en-US" sz="2200" b="0" dirty="0" err="1" smtClean="0"/>
              <a:t>phẩm</a:t>
            </a:r>
            <a:r>
              <a:rPr lang="en-US" sz="2200" b="0" dirty="0" smtClean="0"/>
              <a:t>, </a:t>
            </a:r>
            <a:r>
              <a:rPr lang="en-US" sz="2200" b="0" dirty="0" err="1" smtClean="0"/>
              <a:t>dịch</a:t>
            </a:r>
            <a:r>
              <a:rPr lang="en-US" sz="2200" b="0" dirty="0" smtClean="0"/>
              <a:t> </a:t>
            </a:r>
            <a:r>
              <a:rPr lang="en-US" sz="2200" b="0" dirty="0" err="1" smtClean="0"/>
              <a:t>vụ</a:t>
            </a:r>
            <a:r>
              <a:rPr lang="en-US" sz="2200" b="0" dirty="0" smtClean="0"/>
              <a:t>, </a:t>
            </a:r>
            <a:r>
              <a:rPr lang="en-US" sz="2200" b="0" dirty="0" err="1" smtClean="0"/>
              <a:t>tiền</a:t>
            </a:r>
            <a:r>
              <a:rPr lang="en-US" sz="2200" b="0" dirty="0" smtClean="0"/>
              <a:t>, </a:t>
            </a:r>
            <a:r>
              <a:rPr lang="en-US" sz="2200" b="0" dirty="0" err="1" smtClean="0"/>
              <a:t>thông</a:t>
            </a:r>
            <a:r>
              <a:rPr lang="en-US" sz="2200" b="0" dirty="0" smtClean="0"/>
              <a:t> tin…</a:t>
            </a:r>
          </a:p>
          <a:p>
            <a:pPr algn="just">
              <a:buFont typeface="Wingdings" pitchFamily="2" charset="2"/>
              <a:buChar char="§"/>
            </a:pPr>
            <a:r>
              <a:rPr lang="en-US" sz="2200" dirty="0" err="1" smtClean="0"/>
              <a:t>Interorganizational</a:t>
            </a:r>
            <a:r>
              <a:rPr lang="en-US" sz="2200" dirty="0" smtClean="0"/>
              <a:t> information systems (IOSs): </a:t>
            </a:r>
            <a:r>
              <a:rPr lang="en-US" sz="2200" b="0" dirty="0" err="1" smtClean="0"/>
              <a:t>Hệ</a:t>
            </a:r>
            <a:r>
              <a:rPr lang="en-US" sz="2200" b="0" dirty="0" smtClean="0"/>
              <a:t> </a:t>
            </a:r>
            <a:r>
              <a:rPr lang="en-US" sz="2200" b="0" dirty="0" err="1" smtClean="0"/>
              <a:t>thống</a:t>
            </a:r>
            <a:r>
              <a:rPr lang="en-US" sz="2200" b="0" dirty="0" smtClean="0"/>
              <a:t> </a:t>
            </a:r>
            <a:r>
              <a:rPr lang="en-US" sz="2200" b="0" dirty="0" err="1" smtClean="0"/>
              <a:t>thông</a:t>
            </a:r>
            <a:r>
              <a:rPr lang="en-US" sz="2200" b="0" dirty="0" smtClean="0"/>
              <a:t> tin </a:t>
            </a:r>
            <a:r>
              <a:rPr lang="en-US" sz="2200" b="0" dirty="0" err="1" smtClean="0"/>
              <a:t>liên</a:t>
            </a:r>
            <a:r>
              <a:rPr lang="en-US" sz="2200" b="0" dirty="0" smtClean="0"/>
              <a:t> </a:t>
            </a:r>
            <a:r>
              <a:rPr lang="en-US" sz="2200" b="0" dirty="0" err="1" smtClean="0"/>
              <a:t>lạc</a:t>
            </a:r>
            <a:r>
              <a:rPr lang="en-US" sz="2200" b="0" dirty="0" smtClean="0"/>
              <a:t> </a:t>
            </a:r>
            <a:r>
              <a:rPr lang="en-US" sz="2200" b="0" dirty="0" err="1" smtClean="0"/>
              <a:t>cho</a:t>
            </a:r>
            <a:r>
              <a:rPr lang="en-US" sz="2200" b="0" dirty="0" smtClean="0"/>
              <a:t> </a:t>
            </a:r>
            <a:r>
              <a:rPr lang="en-US" sz="2200" b="0" dirty="0" err="1" smtClean="0"/>
              <a:t>phép</a:t>
            </a:r>
            <a:r>
              <a:rPr lang="en-US" sz="2200" b="0" dirty="0" smtClean="0"/>
              <a:t> </a:t>
            </a:r>
            <a:r>
              <a:rPr lang="en-US" sz="2200" b="0" dirty="0" err="1" smtClean="0"/>
              <a:t>xử</a:t>
            </a:r>
            <a:r>
              <a:rPr lang="en-US" sz="2200" b="0" dirty="0" smtClean="0"/>
              <a:t> </a:t>
            </a:r>
            <a:r>
              <a:rPr lang="en-US" sz="2200" b="0" dirty="0" err="1" smtClean="0"/>
              <a:t>lý</a:t>
            </a:r>
            <a:r>
              <a:rPr lang="en-US" sz="2200" b="0" dirty="0" smtClean="0"/>
              <a:t> </a:t>
            </a:r>
            <a:r>
              <a:rPr lang="en-US" sz="2200" b="0" dirty="0" err="1" smtClean="0"/>
              <a:t>các</a:t>
            </a:r>
            <a:r>
              <a:rPr lang="en-US" sz="2200" b="0" dirty="0" smtClean="0"/>
              <a:t> </a:t>
            </a:r>
            <a:r>
              <a:rPr lang="en-US" sz="2200" b="0" dirty="0" err="1" smtClean="0"/>
              <a:t>giao</a:t>
            </a:r>
            <a:r>
              <a:rPr lang="en-US" sz="2200" b="0" dirty="0" smtClean="0"/>
              <a:t> </a:t>
            </a:r>
            <a:r>
              <a:rPr lang="en-US" sz="2200" b="0" dirty="0" err="1" smtClean="0"/>
              <a:t>dịch</a:t>
            </a:r>
            <a:r>
              <a:rPr lang="en-US" sz="2200" b="0" dirty="0" smtClean="0"/>
              <a:t>, </a:t>
            </a:r>
            <a:r>
              <a:rPr lang="en-US" sz="2200" b="0" dirty="0" err="1" smtClean="0"/>
              <a:t>thông</a:t>
            </a:r>
            <a:r>
              <a:rPr lang="en-US" sz="2200" b="0" dirty="0" smtClean="0"/>
              <a:t> tin </a:t>
            </a:r>
            <a:r>
              <a:rPr lang="en-US" sz="2200" b="0" dirty="0" err="1" smtClean="0"/>
              <a:t>giữa</a:t>
            </a:r>
            <a:r>
              <a:rPr lang="en-US" sz="2200" b="0" dirty="0" smtClean="0"/>
              <a:t> </a:t>
            </a:r>
            <a:r>
              <a:rPr lang="en-US" sz="2200" b="0" dirty="0" err="1" smtClean="0"/>
              <a:t>hai</a:t>
            </a:r>
            <a:r>
              <a:rPr lang="en-US" sz="2200" b="0" dirty="0" smtClean="0"/>
              <a:t> hay </a:t>
            </a:r>
            <a:r>
              <a:rPr lang="en-US" sz="2200" b="0" dirty="0" err="1" smtClean="0"/>
              <a:t>nhiều</a:t>
            </a:r>
            <a:r>
              <a:rPr lang="en-US" sz="2200" b="0" dirty="0" smtClean="0"/>
              <a:t> </a:t>
            </a:r>
            <a:r>
              <a:rPr lang="en-US" sz="2200" b="0" dirty="0" err="1" smtClean="0"/>
              <a:t>tổ</a:t>
            </a:r>
            <a:r>
              <a:rPr lang="en-US" sz="2200" b="0" dirty="0" smtClean="0"/>
              <a:t> </a:t>
            </a:r>
            <a:r>
              <a:rPr lang="en-US" sz="2200" b="0" dirty="0" err="1" smtClean="0"/>
              <a:t>chức</a:t>
            </a:r>
            <a:r>
              <a:rPr lang="en-US" sz="2200" b="0" dirty="0" smtClean="0"/>
              <a:t>.</a:t>
            </a:r>
          </a:p>
          <a:p>
            <a:pPr algn="just">
              <a:buFont typeface="Wingdings" pitchFamily="2" charset="2"/>
              <a:buChar char="§"/>
            </a:pPr>
            <a:r>
              <a:rPr lang="en-US" sz="2200" dirty="0" err="1" smtClean="0"/>
              <a:t>Intraorganizational</a:t>
            </a:r>
            <a:r>
              <a:rPr lang="en-US" sz="2200" dirty="0" smtClean="0"/>
              <a:t> information systems: </a:t>
            </a:r>
            <a:r>
              <a:rPr lang="en-US" sz="2200" b="0" dirty="0" err="1" smtClean="0"/>
              <a:t>Hệ</a:t>
            </a:r>
            <a:r>
              <a:rPr lang="en-US" sz="2200" b="0" dirty="0" smtClean="0"/>
              <a:t> </a:t>
            </a:r>
            <a:r>
              <a:rPr lang="en-US" sz="2200" b="0" dirty="0" err="1" smtClean="0"/>
              <a:t>thống</a:t>
            </a:r>
            <a:r>
              <a:rPr lang="en-US" sz="2200" b="0" dirty="0" smtClean="0"/>
              <a:t> </a:t>
            </a:r>
            <a:r>
              <a:rPr lang="en-US" sz="2200" b="0" dirty="0" err="1" smtClean="0"/>
              <a:t>thông</a:t>
            </a:r>
            <a:r>
              <a:rPr lang="en-US" sz="2200" b="0" dirty="0" smtClean="0"/>
              <a:t> tin </a:t>
            </a:r>
            <a:r>
              <a:rPr lang="en-US" sz="2200" b="0" dirty="0" err="1" smtClean="0"/>
              <a:t>liên</a:t>
            </a:r>
            <a:r>
              <a:rPr lang="en-US" sz="2200" b="0" dirty="0" smtClean="0"/>
              <a:t> </a:t>
            </a:r>
            <a:r>
              <a:rPr lang="en-US" sz="2200" b="0" dirty="0" err="1" smtClean="0"/>
              <a:t>lạc</a:t>
            </a:r>
            <a:r>
              <a:rPr lang="en-US" sz="2200" b="0" dirty="0" smtClean="0"/>
              <a:t> </a:t>
            </a:r>
            <a:r>
              <a:rPr lang="en-US" sz="2200" b="0" dirty="0" err="1" smtClean="0"/>
              <a:t>cho</a:t>
            </a:r>
            <a:r>
              <a:rPr lang="en-US" sz="2200" b="0" dirty="0" smtClean="0"/>
              <a:t> </a:t>
            </a:r>
            <a:r>
              <a:rPr lang="en-US" sz="2200" b="0" dirty="0" err="1" smtClean="0"/>
              <a:t>phép</a:t>
            </a:r>
            <a:r>
              <a:rPr lang="en-US" sz="2200" b="0" dirty="0" smtClean="0"/>
              <a:t> </a:t>
            </a:r>
            <a:r>
              <a:rPr lang="en-US" sz="2200" b="0" dirty="0" err="1" smtClean="0"/>
              <a:t>các</a:t>
            </a:r>
            <a:r>
              <a:rPr lang="en-US" sz="2200" b="0" dirty="0" smtClean="0"/>
              <a:t> </a:t>
            </a:r>
            <a:r>
              <a:rPr lang="en-US" sz="2200" b="0" dirty="0" err="1" smtClean="0"/>
              <a:t>hoạt</a:t>
            </a:r>
            <a:r>
              <a:rPr lang="en-US" sz="2200" b="0" dirty="0" smtClean="0"/>
              <a:t> </a:t>
            </a:r>
            <a:r>
              <a:rPr lang="en-US" sz="2200" b="0" dirty="0" err="1" smtClean="0"/>
              <a:t>động</a:t>
            </a:r>
            <a:r>
              <a:rPr lang="en-US" sz="2200" b="0" dirty="0" smtClean="0"/>
              <a:t> </a:t>
            </a:r>
            <a:r>
              <a:rPr lang="en-US" sz="2200" b="0" dirty="0" err="1" smtClean="0"/>
              <a:t>thương</a:t>
            </a:r>
            <a:r>
              <a:rPr lang="en-US" sz="2200" b="0" dirty="0" smtClean="0"/>
              <a:t> </a:t>
            </a:r>
            <a:r>
              <a:rPr lang="en-US" sz="2200" b="0" dirty="0" err="1" smtClean="0"/>
              <a:t>mại</a:t>
            </a:r>
            <a:r>
              <a:rPr lang="en-US" sz="2200" b="0" dirty="0" smtClean="0"/>
              <a:t> </a:t>
            </a:r>
            <a:r>
              <a:rPr lang="en-US" sz="2200" b="0" dirty="0" err="1" smtClean="0"/>
              <a:t>điện</a:t>
            </a:r>
            <a:r>
              <a:rPr lang="en-US" sz="2200" b="0" dirty="0" smtClean="0"/>
              <a:t> </a:t>
            </a:r>
            <a:r>
              <a:rPr lang="en-US" sz="2200" b="0" dirty="0" err="1" smtClean="0"/>
              <a:t>tử</a:t>
            </a:r>
            <a:r>
              <a:rPr lang="en-US" sz="2200" b="0" dirty="0" smtClean="0"/>
              <a:t> </a:t>
            </a:r>
            <a:r>
              <a:rPr lang="en-US" sz="2200" b="0" dirty="0" err="1" smtClean="0"/>
              <a:t>trong</a:t>
            </a:r>
            <a:r>
              <a:rPr lang="en-US" sz="2200" b="0" dirty="0" smtClean="0"/>
              <a:t> </a:t>
            </a:r>
            <a:r>
              <a:rPr lang="en-US" sz="2200" b="0" dirty="0" err="1" smtClean="0"/>
              <a:t>các</a:t>
            </a:r>
            <a:r>
              <a:rPr lang="en-US" sz="2200" b="0" dirty="0" smtClean="0"/>
              <a:t> </a:t>
            </a:r>
            <a:r>
              <a:rPr lang="en-US" sz="2200" b="0" dirty="0" err="1" smtClean="0"/>
              <a:t>tổ</a:t>
            </a:r>
            <a:r>
              <a:rPr lang="en-US" sz="2200" b="0" dirty="0" smtClean="0"/>
              <a:t> </a:t>
            </a:r>
            <a:r>
              <a:rPr lang="en-US" sz="2200" b="0" dirty="0" err="1" smtClean="0"/>
              <a:t>chức</a:t>
            </a:r>
            <a:r>
              <a:rPr lang="en-US" sz="2200" b="0" dirty="0" smtClean="0"/>
              <a:t> </a:t>
            </a:r>
            <a:r>
              <a:rPr lang="en-US" sz="2200" b="0" dirty="0" err="1" smtClean="0"/>
              <a:t>đơn</a:t>
            </a:r>
            <a:r>
              <a:rPr lang="en-US" sz="2200" b="0" dirty="0" smtClean="0"/>
              <a:t> </a:t>
            </a:r>
            <a:r>
              <a:rPr lang="en-US" sz="2200" b="0" dirty="0" err="1" smtClean="0"/>
              <a:t>lẻ</a:t>
            </a:r>
            <a:r>
              <a:rPr lang="en-US" sz="2200" b="0" dirty="0" smtClean="0"/>
              <a:t>.</a:t>
            </a:r>
          </a:p>
          <a:p>
            <a:pPr algn="just">
              <a:buFontTx/>
              <a:buNone/>
            </a:pPr>
            <a:endParaRPr lang="en-US" dirty="0" smtClean="0"/>
          </a:p>
          <a:p>
            <a:pPr lvl="1" algn="just"/>
            <a:endParaRPr lang="en-US" dirty="0" smtClean="0"/>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F40B5703-9296-4278-8554-CEE810434E13}"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smtClean="0"/>
              <a:t>Đặc điểm của thương mại điện tử	</a:t>
            </a:r>
          </a:p>
        </p:txBody>
      </p:sp>
      <p:sp>
        <p:nvSpPr>
          <p:cNvPr id="25603" name="Content Placeholder 2"/>
          <p:cNvSpPr>
            <a:spLocks noGrp="1"/>
          </p:cNvSpPr>
          <p:nvPr>
            <p:ph idx="1"/>
          </p:nvPr>
        </p:nvSpPr>
        <p:spPr/>
        <p:txBody>
          <a:bodyPr/>
          <a:lstStyle/>
          <a:p>
            <a:r>
              <a:rPr lang="en-US" sz="2200" b="0" dirty="0" err="1" smtClean="0"/>
              <a:t>Sự</a:t>
            </a:r>
            <a:r>
              <a:rPr lang="en-US" sz="2200" b="0" dirty="0" smtClean="0"/>
              <a:t> </a:t>
            </a:r>
            <a:r>
              <a:rPr lang="en-US" sz="2200" b="0" dirty="0" err="1" smtClean="0"/>
              <a:t>phát</a:t>
            </a:r>
            <a:r>
              <a:rPr lang="en-US" sz="2200" b="0" dirty="0" smtClean="0"/>
              <a:t> </a:t>
            </a:r>
            <a:r>
              <a:rPr lang="en-US" sz="2200" b="0" dirty="0" err="1" smtClean="0"/>
              <a:t>triển</a:t>
            </a:r>
            <a:r>
              <a:rPr lang="en-US" sz="2200" b="0" dirty="0" smtClean="0"/>
              <a:t> </a:t>
            </a:r>
            <a:r>
              <a:rPr lang="en-US" sz="2200" b="0" dirty="0" err="1" smtClean="0"/>
              <a:t>của</a:t>
            </a:r>
            <a:r>
              <a:rPr lang="en-US" sz="2200" b="0" dirty="0" smtClean="0"/>
              <a:t> TMĐT </a:t>
            </a:r>
            <a:r>
              <a:rPr lang="en-US" sz="2200" b="0" dirty="0" err="1" smtClean="0"/>
              <a:t>gắn</a:t>
            </a:r>
            <a:r>
              <a:rPr lang="en-US" sz="2200" b="0" dirty="0" smtClean="0"/>
              <a:t> </a:t>
            </a:r>
            <a:r>
              <a:rPr lang="en-US" sz="2200" b="0" dirty="0" err="1" smtClean="0"/>
              <a:t>liền</a:t>
            </a:r>
            <a:r>
              <a:rPr lang="en-US" sz="2200" b="0" dirty="0" smtClean="0"/>
              <a:t> </a:t>
            </a:r>
            <a:r>
              <a:rPr lang="en-US" sz="2200" b="0" dirty="0" err="1" smtClean="0"/>
              <a:t>với</a:t>
            </a:r>
            <a:r>
              <a:rPr lang="en-US" sz="2200" b="0" dirty="0" smtClean="0"/>
              <a:t> </a:t>
            </a:r>
            <a:r>
              <a:rPr lang="en-US" sz="2200" b="0" dirty="0" err="1" smtClean="0"/>
              <a:t>sự</a:t>
            </a:r>
            <a:r>
              <a:rPr lang="en-US" sz="2200" b="0" dirty="0" smtClean="0"/>
              <a:t> </a:t>
            </a:r>
            <a:r>
              <a:rPr lang="en-US" sz="2200" b="0" dirty="0" err="1" smtClean="0"/>
              <a:t>phát</a:t>
            </a:r>
            <a:r>
              <a:rPr lang="en-US" sz="2200" b="0" dirty="0" smtClean="0"/>
              <a:t> </a:t>
            </a:r>
            <a:r>
              <a:rPr lang="en-US" sz="2200" b="0" dirty="0" err="1" smtClean="0"/>
              <a:t>triển</a:t>
            </a:r>
            <a:r>
              <a:rPr lang="en-US" sz="2200" b="0" dirty="0" smtClean="0"/>
              <a:t> </a:t>
            </a:r>
            <a:r>
              <a:rPr lang="en-US" sz="2200" b="0" dirty="0" err="1" smtClean="0"/>
              <a:t>của</a:t>
            </a:r>
            <a:r>
              <a:rPr lang="en-US" sz="2200" b="0" dirty="0" smtClean="0"/>
              <a:t> ICT (</a:t>
            </a:r>
            <a:r>
              <a:rPr lang="en-US" sz="2200" b="0" dirty="0" err="1" smtClean="0"/>
              <a:t>Infornation</a:t>
            </a:r>
            <a:r>
              <a:rPr lang="en-US" sz="2200" b="0" dirty="0" smtClean="0"/>
              <a:t> Commercial </a:t>
            </a:r>
            <a:r>
              <a:rPr lang="en-US" sz="2200" b="0" dirty="0" err="1" smtClean="0"/>
              <a:t>Technlogy</a:t>
            </a:r>
            <a:r>
              <a:rPr lang="en-US" sz="2200" b="0" dirty="0" smtClean="0"/>
              <a:t>).</a:t>
            </a:r>
          </a:p>
          <a:p>
            <a:r>
              <a:rPr lang="en-US" sz="2200" b="0" dirty="0" err="1" smtClean="0"/>
              <a:t>Về</a:t>
            </a:r>
            <a:r>
              <a:rPr lang="en-US" sz="2200" b="0" dirty="0" smtClean="0"/>
              <a:t> </a:t>
            </a:r>
            <a:r>
              <a:rPr lang="en-US" sz="2200" b="0" dirty="0" err="1" smtClean="0"/>
              <a:t>hình</a:t>
            </a:r>
            <a:r>
              <a:rPr lang="en-US" sz="2200" b="0" dirty="0" smtClean="0"/>
              <a:t> </a:t>
            </a:r>
            <a:r>
              <a:rPr lang="en-US" sz="2200" b="0" dirty="0" err="1" smtClean="0"/>
              <a:t>thức</a:t>
            </a:r>
            <a:r>
              <a:rPr lang="en-US" sz="2200" b="0" dirty="0" smtClean="0"/>
              <a:t> </a:t>
            </a:r>
            <a:r>
              <a:rPr lang="en-US" sz="2200" b="0" dirty="0" err="1" smtClean="0"/>
              <a:t>thực</a:t>
            </a:r>
            <a:r>
              <a:rPr lang="en-US" sz="2200" b="0" dirty="0" smtClean="0"/>
              <a:t> </a:t>
            </a:r>
            <a:r>
              <a:rPr lang="en-US" sz="2200" b="0" dirty="0" err="1" smtClean="0"/>
              <a:t>hiện</a:t>
            </a:r>
            <a:r>
              <a:rPr lang="en-US" sz="2200" b="0" dirty="0" smtClean="0"/>
              <a:t>: </a:t>
            </a:r>
            <a:r>
              <a:rPr lang="en-US" sz="2200" b="0" dirty="0" err="1" smtClean="0"/>
              <a:t>Phương</a:t>
            </a:r>
            <a:r>
              <a:rPr lang="en-US" sz="2200" b="0" dirty="0" smtClean="0"/>
              <a:t> </a:t>
            </a:r>
            <a:r>
              <a:rPr lang="en-US" sz="2200" b="0" dirty="0" err="1" smtClean="0"/>
              <a:t>tiện</a:t>
            </a:r>
            <a:r>
              <a:rPr lang="en-US" sz="2200" b="0" dirty="0" smtClean="0"/>
              <a:t> </a:t>
            </a:r>
            <a:r>
              <a:rPr lang="en-US" sz="2200" b="0" dirty="0" err="1" smtClean="0"/>
              <a:t>điện</a:t>
            </a:r>
            <a:r>
              <a:rPr lang="en-US" sz="2200" b="0" dirty="0" smtClean="0"/>
              <a:t> </a:t>
            </a:r>
            <a:r>
              <a:rPr lang="en-US" sz="2200" b="0" dirty="0" err="1" smtClean="0"/>
              <a:t>tử</a:t>
            </a:r>
            <a:r>
              <a:rPr lang="en-US" sz="2200" b="0" dirty="0" smtClean="0"/>
              <a:t> </a:t>
            </a:r>
            <a:r>
              <a:rPr lang="en-US" sz="2200" b="0" dirty="0" err="1" smtClean="0"/>
              <a:t>có</a:t>
            </a:r>
            <a:r>
              <a:rPr lang="en-US" sz="2200" b="0" dirty="0" smtClean="0"/>
              <a:t> </a:t>
            </a:r>
            <a:r>
              <a:rPr lang="en-US" sz="2200" b="0" dirty="0" err="1" smtClean="0"/>
              <a:t>kết</a:t>
            </a:r>
            <a:r>
              <a:rPr lang="en-US" sz="2200" b="0" dirty="0" smtClean="0"/>
              <a:t> </a:t>
            </a:r>
            <a:r>
              <a:rPr lang="en-US" sz="2200" b="0" dirty="0" err="1" smtClean="0"/>
              <a:t>nối</a:t>
            </a:r>
            <a:r>
              <a:rPr lang="en-US" sz="2200" b="0" dirty="0" smtClean="0"/>
              <a:t> </a:t>
            </a:r>
            <a:r>
              <a:rPr lang="en-US" sz="2200" b="0" dirty="0" err="1" smtClean="0"/>
              <a:t>mạng</a:t>
            </a:r>
            <a:r>
              <a:rPr lang="en-US" sz="2200" b="0" dirty="0" smtClean="0"/>
              <a:t> </a:t>
            </a:r>
            <a:r>
              <a:rPr lang="en-US" sz="2200" b="0" dirty="0" err="1" smtClean="0"/>
              <a:t>viễn</a:t>
            </a:r>
            <a:r>
              <a:rPr lang="en-US" sz="2200" b="0" dirty="0" smtClean="0"/>
              <a:t> </a:t>
            </a:r>
            <a:r>
              <a:rPr lang="en-US" sz="2200" b="0" dirty="0" err="1" smtClean="0"/>
              <a:t>thông</a:t>
            </a:r>
            <a:r>
              <a:rPr lang="en-US" sz="2200" b="0" dirty="0" smtClean="0"/>
              <a:t>.</a:t>
            </a:r>
          </a:p>
          <a:p>
            <a:r>
              <a:rPr lang="en-US" sz="2200" b="0" dirty="0" err="1" smtClean="0"/>
              <a:t>Phạm</a:t>
            </a:r>
            <a:r>
              <a:rPr lang="en-US" sz="2200" b="0" dirty="0" smtClean="0"/>
              <a:t> vi </a:t>
            </a:r>
            <a:r>
              <a:rPr lang="en-US" sz="2200" b="0" dirty="0" err="1" smtClean="0"/>
              <a:t>hoạt</a:t>
            </a:r>
            <a:r>
              <a:rPr lang="en-US" sz="2200" b="0" dirty="0" smtClean="0"/>
              <a:t> </a:t>
            </a:r>
            <a:r>
              <a:rPr lang="en-US" sz="2200" b="0" dirty="0" err="1" smtClean="0"/>
              <a:t>động</a:t>
            </a:r>
            <a:r>
              <a:rPr lang="en-US" sz="2200" b="0" dirty="0" smtClean="0"/>
              <a:t>: </a:t>
            </a:r>
            <a:r>
              <a:rPr lang="en-US" sz="2200" b="0" dirty="0" err="1" smtClean="0"/>
              <a:t>Thị</a:t>
            </a:r>
            <a:r>
              <a:rPr lang="en-US" sz="2200" b="0" dirty="0" smtClean="0"/>
              <a:t> </a:t>
            </a:r>
            <a:r>
              <a:rPr lang="en-US" sz="2200" b="0" dirty="0" err="1" smtClean="0"/>
              <a:t>trường</a:t>
            </a:r>
            <a:r>
              <a:rPr lang="en-US" sz="2200" b="0" dirty="0" smtClean="0"/>
              <a:t> </a:t>
            </a:r>
            <a:r>
              <a:rPr lang="en-US" sz="2200" b="0" dirty="0" err="1" smtClean="0"/>
              <a:t>toàn</a:t>
            </a:r>
            <a:r>
              <a:rPr lang="en-US" sz="2200" b="0" dirty="0" smtClean="0"/>
              <a:t> </a:t>
            </a:r>
            <a:r>
              <a:rPr lang="en-US" sz="2200" b="0" dirty="0" err="1" smtClean="0"/>
              <a:t>cầu</a:t>
            </a:r>
            <a:r>
              <a:rPr lang="en-US" sz="2200" b="0" dirty="0" smtClean="0"/>
              <a:t>.</a:t>
            </a:r>
          </a:p>
          <a:p>
            <a:r>
              <a:rPr lang="en-US" sz="2200" b="0" dirty="0" err="1" smtClean="0"/>
              <a:t>Về</a:t>
            </a:r>
            <a:r>
              <a:rPr lang="en-US" sz="2200" b="0" dirty="0" smtClean="0"/>
              <a:t> </a:t>
            </a:r>
            <a:r>
              <a:rPr lang="en-US" sz="2200" b="0" dirty="0" err="1" smtClean="0"/>
              <a:t>chủ</a:t>
            </a:r>
            <a:r>
              <a:rPr lang="en-US" sz="2200" b="0" dirty="0" smtClean="0"/>
              <a:t> </a:t>
            </a:r>
            <a:r>
              <a:rPr lang="en-US" sz="2200" b="0" dirty="0" err="1" smtClean="0"/>
              <a:t>thể</a:t>
            </a:r>
            <a:r>
              <a:rPr lang="en-US" sz="2200" b="0" dirty="0" smtClean="0"/>
              <a:t> </a:t>
            </a:r>
            <a:r>
              <a:rPr lang="en-US" sz="2200" b="0" dirty="0" err="1" smtClean="0"/>
              <a:t>tham</a:t>
            </a:r>
            <a:r>
              <a:rPr lang="en-US" sz="2200" b="0" dirty="0" smtClean="0"/>
              <a:t> </a:t>
            </a:r>
            <a:r>
              <a:rPr lang="en-US" sz="2200" b="0" dirty="0" err="1" smtClean="0"/>
              <a:t>gia</a:t>
            </a:r>
            <a:r>
              <a:rPr lang="en-US" sz="2200" b="0" dirty="0" smtClean="0"/>
              <a:t>: </a:t>
            </a:r>
            <a:r>
              <a:rPr lang="en-US" sz="2200" b="0" dirty="0" err="1" smtClean="0"/>
              <a:t>Có</a:t>
            </a:r>
            <a:r>
              <a:rPr lang="en-US" sz="2200" b="0" dirty="0" smtClean="0"/>
              <a:t> </a:t>
            </a:r>
            <a:r>
              <a:rPr lang="en-US" sz="2200" b="0" dirty="0" err="1" smtClean="0"/>
              <a:t>ít</a:t>
            </a:r>
            <a:r>
              <a:rPr lang="en-US" sz="2200" b="0" dirty="0" smtClean="0"/>
              <a:t> </a:t>
            </a:r>
            <a:r>
              <a:rPr lang="en-US" sz="2200" b="0" dirty="0" err="1" smtClean="0"/>
              <a:t>nhất</a:t>
            </a:r>
            <a:r>
              <a:rPr lang="en-US" sz="2200" b="0" dirty="0" smtClean="0"/>
              <a:t> </a:t>
            </a:r>
            <a:r>
              <a:rPr lang="en-US" sz="2200" b="0" dirty="0" err="1" smtClean="0"/>
              <a:t>ba</a:t>
            </a:r>
            <a:r>
              <a:rPr lang="en-US" sz="2200" b="0" dirty="0" smtClean="0"/>
              <a:t> </a:t>
            </a:r>
            <a:r>
              <a:rPr lang="en-US" sz="2200" b="0" dirty="0" err="1" smtClean="0"/>
              <a:t>chủ</a:t>
            </a:r>
            <a:r>
              <a:rPr lang="en-US" sz="2200" b="0" dirty="0" smtClean="0"/>
              <a:t> </a:t>
            </a:r>
            <a:r>
              <a:rPr lang="en-US" sz="2200" b="0" dirty="0" err="1" smtClean="0"/>
              <a:t>thể</a:t>
            </a:r>
            <a:r>
              <a:rPr lang="en-US" sz="2200" b="0" dirty="0" smtClean="0"/>
              <a:t> </a:t>
            </a:r>
            <a:r>
              <a:rPr lang="en-US" sz="2200" b="0" dirty="0" err="1" smtClean="0"/>
              <a:t>tham</a:t>
            </a:r>
            <a:r>
              <a:rPr lang="en-US" sz="2200" b="0" dirty="0" smtClean="0"/>
              <a:t> </a:t>
            </a:r>
            <a:r>
              <a:rPr lang="en-US" sz="2200" b="0" dirty="0" err="1" smtClean="0"/>
              <a:t>gia</a:t>
            </a:r>
            <a:r>
              <a:rPr lang="en-US" sz="2200" b="0" dirty="0" smtClean="0"/>
              <a:t> </a:t>
            </a:r>
            <a:r>
              <a:rPr lang="en-US" sz="2200" b="0" dirty="0" err="1" smtClean="0"/>
              <a:t>đó</a:t>
            </a:r>
            <a:r>
              <a:rPr lang="en-US" sz="2200" b="0" dirty="0" smtClean="0"/>
              <a:t> </a:t>
            </a:r>
            <a:r>
              <a:rPr lang="en-US" sz="2200" b="0" dirty="0" err="1" smtClean="0"/>
              <a:t>là</a:t>
            </a:r>
            <a:r>
              <a:rPr lang="en-US" sz="2200" b="0" dirty="0" smtClean="0"/>
              <a:t> </a:t>
            </a:r>
            <a:r>
              <a:rPr lang="en-US" sz="2200" b="0" dirty="0" err="1" smtClean="0"/>
              <a:t>người</a:t>
            </a:r>
            <a:r>
              <a:rPr lang="en-US" sz="2200" b="0" dirty="0" smtClean="0"/>
              <a:t> </a:t>
            </a:r>
            <a:r>
              <a:rPr lang="en-US" sz="2200" b="0" dirty="0" err="1" smtClean="0"/>
              <a:t>mua</a:t>
            </a:r>
            <a:r>
              <a:rPr lang="en-US" sz="2200" b="0" dirty="0" smtClean="0"/>
              <a:t>, </a:t>
            </a:r>
            <a:r>
              <a:rPr lang="en-US" sz="2200" b="0" dirty="0" err="1" smtClean="0"/>
              <a:t>người</a:t>
            </a:r>
            <a:r>
              <a:rPr lang="en-US" sz="2200" b="0" dirty="0" smtClean="0"/>
              <a:t> </a:t>
            </a:r>
            <a:r>
              <a:rPr lang="en-US" sz="2200" b="0" dirty="0" err="1" smtClean="0"/>
              <a:t>bán</a:t>
            </a:r>
            <a:r>
              <a:rPr lang="en-US" sz="2200" b="0" dirty="0" smtClean="0"/>
              <a:t> </a:t>
            </a:r>
            <a:r>
              <a:rPr lang="en-US" sz="2200" b="0" dirty="0" err="1" smtClean="0"/>
              <a:t>và</a:t>
            </a:r>
            <a:r>
              <a:rPr lang="en-US" sz="2200" b="0" dirty="0" smtClean="0"/>
              <a:t> </a:t>
            </a:r>
            <a:r>
              <a:rPr lang="en-US" sz="2200" b="0" dirty="0" err="1" smtClean="0"/>
              <a:t>bên</a:t>
            </a:r>
            <a:r>
              <a:rPr lang="en-US" sz="2200" b="0" dirty="0" smtClean="0"/>
              <a:t> </a:t>
            </a:r>
            <a:r>
              <a:rPr lang="en-US" sz="2200" b="0" dirty="0" err="1" smtClean="0"/>
              <a:t>thứ</a:t>
            </a:r>
            <a:r>
              <a:rPr lang="en-US" sz="2200" b="0" dirty="0" smtClean="0"/>
              <a:t> </a:t>
            </a:r>
            <a:r>
              <a:rPr lang="en-US" sz="2200" b="0" dirty="0" err="1" smtClean="0"/>
              <a:t>ba</a:t>
            </a:r>
            <a:r>
              <a:rPr lang="en-US" sz="2200" b="0" dirty="0" smtClean="0"/>
              <a:t> </a:t>
            </a:r>
            <a:r>
              <a:rPr lang="en-US" sz="2200" b="0" dirty="0" err="1" smtClean="0"/>
              <a:t>là</a:t>
            </a:r>
            <a:r>
              <a:rPr lang="en-US" sz="2200" b="0" dirty="0" smtClean="0"/>
              <a:t> </a:t>
            </a:r>
            <a:r>
              <a:rPr lang="en-US" sz="2200" b="0" dirty="0" err="1" smtClean="0"/>
              <a:t>các</a:t>
            </a:r>
            <a:r>
              <a:rPr lang="en-US" sz="2200" b="0" dirty="0" smtClean="0"/>
              <a:t> </a:t>
            </a:r>
            <a:r>
              <a:rPr lang="en-US" sz="2200" b="0" dirty="0" err="1" smtClean="0"/>
              <a:t>nhà</a:t>
            </a:r>
            <a:r>
              <a:rPr lang="en-US" sz="2200" b="0" dirty="0" smtClean="0"/>
              <a:t> </a:t>
            </a:r>
            <a:r>
              <a:rPr lang="en-US" sz="2200" b="0" dirty="0" err="1" smtClean="0"/>
              <a:t>cung</a:t>
            </a:r>
            <a:r>
              <a:rPr lang="en-US" sz="2200" b="0" dirty="0" smtClean="0"/>
              <a:t> </a:t>
            </a:r>
            <a:r>
              <a:rPr lang="en-US" sz="2200" b="0" dirty="0" err="1" smtClean="0"/>
              <a:t>cấp</a:t>
            </a:r>
            <a:r>
              <a:rPr lang="en-US" sz="2200" b="0" dirty="0" smtClean="0"/>
              <a:t> </a:t>
            </a:r>
            <a:r>
              <a:rPr lang="en-US" sz="2200" b="0" dirty="0" err="1" smtClean="0"/>
              <a:t>dịch</a:t>
            </a:r>
            <a:r>
              <a:rPr lang="en-US" sz="2200" b="0" dirty="0" smtClean="0"/>
              <a:t> </a:t>
            </a:r>
            <a:r>
              <a:rPr lang="en-US" sz="2200" b="0" dirty="0" err="1" smtClean="0"/>
              <a:t>vụ</a:t>
            </a:r>
            <a:r>
              <a:rPr lang="en-US" sz="2200" b="0" dirty="0" smtClean="0"/>
              <a:t> </a:t>
            </a:r>
            <a:r>
              <a:rPr lang="en-US" sz="2200" b="0" dirty="0" err="1" smtClean="0"/>
              <a:t>mạng</a:t>
            </a:r>
            <a:r>
              <a:rPr lang="en-US" sz="2200" b="0" dirty="0" smtClean="0"/>
              <a:t> </a:t>
            </a:r>
            <a:r>
              <a:rPr lang="en-US" sz="2200" b="0" dirty="0" err="1" smtClean="0"/>
              <a:t>và</a:t>
            </a:r>
            <a:r>
              <a:rPr lang="en-US" sz="2200" b="0" dirty="0" smtClean="0"/>
              <a:t> </a:t>
            </a:r>
            <a:r>
              <a:rPr lang="en-US" sz="2200" b="0" dirty="0" err="1" smtClean="0"/>
              <a:t>cơ</a:t>
            </a:r>
            <a:r>
              <a:rPr lang="en-US" sz="2200" b="0" dirty="0" smtClean="0"/>
              <a:t> </a:t>
            </a:r>
            <a:r>
              <a:rPr lang="en-US" sz="2200" b="0" dirty="0" err="1" smtClean="0"/>
              <a:t>quan</a:t>
            </a:r>
            <a:r>
              <a:rPr lang="en-US" sz="2200" b="0" dirty="0" smtClean="0"/>
              <a:t> </a:t>
            </a:r>
            <a:r>
              <a:rPr lang="en-US" sz="2200" b="0" dirty="0" err="1" smtClean="0"/>
              <a:t>chứng</a:t>
            </a:r>
            <a:r>
              <a:rPr lang="en-US" sz="2200" b="0" dirty="0" smtClean="0"/>
              <a:t> </a:t>
            </a:r>
            <a:r>
              <a:rPr lang="en-US" sz="2200" b="0" dirty="0" err="1" smtClean="0"/>
              <a:t>thực</a:t>
            </a:r>
            <a:r>
              <a:rPr lang="en-US" sz="2200" b="0" dirty="0" smtClean="0"/>
              <a:t>.</a:t>
            </a:r>
          </a:p>
          <a:p>
            <a:r>
              <a:rPr lang="en-US" sz="2200" b="0" dirty="0" err="1" smtClean="0"/>
              <a:t>Thời</a:t>
            </a:r>
            <a:r>
              <a:rPr lang="en-US" sz="2200" b="0" dirty="0" smtClean="0"/>
              <a:t> </a:t>
            </a:r>
            <a:r>
              <a:rPr lang="en-US" sz="2200" b="0" dirty="0" err="1" smtClean="0"/>
              <a:t>gian</a:t>
            </a:r>
            <a:r>
              <a:rPr lang="en-US" sz="2200" b="0" dirty="0" smtClean="0"/>
              <a:t> </a:t>
            </a:r>
            <a:r>
              <a:rPr lang="en-US" sz="2200" b="0" dirty="0" err="1" smtClean="0"/>
              <a:t>thực</a:t>
            </a:r>
            <a:r>
              <a:rPr lang="en-US" sz="2200" b="0" dirty="0" smtClean="0"/>
              <a:t> </a:t>
            </a:r>
            <a:r>
              <a:rPr lang="en-US" sz="2200" b="0" dirty="0" err="1" smtClean="0"/>
              <a:t>hiện</a:t>
            </a:r>
            <a:r>
              <a:rPr lang="en-US" sz="2200" b="0" dirty="0" smtClean="0"/>
              <a:t> </a:t>
            </a:r>
            <a:r>
              <a:rPr lang="en-US" sz="2200" b="0" dirty="0" err="1" smtClean="0"/>
              <a:t>giao</a:t>
            </a:r>
            <a:r>
              <a:rPr lang="en-US" sz="2200" b="0" dirty="0" smtClean="0"/>
              <a:t> </a:t>
            </a:r>
            <a:r>
              <a:rPr lang="en-US" sz="2200" b="0" dirty="0" err="1" smtClean="0"/>
              <a:t>dịch</a:t>
            </a:r>
            <a:r>
              <a:rPr lang="en-US" sz="2200" b="0" dirty="0" smtClean="0"/>
              <a:t>: 24/7/365.</a:t>
            </a:r>
          </a:p>
          <a:p>
            <a:endParaRPr lang="en-US" b="0" dirty="0" smtClean="0"/>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E8DBCC85-4CFF-4C5A-8BF1-7220AB330776}"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r>
              <a:rPr lang="en-US" smtClean="0"/>
              <a:t>Các giai đoạn phát triển của TMĐT</a:t>
            </a:r>
            <a:br>
              <a:rPr lang="en-US" smtClean="0"/>
            </a:br>
            <a:r>
              <a:rPr lang="en-US" smtClean="0"/>
              <a:t>3 giai đoạn phát triển chính</a:t>
            </a:r>
          </a:p>
        </p:txBody>
      </p:sp>
      <p:grpSp>
        <p:nvGrpSpPr>
          <p:cNvPr id="26627" name="Group 17"/>
          <p:cNvGrpSpPr>
            <a:grpSpLocks noGrp="1"/>
          </p:cNvGrpSpPr>
          <p:nvPr/>
        </p:nvGrpSpPr>
        <p:grpSpPr bwMode="auto">
          <a:xfrm>
            <a:off x="457200" y="1371600"/>
            <a:ext cx="8715375" cy="4879975"/>
            <a:chOff x="624" y="456"/>
            <a:chExt cx="5439" cy="3633"/>
          </a:xfrm>
        </p:grpSpPr>
        <p:sp>
          <p:nvSpPr>
            <p:cNvPr id="26628" name="Text Box 3"/>
            <p:cNvSpPr txBox="1">
              <a:spLocks noChangeArrowheads="1"/>
            </p:cNvSpPr>
            <p:nvPr/>
          </p:nvSpPr>
          <p:spPr bwMode="auto">
            <a:xfrm>
              <a:off x="912" y="3173"/>
              <a:ext cx="4128" cy="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2000">
                  <a:solidFill>
                    <a:srgbClr val="FF0000"/>
                  </a:solidFill>
                  <a:latin typeface="Arial" charset="0"/>
                </a:rPr>
                <a:t>Thương mại Thông tin </a:t>
              </a:r>
              <a:r>
                <a:rPr lang="en-US" sz="2000" i="1">
                  <a:solidFill>
                    <a:srgbClr val="FF0000"/>
                  </a:solidFill>
                  <a:latin typeface="Arial" charset="0"/>
                </a:rPr>
                <a:t>(i-Commerce)</a:t>
              </a:r>
              <a:r>
                <a:rPr lang="en-US" sz="2000">
                  <a:solidFill>
                    <a:srgbClr val="FF0000"/>
                  </a:solidFill>
                  <a:latin typeface="Arial" charset="0"/>
                </a:rPr>
                <a:t> </a:t>
              </a:r>
              <a:r>
                <a:rPr lang="th-TH" sz="2000">
                  <a:solidFill>
                    <a:srgbClr val="FF0000"/>
                  </a:solidFill>
                  <a:latin typeface="Arial" charset="0"/>
                </a:rPr>
                <a:t/>
              </a:r>
              <a:br>
                <a:rPr lang="th-TH" sz="2000">
                  <a:solidFill>
                    <a:srgbClr val="FF0000"/>
                  </a:solidFill>
                  <a:latin typeface="Arial" charset="0"/>
                </a:rPr>
              </a:br>
              <a:r>
                <a:rPr lang="en-US">
                  <a:solidFill>
                    <a:srgbClr val="3333CC"/>
                  </a:solidFill>
                  <a:latin typeface="Arial" charset="0"/>
                </a:rPr>
                <a:t>Thông tin (</a:t>
              </a:r>
              <a:r>
                <a:rPr lang="en-US" i="1">
                  <a:solidFill>
                    <a:srgbClr val="3333CC"/>
                  </a:solidFill>
                  <a:latin typeface="Arial" charset="0"/>
                </a:rPr>
                <a:t>Information)</a:t>
              </a:r>
              <a:r>
                <a:rPr lang="en-US">
                  <a:solidFill>
                    <a:srgbClr val="3333CC"/>
                  </a:solidFill>
                  <a:latin typeface="Arial" charset="0"/>
                </a:rPr>
                <a:t> lên mạng web</a:t>
              </a:r>
            </a:p>
            <a:p>
              <a:pPr eaLnBrk="1" hangingPunct="1"/>
              <a:r>
                <a:rPr lang="en-US">
                  <a:solidFill>
                    <a:srgbClr val="3333CC"/>
                  </a:solidFill>
                  <a:latin typeface="Arial" charset="0"/>
                </a:rPr>
                <a:t>Trao đổi, đàm phán, đặt hàng qua mạng (e-mail, chat, forum...)</a:t>
              </a:r>
            </a:p>
            <a:p>
              <a:pPr eaLnBrk="1" hangingPunct="1"/>
              <a:r>
                <a:rPr lang="en-US">
                  <a:solidFill>
                    <a:srgbClr val="3333CC"/>
                  </a:solidFill>
                  <a:latin typeface="Arial" charset="0"/>
                </a:rPr>
                <a:t>Thanh toán, giao hàng truyền thống</a:t>
              </a:r>
              <a:endParaRPr lang="th-TH">
                <a:solidFill>
                  <a:srgbClr val="3333CC"/>
                </a:solidFill>
                <a:latin typeface="Arial" charset="0"/>
              </a:endParaRPr>
            </a:p>
          </p:txBody>
        </p:sp>
        <p:sp>
          <p:nvSpPr>
            <p:cNvPr id="26629" name="Text Box 4"/>
            <p:cNvSpPr txBox="1">
              <a:spLocks noChangeArrowheads="1"/>
            </p:cNvSpPr>
            <p:nvPr/>
          </p:nvSpPr>
          <p:spPr bwMode="auto">
            <a:xfrm>
              <a:off x="2791" y="1001"/>
              <a:ext cx="2969" cy="1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2000">
                  <a:solidFill>
                    <a:srgbClr val="FF0000"/>
                  </a:solidFill>
                  <a:latin typeface="Arial" charset="0"/>
                </a:rPr>
                <a:t>Thương mại “cộng tác”</a:t>
              </a:r>
              <a:r>
                <a:rPr lang="en-US" sz="2000" i="1">
                  <a:solidFill>
                    <a:srgbClr val="FF0000"/>
                  </a:solidFill>
                  <a:latin typeface="Arial" charset="0"/>
                </a:rPr>
                <a:t>(c-Business)</a:t>
              </a:r>
            </a:p>
            <a:p>
              <a:pPr eaLnBrk="1" hangingPunct="1"/>
              <a:r>
                <a:rPr lang="en-US" sz="2000">
                  <a:solidFill>
                    <a:srgbClr val="FF0000"/>
                  </a:solidFill>
                  <a:latin typeface="Arial" charset="0"/>
                </a:rPr>
                <a:t>Integrating / </a:t>
              </a:r>
              <a:r>
                <a:rPr lang="en-US" sz="2000" i="1">
                  <a:solidFill>
                    <a:srgbClr val="FF0000"/>
                  </a:solidFill>
                  <a:latin typeface="Arial" charset="0"/>
                </a:rPr>
                <a:t>Collaborating</a:t>
              </a:r>
              <a:endParaRPr lang="en-US" sz="2000">
                <a:solidFill>
                  <a:srgbClr val="FF0000"/>
                </a:solidFill>
                <a:latin typeface="Arial" charset="0"/>
              </a:endParaRPr>
            </a:p>
            <a:p>
              <a:pPr eaLnBrk="1" hangingPunct="1"/>
              <a:r>
                <a:rPr lang="en-US">
                  <a:solidFill>
                    <a:srgbClr val="3333CC"/>
                  </a:solidFill>
                  <a:latin typeface="Arial" charset="0"/>
                </a:rPr>
                <a:t>Nội bộ doanh nghiệp các bộ phận lkết </a:t>
              </a:r>
              <a:r>
                <a:rPr lang="en-US" i="1">
                  <a:solidFill>
                    <a:srgbClr val="3333CC"/>
                  </a:solidFill>
                  <a:latin typeface="Arial" charset="0"/>
                </a:rPr>
                <a:t>(integrating) </a:t>
              </a:r>
              <a:r>
                <a:rPr lang="en-US">
                  <a:solidFill>
                    <a:srgbClr val="3333CC"/>
                  </a:solidFill>
                  <a:latin typeface="Arial" charset="0"/>
                </a:rPr>
                <a:t>và kết nối với các đối tác kinh doanh (</a:t>
              </a:r>
              <a:r>
                <a:rPr lang="en-US" i="1">
                  <a:solidFill>
                    <a:srgbClr val="3333CC"/>
                  </a:solidFill>
                  <a:latin typeface="Arial" charset="0"/>
                </a:rPr>
                <a:t>connecting)</a:t>
              </a:r>
            </a:p>
            <a:p>
              <a:pPr eaLnBrk="1" hangingPunct="1"/>
              <a:r>
                <a:rPr lang="en-US" i="1">
                  <a:solidFill>
                    <a:srgbClr val="3333CC"/>
                  </a:solidFill>
                  <a:latin typeface="Arial" charset="0"/>
                </a:rPr>
                <a:t>CRM, SCM, ERP</a:t>
              </a:r>
              <a:endParaRPr lang="th-TH">
                <a:solidFill>
                  <a:srgbClr val="3333CC"/>
                </a:solidFill>
                <a:latin typeface="Arial" charset="0"/>
              </a:endParaRPr>
            </a:p>
            <a:p>
              <a:pPr eaLnBrk="1" hangingPunct="1"/>
              <a:endParaRPr lang="th-TH" sz="2000">
                <a:solidFill>
                  <a:srgbClr val="3333CC"/>
                </a:solidFill>
                <a:latin typeface="Arial" charset="0"/>
              </a:endParaRPr>
            </a:p>
          </p:txBody>
        </p:sp>
        <p:sp>
          <p:nvSpPr>
            <p:cNvPr id="26630" name="Text Box 5"/>
            <p:cNvSpPr txBox="1">
              <a:spLocks noChangeArrowheads="1"/>
            </p:cNvSpPr>
            <p:nvPr/>
          </p:nvSpPr>
          <p:spPr bwMode="auto">
            <a:xfrm>
              <a:off x="1871" y="2166"/>
              <a:ext cx="4192" cy="1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r>
                <a:rPr lang="en-US" sz="2000">
                  <a:solidFill>
                    <a:srgbClr val="FF0000"/>
                  </a:solidFill>
                  <a:latin typeface="Arial" charset="0"/>
                </a:rPr>
                <a:t>Thương mại Giao dịch </a:t>
              </a:r>
              <a:r>
                <a:rPr lang="en-US" sz="2000" i="1">
                  <a:solidFill>
                    <a:srgbClr val="FF0000"/>
                  </a:solidFill>
                  <a:latin typeface="Arial" charset="0"/>
                </a:rPr>
                <a:t>(t-Commerce)</a:t>
              </a:r>
              <a:r>
                <a:rPr lang="en-US" sz="2000">
                  <a:solidFill>
                    <a:srgbClr val="FF0000"/>
                  </a:solidFill>
                  <a:latin typeface="Arial" charset="0"/>
                </a:rPr>
                <a:t> </a:t>
              </a:r>
            </a:p>
            <a:p>
              <a:pPr eaLnBrk="1" hangingPunct="1"/>
              <a:r>
                <a:rPr lang="en-US">
                  <a:solidFill>
                    <a:srgbClr val="3333CC"/>
                  </a:solidFill>
                  <a:latin typeface="Arial" charset="0"/>
                </a:rPr>
                <a:t>Hợp đồng điện tử (ký kết qua mạng)</a:t>
              </a:r>
            </a:p>
            <a:p>
              <a:pPr eaLnBrk="1" hangingPunct="1"/>
              <a:r>
                <a:rPr lang="en-US">
                  <a:solidFill>
                    <a:srgbClr val="3333CC"/>
                  </a:solidFill>
                  <a:latin typeface="Arial" charset="0"/>
                </a:rPr>
                <a:t>Thanh toán điện tử (thực hiện qua mạng) </a:t>
              </a:r>
            </a:p>
            <a:p>
              <a:pPr eaLnBrk="1" hangingPunct="1"/>
              <a:r>
                <a:rPr lang="en-US">
                  <a:solidFill>
                    <a:srgbClr val="3333CC"/>
                  </a:solidFill>
                  <a:latin typeface="Arial" charset="0"/>
                </a:rPr>
                <a:t>(online </a:t>
              </a:r>
              <a:r>
                <a:rPr lang="en-US" i="1">
                  <a:solidFill>
                    <a:srgbClr val="3333CC"/>
                  </a:solidFill>
                  <a:latin typeface="Arial" charset="0"/>
                </a:rPr>
                <a:t>transaction</a:t>
              </a:r>
              <a:r>
                <a:rPr lang="en-US">
                  <a:solidFill>
                    <a:srgbClr val="3333CC"/>
                  </a:solidFill>
                  <a:latin typeface="Arial" charset="0"/>
                </a:rPr>
                <a:t>),</a:t>
              </a:r>
            </a:p>
            <a:p>
              <a:pPr eaLnBrk="1" hangingPunct="1"/>
              <a:r>
                <a:rPr lang="en-US">
                  <a:solidFill>
                    <a:srgbClr val="3333CC"/>
                  </a:solidFill>
                  <a:latin typeface="Arial" charset="0"/>
                </a:rPr>
                <a:t>Ứng dụng các phần mềm quản lý nhân sự, kế toán, bán hàng…</a:t>
              </a:r>
            </a:p>
            <a:p>
              <a:pPr eaLnBrk="1" hangingPunct="1"/>
              <a:endParaRPr lang="en-US" sz="2000">
                <a:solidFill>
                  <a:srgbClr val="3333CC"/>
                </a:solidFill>
                <a:latin typeface="Arial" charset="0"/>
              </a:endParaRPr>
            </a:p>
          </p:txBody>
        </p:sp>
        <p:sp>
          <p:nvSpPr>
            <p:cNvPr id="26631" name="Line 6"/>
            <p:cNvSpPr>
              <a:spLocks noChangeShapeType="1"/>
            </p:cNvSpPr>
            <p:nvPr/>
          </p:nvSpPr>
          <p:spPr bwMode="auto">
            <a:xfrm>
              <a:off x="2544" y="960"/>
              <a:ext cx="1728" cy="0"/>
            </a:xfrm>
            <a:prstGeom prst="line">
              <a:avLst/>
            </a:prstGeom>
            <a:noFill/>
            <a:ln w="19050">
              <a:solidFill>
                <a:srgbClr val="333399"/>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26632" name="Line 7"/>
            <p:cNvSpPr>
              <a:spLocks noChangeShapeType="1"/>
            </p:cNvSpPr>
            <p:nvPr/>
          </p:nvSpPr>
          <p:spPr bwMode="auto">
            <a:xfrm flipV="1">
              <a:off x="624" y="3024"/>
              <a:ext cx="0" cy="864"/>
            </a:xfrm>
            <a:prstGeom prst="line">
              <a:avLst/>
            </a:prstGeom>
            <a:noFill/>
            <a:ln w="19050">
              <a:solidFill>
                <a:srgbClr val="333399"/>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26633" name="Line 8"/>
            <p:cNvSpPr>
              <a:spLocks noChangeShapeType="1"/>
            </p:cNvSpPr>
            <p:nvPr/>
          </p:nvSpPr>
          <p:spPr bwMode="auto">
            <a:xfrm>
              <a:off x="624" y="3024"/>
              <a:ext cx="960" cy="0"/>
            </a:xfrm>
            <a:prstGeom prst="line">
              <a:avLst/>
            </a:prstGeom>
            <a:noFill/>
            <a:ln w="19050">
              <a:solidFill>
                <a:srgbClr val="333399"/>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26634" name="Line 9"/>
            <p:cNvSpPr>
              <a:spLocks noChangeShapeType="1"/>
            </p:cNvSpPr>
            <p:nvPr/>
          </p:nvSpPr>
          <p:spPr bwMode="auto">
            <a:xfrm flipV="1">
              <a:off x="1584" y="1968"/>
              <a:ext cx="0" cy="1056"/>
            </a:xfrm>
            <a:prstGeom prst="line">
              <a:avLst/>
            </a:prstGeom>
            <a:noFill/>
            <a:ln w="19050">
              <a:solidFill>
                <a:srgbClr val="333399"/>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26635" name="Line 10"/>
            <p:cNvSpPr>
              <a:spLocks noChangeShapeType="1"/>
            </p:cNvSpPr>
            <p:nvPr/>
          </p:nvSpPr>
          <p:spPr bwMode="auto">
            <a:xfrm>
              <a:off x="1595" y="2005"/>
              <a:ext cx="960" cy="0"/>
            </a:xfrm>
            <a:prstGeom prst="line">
              <a:avLst/>
            </a:prstGeom>
            <a:noFill/>
            <a:ln w="19050">
              <a:solidFill>
                <a:srgbClr val="333399"/>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26636" name="Line 11"/>
            <p:cNvSpPr>
              <a:spLocks noChangeShapeType="1"/>
            </p:cNvSpPr>
            <p:nvPr/>
          </p:nvSpPr>
          <p:spPr bwMode="auto">
            <a:xfrm flipV="1">
              <a:off x="2544" y="960"/>
              <a:ext cx="0" cy="1056"/>
            </a:xfrm>
            <a:prstGeom prst="line">
              <a:avLst/>
            </a:prstGeom>
            <a:noFill/>
            <a:ln w="19050">
              <a:solidFill>
                <a:srgbClr val="333399"/>
              </a:solidFill>
              <a:miter lim="800000"/>
              <a:headEnd/>
              <a:tailEnd type="triangle" w="med" len="med"/>
            </a:ln>
            <a:extLst>
              <a:ext uri="{909E8E84-426E-40DD-AFC4-6F175D3DCCD1}">
                <a14:hiddenFill xmlns:a14="http://schemas.microsoft.com/office/drawing/2010/main">
                  <a:noFill/>
                </a14:hiddenFill>
              </a:ext>
            </a:extLst>
          </p:spPr>
          <p:txBody>
            <a:bodyPr wrap="none"/>
            <a:lstStyle/>
            <a:p>
              <a:endParaRPr lang="en-US"/>
            </a:p>
          </p:txBody>
        </p:sp>
        <p:sp>
          <p:nvSpPr>
            <p:cNvPr id="26637" name="Text Box 12"/>
            <p:cNvSpPr txBox="1">
              <a:spLocks noChangeArrowheads="1"/>
            </p:cNvSpPr>
            <p:nvPr/>
          </p:nvSpPr>
          <p:spPr bwMode="auto">
            <a:xfrm>
              <a:off x="689" y="3170"/>
              <a:ext cx="25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r" eaLnBrk="1" hangingPunct="1"/>
              <a:r>
                <a:rPr lang="en-US" sz="2000" b="1">
                  <a:solidFill>
                    <a:schemeClr val="folHlink"/>
                  </a:solidFill>
                  <a:latin typeface=".VnArial" pitchFamily="34" charset="0"/>
                  <a:cs typeface="Angsana New" pitchFamily="18" charset="-34"/>
                </a:rPr>
                <a:t>1.</a:t>
              </a:r>
              <a:endParaRPr lang="th-TH" sz="2000" b="1">
                <a:solidFill>
                  <a:schemeClr val="folHlink"/>
                </a:solidFill>
                <a:latin typeface=".VnArial" pitchFamily="34" charset="0"/>
                <a:cs typeface="Angsana New" pitchFamily="18" charset="-34"/>
              </a:endParaRPr>
            </a:p>
          </p:txBody>
        </p:sp>
        <p:sp>
          <p:nvSpPr>
            <p:cNvPr id="26638" name="Text Box 13"/>
            <p:cNvSpPr txBox="1">
              <a:spLocks noChangeArrowheads="1"/>
            </p:cNvSpPr>
            <p:nvPr/>
          </p:nvSpPr>
          <p:spPr bwMode="auto">
            <a:xfrm>
              <a:off x="2609" y="1030"/>
              <a:ext cx="25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r" eaLnBrk="1" hangingPunct="1"/>
              <a:r>
                <a:rPr lang="en-US" sz="2000" b="1">
                  <a:solidFill>
                    <a:schemeClr val="folHlink"/>
                  </a:solidFill>
                  <a:latin typeface=".VnArial" pitchFamily="34" charset="0"/>
                  <a:cs typeface="Angsana New" pitchFamily="18" charset="-34"/>
                </a:rPr>
                <a:t>3.</a:t>
              </a:r>
              <a:endParaRPr lang="th-TH" sz="2000" b="1">
                <a:solidFill>
                  <a:schemeClr val="folHlink"/>
                </a:solidFill>
                <a:latin typeface=".VnArial" pitchFamily="34" charset="0"/>
                <a:cs typeface="Angsana New" pitchFamily="18" charset="-34"/>
              </a:endParaRPr>
            </a:p>
          </p:txBody>
        </p:sp>
        <p:sp>
          <p:nvSpPr>
            <p:cNvPr id="26639" name="Text Box 14"/>
            <p:cNvSpPr txBox="1">
              <a:spLocks noChangeArrowheads="1"/>
            </p:cNvSpPr>
            <p:nvPr/>
          </p:nvSpPr>
          <p:spPr bwMode="auto">
            <a:xfrm>
              <a:off x="1664" y="2162"/>
              <a:ext cx="249"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algn="r" eaLnBrk="1" hangingPunct="1"/>
              <a:r>
                <a:rPr lang="en-US" sz="2000" b="1">
                  <a:solidFill>
                    <a:schemeClr val="folHlink"/>
                  </a:solidFill>
                  <a:latin typeface=".VnArial" pitchFamily="34" charset="0"/>
                  <a:cs typeface="Angsana New" pitchFamily="18" charset="-34"/>
                </a:rPr>
                <a:t>2.</a:t>
              </a:r>
              <a:endParaRPr lang="th-TH" sz="2000" b="1">
                <a:solidFill>
                  <a:schemeClr val="folHlink"/>
                </a:solidFill>
                <a:latin typeface=".VnArial" pitchFamily="34" charset="0"/>
                <a:cs typeface="Angsana New" pitchFamily="18" charset="-34"/>
              </a:endParaRPr>
            </a:p>
          </p:txBody>
        </p:sp>
        <p:sp>
          <p:nvSpPr>
            <p:cNvPr id="26640" name="Line 15"/>
            <p:cNvSpPr>
              <a:spLocks noChangeShapeType="1"/>
            </p:cNvSpPr>
            <p:nvPr/>
          </p:nvSpPr>
          <p:spPr bwMode="auto">
            <a:xfrm flipV="1">
              <a:off x="4264" y="456"/>
              <a:ext cx="0" cy="480"/>
            </a:xfrm>
            <a:prstGeom prst="line">
              <a:avLst/>
            </a:prstGeom>
            <a:noFill/>
            <a:ln w="28575">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641" name="Line 16"/>
            <p:cNvSpPr>
              <a:spLocks noChangeShapeType="1"/>
            </p:cNvSpPr>
            <p:nvPr/>
          </p:nvSpPr>
          <p:spPr bwMode="auto">
            <a:xfrm>
              <a:off x="4256" y="456"/>
              <a:ext cx="768" cy="0"/>
            </a:xfrm>
            <a:prstGeom prst="line">
              <a:avLst/>
            </a:prstGeom>
            <a:noFill/>
            <a:ln w="28575">
              <a:solidFill>
                <a:srgbClr val="CC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7BE9A85D-13D0-4018-8FE2-77ACE682AAF1}"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endParaRPr lang="en-US" smtClean="0"/>
          </a:p>
        </p:txBody>
      </p:sp>
      <p:sp>
        <p:nvSpPr>
          <p:cNvPr id="27651" name="Content Placeholder 2"/>
          <p:cNvSpPr>
            <a:spLocks noGrp="1"/>
          </p:cNvSpPr>
          <p:nvPr>
            <p:ph idx="1"/>
          </p:nvPr>
        </p:nvSpPr>
        <p:spPr/>
        <p:txBody>
          <a:bodyPr/>
          <a:lstStyle/>
          <a:p>
            <a:endParaRPr lang="en-US" smtClean="0"/>
          </a:p>
        </p:txBody>
      </p:sp>
      <p:pic>
        <p:nvPicPr>
          <p:cNvPr id="27652" name="Picture 2"/>
          <p:cNvPicPr>
            <a:picLocks noChangeAspect="1" noChangeArrowheads="1"/>
          </p:cNvPicPr>
          <p:nvPr/>
        </p:nvPicPr>
        <p:blipFill>
          <a:blip r:embed="rId3">
            <a:extLst>
              <a:ext uri="{28A0092B-C50C-407E-A947-70E740481C1C}">
                <a14:useLocalDpi xmlns:a14="http://schemas.microsoft.com/office/drawing/2010/main" val="0"/>
              </a:ext>
            </a:extLst>
          </a:blip>
          <a:srcRect t="4826" b="4671"/>
          <a:stretch>
            <a:fillRect/>
          </a:stretch>
        </p:blipFill>
        <p:spPr bwMode="auto">
          <a:xfrm>
            <a:off x="250825" y="333375"/>
            <a:ext cx="8637588" cy="6251575"/>
          </a:xfrm>
          <a:prstGeom prst="rect">
            <a:avLst/>
          </a:prstGeom>
          <a:noFill/>
          <a:ln w="9525">
            <a:solidFill>
              <a:srgbClr val="000066"/>
            </a:solidFill>
            <a:miter lim="800000"/>
            <a:headEnd/>
            <a:tailEnd/>
          </a:ln>
          <a:extLst>
            <a:ext uri="{909E8E84-426E-40DD-AFC4-6F175D3DCCD1}">
              <a14:hiddenFill xmlns:a14="http://schemas.microsoft.com/office/drawing/2010/main">
                <a:solidFill>
                  <a:srgbClr val="FFFFFF"/>
                </a:solidFill>
              </a14:hiddenFill>
            </a:ext>
          </a:extLst>
        </p:spPr>
      </p:pic>
      <p:sp>
        <p:nvSpPr>
          <p:cNvPr id="27653" name="Text Box 3"/>
          <p:cNvSpPr txBox="1">
            <a:spLocks noChangeArrowheads="1"/>
          </p:cNvSpPr>
          <p:nvPr/>
        </p:nvSpPr>
        <p:spPr bwMode="auto">
          <a:xfrm>
            <a:off x="1063625" y="538163"/>
            <a:ext cx="3627438" cy="4164012"/>
          </a:xfrm>
          <a:prstGeom prst="rect">
            <a:avLst/>
          </a:prstGeom>
          <a:noFill/>
          <a:ln w="9525">
            <a:solidFill>
              <a:srgbClr val="6666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3200" b="1">
                <a:solidFill>
                  <a:srgbClr val="FF0000"/>
                </a:solidFill>
                <a:latin typeface="Arial" charset="0"/>
              </a:rPr>
              <a:t>Giai đoạn 1</a:t>
            </a:r>
          </a:p>
          <a:p>
            <a:pPr eaLnBrk="1" hangingPunct="1">
              <a:spcBef>
                <a:spcPct val="50000"/>
              </a:spcBef>
            </a:pPr>
            <a:r>
              <a:rPr lang="en-US" b="1">
                <a:solidFill>
                  <a:srgbClr val="000099"/>
                </a:solidFill>
                <a:latin typeface="Arial" charset="0"/>
              </a:rPr>
              <a:t>- Mua máy tính, email, lập website</a:t>
            </a:r>
          </a:p>
          <a:p>
            <a:pPr eaLnBrk="1" hangingPunct="1">
              <a:spcBef>
                <a:spcPct val="50000"/>
              </a:spcBef>
            </a:pPr>
            <a:r>
              <a:rPr lang="en-US" b="1">
                <a:solidFill>
                  <a:srgbClr val="000099"/>
                </a:solidFill>
                <a:latin typeface="Arial" charset="0"/>
              </a:rPr>
              <a:t>- Giao dịch với khách hàng, nhà cung cấp bằng email</a:t>
            </a:r>
          </a:p>
          <a:p>
            <a:pPr eaLnBrk="1" hangingPunct="1">
              <a:spcBef>
                <a:spcPct val="50000"/>
              </a:spcBef>
            </a:pPr>
            <a:r>
              <a:rPr lang="en-US" b="1">
                <a:solidFill>
                  <a:srgbClr val="000099"/>
                </a:solidFill>
                <a:latin typeface="Arial" charset="0"/>
              </a:rPr>
              <a:t>- Tìm kiếm thông tin trên web</a:t>
            </a:r>
          </a:p>
          <a:p>
            <a:pPr eaLnBrk="1" hangingPunct="1">
              <a:spcBef>
                <a:spcPct val="50000"/>
              </a:spcBef>
            </a:pPr>
            <a:r>
              <a:rPr lang="en-US" b="1">
                <a:solidFill>
                  <a:srgbClr val="000099"/>
                </a:solidFill>
                <a:latin typeface="Arial" charset="0"/>
              </a:rPr>
              <a:t>- Quảng bá doanh nghiệp trên web</a:t>
            </a:r>
          </a:p>
          <a:p>
            <a:pPr eaLnBrk="1" hangingPunct="1">
              <a:spcBef>
                <a:spcPct val="50000"/>
              </a:spcBef>
            </a:pPr>
            <a:r>
              <a:rPr lang="en-US" b="1">
                <a:solidFill>
                  <a:srgbClr val="000099"/>
                </a:solidFill>
                <a:latin typeface="Arial" charset="0"/>
              </a:rPr>
              <a:t>- Hỗ trợ khách hàng về sản phẩm, dịch vụ</a:t>
            </a:r>
          </a:p>
          <a:p>
            <a:pPr eaLnBrk="1" hangingPunct="1">
              <a:spcBef>
                <a:spcPct val="50000"/>
              </a:spcBef>
            </a:pPr>
            <a:endParaRPr lang="en-US" b="1">
              <a:solidFill>
                <a:srgbClr val="000099"/>
              </a:solidFill>
              <a:latin typeface="Arial" charset="0"/>
            </a:endParaRPr>
          </a:p>
        </p:txBody>
      </p:sp>
      <p:sp>
        <p:nvSpPr>
          <p:cNvPr id="27654" name="Oval 4"/>
          <p:cNvSpPr>
            <a:spLocks noChangeArrowheads="1"/>
          </p:cNvSpPr>
          <p:nvPr/>
        </p:nvSpPr>
        <p:spPr bwMode="auto">
          <a:xfrm>
            <a:off x="463550" y="3657600"/>
            <a:ext cx="3862388" cy="2770188"/>
          </a:xfrm>
          <a:prstGeom prst="ellipse">
            <a:avLst/>
          </a:prstGeom>
          <a:noFill/>
          <a:ln w="28575">
            <a:solidFill>
              <a:schemeClr val="tx2"/>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55" name="Oval 5"/>
          <p:cNvSpPr>
            <a:spLocks noChangeArrowheads="1"/>
          </p:cNvSpPr>
          <p:nvPr/>
        </p:nvSpPr>
        <p:spPr bwMode="auto">
          <a:xfrm>
            <a:off x="3859213" y="2520950"/>
            <a:ext cx="2770187" cy="2770188"/>
          </a:xfrm>
          <a:prstGeom prst="ellipse">
            <a:avLst/>
          </a:pr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56" name="Oval 6"/>
          <p:cNvSpPr>
            <a:spLocks noChangeArrowheads="1"/>
          </p:cNvSpPr>
          <p:nvPr/>
        </p:nvSpPr>
        <p:spPr bwMode="auto">
          <a:xfrm>
            <a:off x="5281613" y="912813"/>
            <a:ext cx="3862387" cy="2770187"/>
          </a:xfrm>
          <a:prstGeom prst="ellipse">
            <a:avLst/>
          </a:prstGeom>
          <a:noFill/>
          <a:ln w="28575">
            <a:solidFill>
              <a:srgbClr val="660066"/>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860ABF42-C8F3-43B1-AB14-4C8BD985D30B}"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endParaRPr lang="en-US" smtClean="0"/>
          </a:p>
        </p:txBody>
      </p:sp>
      <p:pic>
        <p:nvPicPr>
          <p:cNvPr id="28675"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t="4826" b="4671"/>
          <a:stretch>
            <a:fillRect/>
          </a:stretch>
        </p:blipFill>
        <p:spPr>
          <a:xfrm>
            <a:off x="0" y="284163"/>
            <a:ext cx="9070975" cy="6573837"/>
          </a:xfrm>
          <a:noFill/>
          <a:ln>
            <a:solidFill>
              <a:srgbClr val="000066"/>
            </a:solidFill>
            <a:miter lim="800000"/>
            <a:headEnd/>
            <a:tailEnd/>
          </a:ln>
        </p:spPr>
      </p:pic>
      <p:sp>
        <p:nvSpPr>
          <p:cNvPr id="28676" name="Text Box 3"/>
          <p:cNvSpPr txBox="1">
            <a:spLocks noChangeArrowheads="1"/>
          </p:cNvSpPr>
          <p:nvPr/>
        </p:nvSpPr>
        <p:spPr bwMode="auto">
          <a:xfrm>
            <a:off x="1063625" y="538163"/>
            <a:ext cx="3627438" cy="2925762"/>
          </a:xfrm>
          <a:prstGeom prst="rect">
            <a:avLst/>
          </a:prstGeom>
          <a:noFill/>
          <a:ln w="9525">
            <a:solidFill>
              <a:srgbClr val="6666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3200" b="1">
                <a:solidFill>
                  <a:srgbClr val="FF0000"/>
                </a:solidFill>
                <a:latin typeface="Arial" charset="0"/>
              </a:rPr>
              <a:t>Giai đoạn 2 </a:t>
            </a:r>
          </a:p>
          <a:p>
            <a:pPr eaLnBrk="1" hangingPunct="1">
              <a:spcBef>
                <a:spcPct val="50000"/>
              </a:spcBef>
            </a:pPr>
            <a:r>
              <a:rPr lang="en-US" b="1">
                <a:solidFill>
                  <a:srgbClr val="000099"/>
                </a:solidFill>
                <a:latin typeface="Arial" charset="0"/>
              </a:rPr>
              <a:t>- Xây dựng mạng nội bộ doanh nghiệp</a:t>
            </a:r>
          </a:p>
          <a:p>
            <a:pPr eaLnBrk="1" hangingPunct="1">
              <a:spcBef>
                <a:spcPct val="50000"/>
              </a:spcBef>
            </a:pPr>
            <a:r>
              <a:rPr lang="en-US" b="1">
                <a:solidFill>
                  <a:srgbClr val="000099"/>
                </a:solidFill>
                <a:latin typeface="Arial" charset="0"/>
              </a:rPr>
              <a:t>- Ứng dụng các phần mềm quản lý Nhân sự, Kế toán, Bán hàng, Sản xuất</a:t>
            </a:r>
          </a:p>
          <a:p>
            <a:pPr eaLnBrk="1" hangingPunct="1">
              <a:spcBef>
                <a:spcPct val="50000"/>
              </a:spcBef>
            </a:pPr>
            <a:r>
              <a:rPr lang="en-US" b="1">
                <a:solidFill>
                  <a:srgbClr val="000099"/>
                </a:solidFill>
                <a:latin typeface="Arial" charset="0"/>
              </a:rPr>
              <a:t>- Chia sẻ dữ liệu giữa các đơn vị trong nội bộ doanh nghiệp</a:t>
            </a:r>
          </a:p>
        </p:txBody>
      </p:sp>
      <p:sp>
        <p:nvSpPr>
          <p:cNvPr id="28677" name="Oval 5"/>
          <p:cNvSpPr>
            <a:spLocks noChangeArrowheads="1"/>
          </p:cNvSpPr>
          <p:nvPr/>
        </p:nvSpPr>
        <p:spPr bwMode="auto">
          <a:xfrm>
            <a:off x="3859213" y="2520950"/>
            <a:ext cx="2770187" cy="2770188"/>
          </a:xfrm>
          <a:prstGeom prst="ellipse">
            <a:avLst/>
          </a:pr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8678" name="Oval 6"/>
          <p:cNvSpPr>
            <a:spLocks noChangeArrowheads="1"/>
          </p:cNvSpPr>
          <p:nvPr/>
        </p:nvSpPr>
        <p:spPr bwMode="auto">
          <a:xfrm>
            <a:off x="5281613" y="912813"/>
            <a:ext cx="3862387" cy="2770187"/>
          </a:xfrm>
          <a:prstGeom prst="ellipse">
            <a:avLst/>
          </a:prstGeom>
          <a:noFill/>
          <a:ln w="28575">
            <a:solidFill>
              <a:srgbClr val="FFFF66"/>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8679" name="Oval 4"/>
          <p:cNvSpPr>
            <a:spLocks noChangeArrowheads="1"/>
          </p:cNvSpPr>
          <p:nvPr/>
        </p:nvSpPr>
        <p:spPr bwMode="auto">
          <a:xfrm>
            <a:off x="463550" y="3657600"/>
            <a:ext cx="3862388" cy="2770188"/>
          </a:xfrm>
          <a:prstGeom prst="ellipse">
            <a:avLst/>
          </a:prstGeom>
          <a:noFill/>
          <a:ln w="28575">
            <a:solidFill>
              <a:srgbClr val="FFFF66"/>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CA9573A1-8D14-4506-B50A-999772E261C0}"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endParaRPr lang="en-US" smtClean="0"/>
          </a:p>
        </p:txBody>
      </p:sp>
      <p:pic>
        <p:nvPicPr>
          <p:cNvPr id="29699"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t="4826" b="4671"/>
          <a:stretch>
            <a:fillRect/>
          </a:stretch>
        </p:blipFill>
        <p:spPr>
          <a:xfrm>
            <a:off x="269875" y="425450"/>
            <a:ext cx="8542338" cy="6191250"/>
          </a:xfrm>
          <a:noFill/>
          <a:ln>
            <a:solidFill>
              <a:srgbClr val="000066"/>
            </a:solidFill>
            <a:miter lim="800000"/>
            <a:headEnd/>
            <a:tailEnd/>
          </a:ln>
        </p:spPr>
      </p:pic>
      <p:sp>
        <p:nvSpPr>
          <p:cNvPr id="29700" name="Text Box 6"/>
          <p:cNvSpPr txBox="1">
            <a:spLocks noChangeArrowheads="1"/>
          </p:cNvSpPr>
          <p:nvPr/>
        </p:nvSpPr>
        <p:spPr bwMode="auto">
          <a:xfrm>
            <a:off x="1063625" y="538163"/>
            <a:ext cx="3627438" cy="3355975"/>
          </a:xfrm>
          <a:prstGeom prst="rect">
            <a:avLst/>
          </a:prstGeom>
          <a:noFill/>
          <a:ln w="28575">
            <a:solidFill>
              <a:srgbClr val="666699"/>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sz="3200" b="1">
                <a:solidFill>
                  <a:srgbClr val="000066"/>
                </a:solidFill>
                <a:latin typeface="Arial" charset="0"/>
              </a:rPr>
              <a:t>Giai đoạn 3</a:t>
            </a:r>
          </a:p>
          <a:p>
            <a:pPr eaLnBrk="1" hangingPunct="1">
              <a:spcBef>
                <a:spcPct val="50000"/>
              </a:spcBef>
            </a:pPr>
            <a:r>
              <a:rPr lang="en-US" b="1">
                <a:solidFill>
                  <a:srgbClr val="000066"/>
                </a:solidFill>
                <a:latin typeface="Arial" charset="0"/>
              </a:rPr>
              <a:t>- Liên kết doanh nghiệp với nhà cung cấp, khách hàng, ngân hàng, cơ quan quản lý nhà nước</a:t>
            </a:r>
          </a:p>
          <a:p>
            <a:pPr eaLnBrk="1" hangingPunct="1">
              <a:spcBef>
                <a:spcPct val="50000"/>
              </a:spcBef>
            </a:pPr>
            <a:r>
              <a:rPr lang="en-US" b="1">
                <a:solidFill>
                  <a:srgbClr val="000066"/>
                </a:solidFill>
                <a:latin typeface="Arial" charset="0"/>
              </a:rPr>
              <a:t>- Triển khai các hệ thống phần mềm Quản lý khách hàng (CRM), Quản lý nhà cung cấp (SCM), Quản trị nguồn lực doanh nghiệp (ERP)</a:t>
            </a:r>
          </a:p>
        </p:txBody>
      </p:sp>
      <p:sp>
        <p:nvSpPr>
          <p:cNvPr id="29701" name="Oval 5"/>
          <p:cNvSpPr>
            <a:spLocks noChangeArrowheads="1"/>
          </p:cNvSpPr>
          <p:nvPr/>
        </p:nvSpPr>
        <p:spPr bwMode="auto">
          <a:xfrm>
            <a:off x="5438775" y="1087438"/>
            <a:ext cx="3705225" cy="2459037"/>
          </a:xfrm>
          <a:prstGeom prst="ellipse">
            <a:avLst/>
          </a:prstGeom>
          <a:noFill/>
          <a:ln w="2857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9702" name="Oval 3"/>
          <p:cNvSpPr>
            <a:spLocks noChangeArrowheads="1"/>
          </p:cNvSpPr>
          <p:nvPr/>
        </p:nvSpPr>
        <p:spPr bwMode="auto">
          <a:xfrm>
            <a:off x="436563" y="3849688"/>
            <a:ext cx="3862387" cy="2770187"/>
          </a:xfrm>
          <a:prstGeom prst="ellipse">
            <a:avLst/>
          </a:prstGeom>
          <a:noFill/>
          <a:ln w="28575">
            <a:solidFill>
              <a:srgbClr val="CCFF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9703" name="Oval 4"/>
          <p:cNvSpPr>
            <a:spLocks noChangeArrowheads="1"/>
          </p:cNvSpPr>
          <p:nvPr/>
        </p:nvSpPr>
        <p:spPr bwMode="auto">
          <a:xfrm>
            <a:off x="3859213" y="2520950"/>
            <a:ext cx="2770187" cy="2770188"/>
          </a:xfrm>
          <a:prstGeom prst="ellipse">
            <a:avLst/>
          </a:prstGeom>
          <a:noFill/>
          <a:ln w="28575">
            <a:solidFill>
              <a:srgbClr val="CCFF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11D4B3DE-D8A8-427B-88DD-12686A095054}"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smtClean="0"/>
              <a:t>Thương mại điện tử cộng tác</a:t>
            </a:r>
          </a:p>
        </p:txBody>
      </p:sp>
      <p:sp>
        <p:nvSpPr>
          <p:cNvPr id="30723" name="Content Placeholder 2"/>
          <p:cNvSpPr>
            <a:spLocks noGrp="1"/>
          </p:cNvSpPr>
          <p:nvPr>
            <p:ph idx="1"/>
          </p:nvPr>
        </p:nvSpPr>
        <p:spPr/>
        <p:txBody>
          <a:bodyPr/>
          <a:lstStyle/>
          <a:p>
            <a:pPr marL="0" indent="0">
              <a:buFontTx/>
              <a:buNone/>
            </a:pPr>
            <a:r>
              <a:rPr lang="en-US" b="0" dirty="0" err="1" smtClean="0"/>
              <a:t>Cộng</a:t>
            </a:r>
            <a:r>
              <a:rPr lang="en-US" b="0" dirty="0" smtClean="0"/>
              <a:t> </a:t>
            </a:r>
            <a:r>
              <a:rPr lang="en-US" b="0" dirty="0" err="1" smtClean="0"/>
              <a:t>tác</a:t>
            </a:r>
            <a:r>
              <a:rPr lang="en-US" b="0" dirty="0" smtClean="0"/>
              <a:t> </a:t>
            </a:r>
            <a:r>
              <a:rPr lang="en-US" b="0" dirty="0" err="1" smtClean="0"/>
              <a:t>toàn</a:t>
            </a:r>
            <a:r>
              <a:rPr lang="en-US" b="0" dirty="0" smtClean="0"/>
              <a:t> </a:t>
            </a:r>
            <a:r>
              <a:rPr lang="en-US" b="0" dirty="0" err="1" smtClean="0"/>
              <a:t>cầu</a:t>
            </a:r>
            <a:r>
              <a:rPr lang="en-US" b="0" dirty="0" smtClean="0"/>
              <a:t>:</a:t>
            </a:r>
          </a:p>
          <a:p>
            <a:pPr marL="0" indent="0">
              <a:buFontTx/>
              <a:buNone/>
            </a:pPr>
            <a:r>
              <a:rPr lang="en-US" b="0" dirty="0" err="1" smtClean="0"/>
              <a:t>Sử</a:t>
            </a:r>
            <a:r>
              <a:rPr lang="en-US" b="0" dirty="0" smtClean="0"/>
              <a:t> </a:t>
            </a:r>
            <a:r>
              <a:rPr lang="en-US" b="0" dirty="0" err="1" smtClean="0"/>
              <a:t>dụng</a:t>
            </a:r>
            <a:r>
              <a:rPr lang="en-US" b="0" dirty="0" smtClean="0"/>
              <a:t> </a:t>
            </a:r>
            <a:r>
              <a:rPr lang="en-US" b="0" dirty="0" err="1" smtClean="0"/>
              <a:t>cơ</a:t>
            </a:r>
            <a:r>
              <a:rPr lang="en-US" b="0" dirty="0" smtClean="0"/>
              <a:t> </a:t>
            </a:r>
            <a:r>
              <a:rPr lang="en-US" b="0" dirty="0" err="1" smtClean="0"/>
              <a:t>sở</a:t>
            </a:r>
            <a:r>
              <a:rPr lang="en-US" b="0" dirty="0" smtClean="0"/>
              <a:t> </a:t>
            </a:r>
            <a:r>
              <a:rPr lang="en-US" b="0" dirty="0" err="1" smtClean="0"/>
              <a:t>dữ</a:t>
            </a:r>
            <a:r>
              <a:rPr lang="en-US" b="0" dirty="0" smtClean="0"/>
              <a:t> </a:t>
            </a:r>
            <a:r>
              <a:rPr lang="en-US" b="0" dirty="0" err="1" smtClean="0"/>
              <a:t>liệu</a:t>
            </a:r>
            <a:r>
              <a:rPr lang="en-US" b="0" dirty="0" smtClean="0"/>
              <a:t> </a:t>
            </a:r>
            <a:r>
              <a:rPr lang="en-US" b="0" dirty="0" err="1" smtClean="0"/>
              <a:t>và</a:t>
            </a:r>
            <a:r>
              <a:rPr lang="en-US" b="0" dirty="0" smtClean="0"/>
              <a:t> </a:t>
            </a:r>
            <a:r>
              <a:rPr lang="en-US" b="0" dirty="0" err="1" smtClean="0"/>
              <a:t>hệ</a:t>
            </a:r>
            <a:r>
              <a:rPr lang="en-US" b="0" dirty="0" smtClean="0"/>
              <a:t> </a:t>
            </a:r>
            <a:r>
              <a:rPr lang="en-US" b="0" dirty="0" err="1" smtClean="0"/>
              <a:t>thống</a:t>
            </a:r>
            <a:r>
              <a:rPr lang="en-US" b="0" dirty="0" smtClean="0"/>
              <a:t> </a:t>
            </a:r>
            <a:r>
              <a:rPr lang="en-US" b="0" dirty="0" err="1" smtClean="0"/>
              <a:t>quản</a:t>
            </a:r>
            <a:r>
              <a:rPr lang="en-US" b="0" dirty="0" smtClean="0"/>
              <a:t> </a:t>
            </a:r>
            <a:r>
              <a:rPr lang="en-US" b="0" dirty="0" err="1" smtClean="0"/>
              <a:t>trị</a:t>
            </a:r>
            <a:r>
              <a:rPr lang="en-US" b="0" dirty="0" smtClean="0"/>
              <a:t> </a:t>
            </a:r>
            <a:r>
              <a:rPr lang="en-US" b="0" dirty="0" err="1" smtClean="0"/>
              <a:t>để</a:t>
            </a:r>
            <a:r>
              <a:rPr lang="en-US" b="0" dirty="0" smtClean="0"/>
              <a:t> </a:t>
            </a:r>
            <a:r>
              <a:rPr lang="en-US" b="0" dirty="0" err="1" smtClean="0"/>
              <a:t>cộng</a:t>
            </a:r>
            <a:r>
              <a:rPr lang="en-US" b="0" dirty="0" smtClean="0"/>
              <a:t> </a:t>
            </a:r>
            <a:r>
              <a:rPr lang="en-US" b="0" dirty="0" err="1" smtClean="0"/>
              <a:t>tác</a:t>
            </a:r>
            <a:r>
              <a:rPr lang="en-US" b="0" dirty="0" smtClean="0"/>
              <a:t> </a:t>
            </a:r>
            <a:r>
              <a:rPr lang="en-US" b="0" dirty="0" err="1" smtClean="0"/>
              <a:t>với</a:t>
            </a:r>
            <a:r>
              <a:rPr lang="en-US" b="0" dirty="0" smtClean="0"/>
              <a:t> </a:t>
            </a:r>
            <a:r>
              <a:rPr lang="en-US" b="0" dirty="0" err="1" smtClean="0"/>
              <a:t>các</a:t>
            </a:r>
            <a:r>
              <a:rPr lang="en-US" b="0" dirty="0" smtClean="0"/>
              <a:t> </a:t>
            </a:r>
            <a:r>
              <a:rPr lang="en-US" b="0" dirty="0" err="1" smtClean="0"/>
              <a:t>đối</a:t>
            </a:r>
            <a:r>
              <a:rPr lang="en-US" b="0" dirty="0" smtClean="0"/>
              <a:t> </a:t>
            </a:r>
            <a:r>
              <a:rPr lang="en-US" b="0" dirty="0" err="1" smtClean="0"/>
              <a:t>tác</a:t>
            </a:r>
            <a:r>
              <a:rPr lang="en-US" b="0" dirty="0" smtClean="0"/>
              <a:t> </a:t>
            </a:r>
            <a:r>
              <a:rPr lang="en-US" b="0" dirty="0" err="1" smtClean="0"/>
              <a:t>tại</a:t>
            </a:r>
            <a:r>
              <a:rPr lang="en-US" b="0" dirty="0" smtClean="0"/>
              <a:t> </a:t>
            </a:r>
            <a:r>
              <a:rPr lang="en-US" b="0" dirty="0" err="1" smtClean="0"/>
              <a:t>các</a:t>
            </a:r>
            <a:r>
              <a:rPr lang="en-US" b="0" dirty="0" smtClean="0"/>
              <a:t> </a:t>
            </a:r>
            <a:r>
              <a:rPr lang="en-US" b="0" dirty="0" err="1" smtClean="0"/>
              <a:t>khu</a:t>
            </a:r>
            <a:r>
              <a:rPr lang="en-US" b="0" dirty="0" smtClean="0"/>
              <a:t> </a:t>
            </a:r>
            <a:r>
              <a:rPr lang="en-US" b="0" dirty="0" err="1" smtClean="0"/>
              <a:t>vực</a:t>
            </a:r>
            <a:r>
              <a:rPr lang="en-US" b="0" dirty="0" smtClean="0"/>
              <a:t> </a:t>
            </a:r>
            <a:r>
              <a:rPr lang="en-US" b="0" dirty="0" err="1" smtClean="0"/>
              <a:t>khác</a:t>
            </a:r>
            <a:r>
              <a:rPr lang="en-US" b="0" dirty="0" smtClean="0"/>
              <a:t> </a:t>
            </a:r>
            <a:r>
              <a:rPr lang="en-US" b="0" dirty="0" err="1" smtClean="0"/>
              <a:t>nhau</a:t>
            </a:r>
            <a:r>
              <a:rPr lang="en-US" b="0" dirty="0" smtClean="0"/>
              <a:t>.</a:t>
            </a:r>
          </a:p>
          <a:p>
            <a:pPr marL="0" indent="0">
              <a:buFontTx/>
              <a:buNone/>
            </a:pPr>
            <a:endParaRPr lang="en-US" dirty="0" smtClean="0"/>
          </a:p>
          <a:p>
            <a:pPr marL="0" indent="0">
              <a:buFontTx/>
              <a:buNone/>
            </a:pPr>
            <a:r>
              <a:rPr lang="en-US" dirty="0" smtClean="0">
                <a:hlinkClick r:id="rId2" action="ppaction://hlinkfile"/>
              </a:rPr>
              <a:t>CALLABORATIVE SOFTWARE           </a:t>
            </a:r>
          </a:p>
          <a:p>
            <a:pPr marL="0" indent="0">
              <a:buFontTx/>
              <a:buNone/>
            </a:pPr>
            <a:r>
              <a:rPr lang="en-US" dirty="0" smtClean="0">
                <a:hlinkClick r:id="rId2" action="ppaction://hlinkfile"/>
              </a:rPr>
              <a:t>SEAMLESS WORK PROCESS (VIDEO)</a:t>
            </a:r>
            <a:endParaRPr lang="en-US" dirty="0" smtClean="0"/>
          </a:p>
          <a:p>
            <a:pPr marL="0" indent="0">
              <a:buFontTx/>
              <a:buNone/>
            </a:pPr>
            <a:endParaRPr lang="en-US" dirty="0" smtClean="0"/>
          </a:p>
          <a:p>
            <a:pPr marL="0" indent="0">
              <a:buFontTx/>
              <a:buNone/>
            </a:pPr>
            <a:endParaRPr lang="en-US" dirty="0" smtClean="0"/>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DC708DFA-1A39-4C4B-8650-4D753A094A71}"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algn="just"/>
            <a:r>
              <a:rPr lang="en-US" smtClean="0"/>
              <a:t>Khung thương mại điện tử</a:t>
            </a:r>
          </a:p>
        </p:txBody>
      </p:sp>
      <p:sp>
        <p:nvSpPr>
          <p:cNvPr id="31747" name="Content Placeholder 2"/>
          <p:cNvSpPr>
            <a:spLocks noGrp="1"/>
          </p:cNvSpPr>
          <p:nvPr>
            <p:ph idx="1"/>
          </p:nvPr>
        </p:nvSpPr>
        <p:spPr/>
        <p:txBody>
          <a:bodyPr/>
          <a:lstStyle/>
          <a:p>
            <a:pPr marL="0" indent="0" algn="just">
              <a:buFontTx/>
              <a:buNone/>
            </a:pPr>
            <a:r>
              <a:rPr lang="en-US" dirty="0" err="1" smtClean="0"/>
              <a:t>Các</a:t>
            </a:r>
            <a:r>
              <a:rPr lang="en-US" dirty="0" smtClean="0"/>
              <a:t> </a:t>
            </a:r>
            <a:r>
              <a:rPr lang="en-US" dirty="0" err="1" smtClean="0"/>
              <a:t>ứng</a:t>
            </a:r>
            <a:r>
              <a:rPr lang="en-US" dirty="0" smtClean="0"/>
              <a:t> </a:t>
            </a:r>
            <a:r>
              <a:rPr lang="en-US" dirty="0" err="1" smtClean="0"/>
              <a:t>dụng</a:t>
            </a:r>
            <a:r>
              <a:rPr lang="en-US" dirty="0" smtClean="0"/>
              <a:t> TMĐT </a:t>
            </a:r>
            <a:r>
              <a:rPr lang="en-US" dirty="0" err="1" smtClean="0"/>
              <a:t>được</a:t>
            </a:r>
            <a:r>
              <a:rPr lang="en-US" dirty="0" smtClean="0"/>
              <a:t> </a:t>
            </a:r>
            <a:r>
              <a:rPr lang="en-US" dirty="0" err="1" smtClean="0"/>
              <a:t>hỗ</a:t>
            </a:r>
            <a:r>
              <a:rPr lang="en-US" dirty="0" smtClean="0"/>
              <a:t> </a:t>
            </a:r>
            <a:r>
              <a:rPr lang="en-US" dirty="0" err="1" smtClean="0"/>
              <a:t>trợ</a:t>
            </a:r>
            <a:r>
              <a:rPr lang="en-US" dirty="0" smtClean="0"/>
              <a:t> </a:t>
            </a:r>
            <a:r>
              <a:rPr lang="en-US" dirty="0" err="1" smtClean="0"/>
              <a:t>bởi</a:t>
            </a:r>
            <a:r>
              <a:rPr lang="en-US" dirty="0" smtClean="0"/>
              <a:t> </a:t>
            </a:r>
            <a:r>
              <a:rPr lang="en-US" dirty="0" err="1" smtClean="0"/>
              <a:t>cơ</a:t>
            </a:r>
            <a:r>
              <a:rPr lang="en-US" dirty="0" smtClean="0"/>
              <a:t> </a:t>
            </a:r>
            <a:r>
              <a:rPr lang="en-US" dirty="0" err="1" smtClean="0"/>
              <a:t>sở</a:t>
            </a:r>
            <a:r>
              <a:rPr lang="en-US" dirty="0" smtClean="0"/>
              <a:t> </a:t>
            </a:r>
            <a:r>
              <a:rPr lang="en-US" dirty="0" err="1" smtClean="0"/>
              <a:t>hạ</a:t>
            </a:r>
            <a:r>
              <a:rPr lang="en-US" dirty="0" smtClean="0"/>
              <a:t> </a:t>
            </a:r>
            <a:r>
              <a:rPr lang="en-US" dirty="0" err="1" smtClean="0"/>
              <a:t>tầng</a:t>
            </a:r>
            <a:r>
              <a:rPr lang="en-US" dirty="0" smtClean="0"/>
              <a:t> </a:t>
            </a:r>
            <a:r>
              <a:rPr lang="en-US" dirty="0" err="1" smtClean="0"/>
              <a:t>và</a:t>
            </a:r>
            <a:r>
              <a:rPr lang="en-US" dirty="0" smtClean="0"/>
              <a:t> </a:t>
            </a:r>
            <a:r>
              <a:rPr lang="en-US" dirty="0" err="1" smtClean="0"/>
              <a:t>năm</a:t>
            </a:r>
            <a:r>
              <a:rPr lang="en-US" dirty="0" smtClean="0"/>
              <a:t> </a:t>
            </a:r>
            <a:r>
              <a:rPr lang="en-US" dirty="0" err="1" smtClean="0"/>
              <a:t>lĩnh</a:t>
            </a:r>
            <a:r>
              <a:rPr lang="en-US" dirty="0" smtClean="0"/>
              <a:t> </a:t>
            </a:r>
            <a:r>
              <a:rPr lang="en-US" dirty="0" err="1" smtClean="0"/>
              <a:t>vực</a:t>
            </a:r>
            <a:r>
              <a:rPr lang="en-US" dirty="0" smtClean="0"/>
              <a:t> </a:t>
            </a:r>
            <a:r>
              <a:rPr lang="en-US" dirty="0" err="1" smtClean="0"/>
              <a:t>chính</a:t>
            </a:r>
            <a:r>
              <a:rPr lang="en-US" dirty="0" smtClean="0"/>
              <a:t> </a:t>
            </a:r>
            <a:r>
              <a:rPr lang="en-US" dirty="0" err="1" smtClean="0"/>
              <a:t>sau</a:t>
            </a:r>
            <a:r>
              <a:rPr lang="en-US" dirty="0" smtClean="0"/>
              <a:t>:</a:t>
            </a:r>
          </a:p>
          <a:p>
            <a:pPr lvl="1" algn="just">
              <a:buFont typeface="Wingdings" pitchFamily="2" charset="2"/>
              <a:buChar char="§"/>
            </a:pPr>
            <a:endParaRPr lang="en-US" sz="2000" b="0" dirty="0" smtClean="0"/>
          </a:p>
          <a:p>
            <a:pPr lvl="1" algn="just">
              <a:buFont typeface="Wingdings" pitchFamily="2" charset="2"/>
              <a:buChar char="§"/>
            </a:pPr>
            <a:endParaRPr lang="en-US" sz="2000" b="0" dirty="0" smtClean="0"/>
          </a:p>
          <a:p>
            <a:pPr lvl="1" algn="just">
              <a:buFont typeface="Wingdings" pitchFamily="2" charset="2"/>
              <a:buChar char="§"/>
            </a:pPr>
            <a:r>
              <a:rPr lang="en-US" sz="2000" b="0" dirty="0" smtClean="0"/>
              <a:t>Con </a:t>
            </a:r>
            <a:r>
              <a:rPr lang="en-US" sz="2000" b="0" dirty="0" err="1" smtClean="0"/>
              <a:t>người</a:t>
            </a:r>
            <a:endParaRPr lang="en-US" sz="2000" b="0" dirty="0" smtClean="0"/>
          </a:p>
          <a:p>
            <a:pPr lvl="1" algn="just">
              <a:buFont typeface="Wingdings" pitchFamily="2" charset="2"/>
              <a:buChar char="§"/>
            </a:pPr>
            <a:r>
              <a:rPr lang="en-US" sz="2000" b="0" dirty="0" err="1" smtClean="0"/>
              <a:t>Chính</a:t>
            </a:r>
            <a:r>
              <a:rPr lang="en-US" sz="2000" b="0" dirty="0" smtClean="0"/>
              <a:t> </a:t>
            </a:r>
            <a:r>
              <a:rPr lang="en-US" sz="2000" b="0" dirty="0" err="1" smtClean="0"/>
              <a:t>sách</a:t>
            </a:r>
            <a:endParaRPr lang="en-US" sz="2000" b="0" dirty="0" smtClean="0"/>
          </a:p>
          <a:p>
            <a:pPr lvl="1" algn="just">
              <a:buFont typeface="Wingdings" pitchFamily="2" charset="2"/>
              <a:buChar char="§"/>
            </a:pPr>
            <a:r>
              <a:rPr lang="en-US" sz="2000" b="0" dirty="0" err="1" smtClean="0"/>
              <a:t>Thị</a:t>
            </a:r>
            <a:r>
              <a:rPr lang="en-US" sz="2000" b="0" dirty="0" smtClean="0"/>
              <a:t> </a:t>
            </a:r>
            <a:r>
              <a:rPr lang="en-US" sz="2000" b="0" dirty="0" err="1" smtClean="0"/>
              <a:t>trường</a:t>
            </a:r>
            <a:r>
              <a:rPr lang="en-US" sz="2000" b="0" dirty="0" smtClean="0"/>
              <a:t> </a:t>
            </a:r>
            <a:r>
              <a:rPr lang="en-US" sz="2000" b="0" dirty="0" err="1" smtClean="0"/>
              <a:t>và</a:t>
            </a:r>
            <a:r>
              <a:rPr lang="en-US" sz="2000" b="0" dirty="0" smtClean="0"/>
              <a:t> </a:t>
            </a:r>
            <a:r>
              <a:rPr lang="en-US" sz="2000" b="0" dirty="0" err="1" smtClean="0"/>
              <a:t>quảng</a:t>
            </a:r>
            <a:r>
              <a:rPr lang="en-US" sz="2000" b="0" dirty="0" smtClean="0"/>
              <a:t> </a:t>
            </a:r>
            <a:r>
              <a:rPr lang="en-US" sz="2000" b="0" dirty="0" err="1" smtClean="0"/>
              <a:t>cáo</a:t>
            </a:r>
            <a:endParaRPr lang="en-US" sz="2000" b="0" dirty="0" smtClean="0"/>
          </a:p>
          <a:p>
            <a:pPr lvl="1" algn="just">
              <a:buFont typeface="Wingdings" pitchFamily="2" charset="2"/>
              <a:buChar char="§"/>
            </a:pPr>
            <a:r>
              <a:rPr lang="en-US" sz="2000" b="0" dirty="0" err="1" smtClean="0"/>
              <a:t>Dịch</a:t>
            </a:r>
            <a:r>
              <a:rPr lang="en-US" sz="2000" b="0" dirty="0" smtClean="0"/>
              <a:t> </a:t>
            </a:r>
            <a:r>
              <a:rPr lang="en-US" sz="2000" b="0" dirty="0" err="1" smtClean="0"/>
              <a:t>vụ</a:t>
            </a:r>
            <a:r>
              <a:rPr lang="en-US" sz="2000" b="0" dirty="0" smtClean="0"/>
              <a:t> </a:t>
            </a:r>
            <a:r>
              <a:rPr lang="en-US" sz="2000" b="0" dirty="0" err="1" smtClean="0"/>
              <a:t>hỗ</a:t>
            </a:r>
            <a:r>
              <a:rPr lang="en-US" sz="2000" b="0" dirty="0" smtClean="0"/>
              <a:t> </a:t>
            </a:r>
            <a:r>
              <a:rPr lang="en-US" sz="2000" b="0" dirty="0" err="1" smtClean="0"/>
              <a:t>trợ</a:t>
            </a:r>
            <a:endParaRPr lang="en-US" sz="2000" b="0" dirty="0" smtClean="0"/>
          </a:p>
          <a:p>
            <a:pPr lvl="1" algn="just">
              <a:buFont typeface="Wingdings" pitchFamily="2" charset="2"/>
              <a:buChar char="§"/>
            </a:pPr>
            <a:r>
              <a:rPr lang="en-US" sz="2000" b="0" dirty="0" err="1" smtClean="0"/>
              <a:t>Các</a:t>
            </a:r>
            <a:r>
              <a:rPr lang="en-US" sz="2000" b="0" dirty="0" smtClean="0"/>
              <a:t> </a:t>
            </a:r>
            <a:r>
              <a:rPr lang="en-US" sz="2000" b="0" dirty="0" err="1" smtClean="0"/>
              <a:t>đối</a:t>
            </a:r>
            <a:r>
              <a:rPr lang="en-US" sz="2000" b="0" dirty="0" smtClean="0"/>
              <a:t> </a:t>
            </a:r>
            <a:r>
              <a:rPr lang="en-US" sz="2000" b="0" dirty="0" err="1" smtClean="0"/>
              <a:t>tác</a:t>
            </a:r>
            <a:r>
              <a:rPr lang="en-US" sz="2000" b="0" dirty="0" smtClean="0"/>
              <a:t> </a:t>
            </a:r>
            <a:r>
              <a:rPr lang="en-US" sz="2000" b="0" dirty="0" err="1" smtClean="0"/>
              <a:t>kinh</a:t>
            </a:r>
            <a:r>
              <a:rPr lang="en-US" sz="2000" b="0" dirty="0" smtClean="0"/>
              <a:t> </a:t>
            </a:r>
            <a:r>
              <a:rPr lang="en-US" sz="2000" b="0" dirty="0" err="1" smtClean="0"/>
              <a:t>doanh</a:t>
            </a:r>
            <a:endParaRPr lang="en-US" sz="2000" b="0" dirty="0" smtClean="0"/>
          </a:p>
        </p:txBody>
      </p:sp>
      <p:pic>
        <p:nvPicPr>
          <p:cNvPr id="3174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7188" y="1874838"/>
            <a:ext cx="4976812" cy="450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30AA493B-2174-4DD7-8841-D1590B87A524}"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2166" name="Group 38"/>
          <p:cNvGraphicFramePr>
            <a:graphicFrameLocks noGrp="1"/>
          </p:cNvGraphicFramePr>
          <p:nvPr>
            <p:ph type="tbl" idx="1"/>
          </p:nvPr>
        </p:nvGraphicFramePr>
        <p:xfrm>
          <a:off x="1031875" y="1509713"/>
          <a:ext cx="7766050" cy="5084763"/>
        </p:xfrm>
        <a:graphic>
          <a:graphicData uri="http://schemas.openxmlformats.org/drawingml/2006/table">
            <a:tbl>
              <a:tblPr/>
              <a:tblGrid>
                <a:gridCol w="1941513"/>
                <a:gridCol w="1941512"/>
                <a:gridCol w="1941513"/>
                <a:gridCol w="1941512"/>
              </a:tblGrid>
              <a:tr h="1408369">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endParaRPr kumimoji="1" lang="en-US" sz="2800" b="0" i="0" u="none" strike="noStrike" cap="none" normalizeH="0" baseline="0" dirty="0" smtClean="0">
                        <a:ln>
                          <a:noFill/>
                        </a:ln>
                        <a:solidFill>
                          <a:srgbClr val="000000"/>
                        </a:solidFill>
                        <a:effectLst/>
                        <a:latin typeface="Tahoma" pitchFamily="34"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700" b="0" i="0" u="none" strike="noStrike" cap="none" normalizeH="0" baseline="0" dirty="0" err="1" smtClean="0">
                          <a:ln>
                            <a:noFill/>
                          </a:ln>
                          <a:solidFill>
                            <a:srgbClr val="000000"/>
                          </a:solidFill>
                          <a:effectLst/>
                          <a:latin typeface="Tahoma" pitchFamily="34" charset="0"/>
                        </a:rPr>
                        <a:t>Chính</a:t>
                      </a:r>
                      <a:r>
                        <a:rPr kumimoji="1" lang="en-US" sz="2700" b="0" i="0" u="none" strike="noStrike" cap="none" normalizeH="0" baseline="0" dirty="0" smtClean="0">
                          <a:ln>
                            <a:noFill/>
                          </a:ln>
                          <a:solidFill>
                            <a:srgbClr val="000000"/>
                          </a:solidFill>
                          <a:effectLst/>
                          <a:latin typeface="Tahoma" pitchFamily="34" charset="0"/>
                        </a:rPr>
                        <a:t> </a:t>
                      </a:r>
                      <a:r>
                        <a:rPr kumimoji="1" lang="en-US" sz="2700" b="0" i="0" u="none" strike="noStrike" cap="none" normalizeH="0" baseline="0" dirty="0" err="1" smtClean="0">
                          <a:ln>
                            <a:noFill/>
                          </a:ln>
                          <a:solidFill>
                            <a:srgbClr val="000000"/>
                          </a:solidFill>
                          <a:effectLst/>
                          <a:latin typeface="Tahoma" pitchFamily="34" charset="0"/>
                        </a:rPr>
                        <a:t>phủ</a:t>
                      </a:r>
                      <a:endParaRPr kumimoji="1" lang="en-US" sz="2700" b="0" i="0" u="none" strike="noStrike" cap="none" normalizeH="0" baseline="0" dirty="0" smtClean="0">
                        <a:ln>
                          <a:noFill/>
                        </a:ln>
                        <a:solidFill>
                          <a:srgbClr val="000000"/>
                        </a:solidFill>
                        <a:effectLst/>
                        <a:latin typeface="Tahoma"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700" b="0" i="0" u="none" strike="noStrike" cap="none" normalizeH="0" baseline="0" dirty="0" smtClean="0">
                          <a:ln>
                            <a:noFill/>
                          </a:ln>
                          <a:solidFill>
                            <a:srgbClr val="000000"/>
                          </a:solidFill>
                          <a:effectLst/>
                          <a:latin typeface="Tahoma" pitchFamily="34" charset="0"/>
                        </a:rPr>
                        <a:t>G</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700" b="0" i="0" u="none" strike="noStrike" cap="none" normalizeH="0" baseline="0" smtClean="0">
                          <a:ln>
                            <a:noFill/>
                          </a:ln>
                          <a:solidFill>
                            <a:srgbClr val="000000"/>
                          </a:solidFill>
                          <a:effectLst/>
                          <a:latin typeface="Tahoma" pitchFamily="34" charset="0"/>
                        </a:rPr>
                        <a:t>Doanh nghiệp</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700" b="0" i="0" u="none" strike="noStrike" cap="none" normalizeH="0" baseline="0" smtClean="0">
                          <a:ln>
                            <a:noFill/>
                          </a:ln>
                          <a:solidFill>
                            <a:srgbClr val="000000"/>
                          </a:solidFill>
                          <a:effectLst/>
                          <a:latin typeface="Tahoma" pitchFamily="34" charset="0"/>
                        </a:rPr>
                        <a:t>B</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700" b="0" i="0" u="none" strike="noStrike" cap="none" normalizeH="0" baseline="0" dirty="0" err="1" smtClean="0">
                          <a:ln>
                            <a:noFill/>
                          </a:ln>
                          <a:solidFill>
                            <a:srgbClr val="000000"/>
                          </a:solidFill>
                          <a:effectLst/>
                          <a:latin typeface="Tahoma" pitchFamily="34" charset="0"/>
                        </a:rPr>
                        <a:t>Người</a:t>
                      </a:r>
                      <a:r>
                        <a:rPr kumimoji="1" lang="en-US" sz="2700" b="0" i="0" u="none" strike="noStrike" cap="none" normalizeH="0" baseline="0" dirty="0" smtClean="0">
                          <a:ln>
                            <a:noFill/>
                          </a:ln>
                          <a:solidFill>
                            <a:srgbClr val="000000"/>
                          </a:solidFill>
                          <a:effectLst/>
                          <a:latin typeface="Tahoma" pitchFamily="34" charset="0"/>
                        </a:rPr>
                        <a:t> </a:t>
                      </a:r>
                      <a:r>
                        <a:rPr kumimoji="1" lang="en-US" sz="2700" b="0" i="0" u="none" strike="noStrike" cap="none" normalizeH="0" baseline="0" dirty="0" err="1" smtClean="0">
                          <a:ln>
                            <a:noFill/>
                          </a:ln>
                          <a:solidFill>
                            <a:srgbClr val="000000"/>
                          </a:solidFill>
                          <a:effectLst/>
                          <a:latin typeface="Tahoma" pitchFamily="34" charset="0"/>
                        </a:rPr>
                        <a:t>tiêu</a:t>
                      </a:r>
                      <a:r>
                        <a:rPr kumimoji="1" lang="en-US" sz="2700" b="0" i="0" u="none" strike="noStrike" cap="none" normalizeH="0" baseline="0" dirty="0" smtClean="0">
                          <a:ln>
                            <a:noFill/>
                          </a:ln>
                          <a:solidFill>
                            <a:srgbClr val="000000"/>
                          </a:solidFill>
                          <a:effectLst/>
                          <a:latin typeface="Tahoma" pitchFamily="34" charset="0"/>
                        </a:rPr>
                        <a:t> </a:t>
                      </a:r>
                      <a:r>
                        <a:rPr kumimoji="1" lang="en-US" sz="2700" b="0" i="0" u="none" strike="noStrike" cap="none" normalizeH="0" baseline="0" dirty="0" err="1" smtClean="0">
                          <a:ln>
                            <a:noFill/>
                          </a:ln>
                          <a:solidFill>
                            <a:srgbClr val="000000"/>
                          </a:solidFill>
                          <a:effectLst/>
                          <a:latin typeface="Tahoma" pitchFamily="34" charset="0"/>
                        </a:rPr>
                        <a:t>dùng</a:t>
                      </a:r>
                      <a:endParaRPr kumimoji="1" lang="en-US" sz="2700" b="0" i="0" u="none" strike="noStrike" cap="none" normalizeH="0" baseline="0" dirty="0" smtClean="0">
                        <a:ln>
                          <a:noFill/>
                        </a:ln>
                        <a:solidFill>
                          <a:srgbClr val="000000"/>
                        </a:solidFill>
                        <a:effectLst/>
                        <a:latin typeface="Tahoma" pitchFamily="34" charset="0"/>
                      </a:endParaRP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700" b="0" i="0" u="none" strike="noStrike" cap="none" normalizeH="0" baseline="0" dirty="0" smtClean="0">
                          <a:ln>
                            <a:noFill/>
                          </a:ln>
                          <a:solidFill>
                            <a:srgbClr val="000000"/>
                          </a:solidFill>
                          <a:effectLst/>
                          <a:latin typeface="Tahoma" pitchFamily="34" charset="0"/>
                        </a:rPr>
                        <a:t>C</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49852">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300" b="0" i="0" u="none" strike="noStrike" cap="none" normalizeH="0" baseline="0" smtClean="0">
                          <a:ln>
                            <a:noFill/>
                          </a:ln>
                          <a:solidFill>
                            <a:srgbClr val="000000"/>
                          </a:solidFill>
                          <a:effectLst/>
                          <a:latin typeface="Tahoma" pitchFamily="34" charset="0"/>
                        </a:rPr>
                        <a:t>Chính phủ</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300" b="0" i="0" u="none" strike="noStrike" cap="none" normalizeH="0" baseline="0" smtClean="0">
                          <a:ln>
                            <a:noFill/>
                          </a:ln>
                          <a:solidFill>
                            <a:srgbClr val="000000"/>
                          </a:solidFill>
                          <a:effectLst/>
                          <a:latin typeface="Tahoma" pitchFamily="34" charset="0"/>
                        </a:rPr>
                        <a:t>G</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800" b="1" i="0" u="none" strike="noStrike" cap="none" normalizeH="0" baseline="0" dirty="0" smtClean="0">
                          <a:ln>
                            <a:noFill/>
                          </a:ln>
                          <a:solidFill>
                            <a:srgbClr val="FF0000"/>
                          </a:solidFill>
                          <a:effectLst>
                            <a:outerShdw blurRad="38100" dist="38100" dir="2700000" algn="tl">
                              <a:srgbClr val="000000"/>
                            </a:outerShdw>
                          </a:effectLst>
                          <a:latin typeface="Tahoma" pitchFamily="34" charset="0"/>
                        </a:rPr>
                        <a:t>G2G</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ELVIS</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a:t>
                      </a:r>
                      <a:r>
                        <a:rPr kumimoji="1" lang="en-US" sz="2000" b="1" i="0" u="none" strike="noStrike" cap="none" normalizeH="0" baseline="0" dirty="0" err="1" smtClean="0">
                          <a:ln>
                            <a:noFill/>
                          </a:ln>
                          <a:solidFill>
                            <a:srgbClr val="000000"/>
                          </a:solidFill>
                          <a:effectLst>
                            <a:outerShdw blurRad="38100" dist="38100" dir="2700000" algn="tl">
                              <a:srgbClr val="FFFFFF"/>
                            </a:outerShdw>
                          </a:effectLst>
                          <a:latin typeface="Tahoma" pitchFamily="34" charset="0"/>
                        </a:rPr>
                        <a:t>vn</a:t>
                      </a:r>
                      <a:r>
                        <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 – </a:t>
                      </a:r>
                      <a:r>
                        <a:rPr kumimoji="1" lang="en-US" sz="2000" b="1" i="0" u="none" strike="noStrike" cap="none" normalizeH="0" baseline="0" dirty="0" err="1" smtClean="0">
                          <a:ln>
                            <a:noFill/>
                          </a:ln>
                          <a:solidFill>
                            <a:srgbClr val="000000"/>
                          </a:solidFill>
                          <a:effectLst>
                            <a:outerShdw blurRad="38100" dist="38100" dir="2700000" algn="tl">
                              <a:srgbClr val="FFFFFF"/>
                            </a:outerShdw>
                          </a:effectLst>
                          <a:latin typeface="Tahoma" pitchFamily="34" charset="0"/>
                        </a:rPr>
                        <a:t>usa</a:t>
                      </a:r>
                      <a:r>
                        <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800" b="1" i="0" u="none" strike="noStrike" cap="none" normalizeH="0" baseline="0" smtClean="0">
                          <a:ln>
                            <a:noFill/>
                          </a:ln>
                          <a:solidFill>
                            <a:srgbClr val="000000"/>
                          </a:solidFill>
                          <a:effectLst>
                            <a:outerShdw blurRad="38100" dist="38100" dir="2700000" algn="tl">
                              <a:srgbClr val="FFFFFF"/>
                            </a:outerShdw>
                          </a:effectLst>
                          <a:latin typeface="Tahoma" pitchFamily="34" charset="0"/>
                        </a:rPr>
                        <a:t>G2B</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000" b="1" i="0" u="none" strike="noStrike" cap="none" normalizeH="0" baseline="0" smtClean="0">
                          <a:ln>
                            <a:noFill/>
                          </a:ln>
                          <a:solidFill>
                            <a:srgbClr val="000000"/>
                          </a:solidFill>
                          <a:effectLst>
                            <a:outerShdw blurRad="38100" dist="38100" dir="2700000" algn="tl">
                              <a:srgbClr val="FFFFFF"/>
                            </a:outerShdw>
                          </a:effectLst>
                          <a:latin typeface="Tahoma" pitchFamily="34" charset="0"/>
                        </a:rPr>
                        <a:t>Hải quan điện tử</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8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G2C</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E-Government</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1213271">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300" b="0" i="0" u="none" strike="noStrike" cap="none" normalizeH="0" baseline="0" smtClean="0">
                          <a:ln>
                            <a:noFill/>
                          </a:ln>
                          <a:solidFill>
                            <a:srgbClr val="000000"/>
                          </a:solidFill>
                          <a:effectLst/>
                          <a:latin typeface="Tahoma" pitchFamily="34" charset="0"/>
                        </a:rPr>
                        <a:t>Doanh nghiệp</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300" b="0" i="0" u="none" strike="noStrike" cap="none" normalizeH="0" baseline="0" smtClean="0">
                          <a:ln>
                            <a:noFill/>
                          </a:ln>
                          <a:solidFill>
                            <a:srgbClr val="000000"/>
                          </a:solidFill>
                          <a:effectLst/>
                          <a:latin typeface="Tahoma" pitchFamily="34" charset="0"/>
                        </a:rPr>
                        <a:t>B</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8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B2G</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000" b="1" i="0" u="none" strike="noStrike" cap="none" normalizeH="0" baseline="0" dirty="0" err="1" smtClean="0">
                          <a:ln>
                            <a:noFill/>
                          </a:ln>
                          <a:solidFill>
                            <a:srgbClr val="000000"/>
                          </a:solidFill>
                          <a:effectLst>
                            <a:outerShdw blurRad="38100" dist="38100" dir="2700000" algn="tl">
                              <a:srgbClr val="FFFFFF"/>
                            </a:outerShdw>
                          </a:effectLst>
                          <a:latin typeface="Tahoma" pitchFamily="34" charset="0"/>
                        </a:rPr>
                        <a:t>Đấu</a:t>
                      </a:r>
                      <a:r>
                        <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 </a:t>
                      </a:r>
                      <a:r>
                        <a:rPr kumimoji="1" lang="en-US" sz="2000" b="1" i="0" u="none" strike="noStrike" cap="none" normalizeH="0" baseline="0" dirty="0" err="1" smtClean="0">
                          <a:ln>
                            <a:noFill/>
                          </a:ln>
                          <a:solidFill>
                            <a:srgbClr val="000000"/>
                          </a:solidFill>
                          <a:effectLst>
                            <a:outerShdw blurRad="38100" dist="38100" dir="2700000" algn="tl">
                              <a:srgbClr val="FFFFFF"/>
                            </a:outerShdw>
                          </a:effectLst>
                          <a:latin typeface="Tahoma" pitchFamily="34" charset="0"/>
                        </a:rPr>
                        <a:t>thầu</a:t>
                      </a:r>
                      <a:r>
                        <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 </a:t>
                      </a:r>
                      <a:r>
                        <a:rPr kumimoji="1" lang="en-US" sz="2000" b="1" i="0" u="none" strike="noStrike" cap="none" normalizeH="0" baseline="0" dirty="0" err="1" smtClean="0">
                          <a:ln>
                            <a:noFill/>
                          </a:ln>
                          <a:solidFill>
                            <a:srgbClr val="000000"/>
                          </a:solidFill>
                          <a:effectLst>
                            <a:outerShdw blurRad="38100" dist="38100" dir="2700000" algn="tl">
                              <a:srgbClr val="FFFFFF"/>
                            </a:outerShdw>
                          </a:effectLst>
                          <a:latin typeface="Tahoma" pitchFamily="34" charset="0"/>
                        </a:rPr>
                        <a:t>công</a:t>
                      </a:r>
                      <a:endPar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800" b="1" i="0" u="none" strike="noStrike" cap="none" normalizeH="0" baseline="0" smtClean="0">
                          <a:ln>
                            <a:noFill/>
                          </a:ln>
                          <a:solidFill>
                            <a:srgbClr val="FF0000"/>
                          </a:solidFill>
                          <a:effectLst>
                            <a:outerShdw blurRad="38100" dist="38100" dir="2700000" algn="tl">
                              <a:srgbClr val="000000"/>
                            </a:outerShdw>
                          </a:effectLst>
                          <a:latin typeface="Tahoma" pitchFamily="34" charset="0"/>
                        </a:rPr>
                        <a:t>B2B</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000" b="1" i="0" u="none" strike="noStrike" cap="none" normalizeH="0" baseline="0" smtClean="0">
                          <a:ln>
                            <a:noFill/>
                          </a:ln>
                          <a:solidFill>
                            <a:srgbClr val="000000"/>
                          </a:solidFill>
                          <a:effectLst>
                            <a:outerShdw blurRad="38100" dist="38100" dir="2700000" algn="tl">
                              <a:srgbClr val="FFFFFF"/>
                            </a:outerShdw>
                          </a:effectLst>
                          <a:latin typeface="Tahoma" pitchFamily="34" charset="0"/>
                        </a:rPr>
                        <a:t>Ecvn.gov.vn</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800" b="1" i="0" u="none" strike="noStrike" cap="none" normalizeH="0" baseline="0" smtClean="0">
                          <a:ln>
                            <a:noFill/>
                          </a:ln>
                          <a:solidFill>
                            <a:srgbClr val="FF0000"/>
                          </a:solidFill>
                          <a:effectLst>
                            <a:outerShdw blurRad="38100" dist="38100" dir="2700000" algn="tl">
                              <a:srgbClr val="000000"/>
                            </a:outerShdw>
                          </a:effectLst>
                          <a:latin typeface="Tahoma" pitchFamily="34" charset="0"/>
                        </a:rPr>
                        <a:t>B2C </a:t>
                      </a:r>
                      <a:r>
                        <a:rPr kumimoji="1" lang="en-US" sz="2000" b="1" i="0" u="none" strike="noStrike" cap="none" normalizeH="0" baseline="0" smtClean="0">
                          <a:ln>
                            <a:noFill/>
                          </a:ln>
                          <a:solidFill>
                            <a:srgbClr val="000000"/>
                          </a:solidFill>
                          <a:effectLst>
                            <a:outerShdw blurRad="38100" dist="38100" dir="2700000" algn="tl">
                              <a:srgbClr val="FFFFFF"/>
                            </a:outerShdw>
                          </a:effectLst>
                          <a:latin typeface="Tahoma" pitchFamily="34" charset="0"/>
                        </a:rPr>
                        <a:t>Amazon.com</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1213271">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300" b="0" i="0" u="none" strike="noStrike" cap="none" normalizeH="0" baseline="0" smtClean="0">
                          <a:ln>
                            <a:noFill/>
                          </a:ln>
                          <a:solidFill>
                            <a:srgbClr val="000000"/>
                          </a:solidFill>
                          <a:effectLst/>
                          <a:latin typeface="Tahoma" pitchFamily="34" charset="0"/>
                        </a:rPr>
                        <a:t>Người tiêu dùng</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300" b="0" i="0" u="none" strike="noStrike" cap="none" normalizeH="0" baseline="0" smtClean="0">
                          <a:ln>
                            <a:noFill/>
                          </a:ln>
                          <a:solidFill>
                            <a:srgbClr val="000000"/>
                          </a:solidFill>
                          <a:effectLst/>
                          <a:latin typeface="Tahoma" pitchFamily="34" charset="0"/>
                        </a:rPr>
                        <a:t>C</a:t>
                      </a: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8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C2G</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8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C2B </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Priceline.com</a:t>
                      </a: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800" b="1" i="0" u="none" strike="noStrike" cap="none" normalizeH="0" baseline="0" dirty="0" smtClean="0">
                          <a:ln>
                            <a:noFill/>
                          </a:ln>
                          <a:solidFill>
                            <a:srgbClr val="FF0000"/>
                          </a:solidFill>
                          <a:effectLst>
                            <a:outerShdw blurRad="38100" dist="38100" dir="2700000" algn="tl">
                              <a:srgbClr val="000000"/>
                            </a:outerShdw>
                          </a:effectLst>
                          <a:latin typeface="Tahoma" pitchFamily="34" charset="0"/>
                        </a:rPr>
                        <a:t>C2C</a:t>
                      </a:r>
                    </a:p>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sz="2000" b="1" i="0" u="none" strike="noStrike" cap="none" normalizeH="0" baseline="0" dirty="0" smtClean="0">
                          <a:ln>
                            <a:noFill/>
                          </a:ln>
                          <a:solidFill>
                            <a:srgbClr val="000000"/>
                          </a:solidFill>
                          <a:effectLst>
                            <a:outerShdw blurRad="38100" dist="38100" dir="2700000" algn="tl">
                              <a:srgbClr val="FFFFFF"/>
                            </a:outerShdw>
                          </a:effectLst>
                          <a:latin typeface="Tahoma" pitchFamily="34" charset="0"/>
                        </a:rPr>
                        <a:t>E-bay</a:t>
                      </a: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accent1"/>
                    </a:solidFill>
                  </a:tcPr>
                </a:tc>
              </a:tr>
            </a:tbl>
          </a:graphicData>
        </a:graphic>
      </p:graphicFrame>
      <p:sp>
        <p:nvSpPr>
          <p:cNvPr id="32797" name="Title 1"/>
          <p:cNvSpPr>
            <a:spLocks noGrp="1"/>
          </p:cNvSpPr>
          <p:nvPr>
            <p:ph type="title"/>
          </p:nvPr>
        </p:nvSpPr>
        <p:spPr>
          <a:xfrm>
            <a:off x="457200" y="277813"/>
            <a:ext cx="8229600" cy="865187"/>
          </a:xfrm>
        </p:spPr>
        <p:txBody>
          <a:bodyPr/>
          <a:lstStyle/>
          <a:p>
            <a:pPr algn="just"/>
            <a:r>
              <a:rPr lang="en-US" smtClean="0"/>
              <a:t>Phân loại TMĐT bởi các giao dịch hay đối tượng tham gia</a:t>
            </a:r>
          </a:p>
        </p:txBody>
      </p:sp>
      <p:sp>
        <p:nvSpPr>
          <p:cNvPr id="4" name="Footer Placeholder 3"/>
          <p:cNvSpPr>
            <a:spLocks noGrp="1"/>
          </p:cNvSpPr>
          <p:nvPr>
            <p:ph type="ftr" sz="quarter" idx="11"/>
          </p:nvPr>
        </p:nvSpPr>
        <p:spPr/>
        <p:txBody>
          <a:bodyPr/>
          <a:lstStyle/>
          <a:p>
            <a:pPr>
              <a:defRPr/>
            </a:pPr>
            <a:r>
              <a:rPr lang="en-US" smtClean="0"/>
              <a:t>Khoa Hệ thống thông tin Quản lý</a:t>
            </a:r>
            <a:endParaRPr lang="en-US"/>
          </a:p>
        </p:txBody>
      </p:sp>
      <p:sp>
        <p:nvSpPr>
          <p:cNvPr id="5" name="Date Placeholder 4"/>
          <p:cNvSpPr>
            <a:spLocks noGrp="1"/>
          </p:cNvSpPr>
          <p:nvPr>
            <p:ph type="dt" sz="half" idx="10"/>
          </p:nvPr>
        </p:nvSpPr>
        <p:spPr/>
        <p:txBody>
          <a:bodyPr/>
          <a:lstStyle/>
          <a:p>
            <a:pPr>
              <a:defRPr/>
            </a:pPr>
            <a:fld id="{D2E07023-66E3-4E34-A864-D842D9A1F49F}"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algn="just"/>
            <a:r>
              <a:rPr lang="en-US" smtClean="0"/>
              <a:t>Phân loại TMĐT bởi các giao dịch hay đối tượng tham gia</a:t>
            </a:r>
          </a:p>
        </p:txBody>
      </p:sp>
      <p:sp>
        <p:nvSpPr>
          <p:cNvPr id="33795" name="Content Placeholder 2"/>
          <p:cNvSpPr>
            <a:spLocks noGrp="1"/>
          </p:cNvSpPr>
          <p:nvPr>
            <p:ph idx="1"/>
          </p:nvPr>
        </p:nvSpPr>
        <p:spPr/>
        <p:txBody>
          <a:bodyPr/>
          <a:lstStyle/>
          <a:p>
            <a:pPr algn="just"/>
            <a:r>
              <a:rPr lang="en-US" smtClean="0"/>
              <a:t>Phân loại TMĐT bởi các giao dịch trực tiếp và tương tác lẫn nhau:</a:t>
            </a:r>
          </a:p>
          <a:p>
            <a:pPr lvl="1" algn="just">
              <a:buFont typeface="Wingdings" pitchFamily="2" charset="2"/>
              <a:buChar char="§"/>
            </a:pPr>
            <a:r>
              <a:rPr lang="en-US" sz="2000" smtClean="0"/>
              <a:t>Business – to – Business (B2B): </a:t>
            </a:r>
            <a:r>
              <a:rPr lang="en-US" sz="2000" b="0" smtClean="0"/>
              <a:t>là các giao dịch giữa các doanh nghiệp với nhau.</a:t>
            </a:r>
          </a:p>
          <a:p>
            <a:pPr lvl="1" algn="just">
              <a:buFont typeface="Wingdings" pitchFamily="2" charset="2"/>
              <a:buChar char="§"/>
            </a:pPr>
            <a:r>
              <a:rPr lang="en-US" sz="2000" smtClean="0"/>
              <a:t>Business – to – Consumer (B2C): </a:t>
            </a:r>
            <a:r>
              <a:rPr lang="en-US" sz="2000" b="0" smtClean="0"/>
              <a:t>Là những giao dịch trực tuyến giữa các doanh nghiệp và người tiêu thụ riêng biệt. </a:t>
            </a:r>
          </a:p>
          <a:p>
            <a:pPr lvl="1" algn="just">
              <a:buFont typeface="Wingdings" pitchFamily="2" charset="2"/>
              <a:buChar char="§"/>
            </a:pPr>
            <a:r>
              <a:rPr lang="en-US" sz="2000" smtClean="0"/>
              <a:t>E – tailing : </a:t>
            </a:r>
            <a:r>
              <a:rPr lang="en-US" sz="2000" b="0" smtClean="0"/>
              <a:t>bán </a:t>
            </a:r>
            <a:r>
              <a:rPr lang="vi-VN" sz="2000" b="0" smtClean="0"/>
              <a:t>lẻ</a:t>
            </a:r>
            <a:r>
              <a:rPr lang="en-US" sz="2000" b="0" smtClean="0"/>
              <a:t> trực tuyến,thường là B2C.</a:t>
            </a:r>
          </a:p>
          <a:p>
            <a:pPr lvl="1" algn="just">
              <a:buFont typeface="Wingdings" pitchFamily="2" charset="2"/>
              <a:buChar char="§"/>
            </a:pPr>
            <a:r>
              <a:rPr lang="en-US" sz="2000" smtClean="0"/>
              <a:t>Business – to – Business – to Consumer (B2B2C): </a:t>
            </a:r>
            <a:r>
              <a:rPr lang="en-US" sz="2000" b="0" smtClean="0"/>
              <a:t>là mô hình thương mại điện tử trong đó doanh nghiệp cung cấp sản phẩm hay dịch vụ tới doanh nghiệp khách để họ bảo trì sản phẩm với người tiêu dùng của họ. </a:t>
            </a:r>
          </a:p>
          <a:p>
            <a:pPr lvl="1" algn="just">
              <a:buFont typeface="Wingdings" pitchFamily="2" charset="2"/>
              <a:buChar char="§"/>
            </a:pPr>
            <a:r>
              <a:rPr lang="en-US" sz="2000" smtClean="0"/>
              <a:t>Consumer – to – Business (C2B): </a:t>
            </a:r>
            <a:r>
              <a:rPr lang="en-US" sz="2000" b="0" smtClean="0"/>
              <a:t>Là mô hình TMĐT trong đó mỗi cá nhân sử dụng Internet để bán sản phẩm hay dịch vụ cho tổ chức hoặc tổ chức tìm kiếm người tiêu dùng và bán sản phẩm cho họ. </a:t>
            </a:r>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45FFCDFF-5552-4454-9873-DD02EE65530D}"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algn="just"/>
            <a:r>
              <a:rPr lang="en-US" smtClean="0"/>
              <a:t>Phân loại TMĐT bởi các giao dịch hay đối tượng tham gia</a:t>
            </a:r>
          </a:p>
        </p:txBody>
      </p:sp>
      <p:sp>
        <p:nvSpPr>
          <p:cNvPr id="34819" name="Content Placeholder 2"/>
          <p:cNvSpPr>
            <a:spLocks noGrp="1"/>
          </p:cNvSpPr>
          <p:nvPr>
            <p:ph idx="1"/>
          </p:nvPr>
        </p:nvSpPr>
        <p:spPr/>
        <p:txBody>
          <a:bodyPr/>
          <a:lstStyle/>
          <a:p>
            <a:pPr lvl="1" algn="just">
              <a:buFont typeface="Wingdings" pitchFamily="2" charset="2"/>
              <a:buChar char="§"/>
            </a:pPr>
            <a:r>
              <a:rPr lang="en-US" smtClean="0"/>
              <a:t>Business – to – Employees (B2E):</a:t>
            </a:r>
            <a:r>
              <a:rPr lang="en-US" b="0" smtClean="0"/>
              <a:t> Là mô hình TMĐT trong đó tổ chức phân phối sản phẩm, dịch vụ, thông tin cho các nhân viên.</a:t>
            </a:r>
          </a:p>
          <a:p>
            <a:pPr lvl="1" algn="just">
              <a:buFont typeface="Wingdings" pitchFamily="2" charset="2"/>
              <a:buChar char="§"/>
            </a:pPr>
            <a:r>
              <a:rPr lang="en-US" smtClean="0"/>
              <a:t>Consumer – to – Consumer (C2C): </a:t>
            </a:r>
            <a:r>
              <a:rPr lang="en-US" b="0" smtClean="0"/>
              <a:t>Là mô hình TMĐT giữa các cá nhân với nhau. Cá nhân có thể tham gia hoạt động thương mại với tư cách người bán hoặc người mua.</a:t>
            </a:r>
          </a:p>
          <a:p>
            <a:pPr lvl="1" algn="just">
              <a:buFont typeface="Wingdings" pitchFamily="2" charset="2"/>
              <a:buChar char="§"/>
            </a:pPr>
            <a:r>
              <a:rPr lang="en-US" smtClean="0"/>
              <a:t>Collaborative Commerce (C-commerce): </a:t>
            </a:r>
            <a:r>
              <a:rPr lang="en-US" b="0" smtClean="0"/>
              <a:t>Là mô hình TMĐT trong đó các cá nhân hay các nhóm liên kết và cộng tác trực tuyến với nhau.</a:t>
            </a:r>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BB1195BC-F7E5-42AB-BD65-EBF055593C52}"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algn="just"/>
            <a:r>
              <a:rPr lang="vi-VN" smtClean="0"/>
              <a:t>Phân loại TMĐT bởi các giao dịch hay đối tượng tham gia</a:t>
            </a:r>
            <a:endParaRPr lang="en-US" smtClean="0"/>
          </a:p>
        </p:txBody>
      </p:sp>
      <p:sp>
        <p:nvSpPr>
          <p:cNvPr id="35843" name="Content Placeholder 2"/>
          <p:cNvSpPr>
            <a:spLocks noGrp="1"/>
          </p:cNvSpPr>
          <p:nvPr>
            <p:ph idx="1"/>
          </p:nvPr>
        </p:nvSpPr>
        <p:spPr>
          <a:xfrm>
            <a:off x="457200" y="1371600"/>
            <a:ext cx="8405813" cy="3687763"/>
          </a:xfrm>
        </p:spPr>
        <p:txBody>
          <a:bodyPr/>
          <a:lstStyle/>
          <a:p>
            <a:pPr algn="just"/>
            <a:r>
              <a:rPr lang="vi-VN" smtClean="0"/>
              <a:t>Peer – to – Peer (P2P): </a:t>
            </a:r>
            <a:r>
              <a:rPr lang="vi-VN" b="0" smtClean="0"/>
              <a:t>Là công nghệ sử dụng khả năng mạng máy tính đơn lẻ chia sẻ dữ liệu hoặc xử lý máy tính khác một cách trực tiếp; có thể được dùng trong B2B, C2C, và B2C.</a:t>
            </a:r>
          </a:p>
          <a:p>
            <a:pPr algn="just"/>
            <a:r>
              <a:rPr lang="vi-VN" smtClean="0"/>
              <a:t>Mobile Commerce (M-Commerce): </a:t>
            </a:r>
            <a:r>
              <a:rPr lang="vi-VN" b="0" smtClean="0"/>
              <a:t>Các giao dịch hoặc giao tiếp trong TMĐT thực hiện trong môi trường không dây.</a:t>
            </a:r>
          </a:p>
          <a:p>
            <a:pPr lvl="1" algn="just"/>
            <a:endParaRPr lang="en-US" smtClean="0"/>
          </a:p>
        </p:txBody>
      </p:sp>
      <p:pic>
        <p:nvPicPr>
          <p:cNvPr id="3584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3475" y="5051425"/>
            <a:ext cx="3000375" cy="163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500" y="5029200"/>
            <a:ext cx="1911350" cy="164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1116A1E6-FA42-4664-9FC6-46B0BC4353DE}"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algn="just"/>
            <a:r>
              <a:rPr lang="en-US" smtClean="0"/>
              <a:t>Phân loại TMĐT bởi các giao dịch hay đối tượng tham gia</a:t>
            </a:r>
          </a:p>
        </p:txBody>
      </p:sp>
      <p:sp>
        <p:nvSpPr>
          <p:cNvPr id="36867" name="Content Placeholder 2"/>
          <p:cNvSpPr>
            <a:spLocks noGrp="1"/>
          </p:cNvSpPr>
          <p:nvPr>
            <p:ph idx="1"/>
          </p:nvPr>
        </p:nvSpPr>
        <p:spPr>
          <a:xfrm>
            <a:off x="457200" y="1371600"/>
            <a:ext cx="8229600" cy="2517775"/>
          </a:xfrm>
        </p:spPr>
        <p:txBody>
          <a:bodyPr/>
          <a:lstStyle/>
          <a:p>
            <a:pPr lvl="1" algn="just">
              <a:buFont typeface="Wingdings" pitchFamily="2" charset="2"/>
              <a:buChar char="§"/>
            </a:pPr>
            <a:r>
              <a:rPr lang="en-US" smtClean="0"/>
              <a:t>E-learning: </a:t>
            </a:r>
            <a:r>
              <a:rPr lang="en-US" b="0" smtClean="0"/>
              <a:t>Sự phân phối thông tin cho mục đích giáo dục và đào tạo.</a:t>
            </a:r>
          </a:p>
          <a:p>
            <a:pPr lvl="1" algn="just">
              <a:buFont typeface="Wingdings" pitchFamily="2" charset="2"/>
              <a:buChar char="§"/>
            </a:pPr>
            <a:r>
              <a:rPr lang="en-US" smtClean="0"/>
              <a:t>E-government:</a:t>
            </a:r>
            <a:r>
              <a:rPr lang="en-US" b="0" smtClean="0"/>
              <a:t> Là mô hình TMĐT trong đó các cá thể của chính phủ mua hoặc cung cấp hàng hóa, dịch vụ, thông tin cho doanh nghiệp hoặc từng người công dân.</a:t>
            </a:r>
          </a:p>
        </p:txBody>
      </p:sp>
      <p:pic>
        <p:nvPicPr>
          <p:cNvPr id="36868"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750" y="3779838"/>
            <a:ext cx="2605088" cy="256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8725" y="3798888"/>
            <a:ext cx="238125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47ABD159-DD38-4044-A671-7B1316FA839D}"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algn="just"/>
            <a:r>
              <a:rPr lang="en-US" smtClean="0"/>
              <a:t>E-commerce 2.0: Mạng xã hội doanh nghiệp và thế giới ảo</a:t>
            </a:r>
          </a:p>
        </p:txBody>
      </p:sp>
      <p:sp>
        <p:nvSpPr>
          <p:cNvPr id="37891" name="Content Placeholder 2"/>
          <p:cNvSpPr>
            <a:spLocks noGrp="1"/>
          </p:cNvSpPr>
          <p:nvPr>
            <p:ph idx="1"/>
          </p:nvPr>
        </p:nvSpPr>
        <p:spPr/>
        <p:txBody>
          <a:bodyPr/>
          <a:lstStyle/>
          <a:p>
            <a:pPr algn="just"/>
            <a:r>
              <a:rPr lang="en-US" sz="2000" b="0" dirty="0" smtClean="0"/>
              <a:t>Web 2.0: </a:t>
            </a:r>
            <a:r>
              <a:rPr lang="en-US" sz="2000" b="0" dirty="0" err="1" smtClean="0"/>
              <a:t>Thế</a:t>
            </a:r>
            <a:r>
              <a:rPr lang="en-US" sz="2000" b="0" dirty="0" smtClean="0"/>
              <a:t> </a:t>
            </a:r>
            <a:r>
              <a:rPr lang="en-US" sz="2000" b="0" dirty="0" err="1" smtClean="0"/>
              <a:t>hệ</a:t>
            </a:r>
            <a:r>
              <a:rPr lang="en-US" sz="2000" b="0" dirty="0" smtClean="0"/>
              <a:t> </a:t>
            </a:r>
            <a:r>
              <a:rPr lang="en-US" sz="2000" b="0" dirty="0" err="1" smtClean="0"/>
              <a:t>thứ</a:t>
            </a:r>
            <a:r>
              <a:rPr lang="en-US" sz="2000" b="0" dirty="0" smtClean="0"/>
              <a:t> </a:t>
            </a:r>
            <a:r>
              <a:rPr lang="en-US" sz="2000" b="0" dirty="0" err="1" smtClean="0"/>
              <a:t>hai</a:t>
            </a:r>
            <a:r>
              <a:rPr lang="en-US" sz="2000" b="0" dirty="0" smtClean="0"/>
              <a:t>  </a:t>
            </a:r>
            <a:r>
              <a:rPr lang="en-US" sz="2000" b="0" dirty="0" err="1" smtClean="0"/>
              <a:t>của</a:t>
            </a:r>
            <a:r>
              <a:rPr lang="en-US" sz="2000" b="0" dirty="0" smtClean="0"/>
              <a:t> </a:t>
            </a:r>
            <a:r>
              <a:rPr lang="en-US" sz="2000" b="0" dirty="0" err="1" smtClean="0"/>
              <a:t>các</a:t>
            </a:r>
            <a:r>
              <a:rPr lang="en-US" sz="2000" b="0" dirty="0" smtClean="0"/>
              <a:t> </a:t>
            </a:r>
            <a:r>
              <a:rPr lang="en-US" sz="2000" b="0" dirty="0" err="1" smtClean="0"/>
              <a:t>dịch</a:t>
            </a:r>
            <a:r>
              <a:rPr lang="en-US" sz="2000" b="0" dirty="0" smtClean="0"/>
              <a:t> </a:t>
            </a:r>
            <a:r>
              <a:rPr lang="en-US" sz="2000" b="0" dirty="0" err="1" smtClean="0"/>
              <a:t>vụ</a:t>
            </a:r>
            <a:r>
              <a:rPr lang="en-US" sz="2000" b="0" dirty="0" smtClean="0"/>
              <a:t> Internet </a:t>
            </a:r>
            <a:r>
              <a:rPr lang="en-US" sz="2000" b="0" dirty="0" err="1" smtClean="0"/>
              <a:t>cho</a:t>
            </a:r>
            <a:r>
              <a:rPr lang="en-US" sz="2000" b="0" dirty="0" smtClean="0"/>
              <a:t> </a:t>
            </a:r>
            <a:r>
              <a:rPr lang="en-US" sz="2000" b="0" dirty="0" err="1" smtClean="0"/>
              <a:t>phép</a:t>
            </a:r>
            <a:r>
              <a:rPr lang="en-US" sz="2000" b="0" dirty="0" smtClean="0"/>
              <a:t> </a:t>
            </a:r>
            <a:r>
              <a:rPr lang="en-US" sz="2000" b="0" dirty="0" err="1" smtClean="0"/>
              <a:t>mọi</a:t>
            </a:r>
            <a:r>
              <a:rPr lang="en-US" sz="2000" b="0" dirty="0" smtClean="0"/>
              <a:t> </a:t>
            </a:r>
            <a:r>
              <a:rPr lang="en-US" sz="2000" b="0" dirty="0" err="1" smtClean="0"/>
              <a:t>người</a:t>
            </a:r>
            <a:r>
              <a:rPr lang="en-US" sz="2000" b="0" dirty="0" smtClean="0"/>
              <a:t> </a:t>
            </a:r>
            <a:r>
              <a:rPr lang="en-US" sz="2000" b="0" dirty="0" err="1" smtClean="0"/>
              <a:t>cộng</a:t>
            </a:r>
            <a:r>
              <a:rPr lang="en-US" sz="2000" b="0" dirty="0" smtClean="0"/>
              <a:t> </a:t>
            </a:r>
            <a:r>
              <a:rPr lang="en-US" sz="2000" b="0" dirty="0" err="1" smtClean="0"/>
              <a:t>tác</a:t>
            </a:r>
            <a:r>
              <a:rPr lang="en-US" sz="2000" b="0" dirty="0" smtClean="0"/>
              <a:t> </a:t>
            </a:r>
            <a:r>
              <a:rPr lang="en-US" sz="2000" b="0" dirty="0" err="1" smtClean="0"/>
              <a:t>và</a:t>
            </a:r>
            <a:r>
              <a:rPr lang="en-US" sz="2000" b="0" dirty="0" smtClean="0"/>
              <a:t> chia </a:t>
            </a:r>
            <a:r>
              <a:rPr lang="en-US" sz="2000" b="0" dirty="0" err="1" smtClean="0"/>
              <a:t>sẻ</a:t>
            </a:r>
            <a:r>
              <a:rPr lang="en-US" sz="2000" b="0" dirty="0" smtClean="0"/>
              <a:t> </a:t>
            </a:r>
            <a:r>
              <a:rPr lang="en-US" sz="2000" b="0" dirty="0" err="1" smtClean="0"/>
              <a:t>trực</a:t>
            </a:r>
            <a:r>
              <a:rPr lang="en-US" sz="2000" b="0" dirty="0" smtClean="0"/>
              <a:t> </a:t>
            </a:r>
            <a:r>
              <a:rPr lang="en-US" sz="2000" b="0" dirty="0" err="1" smtClean="0"/>
              <a:t>tuyến</a:t>
            </a:r>
            <a:r>
              <a:rPr lang="en-US" sz="2000" b="0" dirty="0" smtClean="0"/>
              <a:t> </a:t>
            </a:r>
            <a:r>
              <a:rPr lang="en-US" sz="2000" b="0" dirty="0" err="1" smtClean="0"/>
              <a:t>theo</a:t>
            </a:r>
            <a:r>
              <a:rPr lang="en-US" sz="2000" b="0" dirty="0" smtClean="0"/>
              <a:t> </a:t>
            </a:r>
            <a:r>
              <a:rPr lang="en-US" sz="2000" b="0" dirty="0" err="1" smtClean="0"/>
              <a:t>những</a:t>
            </a:r>
            <a:r>
              <a:rPr lang="en-US" sz="2000" b="0" dirty="0" smtClean="0"/>
              <a:t> </a:t>
            </a:r>
            <a:r>
              <a:rPr lang="en-US" sz="2000" b="0" dirty="0" err="1" smtClean="0"/>
              <a:t>cách</a:t>
            </a:r>
            <a:r>
              <a:rPr lang="en-US" sz="2000" b="0" dirty="0" smtClean="0"/>
              <a:t> </a:t>
            </a:r>
            <a:r>
              <a:rPr lang="en-US" sz="2000" b="0" dirty="0" err="1" smtClean="0"/>
              <a:t>mới</a:t>
            </a:r>
            <a:r>
              <a:rPr lang="en-US" sz="2000" b="0" dirty="0" smtClean="0"/>
              <a:t>. VD: </a:t>
            </a:r>
            <a:r>
              <a:rPr lang="en-US" sz="2000" b="0" dirty="0" err="1" smtClean="0"/>
              <a:t>Mạng</a:t>
            </a:r>
            <a:r>
              <a:rPr lang="en-US" sz="2000" b="0" dirty="0" smtClean="0"/>
              <a:t> </a:t>
            </a:r>
            <a:r>
              <a:rPr lang="en-US" sz="2000" b="0" dirty="0" err="1" smtClean="0"/>
              <a:t>xã</a:t>
            </a:r>
            <a:r>
              <a:rPr lang="en-US" sz="2000" b="0" dirty="0" smtClean="0"/>
              <a:t> </a:t>
            </a:r>
            <a:r>
              <a:rPr lang="en-US" sz="2000" b="0" dirty="0" err="1" smtClean="0"/>
              <a:t>hội</a:t>
            </a:r>
            <a:r>
              <a:rPr lang="en-US" sz="2000" b="0" dirty="0" smtClean="0"/>
              <a:t> </a:t>
            </a:r>
            <a:r>
              <a:rPr lang="en-US" sz="2000" b="0" dirty="0" err="1" smtClean="0"/>
              <a:t>facebook</a:t>
            </a:r>
            <a:r>
              <a:rPr lang="en-US" sz="2000" b="0" dirty="0" smtClean="0"/>
              <a:t>, </a:t>
            </a:r>
            <a:r>
              <a:rPr lang="en-US" sz="2000" b="0" dirty="0" err="1" smtClean="0"/>
              <a:t>wikipedia</a:t>
            </a:r>
            <a:r>
              <a:rPr lang="en-US" sz="2000" b="0" dirty="0" smtClean="0"/>
              <a:t>, </a:t>
            </a:r>
            <a:r>
              <a:rPr lang="en-US" sz="2000" b="0" dirty="0" err="1" smtClean="0"/>
              <a:t>công</a:t>
            </a:r>
            <a:r>
              <a:rPr lang="en-US" sz="2000" b="0" dirty="0" smtClean="0"/>
              <a:t> </a:t>
            </a:r>
            <a:r>
              <a:rPr lang="en-US" sz="2000" b="0" dirty="0" err="1" smtClean="0"/>
              <a:t>cụ</a:t>
            </a:r>
            <a:r>
              <a:rPr lang="en-US" sz="2000" b="0" dirty="0" smtClean="0"/>
              <a:t> </a:t>
            </a:r>
            <a:r>
              <a:rPr lang="en-US" sz="2000" b="0" dirty="0" err="1" smtClean="0"/>
              <a:t>truyền</a:t>
            </a:r>
            <a:r>
              <a:rPr lang="en-US" sz="2000" b="0" dirty="0" smtClean="0"/>
              <a:t> </a:t>
            </a:r>
            <a:r>
              <a:rPr lang="en-US" sz="2000" b="0" dirty="0" err="1" smtClean="0"/>
              <a:t>thông</a:t>
            </a:r>
            <a:r>
              <a:rPr lang="en-US" sz="2000" b="0" dirty="0" smtClean="0"/>
              <a:t>….</a:t>
            </a:r>
          </a:p>
          <a:p>
            <a:pPr algn="just"/>
            <a:endParaRPr lang="en-US" sz="2200" b="0" dirty="0"/>
          </a:p>
          <a:p>
            <a:pPr marL="0" indent="0" algn="just">
              <a:buNone/>
            </a:pPr>
            <a:endParaRPr lang="en-US" sz="2200" b="0" dirty="0" smtClean="0"/>
          </a:p>
          <a:p>
            <a:pPr marL="0" indent="0" algn="just">
              <a:buNone/>
            </a:pPr>
            <a:endParaRPr lang="en-US" sz="2200" b="0" dirty="0"/>
          </a:p>
          <a:p>
            <a:pPr marL="0" indent="0" algn="just">
              <a:buNone/>
            </a:pPr>
            <a:endParaRPr lang="en-US" sz="2200" b="0" dirty="0" smtClean="0"/>
          </a:p>
          <a:p>
            <a:pPr marL="0" indent="0" algn="just">
              <a:buNone/>
            </a:pPr>
            <a:endParaRPr lang="en-US" sz="2200" b="0" dirty="0"/>
          </a:p>
          <a:p>
            <a:pPr algn="just"/>
            <a:endParaRPr lang="en-US" dirty="0" smtClean="0"/>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B68BA53D-A4E5-4073-822B-6BE89F0C26EF}" type="datetime1">
              <a:rPr lang="en-US" smtClean="0"/>
              <a:t>10/09/15</a:t>
            </a:fld>
            <a:endParaRPr 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3812" y="2413824"/>
            <a:ext cx="6598473" cy="4129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algn="just"/>
            <a:r>
              <a:rPr lang="en-US" smtClean="0"/>
              <a:t>E-commerce 2.0: Mạng xã hội doanh nghiệp và thế giới ảo</a:t>
            </a:r>
          </a:p>
        </p:txBody>
      </p:sp>
      <p:sp>
        <p:nvSpPr>
          <p:cNvPr id="39939" name="Content Placeholder 2"/>
          <p:cNvSpPr>
            <a:spLocks noGrp="1"/>
          </p:cNvSpPr>
          <p:nvPr>
            <p:ph idx="1"/>
          </p:nvPr>
        </p:nvSpPr>
        <p:spPr/>
        <p:txBody>
          <a:bodyPr/>
          <a:lstStyle/>
          <a:p>
            <a:pPr algn="just">
              <a:buFont typeface="Arial" pitchFamily="34" charset="0"/>
              <a:buChar char="•"/>
            </a:pPr>
            <a:r>
              <a:rPr lang="en-US" sz="2000" b="0" dirty="0" smtClean="0"/>
              <a:t>Social </a:t>
            </a:r>
            <a:r>
              <a:rPr lang="en-US" sz="2000" b="0" dirty="0"/>
              <a:t>network: </a:t>
            </a:r>
            <a:r>
              <a:rPr lang="en-US" sz="2000" b="0" dirty="0" err="1"/>
              <a:t>Ứng</a:t>
            </a:r>
            <a:r>
              <a:rPr lang="en-US" sz="2000" b="0" dirty="0"/>
              <a:t> </a:t>
            </a:r>
            <a:r>
              <a:rPr lang="en-US" sz="2000" b="0" dirty="0" err="1"/>
              <a:t>dụng</a:t>
            </a:r>
            <a:r>
              <a:rPr lang="en-US" sz="2000" b="0" dirty="0"/>
              <a:t> Internet </a:t>
            </a:r>
            <a:r>
              <a:rPr lang="en-US" sz="2000" b="0" dirty="0" err="1"/>
              <a:t>giúp</a:t>
            </a:r>
            <a:r>
              <a:rPr lang="en-US" sz="2000" b="0" dirty="0"/>
              <a:t> </a:t>
            </a:r>
            <a:r>
              <a:rPr lang="en-US" sz="2000" b="0" dirty="0" err="1"/>
              <a:t>kết</a:t>
            </a:r>
            <a:r>
              <a:rPr lang="en-US" sz="2000" b="0" dirty="0"/>
              <a:t> </a:t>
            </a:r>
            <a:r>
              <a:rPr lang="en-US" sz="2000" b="0" dirty="0" err="1"/>
              <a:t>nối</a:t>
            </a:r>
            <a:r>
              <a:rPr lang="en-US" sz="2000" b="0" dirty="0"/>
              <a:t> </a:t>
            </a:r>
            <a:r>
              <a:rPr lang="en-US" sz="2000" b="0" dirty="0" err="1"/>
              <a:t>bạn</a:t>
            </a:r>
            <a:r>
              <a:rPr lang="en-US" sz="2000" b="0" dirty="0"/>
              <a:t> </a:t>
            </a:r>
            <a:r>
              <a:rPr lang="en-US" sz="2000" b="0" dirty="0" err="1"/>
              <a:t>bè</a:t>
            </a:r>
            <a:r>
              <a:rPr lang="en-US" sz="2000" b="0" dirty="0"/>
              <a:t>, </a:t>
            </a:r>
            <a:r>
              <a:rPr lang="en-US" sz="2000" b="0" dirty="0" err="1"/>
              <a:t>đối</a:t>
            </a:r>
            <a:r>
              <a:rPr lang="en-US" sz="2000" b="0" dirty="0"/>
              <a:t> </a:t>
            </a:r>
            <a:r>
              <a:rPr lang="en-US" sz="2000" b="0" dirty="0" err="1"/>
              <a:t>tác</a:t>
            </a:r>
            <a:r>
              <a:rPr lang="en-US" sz="2000" b="0" dirty="0"/>
              <a:t> </a:t>
            </a:r>
            <a:r>
              <a:rPr lang="en-US" sz="2000" b="0" dirty="0" err="1"/>
              <a:t>kinh</a:t>
            </a:r>
            <a:r>
              <a:rPr lang="en-US" sz="2000" b="0" dirty="0"/>
              <a:t> </a:t>
            </a:r>
            <a:r>
              <a:rPr lang="en-US" sz="2000" b="0" dirty="0" err="1"/>
              <a:t>doanh</a:t>
            </a:r>
            <a:r>
              <a:rPr lang="en-US" sz="2000" b="0" dirty="0"/>
              <a:t>, </a:t>
            </a:r>
            <a:r>
              <a:rPr lang="en-US" sz="2000" b="0" dirty="0" err="1"/>
              <a:t>hoặc</a:t>
            </a:r>
            <a:r>
              <a:rPr lang="en-US" sz="2000" b="0" dirty="0"/>
              <a:t> </a:t>
            </a:r>
            <a:r>
              <a:rPr lang="en-US" sz="2000" b="0" dirty="0" err="1"/>
              <a:t>cá</a:t>
            </a:r>
            <a:r>
              <a:rPr lang="en-US" sz="2000" b="0" dirty="0"/>
              <a:t> </a:t>
            </a:r>
            <a:r>
              <a:rPr lang="en-US" sz="2000" b="0" dirty="0" err="1"/>
              <a:t>nhân</a:t>
            </a:r>
            <a:r>
              <a:rPr lang="en-US" sz="2000" b="0" dirty="0"/>
              <a:t> </a:t>
            </a:r>
            <a:r>
              <a:rPr lang="en-US" sz="2000" b="0" dirty="0" err="1"/>
              <a:t>với</a:t>
            </a:r>
            <a:r>
              <a:rPr lang="en-US" sz="2000" b="0" dirty="0"/>
              <a:t> </a:t>
            </a:r>
            <a:r>
              <a:rPr lang="en-US" sz="2000" b="0" dirty="0" err="1"/>
              <a:t>các</a:t>
            </a:r>
            <a:r>
              <a:rPr lang="en-US" sz="2000" b="0" dirty="0"/>
              <a:t> </a:t>
            </a:r>
            <a:r>
              <a:rPr lang="en-US" sz="2000" b="0" dirty="0" err="1"/>
              <a:t>lợi</a:t>
            </a:r>
            <a:r>
              <a:rPr lang="en-US" sz="2000" b="0" dirty="0"/>
              <a:t> </a:t>
            </a:r>
            <a:r>
              <a:rPr lang="en-US" sz="2000" b="0" dirty="0" err="1"/>
              <a:t>ích</a:t>
            </a:r>
            <a:r>
              <a:rPr lang="en-US" sz="2000" b="0" dirty="0"/>
              <a:t> </a:t>
            </a:r>
            <a:r>
              <a:rPr lang="en-US" sz="2000" b="0" dirty="0" err="1"/>
              <a:t>cụ</a:t>
            </a:r>
            <a:r>
              <a:rPr lang="en-US" sz="2000" b="0" dirty="0"/>
              <a:t> </a:t>
            </a:r>
            <a:r>
              <a:rPr lang="en-US" sz="2000" b="0" dirty="0" err="1"/>
              <a:t>thể</a:t>
            </a:r>
            <a:r>
              <a:rPr lang="en-US" sz="2000" b="0" dirty="0"/>
              <a:t> </a:t>
            </a:r>
            <a:r>
              <a:rPr lang="en-US" sz="2000" b="0" dirty="0" err="1"/>
              <a:t>bằng</a:t>
            </a:r>
            <a:r>
              <a:rPr lang="en-US" sz="2000" b="0" dirty="0"/>
              <a:t> </a:t>
            </a:r>
            <a:r>
              <a:rPr lang="en-US" sz="2000" b="0" dirty="0" err="1"/>
              <a:t>cách</a:t>
            </a:r>
            <a:r>
              <a:rPr lang="en-US" sz="2000" b="0" dirty="0"/>
              <a:t> </a:t>
            </a:r>
            <a:r>
              <a:rPr lang="en-US" sz="2000" b="0" dirty="0" err="1"/>
              <a:t>cung</a:t>
            </a:r>
            <a:r>
              <a:rPr lang="en-US" sz="2000" b="0" dirty="0"/>
              <a:t> </a:t>
            </a:r>
            <a:r>
              <a:rPr lang="en-US" sz="2000" b="0" dirty="0" err="1"/>
              <a:t>cấp</a:t>
            </a:r>
            <a:r>
              <a:rPr lang="en-US" sz="2000" b="0" dirty="0"/>
              <a:t> </a:t>
            </a:r>
            <a:r>
              <a:rPr lang="en-US" sz="2000" b="0" dirty="0" err="1"/>
              <a:t>miễn</a:t>
            </a:r>
            <a:r>
              <a:rPr lang="en-US" sz="2000" b="0" dirty="0"/>
              <a:t> </a:t>
            </a:r>
            <a:r>
              <a:rPr lang="en-US" sz="2000" b="0" dirty="0" err="1"/>
              <a:t>phí</a:t>
            </a:r>
            <a:r>
              <a:rPr lang="en-US" sz="2000" b="0" dirty="0"/>
              <a:t> </a:t>
            </a:r>
            <a:r>
              <a:rPr lang="en-US" sz="2000" b="0" dirty="0" err="1"/>
              <a:t>các</a:t>
            </a:r>
            <a:r>
              <a:rPr lang="en-US" sz="2000" b="0" dirty="0"/>
              <a:t> </a:t>
            </a:r>
            <a:r>
              <a:rPr lang="en-US" sz="2000" b="0" dirty="0" err="1"/>
              <a:t>dịch</a:t>
            </a:r>
            <a:r>
              <a:rPr lang="en-US" sz="2000" b="0" dirty="0"/>
              <a:t> </a:t>
            </a:r>
            <a:r>
              <a:rPr lang="en-US" sz="2000" b="0" dirty="0" err="1"/>
              <a:t>vụ</a:t>
            </a:r>
            <a:r>
              <a:rPr lang="en-US" sz="2000" b="0" dirty="0"/>
              <a:t> </a:t>
            </a:r>
            <a:r>
              <a:rPr lang="en-US" sz="2000" b="0" dirty="0" err="1"/>
              <a:t>như</a:t>
            </a:r>
            <a:r>
              <a:rPr lang="en-US" sz="2000" b="0" dirty="0"/>
              <a:t> </a:t>
            </a:r>
            <a:r>
              <a:rPr lang="en-US" sz="2000" b="0" dirty="0" err="1"/>
              <a:t>hình</a:t>
            </a:r>
            <a:r>
              <a:rPr lang="en-US" sz="2000" b="0" dirty="0"/>
              <a:t> </a:t>
            </a:r>
            <a:r>
              <a:rPr lang="en-US" sz="2000" b="0" dirty="0" err="1"/>
              <a:t>ảnh</a:t>
            </a:r>
            <a:r>
              <a:rPr lang="en-US" sz="2000" b="0" dirty="0"/>
              <a:t>, email, blog, </a:t>
            </a:r>
            <a:r>
              <a:rPr lang="en-US" sz="2000" b="0" dirty="0" err="1"/>
              <a:t>hoặc</a:t>
            </a:r>
            <a:r>
              <a:rPr lang="en-US" sz="2000" b="0" dirty="0"/>
              <a:t> </a:t>
            </a:r>
            <a:r>
              <a:rPr lang="en-US" sz="2000" b="0" dirty="0" err="1"/>
              <a:t>các</a:t>
            </a:r>
            <a:r>
              <a:rPr lang="en-US" sz="2000" b="0" dirty="0"/>
              <a:t> </a:t>
            </a:r>
            <a:r>
              <a:rPr lang="en-US" sz="2000" b="0" dirty="0" err="1"/>
              <a:t>ứng</a:t>
            </a:r>
            <a:r>
              <a:rPr lang="en-US" sz="2000" b="0" dirty="0"/>
              <a:t> </a:t>
            </a:r>
            <a:r>
              <a:rPr lang="en-US" sz="2000" b="0" dirty="0" err="1"/>
              <a:t>dụng</a:t>
            </a:r>
            <a:r>
              <a:rPr lang="en-US" sz="2000" b="0" dirty="0"/>
              <a:t> </a:t>
            </a:r>
            <a:r>
              <a:rPr lang="en-US" sz="2000" b="0" dirty="0" err="1"/>
              <a:t>khác</a:t>
            </a:r>
            <a:r>
              <a:rPr lang="en-US" sz="2000" b="0" dirty="0" smtClean="0"/>
              <a:t>…</a:t>
            </a:r>
          </a:p>
          <a:p>
            <a:pPr marL="342900" lvl="1" indent="-342900" algn="just">
              <a:spcBef>
                <a:spcPct val="40000"/>
              </a:spcBef>
            </a:pPr>
            <a:r>
              <a:rPr lang="vi-VN" sz="2000" b="0" dirty="0" smtClean="0"/>
              <a:t>Social Network Service (SNS): Dịch vụ cung cấp không gian trực tuyến, các giao tiếp cơ bản, các công cụ hỗ trợ cho người sử dụng để xây dựng trang web dùng để sử dụng các hoạt động khác nhau trong mạng xã hội.</a:t>
            </a:r>
          </a:p>
          <a:p>
            <a:pPr marL="342900" lvl="1" indent="-342900" algn="just">
              <a:spcBef>
                <a:spcPct val="40000"/>
              </a:spcBef>
            </a:pPr>
            <a:r>
              <a:rPr lang="vi-VN" sz="2000" b="0" dirty="0" smtClean="0"/>
              <a:t>Enterprise – oriented networks: Mạng xã hội mục đích chính là tạo điều kiện thuận lợi cho kinh doanh. VD: carnival.com, xing.com.</a:t>
            </a:r>
          </a:p>
          <a:p>
            <a:pPr marL="342900" lvl="1" indent="-342900" algn="just">
              <a:spcBef>
                <a:spcPct val="40000"/>
              </a:spcBef>
            </a:pPr>
            <a:r>
              <a:rPr lang="vi-VN" sz="2000" b="0" dirty="0" smtClean="0"/>
              <a:t>Virtual world: Là thế giới thứ hai mà trong đó mọi người có thể tương tác, hỗ trợ, kinh doanh... với nhau. </a:t>
            </a:r>
            <a:endParaRPr lang="en-US" sz="2000" b="0" dirty="0" smtClean="0"/>
          </a:p>
          <a:p>
            <a:pPr algn="just"/>
            <a:endParaRPr lang="en-US" dirty="0" smtClean="0"/>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3DACE70B-9C90-42C8-BBD2-B94777D5B142}"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algn="just"/>
            <a:r>
              <a:rPr lang="vi-VN" smtClean="0"/>
              <a:t>Cuộc cách mạng số</a:t>
            </a:r>
            <a:endParaRPr lang="en-US" smtClean="0"/>
          </a:p>
        </p:txBody>
      </p:sp>
      <p:sp>
        <p:nvSpPr>
          <p:cNvPr id="40963" name="Content Placeholder 2"/>
          <p:cNvSpPr>
            <a:spLocks noGrp="1"/>
          </p:cNvSpPr>
          <p:nvPr>
            <p:ph idx="1"/>
          </p:nvPr>
        </p:nvSpPr>
        <p:spPr>
          <a:xfrm>
            <a:off x="457200" y="1371600"/>
            <a:ext cx="8229600" cy="2590800"/>
          </a:xfrm>
        </p:spPr>
        <p:txBody>
          <a:bodyPr/>
          <a:lstStyle/>
          <a:p>
            <a:pPr algn="just"/>
            <a:r>
              <a:rPr lang="vi-VN" smtClean="0"/>
              <a:t>Là </a:t>
            </a:r>
            <a:r>
              <a:rPr lang="en-US" smtClean="0"/>
              <a:t>bước đột phá</a:t>
            </a:r>
            <a:r>
              <a:rPr lang="vi-VN" smtClean="0"/>
              <a:t> toàn cầu trên đó con người, doanh nghiệp tương tác, cộng tác, và tìm kiếm thông tin.</a:t>
            </a:r>
          </a:p>
          <a:p>
            <a:pPr algn="just"/>
            <a:r>
              <a:rPr lang="vi-VN" smtClean="0"/>
              <a:t>Bao gồm các đặc điểm sau:</a:t>
            </a:r>
          </a:p>
          <a:p>
            <a:pPr lvl="1" algn="just">
              <a:buFont typeface="Wingdings" pitchFamily="2" charset="2"/>
              <a:buChar char="§"/>
            </a:pPr>
            <a:r>
              <a:rPr lang="vi-VN" b="0" smtClean="0"/>
              <a:t>Một dãy các sản phẩm đã được số hóa.</a:t>
            </a:r>
          </a:p>
          <a:p>
            <a:pPr lvl="1" algn="just">
              <a:buFont typeface="Wingdings" pitchFamily="2" charset="2"/>
              <a:buChar char="§"/>
            </a:pPr>
            <a:r>
              <a:rPr lang="vi-VN" b="0" smtClean="0"/>
              <a:t>Người tiêu dùng và doanh nghiệp thực hiện các giao dịch đã được số hóa.</a:t>
            </a:r>
          </a:p>
        </p:txBody>
      </p:sp>
      <p:pic>
        <p:nvPicPr>
          <p:cNvPr id="409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8575" y="3984625"/>
            <a:ext cx="3965575" cy="264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8ABD7BA6-FC89-4339-877A-93121AFC716C}"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algn="just"/>
            <a:r>
              <a:rPr lang="vi-VN" smtClean="0"/>
              <a:t>Cuộc cách mạng số</a:t>
            </a:r>
            <a:endParaRPr lang="en-US" smtClean="0"/>
          </a:p>
        </p:txBody>
      </p:sp>
      <p:sp>
        <p:nvSpPr>
          <p:cNvPr id="41987" name="Content Placeholder 2"/>
          <p:cNvSpPr>
            <a:spLocks noGrp="1"/>
          </p:cNvSpPr>
          <p:nvPr>
            <p:ph idx="1"/>
          </p:nvPr>
        </p:nvSpPr>
        <p:spPr/>
        <p:txBody>
          <a:bodyPr/>
          <a:lstStyle/>
          <a:p>
            <a:pPr algn="just"/>
            <a:r>
              <a:rPr lang="en-US" smtClean="0"/>
              <a:t>Hệ thống kinh tế số: </a:t>
            </a:r>
            <a:r>
              <a:rPr lang="vi-VN" b="0" smtClean="0"/>
              <a:t>L</a:t>
            </a:r>
            <a:r>
              <a:rPr lang="en-US" b="0" smtClean="0"/>
              <a:t>à hệ thống kinh tế dựa trên công nghệ số, bao gồm mạng giao tiếp số, máy tính, phần mềm, và các thứ khác liên quan đến công nghệ thông tin; cũng có thể gọi là hệ thống kinh tế Internet</a:t>
            </a:r>
            <a:r>
              <a:rPr lang="en-US" b="0" i="1" smtClean="0"/>
              <a:t>, hệ thống kinh tế mới, </a:t>
            </a:r>
            <a:r>
              <a:rPr lang="en-US" b="0" smtClean="0"/>
              <a:t>hay là hệ thống kinh tế  Web.</a:t>
            </a:r>
          </a:p>
          <a:p>
            <a:pPr algn="just"/>
            <a:r>
              <a:rPr lang="vi-VN" smtClean="0"/>
              <a:t>Hệ thống doanh nghiệp số: </a:t>
            </a:r>
            <a:r>
              <a:rPr lang="vi-VN" b="0" smtClean="0"/>
              <a:t>Là một mô hình kinh doanh mới trong đó sử dụng sự hỗ trợ của CNTT để thực hiện một trong ba mục tiêu cơ bản: tiếp cận và thu hút khách một cách hiệu quả, tăng năng suất nhân viên, nâng cao hiệu quả hoạt động. Sử dụng công nghệ truyền thông và tính toán để phát triển kinh doanh.</a:t>
            </a:r>
            <a:endParaRPr lang="en-US" smtClean="0"/>
          </a:p>
        </p:txBody>
      </p:sp>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DFED1C0D-BD33-43C4-9054-9D9ADF40B2A1}"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algn="just"/>
            <a:r>
              <a:rPr lang="vi-VN" smtClean="0"/>
              <a:t>Hệ thống doanh nghiệp số</a:t>
            </a:r>
            <a:endParaRPr lang="en-US" smtClean="0"/>
          </a:p>
        </p:txBody>
      </p:sp>
      <p:pic>
        <p:nvPicPr>
          <p:cNvPr id="4301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4663" y="1190625"/>
            <a:ext cx="5473700" cy="565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434496A5-7744-49B3-B32F-C16F480456F4}"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pPr algn="just"/>
            <a:r>
              <a:rPr lang="vi-VN" smtClean="0"/>
              <a:t>Cuộc cách mạng số</a:t>
            </a:r>
            <a:endParaRPr lang="en-US" smtClean="0"/>
          </a:p>
        </p:txBody>
      </p:sp>
      <p:sp>
        <p:nvSpPr>
          <p:cNvPr id="44035" name="Content Placeholder 2"/>
          <p:cNvSpPr>
            <a:spLocks noGrp="1"/>
          </p:cNvSpPr>
          <p:nvPr>
            <p:ph idx="1"/>
          </p:nvPr>
        </p:nvSpPr>
        <p:spPr>
          <a:xfrm>
            <a:off x="457200" y="1371600"/>
            <a:ext cx="8229600" cy="1262063"/>
          </a:xfrm>
        </p:spPr>
        <p:txBody>
          <a:bodyPr/>
          <a:lstStyle/>
          <a:p>
            <a:pPr algn="just"/>
            <a:r>
              <a:rPr lang="vi-VN" smtClean="0"/>
              <a:t>Cổng thông tin doanh nghiệp: </a:t>
            </a:r>
            <a:r>
              <a:rPr lang="vi-VN" b="0" smtClean="0"/>
              <a:t>Là cổng thông tin chính qua đó nhân viên, đối tác kinh doanh, </a:t>
            </a:r>
            <a:r>
              <a:rPr lang="en-US" b="0" smtClean="0"/>
              <a:t>khách hàng</a:t>
            </a:r>
            <a:r>
              <a:rPr lang="vi-VN" b="0" smtClean="0"/>
              <a:t> có thể truy cập vào hệ thống website của doanh nghiệp.</a:t>
            </a:r>
          </a:p>
          <a:p>
            <a:pPr algn="just"/>
            <a:endParaRPr lang="en-US" smtClean="0"/>
          </a:p>
        </p:txBody>
      </p:sp>
      <p:pic>
        <p:nvPicPr>
          <p:cNvPr id="44036" name="Picture 2" descr="http://www.gersis-software.com/upload/image/corporate%20porta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5700" y="2827338"/>
            <a:ext cx="5018088" cy="306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pPr>
              <a:defRPr/>
            </a:pPr>
            <a:r>
              <a:rPr lang="en-US" smtClean="0"/>
              <a:t>Khoa Hệ thống thông tin Quản lý</a:t>
            </a:r>
            <a:endParaRPr lang="en-US"/>
          </a:p>
        </p:txBody>
      </p:sp>
      <p:sp>
        <p:nvSpPr>
          <p:cNvPr id="4" name="Date Placeholder 3"/>
          <p:cNvSpPr>
            <a:spLocks noGrp="1"/>
          </p:cNvSpPr>
          <p:nvPr>
            <p:ph type="dt" sz="half" idx="10"/>
          </p:nvPr>
        </p:nvSpPr>
        <p:spPr/>
        <p:txBody>
          <a:bodyPr/>
          <a:lstStyle/>
          <a:p>
            <a:pPr>
              <a:defRPr/>
            </a:pPr>
            <a:fld id="{361AC05B-9CE7-4422-BC7D-1584546AB8E5}" type="datetime1">
              <a:rPr lang="en-US" smtClean="0"/>
              <a:t>10/09/15</a:t>
            </a:fld>
            <a:endParaRPr lang="en-US"/>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Level">
  <a:themeElements>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fontScheme name="Leve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5400" cap="flat" cmpd="sng" algn="ctr">
          <a:solidFill>
            <a:schemeClr val="tx1"/>
          </a:solidFill>
          <a:prstDash val="solid"/>
          <a:round/>
          <a:headEnd type="none" w="med" len="med"/>
          <a:tailEnd type="none" w="med" len="med"/>
        </a:ln>
        <a:effectLst/>
      </a:spPr>
      <a:bodyPr vert="horz" wrap="square" lIns="91440" tIns="228600" rIns="91440" bIns="2286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25400" cap="flat" cmpd="sng" algn="ctr">
          <a:solidFill>
            <a:schemeClr val="tx1"/>
          </a:solidFill>
          <a:prstDash val="solid"/>
          <a:round/>
          <a:headEnd type="none" w="med" len="med"/>
          <a:tailEnd type="none" w="med" len="med"/>
        </a:ln>
        <a:effectLst/>
      </a:spPr>
      <a:bodyPr vert="horz" wrap="square" lIns="91440" tIns="228600" rIns="91440" bIns="2286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Level 1">
        <a:dk1>
          <a:srgbClr val="006699"/>
        </a:dk1>
        <a:lt1>
          <a:srgbClr val="FFFFFF"/>
        </a:lt1>
        <a:dk2>
          <a:srgbClr val="000000"/>
        </a:dk2>
        <a:lt2>
          <a:srgbClr val="99FF99"/>
        </a:lt2>
        <a:accent1>
          <a:srgbClr val="00CC99"/>
        </a:accent1>
        <a:accent2>
          <a:srgbClr val="009999"/>
        </a:accent2>
        <a:accent3>
          <a:srgbClr val="AAAAAA"/>
        </a:accent3>
        <a:accent4>
          <a:srgbClr val="DADADA"/>
        </a:accent4>
        <a:accent5>
          <a:srgbClr val="AAE2CA"/>
        </a:accent5>
        <a:accent6>
          <a:srgbClr val="008A8A"/>
        </a:accent6>
        <a:hlink>
          <a:srgbClr val="0066FF"/>
        </a:hlink>
        <a:folHlink>
          <a:srgbClr val="989CBA"/>
        </a:folHlink>
      </a:clrScheme>
      <a:clrMap bg1="dk2" tx1="lt1" bg2="dk1" tx2="lt2" accent1="accent1" accent2="accent2" accent3="accent3" accent4="accent4" accent5="accent5" accent6="accent6" hlink="hlink" folHlink="folHlink"/>
    </a:extraClrScheme>
    <a:extraClrScheme>
      <a:clrScheme name="Level 2">
        <a:dk1>
          <a:srgbClr val="808000"/>
        </a:dk1>
        <a:lt1>
          <a:srgbClr val="FFFFFF"/>
        </a:lt1>
        <a:dk2>
          <a:srgbClr val="5C271E"/>
        </a:dk2>
        <a:lt2>
          <a:srgbClr val="FFDD89"/>
        </a:lt2>
        <a:accent1>
          <a:srgbClr val="CC6600"/>
        </a:accent1>
        <a:accent2>
          <a:srgbClr val="CC9900"/>
        </a:accent2>
        <a:accent3>
          <a:srgbClr val="B5ACAB"/>
        </a:accent3>
        <a:accent4>
          <a:srgbClr val="DADADA"/>
        </a:accent4>
        <a:accent5>
          <a:srgbClr val="E2B8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3">
        <a:dk1>
          <a:srgbClr val="763B00"/>
        </a:dk1>
        <a:lt1>
          <a:srgbClr val="FFFFFF"/>
        </a:lt1>
        <a:dk2>
          <a:srgbClr val="330000"/>
        </a:dk2>
        <a:lt2>
          <a:srgbClr val="CC9900"/>
        </a:lt2>
        <a:accent1>
          <a:srgbClr val="FFCC00"/>
        </a:accent1>
        <a:accent2>
          <a:srgbClr val="CC3300"/>
        </a:accent2>
        <a:accent3>
          <a:srgbClr val="ADAAAA"/>
        </a:accent3>
        <a:accent4>
          <a:srgbClr val="DADADA"/>
        </a:accent4>
        <a:accent5>
          <a:srgbClr val="FFE2AA"/>
        </a:accent5>
        <a:accent6>
          <a:srgbClr val="B92D00"/>
        </a:accent6>
        <a:hlink>
          <a:srgbClr val="666699"/>
        </a:hlink>
        <a:folHlink>
          <a:srgbClr val="999966"/>
        </a:folHlink>
      </a:clrScheme>
      <a:clrMap bg1="dk2" tx1="lt1" bg2="dk1" tx2="lt2" accent1="accent1" accent2="accent2" accent3="accent3" accent4="accent4" accent5="accent5" accent6="accent6" hlink="hlink" folHlink="folHlink"/>
    </a:extraClrScheme>
    <a:extraClrScheme>
      <a:clrScheme name="Level 4">
        <a:dk1>
          <a:srgbClr val="6D3696"/>
        </a:dk1>
        <a:lt1>
          <a:srgbClr val="FFFFFF"/>
        </a:lt1>
        <a:dk2>
          <a:srgbClr val="51255D"/>
        </a:dk2>
        <a:lt2>
          <a:srgbClr val="FFFFCC"/>
        </a:lt2>
        <a:accent1>
          <a:srgbClr val="666699"/>
        </a:accent1>
        <a:accent2>
          <a:srgbClr val="800080"/>
        </a:accent2>
        <a:accent3>
          <a:srgbClr val="B3ACB6"/>
        </a:accent3>
        <a:accent4>
          <a:srgbClr val="DADADA"/>
        </a:accent4>
        <a:accent5>
          <a:srgbClr val="B8B8CA"/>
        </a:accent5>
        <a:accent6>
          <a:srgbClr val="730073"/>
        </a:accent6>
        <a:hlink>
          <a:srgbClr val="CCCC00"/>
        </a:hlink>
        <a:folHlink>
          <a:srgbClr val="A3A274"/>
        </a:folHlink>
      </a:clrScheme>
      <a:clrMap bg1="dk2" tx1="lt1" bg2="dk1" tx2="lt2" accent1="accent1" accent2="accent2" accent3="accent3" accent4="accent4" accent5="accent5" accent6="accent6" hlink="hlink" folHlink="folHlink"/>
    </a:extraClrScheme>
    <a:extraClrScheme>
      <a:clrScheme name="Level 5">
        <a:dk1>
          <a:srgbClr val="CC6600"/>
        </a:dk1>
        <a:lt1>
          <a:srgbClr val="FFFFFF"/>
        </a:lt1>
        <a:dk2>
          <a:srgbClr val="4A553B"/>
        </a:dk2>
        <a:lt2>
          <a:srgbClr val="FFBF1F"/>
        </a:lt2>
        <a:accent1>
          <a:srgbClr val="FFCC00"/>
        </a:accent1>
        <a:accent2>
          <a:srgbClr val="CC9900"/>
        </a:accent2>
        <a:accent3>
          <a:srgbClr val="B1B4AF"/>
        </a:accent3>
        <a:accent4>
          <a:srgbClr val="DADADA"/>
        </a:accent4>
        <a:accent5>
          <a:srgbClr val="FFE2AA"/>
        </a:accent5>
        <a:accent6>
          <a:srgbClr val="B98A00"/>
        </a:accent6>
        <a:hlink>
          <a:srgbClr val="669900"/>
        </a:hlink>
        <a:folHlink>
          <a:srgbClr val="A3A274"/>
        </a:folHlink>
      </a:clrScheme>
      <a:clrMap bg1="dk2" tx1="lt1" bg2="dk1" tx2="lt2" accent1="accent1" accent2="accent2" accent3="accent3" accent4="accent4" accent5="accent5" accent6="accent6" hlink="hlink" folHlink="folHlink"/>
    </a:extraClrScheme>
    <a:extraClrScheme>
      <a:clrScheme name="Level 6">
        <a:dk1>
          <a:srgbClr val="000000"/>
        </a:dk1>
        <a:lt1>
          <a:srgbClr val="FFFFFF"/>
        </a:lt1>
        <a:dk2>
          <a:srgbClr val="666699"/>
        </a:dk2>
        <a:lt2>
          <a:srgbClr val="FFCC00"/>
        </a:lt2>
        <a:accent1>
          <a:srgbClr val="FF9900"/>
        </a:accent1>
        <a:accent2>
          <a:srgbClr val="FF0000"/>
        </a:accent2>
        <a:accent3>
          <a:srgbClr val="FFFFFF"/>
        </a:accent3>
        <a:accent4>
          <a:srgbClr val="000000"/>
        </a:accent4>
        <a:accent5>
          <a:srgbClr val="FFCAAA"/>
        </a:accent5>
        <a:accent6>
          <a:srgbClr val="E70000"/>
        </a:accent6>
        <a:hlink>
          <a:srgbClr val="666699"/>
        </a:hlink>
        <a:folHlink>
          <a:srgbClr val="999966"/>
        </a:folHlink>
      </a:clrScheme>
      <a:clrMap bg1="lt1" tx1="dk1" bg2="lt2" tx2="dk2" accent1="accent1" accent2="accent2" accent3="accent3" accent4="accent4" accent5="accent5" accent6="accent6" hlink="hlink" folHlink="folHlink"/>
    </a:extraClrScheme>
    <a:extraClrScheme>
      <a:clrScheme name="Level 7">
        <a:dk1>
          <a:srgbClr val="000000"/>
        </a:dk1>
        <a:lt1>
          <a:srgbClr val="FFFFFF"/>
        </a:lt1>
        <a:dk2>
          <a:srgbClr val="CC3300"/>
        </a:dk2>
        <a:lt2>
          <a:srgbClr val="663300"/>
        </a:lt2>
        <a:accent1>
          <a:srgbClr val="FFCC00"/>
        </a:accent1>
        <a:accent2>
          <a:srgbClr val="CC6600"/>
        </a:accent2>
        <a:accent3>
          <a:srgbClr val="FFFFFF"/>
        </a:accent3>
        <a:accent4>
          <a:srgbClr val="000000"/>
        </a:accent4>
        <a:accent5>
          <a:srgbClr val="FFE2AA"/>
        </a:accent5>
        <a:accent6>
          <a:srgbClr val="B95C00"/>
        </a:accent6>
        <a:hlink>
          <a:srgbClr val="CC9900"/>
        </a:hlink>
        <a:folHlink>
          <a:srgbClr val="996633"/>
        </a:folHlink>
      </a:clrScheme>
      <a:clrMap bg1="lt1" tx1="dk1" bg2="lt2" tx2="dk2" accent1="accent1" accent2="accent2" accent3="accent3" accent4="accent4" accent5="accent5" accent6="accent6" hlink="hlink" folHlink="folHlink"/>
    </a:extraClrScheme>
    <a:extraClrScheme>
      <a:clrScheme name="Level 8">
        <a:dk1>
          <a:srgbClr val="000000"/>
        </a:dk1>
        <a:lt1>
          <a:srgbClr val="FFFFFF"/>
        </a:lt1>
        <a:dk2>
          <a:srgbClr val="999900"/>
        </a:dk2>
        <a:lt2>
          <a:srgbClr val="666600"/>
        </a:lt2>
        <a:accent1>
          <a:srgbClr val="99CC00"/>
        </a:accent1>
        <a:accent2>
          <a:srgbClr val="CCCC66"/>
        </a:accent2>
        <a:accent3>
          <a:srgbClr val="FFFFFF"/>
        </a:accent3>
        <a:accent4>
          <a:srgbClr val="000000"/>
        </a:accent4>
        <a:accent5>
          <a:srgbClr val="CAE2AA"/>
        </a:accent5>
        <a:accent6>
          <a:srgbClr val="B9B95C"/>
        </a:accent6>
        <a:hlink>
          <a:srgbClr val="FFCC00"/>
        </a:hlink>
        <a:folHlink>
          <a:srgbClr val="CC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16738</TotalTime>
  <Words>2080</Words>
  <Application>Microsoft Office PowerPoint</Application>
  <PresentationFormat>On-screen Show (4:3)</PresentationFormat>
  <Paragraphs>212</Paragraphs>
  <Slides>25</Slides>
  <Notes>17</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Level</vt:lpstr>
      <vt:lpstr>CHƯƠNG 1 TỔNG QUAN VỀ THƯƠNG MẠI ĐIỆN TỬ ELECTRONIC COMMERCE</vt:lpstr>
      <vt:lpstr>Nội dung bài học</vt:lpstr>
      <vt:lpstr>Electronic Commerce vs Electronic Business</vt:lpstr>
      <vt:lpstr>E-Commerce: Định nghĩa và khái niệm</vt:lpstr>
      <vt:lpstr>E-Commerce: Định nghĩa và khái niệm</vt:lpstr>
      <vt:lpstr>E-Commerce: Định nghĩa và khái niệm</vt:lpstr>
      <vt:lpstr>E-Commerce: Định nghĩa và khái niệm</vt:lpstr>
      <vt:lpstr>Đặc điểm của thương mại điện tử </vt:lpstr>
      <vt:lpstr>Các giai đoạn phát triển của TMĐT 3 giai đoạn phát triển chính</vt:lpstr>
      <vt:lpstr>PowerPoint Presentation</vt:lpstr>
      <vt:lpstr>PowerPoint Presentation</vt:lpstr>
      <vt:lpstr>PowerPoint Presentation</vt:lpstr>
      <vt:lpstr>Thương mại điện tử cộng tác</vt:lpstr>
      <vt:lpstr>Khung thương mại điện tử</vt:lpstr>
      <vt:lpstr>Phân loại TMĐT bởi các giao dịch hay đối tượng tham gia</vt:lpstr>
      <vt:lpstr>Phân loại TMĐT bởi các giao dịch hay đối tượng tham gia</vt:lpstr>
      <vt:lpstr>Phân loại TMĐT bởi các giao dịch hay đối tượng tham gia</vt:lpstr>
      <vt:lpstr>Phân loại TMĐT bởi các giao dịch hay đối tượng tham gia</vt:lpstr>
      <vt:lpstr>Phân loại TMĐT bởi các giao dịch hay đối tượng tham gia</vt:lpstr>
      <vt:lpstr>E-commerce 2.0: Mạng xã hội doanh nghiệp và thế giới ảo</vt:lpstr>
      <vt:lpstr>E-commerce 2.0: Mạng xã hội doanh nghiệp và thế giới ảo</vt:lpstr>
      <vt:lpstr>Cuộc cách mạng số</vt:lpstr>
      <vt:lpstr>Cuộc cách mạng số</vt:lpstr>
      <vt:lpstr>Hệ thống doanh nghiệp số</vt:lpstr>
      <vt:lpstr>Cuộc cách mạng số</vt:lpstr>
    </vt:vector>
  </TitlesOfParts>
  <Company>FTU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NGUYEN THI HONG VAN</dc:creator>
  <cp:lastModifiedBy>ThuyAnh</cp:lastModifiedBy>
  <cp:revision>917</cp:revision>
  <dcterms:created xsi:type="dcterms:W3CDTF">2006-03-11T10:35:43Z</dcterms:created>
  <dcterms:modified xsi:type="dcterms:W3CDTF">2015-10-09T15:12:11Z</dcterms:modified>
</cp:coreProperties>
</file>