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diagrams/quickStyle2.xml" ContentType="application/vnd.openxmlformats-officedocument.drawingml.diagramStyl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diagrams/layout2.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diagrams/colors2.xml" ContentType="application/vnd.openxmlformats-officedocument.drawingml.diagramCol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0" r:id="rId1"/>
  </p:sldMasterIdLst>
  <p:notesMasterIdLst>
    <p:notesMasterId r:id="rId15"/>
  </p:notesMasterIdLst>
  <p:sldIdLst>
    <p:sldId id="309" r:id="rId2"/>
    <p:sldId id="302" r:id="rId3"/>
    <p:sldId id="322" r:id="rId4"/>
    <p:sldId id="283" r:id="rId5"/>
    <p:sldId id="333" r:id="rId6"/>
    <p:sldId id="301" r:id="rId7"/>
    <p:sldId id="323" r:id="rId8"/>
    <p:sldId id="324" r:id="rId9"/>
    <p:sldId id="325" r:id="rId10"/>
    <p:sldId id="311" r:id="rId11"/>
    <p:sldId id="329" r:id="rId12"/>
    <p:sldId id="332" r:id="rId13"/>
    <p:sldId id="334" r:id="rId14"/>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CCFF"/>
    <a:srgbClr val="3333CC"/>
    <a:srgbClr val="FF9900"/>
    <a:srgbClr val="996600"/>
    <a:srgbClr val="FF33CC"/>
    <a:srgbClr val="008000"/>
    <a:srgbClr val="000066"/>
    <a:srgbClr val="8EFC7C"/>
    <a:srgbClr val="7BFDEE"/>
    <a:srgbClr val="EADF8E"/>
  </p:clrMru>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699" autoAdjust="0"/>
    <p:restoredTop sz="96460" autoAdjust="0"/>
  </p:normalViewPr>
  <p:slideViewPr>
    <p:cSldViewPr>
      <p:cViewPr varScale="1">
        <p:scale>
          <a:sx n="70" d="100"/>
          <a:sy n="70" d="100"/>
        </p:scale>
        <p:origin x="-1338" y="-108"/>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DA3E4E8-07CC-4756-AEDA-B915EF4FD8A7}"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ru-RU"/>
        </a:p>
      </dgm:t>
    </dgm:pt>
    <dgm:pt modelId="{3705A86A-4243-408F-967B-72852111EC63}">
      <dgm:prSet/>
      <dgm:spPr>
        <a:ln>
          <a:solidFill>
            <a:srgbClr val="FF0000"/>
          </a:solidFill>
        </a:ln>
      </dgm:spPr>
      <dgm:t>
        <a:bodyPr/>
        <a:lstStyle/>
        <a:p>
          <a:pPr rtl="0"/>
          <a:r>
            <a:rPr lang="fr-FR" b="0" i="0" baseline="0" dirty="0" smtClean="0"/>
            <a:t>Jismda olingan har qanday kesma harakat davomida hamma vaqt o’z-o’ziga parallel qolsa, jismning bunday harakatiga ilgarilanma harakat deyiladi. Ilgarilanma harakatdagi jism nuqtalarining traektoriyalari istalgan egri chiziq bo’lishi mumkin. Masalan to’g’ri chiziqli relsda harakatlanayotgan vagon kuzovining harakati ilgarilanma harakat bo’lib, kuzov nuqtalarining traektoriyalari to’g’ri chiziqdan iborat bo’ladi.</a:t>
          </a:r>
          <a:endParaRPr lang="ru-RU" b="0" i="0" baseline="0" dirty="0"/>
        </a:p>
      </dgm:t>
    </dgm:pt>
    <dgm:pt modelId="{CDDD6D53-EACA-4DFB-B862-54E13F78364B}" type="parTrans" cxnId="{16FE9A80-EEAA-43BB-8868-7DA506EB845A}">
      <dgm:prSet/>
      <dgm:spPr/>
      <dgm:t>
        <a:bodyPr/>
        <a:lstStyle/>
        <a:p>
          <a:endParaRPr lang="ru-RU"/>
        </a:p>
      </dgm:t>
    </dgm:pt>
    <dgm:pt modelId="{E259B5B2-04E8-48EF-9042-C849F36AFE1E}" type="sibTrans" cxnId="{16FE9A80-EEAA-43BB-8868-7DA506EB845A}">
      <dgm:prSet/>
      <dgm:spPr/>
      <dgm:t>
        <a:bodyPr/>
        <a:lstStyle/>
        <a:p>
          <a:endParaRPr lang="ru-RU"/>
        </a:p>
      </dgm:t>
    </dgm:pt>
    <dgm:pt modelId="{C5DAC8A1-E142-432D-9F88-D8C5C2894E01}">
      <dgm:prSet/>
      <dgm:spPr>
        <a:ln>
          <a:solidFill>
            <a:srgbClr val="FF0000"/>
          </a:solidFill>
        </a:ln>
      </dgm:spPr>
      <dgm:t>
        <a:bodyPr/>
        <a:lstStyle/>
        <a:p>
          <a:pPr rtl="0"/>
          <a:r>
            <a:rPr lang="fr-FR" b="1" i="0" baseline="0" dirty="0" smtClean="0"/>
            <a:t>QATTIQ JISMNING ILGARINLANMA HARAKATI</a:t>
          </a:r>
          <a:r>
            <a:rPr lang="uz-Cyrl-UZ" b="1" i="0" baseline="0" dirty="0" smtClean="0"/>
            <a:t>.</a:t>
          </a:r>
          <a:endParaRPr lang="ru-RU" b="0" i="0" baseline="0" dirty="0"/>
        </a:p>
      </dgm:t>
    </dgm:pt>
    <dgm:pt modelId="{558D4CE9-7451-4883-B64A-AF3C3F6875EB}" type="sibTrans" cxnId="{5509C0C0-C2A0-4AF5-8C1F-E4108CDFF03E}">
      <dgm:prSet/>
      <dgm:spPr/>
      <dgm:t>
        <a:bodyPr/>
        <a:lstStyle/>
        <a:p>
          <a:endParaRPr lang="ru-RU"/>
        </a:p>
      </dgm:t>
    </dgm:pt>
    <dgm:pt modelId="{F40DA006-12DB-467F-95A2-E172B618B3C2}" type="parTrans" cxnId="{5509C0C0-C2A0-4AF5-8C1F-E4108CDFF03E}">
      <dgm:prSet/>
      <dgm:spPr/>
      <dgm:t>
        <a:bodyPr/>
        <a:lstStyle/>
        <a:p>
          <a:endParaRPr lang="ru-RU"/>
        </a:p>
      </dgm:t>
    </dgm:pt>
    <dgm:pt modelId="{C37349CF-BC2F-479E-99D5-38CF5EBD6F99}" type="pres">
      <dgm:prSet presAssocID="{BDA3E4E8-07CC-4756-AEDA-B915EF4FD8A7}" presName="Name0" presStyleCnt="0">
        <dgm:presLayoutVars>
          <dgm:chMax val="7"/>
          <dgm:dir/>
          <dgm:animLvl val="lvl"/>
          <dgm:resizeHandles val="exact"/>
        </dgm:presLayoutVars>
      </dgm:prSet>
      <dgm:spPr/>
    </dgm:pt>
    <dgm:pt modelId="{DFE51580-6AFC-4120-B6F1-2F0E39B50190}" type="pres">
      <dgm:prSet presAssocID="{C5DAC8A1-E142-432D-9F88-D8C5C2894E01}" presName="circle1" presStyleLbl="node1" presStyleIdx="0" presStyleCnt="2" custScaleY="103435" custLinFactNeighborY="2531"/>
      <dgm:spPr>
        <a:solidFill>
          <a:srgbClr val="7030A0"/>
        </a:solidFill>
      </dgm:spPr>
    </dgm:pt>
    <dgm:pt modelId="{136A2BA9-C101-4C31-9A29-35FC9EACEBA0}" type="pres">
      <dgm:prSet presAssocID="{C5DAC8A1-E142-432D-9F88-D8C5C2894E01}" presName="space" presStyleCnt="0"/>
      <dgm:spPr/>
    </dgm:pt>
    <dgm:pt modelId="{53040D31-BB52-48D1-AD2B-396478C2D04B}" type="pres">
      <dgm:prSet presAssocID="{C5DAC8A1-E142-432D-9F88-D8C5C2894E01}" presName="rect1" presStyleLbl="alignAcc1" presStyleIdx="0" presStyleCnt="2" custScaleY="100000"/>
      <dgm:spPr/>
      <dgm:t>
        <a:bodyPr/>
        <a:lstStyle/>
        <a:p>
          <a:endParaRPr lang="ru-RU"/>
        </a:p>
      </dgm:t>
    </dgm:pt>
    <dgm:pt modelId="{EBAE36B5-AF88-435B-A535-EE70F1E2C42D}" type="pres">
      <dgm:prSet presAssocID="{3705A86A-4243-408F-967B-72852111EC63}" presName="vertSpace2" presStyleLbl="node1" presStyleIdx="0" presStyleCnt="2"/>
      <dgm:spPr/>
    </dgm:pt>
    <dgm:pt modelId="{8A9B4266-8D5F-4A92-85ED-6D0829DA71E3}" type="pres">
      <dgm:prSet presAssocID="{3705A86A-4243-408F-967B-72852111EC63}" presName="circle2" presStyleLbl="node1" presStyleIdx="1" presStyleCnt="2"/>
      <dgm:spPr>
        <a:solidFill>
          <a:srgbClr val="7030A0"/>
        </a:solidFill>
      </dgm:spPr>
    </dgm:pt>
    <dgm:pt modelId="{E4EC3DCA-FAB6-4E81-8602-2146DDA59691}" type="pres">
      <dgm:prSet presAssocID="{3705A86A-4243-408F-967B-72852111EC63}" presName="rect2" presStyleLbl="alignAcc1" presStyleIdx="1" presStyleCnt="2" custScaleY="149407"/>
      <dgm:spPr/>
    </dgm:pt>
    <dgm:pt modelId="{173901FE-CE27-4151-B55B-3D730D34FAF6}" type="pres">
      <dgm:prSet presAssocID="{C5DAC8A1-E142-432D-9F88-D8C5C2894E01}" presName="rect1ParTxNoCh" presStyleLbl="alignAcc1" presStyleIdx="1" presStyleCnt="2">
        <dgm:presLayoutVars>
          <dgm:chMax val="1"/>
          <dgm:bulletEnabled val="1"/>
        </dgm:presLayoutVars>
      </dgm:prSet>
      <dgm:spPr/>
    </dgm:pt>
    <dgm:pt modelId="{DDD00537-BBF5-4383-8B51-F88119B5B466}" type="pres">
      <dgm:prSet presAssocID="{3705A86A-4243-408F-967B-72852111EC63}" presName="rect2ParTxNoCh" presStyleLbl="alignAcc1" presStyleIdx="1" presStyleCnt="2">
        <dgm:presLayoutVars>
          <dgm:chMax val="1"/>
          <dgm:bulletEnabled val="1"/>
        </dgm:presLayoutVars>
      </dgm:prSet>
      <dgm:spPr/>
    </dgm:pt>
  </dgm:ptLst>
  <dgm:cxnLst>
    <dgm:cxn modelId="{75764B15-9F2A-46D0-95E7-8CAD83A3290F}" type="presOf" srcId="{C5DAC8A1-E142-432D-9F88-D8C5C2894E01}" destId="{53040D31-BB52-48D1-AD2B-396478C2D04B}" srcOrd="0" destOrd="0" presId="urn:microsoft.com/office/officeart/2005/8/layout/target3"/>
    <dgm:cxn modelId="{B43108E1-19E0-4D25-9F3F-5CC2F2CAE280}" type="presOf" srcId="{BDA3E4E8-07CC-4756-AEDA-B915EF4FD8A7}" destId="{C37349CF-BC2F-479E-99D5-38CF5EBD6F99}" srcOrd="0" destOrd="0" presId="urn:microsoft.com/office/officeart/2005/8/layout/target3"/>
    <dgm:cxn modelId="{8D868335-8046-46B8-845C-F11D0F1749EC}" type="presOf" srcId="{3705A86A-4243-408F-967B-72852111EC63}" destId="{E4EC3DCA-FAB6-4E81-8602-2146DDA59691}" srcOrd="0" destOrd="0" presId="urn:microsoft.com/office/officeart/2005/8/layout/target3"/>
    <dgm:cxn modelId="{5509C0C0-C2A0-4AF5-8C1F-E4108CDFF03E}" srcId="{BDA3E4E8-07CC-4756-AEDA-B915EF4FD8A7}" destId="{C5DAC8A1-E142-432D-9F88-D8C5C2894E01}" srcOrd="0" destOrd="0" parTransId="{F40DA006-12DB-467F-95A2-E172B618B3C2}" sibTransId="{558D4CE9-7451-4883-B64A-AF3C3F6875EB}"/>
    <dgm:cxn modelId="{16FE9A80-EEAA-43BB-8868-7DA506EB845A}" srcId="{BDA3E4E8-07CC-4756-AEDA-B915EF4FD8A7}" destId="{3705A86A-4243-408F-967B-72852111EC63}" srcOrd="1" destOrd="0" parTransId="{CDDD6D53-EACA-4DFB-B862-54E13F78364B}" sibTransId="{E259B5B2-04E8-48EF-9042-C849F36AFE1E}"/>
    <dgm:cxn modelId="{1FEC29E2-BBBA-4856-A841-AC627FED37B7}" type="presOf" srcId="{C5DAC8A1-E142-432D-9F88-D8C5C2894E01}" destId="{173901FE-CE27-4151-B55B-3D730D34FAF6}" srcOrd="1" destOrd="0" presId="urn:microsoft.com/office/officeart/2005/8/layout/target3"/>
    <dgm:cxn modelId="{C134D4C1-D9F0-455B-9E3D-C7D19B1B9562}" type="presOf" srcId="{3705A86A-4243-408F-967B-72852111EC63}" destId="{DDD00537-BBF5-4383-8B51-F88119B5B466}" srcOrd="1" destOrd="0" presId="urn:microsoft.com/office/officeart/2005/8/layout/target3"/>
    <dgm:cxn modelId="{CF5CE05A-2752-4F72-B3C7-C27871E70BB4}" type="presParOf" srcId="{C37349CF-BC2F-479E-99D5-38CF5EBD6F99}" destId="{DFE51580-6AFC-4120-B6F1-2F0E39B50190}" srcOrd="0" destOrd="0" presId="urn:microsoft.com/office/officeart/2005/8/layout/target3"/>
    <dgm:cxn modelId="{A1E92B60-EB0E-4E06-BDBE-90EE545CFE71}" type="presParOf" srcId="{C37349CF-BC2F-479E-99D5-38CF5EBD6F99}" destId="{136A2BA9-C101-4C31-9A29-35FC9EACEBA0}" srcOrd="1" destOrd="0" presId="urn:microsoft.com/office/officeart/2005/8/layout/target3"/>
    <dgm:cxn modelId="{06E1829C-667A-447C-9B71-8136E954341E}" type="presParOf" srcId="{C37349CF-BC2F-479E-99D5-38CF5EBD6F99}" destId="{53040D31-BB52-48D1-AD2B-396478C2D04B}" srcOrd="2" destOrd="0" presId="urn:microsoft.com/office/officeart/2005/8/layout/target3"/>
    <dgm:cxn modelId="{D3DB3526-0C87-4868-B712-6516CBBE3888}" type="presParOf" srcId="{C37349CF-BC2F-479E-99D5-38CF5EBD6F99}" destId="{EBAE36B5-AF88-435B-A535-EE70F1E2C42D}" srcOrd="3" destOrd="0" presId="urn:microsoft.com/office/officeart/2005/8/layout/target3"/>
    <dgm:cxn modelId="{D8DE9563-F5F9-4B78-BA51-330350DF56E5}" type="presParOf" srcId="{C37349CF-BC2F-479E-99D5-38CF5EBD6F99}" destId="{8A9B4266-8D5F-4A92-85ED-6D0829DA71E3}" srcOrd="4" destOrd="0" presId="urn:microsoft.com/office/officeart/2005/8/layout/target3"/>
    <dgm:cxn modelId="{259A44FC-532D-4F7D-A869-8DE386AA7699}" type="presParOf" srcId="{C37349CF-BC2F-479E-99D5-38CF5EBD6F99}" destId="{E4EC3DCA-FAB6-4E81-8602-2146DDA59691}" srcOrd="5" destOrd="0" presId="urn:microsoft.com/office/officeart/2005/8/layout/target3"/>
    <dgm:cxn modelId="{274179CF-1C2C-4047-92B4-F5E40F0E9EB6}" type="presParOf" srcId="{C37349CF-BC2F-479E-99D5-38CF5EBD6F99}" destId="{173901FE-CE27-4151-B55B-3D730D34FAF6}" srcOrd="6" destOrd="0" presId="urn:microsoft.com/office/officeart/2005/8/layout/target3"/>
    <dgm:cxn modelId="{B8BB406B-025C-43F5-8034-AF3542C8D7BF}" type="presParOf" srcId="{C37349CF-BC2F-479E-99D5-38CF5EBD6F99}" destId="{DDD00537-BBF5-4383-8B51-F88119B5B466}" srcOrd="7" destOrd="0" presId="urn:microsoft.com/office/officeart/2005/8/layout/target3"/>
  </dgm:cxnLst>
  <dgm:bg/>
  <dgm:whole/>
</dgm:dataModel>
</file>

<file path=ppt/diagrams/data2.xml><?xml version="1.0" encoding="utf-8"?>
<dgm:dataModel xmlns:dgm="http://schemas.openxmlformats.org/drawingml/2006/diagram" xmlns:a="http://schemas.openxmlformats.org/drawingml/2006/main">
  <dgm:ptLst>
    <dgm:pt modelId="{920CE6D6-C864-4A32-8E1F-331FB77CE8A5}" type="doc">
      <dgm:prSet loTypeId="urn:microsoft.com/office/officeart/2005/8/layout/hList7" loCatId="relationship" qsTypeId="urn:microsoft.com/office/officeart/2005/8/quickstyle/simple1" qsCatId="simple" csTypeId="urn:microsoft.com/office/officeart/2005/8/colors/accent1_2" csCatId="accent1" phldr="1"/>
      <dgm:spPr/>
      <dgm:t>
        <a:bodyPr/>
        <a:lstStyle/>
        <a:p>
          <a:endParaRPr lang="ru-RU"/>
        </a:p>
      </dgm:t>
    </dgm:pt>
    <dgm:pt modelId="{BC8C6A94-40B8-4CC6-95C6-0947CA7373B4}">
      <dgm:prSet/>
      <dgm:spPr>
        <a:solidFill>
          <a:srgbClr val="FFFF00"/>
        </a:solidFill>
      </dgm:spPr>
      <dgm:t>
        <a:bodyPr/>
        <a:lstStyle/>
        <a:p>
          <a:pPr rtl="0"/>
          <a:r>
            <a:rPr lang="en-US" b="1" dirty="0" smtClean="0">
              <a:solidFill>
                <a:srgbClr val="FF0000"/>
              </a:solidFill>
            </a:rPr>
            <a:t>E’TIBORINGIZ UCHUN RAXMAT!</a:t>
          </a:r>
          <a:endParaRPr lang="ru-RU" b="1" dirty="0">
            <a:solidFill>
              <a:srgbClr val="FF0000"/>
            </a:solidFill>
          </a:endParaRPr>
        </a:p>
      </dgm:t>
    </dgm:pt>
    <dgm:pt modelId="{1675E428-C204-4ABE-8EC9-1B5B68281126}" type="parTrans" cxnId="{0396DDA5-5431-47EC-800D-AA57FDBF14A6}">
      <dgm:prSet/>
      <dgm:spPr/>
      <dgm:t>
        <a:bodyPr/>
        <a:lstStyle/>
        <a:p>
          <a:endParaRPr lang="ru-RU"/>
        </a:p>
      </dgm:t>
    </dgm:pt>
    <dgm:pt modelId="{DF19D6DD-463A-4D60-B45D-DD5C8D02F7E9}" type="sibTrans" cxnId="{0396DDA5-5431-47EC-800D-AA57FDBF14A6}">
      <dgm:prSet/>
      <dgm:spPr/>
      <dgm:t>
        <a:bodyPr/>
        <a:lstStyle/>
        <a:p>
          <a:endParaRPr lang="ru-RU"/>
        </a:p>
      </dgm:t>
    </dgm:pt>
    <dgm:pt modelId="{172F9A63-B217-41B1-B1B6-E7164F5FD6E2}" type="pres">
      <dgm:prSet presAssocID="{920CE6D6-C864-4A32-8E1F-331FB77CE8A5}" presName="Name0" presStyleCnt="0">
        <dgm:presLayoutVars>
          <dgm:dir/>
          <dgm:resizeHandles val="exact"/>
        </dgm:presLayoutVars>
      </dgm:prSet>
      <dgm:spPr/>
      <dgm:t>
        <a:bodyPr/>
        <a:lstStyle/>
        <a:p>
          <a:endParaRPr lang="ru-RU"/>
        </a:p>
      </dgm:t>
    </dgm:pt>
    <dgm:pt modelId="{C8F7A7D5-595C-4AE4-918C-7CE8CB4D8886}" type="pres">
      <dgm:prSet presAssocID="{920CE6D6-C864-4A32-8E1F-331FB77CE8A5}" presName="fgShape" presStyleLbl="fgShp" presStyleIdx="0" presStyleCnt="1"/>
      <dgm:spPr>
        <a:solidFill>
          <a:srgbClr val="00B050"/>
        </a:solidFill>
      </dgm:spPr>
    </dgm:pt>
    <dgm:pt modelId="{9B45AE23-D886-49C8-8C86-5C5A7F0AFCA8}" type="pres">
      <dgm:prSet presAssocID="{920CE6D6-C864-4A32-8E1F-331FB77CE8A5}" presName="linComp" presStyleCnt="0"/>
      <dgm:spPr/>
    </dgm:pt>
    <dgm:pt modelId="{EF01C8DC-53F3-4DBE-81F7-0404D90D2AE5}" type="pres">
      <dgm:prSet presAssocID="{BC8C6A94-40B8-4CC6-95C6-0947CA7373B4}" presName="compNode" presStyleCnt="0"/>
      <dgm:spPr/>
    </dgm:pt>
    <dgm:pt modelId="{D9B323A6-D758-40B8-8F80-03C3AC4FA89E}" type="pres">
      <dgm:prSet presAssocID="{BC8C6A94-40B8-4CC6-95C6-0947CA7373B4}" presName="bkgdShape" presStyleLbl="node1" presStyleIdx="0" presStyleCnt="1"/>
      <dgm:spPr/>
      <dgm:t>
        <a:bodyPr/>
        <a:lstStyle/>
        <a:p>
          <a:endParaRPr lang="ru-RU"/>
        </a:p>
      </dgm:t>
    </dgm:pt>
    <dgm:pt modelId="{6E5F1F19-E351-4A1A-ABB7-E6245DD15C46}" type="pres">
      <dgm:prSet presAssocID="{BC8C6A94-40B8-4CC6-95C6-0947CA7373B4}" presName="nodeTx" presStyleLbl="node1" presStyleIdx="0" presStyleCnt="1">
        <dgm:presLayoutVars>
          <dgm:bulletEnabled val="1"/>
        </dgm:presLayoutVars>
      </dgm:prSet>
      <dgm:spPr/>
      <dgm:t>
        <a:bodyPr/>
        <a:lstStyle/>
        <a:p>
          <a:endParaRPr lang="ru-RU"/>
        </a:p>
      </dgm:t>
    </dgm:pt>
    <dgm:pt modelId="{AAFB7B38-06BE-4849-B069-9548C4BE32D4}" type="pres">
      <dgm:prSet presAssocID="{BC8C6A94-40B8-4CC6-95C6-0947CA7373B4}" presName="invisiNode" presStyleLbl="node1" presStyleIdx="0" presStyleCnt="1"/>
      <dgm:spPr/>
    </dgm:pt>
    <dgm:pt modelId="{81D2F717-11E4-4805-80FA-4E69F7C37DF1}" type="pres">
      <dgm:prSet presAssocID="{BC8C6A94-40B8-4CC6-95C6-0947CA7373B4}" presName="imagNode" presStyleLbl="fgImgPlace1" presStyleIdx="0" presStyleCnt="1"/>
      <dgm:spPr>
        <a:solidFill>
          <a:srgbClr val="7030A0"/>
        </a:solidFill>
      </dgm:spPr>
    </dgm:pt>
  </dgm:ptLst>
  <dgm:cxnLst>
    <dgm:cxn modelId="{0396DDA5-5431-47EC-800D-AA57FDBF14A6}" srcId="{920CE6D6-C864-4A32-8E1F-331FB77CE8A5}" destId="{BC8C6A94-40B8-4CC6-95C6-0947CA7373B4}" srcOrd="0" destOrd="0" parTransId="{1675E428-C204-4ABE-8EC9-1B5B68281126}" sibTransId="{DF19D6DD-463A-4D60-B45D-DD5C8D02F7E9}"/>
    <dgm:cxn modelId="{2DC59408-2902-421F-8B3A-C0824965C8FB}" type="presOf" srcId="{BC8C6A94-40B8-4CC6-95C6-0947CA7373B4}" destId="{6E5F1F19-E351-4A1A-ABB7-E6245DD15C46}" srcOrd="1" destOrd="0" presId="urn:microsoft.com/office/officeart/2005/8/layout/hList7"/>
    <dgm:cxn modelId="{5AF40235-E2B3-4730-B506-359C03873458}" type="presOf" srcId="{920CE6D6-C864-4A32-8E1F-331FB77CE8A5}" destId="{172F9A63-B217-41B1-B1B6-E7164F5FD6E2}" srcOrd="0" destOrd="0" presId="urn:microsoft.com/office/officeart/2005/8/layout/hList7"/>
    <dgm:cxn modelId="{3E35208F-226E-4601-89DF-7D9CA02DDBA6}" type="presOf" srcId="{BC8C6A94-40B8-4CC6-95C6-0947CA7373B4}" destId="{D9B323A6-D758-40B8-8F80-03C3AC4FA89E}" srcOrd="0" destOrd="0" presId="urn:microsoft.com/office/officeart/2005/8/layout/hList7"/>
    <dgm:cxn modelId="{F18EAF3F-DEF0-4EF3-9CD5-85AA0919A3C2}" type="presParOf" srcId="{172F9A63-B217-41B1-B1B6-E7164F5FD6E2}" destId="{C8F7A7D5-595C-4AE4-918C-7CE8CB4D8886}" srcOrd="0" destOrd="0" presId="urn:microsoft.com/office/officeart/2005/8/layout/hList7"/>
    <dgm:cxn modelId="{1D55D3D1-D80D-4807-839E-A27D69B18930}" type="presParOf" srcId="{172F9A63-B217-41B1-B1B6-E7164F5FD6E2}" destId="{9B45AE23-D886-49C8-8C86-5C5A7F0AFCA8}" srcOrd="1" destOrd="0" presId="urn:microsoft.com/office/officeart/2005/8/layout/hList7"/>
    <dgm:cxn modelId="{39203C55-5B99-4D01-8BEE-0425A7221117}" type="presParOf" srcId="{9B45AE23-D886-49C8-8C86-5C5A7F0AFCA8}" destId="{EF01C8DC-53F3-4DBE-81F7-0404D90D2AE5}" srcOrd="0" destOrd="0" presId="urn:microsoft.com/office/officeart/2005/8/layout/hList7"/>
    <dgm:cxn modelId="{920D5B7E-6B9C-4B9D-A3E4-6320B104D87C}" type="presParOf" srcId="{EF01C8DC-53F3-4DBE-81F7-0404D90D2AE5}" destId="{D9B323A6-D758-40B8-8F80-03C3AC4FA89E}" srcOrd="0" destOrd="0" presId="urn:microsoft.com/office/officeart/2005/8/layout/hList7"/>
    <dgm:cxn modelId="{6E73E745-E5E4-4DB0-A89B-BC10356F45C5}" type="presParOf" srcId="{EF01C8DC-53F3-4DBE-81F7-0404D90D2AE5}" destId="{6E5F1F19-E351-4A1A-ABB7-E6245DD15C46}" srcOrd="1" destOrd="0" presId="urn:microsoft.com/office/officeart/2005/8/layout/hList7"/>
    <dgm:cxn modelId="{EF78AA2B-12CC-43CD-9EA1-4AF021ACADE8}" type="presParOf" srcId="{EF01C8DC-53F3-4DBE-81F7-0404D90D2AE5}" destId="{AAFB7B38-06BE-4849-B069-9548C4BE32D4}" srcOrd="2" destOrd="0" presId="urn:microsoft.com/office/officeart/2005/8/layout/hList7"/>
    <dgm:cxn modelId="{3B4E6B5D-6F2B-41F3-AB97-F8047BBD3E58}" type="presParOf" srcId="{EF01C8DC-53F3-4DBE-81F7-0404D90D2AE5}" destId="{81D2F717-11E4-4805-80FA-4E69F7C37DF1}" srcOrd="3" destOrd="0" presId="urn:microsoft.com/office/officeart/2005/8/layout/hList7"/>
  </dgm:cxnLst>
  <dgm:bg/>
  <dgm:whole/>
</dgm:dataModel>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wmf"/><Relationship Id="rId1" Type="http://schemas.openxmlformats.org/officeDocument/2006/relationships/image" Target="../media/image15.wmf"/><Relationship Id="rId5" Type="http://schemas.openxmlformats.org/officeDocument/2006/relationships/image" Target="../media/image19.wmf"/><Relationship Id="rId4" Type="http://schemas.openxmlformats.org/officeDocument/2006/relationships/image" Target="../media/image18.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image" Target="../media/image20.wmf"/><Relationship Id="rId5" Type="http://schemas.openxmlformats.org/officeDocument/2006/relationships/image" Target="../media/image24.wmf"/><Relationship Id="rId4" Type="http://schemas.openxmlformats.org/officeDocument/2006/relationships/image" Target="../media/image23.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image" Target="../media/image26.wmf"/><Relationship Id="rId1" Type="http://schemas.openxmlformats.org/officeDocument/2006/relationships/image" Target="../media/image25.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image" Target="../media/image27.wmf"/><Relationship Id="rId1" Type="http://schemas.openxmlformats.org/officeDocument/2006/relationships/image" Target="../media/image2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F258ADA8-C50D-420D-BB9C-7700B65B4873}" type="datetimeFigureOut">
              <a:rPr lang="ru-RU"/>
              <a:pPr>
                <a:defRPr/>
              </a:pPr>
              <a:t>12.10.2018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EADF9E64-D231-4C5D-89DD-20B8CBCB3F10}" type="slidenum">
              <a:rPr lang="ru-RU"/>
              <a:pPr>
                <a:defRPr/>
              </a:pPr>
              <a:t>‹#›</a:t>
            </a:fld>
            <a:endParaRPr lang="ru-RU"/>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5" name="Скругленный прямоугольник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Скругленный прямоугольник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ru-RU" smtClean="0"/>
              <a:t>Образец заголовка</a:t>
            </a:r>
            <a:endParaRPr kumimoji="0" lang="en-US"/>
          </a:p>
        </p:txBody>
      </p:sp>
      <p:sp>
        <p:nvSpPr>
          <p:cNvPr id="20" name="Подзаголовок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19" name="Дата 18"/>
          <p:cNvSpPr>
            <a:spLocks noGrp="1"/>
          </p:cNvSpPr>
          <p:nvPr>
            <p:ph type="dt" sz="half" idx="10"/>
          </p:nvPr>
        </p:nvSpPr>
        <p:spPr/>
        <p:txBody>
          <a:bodyPr/>
          <a:lstStyle>
            <a:extLst/>
          </a:lstStyle>
          <a:p>
            <a:pPr>
              <a:defRPr/>
            </a:pPr>
            <a:fld id="{D02399BD-E823-48B2-86CB-14DE02890F82}" type="datetimeFigureOut">
              <a:rPr lang="ru-RU" smtClean="0"/>
              <a:pPr>
                <a:defRPr/>
              </a:pPr>
              <a:t>12.10.2018</a:t>
            </a:fld>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11" name="Номер слайда 10"/>
          <p:cNvSpPr>
            <a:spLocks noGrp="1"/>
          </p:cNvSpPr>
          <p:nvPr>
            <p:ph type="sldNum" sz="quarter" idx="12"/>
          </p:nvPr>
        </p:nvSpPr>
        <p:spPr/>
        <p:txBody>
          <a:bodyPr/>
          <a:lstStyle>
            <a:extLst/>
          </a:lstStyle>
          <a:p>
            <a:pPr>
              <a:defRPr/>
            </a:pPr>
            <a:fld id="{FDB1198A-9A07-4384-8B8C-9F1C25D08B55}" type="slidenum">
              <a:rPr lang="ru-RU" smtClean="0"/>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a:xfrm>
            <a:off x="502920" y="530352"/>
            <a:ext cx="8183880" cy="4187952"/>
          </a:xfrm>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fld id="{C4669D3C-51ED-449C-AC85-F88C694FB054}" type="datetimeFigureOut">
              <a:rPr lang="ru-RU" smtClean="0"/>
              <a:pPr>
                <a:defRPr/>
              </a:pPr>
              <a:t>12.10.2018</a:t>
            </a:fld>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8B8DD3D9-C5AD-419C-A981-2BCB0AD79AF0}" type="slidenum">
              <a:rPr lang="ru-RU" smtClean="0"/>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Скругленный прямоугольник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Скругленный прямоугольник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fld id="{68C0DB74-D6F6-4039-A840-9A34A3A172CB}" type="datetimeFigureOut">
              <a:rPr lang="ru-RU" smtClean="0"/>
              <a:pPr>
                <a:defRPr/>
              </a:pPr>
              <a:t>12.10.2018</a:t>
            </a:fld>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7ED070B3-DD41-42BA-AF50-9ACE1146F19A}" type="slidenum">
              <a:rPr lang="ru-RU" smtClean="0"/>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fld id="{81C5A9D9-874B-42AE-9D0E-1A596C4CF7C4}" type="datetimeFigureOut">
              <a:rPr lang="ru-RU" smtClean="0"/>
              <a:pPr>
                <a:defRPr/>
              </a:pPr>
              <a:t>12.10.2018</a:t>
            </a:fld>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0C6BC2DD-B5F1-40CD-A3F3-6024585DBDF5}" type="slidenum">
              <a:rPr lang="ru-RU" smtClean="0"/>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nchor="b"/>
          <a:lstStyle>
            <a:lvl1pPr>
              <a:defRPr b="1"/>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fld id="{417220B0-F95C-483E-A1D8-6828DC7F3651}" type="datetimeFigureOut">
              <a:rPr lang="ru-RU" smtClean="0"/>
              <a:pPr>
                <a:defRPr/>
              </a:pPr>
              <a:t>12.10.2018</a:t>
            </a:fld>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260C3272-7865-414E-ABFB-C836F2AEDEF4}" type="slidenum">
              <a:rPr lang="ru-RU" smtClean="0"/>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fld id="{7B1FD963-24AC-4D60-9207-4746E7DA8482}" type="datetimeFigureOut">
              <a:rPr lang="ru-RU" smtClean="0"/>
              <a:pPr>
                <a:defRPr/>
              </a:pPr>
              <a:t>12.10.2018</a:t>
            </a:fld>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225416AF-5C6A-4869-B561-47620A0C9694}" type="slidenum">
              <a:rPr lang="ru-RU" smtClean="0"/>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Скругленный прямоугольник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pPr>
              <a:defRPr/>
            </a:pPr>
            <a:fld id="{F041BABC-E73D-4141-99E2-645D6F3E652F}" type="datetimeFigureOut">
              <a:rPr lang="ru-RU" smtClean="0"/>
              <a:pPr>
                <a:defRPr/>
              </a:pPr>
              <a:t>12.10.2018</a:t>
            </a:fld>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8F33D99D-53DF-45F6-8A7E-DFD20451C440}" type="slidenum">
              <a:rPr lang="ru-RU" smtClean="0"/>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fld id="{F9EE32CD-8D3C-4344-8304-F62B7F581FE1}" type="datetimeFigureOut">
              <a:rPr lang="ru-RU" smtClean="0"/>
              <a:pPr>
                <a:defRPr/>
              </a:pPr>
              <a:t>12.10.2018</a:t>
            </a:fld>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9A15478D-59CE-45F8-8F38-6FBB039CA5CB}" type="slidenum">
              <a:rPr lang="ru-RU" smtClean="0"/>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Скругленный прямоугольник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Прямоугольник с одним скругленным углом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ru-RU" smtClean="0"/>
              <a:t>Образец заголовка</a:t>
            </a:r>
            <a:endParaRPr kumimoji="0" lang="en-US"/>
          </a:p>
        </p:txBody>
      </p:sp>
      <p:sp>
        <p:nvSpPr>
          <p:cNvPr id="4" name="Текст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fld id="{BAC5B0B3-1283-41BC-9445-EA71B49740D0}" type="datetimeFigureOut">
              <a:rPr lang="ru-RU" smtClean="0"/>
              <a:pPr>
                <a:defRPr/>
              </a:pPr>
              <a:t>12.10.2018</a:t>
            </a:fld>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FFE67802-970B-4E2E-88D7-1F91E4B3AF4D}" type="slidenum">
              <a:rPr lang="ru-RU" smtClean="0"/>
              <a:pPr>
                <a:defRPr/>
              </a:pPr>
              <a:t>‹#›</a:t>
            </a:fld>
            <a:endParaRPr lang="ru-RU"/>
          </a:p>
        </p:txBody>
      </p:sp>
      <p:sp>
        <p:nvSpPr>
          <p:cNvPr id="3" name="Рисунок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ru-RU" smtClean="0"/>
              <a:t>Вставка рисунка</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502920" y="530352"/>
            <a:ext cx="8183880" cy="4187952"/>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fld id="{D21E7DAC-CCE4-4F05-8DD9-064A87655054}" type="datetimeFigureOut">
              <a:rPr lang="ru-RU" smtClean="0"/>
              <a:pPr>
                <a:defRPr/>
              </a:pPr>
              <a:t>12.10.2018</a:t>
            </a:fld>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5A358616-A5C3-44B3-B7CE-6C1C61D88BF2}" type="slidenum">
              <a:rPr lang="ru-RU" smtClean="0"/>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533404"/>
            <a:ext cx="1981200" cy="5257799"/>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533400" y="533402"/>
            <a:ext cx="5943600" cy="525780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fld id="{A13EB7ED-46B7-43B4-9C23-753FDF4C6C52}" type="datetimeFigureOut">
              <a:rPr lang="ru-RU" smtClean="0"/>
              <a:pPr>
                <a:defRPr/>
              </a:pPr>
              <a:t>12.10.2018</a:t>
            </a:fld>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E1C29559-1F66-407F-8179-2F330F08C1B1}" type="slidenum">
              <a:rPr lang="ru-RU" smtClean="0"/>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Скругленный прямоугольник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Скругленный прямоугольник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Заголовок 12"/>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ru-RU" smtClean="0"/>
              <a:t>Образец заголовка</a:t>
            </a:r>
            <a:endParaRPr kumimoji="0" lang="en-US"/>
          </a:p>
        </p:txBody>
      </p:sp>
      <p:sp>
        <p:nvSpPr>
          <p:cNvPr id="4" name="Текст 3"/>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5" name="Дата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pPr>
              <a:defRPr/>
            </a:pPr>
            <a:fld id="{A411361A-E566-46FF-BC59-32053AD54BAF}" type="datetimeFigureOut">
              <a:rPr lang="ru-RU" smtClean="0"/>
              <a:pPr>
                <a:defRPr/>
              </a:pPr>
              <a:t>12.10.2018</a:t>
            </a:fld>
            <a:endParaRPr lang="ru-RU"/>
          </a:p>
        </p:txBody>
      </p:sp>
      <p:sp>
        <p:nvSpPr>
          <p:cNvPr id="18" name="Нижний колонтитул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pPr>
              <a:defRPr/>
            </a:pPr>
            <a:endParaRPr lang="ru-RU"/>
          </a:p>
        </p:txBody>
      </p:sp>
      <p:sp>
        <p:nvSpPr>
          <p:cNvPr id="5" name="Номер слайда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pPr>
              <a:defRPr/>
            </a:pPr>
            <a:fld id="{3A812695-58A8-4A09-B941-063BB5094CE3}"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oleObject" Target="../embeddings/oleObject1.bin"/><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oleObject" Target="../embeddings/oleObject2.bin"/></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pn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wmf"/></Relationships>
</file>

<file path=ppt/slides/_rels/slide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oleObject" Target="../embeddings/oleObject3.bin"/><Relationship Id="rId7"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oleObject" Target="../embeddings/oleObject6.bin"/><Relationship Id="rId5" Type="http://schemas.openxmlformats.org/officeDocument/2006/relationships/oleObject" Target="../embeddings/oleObject5.bin"/><Relationship Id="rId4" Type="http://schemas.openxmlformats.org/officeDocument/2006/relationships/oleObject" Target="../embeddings/oleObject4.bin"/></Relationships>
</file>

<file path=ppt/slides/_rels/slide9.xml.rels><?xml version="1.0" encoding="UTF-8" standalone="yes"?>
<Relationships xmlns="http://schemas.openxmlformats.org/package/2006/relationships"><Relationship Id="rId8" Type="http://schemas.openxmlformats.org/officeDocument/2006/relationships/oleObject" Target="../embeddings/oleObject12.bin"/><Relationship Id="rId3" Type="http://schemas.openxmlformats.org/officeDocument/2006/relationships/image" Target="../media/image2.png"/><Relationship Id="rId7"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oleObject" Target="../embeddings/oleObject10.bin"/><Relationship Id="rId5" Type="http://schemas.openxmlformats.org/officeDocument/2006/relationships/oleObject" Target="../embeddings/oleObject9.bin"/><Relationship Id="rId4" Type="http://schemas.openxmlformats.org/officeDocument/2006/relationships/oleObject" Target="../embeddings/oleObject8.bin"/></Relationships>
</file>

<file path=ppt/slides/_rels/slide1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2.png"/><Relationship Id="rId7"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oleObject" Target="../embeddings/oleObject13.bin"/><Relationship Id="rId11" Type="http://schemas.openxmlformats.org/officeDocument/2006/relationships/image" Target="../media/image11.wmf"/><Relationship Id="rId5" Type="http://schemas.openxmlformats.org/officeDocument/2006/relationships/image" Target="../media/image29.wmf"/><Relationship Id="rId10" Type="http://schemas.openxmlformats.org/officeDocument/2006/relationships/oleObject" Target="../embeddings/oleObject15.bin"/><Relationship Id="rId4" Type="http://schemas.openxmlformats.org/officeDocument/2006/relationships/image" Target="../media/image28.wmf"/><Relationship Id="rId9" Type="http://schemas.openxmlformats.org/officeDocument/2006/relationships/oleObject" Target="../embeddings/oleObject14.bin"/></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oleObject" Target="../embeddings/oleObject18.bin"/><Relationship Id="rId5" Type="http://schemas.openxmlformats.org/officeDocument/2006/relationships/oleObject" Target="../embeddings/oleObject17.bin"/><Relationship Id="rId4" Type="http://schemas.openxmlformats.org/officeDocument/2006/relationships/oleObject" Target="../embeddings/oleObject16.bin"/></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2" name="Рисунок 17" descr="uzor_2"/>
          <p:cNvPicPr>
            <a:picLocks noChangeAspect="1" noChangeArrowheads="1"/>
          </p:cNvPicPr>
          <p:nvPr/>
        </p:nvPicPr>
        <p:blipFill>
          <a:blip r:embed="rId2"/>
          <a:srcRect/>
          <a:stretch>
            <a:fillRect/>
          </a:stretch>
        </p:blipFill>
        <p:spPr bwMode="auto">
          <a:xfrm>
            <a:off x="0" y="0"/>
            <a:ext cx="714348" cy="6858000"/>
          </a:xfrm>
          <a:prstGeom prst="rect">
            <a:avLst/>
          </a:prstGeom>
          <a:noFill/>
          <a:ln w="9525">
            <a:noFill/>
            <a:miter lim="800000"/>
            <a:headEnd/>
            <a:tailEnd/>
          </a:ln>
        </p:spPr>
      </p:pic>
      <p:pic>
        <p:nvPicPr>
          <p:cNvPr id="19463" name="Рисунок 17" descr="uzor_2"/>
          <p:cNvPicPr>
            <a:picLocks noChangeAspect="1" noChangeArrowheads="1"/>
          </p:cNvPicPr>
          <p:nvPr/>
        </p:nvPicPr>
        <p:blipFill>
          <a:blip r:embed="rId2"/>
          <a:srcRect/>
          <a:stretch>
            <a:fillRect/>
          </a:stretch>
        </p:blipFill>
        <p:spPr bwMode="auto">
          <a:xfrm>
            <a:off x="8101013" y="0"/>
            <a:ext cx="935037" cy="6858000"/>
          </a:xfrm>
          <a:prstGeom prst="rect">
            <a:avLst/>
          </a:prstGeom>
          <a:noFill/>
          <a:ln w="9525">
            <a:noFill/>
            <a:miter lim="800000"/>
            <a:headEnd/>
            <a:tailEnd/>
          </a:ln>
        </p:spPr>
      </p:pic>
      <p:sp>
        <p:nvSpPr>
          <p:cNvPr id="11" name="Прямоугольник 10"/>
          <p:cNvSpPr/>
          <p:nvPr/>
        </p:nvSpPr>
        <p:spPr>
          <a:xfrm>
            <a:off x="857224" y="714356"/>
            <a:ext cx="6858048" cy="1384995"/>
          </a:xfrm>
          <a:prstGeom prst="rect">
            <a:avLst/>
          </a:prstGeom>
        </p:spPr>
        <p:txBody>
          <a:bodyPr wrap="square">
            <a:spAutoFit/>
          </a:bodyPr>
          <a:lstStyle/>
          <a:p>
            <a:pPr indent="342900"/>
            <a:r>
              <a:rPr lang="uz-Latn-UZ" sz="2800" b="1" i="1" dirty="0" smtClean="0">
                <a:solidFill>
                  <a:srgbClr val="7030A0"/>
                </a:solidFill>
                <a:latin typeface="Times New Roman" pitchFamily="18" charset="0"/>
                <a:cs typeface="Times New Roman" pitchFamily="18" charset="0"/>
              </a:rPr>
              <a:t>    </a:t>
            </a:r>
            <a:r>
              <a:rPr lang="en-US" sz="2800" b="1" dirty="0" smtClean="0"/>
              <a:t>3</a:t>
            </a:r>
            <a:r>
              <a:rPr lang="fr-FR" sz="2800" b="1" dirty="0" smtClean="0"/>
              <a:t>-MA</a:t>
            </a:r>
            <a:r>
              <a:rPr lang="uz-Cyrl-UZ" sz="2800" b="1" dirty="0" smtClean="0"/>
              <a:t>’</a:t>
            </a:r>
            <a:r>
              <a:rPr lang="fr-FR" sz="2800" b="1" dirty="0" smtClean="0"/>
              <a:t>RUZA. QATTIQ JISMNING ILGARINLANMA VA QO’ZG’ALMAS O’Q</a:t>
            </a:r>
            <a:r>
              <a:rPr lang="uz-Cyrl-UZ" sz="2800" b="1" dirty="0" smtClean="0"/>
              <a:t> A</a:t>
            </a:r>
            <a:r>
              <a:rPr lang="fr-FR" sz="2800" b="1" dirty="0" smtClean="0"/>
              <a:t>TROFIDAGI AYLANMA HARAKATI</a:t>
            </a:r>
            <a:endParaRPr lang="ru-RU" sz="2800" b="1" i="1" dirty="0">
              <a:latin typeface="Times New Roman" pitchFamily="18" charset="0"/>
              <a:cs typeface="Times New Roman" pitchFamily="18" charset="0"/>
            </a:endParaRPr>
          </a:p>
        </p:txBody>
      </p:sp>
      <p:sp>
        <p:nvSpPr>
          <p:cNvPr id="7" name="Прямоугольник 6"/>
          <p:cNvSpPr/>
          <p:nvPr/>
        </p:nvSpPr>
        <p:spPr>
          <a:xfrm>
            <a:off x="928662" y="2500306"/>
            <a:ext cx="7358114" cy="392909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81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000" i="1" dirty="0" smtClean="0">
                <a:solidFill>
                  <a:schemeClr val="tx1"/>
                </a:solidFill>
              </a:rPr>
              <a:t>REJA</a:t>
            </a:r>
            <a:r>
              <a:rPr lang="en-US" sz="2000" i="1" dirty="0" smtClean="0">
                <a:solidFill>
                  <a:schemeClr val="tx1"/>
                </a:solidFill>
              </a:rPr>
              <a:t>:</a:t>
            </a:r>
            <a:endParaRPr lang="ru-RU" sz="2000" dirty="0" smtClean="0">
              <a:solidFill>
                <a:schemeClr val="tx1"/>
              </a:solidFill>
            </a:endParaRPr>
          </a:p>
          <a:p>
            <a:pPr lvl="0">
              <a:buFont typeface="Wingdings" pitchFamily="2" charset="2"/>
              <a:buChar char="Ø"/>
            </a:pPr>
            <a:r>
              <a:rPr lang="fr-FR" sz="2000" i="1" dirty="0" smtClean="0">
                <a:solidFill>
                  <a:schemeClr val="tx1"/>
                </a:solidFill>
              </a:rPr>
              <a:t>Qattiq jismning ilgarinlanma harakati</a:t>
            </a:r>
            <a:r>
              <a:rPr lang="uz-Cyrl-UZ" sz="2000" i="1" dirty="0" smtClean="0">
                <a:solidFill>
                  <a:schemeClr val="tx1"/>
                </a:solidFill>
              </a:rPr>
              <a:t>.</a:t>
            </a:r>
            <a:endParaRPr lang="ru-RU" sz="2000" dirty="0" smtClean="0">
              <a:solidFill>
                <a:schemeClr val="tx1"/>
              </a:solidFill>
            </a:endParaRPr>
          </a:p>
          <a:p>
            <a:pPr lvl="0">
              <a:buFont typeface="Wingdings" pitchFamily="2" charset="2"/>
              <a:buChar char="Ø"/>
            </a:pPr>
            <a:r>
              <a:rPr lang="en-US" sz="2000" i="1" dirty="0" err="1" smtClean="0">
                <a:solidFill>
                  <a:schemeClr val="tx1"/>
                </a:solidFill>
              </a:rPr>
              <a:t>Qattiq</a:t>
            </a:r>
            <a:r>
              <a:rPr lang="en-US" sz="2000" i="1" dirty="0" smtClean="0">
                <a:solidFill>
                  <a:schemeClr val="tx1"/>
                </a:solidFill>
              </a:rPr>
              <a:t> </a:t>
            </a:r>
            <a:r>
              <a:rPr lang="en-US" sz="2000" i="1" dirty="0" err="1" smtClean="0">
                <a:solidFill>
                  <a:schemeClr val="tx1"/>
                </a:solidFill>
              </a:rPr>
              <a:t>jismning</a:t>
            </a:r>
            <a:r>
              <a:rPr lang="en-US" sz="2000" i="1" dirty="0" smtClean="0">
                <a:solidFill>
                  <a:schemeClr val="tx1"/>
                </a:solidFill>
              </a:rPr>
              <a:t> </a:t>
            </a:r>
            <a:r>
              <a:rPr lang="en-US" sz="2000" i="1" dirty="0" err="1" smtClean="0">
                <a:solidFill>
                  <a:schemeClr val="tx1"/>
                </a:solidFill>
              </a:rPr>
              <a:t>qo’zg’almas</a:t>
            </a:r>
            <a:r>
              <a:rPr lang="en-US" sz="2000" i="1" dirty="0" smtClean="0">
                <a:solidFill>
                  <a:schemeClr val="tx1"/>
                </a:solidFill>
              </a:rPr>
              <a:t> </a:t>
            </a:r>
            <a:r>
              <a:rPr lang="en-US" sz="2000" i="1" dirty="0" err="1" smtClean="0">
                <a:solidFill>
                  <a:schemeClr val="tx1"/>
                </a:solidFill>
              </a:rPr>
              <a:t>o’q</a:t>
            </a:r>
            <a:r>
              <a:rPr lang="en-US" sz="2000" i="1" dirty="0" smtClean="0">
                <a:solidFill>
                  <a:schemeClr val="tx1"/>
                </a:solidFill>
              </a:rPr>
              <a:t> </a:t>
            </a:r>
            <a:r>
              <a:rPr lang="en-US" sz="2000" i="1" dirty="0" err="1" smtClean="0">
                <a:solidFill>
                  <a:schemeClr val="tx1"/>
                </a:solidFill>
              </a:rPr>
              <a:t>atrofidagi</a:t>
            </a:r>
            <a:r>
              <a:rPr lang="en-US" sz="2000" i="1" dirty="0" smtClean="0">
                <a:solidFill>
                  <a:schemeClr val="tx1"/>
                </a:solidFill>
              </a:rPr>
              <a:t> </a:t>
            </a:r>
            <a:r>
              <a:rPr lang="en-US" sz="2000" i="1" dirty="0" err="1" smtClean="0">
                <a:solidFill>
                  <a:schemeClr val="tx1"/>
                </a:solidFill>
              </a:rPr>
              <a:t>aylanma</a:t>
            </a:r>
            <a:r>
              <a:rPr lang="en-US" sz="2000" i="1" dirty="0" smtClean="0">
                <a:solidFill>
                  <a:schemeClr val="tx1"/>
                </a:solidFill>
              </a:rPr>
              <a:t> </a:t>
            </a:r>
            <a:r>
              <a:rPr lang="en-US" sz="2000" i="1" dirty="0" err="1" smtClean="0">
                <a:solidFill>
                  <a:schemeClr val="tx1"/>
                </a:solidFill>
              </a:rPr>
              <a:t>harakati</a:t>
            </a:r>
            <a:endParaRPr lang="ru-RU" sz="2000" dirty="0" smtClean="0">
              <a:solidFill>
                <a:schemeClr val="tx1"/>
              </a:solidFill>
            </a:endParaRPr>
          </a:p>
          <a:p>
            <a:pPr lvl="0">
              <a:buFont typeface="Wingdings" pitchFamily="2" charset="2"/>
              <a:buChar char="Ø"/>
            </a:pPr>
            <a:r>
              <a:rPr lang="uz-Cyrl-UZ" sz="2000" i="1" dirty="0" smtClean="0">
                <a:solidFill>
                  <a:schemeClr val="tx1"/>
                </a:solidFill>
              </a:rPr>
              <a:t>Aylanma harakat burchak tezligi</a:t>
            </a:r>
            <a:endParaRPr lang="ru-RU" sz="2000" dirty="0" smtClean="0">
              <a:solidFill>
                <a:schemeClr val="tx1"/>
              </a:solidFill>
            </a:endParaRPr>
          </a:p>
          <a:p>
            <a:pPr lvl="0">
              <a:buFont typeface="Wingdings" pitchFamily="2" charset="2"/>
              <a:buChar char="Ø"/>
            </a:pPr>
            <a:r>
              <a:rPr lang="en-US" sz="2000" i="1" dirty="0" err="1" smtClean="0">
                <a:solidFill>
                  <a:schemeClr val="tx1"/>
                </a:solidFill>
              </a:rPr>
              <a:t>Aylanma</a:t>
            </a:r>
            <a:r>
              <a:rPr lang="en-US" sz="2000" i="1" dirty="0" smtClean="0">
                <a:solidFill>
                  <a:schemeClr val="tx1"/>
                </a:solidFill>
              </a:rPr>
              <a:t> </a:t>
            </a:r>
            <a:r>
              <a:rPr lang="en-US" sz="2000" i="1" dirty="0" err="1" smtClean="0">
                <a:solidFill>
                  <a:schemeClr val="tx1"/>
                </a:solidFill>
              </a:rPr>
              <a:t>harakat</a:t>
            </a:r>
            <a:r>
              <a:rPr lang="en-US" sz="2000" i="1" dirty="0" smtClean="0">
                <a:solidFill>
                  <a:schemeClr val="tx1"/>
                </a:solidFill>
              </a:rPr>
              <a:t> </a:t>
            </a:r>
            <a:r>
              <a:rPr lang="en-US" sz="2000" i="1" dirty="0" err="1" smtClean="0">
                <a:solidFill>
                  <a:schemeClr val="tx1"/>
                </a:solidFill>
              </a:rPr>
              <a:t>burchak</a:t>
            </a:r>
            <a:r>
              <a:rPr lang="en-US" sz="2000" i="1" dirty="0" smtClean="0">
                <a:solidFill>
                  <a:schemeClr val="tx1"/>
                </a:solidFill>
              </a:rPr>
              <a:t> </a:t>
            </a:r>
            <a:r>
              <a:rPr lang="en-US" sz="2000" i="1" dirty="0" err="1" smtClean="0">
                <a:solidFill>
                  <a:schemeClr val="tx1"/>
                </a:solidFill>
              </a:rPr>
              <a:t>tezlanishi</a:t>
            </a:r>
            <a:r>
              <a:rPr lang="uz-Cyrl-UZ" sz="2000" i="1" dirty="0" smtClean="0">
                <a:solidFill>
                  <a:schemeClr val="tx1"/>
                </a:solidFill>
              </a:rPr>
              <a:t>.</a:t>
            </a:r>
            <a:endParaRPr lang="ru-RU" sz="2000" dirty="0" smtClean="0">
              <a:solidFill>
                <a:schemeClr val="tx1"/>
              </a:solidFill>
            </a:endParaRPr>
          </a:p>
          <a:p>
            <a:pPr lvl="0">
              <a:buFont typeface="Wingdings" pitchFamily="2" charset="2"/>
              <a:buChar char="Ø"/>
            </a:pPr>
            <a:r>
              <a:rPr lang="en-US" sz="2000" i="1" dirty="0" err="1" smtClean="0">
                <a:solidFill>
                  <a:schemeClr val="tx1"/>
                </a:solidFill>
              </a:rPr>
              <a:t>Aylanma</a:t>
            </a:r>
            <a:r>
              <a:rPr lang="en-US" sz="2000" i="1" dirty="0" smtClean="0">
                <a:solidFill>
                  <a:schemeClr val="tx1"/>
                </a:solidFill>
              </a:rPr>
              <a:t> </a:t>
            </a:r>
            <a:r>
              <a:rPr lang="en-US" sz="2000" i="1" dirty="0" err="1" smtClean="0">
                <a:solidFill>
                  <a:schemeClr val="tx1"/>
                </a:solidFill>
              </a:rPr>
              <a:t>harakatdagi</a:t>
            </a:r>
            <a:r>
              <a:rPr lang="en-US" sz="2000" i="1" dirty="0" smtClean="0">
                <a:solidFill>
                  <a:schemeClr val="tx1"/>
                </a:solidFill>
              </a:rPr>
              <a:t> </a:t>
            </a:r>
            <a:r>
              <a:rPr lang="en-US" sz="2000" i="1" dirty="0" err="1" smtClean="0">
                <a:solidFill>
                  <a:schemeClr val="tx1"/>
                </a:solidFill>
              </a:rPr>
              <a:t>jism</a:t>
            </a:r>
            <a:r>
              <a:rPr lang="en-US" sz="2000" i="1" dirty="0" smtClean="0">
                <a:solidFill>
                  <a:schemeClr val="tx1"/>
                </a:solidFill>
              </a:rPr>
              <a:t> </a:t>
            </a:r>
            <a:r>
              <a:rPr lang="en-US" sz="2000" i="1" dirty="0" err="1" smtClean="0">
                <a:solidFill>
                  <a:schemeClr val="tx1"/>
                </a:solidFill>
              </a:rPr>
              <a:t>nuqtasining</a:t>
            </a:r>
            <a:r>
              <a:rPr lang="en-US" sz="2000" i="1" dirty="0" smtClean="0">
                <a:solidFill>
                  <a:schemeClr val="tx1"/>
                </a:solidFill>
              </a:rPr>
              <a:t> </a:t>
            </a:r>
            <a:r>
              <a:rPr lang="en-US" sz="2000" i="1" dirty="0" err="1" smtClean="0">
                <a:solidFill>
                  <a:schemeClr val="tx1"/>
                </a:solidFill>
              </a:rPr>
              <a:t>tezlik</a:t>
            </a:r>
            <a:r>
              <a:rPr lang="en-US" sz="2000" i="1" dirty="0" smtClean="0">
                <a:solidFill>
                  <a:schemeClr val="tx1"/>
                </a:solidFill>
              </a:rPr>
              <a:t> </a:t>
            </a:r>
            <a:r>
              <a:rPr lang="en-US" sz="2000" i="1" dirty="0" err="1" smtClean="0">
                <a:solidFill>
                  <a:schemeClr val="tx1"/>
                </a:solidFill>
              </a:rPr>
              <a:t>va</a:t>
            </a:r>
            <a:r>
              <a:rPr lang="en-US" sz="2000" i="1" dirty="0" smtClean="0">
                <a:solidFill>
                  <a:schemeClr val="tx1"/>
                </a:solidFill>
              </a:rPr>
              <a:t> </a:t>
            </a:r>
            <a:r>
              <a:rPr lang="en-US" sz="2000" i="1" dirty="0" err="1" smtClean="0">
                <a:solidFill>
                  <a:schemeClr val="tx1"/>
                </a:solidFill>
              </a:rPr>
              <a:t>tezlanishi</a:t>
            </a:r>
            <a:r>
              <a:rPr lang="uz-Cyrl-UZ" sz="2000" i="1" dirty="0" smtClean="0">
                <a:solidFill>
                  <a:schemeClr val="tx1"/>
                </a:solidFill>
              </a:rPr>
              <a:t>.</a:t>
            </a:r>
            <a:endParaRPr lang="ru-RU" sz="2000" dirty="0">
              <a:solidFill>
                <a:schemeClr val="tx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3" name="Рисунок 17" descr="uzor_2"/>
          <p:cNvPicPr>
            <a:picLocks noChangeAspect="1" noChangeArrowheads="1"/>
          </p:cNvPicPr>
          <p:nvPr/>
        </p:nvPicPr>
        <p:blipFill>
          <a:blip r:embed="rId2"/>
          <a:srcRect/>
          <a:stretch>
            <a:fillRect/>
          </a:stretch>
        </p:blipFill>
        <p:spPr bwMode="auto">
          <a:xfrm>
            <a:off x="8101013" y="0"/>
            <a:ext cx="935037" cy="6858000"/>
          </a:xfrm>
          <a:prstGeom prst="rect">
            <a:avLst/>
          </a:prstGeom>
          <a:noFill/>
          <a:ln w="9525">
            <a:noFill/>
            <a:miter lim="800000"/>
            <a:headEnd/>
            <a:tailEnd/>
          </a:ln>
        </p:spPr>
      </p:pic>
      <p:sp>
        <p:nvSpPr>
          <p:cNvPr id="10" name="Подзаголовок 9"/>
          <p:cNvSpPr>
            <a:spLocks noGrp="1"/>
          </p:cNvSpPr>
          <p:nvPr>
            <p:ph type="subTitle" idx="1"/>
          </p:nvPr>
        </p:nvSpPr>
        <p:spPr>
          <a:xfrm>
            <a:off x="2143108" y="571480"/>
            <a:ext cx="6357982" cy="5786478"/>
          </a:xfrm>
        </p:spPr>
        <p:txBody>
          <a:bodyPr/>
          <a:lstStyle/>
          <a:p>
            <a:pPr algn="just"/>
            <a:endParaRPr lang="uz-Latn-UZ" sz="2800" i="1" dirty="0" smtClean="0">
              <a:solidFill>
                <a:srgbClr val="008000"/>
              </a:solidFill>
              <a:latin typeface="Times New Roman" pitchFamily="18" charset="0"/>
              <a:cs typeface="Times New Roman" pitchFamily="18" charset="0"/>
            </a:endParaRPr>
          </a:p>
          <a:p>
            <a:pPr algn="just"/>
            <a:endParaRPr lang="ru-RU" sz="2400" b="0" i="1" dirty="0" smtClean="0">
              <a:solidFill>
                <a:srgbClr val="008000"/>
              </a:solidFill>
              <a:latin typeface="Times New Roman" pitchFamily="18" charset="0"/>
              <a:cs typeface="Times New Roman" pitchFamily="18" charset="0"/>
            </a:endParaRPr>
          </a:p>
          <a:p>
            <a:r>
              <a:rPr lang="en-US" sz="2800" i="1" dirty="0" smtClean="0">
                <a:solidFill>
                  <a:srgbClr val="008000"/>
                </a:solidFill>
              </a:rPr>
              <a:t> </a:t>
            </a:r>
            <a:endParaRPr lang="ru-RU" sz="2800" dirty="0" smtClean="0">
              <a:solidFill>
                <a:srgbClr val="002060"/>
              </a:solidFill>
              <a:latin typeface="Times New Roman" pitchFamily="18" charset="0"/>
              <a:cs typeface="Times New Roman" pitchFamily="18" charset="0"/>
            </a:endParaRPr>
          </a:p>
          <a:p>
            <a:r>
              <a:rPr lang="en-US" sz="2800" i="1" dirty="0" smtClean="0">
                <a:solidFill>
                  <a:srgbClr val="7030A0"/>
                </a:solidFill>
              </a:rPr>
              <a:t>     </a:t>
            </a:r>
            <a:endParaRPr lang="uz-Cyrl-UZ" sz="2400" b="0" dirty="0" smtClean="0">
              <a:solidFill>
                <a:srgbClr val="0070C0"/>
              </a:solidFill>
              <a:latin typeface="Times New Roman" pitchFamily="18" charset="0"/>
              <a:cs typeface="Times New Roman" pitchFamily="18" charset="0"/>
            </a:endParaRPr>
          </a:p>
          <a:p>
            <a:pPr algn="just" eaLnBrk="1" fontAlgn="auto" hangingPunct="1">
              <a:spcAft>
                <a:spcPts val="0"/>
              </a:spcAft>
              <a:defRPr/>
            </a:pPr>
            <a:r>
              <a:rPr lang="uz-Cyrl-UZ" b="0" dirty="0" smtClean="0">
                <a:solidFill>
                  <a:srgbClr val="0070C0"/>
                </a:solidFill>
                <a:latin typeface="Times New Roman" pitchFamily="18" charset="0"/>
                <a:cs typeface="Times New Roman" pitchFamily="18" charset="0"/>
              </a:rPr>
              <a:t> </a:t>
            </a:r>
            <a:endParaRPr lang="ru-RU" dirty="0"/>
          </a:p>
        </p:txBody>
      </p:sp>
      <p:pic>
        <p:nvPicPr>
          <p:cNvPr id="12289" name="Picture 1" descr="F:\_\расм\images02.jpeg"/>
          <p:cNvPicPr>
            <a:picLocks noChangeAspect="1" noChangeArrowheads="1"/>
          </p:cNvPicPr>
          <p:nvPr/>
        </p:nvPicPr>
        <p:blipFill>
          <a:blip r:embed="rId3"/>
          <a:srcRect/>
          <a:stretch>
            <a:fillRect/>
          </a:stretch>
        </p:blipFill>
        <p:spPr bwMode="auto">
          <a:xfrm>
            <a:off x="2928926" y="4105850"/>
            <a:ext cx="3214710" cy="2247321"/>
          </a:xfrm>
          <a:prstGeom prst="rect">
            <a:avLst/>
          </a:prstGeom>
          <a:noFill/>
        </p:spPr>
      </p:pic>
      <p:sp>
        <p:nvSpPr>
          <p:cNvPr id="13313" name="Rectangle 1"/>
          <p:cNvSpPr>
            <a:spLocks noChangeArrowheads="1"/>
          </p:cNvSpPr>
          <p:nvPr/>
        </p:nvSpPr>
        <p:spPr bwMode="auto">
          <a:xfrm>
            <a:off x="285720" y="428604"/>
            <a:ext cx="7858148" cy="34778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539750" algn="just"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Kinematikada statikadagidek qattiq jismni mutlaq qattiq jism deb qaraladi. Jismning istalgan ikki nuqtasining oralig’i hamma vaqt o’zgarmasdan qolsa, bunday qattiq jismga mutlaq qattiq jism deyiladi. Bundan buyon jism yoki qattiq jism deganda mutlaq qattiq jism tushuniladi. Qattiq jism harakatini kinematik o’rganish bu harakatlanayotgan jismni harakat tenglamalarini tuzish va harakatni xarakterlaydigan kinematik xarakteristikalarini o’rganishdan iborat bo’ladi. Butun jismning harakatlanishi kinematik elementlari: harakat qonuni, tezlik va tezlanishlari ma’lum bo’lgandan keyin jism bo’laklarining harakati o’rganiladi. Jismni tashkil etuvchi bo’laklarning xarakterlariga xos bo’lgan qonuniyatlar aniqlanadi. </a:t>
            </a:r>
            <a:endParaRPr kumimoji="0" lang="fr-F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3" name="Рисунок 17" descr="uzor_2"/>
          <p:cNvPicPr>
            <a:picLocks noChangeAspect="1" noChangeArrowheads="1"/>
          </p:cNvPicPr>
          <p:nvPr/>
        </p:nvPicPr>
        <p:blipFill>
          <a:blip r:embed="rId2"/>
          <a:srcRect/>
          <a:stretch>
            <a:fillRect/>
          </a:stretch>
        </p:blipFill>
        <p:spPr bwMode="auto">
          <a:xfrm>
            <a:off x="8101013" y="0"/>
            <a:ext cx="935037" cy="6858000"/>
          </a:xfrm>
          <a:prstGeom prst="rect">
            <a:avLst/>
          </a:prstGeom>
          <a:noFill/>
          <a:ln w="9525">
            <a:noFill/>
            <a:miter lim="800000"/>
            <a:headEnd/>
            <a:tailEnd/>
          </a:ln>
        </p:spPr>
      </p:pic>
      <p:sp>
        <p:nvSpPr>
          <p:cNvPr id="12289" name="AutoShape 1"/>
          <p:cNvSpPr>
            <a:spLocks noChangeAspect="1" noChangeArrowheads="1"/>
          </p:cNvSpPr>
          <p:nvPr/>
        </p:nvSpPr>
        <p:spPr bwMode="auto">
          <a:xfrm>
            <a:off x="0" y="457200"/>
            <a:ext cx="1847850" cy="1047750"/>
          </a:xfrm>
          <a:prstGeom prst="rect">
            <a:avLst/>
          </a:prstGeom>
          <a:noFill/>
        </p:spPr>
        <p:txBody>
          <a:bodyPr vert="horz" wrap="square" lIns="91440" tIns="45720" rIns="91440" bIns="45720" numCol="1" anchor="t" anchorCtr="0" compatLnSpc="1">
            <a:prstTxWarp prst="textNoShape">
              <a:avLst/>
            </a:prstTxWarp>
          </a:bodyPr>
          <a:lstStyle/>
          <a:p>
            <a:endParaRPr lang="ru-RU"/>
          </a:p>
        </p:txBody>
      </p:sp>
      <p:grpSp>
        <p:nvGrpSpPr>
          <p:cNvPr id="12290" name="Group 2"/>
          <p:cNvGrpSpPr>
            <a:grpSpLocks/>
          </p:cNvGrpSpPr>
          <p:nvPr/>
        </p:nvGrpSpPr>
        <p:grpSpPr bwMode="auto">
          <a:xfrm>
            <a:off x="3214678" y="4857760"/>
            <a:ext cx="3643338" cy="2000240"/>
            <a:chOff x="1317" y="1698"/>
            <a:chExt cx="3000" cy="1715"/>
          </a:xfrm>
        </p:grpSpPr>
        <p:sp>
          <p:nvSpPr>
            <p:cNvPr id="12319" name="Rectangle 31" descr="Светлый диагональный 2"/>
            <p:cNvSpPr>
              <a:spLocks noChangeArrowheads="1"/>
            </p:cNvSpPr>
            <p:nvPr/>
          </p:nvSpPr>
          <p:spPr bwMode="auto">
            <a:xfrm>
              <a:off x="2601" y="1854"/>
              <a:ext cx="1383" cy="125"/>
            </a:xfrm>
            <a:prstGeom prst="rect">
              <a:avLst/>
            </a:prstGeom>
            <a:pattFill prst="ltUpDiag">
              <a:fgClr>
                <a:srgbClr val="000000"/>
              </a:fgClr>
              <a:bgClr>
                <a:srgbClr val="FFFFFF"/>
              </a:bgClr>
            </a:patt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ru-RU"/>
            </a:p>
          </p:txBody>
        </p:sp>
        <p:sp>
          <p:nvSpPr>
            <p:cNvPr id="12318" name="Rectangle 30"/>
            <p:cNvSpPr>
              <a:spLocks noChangeArrowheads="1"/>
            </p:cNvSpPr>
            <p:nvPr/>
          </p:nvSpPr>
          <p:spPr bwMode="auto">
            <a:xfrm rot="-3267740">
              <a:off x="1471" y="2516"/>
              <a:ext cx="1440" cy="6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ru-RU"/>
            </a:p>
          </p:txBody>
        </p:sp>
        <p:sp>
          <p:nvSpPr>
            <p:cNvPr id="12317" name="Rectangle 29"/>
            <p:cNvSpPr>
              <a:spLocks noChangeArrowheads="1"/>
            </p:cNvSpPr>
            <p:nvPr/>
          </p:nvSpPr>
          <p:spPr bwMode="auto">
            <a:xfrm rot="-3267740">
              <a:off x="2819" y="2516"/>
              <a:ext cx="1440" cy="6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ru-RU"/>
            </a:p>
          </p:txBody>
        </p:sp>
        <p:sp>
          <p:nvSpPr>
            <p:cNvPr id="12316" name="Oval 28"/>
            <p:cNvSpPr>
              <a:spLocks noChangeArrowheads="1"/>
            </p:cNvSpPr>
            <p:nvPr/>
          </p:nvSpPr>
          <p:spPr bwMode="auto">
            <a:xfrm>
              <a:off x="3900" y="1902"/>
              <a:ext cx="102" cy="102"/>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12315" name="AutoShape 27"/>
            <p:cNvSpPr>
              <a:spLocks noChangeArrowheads="1"/>
            </p:cNvSpPr>
            <p:nvPr/>
          </p:nvSpPr>
          <p:spPr bwMode="auto">
            <a:xfrm>
              <a:off x="1701" y="3114"/>
              <a:ext cx="180" cy="180"/>
            </a:xfrm>
            <a:prstGeom prst="triangle">
              <a:avLst>
                <a:gd name="adj" fmla="val 50000"/>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ru-RU"/>
            </a:p>
          </p:txBody>
        </p:sp>
        <p:sp>
          <p:nvSpPr>
            <p:cNvPr id="12314" name="AutoShape 26"/>
            <p:cNvSpPr>
              <a:spLocks noChangeArrowheads="1"/>
            </p:cNvSpPr>
            <p:nvPr/>
          </p:nvSpPr>
          <p:spPr bwMode="auto">
            <a:xfrm>
              <a:off x="3045" y="3114"/>
              <a:ext cx="180" cy="180"/>
            </a:xfrm>
            <a:prstGeom prst="triangle">
              <a:avLst>
                <a:gd name="adj" fmla="val 50000"/>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ru-RU"/>
            </a:p>
          </p:txBody>
        </p:sp>
        <p:grpSp>
          <p:nvGrpSpPr>
            <p:cNvPr id="12308" name="Group 20"/>
            <p:cNvGrpSpPr>
              <a:grpSpLocks/>
            </p:cNvGrpSpPr>
            <p:nvPr/>
          </p:nvGrpSpPr>
          <p:grpSpPr bwMode="auto">
            <a:xfrm>
              <a:off x="1608" y="3294"/>
              <a:ext cx="294" cy="119"/>
              <a:chOff x="1608" y="3294"/>
              <a:chExt cx="294" cy="119"/>
            </a:xfrm>
          </p:grpSpPr>
          <p:sp>
            <p:nvSpPr>
              <p:cNvPr id="12313" name="Line 25"/>
              <p:cNvSpPr>
                <a:spLocks noChangeShapeType="1"/>
              </p:cNvSpPr>
              <p:nvPr/>
            </p:nvSpPr>
            <p:spPr bwMode="auto">
              <a:xfrm>
                <a:off x="1653" y="3306"/>
                <a:ext cx="249"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12312" name="Line 24"/>
              <p:cNvSpPr>
                <a:spLocks noChangeShapeType="1"/>
              </p:cNvSpPr>
              <p:nvPr/>
            </p:nvSpPr>
            <p:spPr bwMode="auto">
              <a:xfrm flipH="1">
                <a:off x="1608" y="3294"/>
                <a:ext cx="81" cy="107"/>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12311" name="Line 23"/>
              <p:cNvSpPr>
                <a:spLocks noChangeShapeType="1"/>
              </p:cNvSpPr>
              <p:nvPr/>
            </p:nvSpPr>
            <p:spPr bwMode="auto">
              <a:xfrm flipH="1">
                <a:off x="1680" y="3294"/>
                <a:ext cx="81" cy="107"/>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12310" name="Line 22"/>
              <p:cNvSpPr>
                <a:spLocks noChangeShapeType="1"/>
              </p:cNvSpPr>
              <p:nvPr/>
            </p:nvSpPr>
            <p:spPr bwMode="auto">
              <a:xfrm flipH="1">
                <a:off x="1752" y="3306"/>
                <a:ext cx="81" cy="107"/>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12309" name="Line 21"/>
              <p:cNvSpPr>
                <a:spLocks noChangeShapeType="1"/>
              </p:cNvSpPr>
              <p:nvPr/>
            </p:nvSpPr>
            <p:spPr bwMode="auto">
              <a:xfrm flipH="1">
                <a:off x="1812" y="3306"/>
                <a:ext cx="81" cy="107"/>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grpSp>
        <p:grpSp>
          <p:nvGrpSpPr>
            <p:cNvPr id="12302" name="Group 14"/>
            <p:cNvGrpSpPr>
              <a:grpSpLocks/>
            </p:cNvGrpSpPr>
            <p:nvPr/>
          </p:nvGrpSpPr>
          <p:grpSpPr bwMode="auto">
            <a:xfrm>
              <a:off x="2979" y="3282"/>
              <a:ext cx="294" cy="119"/>
              <a:chOff x="1608" y="3294"/>
              <a:chExt cx="294" cy="119"/>
            </a:xfrm>
          </p:grpSpPr>
          <p:sp>
            <p:nvSpPr>
              <p:cNvPr id="12307" name="Line 19"/>
              <p:cNvSpPr>
                <a:spLocks noChangeShapeType="1"/>
              </p:cNvSpPr>
              <p:nvPr/>
            </p:nvSpPr>
            <p:spPr bwMode="auto">
              <a:xfrm>
                <a:off x="1653" y="3306"/>
                <a:ext cx="249"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12306" name="Line 18"/>
              <p:cNvSpPr>
                <a:spLocks noChangeShapeType="1"/>
              </p:cNvSpPr>
              <p:nvPr/>
            </p:nvSpPr>
            <p:spPr bwMode="auto">
              <a:xfrm flipH="1">
                <a:off x="1608" y="3294"/>
                <a:ext cx="81" cy="107"/>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12305" name="Line 17"/>
              <p:cNvSpPr>
                <a:spLocks noChangeShapeType="1"/>
              </p:cNvSpPr>
              <p:nvPr/>
            </p:nvSpPr>
            <p:spPr bwMode="auto">
              <a:xfrm flipH="1">
                <a:off x="1680" y="3294"/>
                <a:ext cx="81" cy="107"/>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12304" name="Line 16"/>
              <p:cNvSpPr>
                <a:spLocks noChangeShapeType="1"/>
              </p:cNvSpPr>
              <p:nvPr/>
            </p:nvSpPr>
            <p:spPr bwMode="auto">
              <a:xfrm flipH="1">
                <a:off x="1752" y="3306"/>
                <a:ext cx="81" cy="107"/>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12303" name="Line 15"/>
              <p:cNvSpPr>
                <a:spLocks noChangeShapeType="1"/>
              </p:cNvSpPr>
              <p:nvPr/>
            </p:nvSpPr>
            <p:spPr bwMode="auto">
              <a:xfrm flipH="1">
                <a:off x="1812" y="3306"/>
                <a:ext cx="81" cy="107"/>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grpSp>
        <p:sp>
          <p:nvSpPr>
            <p:cNvPr id="12301" name="Line 13"/>
            <p:cNvSpPr>
              <a:spLocks noChangeShapeType="1"/>
            </p:cNvSpPr>
            <p:nvPr/>
          </p:nvSpPr>
          <p:spPr bwMode="auto">
            <a:xfrm>
              <a:off x="1773" y="3102"/>
              <a:ext cx="2340" cy="0"/>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ru-RU"/>
            </a:p>
          </p:txBody>
        </p:sp>
        <p:sp>
          <p:nvSpPr>
            <p:cNvPr id="12300" name="Oval 12"/>
            <p:cNvSpPr>
              <a:spLocks noChangeArrowheads="1"/>
            </p:cNvSpPr>
            <p:nvPr/>
          </p:nvSpPr>
          <p:spPr bwMode="auto">
            <a:xfrm>
              <a:off x="1737" y="3048"/>
              <a:ext cx="102" cy="102"/>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12299" name="Oval 11"/>
            <p:cNvSpPr>
              <a:spLocks noChangeArrowheads="1"/>
            </p:cNvSpPr>
            <p:nvPr/>
          </p:nvSpPr>
          <p:spPr bwMode="auto">
            <a:xfrm>
              <a:off x="3093" y="3060"/>
              <a:ext cx="102" cy="102"/>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12298" name="Freeform 10"/>
            <p:cNvSpPr>
              <a:spLocks/>
            </p:cNvSpPr>
            <p:nvPr/>
          </p:nvSpPr>
          <p:spPr bwMode="auto">
            <a:xfrm>
              <a:off x="2338" y="1902"/>
              <a:ext cx="503" cy="332"/>
            </a:xfrm>
            <a:custGeom>
              <a:avLst/>
              <a:gdLst/>
              <a:ahLst/>
              <a:cxnLst>
                <a:cxn ang="0">
                  <a:pos x="0" y="13"/>
                </a:cxn>
                <a:cxn ang="0">
                  <a:pos x="196" y="13"/>
                </a:cxn>
                <a:cxn ang="0">
                  <a:pos x="357" y="94"/>
                </a:cxn>
                <a:cxn ang="0">
                  <a:pos x="449" y="186"/>
                </a:cxn>
                <a:cxn ang="0">
                  <a:pos x="503" y="332"/>
                </a:cxn>
              </a:cxnLst>
              <a:rect l="0" t="0" r="r" b="b"/>
              <a:pathLst>
                <a:path w="503" h="332">
                  <a:moveTo>
                    <a:pt x="0" y="13"/>
                  </a:moveTo>
                  <a:cubicBezTo>
                    <a:pt x="33" y="15"/>
                    <a:pt x="137" y="0"/>
                    <a:pt x="196" y="13"/>
                  </a:cubicBezTo>
                  <a:cubicBezTo>
                    <a:pt x="255" y="26"/>
                    <a:pt x="315" y="65"/>
                    <a:pt x="357" y="94"/>
                  </a:cubicBezTo>
                  <a:cubicBezTo>
                    <a:pt x="399" y="123"/>
                    <a:pt x="425" y="146"/>
                    <a:pt x="449" y="186"/>
                  </a:cubicBezTo>
                  <a:cubicBezTo>
                    <a:pt x="473" y="226"/>
                    <a:pt x="492" y="302"/>
                    <a:pt x="503" y="332"/>
                  </a:cubicBezTo>
                </a:path>
              </a:pathLst>
            </a:cu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ru-RU"/>
            </a:p>
          </p:txBody>
        </p:sp>
        <p:sp>
          <p:nvSpPr>
            <p:cNvPr id="12297" name="Freeform 9"/>
            <p:cNvSpPr>
              <a:spLocks/>
            </p:cNvSpPr>
            <p:nvPr/>
          </p:nvSpPr>
          <p:spPr bwMode="auto">
            <a:xfrm rot="1428969">
              <a:off x="3598" y="1842"/>
              <a:ext cx="503" cy="332"/>
            </a:xfrm>
            <a:custGeom>
              <a:avLst/>
              <a:gdLst/>
              <a:ahLst/>
              <a:cxnLst>
                <a:cxn ang="0">
                  <a:pos x="0" y="13"/>
                </a:cxn>
                <a:cxn ang="0">
                  <a:pos x="196" y="13"/>
                </a:cxn>
                <a:cxn ang="0">
                  <a:pos x="357" y="94"/>
                </a:cxn>
                <a:cxn ang="0">
                  <a:pos x="449" y="186"/>
                </a:cxn>
                <a:cxn ang="0">
                  <a:pos x="503" y="332"/>
                </a:cxn>
              </a:cxnLst>
              <a:rect l="0" t="0" r="r" b="b"/>
              <a:pathLst>
                <a:path w="503" h="332">
                  <a:moveTo>
                    <a:pt x="0" y="13"/>
                  </a:moveTo>
                  <a:cubicBezTo>
                    <a:pt x="33" y="15"/>
                    <a:pt x="137" y="0"/>
                    <a:pt x="196" y="13"/>
                  </a:cubicBezTo>
                  <a:cubicBezTo>
                    <a:pt x="255" y="26"/>
                    <a:pt x="315" y="65"/>
                    <a:pt x="357" y="94"/>
                  </a:cubicBezTo>
                  <a:cubicBezTo>
                    <a:pt x="399" y="123"/>
                    <a:pt x="425" y="146"/>
                    <a:pt x="449" y="186"/>
                  </a:cubicBezTo>
                  <a:cubicBezTo>
                    <a:pt x="473" y="226"/>
                    <a:pt x="492" y="302"/>
                    <a:pt x="503" y="332"/>
                  </a:cubicBezTo>
                </a:path>
              </a:pathLst>
            </a:cu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ru-RU"/>
            </a:p>
          </p:txBody>
        </p:sp>
        <p:sp>
          <p:nvSpPr>
            <p:cNvPr id="12296" name="Oval 8"/>
            <p:cNvSpPr>
              <a:spLocks noChangeArrowheads="1"/>
            </p:cNvSpPr>
            <p:nvPr/>
          </p:nvSpPr>
          <p:spPr bwMode="auto">
            <a:xfrm>
              <a:off x="3897" y="1908"/>
              <a:ext cx="102" cy="102"/>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12295" name="Oval 7"/>
            <p:cNvSpPr>
              <a:spLocks noChangeArrowheads="1"/>
            </p:cNvSpPr>
            <p:nvPr/>
          </p:nvSpPr>
          <p:spPr bwMode="auto">
            <a:xfrm>
              <a:off x="2571" y="1884"/>
              <a:ext cx="102" cy="102"/>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12294" name="Text Box 6"/>
            <p:cNvSpPr txBox="1">
              <a:spLocks noChangeArrowheads="1"/>
            </p:cNvSpPr>
            <p:nvPr/>
          </p:nvSpPr>
          <p:spPr bwMode="auto">
            <a:xfrm>
              <a:off x="2157" y="1830"/>
              <a:ext cx="425" cy="40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PANDA Times UZ"/>
                  <a:ea typeface="Times New Roman" pitchFamily="18" charset="0"/>
                  <a:cs typeface="Arial" pitchFamily="34" charset="0"/>
                </a:rPr>
                <a:t>A</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2293" name="Text Box 5"/>
            <p:cNvSpPr txBox="1">
              <a:spLocks noChangeArrowheads="1"/>
            </p:cNvSpPr>
            <p:nvPr/>
          </p:nvSpPr>
          <p:spPr bwMode="auto">
            <a:xfrm>
              <a:off x="3892" y="1698"/>
              <a:ext cx="425" cy="40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PANDA Times UZ"/>
                  <a:ea typeface="Times New Roman" pitchFamily="18" charset="0"/>
                  <a:cs typeface="Arial" pitchFamily="34" charset="0"/>
                </a:rPr>
                <a:t>B</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2292" name="Text Box 4"/>
            <p:cNvSpPr txBox="1">
              <a:spLocks noChangeArrowheads="1"/>
            </p:cNvSpPr>
            <p:nvPr/>
          </p:nvSpPr>
          <p:spPr bwMode="auto">
            <a:xfrm>
              <a:off x="1317" y="2838"/>
              <a:ext cx="577" cy="40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PANDA Times UZ"/>
                  <a:ea typeface="Times New Roman" pitchFamily="18" charset="0"/>
                  <a:cs typeface="Arial" pitchFamily="34" charset="0"/>
                </a:rPr>
                <a:t>O</a:t>
              </a:r>
              <a:r>
                <a:rPr kumimoji="0" lang="en-US" sz="1400" b="0" i="0" u="none" strike="noStrike" cap="none" normalizeH="0" baseline="-30000" smtClean="0">
                  <a:ln>
                    <a:noFill/>
                  </a:ln>
                  <a:solidFill>
                    <a:schemeClr val="tx1"/>
                  </a:solidFill>
                  <a:effectLst/>
                  <a:latin typeface="PANDA Times UZ"/>
                  <a:ea typeface="Times New Roman" pitchFamily="18" charset="0"/>
                  <a:cs typeface="Arial" pitchFamily="34" charset="0"/>
                </a:rPr>
                <a:t>1</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2291" name="Text Box 3"/>
            <p:cNvSpPr txBox="1">
              <a:spLocks noChangeArrowheads="1"/>
            </p:cNvSpPr>
            <p:nvPr/>
          </p:nvSpPr>
          <p:spPr bwMode="auto">
            <a:xfrm>
              <a:off x="3188" y="2778"/>
              <a:ext cx="577" cy="40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PANDA Times UZ"/>
                  <a:ea typeface="Times New Roman" pitchFamily="18" charset="0"/>
                  <a:cs typeface="Arial" pitchFamily="34" charset="0"/>
                </a:rPr>
                <a:t>O</a:t>
              </a:r>
              <a:r>
                <a:rPr kumimoji="0" lang="en-US" sz="1400" b="0" i="0" u="none" strike="noStrike" cap="none" normalizeH="0" baseline="-30000" smtClean="0">
                  <a:ln>
                    <a:noFill/>
                  </a:ln>
                  <a:solidFill>
                    <a:schemeClr val="tx1"/>
                  </a:solidFill>
                  <a:effectLst/>
                  <a:latin typeface="PANDA Times UZ"/>
                  <a:ea typeface="Times New Roman" pitchFamily="18" charset="0"/>
                  <a:cs typeface="Arial" pitchFamily="34" charset="0"/>
                </a:rPr>
                <a:t>2</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grpSp>
      <p:graphicFrame>
        <p:nvGraphicFramePr>
          <p:cNvPr id="39" name="Схема 38"/>
          <p:cNvGraphicFramePr/>
          <p:nvPr/>
        </p:nvGraphicFramePr>
        <p:xfrm>
          <a:off x="214282" y="642918"/>
          <a:ext cx="8072494" cy="40719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325" name="Rectangle 37"/>
          <p:cNvSpPr>
            <a:spLocks noChangeArrowheads="1"/>
          </p:cNvSpPr>
          <p:nvPr/>
        </p:nvSpPr>
        <p:spPr bwMode="auto">
          <a:xfrm>
            <a:off x="0" y="457200"/>
            <a:ext cx="9144000" cy="0"/>
          </a:xfrm>
          <a:prstGeom prst="rect">
            <a:avLst/>
          </a:prstGeom>
          <a:solidFill>
            <a:srgbClr val="FFFFFF"/>
          </a:solid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3" name="Рисунок 17" descr="uzor_2"/>
          <p:cNvPicPr>
            <a:picLocks noChangeAspect="1" noChangeArrowheads="1"/>
          </p:cNvPicPr>
          <p:nvPr/>
        </p:nvPicPr>
        <p:blipFill>
          <a:blip r:embed="rId3"/>
          <a:srcRect/>
          <a:stretch>
            <a:fillRect/>
          </a:stretch>
        </p:blipFill>
        <p:spPr bwMode="auto">
          <a:xfrm>
            <a:off x="8286776" y="0"/>
            <a:ext cx="857224" cy="6858000"/>
          </a:xfrm>
          <a:prstGeom prst="rect">
            <a:avLst/>
          </a:prstGeom>
          <a:noFill/>
          <a:ln w="9525">
            <a:noFill/>
            <a:miter lim="800000"/>
            <a:headEnd/>
            <a:tailEnd/>
          </a:ln>
        </p:spPr>
      </p:pic>
      <p:sp>
        <p:nvSpPr>
          <p:cNvPr id="10" name="Подзаголовок 9"/>
          <p:cNvSpPr>
            <a:spLocks noGrp="1"/>
          </p:cNvSpPr>
          <p:nvPr>
            <p:ph type="subTitle" idx="1"/>
          </p:nvPr>
        </p:nvSpPr>
        <p:spPr>
          <a:xfrm>
            <a:off x="2357422" y="642918"/>
            <a:ext cx="6215106" cy="5500726"/>
          </a:xfrm>
        </p:spPr>
        <p:txBody>
          <a:bodyPr/>
          <a:lstStyle/>
          <a:p>
            <a:pPr algn="l"/>
            <a:r>
              <a:rPr lang="ru-RU" sz="2800" i="1" u="sng" dirty="0" err="1" smtClean="0">
                <a:solidFill>
                  <a:srgbClr val="FF0000"/>
                </a:solidFill>
              </a:rPr>
              <a:t>Teorema</a:t>
            </a:r>
            <a:r>
              <a:rPr lang="ru-RU" sz="2800" i="1" u="sng" dirty="0" smtClean="0">
                <a:solidFill>
                  <a:srgbClr val="FF0000"/>
                </a:solidFill>
              </a:rPr>
              <a:t>.</a:t>
            </a:r>
            <a:r>
              <a:rPr lang="ru-RU" sz="2800" dirty="0" smtClean="0">
                <a:solidFill>
                  <a:schemeClr val="tx1"/>
                </a:solidFill>
              </a:rPr>
              <a:t>  </a:t>
            </a:r>
            <a:r>
              <a:rPr lang="ru-RU" sz="2800" i="1" dirty="0" err="1" smtClean="0">
                <a:solidFill>
                  <a:schemeClr val="tx1"/>
                </a:solidFill>
              </a:rPr>
              <a:t>Ilgarilanma</a:t>
            </a:r>
            <a:r>
              <a:rPr lang="ru-RU" sz="2800" i="1" dirty="0" smtClean="0">
                <a:solidFill>
                  <a:schemeClr val="tx1"/>
                </a:solidFill>
              </a:rPr>
              <a:t> </a:t>
            </a:r>
            <a:r>
              <a:rPr lang="ru-RU" sz="2800" i="1" dirty="0" err="1" smtClean="0">
                <a:solidFill>
                  <a:schemeClr val="tx1"/>
                </a:solidFill>
              </a:rPr>
              <a:t>harakatdagi</a:t>
            </a:r>
            <a:r>
              <a:rPr lang="ru-RU" sz="2800" i="1" dirty="0" smtClean="0">
                <a:solidFill>
                  <a:schemeClr val="tx1"/>
                </a:solidFill>
              </a:rPr>
              <a:t> </a:t>
            </a:r>
            <a:r>
              <a:rPr lang="ru-RU" sz="2800" i="1" dirty="0" err="1" smtClean="0">
                <a:solidFill>
                  <a:schemeClr val="tx1"/>
                </a:solidFill>
              </a:rPr>
              <a:t>jismning</a:t>
            </a:r>
            <a:r>
              <a:rPr lang="ru-RU" sz="2800" i="1" dirty="0" smtClean="0">
                <a:solidFill>
                  <a:schemeClr val="tx1"/>
                </a:solidFill>
              </a:rPr>
              <a:t> </a:t>
            </a:r>
            <a:r>
              <a:rPr lang="ru-RU" sz="2800" i="1" dirty="0" err="1" smtClean="0">
                <a:solidFill>
                  <a:schemeClr val="tx1"/>
                </a:solidFill>
              </a:rPr>
              <a:t>hamma</a:t>
            </a:r>
            <a:r>
              <a:rPr lang="ru-RU" sz="2800" i="1" dirty="0" smtClean="0">
                <a:solidFill>
                  <a:schemeClr val="tx1"/>
                </a:solidFill>
              </a:rPr>
              <a:t> </a:t>
            </a:r>
            <a:r>
              <a:rPr lang="ru-RU" sz="2800" i="1" dirty="0" err="1" smtClean="0">
                <a:solidFill>
                  <a:schemeClr val="tx1"/>
                </a:solidFill>
              </a:rPr>
              <a:t>nuqtalari</a:t>
            </a:r>
            <a:r>
              <a:rPr lang="ru-RU" sz="2800" i="1" dirty="0" smtClean="0">
                <a:solidFill>
                  <a:schemeClr val="tx1"/>
                </a:solidFill>
              </a:rPr>
              <a:t> </a:t>
            </a:r>
            <a:r>
              <a:rPr lang="ru-RU" sz="2800" i="1" dirty="0" err="1" smtClean="0">
                <a:solidFill>
                  <a:schemeClr val="tx1"/>
                </a:solidFill>
              </a:rPr>
              <a:t>bir</a:t>
            </a:r>
            <a:r>
              <a:rPr lang="ru-RU" sz="2800" i="1" dirty="0" smtClean="0">
                <a:solidFill>
                  <a:schemeClr val="tx1"/>
                </a:solidFill>
              </a:rPr>
              <a:t> </a:t>
            </a:r>
            <a:r>
              <a:rPr lang="ru-RU" sz="2800" i="1" dirty="0" err="1" smtClean="0">
                <a:solidFill>
                  <a:schemeClr val="tx1"/>
                </a:solidFill>
              </a:rPr>
              <a:t>xil</a:t>
            </a:r>
            <a:r>
              <a:rPr lang="ru-RU" sz="2800" i="1" dirty="0" smtClean="0">
                <a:solidFill>
                  <a:schemeClr val="tx1"/>
                </a:solidFill>
              </a:rPr>
              <a:t> </a:t>
            </a:r>
            <a:r>
              <a:rPr lang="ru-RU" sz="2800" i="1" dirty="0" err="1" smtClean="0">
                <a:solidFill>
                  <a:schemeClr val="tx1"/>
                </a:solidFill>
              </a:rPr>
              <a:t>chiziq</a:t>
            </a:r>
            <a:r>
              <a:rPr lang="ru-RU" sz="2800" i="1" dirty="0" smtClean="0">
                <a:solidFill>
                  <a:schemeClr val="tx1"/>
                </a:solidFill>
              </a:rPr>
              <a:t> (</a:t>
            </a:r>
            <a:r>
              <a:rPr lang="ru-RU" sz="2800" i="1" dirty="0" err="1" smtClean="0">
                <a:solidFill>
                  <a:schemeClr val="tx1"/>
                </a:solidFill>
              </a:rPr>
              <a:t>traektoriya</a:t>
            </a:r>
            <a:r>
              <a:rPr lang="ru-RU" sz="2800" i="1" dirty="0" smtClean="0">
                <a:solidFill>
                  <a:schemeClr val="tx1"/>
                </a:solidFill>
              </a:rPr>
              <a:t>) </a:t>
            </a:r>
            <a:r>
              <a:rPr lang="ru-RU" sz="2800" i="1" dirty="0" err="1" smtClean="0">
                <a:solidFill>
                  <a:schemeClr val="tx1"/>
                </a:solidFill>
              </a:rPr>
              <a:t>chizadi</a:t>
            </a:r>
            <a:r>
              <a:rPr lang="ru-RU" sz="2800" i="1" dirty="0" smtClean="0">
                <a:solidFill>
                  <a:schemeClr val="tx1"/>
                </a:solidFill>
              </a:rPr>
              <a:t> </a:t>
            </a:r>
            <a:r>
              <a:rPr lang="ru-RU" sz="2800" i="1" dirty="0" err="1" smtClean="0">
                <a:solidFill>
                  <a:schemeClr val="tx1"/>
                </a:solidFill>
              </a:rPr>
              <a:t>va</a:t>
            </a:r>
            <a:r>
              <a:rPr lang="ru-RU" sz="2800" i="1" dirty="0" smtClean="0">
                <a:solidFill>
                  <a:schemeClr val="tx1"/>
                </a:solidFill>
              </a:rPr>
              <a:t> </a:t>
            </a:r>
            <a:r>
              <a:rPr lang="ru-RU" sz="2800" i="1" dirty="0" err="1" smtClean="0">
                <a:solidFill>
                  <a:schemeClr val="tx1"/>
                </a:solidFill>
              </a:rPr>
              <a:t>har</a:t>
            </a:r>
            <a:r>
              <a:rPr lang="ru-RU" sz="2800" i="1" dirty="0" smtClean="0">
                <a:solidFill>
                  <a:schemeClr val="tx1"/>
                </a:solidFill>
              </a:rPr>
              <a:t> </a:t>
            </a:r>
            <a:r>
              <a:rPr lang="ru-RU" sz="2800" i="1" dirty="0" err="1" smtClean="0">
                <a:solidFill>
                  <a:schemeClr val="tx1"/>
                </a:solidFill>
              </a:rPr>
              <a:t>onda</a:t>
            </a:r>
            <a:r>
              <a:rPr lang="ru-RU" sz="2800" i="1" dirty="0" smtClean="0">
                <a:solidFill>
                  <a:schemeClr val="tx1"/>
                </a:solidFill>
              </a:rPr>
              <a:t> </a:t>
            </a:r>
            <a:r>
              <a:rPr lang="ru-RU" sz="2800" i="1" dirty="0" err="1" smtClean="0">
                <a:solidFill>
                  <a:schemeClr val="tx1"/>
                </a:solidFill>
              </a:rPr>
              <a:t>miqdor</a:t>
            </a:r>
            <a:r>
              <a:rPr lang="ru-RU" sz="2800" i="1" dirty="0" smtClean="0">
                <a:solidFill>
                  <a:schemeClr val="tx1"/>
                </a:solidFill>
              </a:rPr>
              <a:t> </a:t>
            </a:r>
            <a:r>
              <a:rPr lang="ru-RU" sz="2800" i="1" dirty="0" err="1" smtClean="0">
                <a:solidFill>
                  <a:schemeClr val="tx1"/>
                </a:solidFill>
              </a:rPr>
              <a:t>hamda</a:t>
            </a:r>
            <a:r>
              <a:rPr lang="ru-RU" sz="2800" i="1" dirty="0" smtClean="0">
                <a:solidFill>
                  <a:schemeClr val="tx1"/>
                </a:solidFill>
              </a:rPr>
              <a:t> </a:t>
            </a:r>
            <a:r>
              <a:rPr lang="ru-RU" sz="2800" i="1" dirty="0" err="1" smtClean="0">
                <a:solidFill>
                  <a:schemeClr val="tx1"/>
                </a:solidFill>
              </a:rPr>
              <a:t>yo’nalishlari</a:t>
            </a:r>
            <a:r>
              <a:rPr lang="ru-RU" sz="2800" i="1" dirty="0" smtClean="0">
                <a:solidFill>
                  <a:schemeClr val="tx1"/>
                </a:solidFill>
              </a:rPr>
              <a:t> </a:t>
            </a:r>
            <a:r>
              <a:rPr lang="ru-RU" sz="2800" i="1" dirty="0" err="1" smtClean="0">
                <a:solidFill>
                  <a:schemeClr val="tx1"/>
                </a:solidFill>
              </a:rPr>
              <a:t>jihatdan</a:t>
            </a:r>
            <a:r>
              <a:rPr lang="ru-RU" sz="2800" i="1" dirty="0" smtClean="0">
                <a:solidFill>
                  <a:schemeClr val="tx1"/>
                </a:solidFill>
              </a:rPr>
              <a:t> </a:t>
            </a:r>
            <a:r>
              <a:rPr lang="ru-RU" sz="2800" i="1" dirty="0" err="1" smtClean="0">
                <a:solidFill>
                  <a:schemeClr val="tx1"/>
                </a:solidFill>
              </a:rPr>
              <a:t>bir</a:t>
            </a:r>
            <a:r>
              <a:rPr lang="ru-RU" sz="2800" i="1" dirty="0" smtClean="0">
                <a:solidFill>
                  <a:schemeClr val="tx1"/>
                </a:solidFill>
              </a:rPr>
              <a:t> </a:t>
            </a:r>
            <a:r>
              <a:rPr lang="ru-RU" sz="2800" i="1" dirty="0" err="1" smtClean="0">
                <a:solidFill>
                  <a:schemeClr val="tx1"/>
                </a:solidFill>
              </a:rPr>
              <a:t>xil</a:t>
            </a:r>
            <a:r>
              <a:rPr lang="ru-RU" sz="2800" i="1" dirty="0" smtClean="0">
                <a:solidFill>
                  <a:schemeClr val="tx1"/>
                </a:solidFill>
              </a:rPr>
              <a:t> </a:t>
            </a:r>
            <a:r>
              <a:rPr lang="ru-RU" sz="2800" i="1" dirty="0" err="1" smtClean="0">
                <a:solidFill>
                  <a:schemeClr val="tx1"/>
                </a:solidFill>
              </a:rPr>
              <a:t>tezlikka</a:t>
            </a:r>
            <a:r>
              <a:rPr lang="ru-RU" sz="2800" i="1" dirty="0" smtClean="0">
                <a:solidFill>
                  <a:schemeClr val="tx1"/>
                </a:solidFill>
              </a:rPr>
              <a:t> </a:t>
            </a:r>
            <a:r>
              <a:rPr lang="ru-RU" sz="2800" i="1" dirty="0" err="1" smtClean="0">
                <a:solidFill>
                  <a:schemeClr val="tx1"/>
                </a:solidFill>
              </a:rPr>
              <a:t>va</a:t>
            </a:r>
            <a:r>
              <a:rPr lang="ru-RU" sz="2800" i="1" dirty="0" smtClean="0">
                <a:solidFill>
                  <a:schemeClr val="tx1"/>
                </a:solidFill>
              </a:rPr>
              <a:t> </a:t>
            </a:r>
            <a:r>
              <a:rPr lang="ru-RU" sz="2800" i="1" dirty="0" err="1" smtClean="0">
                <a:solidFill>
                  <a:schemeClr val="tx1"/>
                </a:solidFill>
              </a:rPr>
              <a:t>bir</a:t>
            </a:r>
            <a:r>
              <a:rPr lang="ru-RU" sz="2800" i="1" dirty="0" smtClean="0">
                <a:solidFill>
                  <a:schemeClr val="tx1"/>
                </a:solidFill>
              </a:rPr>
              <a:t> </a:t>
            </a:r>
            <a:r>
              <a:rPr lang="ru-RU" sz="2800" i="1" dirty="0" err="1" smtClean="0">
                <a:solidFill>
                  <a:schemeClr val="tx1"/>
                </a:solidFill>
              </a:rPr>
              <a:t>xil</a:t>
            </a:r>
            <a:r>
              <a:rPr lang="ru-RU" sz="2800" i="1" dirty="0" smtClean="0">
                <a:solidFill>
                  <a:schemeClr val="tx1"/>
                </a:solidFill>
              </a:rPr>
              <a:t> </a:t>
            </a:r>
            <a:r>
              <a:rPr lang="ru-RU" sz="2800" i="1" dirty="0" err="1" smtClean="0">
                <a:solidFill>
                  <a:schemeClr val="tx1"/>
                </a:solidFill>
              </a:rPr>
              <a:t>tezlanishga</a:t>
            </a:r>
            <a:r>
              <a:rPr lang="ru-RU" sz="2800" i="1" dirty="0" smtClean="0">
                <a:solidFill>
                  <a:schemeClr val="tx1"/>
                </a:solidFill>
              </a:rPr>
              <a:t> </a:t>
            </a:r>
            <a:r>
              <a:rPr lang="ru-RU" sz="2800" i="1" dirty="0" err="1" smtClean="0">
                <a:solidFill>
                  <a:schemeClr val="tx1"/>
                </a:solidFill>
              </a:rPr>
              <a:t>ega</a:t>
            </a:r>
            <a:r>
              <a:rPr lang="ru-RU" sz="2800" i="1" dirty="0" smtClean="0">
                <a:solidFill>
                  <a:schemeClr val="tx1"/>
                </a:solidFill>
              </a:rPr>
              <a:t> </a:t>
            </a:r>
            <a:r>
              <a:rPr lang="ru-RU" sz="2800" i="1" dirty="0" err="1" smtClean="0">
                <a:solidFill>
                  <a:schemeClr val="tx1"/>
                </a:solidFill>
              </a:rPr>
              <a:t>bo’ladi</a:t>
            </a:r>
            <a:endParaRPr lang="ru-RU" sz="2800" dirty="0" smtClean="0">
              <a:solidFill>
                <a:schemeClr val="tx1"/>
              </a:solidFill>
            </a:endParaRPr>
          </a:p>
          <a:p>
            <a:r>
              <a:rPr lang="ru-RU" sz="2800" i="1" dirty="0" smtClean="0">
                <a:solidFill>
                  <a:srgbClr val="002060"/>
                </a:solidFill>
                <a:latin typeface="Times New Roman" pitchFamily="18" charset="0"/>
                <a:cs typeface="Times New Roman" pitchFamily="18" charset="0"/>
              </a:rPr>
              <a:t>. </a:t>
            </a:r>
            <a:endParaRPr lang="ru-RU" sz="2800" dirty="0" smtClean="0">
              <a:solidFill>
                <a:srgbClr val="002060"/>
              </a:solidFill>
              <a:latin typeface="Times New Roman" pitchFamily="18" charset="0"/>
              <a:cs typeface="Times New Roman" pitchFamily="18" charset="0"/>
            </a:endParaRPr>
          </a:p>
          <a:p>
            <a:r>
              <a:rPr lang="en-US" sz="2800" i="1" dirty="0" smtClean="0">
                <a:solidFill>
                  <a:srgbClr val="7030A0"/>
                </a:solidFill>
              </a:rPr>
              <a:t>     </a:t>
            </a:r>
            <a:endParaRPr lang="uz-Cyrl-UZ" sz="2400" b="0" dirty="0" smtClean="0">
              <a:solidFill>
                <a:srgbClr val="0070C0"/>
              </a:solidFill>
              <a:latin typeface="Times New Roman" pitchFamily="18" charset="0"/>
              <a:cs typeface="Times New Roman" pitchFamily="18" charset="0"/>
            </a:endParaRPr>
          </a:p>
          <a:p>
            <a:pPr algn="just" eaLnBrk="1" fontAlgn="auto" hangingPunct="1">
              <a:spcAft>
                <a:spcPts val="0"/>
              </a:spcAft>
              <a:defRPr/>
            </a:pPr>
            <a:r>
              <a:rPr lang="uz-Cyrl-UZ" b="0" dirty="0" smtClean="0">
                <a:solidFill>
                  <a:srgbClr val="0070C0"/>
                </a:solidFill>
                <a:latin typeface="Times New Roman" pitchFamily="18" charset="0"/>
                <a:cs typeface="Times New Roman" pitchFamily="18" charset="0"/>
              </a:rPr>
              <a:t> </a:t>
            </a:r>
            <a:endParaRPr lang="ru-RU" dirty="0"/>
          </a:p>
        </p:txBody>
      </p:sp>
      <p:pic>
        <p:nvPicPr>
          <p:cNvPr id="46" name="Рисунок 17" descr="uzor_2"/>
          <p:cNvPicPr>
            <a:picLocks noChangeAspect="1" noChangeArrowheads="1"/>
          </p:cNvPicPr>
          <p:nvPr/>
        </p:nvPicPr>
        <p:blipFill>
          <a:blip r:embed="rId3"/>
          <a:srcRect/>
          <a:stretch>
            <a:fillRect/>
          </a:stretch>
        </p:blipFill>
        <p:spPr bwMode="auto">
          <a:xfrm>
            <a:off x="0" y="0"/>
            <a:ext cx="571472" cy="6858000"/>
          </a:xfrm>
          <a:prstGeom prst="rect">
            <a:avLst/>
          </a:prstGeom>
          <a:noFill/>
          <a:ln w="9525">
            <a:noFill/>
            <a:miter lim="800000"/>
            <a:headEnd/>
            <a:tailEnd/>
          </a:ln>
        </p:spPr>
      </p:pic>
      <p:sp>
        <p:nvSpPr>
          <p:cNvPr id="21553" name="Rectangle 49"/>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BalticaUzbek"/>
                <a:ea typeface="Times New Roman" pitchFamily="18" charset="0"/>
                <a:cs typeface="Times New Roman" pitchFamily="18"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pic>
        <p:nvPicPr>
          <p:cNvPr id="52" name="Picture 2"/>
          <p:cNvPicPr>
            <a:picLocks noChangeAspect="1" noChangeArrowheads="1"/>
          </p:cNvPicPr>
          <p:nvPr/>
        </p:nvPicPr>
        <p:blipFill>
          <a:blip r:embed="rId4"/>
          <a:srcRect/>
          <a:stretch>
            <a:fillRect/>
          </a:stretch>
        </p:blipFill>
        <p:spPr bwMode="auto">
          <a:xfrm>
            <a:off x="0" y="0"/>
            <a:ext cx="2143076" cy="2000216"/>
          </a:xfrm>
          <a:prstGeom prst="rect">
            <a:avLst/>
          </a:prstGeom>
          <a:noFill/>
          <a:ln w="9525">
            <a:noFill/>
            <a:miter lim="800000"/>
            <a:headEnd/>
            <a:tailEnd/>
          </a:ln>
          <a:effectLst/>
        </p:spPr>
      </p:pic>
      <p:sp>
        <p:nvSpPr>
          <p:cNvPr id="1126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265" name="Object 1"/>
          <p:cNvGraphicFramePr>
            <a:graphicFrameLocks noChangeAspect="1"/>
          </p:cNvGraphicFramePr>
          <p:nvPr/>
        </p:nvGraphicFramePr>
        <p:xfrm>
          <a:off x="2643174" y="3714752"/>
          <a:ext cx="4572032" cy="2928958"/>
        </p:xfrm>
        <a:graphic>
          <a:graphicData uri="http://schemas.openxmlformats.org/presentationml/2006/ole">
            <p:oleObj spid="_x0000_s11265" name="Точечный рисунок" r:id="rId5" imgW="6695238" imgH="4552381" progId="PBrush">
              <p:embed/>
            </p:oleObj>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ChangeArrowheads="1"/>
          </p:cNvSpPr>
          <p:nvPr/>
        </p:nvSpPr>
        <p:spPr bwMode="auto">
          <a:xfrm>
            <a:off x="714348" y="928670"/>
            <a:ext cx="7358114"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53975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Teoremani</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isbotlash</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uchun</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berilgan</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OXYZ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qo’zg’almas</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hisoblash</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sistemasiga</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nisbatan</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ilgarilanma</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harakatni</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tekshiramiz</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Jismning</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ixtiyoriy</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va</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B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nuqtalarini</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olib</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ularning</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radius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vektorlarini</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o’tkazamiz</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t>
            </a:r>
          </a:p>
          <a:p>
            <a:pPr marL="0" marR="0" lvl="0" indent="539750" algn="just"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SHakldan</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1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51201" name="Рисунок 36"/>
          <p:cNvPicPr>
            <a:picLocks noChangeAspect="1" noChangeArrowheads="1"/>
          </p:cNvPicPr>
          <p:nvPr/>
        </p:nvPicPr>
        <p:blipFill>
          <a:blip r:embed="rId3"/>
          <a:srcRect/>
          <a:stretch>
            <a:fillRect/>
          </a:stretch>
        </p:blipFill>
        <p:spPr bwMode="auto">
          <a:xfrm>
            <a:off x="3500430" y="2428868"/>
            <a:ext cx="2530096" cy="714380"/>
          </a:xfrm>
          <a:prstGeom prst="rect">
            <a:avLst/>
          </a:prstGeom>
          <a:noFill/>
        </p:spPr>
      </p:pic>
      <p:sp>
        <p:nvSpPr>
          <p:cNvPr id="51205" name="Rectangle 5"/>
          <p:cNvSpPr>
            <a:spLocks noChangeArrowheads="1"/>
          </p:cNvSpPr>
          <p:nvPr/>
        </p:nvSpPr>
        <p:spPr bwMode="auto">
          <a:xfrm>
            <a:off x="928662" y="3214686"/>
            <a:ext cx="7500958"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lang="en-US" sz="2000" dirty="0" smtClean="0">
                <a:solidFill>
                  <a:srgbClr val="000000"/>
                </a:solidFill>
                <a:latin typeface="Arial" pitchFamily="34" charset="0"/>
                <a:ea typeface="Times New Roman" pitchFamily="18" charset="0"/>
                <a:cs typeface="Arial" pitchFamily="34" charset="0"/>
              </a:rPr>
              <a:t> </a:t>
            </a:r>
            <a:r>
              <a:rPr lang="en-US" sz="2000" dirty="0" smtClean="0">
                <a:solidFill>
                  <a:srgbClr val="000000"/>
                </a:solidFill>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Ammo AB kesmaning uzunligi va yo’nalishi o’zgarmaydi, chunki qattiq jism ta’rifiga ko’ra AB uzunligi o’zgarmas bo’lib, ilgarilanma harakat ta’rifiga ko’ra doimo o’z-o’ziga parallel qoladi, ya’ni </a:t>
            </a:r>
            <a:endParaRPr kumimoji="0" lang="uz-Cyrl-UZ" sz="20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51204" name="Object 4"/>
          <p:cNvGraphicFramePr>
            <a:graphicFrameLocks noChangeAspect="1"/>
          </p:cNvGraphicFramePr>
          <p:nvPr/>
        </p:nvGraphicFramePr>
        <p:xfrm>
          <a:off x="3714743" y="4714884"/>
          <a:ext cx="2357454" cy="642942"/>
        </p:xfrm>
        <a:graphic>
          <a:graphicData uri="http://schemas.openxmlformats.org/presentationml/2006/ole">
            <p:oleObj spid="_x0000_s51204" name="Формула" r:id="rId4" imgW="838200" imgH="228600" progId="Equation.3">
              <p:embed/>
            </p:oleObj>
          </a:graphicData>
        </a:graphic>
      </p:graphicFrame>
      <p:sp>
        <p:nvSpPr>
          <p:cNvPr id="51206" name="Rectangle 6"/>
          <p:cNvSpPr>
            <a:spLocks noChangeArrowheads="1"/>
          </p:cNvSpPr>
          <p:nvPr/>
        </p:nvSpPr>
        <p:spPr bwMode="auto">
          <a:xfrm>
            <a:off x="0" y="2286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smtClean="0">
                <a:ln>
                  <a:noFill/>
                </a:ln>
                <a:solidFill>
                  <a:srgbClr val="000000"/>
                </a:solidFill>
                <a:effectLst/>
                <a:latin typeface="Arial" pitchFamily="34" charset="0"/>
                <a:ea typeface="Times New Roman" pitchFamily="18" charset="0"/>
                <a:cs typeface="Arial" pitchFamily="34" charset="0"/>
              </a:rPr>
              <a:t>. </a:t>
            </a:r>
            <a:endParaRPr kumimoji="0" lang="uz-Cyrl-UZ" sz="1800" b="0" i="0" u="none" strike="noStrike" cap="none" normalizeH="0" baseline="0" smtClean="0">
              <a:ln>
                <a:noFill/>
              </a:ln>
              <a:solidFill>
                <a:schemeClr val="tx1"/>
              </a:solidFill>
              <a:effectLst/>
              <a:latin typeface="Arial" pitchFamily="34" charset="0"/>
              <a:cs typeface="Arial" pitchFamily="34" charset="0"/>
            </a:endParaRPr>
          </a:p>
        </p:txBody>
      </p:sp>
      <p:sp>
        <p:nvSpPr>
          <p:cNvPr id="10" name="Прямоугольник 9"/>
          <p:cNvSpPr/>
          <p:nvPr/>
        </p:nvSpPr>
        <p:spPr>
          <a:xfrm>
            <a:off x="6929454" y="2571744"/>
            <a:ext cx="659155" cy="369332"/>
          </a:xfrm>
          <a:prstGeom prst="rect">
            <a:avLst/>
          </a:prstGeom>
        </p:spPr>
        <p:txBody>
          <a:bodyPr wrap="none">
            <a:spAutoFit/>
          </a:bodyPr>
          <a:lstStyle/>
          <a:p>
            <a:r>
              <a:rPr lang="en-US" dirty="0" smtClean="0"/>
              <a:t>(3.1)</a:t>
            </a:r>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Text Box 2"/>
          <p:cNvSpPr txBox="1">
            <a:spLocks noChangeArrowheads="1"/>
          </p:cNvSpPr>
          <p:nvPr/>
        </p:nvSpPr>
        <p:spPr bwMode="auto">
          <a:xfrm>
            <a:off x="539750" y="476250"/>
            <a:ext cx="8064500" cy="366713"/>
          </a:xfrm>
          <a:prstGeom prst="rect">
            <a:avLst/>
          </a:prstGeom>
          <a:noFill/>
          <a:ln w="9525">
            <a:noFill/>
            <a:miter lim="800000"/>
            <a:headEnd/>
            <a:tailEnd/>
          </a:ln>
        </p:spPr>
        <p:txBody>
          <a:bodyPr>
            <a:spAutoFit/>
          </a:bodyPr>
          <a:lstStyle/>
          <a:p>
            <a:pPr eaLnBrk="1" hangingPunct="1">
              <a:spcBef>
                <a:spcPct val="50000"/>
              </a:spcBef>
            </a:pPr>
            <a:endParaRPr lang="ru-RU" sz="1800" b="0" i="0">
              <a:latin typeface="Arial" pitchFamily="34" charset="0"/>
            </a:endParaRPr>
          </a:p>
        </p:txBody>
      </p:sp>
      <p:pic>
        <p:nvPicPr>
          <p:cNvPr id="12" name="Picture 2"/>
          <p:cNvPicPr>
            <a:picLocks noChangeAspect="1" noChangeArrowheads="1"/>
          </p:cNvPicPr>
          <p:nvPr/>
        </p:nvPicPr>
        <p:blipFill>
          <a:blip r:embed="rId2"/>
          <a:srcRect/>
          <a:stretch>
            <a:fillRect/>
          </a:stretch>
        </p:blipFill>
        <p:spPr bwMode="auto">
          <a:xfrm>
            <a:off x="0" y="0"/>
            <a:ext cx="1357290" cy="1214422"/>
          </a:xfrm>
          <a:prstGeom prst="rect">
            <a:avLst/>
          </a:prstGeom>
          <a:noFill/>
          <a:ln w="9525">
            <a:noFill/>
            <a:miter lim="800000"/>
            <a:headEnd/>
            <a:tailEnd/>
          </a:ln>
          <a:effectLst/>
        </p:spPr>
      </p:pic>
      <p:pic>
        <p:nvPicPr>
          <p:cNvPr id="43009" name="Picture 1"/>
          <p:cNvPicPr>
            <a:picLocks noChangeAspect="1" noChangeArrowheads="1"/>
          </p:cNvPicPr>
          <p:nvPr/>
        </p:nvPicPr>
        <p:blipFill>
          <a:blip r:embed="rId3"/>
          <a:srcRect l="24707" t="40039" r="18741" b="15039"/>
          <a:stretch>
            <a:fillRect/>
          </a:stretch>
        </p:blipFill>
        <p:spPr bwMode="auto">
          <a:xfrm>
            <a:off x="571472" y="1142984"/>
            <a:ext cx="7997950" cy="4143404"/>
          </a:xfrm>
          <a:prstGeom prst="rect">
            <a:avLst/>
          </a:prstGeom>
          <a:noFill/>
          <a:ln w="9525">
            <a:noFill/>
            <a:miter lim="800000"/>
            <a:headEnd/>
            <a:tailEnd/>
          </a:ln>
          <a:effectLst/>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85720" y="0"/>
            <a:ext cx="8429684" cy="6643710"/>
          </a:xfrm>
        </p:spPr>
        <p:txBody>
          <a:bodyPr/>
          <a:lstStyle/>
          <a:p>
            <a:pPr marL="1800225" lvl="1" indent="711200">
              <a:buNone/>
            </a:pPr>
            <a:endParaRPr lang="uz-Latn-UZ" sz="2400" b="1" i="1" dirty="0" smtClean="0">
              <a:solidFill>
                <a:srgbClr val="008000"/>
              </a:solidFill>
              <a:latin typeface="Times New Roman" pitchFamily="18" charset="0"/>
              <a:cs typeface="Times New Roman" pitchFamily="18" charset="0"/>
            </a:endParaRPr>
          </a:p>
          <a:p>
            <a:pPr marL="1800225" lvl="1" indent="711200">
              <a:buNone/>
            </a:pPr>
            <a:r>
              <a:rPr lang="ru-RU" b="1" i="1" dirty="0" err="1" smtClean="0"/>
              <a:t>Harakatlanuvchi</a:t>
            </a:r>
            <a:r>
              <a:rPr lang="ru-RU" b="1" i="1" dirty="0" smtClean="0"/>
              <a:t> </a:t>
            </a:r>
            <a:r>
              <a:rPr lang="ru-RU" b="1" i="1" dirty="0" err="1" smtClean="0"/>
              <a:t>qattiq</a:t>
            </a:r>
            <a:r>
              <a:rPr lang="ru-RU" b="1" i="1" dirty="0" smtClean="0"/>
              <a:t> </a:t>
            </a:r>
            <a:r>
              <a:rPr lang="ru-RU" b="1" i="1" dirty="0" err="1" smtClean="0"/>
              <a:t>jismning</a:t>
            </a:r>
            <a:r>
              <a:rPr lang="ru-RU" b="1" i="1" dirty="0" smtClean="0"/>
              <a:t> </a:t>
            </a:r>
            <a:r>
              <a:rPr lang="ru-RU" b="1" i="1" dirty="0" err="1" smtClean="0"/>
              <a:t>ikkita</a:t>
            </a:r>
            <a:r>
              <a:rPr lang="ru-RU" b="1" i="1" dirty="0" smtClean="0"/>
              <a:t> </a:t>
            </a:r>
            <a:r>
              <a:rPr lang="ru-RU" b="1" i="1" dirty="0" err="1" smtClean="0"/>
              <a:t>nuqtasi</a:t>
            </a:r>
            <a:r>
              <a:rPr lang="ru-RU" b="1" i="1" dirty="0" smtClean="0"/>
              <a:t> </a:t>
            </a:r>
            <a:r>
              <a:rPr lang="ru-RU" b="1" i="1" dirty="0" err="1" smtClean="0"/>
              <a:t>doimo</a:t>
            </a:r>
            <a:r>
              <a:rPr lang="ru-RU" b="1" i="1" dirty="0" smtClean="0"/>
              <a:t> </a:t>
            </a:r>
            <a:r>
              <a:rPr lang="ru-RU" b="1" i="1" dirty="0" err="1" smtClean="0"/>
              <a:t>qo’zg’almasdan</a:t>
            </a:r>
            <a:r>
              <a:rPr lang="ru-RU" b="1" i="1" dirty="0" smtClean="0"/>
              <a:t> </a:t>
            </a:r>
            <a:r>
              <a:rPr lang="ru-RU" b="1" i="1" dirty="0" err="1" smtClean="0"/>
              <a:t>qolsa</a:t>
            </a:r>
            <a:r>
              <a:rPr lang="ru-RU" b="1" i="1" dirty="0" smtClean="0"/>
              <a:t>, </a:t>
            </a:r>
            <a:r>
              <a:rPr lang="ru-RU" b="1" i="1" dirty="0" err="1" smtClean="0"/>
              <a:t>uning</a:t>
            </a:r>
            <a:r>
              <a:rPr lang="ru-RU" b="1" i="1" dirty="0" smtClean="0"/>
              <a:t> </a:t>
            </a:r>
            <a:r>
              <a:rPr lang="ru-RU" b="1" i="1" dirty="0" err="1" smtClean="0"/>
              <a:t>bunday</a:t>
            </a:r>
            <a:r>
              <a:rPr lang="ru-RU" b="1" i="1" dirty="0" smtClean="0"/>
              <a:t> </a:t>
            </a:r>
            <a:r>
              <a:rPr lang="ru-RU" b="1" i="1" dirty="0" err="1" smtClean="0"/>
              <a:t>harakati</a:t>
            </a:r>
            <a:r>
              <a:rPr lang="ru-RU" b="1" i="1" dirty="0" smtClean="0"/>
              <a:t> </a:t>
            </a:r>
            <a:r>
              <a:rPr lang="ru-RU" b="1" i="1" dirty="0" err="1" smtClean="0"/>
              <a:t>qo’zg’almas</a:t>
            </a:r>
            <a:r>
              <a:rPr lang="ru-RU" b="1" i="1" dirty="0" smtClean="0"/>
              <a:t> </a:t>
            </a:r>
            <a:r>
              <a:rPr lang="ru-RU" b="1" i="1" dirty="0" err="1" smtClean="0"/>
              <a:t>o’q</a:t>
            </a:r>
            <a:r>
              <a:rPr lang="ru-RU" b="1" i="1" dirty="0" smtClean="0"/>
              <a:t> </a:t>
            </a:r>
            <a:r>
              <a:rPr lang="ru-RU" b="1" i="1" dirty="0" err="1" smtClean="0"/>
              <a:t>atrofidagi</a:t>
            </a:r>
            <a:r>
              <a:rPr lang="ru-RU" b="1" i="1" dirty="0" smtClean="0"/>
              <a:t> </a:t>
            </a:r>
            <a:r>
              <a:rPr lang="ru-RU" b="1" i="1" dirty="0" err="1" smtClean="0"/>
              <a:t>aylanma</a:t>
            </a:r>
            <a:r>
              <a:rPr lang="ru-RU" b="1" i="1" dirty="0" smtClean="0"/>
              <a:t> </a:t>
            </a:r>
            <a:r>
              <a:rPr lang="ru-RU" b="1" i="1" dirty="0" err="1" smtClean="0"/>
              <a:t>harakat</a:t>
            </a:r>
            <a:r>
              <a:rPr lang="ru-RU" b="1" i="1" u="sng" dirty="0" smtClean="0"/>
              <a:t> </a:t>
            </a:r>
            <a:r>
              <a:rPr lang="ru-RU" b="1" i="1" dirty="0" err="1" smtClean="0"/>
              <a:t>deyiladi</a:t>
            </a:r>
            <a:r>
              <a:rPr lang="ru-RU" b="1" i="1" dirty="0" smtClean="0"/>
              <a:t>. </a:t>
            </a:r>
            <a:endParaRPr lang="ru-RU" dirty="0" smtClean="0"/>
          </a:p>
          <a:p>
            <a:pPr marL="1800225" lvl="1" indent="434975">
              <a:buNone/>
            </a:pPr>
            <a:r>
              <a:rPr lang="uz-Latn-UZ" sz="2400" b="1" i="1" dirty="0" smtClean="0">
                <a:solidFill>
                  <a:srgbClr val="008000"/>
                </a:solidFill>
                <a:latin typeface="Times New Roman" pitchFamily="18" charset="0"/>
                <a:cs typeface="Times New Roman" pitchFamily="18" charset="0"/>
              </a:rPr>
              <a:t>-</a:t>
            </a:r>
            <a:r>
              <a:rPr lang="en-US" sz="2400" b="1" i="1" dirty="0" smtClean="0">
                <a:solidFill>
                  <a:srgbClr val="008000"/>
                </a:solidFill>
                <a:latin typeface="Times New Roman" pitchFamily="18" charset="0"/>
                <a:cs typeface="Times New Roman" pitchFamily="18" charset="0"/>
              </a:rPr>
              <a:t> </a:t>
            </a:r>
            <a:r>
              <a:rPr lang="en-US" sz="2000" b="1" i="1" dirty="0" err="1" smtClean="0"/>
              <a:t>jismning</a:t>
            </a:r>
            <a:r>
              <a:rPr lang="en-US" sz="2000" b="1" i="1" dirty="0" smtClean="0"/>
              <a:t> </a:t>
            </a:r>
            <a:r>
              <a:rPr lang="en-US" sz="2000" b="1" i="1" dirty="0" err="1" smtClean="0"/>
              <a:t>qo’zg’almas</a:t>
            </a:r>
            <a:r>
              <a:rPr lang="en-US" sz="2000" b="1" i="1" dirty="0" smtClean="0"/>
              <a:t> </a:t>
            </a:r>
            <a:r>
              <a:rPr lang="en-US" sz="2000" b="1" i="1" dirty="0" err="1" smtClean="0"/>
              <a:t>o’q</a:t>
            </a:r>
            <a:r>
              <a:rPr lang="en-US" sz="2000" b="1" i="1" dirty="0" smtClean="0"/>
              <a:t> </a:t>
            </a:r>
            <a:r>
              <a:rPr lang="en-US" sz="2000" b="1" i="1" dirty="0" err="1" smtClean="0"/>
              <a:t>atrofidagi</a:t>
            </a:r>
            <a:r>
              <a:rPr lang="en-US" sz="2000" b="1" i="1" dirty="0" smtClean="0"/>
              <a:t> </a:t>
            </a:r>
            <a:r>
              <a:rPr lang="en-US" sz="2000" b="1" i="1" dirty="0" smtClean="0"/>
              <a:t>     </a:t>
            </a:r>
            <a:r>
              <a:rPr lang="en-US" sz="2000" b="1" i="1" dirty="0" err="1" smtClean="0"/>
              <a:t>aylanma</a:t>
            </a:r>
            <a:r>
              <a:rPr lang="en-US" sz="2000" b="1" i="1" dirty="0" smtClean="0"/>
              <a:t>  </a:t>
            </a:r>
            <a:r>
              <a:rPr lang="en-US" sz="2000" b="1" i="1" dirty="0" err="1" smtClean="0"/>
              <a:t>harakati</a:t>
            </a:r>
            <a:r>
              <a:rPr lang="en-US" sz="2000" b="1" i="1" dirty="0" smtClean="0"/>
              <a:t> </a:t>
            </a:r>
            <a:r>
              <a:rPr lang="en-US" sz="2000" b="1" i="1" dirty="0" err="1" smtClean="0"/>
              <a:t>tenglamasi</a:t>
            </a:r>
            <a:r>
              <a:rPr lang="en-US" sz="2000" b="1" i="1" dirty="0" smtClean="0"/>
              <a:t> </a:t>
            </a:r>
            <a:endParaRPr lang="ru-RU" sz="2000" dirty="0" smtClean="0"/>
          </a:p>
          <a:p>
            <a:pPr marL="1800225" lvl="1" indent="434975">
              <a:buNone/>
            </a:pPr>
            <a:endParaRPr lang="uz-Latn-UZ" sz="2000" dirty="0" smtClean="0"/>
          </a:p>
          <a:p>
            <a:pPr marL="1800225" lvl="1" indent="711200">
              <a:buNone/>
            </a:pPr>
            <a:endParaRPr lang="uz-Latn-UZ" sz="2000" dirty="0" smtClean="0"/>
          </a:p>
          <a:p>
            <a:pPr marL="987425" lvl="1" indent="449263">
              <a:buNone/>
            </a:pPr>
            <a:r>
              <a:rPr lang="en-US" sz="2000" dirty="0" err="1" smtClean="0"/>
              <a:t>yoki</a:t>
            </a:r>
            <a:r>
              <a:rPr lang="en-US" sz="2000" dirty="0" smtClean="0"/>
              <a:t> </a:t>
            </a:r>
            <a:endParaRPr lang="uz-Latn-UZ" sz="2000" b="1" dirty="0" smtClean="0">
              <a:solidFill>
                <a:srgbClr val="008000"/>
              </a:solidFill>
              <a:latin typeface="Times New Roman" pitchFamily="18" charset="0"/>
              <a:cs typeface="Times New Roman" pitchFamily="18" charset="0"/>
            </a:endParaRPr>
          </a:p>
          <a:p>
            <a:pPr lvl="1"/>
            <a:endParaRPr lang="ru-RU" dirty="0"/>
          </a:p>
        </p:txBody>
      </p:sp>
      <p:pic>
        <p:nvPicPr>
          <p:cNvPr id="4" name="Содержимое 10" descr="36963.jpeg"/>
          <p:cNvPicPr>
            <a:picLocks noChangeAspect="1"/>
          </p:cNvPicPr>
          <p:nvPr/>
        </p:nvPicPr>
        <p:blipFill>
          <a:blip r:embed="rId2"/>
          <a:stretch>
            <a:fillRect/>
          </a:stretch>
        </p:blipFill>
        <p:spPr>
          <a:xfrm>
            <a:off x="214282" y="0"/>
            <a:ext cx="1714480" cy="1643050"/>
          </a:xfrm>
          <a:prstGeom prst="rect">
            <a:avLst/>
          </a:prstGeom>
        </p:spPr>
      </p:pic>
      <p:pic>
        <p:nvPicPr>
          <p:cNvPr id="39939" name="Рисунок 267" descr="02"/>
          <p:cNvPicPr>
            <a:picLocks noChangeAspect="1" noChangeArrowheads="1"/>
          </p:cNvPicPr>
          <p:nvPr/>
        </p:nvPicPr>
        <p:blipFill>
          <a:blip r:embed="rId3"/>
          <a:srcRect/>
          <a:stretch>
            <a:fillRect/>
          </a:stretch>
        </p:blipFill>
        <p:spPr bwMode="auto">
          <a:xfrm>
            <a:off x="4429124" y="3357562"/>
            <a:ext cx="3643338" cy="3214710"/>
          </a:xfrm>
          <a:prstGeom prst="rect">
            <a:avLst/>
          </a:prstGeom>
          <a:noFill/>
          <a:ln w="9525">
            <a:noFill/>
            <a:miter lim="800000"/>
            <a:headEnd/>
            <a:tailEnd/>
          </a:ln>
        </p:spPr>
      </p:pic>
      <p:pic>
        <p:nvPicPr>
          <p:cNvPr id="39940" name="Рисунок 427"/>
          <p:cNvPicPr>
            <a:picLocks noChangeAspect="1" noChangeArrowheads="1"/>
          </p:cNvPicPr>
          <p:nvPr/>
        </p:nvPicPr>
        <p:blipFill>
          <a:blip r:embed="rId4"/>
          <a:srcRect/>
          <a:stretch>
            <a:fillRect/>
          </a:stretch>
        </p:blipFill>
        <p:spPr bwMode="auto">
          <a:xfrm>
            <a:off x="642910" y="2428868"/>
            <a:ext cx="1785950" cy="571504"/>
          </a:xfrm>
          <a:prstGeom prst="rect">
            <a:avLst/>
          </a:prstGeom>
          <a:noFill/>
          <a:ln w="9525">
            <a:noFill/>
            <a:miter lim="800000"/>
            <a:headEnd/>
            <a:tailEnd/>
          </a:ln>
        </p:spPr>
      </p:pic>
      <p:pic>
        <p:nvPicPr>
          <p:cNvPr id="39941" name="Picture 5"/>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428596" y="3429000"/>
            <a:ext cx="1285884" cy="928694"/>
          </a:xfrm>
          <a:prstGeom prst="rect">
            <a:avLst/>
          </a:prstGeom>
          <a:noFill/>
          <a:ln w="9525">
            <a:noFill/>
            <a:miter lim="800000"/>
            <a:headEnd/>
            <a:tailEnd/>
          </a:ln>
        </p:spPr>
      </p:pic>
      <p:sp>
        <p:nvSpPr>
          <p:cNvPr id="39943"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39942" name="Picture 6"/>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2500298" y="3571876"/>
            <a:ext cx="1500198" cy="642942"/>
          </a:xfrm>
          <a:prstGeom prst="rect">
            <a:avLst/>
          </a:prstGeom>
          <a:noFill/>
        </p:spPr>
      </p:pic>
      <p:pic>
        <p:nvPicPr>
          <p:cNvPr id="39944" name="Picture 8"/>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571472" y="4857760"/>
            <a:ext cx="3000396" cy="928694"/>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428604"/>
            <a:ext cx="8429684" cy="6429396"/>
          </a:xfrm>
        </p:spPr>
        <p:txBody>
          <a:bodyPr>
            <a:normAutofit fontScale="92500" lnSpcReduction="10000"/>
          </a:bodyPr>
          <a:lstStyle/>
          <a:p>
            <a:pPr algn="ctr">
              <a:buNone/>
            </a:pPr>
            <a:r>
              <a:rPr lang="uz-Latn-UZ" i="1" dirty="0" smtClean="0">
                <a:latin typeface="Times New Roman" pitchFamily="18" charset="0"/>
                <a:cs typeface="Times New Roman" pitchFamily="18" charset="0"/>
              </a:rPr>
              <a:t> </a:t>
            </a:r>
            <a:r>
              <a:rPr lang="uz-Latn-UZ" b="1" i="1" dirty="0" smtClean="0">
                <a:solidFill>
                  <a:srgbClr val="7030A0"/>
                </a:solidFill>
              </a:rPr>
              <a:t>Qattiq jismning qo’zg’almas o’q atrofidagi aylanma harakatdagi nuqtalarning tezlik va tezlanishi</a:t>
            </a:r>
            <a:endParaRPr lang="uz-Latn-UZ" i="1" dirty="0" smtClean="0">
              <a:solidFill>
                <a:srgbClr val="7030A0"/>
              </a:solidFill>
              <a:latin typeface="Times New Roman" pitchFamily="18" charset="0"/>
              <a:cs typeface="Times New Roman" pitchFamily="18" charset="0"/>
            </a:endParaRPr>
          </a:p>
          <a:p>
            <a:pPr>
              <a:buNone/>
            </a:pPr>
            <a:endParaRPr lang="uz-Latn-UZ" i="1" dirty="0" smtClean="0">
              <a:latin typeface="Times New Roman" pitchFamily="18" charset="0"/>
              <a:cs typeface="Times New Roman" pitchFamily="18" charset="0"/>
            </a:endParaRPr>
          </a:p>
          <a:p>
            <a:pPr>
              <a:buNone/>
            </a:pPr>
            <a:r>
              <a:rPr lang="uz-Latn-UZ" i="1" dirty="0" smtClean="0">
                <a:latin typeface="Times New Roman" pitchFamily="18" charset="0"/>
                <a:cs typeface="Times New Roman" pitchFamily="18" charset="0"/>
              </a:rPr>
              <a:t>   </a:t>
            </a:r>
            <a:r>
              <a:rPr lang="ru-RU" i="1" dirty="0" smtClean="0">
                <a:latin typeface="Times New Roman" pitchFamily="18" charset="0"/>
                <a:cs typeface="Times New Roman" pitchFamily="18" charset="0"/>
              </a:rPr>
              <a:t>М</a:t>
            </a:r>
            <a:r>
              <a:rPr lang="ru-RU" dirty="0" smtClean="0">
                <a:latin typeface="Times New Roman" pitchFamily="18" charset="0"/>
                <a:cs typeface="Times New Roman" pitchFamily="18" charset="0"/>
              </a:rPr>
              <a:t> </a:t>
            </a:r>
            <a:r>
              <a:rPr lang="ru-RU" sz="2200" dirty="0" err="1" smtClean="0"/>
              <a:t>nuqta</a:t>
            </a:r>
            <a:r>
              <a:rPr lang="ru-RU" sz="2200" dirty="0" smtClean="0"/>
              <a:t> </a:t>
            </a:r>
            <a:r>
              <a:rPr lang="ru-RU" sz="2200" dirty="0" err="1" smtClean="0"/>
              <a:t>chizgan</a:t>
            </a:r>
            <a:r>
              <a:rPr lang="ru-RU" sz="2200" dirty="0" smtClean="0"/>
              <a:t> </a:t>
            </a:r>
            <a:r>
              <a:rPr lang="ru-RU" sz="2200" dirty="0" err="1" smtClean="0"/>
              <a:t>aylana</a:t>
            </a:r>
            <a:r>
              <a:rPr lang="ru-RU" sz="2200" dirty="0" smtClean="0"/>
              <a:t> </a:t>
            </a:r>
            <a:r>
              <a:rPr lang="ru-RU" sz="2200" dirty="0" err="1" smtClean="0"/>
              <a:t>radiusi</a:t>
            </a:r>
            <a:endParaRPr lang="ru-RU" sz="2200" dirty="0" smtClean="0">
              <a:latin typeface="Times New Roman" pitchFamily="18" charset="0"/>
              <a:cs typeface="Times New Roman" pitchFamily="18" charset="0"/>
            </a:endParaRPr>
          </a:p>
          <a:p>
            <a:pPr>
              <a:buNone/>
            </a:pPr>
            <a:r>
              <a:rPr lang="uz-Latn-UZ"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matematikadan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ma’lumki</a:t>
            </a:r>
            <a:r>
              <a:rPr lang="ru-RU"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ikki</a:t>
            </a:r>
            <a:r>
              <a:rPr lang="ru-RU" dirty="0" smtClean="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tomonini</a:t>
            </a:r>
            <a:r>
              <a:rPr lang="ru-RU" dirty="0" smtClean="0">
                <a:latin typeface="Times New Roman" pitchFamily="18" charset="0"/>
                <a:cs typeface="Times New Roman" pitchFamily="18" charset="0"/>
              </a:rPr>
              <a:t>  </a:t>
            </a:r>
            <a:r>
              <a:rPr lang="ru-RU" i="1" dirty="0" smtClean="0">
                <a:latin typeface="Times New Roman" pitchFamily="18" charset="0"/>
                <a:cs typeface="Times New Roman" pitchFamily="18" charset="0"/>
              </a:rPr>
              <a:t>дт </a:t>
            </a:r>
            <a:r>
              <a:rPr lang="ru-RU"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bo’lamiz</a:t>
            </a:r>
            <a:r>
              <a:rPr lang="ru-RU" dirty="0" smtClean="0">
                <a:latin typeface="Times New Roman" pitchFamily="18" charset="0"/>
                <a:cs typeface="Times New Roman" pitchFamily="18" charset="0"/>
              </a:rPr>
              <a:t>:</a:t>
            </a:r>
            <a:r>
              <a:rPr lang="uz-Latn-UZ" dirty="0" smtClean="0">
                <a:latin typeface="Times New Roman" pitchFamily="18" charset="0"/>
                <a:cs typeface="Times New Roman" pitchFamily="18" charset="0"/>
              </a:rPr>
              <a:t>                   </a:t>
            </a:r>
            <a:endParaRPr lang="uz-Latn-UZ" dirty="0" smtClean="0">
              <a:latin typeface="Times New Roman" pitchFamily="18" charset="0"/>
              <a:cs typeface="Times New Roman" pitchFamily="18" charset="0"/>
            </a:endParaRPr>
          </a:p>
          <a:p>
            <a:pPr>
              <a:buNone/>
            </a:pPr>
            <a:r>
              <a:rPr lang="ru-RU"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                                            </a:t>
            </a:r>
          </a:p>
          <a:p>
            <a:pPr>
              <a:buNone/>
            </a:pPr>
            <a:r>
              <a:rPr lang="uz-Latn-UZ"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erda</a:t>
            </a:r>
            <a:r>
              <a:rPr lang="ru-RU"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 </a:t>
            </a:r>
            <a:endParaRPr lang="uz-Latn-UZ" dirty="0" smtClean="0">
              <a:latin typeface="Times New Roman" pitchFamily="18" charset="0"/>
              <a:cs typeface="Times New Roman" pitchFamily="18" charset="0"/>
            </a:endParaRPr>
          </a:p>
          <a:p>
            <a:pPr>
              <a:buNone/>
            </a:pPr>
            <a:endParaRPr lang="uz-Latn-UZ" dirty="0" smtClean="0">
              <a:latin typeface="Times New Roman" pitchFamily="18" charset="0"/>
              <a:cs typeface="Times New Roman" pitchFamily="18" charset="0"/>
            </a:endParaRPr>
          </a:p>
          <a:p>
            <a:r>
              <a:rPr lang="uz-Latn-UZ" dirty="0" smtClean="0">
                <a:latin typeface="Times New Roman" pitchFamily="18" charset="0"/>
                <a:cs typeface="Times New Roman" pitchFamily="18" charset="0"/>
              </a:rPr>
              <a:t>       </a:t>
            </a:r>
            <a:r>
              <a:rPr lang="ru-RU" dirty="0" err="1" smtClean="0"/>
              <a:t>Natijada</a:t>
            </a:r>
            <a:r>
              <a:rPr lang="ru-RU" dirty="0" smtClean="0"/>
              <a:t>  </a:t>
            </a:r>
            <a:r>
              <a:rPr lang="uz-Latn-UZ" dirty="0" smtClean="0"/>
              <a:t>                         </a:t>
            </a:r>
            <a:r>
              <a:rPr lang="ru-RU" dirty="0" err="1" smtClean="0"/>
              <a:t>kelib</a:t>
            </a:r>
            <a:r>
              <a:rPr lang="ru-RU" dirty="0" smtClean="0"/>
              <a:t> </a:t>
            </a:r>
            <a:r>
              <a:rPr lang="ru-RU" dirty="0" err="1" smtClean="0"/>
              <a:t>chiqadi</a:t>
            </a:r>
            <a:r>
              <a:rPr lang="ru-RU" dirty="0" smtClean="0"/>
              <a:t>. </a:t>
            </a:r>
          </a:p>
          <a:p>
            <a:r>
              <a:rPr lang="uz-Latn-UZ" dirty="0" smtClean="0"/>
              <a:t>      </a:t>
            </a:r>
            <a:r>
              <a:rPr lang="ru-RU" dirty="0" err="1" smtClean="0"/>
              <a:t>Demak</a:t>
            </a:r>
            <a:r>
              <a:rPr lang="ru-RU" dirty="0" smtClean="0"/>
              <a:t>, </a:t>
            </a:r>
            <a:r>
              <a:rPr lang="ru-RU" dirty="0" err="1" smtClean="0"/>
              <a:t>aylanma</a:t>
            </a:r>
            <a:r>
              <a:rPr lang="ru-RU" dirty="0" smtClean="0"/>
              <a:t> </a:t>
            </a:r>
            <a:r>
              <a:rPr lang="ru-RU" dirty="0" err="1" smtClean="0"/>
              <a:t>harakatdagi</a:t>
            </a:r>
            <a:r>
              <a:rPr lang="ru-RU" dirty="0" smtClean="0"/>
              <a:t> </a:t>
            </a:r>
            <a:r>
              <a:rPr lang="ru-RU" dirty="0" err="1" smtClean="0"/>
              <a:t>jism</a:t>
            </a:r>
            <a:r>
              <a:rPr lang="ru-RU" dirty="0" smtClean="0"/>
              <a:t> </a:t>
            </a:r>
            <a:r>
              <a:rPr lang="ru-RU" dirty="0" err="1" smtClean="0"/>
              <a:t>ixtiyoriy</a:t>
            </a:r>
            <a:r>
              <a:rPr lang="ru-RU" dirty="0" smtClean="0"/>
              <a:t> </a:t>
            </a:r>
            <a:r>
              <a:rPr lang="ru-RU" dirty="0" err="1" smtClean="0"/>
              <a:t>nuqtasining</a:t>
            </a:r>
            <a:r>
              <a:rPr lang="ru-RU" dirty="0" smtClean="0"/>
              <a:t> </a:t>
            </a:r>
            <a:r>
              <a:rPr lang="ru-RU" dirty="0" err="1" smtClean="0"/>
              <a:t>tezligi</a:t>
            </a:r>
            <a:r>
              <a:rPr lang="ru-RU" dirty="0" smtClean="0"/>
              <a:t> </a:t>
            </a:r>
            <a:r>
              <a:rPr lang="ru-RU" dirty="0" err="1" smtClean="0"/>
              <a:t>uning</a:t>
            </a:r>
            <a:r>
              <a:rPr lang="ru-RU" dirty="0" smtClean="0"/>
              <a:t> </a:t>
            </a:r>
            <a:r>
              <a:rPr lang="ru-RU" dirty="0" err="1" smtClean="0"/>
              <a:t>burchak</a:t>
            </a:r>
            <a:r>
              <a:rPr lang="ru-RU" dirty="0" smtClean="0"/>
              <a:t> </a:t>
            </a:r>
            <a:r>
              <a:rPr lang="ru-RU" dirty="0" err="1" smtClean="0"/>
              <a:t>tezligi</a:t>
            </a:r>
            <a:r>
              <a:rPr lang="ru-RU" dirty="0" smtClean="0"/>
              <a:t> </a:t>
            </a:r>
            <a:r>
              <a:rPr lang="ru-RU" dirty="0" err="1" smtClean="0"/>
              <a:t>bilan</a:t>
            </a:r>
            <a:r>
              <a:rPr lang="ru-RU" dirty="0" smtClean="0"/>
              <a:t> </a:t>
            </a:r>
            <a:r>
              <a:rPr lang="ru-RU" dirty="0" err="1" smtClean="0"/>
              <a:t>tekshirilayotgan</a:t>
            </a:r>
            <a:r>
              <a:rPr lang="ru-RU" dirty="0" smtClean="0"/>
              <a:t> </a:t>
            </a:r>
            <a:r>
              <a:rPr lang="ru-RU" dirty="0" err="1" smtClean="0"/>
              <a:t>nuqtadan</a:t>
            </a:r>
            <a:r>
              <a:rPr lang="ru-RU" dirty="0" smtClean="0"/>
              <a:t> </a:t>
            </a:r>
            <a:r>
              <a:rPr lang="ru-RU" dirty="0" err="1" smtClean="0"/>
              <a:t>aylanish</a:t>
            </a:r>
            <a:r>
              <a:rPr lang="ru-RU" dirty="0" smtClean="0"/>
              <a:t> </a:t>
            </a:r>
            <a:r>
              <a:rPr lang="uz-Latn-UZ" dirty="0" smtClean="0"/>
              <a:t>o’</a:t>
            </a:r>
            <a:r>
              <a:rPr lang="ru-RU" dirty="0" err="1" smtClean="0"/>
              <a:t>qigacha</a:t>
            </a:r>
            <a:r>
              <a:rPr lang="ru-RU" dirty="0" smtClean="0"/>
              <a:t> </a:t>
            </a:r>
            <a:r>
              <a:rPr lang="ru-RU" dirty="0" err="1" smtClean="0"/>
              <a:t>b</a:t>
            </a:r>
            <a:r>
              <a:rPr lang="uz-Latn-UZ" dirty="0" smtClean="0"/>
              <a:t>o’</a:t>
            </a:r>
            <a:r>
              <a:rPr lang="ru-RU" dirty="0" err="1" smtClean="0"/>
              <a:t>lgan</a:t>
            </a:r>
            <a:r>
              <a:rPr lang="ru-RU" dirty="0" smtClean="0"/>
              <a:t> </a:t>
            </a:r>
            <a:r>
              <a:rPr lang="ru-RU" dirty="0" err="1" smtClean="0"/>
              <a:t>masofa</a:t>
            </a:r>
            <a:r>
              <a:rPr lang="ru-RU" dirty="0" smtClean="0"/>
              <a:t> </a:t>
            </a:r>
            <a:r>
              <a:rPr lang="ru-RU" dirty="0" err="1" smtClean="0"/>
              <a:t>k</a:t>
            </a:r>
            <a:r>
              <a:rPr lang="uz-Latn-UZ" dirty="0" smtClean="0"/>
              <a:t>o’</a:t>
            </a:r>
            <a:r>
              <a:rPr lang="ru-RU" dirty="0" err="1" smtClean="0"/>
              <a:t>paytmasiga</a:t>
            </a:r>
            <a:r>
              <a:rPr lang="ru-RU" dirty="0" smtClean="0"/>
              <a:t> </a:t>
            </a:r>
            <a:r>
              <a:rPr lang="ru-RU" dirty="0" err="1" smtClean="0"/>
              <a:t>teng</a:t>
            </a:r>
            <a:r>
              <a:rPr lang="ru-RU" dirty="0" smtClean="0"/>
              <a:t>. </a:t>
            </a:r>
            <a:r>
              <a:rPr lang="ru-RU" dirty="0" err="1" smtClean="0"/>
              <a:t>Ixtiyoriy</a:t>
            </a:r>
            <a:r>
              <a:rPr lang="ru-RU" dirty="0" smtClean="0"/>
              <a:t> </a:t>
            </a:r>
            <a:r>
              <a:rPr lang="ru-RU" dirty="0" err="1" smtClean="0"/>
              <a:t>nuqta</a:t>
            </a:r>
            <a:r>
              <a:rPr lang="ru-RU" dirty="0" smtClean="0"/>
              <a:t> </a:t>
            </a:r>
            <a:r>
              <a:rPr lang="ru-RU" dirty="0" err="1" smtClean="0"/>
              <a:t>tezligi</a:t>
            </a:r>
            <a:r>
              <a:rPr lang="ru-RU" dirty="0" smtClean="0"/>
              <a:t> </a:t>
            </a:r>
            <a:r>
              <a:rPr lang="ru-RU" b="1" i="1" dirty="0" err="1" smtClean="0"/>
              <a:t>chiziqli</a:t>
            </a:r>
            <a:r>
              <a:rPr lang="ru-RU" b="1" i="1" dirty="0" smtClean="0"/>
              <a:t> </a:t>
            </a:r>
            <a:r>
              <a:rPr lang="ru-RU" b="1" i="1" dirty="0" err="1" smtClean="0"/>
              <a:t>tezlik</a:t>
            </a:r>
            <a:r>
              <a:rPr lang="ru-RU" dirty="0" smtClean="0"/>
              <a:t> </a:t>
            </a:r>
            <a:r>
              <a:rPr lang="ru-RU" dirty="0" err="1" smtClean="0"/>
              <a:t>deb</a:t>
            </a:r>
            <a:r>
              <a:rPr lang="ru-RU" dirty="0" smtClean="0"/>
              <a:t> </a:t>
            </a:r>
            <a:r>
              <a:rPr lang="ru-RU" dirty="0" err="1" smtClean="0"/>
              <a:t>ataladi</a:t>
            </a:r>
            <a:r>
              <a:rPr lang="ru-RU" dirty="0" smtClean="0"/>
              <a:t>. </a:t>
            </a:r>
            <a:endParaRPr lang="ru-RU" dirty="0"/>
          </a:p>
        </p:txBody>
      </p:sp>
      <p:sp>
        <p:nvSpPr>
          <p:cNvPr id="4096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0961" name="Object 1"/>
          <p:cNvGraphicFramePr>
            <a:graphicFrameLocks noChangeAspect="1"/>
          </p:cNvGraphicFramePr>
          <p:nvPr/>
        </p:nvGraphicFramePr>
        <p:xfrm>
          <a:off x="5357818" y="2000240"/>
          <a:ext cx="2989285" cy="428616"/>
        </p:xfrm>
        <a:graphic>
          <a:graphicData uri="http://schemas.openxmlformats.org/presentationml/2006/ole">
            <p:oleObj spid="_x0000_s40961" name="Формула" r:id="rId3" imgW="1346040" imgH="215640" progId="Equation.3">
              <p:embed/>
            </p:oleObj>
          </a:graphicData>
        </a:graphic>
      </p:graphicFrame>
      <p:sp>
        <p:nvSpPr>
          <p:cNvPr id="4096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0963" name="Object 3"/>
          <p:cNvGraphicFramePr>
            <a:graphicFrameLocks noChangeAspect="1"/>
          </p:cNvGraphicFramePr>
          <p:nvPr/>
        </p:nvGraphicFramePr>
        <p:xfrm>
          <a:off x="4786314" y="2428868"/>
          <a:ext cx="1214446" cy="428628"/>
        </p:xfrm>
        <a:graphic>
          <a:graphicData uri="http://schemas.openxmlformats.org/presentationml/2006/ole">
            <p:oleObj spid="_x0000_s40963" name="Формула" r:id="rId4" imgW="660113" imgH="203112" progId="Equation.3">
              <p:embed/>
            </p:oleObj>
          </a:graphicData>
        </a:graphic>
      </p:graphicFrame>
      <p:sp>
        <p:nvSpPr>
          <p:cNvPr id="40966"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0965" name="Object 5"/>
          <p:cNvGraphicFramePr>
            <a:graphicFrameLocks noChangeAspect="1"/>
          </p:cNvGraphicFramePr>
          <p:nvPr/>
        </p:nvGraphicFramePr>
        <p:xfrm>
          <a:off x="1571604" y="3214686"/>
          <a:ext cx="1357322" cy="857256"/>
        </p:xfrm>
        <a:graphic>
          <a:graphicData uri="http://schemas.openxmlformats.org/presentationml/2006/ole">
            <p:oleObj spid="_x0000_s40965" name="Формула" r:id="rId5" imgW="723586" imgH="431613" progId="Equation.3">
              <p:embed/>
            </p:oleObj>
          </a:graphicData>
        </a:graphic>
      </p:graphicFrame>
      <p:sp>
        <p:nvSpPr>
          <p:cNvPr id="40968"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0967" name="Object 7"/>
          <p:cNvGraphicFramePr>
            <a:graphicFrameLocks noChangeAspect="1"/>
          </p:cNvGraphicFramePr>
          <p:nvPr/>
        </p:nvGraphicFramePr>
        <p:xfrm>
          <a:off x="5214942" y="3214686"/>
          <a:ext cx="2643206" cy="1071570"/>
        </p:xfrm>
        <a:graphic>
          <a:graphicData uri="http://schemas.openxmlformats.org/presentationml/2006/ole">
            <p:oleObj spid="_x0000_s40967" name="Формула" r:id="rId6" imgW="1257300" imgH="431800" progId="Equation.3">
              <p:embed/>
            </p:oleObj>
          </a:graphicData>
        </a:graphic>
      </p:graphicFrame>
      <p:sp>
        <p:nvSpPr>
          <p:cNvPr id="40970"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0969" name="Object 9"/>
          <p:cNvGraphicFramePr>
            <a:graphicFrameLocks noChangeAspect="1"/>
          </p:cNvGraphicFramePr>
          <p:nvPr/>
        </p:nvGraphicFramePr>
        <p:xfrm>
          <a:off x="3428992" y="4286256"/>
          <a:ext cx="1214446" cy="404814"/>
        </p:xfrm>
        <a:graphic>
          <a:graphicData uri="http://schemas.openxmlformats.org/presentationml/2006/ole">
            <p:oleObj spid="_x0000_s40969" name="Формула" r:id="rId7" imgW="558558" imgH="177723" progId="Equation.3">
              <p:embed/>
            </p:oleObj>
          </a:graphicData>
        </a:graphic>
      </p:graphicFrame>
      <p:pic>
        <p:nvPicPr>
          <p:cNvPr id="14" name="Рисунок 17" descr="uzor_2"/>
          <p:cNvPicPr>
            <a:picLocks noChangeAspect="1" noChangeArrowheads="1"/>
          </p:cNvPicPr>
          <p:nvPr/>
        </p:nvPicPr>
        <p:blipFill>
          <a:blip r:embed="rId8"/>
          <a:srcRect/>
          <a:stretch>
            <a:fillRect/>
          </a:stretch>
        </p:blipFill>
        <p:spPr bwMode="auto">
          <a:xfrm>
            <a:off x="0" y="0"/>
            <a:ext cx="571472" cy="685800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0"/>
            <a:ext cx="8472518" cy="6858000"/>
          </a:xfrm>
        </p:spPr>
        <p:txBody>
          <a:bodyPr>
            <a:normAutofit lnSpcReduction="10000"/>
          </a:bodyPr>
          <a:lstStyle/>
          <a:p>
            <a:r>
              <a:rPr lang="en-US" sz="2400" dirty="0" err="1" smtClean="0"/>
              <a:t>Aylanma</a:t>
            </a:r>
            <a:r>
              <a:rPr lang="en-US" sz="2400" dirty="0" smtClean="0"/>
              <a:t> </a:t>
            </a:r>
            <a:r>
              <a:rPr lang="en-US" sz="2400" dirty="0" err="1" smtClean="0"/>
              <a:t>harakatdagi</a:t>
            </a:r>
            <a:r>
              <a:rPr lang="en-US" sz="2400" dirty="0" smtClean="0"/>
              <a:t> </a:t>
            </a:r>
            <a:r>
              <a:rPr lang="en-US" sz="2400" dirty="0" err="1" smtClean="0"/>
              <a:t>jism</a:t>
            </a:r>
            <a:r>
              <a:rPr lang="en-US" sz="2400" dirty="0" smtClean="0"/>
              <a:t> </a:t>
            </a:r>
            <a:r>
              <a:rPr lang="en-US" sz="2400" dirty="0" err="1" smtClean="0"/>
              <a:t>ixtiyoriy</a:t>
            </a:r>
            <a:r>
              <a:rPr lang="en-US" sz="2400" dirty="0" smtClean="0"/>
              <a:t> </a:t>
            </a:r>
            <a:r>
              <a:rPr lang="en-US" sz="2400" dirty="0" err="1" smtClean="0"/>
              <a:t>nuqtasining</a:t>
            </a:r>
            <a:r>
              <a:rPr lang="en-US" sz="2400" dirty="0" smtClean="0"/>
              <a:t> </a:t>
            </a:r>
            <a:r>
              <a:rPr lang="en-US" sz="2400" dirty="0" err="1" smtClean="0"/>
              <a:t>tezlanishini</a:t>
            </a:r>
            <a:r>
              <a:rPr lang="en-US" sz="2400" dirty="0" smtClean="0"/>
              <a:t> </a:t>
            </a:r>
            <a:r>
              <a:rPr lang="en-US" sz="2400" dirty="0" err="1" smtClean="0"/>
              <a:t>urinma</a:t>
            </a:r>
            <a:r>
              <a:rPr lang="en-US" sz="2400" dirty="0" smtClean="0"/>
              <a:t> </a:t>
            </a:r>
            <a:r>
              <a:rPr lang="en-US" sz="2400" dirty="0" err="1" smtClean="0"/>
              <a:t>va</a:t>
            </a:r>
            <a:r>
              <a:rPr lang="en-US" sz="2400" dirty="0" smtClean="0"/>
              <a:t> normal </a:t>
            </a:r>
            <a:r>
              <a:rPr lang="en-US" sz="2400" dirty="0" err="1" smtClean="0"/>
              <a:t>tashkil</a:t>
            </a:r>
            <a:r>
              <a:rPr lang="en-US" sz="2400" dirty="0" smtClean="0"/>
              <a:t> </a:t>
            </a:r>
            <a:r>
              <a:rPr lang="en-US" sz="2400" dirty="0" err="1" smtClean="0"/>
              <a:t>etuvchilardan</a:t>
            </a:r>
            <a:r>
              <a:rPr lang="en-US" sz="2400" dirty="0" smtClean="0"/>
              <a:t> </a:t>
            </a:r>
            <a:r>
              <a:rPr lang="en-US" sz="2400" dirty="0" err="1" smtClean="0"/>
              <a:t>iborat</a:t>
            </a:r>
            <a:r>
              <a:rPr lang="en-US" sz="2400" dirty="0" smtClean="0"/>
              <a:t> </a:t>
            </a:r>
            <a:r>
              <a:rPr lang="en-US" sz="2400" dirty="0" err="1" smtClean="0"/>
              <a:t>deb</a:t>
            </a:r>
            <a:r>
              <a:rPr lang="en-US" sz="2400" dirty="0" smtClean="0"/>
              <a:t> </a:t>
            </a:r>
            <a:r>
              <a:rPr lang="en-US" sz="2400" dirty="0" err="1" smtClean="0"/>
              <a:t>qarash</a:t>
            </a:r>
            <a:r>
              <a:rPr lang="en-US" sz="2400" dirty="0" smtClean="0"/>
              <a:t> </a:t>
            </a:r>
            <a:r>
              <a:rPr lang="en-US" sz="2400" dirty="0" err="1" smtClean="0"/>
              <a:t>mumkin</a:t>
            </a:r>
            <a:r>
              <a:rPr lang="en-US" sz="2400" dirty="0" smtClean="0"/>
              <a:t> </a:t>
            </a:r>
            <a:endParaRPr lang="ru-RU" sz="2400" dirty="0" smtClean="0"/>
          </a:p>
          <a:p>
            <a:endParaRPr lang="uz-Latn-UZ" dirty="0" smtClean="0"/>
          </a:p>
          <a:p>
            <a:endParaRPr lang="uz-Latn-UZ" dirty="0" smtClean="0"/>
          </a:p>
          <a:p>
            <a:pPr>
              <a:buNone/>
            </a:pPr>
            <a:r>
              <a:rPr lang="ru-RU" dirty="0" smtClean="0"/>
              <a:t> </a:t>
            </a:r>
            <a:r>
              <a:rPr lang="en-US" dirty="0" err="1" smtClean="0">
                <a:latin typeface="Times New Roman" pitchFamily="18" charset="0"/>
                <a:cs typeface="Times New Roman" pitchFamily="18" charset="0"/>
              </a:rPr>
              <a:t>bu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erda</a:t>
            </a:r>
            <a:r>
              <a:rPr lang="ru-RU"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   </a:t>
            </a:r>
            <a:endParaRPr lang="uz-Latn-UZ" dirty="0" smtClean="0">
              <a:latin typeface="Times New Roman" pitchFamily="18" charset="0"/>
              <a:cs typeface="Times New Roman" pitchFamily="18" charset="0"/>
            </a:endParaRPr>
          </a:p>
          <a:p>
            <a:pPr>
              <a:buNone/>
            </a:pPr>
            <a:endParaRPr lang="uz-Latn-UZ" dirty="0" smtClean="0"/>
          </a:p>
          <a:p>
            <a:pPr>
              <a:buNone/>
            </a:pPr>
            <a:r>
              <a:rPr lang="uz-Latn-UZ" dirty="0" smtClean="0"/>
              <a:t>  </a:t>
            </a:r>
            <a:r>
              <a:rPr lang="en-US" sz="2000" dirty="0" err="1" smtClean="0">
                <a:latin typeface="Times New Roman" pitchFamily="18" charset="0"/>
                <a:cs typeface="Times New Roman" pitchFamily="18" charset="0"/>
              </a:rPr>
              <a:t>Shuning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uchun</a:t>
            </a:r>
            <a:endParaRPr lang="uz-Latn-UZ" sz="2000" dirty="0" smtClean="0">
              <a:latin typeface="Times New Roman" pitchFamily="18" charset="0"/>
              <a:cs typeface="Times New Roman" pitchFamily="18" charset="0"/>
            </a:endParaRPr>
          </a:p>
          <a:p>
            <a:pPr>
              <a:buNone/>
            </a:pPr>
            <a:r>
              <a:rPr lang="ru-RU" dirty="0" smtClean="0"/>
              <a:t>           </a:t>
            </a:r>
            <a:r>
              <a:rPr lang="uz-Latn-UZ" dirty="0" smtClean="0"/>
              <a:t>                                                </a:t>
            </a:r>
          </a:p>
          <a:p>
            <a:pPr>
              <a:buNone/>
            </a:pPr>
            <a:r>
              <a:rPr lang="uz-Latn-UZ" sz="2000" dirty="0" smtClean="0"/>
              <a:t>    </a:t>
            </a:r>
            <a:r>
              <a:rPr lang="en-US" sz="2000" dirty="0" err="1" smtClean="0">
                <a:latin typeface="Times New Roman" pitchFamily="18" charset="0"/>
                <a:cs typeface="Times New Roman" pitchFamily="18" charset="0"/>
              </a:rPr>
              <a:t>boladi</a:t>
            </a:r>
            <a:r>
              <a:rPr lang="ru-RU" sz="2000" dirty="0" smtClean="0"/>
              <a:t>.</a:t>
            </a:r>
            <a:endParaRPr lang="uz-Latn-UZ" sz="2000" dirty="0" smtClean="0"/>
          </a:p>
          <a:p>
            <a:pPr algn="just">
              <a:buNone/>
            </a:pPr>
            <a:r>
              <a:rPr lang="en-US" sz="2000" b="1" i="1" dirty="0" smtClean="0"/>
              <a:t>	</a:t>
            </a:r>
            <a:r>
              <a:rPr lang="ru-RU" sz="2000" b="1" i="1" dirty="0" err="1" smtClean="0"/>
              <a:t>Demak</a:t>
            </a:r>
            <a:r>
              <a:rPr lang="ru-RU" sz="2000" b="1" i="1" dirty="0" smtClean="0"/>
              <a:t>, </a:t>
            </a:r>
            <a:r>
              <a:rPr lang="ru-RU" sz="2000" dirty="0" err="1" smtClean="0"/>
              <a:t>chiziqli</a:t>
            </a:r>
            <a:r>
              <a:rPr lang="ru-RU" sz="2000" dirty="0" smtClean="0"/>
              <a:t> </a:t>
            </a:r>
            <a:r>
              <a:rPr lang="ru-RU" sz="2000" dirty="0" err="1" smtClean="0"/>
              <a:t>tezlik</a:t>
            </a:r>
            <a:r>
              <a:rPr lang="ru-RU" sz="2000" dirty="0" smtClean="0"/>
              <a:t>, </a:t>
            </a:r>
            <a:r>
              <a:rPr lang="ru-RU" sz="2000" dirty="0" err="1" smtClean="0"/>
              <a:t>urinma</a:t>
            </a:r>
            <a:r>
              <a:rPr lang="ru-RU" sz="2000" dirty="0" smtClean="0"/>
              <a:t>, </a:t>
            </a:r>
            <a:r>
              <a:rPr lang="ru-RU" sz="2000" dirty="0" err="1" smtClean="0"/>
              <a:t>normal</a:t>
            </a:r>
            <a:r>
              <a:rPr lang="ru-RU" sz="2000" dirty="0" smtClean="0"/>
              <a:t> </a:t>
            </a:r>
            <a:r>
              <a:rPr lang="ru-RU" sz="2000" dirty="0" err="1" smtClean="0"/>
              <a:t>va</a:t>
            </a:r>
            <a:r>
              <a:rPr lang="ru-RU" sz="2000" dirty="0" smtClean="0"/>
              <a:t> </a:t>
            </a:r>
            <a:r>
              <a:rPr lang="ru-RU" sz="2000" dirty="0" err="1" smtClean="0"/>
              <a:t>t</a:t>
            </a:r>
            <a:r>
              <a:rPr lang="uz-Latn-UZ" sz="2000" dirty="0" smtClean="0"/>
              <a:t>o’</a:t>
            </a:r>
            <a:r>
              <a:rPr lang="ru-RU" sz="2000" dirty="0" err="1" smtClean="0"/>
              <a:t>la</a:t>
            </a:r>
            <a:r>
              <a:rPr lang="ru-RU" sz="2000" dirty="0" smtClean="0"/>
              <a:t> </a:t>
            </a:r>
            <a:r>
              <a:rPr lang="ru-RU" sz="2000" dirty="0" err="1" smtClean="0"/>
              <a:t>tezlanishlar</a:t>
            </a:r>
            <a:r>
              <a:rPr lang="uz-Latn-UZ" sz="2000" dirty="0" smtClean="0"/>
              <a:t>-</a:t>
            </a:r>
            <a:r>
              <a:rPr lang="ru-RU" sz="2000" dirty="0" err="1" smtClean="0"/>
              <a:t>ning</a:t>
            </a:r>
            <a:r>
              <a:rPr lang="ru-RU" sz="2000" dirty="0" smtClean="0"/>
              <a:t> </a:t>
            </a:r>
            <a:r>
              <a:rPr lang="ru-RU" sz="2000" dirty="0" err="1" smtClean="0"/>
              <a:t>tabiiy</a:t>
            </a:r>
            <a:r>
              <a:rPr lang="ru-RU" sz="2000" dirty="0" smtClean="0"/>
              <a:t> </a:t>
            </a:r>
            <a:r>
              <a:rPr lang="ru-RU" sz="2000" dirty="0" err="1" smtClean="0"/>
              <a:t>usulda</a:t>
            </a:r>
            <a:r>
              <a:rPr lang="ru-RU" sz="2000" dirty="0" smtClean="0"/>
              <a:t> </a:t>
            </a:r>
            <a:r>
              <a:rPr lang="ru-RU" sz="2000" dirty="0" err="1" smtClean="0"/>
              <a:t>aniqlanishi</a:t>
            </a:r>
            <a:r>
              <a:rPr lang="ru-RU" sz="2000" dirty="0" smtClean="0"/>
              <a:t> </a:t>
            </a:r>
            <a:r>
              <a:rPr lang="ru-RU" sz="2000" dirty="0" err="1" smtClean="0"/>
              <a:t>mos</a:t>
            </a:r>
            <a:r>
              <a:rPr lang="ru-RU" sz="2000" dirty="0" smtClean="0"/>
              <a:t> </a:t>
            </a:r>
            <a:r>
              <a:rPr lang="ru-RU" sz="2000" dirty="0" err="1" smtClean="0"/>
              <a:t>ravishda</a:t>
            </a:r>
            <a:r>
              <a:rPr lang="ru-RU" sz="2000" dirty="0" smtClean="0"/>
              <a:t>  </a:t>
            </a:r>
            <a:r>
              <a:rPr lang="ru-RU" sz="2000" dirty="0" err="1" smtClean="0"/>
              <a:t>formulalardan</a:t>
            </a:r>
            <a:r>
              <a:rPr lang="ru-RU" sz="2000" dirty="0" smtClean="0"/>
              <a:t> </a:t>
            </a:r>
            <a:endParaRPr lang="en-US" sz="2000" dirty="0" smtClean="0"/>
          </a:p>
          <a:p>
            <a:pPr algn="just">
              <a:buNone/>
            </a:pPr>
            <a:endParaRPr lang="en-US" sz="2000" dirty="0" smtClean="0"/>
          </a:p>
          <a:p>
            <a:pPr algn="just">
              <a:buNone/>
            </a:pPr>
            <a:r>
              <a:rPr lang="ru-RU" sz="2000" dirty="0" err="1" smtClean="0"/>
              <a:t>iborat</a:t>
            </a:r>
            <a:r>
              <a:rPr lang="ru-RU" sz="2000" dirty="0" smtClean="0"/>
              <a:t>    </a:t>
            </a:r>
            <a:r>
              <a:rPr lang="uz-Latn-UZ" sz="2000" dirty="0" smtClean="0"/>
              <a:t>                        </a:t>
            </a:r>
            <a:r>
              <a:rPr lang="ru-RU" sz="2000" dirty="0" err="1" smtClean="0"/>
              <a:t>dan</a:t>
            </a:r>
            <a:r>
              <a:rPr lang="ru-RU" sz="2000" dirty="0" smtClean="0"/>
              <a:t> </a:t>
            </a:r>
            <a:r>
              <a:rPr lang="ru-RU" sz="2000" dirty="0" err="1" smtClean="0"/>
              <a:t>k</a:t>
            </a:r>
            <a:r>
              <a:rPr lang="uz-Latn-UZ" sz="2000" dirty="0" smtClean="0"/>
              <a:t>o’</a:t>
            </a:r>
            <a:r>
              <a:rPr lang="ru-RU" sz="2000" dirty="0" err="1" smtClean="0"/>
              <a:t>ramizki</a:t>
            </a:r>
            <a:r>
              <a:rPr lang="ru-RU" sz="2000" dirty="0" smtClean="0"/>
              <a:t>, </a:t>
            </a:r>
            <a:r>
              <a:rPr lang="ru-RU" sz="2000" dirty="0" err="1" smtClean="0"/>
              <a:t>burchak</a:t>
            </a:r>
            <a:r>
              <a:rPr lang="ru-RU" sz="2000" dirty="0" smtClean="0"/>
              <a:t> </a:t>
            </a:r>
            <a:r>
              <a:rPr lang="ru-RU" sz="2000" dirty="0" err="1" smtClean="0"/>
              <a:t>tezligi</a:t>
            </a:r>
            <a:r>
              <a:rPr lang="ru-RU" sz="2000" dirty="0" smtClean="0"/>
              <a:t> </a:t>
            </a:r>
            <a:r>
              <a:rPr lang="ru-RU" sz="2000" dirty="0" err="1" smtClean="0"/>
              <a:t>bilan</a:t>
            </a:r>
            <a:r>
              <a:rPr lang="ru-RU" sz="2000" dirty="0" smtClean="0"/>
              <a:t> </a:t>
            </a:r>
          </a:p>
          <a:p>
            <a:pPr algn="just">
              <a:buNone/>
            </a:pPr>
            <a:r>
              <a:rPr lang="en-US" sz="2000" dirty="0" smtClean="0"/>
              <a:t>	</a:t>
            </a:r>
          </a:p>
          <a:p>
            <a:pPr algn="just">
              <a:buNone/>
            </a:pPr>
            <a:r>
              <a:rPr lang="en-US" sz="2000" dirty="0" smtClean="0"/>
              <a:t>	</a:t>
            </a:r>
            <a:r>
              <a:rPr lang="ru-RU" sz="2000" dirty="0" err="1" smtClean="0"/>
              <a:t>burchak</a:t>
            </a:r>
            <a:r>
              <a:rPr lang="ru-RU" sz="2000" dirty="0" smtClean="0"/>
              <a:t> </a:t>
            </a:r>
            <a:r>
              <a:rPr lang="ru-RU" sz="2000" dirty="0" err="1" smtClean="0"/>
              <a:t>tezlanishi</a:t>
            </a:r>
            <a:r>
              <a:rPr lang="ru-RU" sz="2000" dirty="0" smtClean="0"/>
              <a:t> </a:t>
            </a:r>
            <a:r>
              <a:rPr lang="ru-RU" sz="2000" dirty="0" err="1" smtClean="0"/>
              <a:t>jismning</a:t>
            </a:r>
            <a:r>
              <a:rPr lang="ru-RU" sz="2000" dirty="0" smtClean="0"/>
              <a:t> </a:t>
            </a:r>
            <a:r>
              <a:rPr lang="ru-RU" sz="2000" dirty="0" err="1" smtClean="0"/>
              <a:t>hamma</a:t>
            </a:r>
            <a:r>
              <a:rPr lang="ru-RU" sz="2000" dirty="0" smtClean="0"/>
              <a:t> </a:t>
            </a:r>
            <a:r>
              <a:rPr lang="ru-RU" sz="2000" dirty="0" err="1" smtClean="0"/>
              <a:t>nuqtalari</a:t>
            </a:r>
            <a:r>
              <a:rPr lang="ru-RU" sz="2000" dirty="0" smtClean="0"/>
              <a:t> </a:t>
            </a:r>
            <a:r>
              <a:rPr lang="ru-RU" sz="2000" dirty="0" err="1" smtClean="0"/>
              <a:t>uchun</a:t>
            </a:r>
            <a:r>
              <a:rPr lang="ru-RU" sz="2000" dirty="0" smtClean="0"/>
              <a:t> </a:t>
            </a:r>
            <a:r>
              <a:rPr lang="ru-RU" sz="2000" dirty="0" err="1" smtClean="0"/>
              <a:t>bir</a:t>
            </a:r>
            <a:r>
              <a:rPr lang="ru-RU" sz="2000" dirty="0" smtClean="0"/>
              <a:t> </a:t>
            </a:r>
            <a:r>
              <a:rPr lang="ru-RU" sz="2000" dirty="0" err="1" smtClean="0"/>
              <a:t>xil</a:t>
            </a:r>
            <a:r>
              <a:rPr lang="ru-RU" sz="2000" dirty="0" smtClean="0"/>
              <a:t> </a:t>
            </a:r>
            <a:r>
              <a:rPr lang="ru-RU" sz="2000" dirty="0" err="1" smtClean="0"/>
              <a:t>b</a:t>
            </a:r>
            <a:r>
              <a:rPr lang="uz-Latn-UZ" sz="2000" dirty="0" smtClean="0"/>
              <a:t>o’</a:t>
            </a:r>
            <a:r>
              <a:rPr lang="ru-RU" sz="2000" dirty="0" err="1" smtClean="0"/>
              <a:t>lgani</a:t>
            </a:r>
            <a:r>
              <a:rPr lang="ru-RU" sz="2000" dirty="0" smtClean="0"/>
              <a:t> </a:t>
            </a:r>
            <a:r>
              <a:rPr lang="ru-RU" sz="2000" dirty="0" err="1" smtClean="0"/>
              <a:t>sababli</a:t>
            </a:r>
            <a:r>
              <a:rPr lang="ru-RU" sz="2000" dirty="0" smtClean="0"/>
              <a:t> </a:t>
            </a:r>
            <a:r>
              <a:rPr lang="ru-RU" sz="2000" dirty="0" err="1" smtClean="0"/>
              <a:t>tezlanish</a:t>
            </a:r>
            <a:r>
              <a:rPr lang="ru-RU" sz="2000" dirty="0" smtClean="0"/>
              <a:t> </a:t>
            </a:r>
            <a:r>
              <a:rPr lang="ru-RU" sz="2000" dirty="0" err="1" smtClean="0"/>
              <a:t>bilan</a:t>
            </a:r>
            <a:r>
              <a:rPr lang="ru-RU" sz="2000" dirty="0" smtClean="0"/>
              <a:t> </a:t>
            </a:r>
            <a:r>
              <a:rPr lang="ru-RU" sz="2000" dirty="0" err="1" smtClean="0"/>
              <a:t>normal</a:t>
            </a:r>
            <a:r>
              <a:rPr lang="ru-RU" sz="2000" dirty="0" smtClean="0"/>
              <a:t> </a:t>
            </a:r>
            <a:r>
              <a:rPr lang="ru-RU" sz="2000" dirty="0" err="1" smtClean="0"/>
              <a:t>tezlanish</a:t>
            </a:r>
            <a:r>
              <a:rPr lang="ru-RU" sz="2000" dirty="0" smtClean="0"/>
              <a:t> (</a:t>
            </a:r>
            <a:r>
              <a:rPr lang="ru-RU" sz="2000" dirty="0" err="1" smtClean="0"/>
              <a:t>radius</a:t>
            </a:r>
            <a:r>
              <a:rPr lang="ru-RU" sz="2000" dirty="0" smtClean="0"/>
              <a:t>) </a:t>
            </a:r>
            <a:r>
              <a:rPr lang="ru-RU" sz="2000" dirty="0" err="1" smtClean="0"/>
              <a:t>orasidagi</a:t>
            </a:r>
            <a:r>
              <a:rPr lang="ru-RU" sz="2000" dirty="0" smtClean="0"/>
              <a:t> </a:t>
            </a:r>
            <a:r>
              <a:rPr lang="ru-RU" sz="2000" dirty="0" err="1" smtClean="0"/>
              <a:t>burchak</a:t>
            </a:r>
            <a:r>
              <a:rPr lang="ru-RU" sz="2000" dirty="0" smtClean="0"/>
              <a:t> </a:t>
            </a:r>
            <a:r>
              <a:rPr lang="en-US" sz="2000" dirty="0" smtClean="0"/>
              <a:t>μ </a:t>
            </a:r>
            <a:r>
              <a:rPr lang="uz-Latn-UZ" sz="2000" dirty="0" smtClean="0"/>
              <a:t>o’</a:t>
            </a:r>
            <a:r>
              <a:rPr lang="ru-RU" sz="2000" dirty="0" err="1" smtClean="0"/>
              <a:t>zgarmasdan</a:t>
            </a:r>
            <a:r>
              <a:rPr lang="ru-RU" sz="2000" dirty="0" smtClean="0"/>
              <a:t> </a:t>
            </a:r>
            <a:r>
              <a:rPr lang="ru-RU" sz="2000" dirty="0" err="1" smtClean="0"/>
              <a:t>qoladi</a:t>
            </a:r>
            <a:r>
              <a:rPr lang="ru-RU" sz="2000" dirty="0" smtClean="0"/>
              <a:t>.</a:t>
            </a:r>
            <a:endParaRPr lang="ru-RU" sz="2000" dirty="0"/>
          </a:p>
        </p:txBody>
      </p:sp>
      <p:pic>
        <p:nvPicPr>
          <p:cNvPr id="4" name="Рисунок 17" descr="uzor_2"/>
          <p:cNvPicPr>
            <a:picLocks noChangeAspect="1" noChangeArrowheads="1"/>
          </p:cNvPicPr>
          <p:nvPr/>
        </p:nvPicPr>
        <p:blipFill>
          <a:blip r:embed="rId3"/>
          <a:srcRect/>
          <a:stretch>
            <a:fillRect/>
          </a:stretch>
        </p:blipFill>
        <p:spPr bwMode="auto">
          <a:xfrm>
            <a:off x="0" y="0"/>
            <a:ext cx="428596" cy="6858000"/>
          </a:xfrm>
          <a:prstGeom prst="rect">
            <a:avLst/>
          </a:prstGeom>
          <a:noFill/>
          <a:ln w="9525">
            <a:noFill/>
            <a:miter lim="800000"/>
            <a:headEnd/>
            <a:tailEnd/>
          </a:ln>
        </p:spPr>
      </p:pic>
      <p:sp>
        <p:nvSpPr>
          <p:cNvPr id="4198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1985" name="Object 1"/>
          <p:cNvGraphicFramePr>
            <a:graphicFrameLocks noChangeAspect="1"/>
          </p:cNvGraphicFramePr>
          <p:nvPr/>
        </p:nvGraphicFramePr>
        <p:xfrm>
          <a:off x="1071538" y="1071546"/>
          <a:ext cx="7500990" cy="1214446"/>
        </p:xfrm>
        <a:graphic>
          <a:graphicData uri="http://schemas.openxmlformats.org/presentationml/2006/ole">
            <p:oleObj spid="_x0000_s41985" name="Формула" r:id="rId4" imgW="3035300" imgH="457200" progId="Equation.3">
              <p:embed/>
            </p:oleObj>
          </a:graphicData>
        </a:graphic>
      </p:graphicFrame>
      <p:sp>
        <p:nvSpPr>
          <p:cNvPr id="4198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1987" name="Object 3"/>
          <p:cNvGraphicFramePr>
            <a:graphicFrameLocks noChangeAspect="1"/>
          </p:cNvGraphicFramePr>
          <p:nvPr/>
        </p:nvGraphicFramePr>
        <p:xfrm>
          <a:off x="1785918" y="2214554"/>
          <a:ext cx="1071570" cy="785818"/>
        </p:xfrm>
        <a:graphic>
          <a:graphicData uri="http://schemas.openxmlformats.org/presentationml/2006/ole">
            <p:oleObj spid="_x0000_s41987" name="Формула" r:id="rId5" imgW="507780" imgH="393529" progId="Equation.3">
              <p:embed/>
            </p:oleObj>
          </a:graphicData>
        </a:graphic>
      </p:graphicFrame>
      <p:sp>
        <p:nvSpPr>
          <p:cNvPr id="41990"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1989" name="Object 5"/>
          <p:cNvGraphicFramePr>
            <a:graphicFrameLocks noChangeAspect="1"/>
          </p:cNvGraphicFramePr>
          <p:nvPr/>
        </p:nvGraphicFramePr>
        <p:xfrm>
          <a:off x="3214678" y="2428868"/>
          <a:ext cx="928694" cy="428628"/>
        </p:xfrm>
        <a:graphic>
          <a:graphicData uri="http://schemas.openxmlformats.org/presentationml/2006/ole">
            <p:oleObj spid="_x0000_s41989" name="Формула" r:id="rId6" imgW="406048" imgH="203024" progId="Equation.3">
              <p:embed/>
            </p:oleObj>
          </a:graphicData>
        </a:graphic>
      </p:graphicFrame>
      <p:sp>
        <p:nvSpPr>
          <p:cNvPr id="41992"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1991" name="Object 7"/>
          <p:cNvGraphicFramePr>
            <a:graphicFrameLocks noChangeAspect="1"/>
          </p:cNvGraphicFramePr>
          <p:nvPr/>
        </p:nvGraphicFramePr>
        <p:xfrm>
          <a:off x="1071538" y="3214686"/>
          <a:ext cx="7500990" cy="642942"/>
        </p:xfrm>
        <a:graphic>
          <a:graphicData uri="http://schemas.openxmlformats.org/presentationml/2006/ole">
            <p:oleObj spid="_x0000_s41991" name="Формула" r:id="rId7" imgW="3606800" imgH="292100" progId="Equation.3">
              <p:embed/>
            </p:oleObj>
          </a:graphicData>
        </a:graphic>
      </p:graphicFrame>
      <p:sp>
        <p:nvSpPr>
          <p:cNvPr id="41997" name="Rectangle 1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1996" name="Object 12"/>
          <p:cNvGraphicFramePr>
            <a:graphicFrameLocks noChangeAspect="1"/>
          </p:cNvGraphicFramePr>
          <p:nvPr/>
        </p:nvGraphicFramePr>
        <p:xfrm>
          <a:off x="1738293" y="4643446"/>
          <a:ext cx="1905013" cy="714380"/>
        </p:xfrm>
        <a:graphic>
          <a:graphicData uri="http://schemas.openxmlformats.org/presentationml/2006/ole">
            <p:oleObj spid="_x0000_s41996" name="Формула" r:id="rId8" imgW="1041400" imgH="457200" progId="Equation.3">
              <p:embed/>
            </p:oleObj>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17" descr="uzor_2"/>
          <p:cNvPicPr>
            <a:picLocks noChangeAspect="1" noChangeArrowheads="1"/>
          </p:cNvPicPr>
          <p:nvPr/>
        </p:nvPicPr>
        <p:blipFill>
          <a:blip r:embed="rId3"/>
          <a:srcRect/>
          <a:stretch>
            <a:fillRect/>
          </a:stretch>
        </p:blipFill>
        <p:spPr bwMode="auto">
          <a:xfrm>
            <a:off x="0" y="0"/>
            <a:ext cx="571472" cy="6858000"/>
          </a:xfrm>
          <a:prstGeom prst="rect">
            <a:avLst/>
          </a:prstGeom>
          <a:noFill/>
          <a:ln w="9525">
            <a:noFill/>
            <a:miter lim="800000"/>
            <a:headEnd/>
            <a:tailEnd/>
          </a:ln>
        </p:spPr>
      </p:pic>
      <p:sp>
        <p:nvSpPr>
          <p:cNvPr id="5121" name="Oval 1"/>
          <p:cNvSpPr>
            <a:spLocks noChangeArrowheads="1"/>
          </p:cNvSpPr>
          <p:nvPr/>
        </p:nvSpPr>
        <p:spPr bwMode="auto">
          <a:xfrm>
            <a:off x="500034" y="142852"/>
            <a:ext cx="3714776" cy="3714776"/>
          </a:xfrm>
          <a:prstGeom prst="ellipse">
            <a:avLst/>
          </a:prstGeom>
          <a:solidFill>
            <a:srgbClr val="FFFFFF"/>
          </a:solidFill>
          <a:ln w="63500" cmpd="thickThin">
            <a:solidFill>
              <a:srgbClr val="4F81BD"/>
            </a:solidFill>
            <a:round/>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600" b="1" i="1" u="none" strike="noStrike" cap="none" normalizeH="0" baseline="0" dirty="0" err="1" smtClean="0">
                <a:ln>
                  <a:noFill/>
                </a:ln>
                <a:solidFill>
                  <a:srgbClr val="0070C0"/>
                </a:solidFill>
                <a:effectLst/>
                <a:latin typeface="Times New Roman" pitchFamily="18" charset="0"/>
                <a:cs typeface="Times New Roman" pitchFamily="18" charset="0"/>
              </a:rPr>
              <a:t>Ilgarilanma</a:t>
            </a:r>
            <a:r>
              <a:rPr kumimoji="0" lang="en-US" sz="1600" b="1" i="1" u="none" strike="noStrike" cap="none" normalizeH="0" baseline="0" dirty="0" smtClean="0">
                <a:ln>
                  <a:noFill/>
                </a:ln>
                <a:solidFill>
                  <a:srgbClr val="0070C0"/>
                </a:solidFill>
                <a:effectLst/>
                <a:latin typeface="Times New Roman" pitchFamily="18" charset="0"/>
                <a:cs typeface="Times New Roman" pitchFamily="18" charset="0"/>
              </a:rPr>
              <a:t> </a:t>
            </a:r>
            <a:r>
              <a:rPr kumimoji="0" lang="en-US" sz="1600" b="1" i="1" u="none" strike="noStrike" cap="none" normalizeH="0" baseline="0" dirty="0" err="1" smtClean="0">
                <a:ln>
                  <a:noFill/>
                </a:ln>
                <a:solidFill>
                  <a:srgbClr val="0070C0"/>
                </a:solidFill>
                <a:effectLst/>
                <a:latin typeface="Times New Roman" pitchFamily="18" charset="0"/>
                <a:cs typeface="Times New Roman" pitchFamily="18" charset="0"/>
              </a:rPr>
              <a:t>harakat</a:t>
            </a:r>
            <a:endParaRPr kumimoji="0" lang="uz-Latn-UZ" sz="1600" b="1" i="1" u="none" strike="noStrike" cap="none" normalizeH="0" baseline="0" dirty="0" smtClean="0">
              <a:ln>
                <a:noFill/>
              </a:ln>
              <a:solidFill>
                <a:srgbClr val="0070C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ts val="0"/>
              </a:spcAft>
              <a:buClrTx/>
              <a:buSzTx/>
              <a:buFontTx/>
              <a:buNone/>
              <a:tabLst/>
            </a:pPr>
            <a:r>
              <a:rPr kumimoji="0" lang="en-US" sz="1600" b="0" i="0" u="none" strike="noStrike" cap="none" normalizeH="0" baseline="0" dirty="0" err="1" smtClean="0">
                <a:ln>
                  <a:noFill/>
                </a:ln>
                <a:solidFill>
                  <a:schemeClr val="tx1"/>
                </a:solidFill>
                <a:effectLst/>
                <a:latin typeface="Times New Roman" pitchFamily="18" charset="0"/>
                <a:cs typeface="Times New Roman" pitchFamily="18" charset="0"/>
              </a:rPr>
              <a:t>Traektoriya</a:t>
            </a:r>
            <a:r>
              <a:rPr kumimoji="0" lang="en-US" sz="16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uz-Latn-UZ" sz="1600" b="0" i="0" u="none" strike="noStrike" cap="none" normalizeH="0" baseline="0" dirty="0" smtClean="0">
                <a:ln>
                  <a:noFill/>
                </a:ln>
                <a:solidFill>
                  <a:schemeClr val="tx1"/>
                </a:solidFill>
                <a:effectLst/>
                <a:latin typeface="Times New Roman" pitchFamily="18" charset="0"/>
                <a:cs typeface="Times New Roman" pitchFamily="18" charset="0"/>
              </a:rPr>
              <a:t>(</a:t>
            </a:r>
            <a:r>
              <a:rPr kumimoji="0" lang="en-US" sz="1600" b="0" i="0" u="none" strike="noStrike" cap="none" normalizeH="0" baseline="0" dirty="0" err="1" smtClean="0">
                <a:ln>
                  <a:noFill/>
                </a:ln>
                <a:solidFill>
                  <a:schemeClr val="tx1"/>
                </a:solidFill>
                <a:effectLst/>
                <a:latin typeface="Times New Roman" pitchFamily="18" charset="0"/>
                <a:cs typeface="Times New Roman" pitchFamily="18" charset="0"/>
              </a:rPr>
              <a:t>to’g’ri</a:t>
            </a:r>
            <a:r>
              <a:rPr kumimoji="0" lang="en-US" sz="16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Times New Roman" pitchFamily="18" charset="0"/>
                <a:cs typeface="Times New Roman" pitchFamily="18" charset="0"/>
              </a:rPr>
              <a:t>chiziq</a:t>
            </a:r>
            <a:r>
              <a:rPr kumimoji="0" lang="en-US" sz="16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Times New Roman" pitchFamily="18" charset="0"/>
                <a:cs typeface="Times New Roman" pitchFamily="18" charset="0"/>
              </a:rPr>
              <a:t>aylana</a:t>
            </a:r>
            <a:r>
              <a:rPr kumimoji="0" lang="uz-Latn-UZ" sz="1600" b="0" i="0" u="none" strike="noStrike" cap="none" normalizeH="0" baseline="0" dirty="0" smtClean="0">
                <a:ln>
                  <a:noFill/>
                </a:ln>
                <a:solidFill>
                  <a:schemeClr val="tx1"/>
                </a:solidFill>
                <a:effectLst/>
                <a:latin typeface="Times New Roman" pitchFamily="18" charset="0"/>
                <a:cs typeface="Times New Roman" pitchFamily="18" charset="0"/>
              </a:rPr>
              <a:t>)</a:t>
            </a:r>
            <a:endParaRPr kumimoji="0" lang="uz-Latn-UZ" sz="16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ts val="0"/>
              </a:spcAft>
              <a:buClrTx/>
              <a:buSzTx/>
              <a:buFontTx/>
              <a:buNone/>
              <a:tabLst/>
            </a:pPr>
            <a:r>
              <a:rPr kumimoji="0" lang="en-US" sz="1600" b="0" i="0" u="none" strike="noStrike" cap="none" normalizeH="0" baseline="0" dirty="0" err="1" smtClean="0">
                <a:ln>
                  <a:noFill/>
                </a:ln>
                <a:solidFill>
                  <a:schemeClr val="tx1"/>
                </a:solidFill>
                <a:effectLst/>
                <a:latin typeface="Times New Roman" pitchFamily="18" charset="0"/>
                <a:cs typeface="Times New Roman" pitchFamily="18" charset="0"/>
              </a:rPr>
              <a:t>Har</a:t>
            </a:r>
            <a:r>
              <a:rPr kumimoji="0" lang="en-US" sz="16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Times New Roman" pitchFamily="18" charset="0"/>
                <a:cs typeface="Times New Roman" pitchFamily="18" charset="0"/>
              </a:rPr>
              <a:t>onda</a:t>
            </a:r>
            <a:r>
              <a:rPr kumimoji="0" lang="en-US" sz="16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Times New Roman" pitchFamily="18" charset="0"/>
                <a:cs typeface="Times New Roman" pitchFamily="18" charset="0"/>
              </a:rPr>
              <a:t>miqdori</a:t>
            </a:r>
            <a:r>
              <a:rPr kumimoji="0" lang="en-US" sz="16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Times New Roman" pitchFamily="18" charset="0"/>
                <a:cs typeface="Times New Roman" pitchFamily="18" charset="0"/>
              </a:rPr>
              <a:t>va</a:t>
            </a:r>
            <a:r>
              <a:rPr kumimoji="0" lang="en-US" sz="16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Times New Roman" pitchFamily="18" charset="0"/>
                <a:cs typeface="Times New Roman" pitchFamily="18" charset="0"/>
              </a:rPr>
              <a:t>yo’nalishlari</a:t>
            </a:r>
            <a:r>
              <a:rPr kumimoji="0" lang="en-US" sz="16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Times New Roman" pitchFamily="18" charset="0"/>
                <a:cs typeface="Times New Roman" pitchFamily="18" charset="0"/>
              </a:rPr>
              <a:t>jixatidan</a:t>
            </a:r>
            <a:r>
              <a:rPr kumimoji="0" lang="en-US" sz="16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Times New Roman" pitchFamily="18" charset="0"/>
                <a:cs typeface="Times New Roman" pitchFamily="18" charset="0"/>
              </a:rPr>
              <a:t>bir</a:t>
            </a:r>
            <a:r>
              <a:rPr kumimoji="0" lang="en-US" sz="16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Times New Roman" pitchFamily="18" charset="0"/>
                <a:cs typeface="Times New Roman" pitchFamily="18" charset="0"/>
              </a:rPr>
              <a:t>xil</a:t>
            </a:r>
            <a:r>
              <a:rPr kumimoji="0" lang="en-US" sz="16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Times New Roman" pitchFamily="18" charset="0"/>
                <a:cs typeface="Times New Roman" pitchFamily="18" charset="0"/>
              </a:rPr>
              <a:t>tezlik</a:t>
            </a:r>
            <a:r>
              <a:rPr kumimoji="0" lang="en-US" sz="1600" b="0" i="0" u="none" strike="noStrike" cap="none" normalizeH="0" dirty="0" smtClean="0">
                <a:ln>
                  <a:noFill/>
                </a:ln>
                <a:solidFill>
                  <a:schemeClr val="tx1"/>
                </a:solidFill>
                <a:effectLst/>
                <a:latin typeface="Times New Roman" pitchFamily="18" charset="0"/>
                <a:cs typeface="Times New Roman" pitchFamily="18" charset="0"/>
              </a:rPr>
              <a:t> 		</a:t>
            </a:r>
            <a:r>
              <a:rPr kumimoji="0" lang="en-US" sz="1600" b="0" i="0" u="none" strike="noStrike" cap="none" normalizeH="0" dirty="0" err="1" smtClean="0">
                <a:ln>
                  <a:noFill/>
                </a:ln>
                <a:solidFill>
                  <a:schemeClr val="tx1"/>
                </a:solidFill>
                <a:effectLst/>
                <a:latin typeface="Times New Roman" pitchFamily="18" charset="0"/>
                <a:cs typeface="Times New Roman" pitchFamily="18" charset="0"/>
              </a:rPr>
              <a:t>va</a:t>
            </a:r>
            <a:r>
              <a:rPr kumimoji="0" lang="en-US" sz="1600" b="0" i="0" u="none" strike="noStrike" cap="none" normalizeH="0" dirty="0" smtClean="0">
                <a:ln>
                  <a:noFill/>
                </a:ln>
                <a:solidFill>
                  <a:schemeClr val="tx1"/>
                </a:solidFill>
                <a:effectLst/>
                <a:latin typeface="Times New Roman" pitchFamily="18" charset="0"/>
                <a:cs typeface="Times New Roman" pitchFamily="18" charset="0"/>
              </a:rPr>
              <a:t> </a:t>
            </a:r>
          </a:p>
          <a:p>
            <a:pPr marL="0" marR="0" lvl="0" indent="0" algn="l" defTabSz="914400" rtl="0" eaLnBrk="1" fontAlgn="base" latinLnBrk="0" hangingPunct="1">
              <a:lnSpc>
                <a:spcPct val="100000"/>
              </a:lnSpc>
              <a:spcBef>
                <a:spcPct val="0"/>
              </a:spcBef>
              <a:spcAft>
                <a:spcPts val="0"/>
              </a:spcAft>
              <a:buClrTx/>
              <a:buSzTx/>
              <a:buFontTx/>
              <a:buNone/>
              <a:tabLst/>
            </a:pPr>
            <a:r>
              <a:rPr kumimoji="0" lang="en-US" sz="1600" b="0" i="0" u="none" strike="noStrike" cap="none" normalizeH="0" baseline="0" dirty="0" err="1" smtClean="0">
                <a:ln>
                  <a:noFill/>
                </a:ln>
                <a:solidFill>
                  <a:schemeClr val="tx1"/>
                </a:solidFill>
                <a:effectLst/>
                <a:latin typeface="Times New Roman" pitchFamily="18" charset="0"/>
                <a:cs typeface="Times New Roman" pitchFamily="18" charset="0"/>
              </a:rPr>
              <a:t>Bir</a:t>
            </a:r>
            <a:r>
              <a:rPr kumimoji="0" lang="en-US" sz="16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Times New Roman" pitchFamily="18" charset="0"/>
                <a:cs typeface="Times New Roman" pitchFamily="18" charset="0"/>
              </a:rPr>
              <a:t>xil</a:t>
            </a:r>
            <a:r>
              <a:rPr kumimoji="0" lang="en-US" sz="16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Times New Roman" pitchFamily="18" charset="0"/>
                <a:cs typeface="Times New Roman" pitchFamily="18" charset="0"/>
              </a:rPr>
              <a:t>taezlanishga</a:t>
            </a:r>
            <a:r>
              <a:rPr kumimoji="0" lang="uz-Latn-UZ" sz="16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Times New Roman" pitchFamily="18" charset="0"/>
                <a:cs typeface="Times New Roman" pitchFamily="18" charset="0"/>
              </a:rPr>
              <a:t>ega</a:t>
            </a:r>
            <a:r>
              <a:rPr kumimoji="0" lang="en-US" sz="16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Times New Roman" pitchFamily="18" charset="0"/>
                <a:cs typeface="Times New Roman" pitchFamily="18" charset="0"/>
              </a:rPr>
              <a:t>bo’ladi</a:t>
            </a:r>
            <a:r>
              <a:rPr kumimoji="0" lang="uz-Latn-UZ" sz="1600" b="0" i="0" u="none" strike="noStrike" cap="none" normalizeH="0" baseline="0" dirty="0" smtClean="0">
                <a:ln>
                  <a:noFill/>
                </a:ln>
                <a:solidFill>
                  <a:schemeClr val="tx1"/>
                </a:solidFill>
                <a:effectLst/>
                <a:latin typeface="Times New Roman" pitchFamily="18" charset="0"/>
                <a:cs typeface="Times New Roman" pitchFamily="18" charset="0"/>
              </a:rPr>
              <a:t>. </a:t>
            </a:r>
            <a:endParaRPr kumimoji="0" lang="uz-Latn-UZ" sz="16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ts val="0"/>
              </a:spcAft>
              <a:buClrTx/>
              <a:buSzTx/>
              <a:buFontTx/>
              <a:buNone/>
              <a:tabLst/>
            </a:pPr>
            <a:r>
              <a:rPr kumimoji="0" lang="en-US" sz="1600" b="0" i="0" u="none" strike="noStrike" cap="none" normalizeH="0" baseline="0" dirty="0" err="1" smtClean="0">
                <a:ln>
                  <a:noFill/>
                </a:ln>
                <a:solidFill>
                  <a:schemeClr val="tx1"/>
                </a:solidFill>
                <a:effectLst/>
                <a:latin typeface="Times New Roman" pitchFamily="18" charset="0"/>
                <a:cs typeface="Times New Roman" pitchFamily="18" charset="0"/>
              </a:rPr>
              <a:t>Harakat</a:t>
            </a:r>
            <a:r>
              <a:rPr kumimoji="0" lang="en-US" sz="16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Times New Roman" pitchFamily="18" charset="0"/>
                <a:cs typeface="Times New Roman" pitchFamily="18" charset="0"/>
              </a:rPr>
              <a:t>tenglamasi</a:t>
            </a:r>
            <a:endParaRPr kumimoji="0" lang="uz-Latn-UZ" sz="16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5122" name="Рисунок 422"/>
          <p:cNvPicPr>
            <a:picLocks noChangeAspect="1" noChangeArrowheads="1"/>
          </p:cNvPicPr>
          <p:nvPr/>
        </p:nvPicPr>
        <p:blipFill>
          <a:blip r:embed="rId4"/>
          <a:srcRect/>
          <a:stretch>
            <a:fillRect/>
          </a:stretch>
        </p:blipFill>
        <p:spPr bwMode="auto">
          <a:xfrm>
            <a:off x="1785918" y="2000240"/>
            <a:ext cx="857256" cy="392910"/>
          </a:xfrm>
          <a:prstGeom prst="rect">
            <a:avLst/>
          </a:prstGeom>
          <a:noFill/>
          <a:ln w="9525">
            <a:noFill/>
            <a:miter lim="800000"/>
            <a:headEnd/>
            <a:tailEnd/>
          </a:ln>
        </p:spPr>
      </p:pic>
      <p:pic>
        <p:nvPicPr>
          <p:cNvPr id="5123" name="Рисунок 424"/>
          <p:cNvPicPr>
            <a:picLocks noChangeAspect="1" noChangeArrowheads="1"/>
          </p:cNvPicPr>
          <p:nvPr/>
        </p:nvPicPr>
        <p:blipFill>
          <a:blip r:embed="rId5"/>
          <a:srcRect/>
          <a:stretch>
            <a:fillRect/>
          </a:stretch>
        </p:blipFill>
        <p:spPr bwMode="auto">
          <a:xfrm>
            <a:off x="2786050" y="2357430"/>
            <a:ext cx="928694" cy="285752"/>
          </a:xfrm>
          <a:prstGeom prst="rect">
            <a:avLst/>
          </a:prstGeom>
          <a:noFill/>
          <a:ln w="9525">
            <a:noFill/>
            <a:miter lim="800000"/>
            <a:headEnd/>
            <a:tailEnd/>
          </a:ln>
        </p:spPr>
      </p:pic>
      <p:sp>
        <p:nvSpPr>
          <p:cNvPr id="5125"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124" name="Object 4"/>
          <p:cNvGraphicFramePr>
            <a:graphicFrameLocks noChangeAspect="1"/>
          </p:cNvGraphicFramePr>
          <p:nvPr/>
        </p:nvGraphicFramePr>
        <p:xfrm>
          <a:off x="1214414" y="3071810"/>
          <a:ext cx="2214578" cy="357190"/>
        </p:xfrm>
        <a:graphic>
          <a:graphicData uri="http://schemas.openxmlformats.org/presentationml/2006/ole">
            <p:oleObj spid="_x0000_s5124" name="Формула" r:id="rId6" imgW="1892300" imgH="228600" progId="Equation.3">
              <p:embed/>
            </p:oleObj>
          </a:graphicData>
        </a:graphic>
      </p:graphicFrame>
      <p:sp>
        <p:nvSpPr>
          <p:cNvPr id="5126" name="Oval 6"/>
          <p:cNvSpPr>
            <a:spLocks noChangeArrowheads="1"/>
          </p:cNvSpPr>
          <p:nvPr/>
        </p:nvSpPr>
        <p:spPr bwMode="auto">
          <a:xfrm>
            <a:off x="4357686" y="3214686"/>
            <a:ext cx="3835407" cy="3429024"/>
          </a:xfrm>
          <a:prstGeom prst="ellipse">
            <a:avLst/>
          </a:prstGeom>
          <a:solidFill>
            <a:srgbClr val="FFFFFF"/>
          </a:solidFill>
          <a:ln w="63500" cmpd="thickThin">
            <a:solidFill>
              <a:srgbClr val="C0504D"/>
            </a:solidFill>
            <a:round/>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0"/>
              </a:spcAft>
              <a:buClrTx/>
              <a:buSzTx/>
              <a:buFontTx/>
              <a:buNone/>
              <a:tabLst/>
            </a:pPr>
            <a:endParaRPr kumimoji="0" lang="uz-Latn-UZ" sz="1100" b="1" i="1" u="none" strike="noStrike" cap="none" normalizeH="0" baseline="0" dirty="0" smtClean="0">
              <a:ln>
                <a:noFill/>
              </a:ln>
              <a:solidFill>
                <a:srgbClr val="C0000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ts val="0"/>
              </a:spcAft>
              <a:buClrTx/>
              <a:buSzTx/>
              <a:buFontTx/>
              <a:buNone/>
              <a:tabLst/>
            </a:pPr>
            <a:endParaRPr lang="uz-Latn-UZ" sz="1100" b="1" i="1" dirty="0" smtClean="0">
              <a:solidFill>
                <a:srgbClr val="C00000"/>
              </a:solidFill>
              <a:latin typeface="Times New Roman" pitchFamily="18" charset="0"/>
              <a:cs typeface="Times New Roman" pitchFamily="18" charset="0"/>
            </a:endParaRPr>
          </a:p>
          <a:p>
            <a:r>
              <a:rPr kumimoji="0" lang="uz-Latn-UZ" sz="1400" b="1" i="1" u="none" strike="noStrike" cap="none" normalizeH="0" baseline="0" dirty="0" smtClean="0">
                <a:ln>
                  <a:noFill/>
                </a:ln>
                <a:solidFill>
                  <a:srgbClr val="C00000"/>
                </a:solidFill>
                <a:effectLst/>
                <a:latin typeface="Times New Roman" pitchFamily="18" charset="0"/>
                <a:cs typeface="Times New Roman" pitchFamily="18" charset="0"/>
              </a:rPr>
              <a:t> </a:t>
            </a:r>
            <a:r>
              <a:rPr lang="uz-Latn-UZ" sz="1400" b="1" i="1" dirty="0" smtClean="0">
                <a:solidFill>
                  <a:srgbClr val="7030A0"/>
                </a:solidFill>
              </a:rPr>
              <a:t>Qo’zg’almas o’q atrofida aylanma harakat</a:t>
            </a:r>
            <a:endParaRPr lang="ru-RU" sz="1400" dirty="0" smtClean="0">
              <a:solidFill>
                <a:srgbClr val="7030A0"/>
              </a:solidFill>
            </a:endParaRPr>
          </a:p>
          <a:p>
            <a:endParaRPr lang="en-US" sz="1400" dirty="0" smtClean="0"/>
          </a:p>
          <a:p>
            <a:r>
              <a:rPr lang="uz-Latn-UZ" sz="1400" dirty="0" smtClean="0"/>
              <a:t>Traektoriya </a:t>
            </a:r>
            <a:r>
              <a:rPr lang="uz-Latn-UZ" sz="1400" dirty="0" smtClean="0"/>
              <a:t>(aylana)</a:t>
            </a:r>
            <a:endParaRPr lang="ru-RU" sz="1400" dirty="0" smtClean="0"/>
          </a:p>
          <a:p>
            <a:r>
              <a:rPr lang="uz-Latn-UZ" sz="1400" dirty="0" smtClean="0"/>
              <a:t>Burchak tezligi</a:t>
            </a:r>
            <a:endParaRPr lang="ru-RU" sz="1400" dirty="0" smtClean="0"/>
          </a:p>
          <a:p>
            <a:pPr marL="0" marR="0" lvl="0" indent="0" algn="l" defTabSz="914400" rtl="0" eaLnBrk="1" fontAlgn="base" latinLnBrk="0" hangingPunct="1">
              <a:lnSpc>
                <a:spcPct val="100000"/>
              </a:lnSpc>
              <a:spcBef>
                <a:spcPct val="0"/>
              </a:spcBef>
              <a:spcAft>
                <a:spcPts val="0"/>
              </a:spcAft>
              <a:buClrTx/>
              <a:buSzTx/>
              <a:buFontTx/>
              <a:buNone/>
              <a:tabLst/>
            </a:pPr>
            <a:r>
              <a:rPr kumimoji="0" lang="uz-Latn-UZ" sz="1400" b="0" i="0" u="none" strike="noStrike" cap="none" normalizeH="0" baseline="0" dirty="0" smtClean="0">
                <a:ln>
                  <a:noFill/>
                </a:ln>
                <a:solidFill>
                  <a:schemeClr val="tx1"/>
                </a:solidFill>
                <a:effectLst/>
                <a:latin typeface="Times New Roman" pitchFamily="18" charset="0"/>
                <a:cs typeface="Times New Roman" pitchFamily="18" charset="0"/>
              </a:rPr>
              <a:t>                  </a:t>
            </a:r>
            <a:endParaRPr kumimoji="0" lang="uz-Latn-UZ"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err="1" smtClean="0">
                <a:ln>
                  <a:noFill/>
                </a:ln>
                <a:solidFill>
                  <a:schemeClr val="tx1"/>
                </a:solidFill>
                <a:effectLst/>
                <a:latin typeface="Times New Roman" pitchFamily="18" charset="0"/>
                <a:cs typeface="Times New Roman" pitchFamily="18" charset="0"/>
              </a:rPr>
              <a:t>Burchak</a:t>
            </a:r>
            <a:r>
              <a:rPr kumimoji="0" lang="en-US" sz="14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sz="1400" b="0" i="0" u="none" strike="noStrike" cap="none" normalizeH="0" baseline="0" dirty="0" err="1" smtClean="0">
                <a:ln>
                  <a:noFill/>
                </a:ln>
                <a:solidFill>
                  <a:schemeClr val="tx1"/>
                </a:solidFill>
                <a:effectLst/>
                <a:latin typeface="Times New Roman" pitchFamily="18" charset="0"/>
                <a:cs typeface="Times New Roman" pitchFamily="18" charset="0"/>
              </a:rPr>
              <a:t>tezlanishi</a:t>
            </a:r>
            <a:endParaRPr kumimoji="0" lang="uz-Latn-UZ"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err="1" smtClean="0">
                <a:ln>
                  <a:noFill/>
                </a:ln>
                <a:solidFill>
                  <a:schemeClr val="tx1"/>
                </a:solidFill>
                <a:effectLst/>
                <a:latin typeface="Times New Roman" pitchFamily="18" charset="0"/>
                <a:cs typeface="Times New Roman" pitchFamily="18" charset="0"/>
              </a:rPr>
              <a:t>Tezligi</a:t>
            </a:r>
            <a:r>
              <a:rPr kumimoji="0" lang="uz-Latn-UZ" sz="1400" b="0" i="0" u="none" strike="noStrike" cap="none" normalizeH="0" baseline="0" dirty="0" smtClean="0">
                <a:ln>
                  <a:noFill/>
                </a:ln>
                <a:solidFill>
                  <a:schemeClr val="tx1"/>
                </a:solidFill>
                <a:effectLst/>
                <a:latin typeface="Times New Roman" pitchFamily="18" charset="0"/>
                <a:cs typeface="Times New Roman" pitchFamily="18" charset="0"/>
              </a:rPr>
              <a:t>  </a:t>
            </a:r>
            <a:endParaRPr kumimoji="0" lang="uz-Latn-UZ"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err="1" smtClean="0">
                <a:ln>
                  <a:noFill/>
                </a:ln>
                <a:solidFill>
                  <a:schemeClr val="tx1"/>
                </a:solidFill>
                <a:effectLst/>
                <a:latin typeface="Times New Roman" pitchFamily="18" charset="0"/>
                <a:cs typeface="Times New Roman" pitchFamily="18" charset="0"/>
              </a:rPr>
              <a:t>Tezlanishi</a:t>
            </a:r>
            <a:r>
              <a:rPr kumimoji="0" lang="uz-Latn-UZ" sz="1400" b="0" i="0" u="none" strike="noStrike" cap="none" normalizeH="0" baseline="0" dirty="0" smtClean="0">
                <a:ln>
                  <a:noFill/>
                </a:ln>
                <a:solidFill>
                  <a:schemeClr val="tx1"/>
                </a:solidFill>
                <a:effectLst/>
                <a:latin typeface="Times New Roman" pitchFamily="18" charset="0"/>
                <a:cs typeface="Times New Roman" pitchFamily="18" charset="0"/>
              </a:rPr>
              <a:t> </a:t>
            </a:r>
            <a:endParaRPr kumimoji="0" lang="uz-Latn-UZ"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err="1" smtClean="0">
                <a:ln>
                  <a:noFill/>
                </a:ln>
                <a:solidFill>
                  <a:schemeClr val="tx1"/>
                </a:solidFill>
                <a:effectLst/>
                <a:latin typeface="Times New Roman" pitchFamily="18" charset="0"/>
                <a:cs typeface="Times New Roman" pitchFamily="18" charset="0"/>
              </a:rPr>
              <a:t>Harakat</a:t>
            </a:r>
            <a:r>
              <a:rPr kumimoji="0" lang="en-US" sz="14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sz="1400" b="0" i="0" u="none" strike="noStrike" cap="none" normalizeH="0" baseline="0" dirty="0" err="1" smtClean="0">
                <a:ln>
                  <a:noFill/>
                </a:ln>
                <a:solidFill>
                  <a:schemeClr val="tx1"/>
                </a:solidFill>
                <a:effectLst/>
                <a:latin typeface="Times New Roman" pitchFamily="18" charset="0"/>
                <a:cs typeface="Times New Roman" pitchFamily="18" charset="0"/>
              </a:rPr>
              <a:t>tenglamasi</a:t>
            </a:r>
            <a:endParaRPr kumimoji="0" lang="uz-Latn-UZ"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5127" name="Picture 7"/>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6429388" y="4714884"/>
            <a:ext cx="928694" cy="357190"/>
          </a:xfrm>
          <a:prstGeom prst="rect">
            <a:avLst/>
          </a:prstGeom>
          <a:noFill/>
          <a:ln w="9525">
            <a:noFill/>
            <a:miter lim="800000"/>
            <a:headEnd/>
            <a:tailEnd/>
          </a:ln>
        </p:spPr>
      </p:pic>
      <p:pic>
        <p:nvPicPr>
          <p:cNvPr id="5128" name="Picture 8"/>
          <p:cNvPicPr>
            <a:picLocks noChangeAspect="1" noChangeArrowheads="1"/>
          </p:cNvPicPr>
          <p:nvPr/>
        </p:nvPicPr>
        <p:blipFill>
          <a:blip r:embed="rId8">
            <a:clrChange>
              <a:clrFrom>
                <a:srgbClr val="FFFFFF"/>
              </a:clrFrom>
              <a:clrTo>
                <a:srgbClr val="FFFFFF">
                  <a:alpha val="0"/>
                </a:srgbClr>
              </a:clrTo>
            </a:clrChange>
          </a:blip>
          <a:srcRect/>
          <a:stretch>
            <a:fillRect/>
          </a:stretch>
        </p:blipFill>
        <p:spPr bwMode="auto">
          <a:xfrm>
            <a:off x="6500826" y="5000636"/>
            <a:ext cx="1500198" cy="314729"/>
          </a:xfrm>
          <a:prstGeom prst="rect">
            <a:avLst/>
          </a:prstGeom>
          <a:noFill/>
          <a:ln w="9525">
            <a:noFill/>
            <a:miter lim="800000"/>
            <a:headEnd/>
            <a:tailEnd/>
          </a:ln>
        </p:spPr>
      </p:pic>
      <p:sp>
        <p:nvSpPr>
          <p:cNvPr id="5130"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129" name="Object 9"/>
          <p:cNvGraphicFramePr>
            <a:graphicFrameLocks noChangeAspect="1"/>
          </p:cNvGraphicFramePr>
          <p:nvPr/>
        </p:nvGraphicFramePr>
        <p:xfrm>
          <a:off x="6858016" y="5500702"/>
          <a:ext cx="714380" cy="261938"/>
        </p:xfrm>
        <a:graphic>
          <a:graphicData uri="http://schemas.openxmlformats.org/presentationml/2006/ole">
            <p:oleObj spid="_x0000_s5129" name="Формула" r:id="rId9" imgW="482181" imgH="177646" progId="Equation.3">
              <p:embed/>
            </p:oleObj>
          </a:graphicData>
        </a:graphic>
      </p:graphicFrame>
      <p:sp>
        <p:nvSpPr>
          <p:cNvPr id="5132" name="Rectangle 1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131" name="Object 11"/>
          <p:cNvGraphicFramePr>
            <a:graphicFrameLocks noChangeAspect="1"/>
          </p:cNvGraphicFramePr>
          <p:nvPr/>
        </p:nvGraphicFramePr>
        <p:xfrm>
          <a:off x="6357950" y="5786454"/>
          <a:ext cx="1057275" cy="276225"/>
        </p:xfrm>
        <a:graphic>
          <a:graphicData uri="http://schemas.openxmlformats.org/presentationml/2006/ole">
            <p:oleObj spid="_x0000_s5131" name="Формула" r:id="rId10" imgW="990170" imgH="253890" progId="Equation.3">
              <p:embed/>
            </p:oleObj>
          </a:graphicData>
        </a:graphic>
      </p:graphicFrame>
      <p:pic>
        <p:nvPicPr>
          <p:cNvPr id="5133" name="Рисунок 427"/>
          <p:cNvPicPr>
            <a:picLocks noChangeAspect="1" noChangeArrowheads="1"/>
          </p:cNvPicPr>
          <p:nvPr/>
        </p:nvPicPr>
        <p:blipFill>
          <a:blip r:embed="rId11"/>
          <a:srcRect/>
          <a:stretch>
            <a:fillRect/>
          </a:stretch>
        </p:blipFill>
        <p:spPr bwMode="auto">
          <a:xfrm>
            <a:off x="5643570" y="6143644"/>
            <a:ext cx="800100" cy="228600"/>
          </a:xfrm>
          <a:prstGeom prst="rect">
            <a:avLst/>
          </a:prstGeom>
          <a:noFill/>
          <a:ln w="9525">
            <a:noFill/>
            <a:miter lim="800000"/>
            <a:headEnd/>
            <a:tailEnd/>
          </a:ln>
        </p:spPr>
      </p:pic>
      <p:sp>
        <p:nvSpPr>
          <p:cNvPr id="5135" name="Oval 15"/>
          <p:cNvSpPr>
            <a:spLocks noChangeArrowheads="1"/>
          </p:cNvSpPr>
          <p:nvPr/>
        </p:nvSpPr>
        <p:spPr bwMode="auto">
          <a:xfrm>
            <a:off x="3643306" y="714356"/>
            <a:ext cx="4214842" cy="3429024"/>
          </a:xfrm>
          <a:prstGeom prst="ellipse">
            <a:avLst/>
          </a:prstGeom>
          <a:solidFill>
            <a:srgbClr val="FFFFFF"/>
          </a:solidFill>
          <a:ln w="63500" cmpd="thickThin">
            <a:solidFill>
              <a:srgbClr val="9BBB59"/>
            </a:solidFill>
            <a:round/>
            <a:headEnd/>
            <a:tailEnd/>
          </a:ln>
          <a:effectLst/>
        </p:spPr>
        <p:txBody>
          <a:bodyPr vert="horz" wrap="square" lIns="91440" tIns="45720" rIns="91440" bIns="45720" numCol="1" anchor="t" anchorCtr="0" compatLnSpc="1">
            <a:prstTxWarp prst="textNoShape">
              <a:avLst/>
            </a:prstTxWarp>
          </a:bodyPr>
          <a:lstStyle/>
          <a:p>
            <a:r>
              <a:rPr lang="uz-Latn-UZ" sz="2400" b="1" i="1" dirty="0" smtClean="0">
                <a:solidFill>
                  <a:srgbClr val="FF0000"/>
                </a:solidFill>
              </a:rPr>
              <a:t>Qattiq jismning sodda harakat turlari</a:t>
            </a:r>
            <a:endParaRPr lang="ru-RU" sz="2400" dirty="0" smtClean="0">
              <a:solidFill>
                <a:srgbClr val="FF0000"/>
              </a:solidFill>
            </a:endParaRPr>
          </a:p>
          <a:p>
            <a:r>
              <a:rPr lang="uz-Latn-UZ" sz="2400" b="1" i="1" dirty="0" smtClean="0">
                <a:solidFill>
                  <a:srgbClr val="FF0000"/>
                </a:solidFill>
              </a:rPr>
              <a:t>Tezlik , tezlanish, troektoriya, harakat tenlamasi </a:t>
            </a:r>
            <a:endParaRPr lang="ru-RU" sz="2400" dirty="0">
              <a:solidFill>
                <a:srgbClr val="FF000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17" descr="uzor_2"/>
          <p:cNvPicPr>
            <a:picLocks noChangeAspect="1" noChangeArrowheads="1"/>
          </p:cNvPicPr>
          <p:nvPr/>
        </p:nvPicPr>
        <p:blipFill>
          <a:blip r:embed="rId2"/>
          <a:srcRect/>
          <a:stretch>
            <a:fillRect/>
          </a:stretch>
        </p:blipFill>
        <p:spPr bwMode="auto">
          <a:xfrm>
            <a:off x="0" y="0"/>
            <a:ext cx="500034" cy="6858000"/>
          </a:xfrm>
          <a:prstGeom prst="rect">
            <a:avLst/>
          </a:prstGeom>
          <a:noFill/>
          <a:ln w="9525">
            <a:noFill/>
            <a:miter lim="800000"/>
            <a:headEnd/>
            <a:tailEnd/>
          </a:ln>
        </p:spPr>
      </p:pic>
      <p:sp>
        <p:nvSpPr>
          <p:cNvPr id="44034" name="AutoShape 2"/>
          <p:cNvSpPr>
            <a:spLocks noChangeArrowheads="1"/>
          </p:cNvSpPr>
          <p:nvPr/>
        </p:nvSpPr>
        <p:spPr bwMode="auto">
          <a:xfrm>
            <a:off x="1071538" y="285728"/>
            <a:ext cx="3071834" cy="1571636"/>
          </a:xfrm>
          <a:prstGeom prst="cloudCallout">
            <a:avLst>
              <a:gd name="adj1" fmla="val -60933"/>
              <a:gd name="adj2" fmla="val 109847"/>
            </a:avLst>
          </a:prstGeom>
          <a:solidFill>
            <a:srgbClr val="FFFF00"/>
          </a:solidFill>
          <a:ln w="9525">
            <a:solidFill>
              <a:srgbClr val="002060"/>
            </a:solidFill>
            <a:round/>
            <a:headEnd/>
            <a:tailEnd/>
          </a:ln>
        </p:spPr>
        <p:txBody>
          <a:bodyPr vert="horz" wrap="square" lIns="91440" tIns="45720" rIns="91440" bIns="45720" numCol="1" anchor="t" anchorCtr="0" compatLnSpc="1">
            <a:prstTxWarp prst="textNoShape">
              <a:avLst/>
            </a:prstTxWarp>
          </a:bodyPr>
          <a:lstStyle/>
          <a:p>
            <a:r>
              <a:rPr lang="uz-Latn-UZ" sz="1600" b="1" dirty="0" smtClean="0"/>
              <a:t>1- Ekspert  varag’i</a:t>
            </a:r>
            <a:endParaRPr lang="ru-RU" sz="1600" dirty="0" smtClean="0"/>
          </a:p>
          <a:p>
            <a:r>
              <a:rPr lang="uz-Latn-UZ" sz="1600" i="1" dirty="0" smtClean="0"/>
              <a:t>Qattiq jismni ilai-lanma harakati haqida ma’lumot </a:t>
            </a:r>
            <a:endParaRPr lang="ru-RU" sz="1600" dirty="0" smtClean="0"/>
          </a:p>
          <a:p>
            <a:pPr marL="0" marR="0" lvl="0" indent="0" algn="l" defTabSz="914400" rtl="0" eaLnBrk="1" fontAlgn="base" latinLnBrk="0" hangingPunct="1">
              <a:lnSpc>
                <a:spcPct val="100000"/>
              </a:lnSpc>
              <a:spcBef>
                <a:spcPct val="0"/>
              </a:spcBef>
              <a:spcAft>
                <a:spcPts val="1000"/>
              </a:spcAft>
              <a:buClrTx/>
              <a:buSzTx/>
              <a:buFontTx/>
              <a:buNone/>
              <a:tabLst/>
            </a:pPr>
            <a:r>
              <a:rPr kumimoji="0" lang="uz-Latn-UZ" sz="1100" b="0" i="0" u="none" strike="noStrike" cap="none" normalizeH="0" baseline="0" dirty="0" smtClean="0">
                <a:ln>
                  <a:noFill/>
                </a:ln>
                <a:solidFill>
                  <a:schemeClr val="tx1"/>
                </a:solidFill>
                <a:effectLst/>
                <a:latin typeface="Times New Roman" pitchFamily="18" charset="0"/>
                <a:cs typeface="Times New Roman" pitchFamily="18" charset="0"/>
              </a:rPr>
              <a:t> </a:t>
            </a:r>
            <a:endParaRPr kumimoji="0" lang="ru-RU"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44035" name="AutoShape 3"/>
          <p:cNvSpPr>
            <a:spLocks noChangeArrowheads="1"/>
          </p:cNvSpPr>
          <p:nvPr/>
        </p:nvSpPr>
        <p:spPr bwMode="auto">
          <a:xfrm>
            <a:off x="5643570" y="285728"/>
            <a:ext cx="2643206" cy="1785950"/>
          </a:xfrm>
          <a:prstGeom prst="cloudCallout">
            <a:avLst>
              <a:gd name="adj1" fmla="val -82460"/>
              <a:gd name="adj2" fmla="val 91938"/>
            </a:avLst>
          </a:prstGeom>
          <a:solidFill>
            <a:srgbClr val="92D050"/>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r>
              <a:rPr lang="uz-Latn-UZ" sz="1400" b="1" dirty="0" smtClean="0"/>
              <a:t>2- Ekspert  varag’i</a:t>
            </a:r>
            <a:endParaRPr lang="ru-RU" sz="1400" dirty="0" smtClean="0"/>
          </a:p>
          <a:p>
            <a:r>
              <a:rPr lang="uz-Latn-UZ" sz="1400" i="1" dirty="0" smtClean="0"/>
              <a:t>Qattiq jismni qo’zg’almas o’q atrofidagi aylanma harakati haqida ma’lumot </a:t>
            </a:r>
            <a:endParaRPr lang="ru-RU" sz="1400" dirty="0" smtClean="0"/>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4036" name="AutoShape 4"/>
          <p:cNvSpPr>
            <a:spLocks noChangeArrowheads="1"/>
          </p:cNvSpPr>
          <p:nvPr/>
        </p:nvSpPr>
        <p:spPr bwMode="auto">
          <a:xfrm>
            <a:off x="1357290" y="2428868"/>
            <a:ext cx="2786082" cy="2071702"/>
          </a:xfrm>
          <a:prstGeom prst="cloudCallout">
            <a:avLst>
              <a:gd name="adj1" fmla="val -56792"/>
              <a:gd name="adj2" fmla="val 96187"/>
            </a:avLst>
          </a:prstGeom>
          <a:solidFill>
            <a:srgbClr val="00B0F0"/>
          </a:solidFill>
          <a:ln w="9525">
            <a:solidFill>
              <a:srgbClr val="C00000"/>
            </a:solidFill>
            <a:round/>
            <a:headEnd/>
            <a:tailEnd/>
          </a:ln>
        </p:spPr>
        <p:txBody>
          <a:bodyPr vert="horz" wrap="square" lIns="91440" tIns="45720" rIns="91440" bIns="45720" numCol="1" anchor="t" anchorCtr="0" compatLnSpc="1">
            <a:prstTxWarp prst="textNoShape">
              <a:avLst/>
            </a:prstTxWarp>
          </a:bodyPr>
          <a:lstStyle/>
          <a:p>
            <a:r>
              <a:rPr lang="uz-Latn-UZ" sz="1400" b="1" dirty="0" smtClean="0"/>
              <a:t>3- Ekspert  varag’i</a:t>
            </a:r>
            <a:endParaRPr lang="ru-RU" sz="1400" dirty="0" smtClean="0"/>
          </a:p>
          <a:p>
            <a:r>
              <a:rPr lang="uz-Latn-UZ" sz="1400" dirty="0" smtClean="0"/>
              <a:t>A</a:t>
            </a:r>
            <a:r>
              <a:rPr lang="uz-Latn-UZ" sz="1400" i="1" dirty="0" smtClean="0"/>
              <a:t>ylanma harakatni burchak tezligi haqida ma’lumot</a:t>
            </a:r>
            <a:r>
              <a:rPr lang="uz-Latn-UZ" sz="1400" dirty="0" smtClean="0"/>
              <a:t> </a:t>
            </a:r>
            <a:endParaRPr lang="ru-RU" sz="1400" dirty="0" smtClean="0"/>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4037" name="AutoShape 5"/>
          <p:cNvSpPr>
            <a:spLocks noChangeArrowheads="1"/>
          </p:cNvSpPr>
          <p:nvPr/>
        </p:nvSpPr>
        <p:spPr bwMode="auto">
          <a:xfrm>
            <a:off x="2714612" y="4500570"/>
            <a:ext cx="4429156" cy="2143140"/>
          </a:xfrm>
          <a:prstGeom prst="cloudCallout">
            <a:avLst>
              <a:gd name="adj1" fmla="val -77576"/>
              <a:gd name="adj2" fmla="val 40466"/>
            </a:avLst>
          </a:prstGeom>
          <a:solidFill>
            <a:srgbClr val="CCC0D9"/>
          </a:solidFill>
          <a:ln w="9525">
            <a:solidFill>
              <a:srgbClr val="FFFFFF"/>
            </a:solidFill>
            <a:round/>
            <a:headEnd/>
            <a:tailEnd/>
          </a:ln>
        </p:spPr>
        <p:txBody>
          <a:bodyPr vert="horz" wrap="square" lIns="91440" tIns="45720" rIns="91440" bIns="45720" numCol="1" anchor="t" anchorCtr="0" compatLnSpc="1">
            <a:prstTxWarp prst="textNoShape">
              <a:avLst/>
            </a:prstTxWarp>
          </a:bodyPr>
          <a:lstStyle/>
          <a:p>
            <a:r>
              <a:rPr lang="uz-Latn-UZ" sz="1600" dirty="0" smtClean="0"/>
              <a:t>5- Ekspert  varag’i</a:t>
            </a:r>
            <a:endParaRPr lang="ru-RU" sz="1600" dirty="0" smtClean="0"/>
          </a:p>
          <a:p>
            <a:r>
              <a:rPr lang="uz-Latn-UZ" sz="1600" i="1" dirty="0" smtClean="0"/>
              <a:t>Qo’zg’almas o’q atrfidagi aylanma harakatidagi jism nuqtalarining tezligi va tezlanishi  haqida ma’lumot</a:t>
            </a:r>
            <a:r>
              <a:rPr lang="uz-Latn-UZ" sz="1600" dirty="0" smtClean="0"/>
              <a:t> </a:t>
            </a:r>
            <a:endParaRPr lang="ru-RU" sz="1600" dirty="0" smtClean="0"/>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4038" name="AutoShape 6"/>
          <p:cNvSpPr>
            <a:spLocks noChangeArrowheads="1"/>
          </p:cNvSpPr>
          <p:nvPr/>
        </p:nvSpPr>
        <p:spPr bwMode="auto">
          <a:xfrm>
            <a:off x="5715008" y="2571744"/>
            <a:ext cx="2928958" cy="2000264"/>
          </a:xfrm>
          <a:prstGeom prst="cloudCallout">
            <a:avLst>
              <a:gd name="adj1" fmla="val -115585"/>
              <a:gd name="adj2" fmla="val 39731"/>
            </a:avLst>
          </a:prstGeom>
          <a:solidFill>
            <a:srgbClr val="FFC000"/>
          </a:solidFill>
          <a:ln w="9525">
            <a:solidFill>
              <a:srgbClr val="FFFFFF"/>
            </a:solidFill>
            <a:round/>
            <a:headEnd/>
            <a:tailEnd/>
          </a:ln>
        </p:spPr>
        <p:txBody>
          <a:bodyPr vert="horz" wrap="square" lIns="91440" tIns="45720" rIns="91440" bIns="45720" numCol="1" anchor="t" anchorCtr="0" compatLnSpc="1">
            <a:prstTxWarp prst="textNoShape">
              <a:avLst/>
            </a:prstTxWarp>
          </a:bodyPr>
          <a:lstStyle/>
          <a:p>
            <a:r>
              <a:rPr lang="uz-Latn-UZ" sz="1400" b="1" dirty="0" smtClean="0"/>
              <a:t>4- Ekspert  varag’i</a:t>
            </a:r>
            <a:endParaRPr lang="ru-RU" sz="1400" dirty="0" smtClean="0"/>
          </a:p>
          <a:p>
            <a:r>
              <a:rPr lang="uz-Latn-UZ" sz="1400" i="1" dirty="0" smtClean="0"/>
              <a:t>Aylanma harakatning burchak tezlanishi</a:t>
            </a:r>
            <a:r>
              <a:rPr lang="uz-Latn-UZ" sz="1400" b="1" i="1" dirty="0" smtClean="0"/>
              <a:t> </a:t>
            </a:r>
            <a:r>
              <a:rPr lang="uz-Latn-UZ" sz="1400" i="1" dirty="0" smtClean="0"/>
              <a:t>haqida ma’lumot</a:t>
            </a:r>
            <a:r>
              <a:rPr lang="uz-Latn-UZ" sz="1400" b="1" dirty="0" smtClean="0"/>
              <a:t> </a:t>
            </a:r>
            <a:endParaRPr lang="ru-RU" sz="1400" dirty="0" smtClean="0"/>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nvGraphicFramePr>
        <p:xfrm>
          <a:off x="500034" y="357165"/>
          <a:ext cx="8072494" cy="6521135"/>
        </p:xfrm>
        <a:graphic>
          <a:graphicData uri="http://schemas.openxmlformats.org/drawingml/2006/table">
            <a:tbl>
              <a:tblPr/>
              <a:tblGrid>
                <a:gridCol w="3402221"/>
                <a:gridCol w="4670273"/>
              </a:tblGrid>
              <a:tr h="126327">
                <a:tc>
                  <a:txBody>
                    <a:bodyPr/>
                    <a:lstStyle/>
                    <a:p>
                      <a:pPr indent="457200" algn="just">
                        <a:spcAft>
                          <a:spcPts val="0"/>
                        </a:spcAft>
                      </a:pPr>
                      <a:r>
                        <a:rPr lang="en-US" sz="1400" b="1" i="1" dirty="0" err="1" smtClean="0">
                          <a:latin typeface="Times New Roman"/>
                          <a:ea typeface="Times New Roman"/>
                        </a:rPr>
                        <a:t>Tushincha</a:t>
                      </a:r>
                      <a:endParaRPr lang="ru-RU" sz="1400" dirty="0">
                        <a:latin typeface="Times New Roman"/>
                        <a:ea typeface="Times New Roman"/>
                      </a:endParaRPr>
                    </a:p>
                  </a:txBody>
                  <a:tcPr marL="48000" marR="48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8EFC7C">
                            <a:tint val="66000"/>
                            <a:satMod val="160000"/>
                          </a:srgbClr>
                        </a:gs>
                        <a:gs pos="50000">
                          <a:srgbClr val="8EFC7C">
                            <a:tint val="44500"/>
                            <a:satMod val="160000"/>
                          </a:srgbClr>
                        </a:gs>
                        <a:gs pos="100000">
                          <a:srgbClr val="8EFC7C">
                            <a:tint val="23500"/>
                            <a:satMod val="160000"/>
                          </a:srgbClr>
                        </a:gs>
                      </a:gsLst>
                      <a:lin ang="8100000" scaled="1"/>
                      <a:tileRect/>
                    </a:gradFill>
                  </a:tcPr>
                </a:tc>
                <a:tc>
                  <a:txBody>
                    <a:bodyPr/>
                    <a:lstStyle/>
                    <a:p>
                      <a:pPr indent="457200" algn="just">
                        <a:spcAft>
                          <a:spcPts val="0"/>
                        </a:spcAft>
                      </a:pPr>
                      <a:r>
                        <a:rPr lang="en-US" sz="1400" b="1" i="1" dirty="0" err="1" smtClean="0">
                          <a:latin typeface="Times New Roman"/>
                          <a:ea typeface="Times New Roman"/>
                        </a:rPr>
                        <a:t>Mazmuni</a:t>
                      </a:r>
                      <a:r>
                        <a:rPr lang="en-US" sz="1400" b="1" i="1" dirty="0" smtClean="0">
                          <a:latin typeface="Times New Roman"/>
                          <a:ea typeface="Times New Roman"/>
                        </a:rPr>
                        <a:t> </a:t>
                      </a:r>
                      <a:endParaRPr lang="ru-RU" sz="1400" dirty="0">
                        <a:latin typeface="Times New Roman"/>
                        <a:ea typeface="Times New Roman"/>
                      </a:endParaRPr>
                    </a:p>
                  </a:txBody>
                  <a:tcPr marL="48000" marR="48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8EFC7C">
                            <a:tint val="66000"/>
                            <a:satMod val="160000"/>
                          </a:srgbClr>
                        </a:gs>
                        <a:gs pos="50000">
                          <a:srgbClr val="8EFC7C">
                            <a:tint val="44500"/>
                            <a:satMod val="160000"/>
                          </a:srgbClr>
                        </a:gs>
                        <a:gs pos="100000">
                          <a:srgbClr val="8EFC7C">
                            <a:tint val="23500"/>
                            <a:satMod val="160000"/>
                          </a:srgbClr>
                        </a:gs>
                      </a:gsLst>
                      <a:lin ang="8100000" scaled="1"/>
                      <a:tileRect/>
                    </a:gradFill>
                  </a:tcPr>
                </a:tc>
              </a:tr>
              <a:tr h="663218">
                <a:tc>
                  <a:txBody>
                    <a:bodyPr/>
                    <a:lstStyle/>
                    <a:p>
                      <a:pPr>
                        <a:spcAft>
                          <a:spcPts val="0"/>
                        </a:spcAft>
                      </a:pPr>
                      <a:r>
                        <a:rPr lang="en-US" sz="1400" dirty="0" err="1" smtClean="0">
                          <a:latin typeface="Times New Roman"/>
                          <a:ea typeface="Times New Roman"/>
                        </a:rPr>
                        <a:t>Ilgarilanma</a:t>
                      </a:r>
                      <a:r>
                        <a:rPr lang="en-US" sz="1400" dirty="0" smtClean="0">
                          <a:latin typeface="Times New Roman"/>
                          <a:ea typeface="Times New Roman"/>
                        </a:rPr>
                        <a:t> </a:t>
                      </a:r>
                      <a:r>
                        <a:rPr lang="en-US" sz="1400" dirty="0" err="1" smtClean="0">
                          <a:latin typeface="Times New Roman"/>
                          <a:ea typeface="Times New Roman"/>
                        </a:rPr>
                        <a:t>harakat</a:t>
                      </a:r>
                      <a:endParaRPr lang="ru-RU" sz="1400" dirty="0">
                        <a:latin typeface="Times New Roman"/>
                        <a:ea typeface="Times New Roman"/>
                      </a:endParaRPr>
                    </a:p>
                  </a:txBody>
                  <a:tcPr marL="48000" marR="48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8EFC7C">
                            <a:tint val="66000"/>
                            <a:satMod val="160000"/>
                          </a:srgbClr>
                        </a:gs>
                        <a:gs pos="50000">
                          <a:srgbClr val="8EFC7C">
                            <a:tint val="44500"/>
                            <a:satMod val="160000"/>
                          </a:srgbClr>
                        </a:gs>
                        <a:gs pos="100000">
                          <a:srgbClr val="8EFC7C">
                            <a:tint val="23500"/>
                            <a:satMod val="160000"/>
                          </a:srgbClr>
                        </a:gs>
                      </a:gsLst>
                      <a:lin ang="8100000" scaled="1"/>
                      <a:tileRect/>
                    </a:gradFill>
                  </a:tcPr>
                </a:tc>
                <a:tc>
                  <a:txBody>
                    <a:bodyPr/>
                    <a:lstStyle/>
                    <a:p>
                      <a:r>
                        <a:rPr kumimoji="0" lang="uz-Latn-UZ" sz="1800" kern="1200" dirty="0" smtClean="0">
                          <a:solidFill>
                            <a:schemeClr val="tx1"/>
                          </a:solidFill>
                          <a:latin typeface="Times New Roman" pitchFamily="18" charset="0"/>
                          <a:ea typeface="+mn-ea"/>
                          <a:cs typeface="Times New Roman" pitchFamily="18" charset="0"/>
                        </a:rPr>
                        <a:t>J</a:t>
                      </a:r>
                      <a:r>
                        <a:rPr kumimoji="0" lang="uz-Latn-UZ" sz="1400" kern="1200" dirty="0" smtClean="0">
                          <a:solidFill>
                            <a:schemeClr val="tx1"/>
                          </a:solidFill>
                          <a:latin typeface="Times New Roman" pitchFamily="18" charset="0"/>
                          <a:ea typeface="+mn-ea"/>
                          <a:cs typeface="Times New Roman" pitchFamily="18" charset="0"/>
                        </a:rPr>
                        <a:t>ismda olingan har qanday kesma jism harakati davomida hamma vaqt o’z-o’ziga parallel qolsa, jismning bunday harakati </a:t>
                      </a:r>
                      <a:endParaRPr kumimoji="0" lang="ru-RU" sz="1400" kern="1200" dirty="0">
                        <a:solidFill>
                          <a:schemeClr val="tx1"/>
                        </a:solidFill>
                        <a:latin typeface="Times New Roman" pitchFamily="18" charset="0"/>
                        <a:ea typeface="+mn-ea"/>
                        <a:cs typeface="Times New Roman" pitchFamily="18" charset="0"/>
                      </a:endParaRPr>
                    </a:p>
                  </a:txBody>
                  <a:tcPr marL="48000" marR="48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8EFC7C">
                            <a:tint val="66000"/>
                            <a:satMod val="160000"/>
                          </a:srgbClr>
                        </a:gs>
                        <a:gs pos="50000">
                          <a:srgbClr val="8EFC7C">
                            <a:tint val="44500"/>
                            <a:satMod val="160000"/>
                          </a:srgbClr>
                        </a:gs>
                        <a:gs pos="100000">
                          <a:srgbClr val="8EFC7C">
                            <a:tint val="23500"/>
                            <a:satMod val="160000"/>
                          </a:srgbClr>
                        </a:gs>
                      </a:gsLst>
                      <a:lin ang="8100000" scaled="1"/>
                      <a:tileRect/>
                    </a:gradFill>
                  </a:tcPr>
                </a:tc>
              </a:tr>
              <a:tr h="989127">
                <a:tc>
                  <a:txBody>
                    <a:bodyPr/>
                    <a:lstStyle/>
                    <a:p>
                      <a:r>
                        <a:rPr kumimoji="0" lang="uz-Latn-UZ" sz="1400" kern="1200" dirty="0" smtClean="0">
                          <a:solidFill>
                            <a:schemeClr val="tx1"/>
                          </a:solidFill>
                          <a:latin typeface="Times New Roman" pitchFamily="18" charset="0"/>
                          <a:ea typeface="+mn-ea"/>
                          <a:cs typeface="Times New Roman" pitchFamily="18" charset="0"/>
                        </a:rPr>
                        <a:t>Ilgarilanma harakatiga oid teorema </a:t>
                      </a:r>
                      <a:endParaRPr kumimoji="0" lang="ru-RU" sz="1400" kern="1200" dirty="0">
                        <a:solidFill>
                          <a:schemeClr val="tx1"/>
                        </a:solidFill>
                        <a:latin typeface="Times New Roman" pitchFamily="18" charset="0"/>
                        <a:ea typeface="+mn-ea"/>
                        <a:cs typeface="Times New Roman" pitchFamily="18" charset="0"/>
                      </a:endParaRPr>
                    </a:p>
                  </a:txBody>
                  <a:tcPr marL="48000" marR="48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8EFC7C">
                            <a:tint val="66000"/>
                            <a:satMod val="160000"/>
                          </a:srgbClr>
                        </a:gs>
                        <a:gs pos="50000">
                          <a:srgbClr val="8EFC7C">
                            <a:tint val="44500"/>
                            <a:satMod val="160000"/>
                          </a:srgbClr>
                        </a:gs>
                        <a:gs pos="100000">
                          <a:srgbClr val="8EFC7C">
                            <a:tint val="23500"/>
                            <a:satMod val="160000"/>
                          </a:srgbClr>
                        </a:gs>
                      </a:gsLst>
                      <a:lin ang="8100000" scaled="1"/>
                      <a:tileRect/>
                    </a:gradFill>
                  </a:tcPr>
                </a:tc>
                <a:tc>
                  <a:txBody>
                    <a:bodyPr/>
                    <a:lstStyle/>
                    <a:p>
                      <a:r>
                        <a:rPr kumimoji="0" lang="uz-Latn-UZ" sz="1800" kern="1200" dirty="0" smtClean="0">
                          <a:solidFill>
                            <a:schemeClr val="tx1"/>
                          </a:solidFill>
                          <a:latin typeface="+mn-lt"/>
                          <a:ea typeface="+mn-ea"/>
                          <a:cs typeface="+mn-cs"/>
                        </a:rPr>
                        <a:t>I</a:t>
                      </a:r>
                      <a:r>
                        <a:rPr kumimoji="0" lang="uz-Latn-UZ" sz="1400" kern="1200" dirty="0" smtClean="0">
                          <a:solidFill>
                            <a:schemeClr val="tx1"/>
                          </a:solidFill>
                          <a:latin typeface="Times New Roman" pitchFamily="18" charset="0"/>
                          <a:ea typeface="+mn-ea"/>
                          <a:cs typeface="Times New Roman" pitchFamily="18" charset="0"/>
                        </a:rPr>
                        <a:t>lgarilanma harakatdagi jismning hamma nuqtalari bir xil chiziq (traektoriya) chizadi va har onda miqdor hamda yo’nalishlari jihatdan bir xil tezlikka va bir xil tezlanishga ega bo’ladi. </a:t>
                      </a:r>
                      <a:endParaRPr kumimoji="0" lang="ru-RU" sz="1400" kern="1200" dirty="0" smtClean="0">
                        <a:solidFill>
                          <a:schemeClr val="tx1"/>
                        </a:solidFill>
                        <a:latin typeface="Times New Roman" pitchFamily="18" charset="0"/>
                        <a:ea typeface="+mn-ea"/>
                        <a:cs typeface="Times New Roman" pitchFamily="18" charset="0"/>
                      </a:endParaRPr>
                    </a:p>
                  </a:txBody>
                  <a:tcPr marL="48000" marR="48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8EFC7C">
                            <a:tint val="66000"/>
                            <a:satMod val="160000"/>
                          </a:srgbClr>
                        </a:gs>
                        <a:gs pos="50000">
                          <a:srgbClr val="8EFC7C">
                            <a:tint val="44500"/>
                            <a:satMod val="160000"/>
                          </a:srgbClr>
                        </a:gs>
                        <a:gs pos="100000">
                          <a:srgbClr val="8EFC7C">
                            <a:tint val="23500"/>
                            <a:satMod val="160000"/>
                          </a:srgbClr>
                        </a:gs>
                      </a:gsLst>
                      <a:lin ang="8100000" scaled="1"/>
                      <a:tileRect/>
                    </a:gradFill>
                  </a:tcPr>
                </a:tc>
              </a:tr>
              <a:tr h="506471">
                <a:tc>
                  <a:txBody>
                    <a:bodyPr/>
                    <a:lstStyle/>
                    <a:p>
                      <a:r>
                        <a:rPr kumimoji="0" lang="uz-Latn-UZ" sz="1400" kern="1200" dirty="0" smtClean="0">
                          <a:solidFill>
                            <a:schemeClr val="tx1"/>
                          </a:solidFill>
                          <a:latin typeface="Times New Roman" pitchFamily="18" charset="0"/>
                          <a:ea typeface="+mn-ea"/>
                          <a:cs typeface="Times New Roman" pitchFamily="18" charset="0"/>
                        </a:rPr>
                        <a:t>Qattiq jismning ilgarilanma harakat tenglamasi </a:t>
                      </a:r>
                      <a:endParaRPr kumimoji="0" lang="ru-RU" sz="1400" kern="1200" dirty="0" smtClean="0">
                        <a:solidFill>
                          <a:schemeClr val="tx1"/>
                        </a:solidFill>
                        <a:latin typeface="Times New Roman" pitchFamily="18" charset="0"/>
                        <a:ea typeface="+mn-ea"/>
                        <a:cs typeface="Times New Roman" pitchFamily="18" charset="0"/>
                      </a:endParaRPr>
                    </a:p>
                  </a:txBody>
                  <a:tcPr marL="48000" marR="48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8EFC7C">
                            <a:tint val="66000"/>
                            <a:satMod val="160000"/>
                          </a:srgbClr>
                        </a:gs>
                        <a:gs pos="50000">
                          <a:srgbClr val="8EFC7C">
                            <a:tint val="44500"/>
                            <a:satMod val="160000"/>
                          </a:srgbClr>
                        </a:gs>
                        <a:gs pos="100000">
                          <a:srgbClr val="8EFC7C">
                            <a:tint val="23500"/>
                            <a:satMod val="160000"/>
                          </a:srgbClr>
                        </a:gs>
                      </a:gsLst>
                      <a:lin ang="8100000" scaled="1"/>
                      <a:tileRect/>
                    </a:gradFill>
                  </a:tcPr>
                </a:tc>
                <a:tc>
                  <a:txBody>
                    <a:bodyPr/>
                    <a:lstStyle/>
                    <a:p>
                      <a:pPr indent="457200" algn="just">
                        <a:spcAft>
                          <a:spcPts val="0"/>
                        </a:spcAft>
                      </a:pPr>
                      <a:endParaRPr lang="ru-RU" sz="1400" dirty="0">
                        <a:latin typeface="Times New Roman"/>
                        <a:ea typeface="Times New Roman"/>
                      </a:endParaRPr>
                    </a:p>
                  </a:txBody>
                  <a:tcPr marL="48000" marR="48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8EFC7C">
                            <a:tint val="66000"/>
                            <a:satMod val="160000"/>
                          </a:srgbClr>
                        </a:gs>
                        <a:gs pos="50000">
                          <a:srgbClr val="8EFC7C">
                            <a:tint val="44500"/>
                            <a:satMod val="160000"/>
                          </a:srgbClr>
                        </a:gs>
                        <a:gs pos="100000">
                          <a:srgbClr val="8EFC7C">
                            <a:tint val="23500"/>
                            <a:satMod val="160000"/>
                          </a:srgbClr>
                        </a:gs>
                      </a:gsLst>
                      <a:lin ang="8100000" scaled="1"/>
                      <a:tileRect/>
                    </a:gradFill>
                  </a:tcPr>
                </a:tc>
              </a:tr>
              <a:tr h="442146">
                <a:tc>
                  <a:txBody>
                    <a:bodyPr/>
                    <a:lstStyle/>
                    <a:p>
                      <a:pPr marL="0" marR="274320" indent="0" algn="l" defTabSz="914400" rtl="0" eaLnBrk="1" fontAlgn="auto" latinLnBrk="0" hangingPunct="1">
                        <a:lnSpc>
                          <a:spcPct val="100000"/>
                        </a:lnSpc>
                        <a:spcBef>
                          <a:spcPts val="0"/>
                        </a:spcBef>
                        <a:spcAft>
                          <a:spcPts val="0"/>
                        </a:spcAft>
                        <a:buClrTx/>
                        <a:buSzTx/>
                        <a:buFontTx/>
                        <a:buNone/>
                        <a:tabLst/>
                        <a:defRPr/>
                      </a:pPr>
                      <a:r>
                        <a:rPr kumimoji="0" lang="uz-Latn-UZ" sz="1400" kern="1200" dirty="0" smtClean="0">
                          <a:solidFill>
                            <a:schemeClr val="tx1"/>
                          </a:solidFill>
                          <a:latin typeface="Times New Roman" pitchFamily="18" charset="0"/>
                          <a:ea typeface="+mn-ea"/>
                          <a:cs typeface="Times New Roman" pitchFamily="18" charset="0"/>
                        </a:rPr>
                        <a:t>Qo’zg’almas o’q atrfidagi aylanma harakat </a:t>
                      </a:r>
                      <a:endParaRPr kumimoji="0" lang="ru-RU" sz="1400" kern="1200" dirty="0" smtClean="0">
                        <a:solidFill>
                          <a:schemeClr val="tx1"/>
                        </a:solidFill>
                        <a:latin typeface="Times New Roman" pitchFamily="18" charset="0"/>
                        <a:ea typeface="+mn-ea"/>
                        <a:cs typeface="Times New Roman" pitchFamily="18" charset="0"/>
                      </a:endParaRPr>
                    </a:p>
                    <a:p>
                      <a:pPr marR="274320">
                        <a:spcAft>
                          <a:spcPts val="0"/>
                        </a:spcAft>
                      </a:pPr>
                      <a:endParaRPr lang="ru-RU" sz="1400" dirty="0">
                        <a:latin typeface="Times New Roman"/>
                        <a:ea typeface="Times New Roman"/>
                      </a:endParaRPr>
                    </a:p>
                  </a:txBody>
                  <a:tcPr marL="48000" marR="48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8EFC7C">
                            <a:tint val="66000"/>
                            <a:satMod val="160000"/>
                          </a:srgbClr>
                        </a:gs>
                        <a:gs pos="50000">
                          <a:srgbClr val="8EFC7C">
                            <a:tint val="44500"/>
                            <a:satMod val="160000"/>
                          </a:srgbClr>
                        </a:gs>
                        <a:gs pos="100000">
                          <a:srgbClr val="8EFC7C">
                            <a:tint val="23500"/>
                            <a:satMod val="160000"/>
                          </a:srgbClr>
                        </a:gs>
                      </a:gsLst>
                      <a:lin ang="8100000" scaled="1"/>
                      <a:tileRect/>
                    </a:gradFill>
                  </a:tcPr>
                </a:tc>
                <a:tc>
                  <a:txBody>
                    <a:bodyPr/>
                    <a:lstStyle/>
                    <a:p>
                      <a:r>
                        <a:rPr kumimoji="0" lang="uz-Latn-UZ" sz="1400" kern="1200" dirty="0" smtClean="0">
                          <a:solidFill>
                            <a:schemeClr val="tx1"/>
                          </a:solidFill>
                          <a:latin typeface="Times New Roman" pitchFamily="18" charset="0"/>
                          <a:ea typeface="+mn-ea"/>
                          <a:cs typeface="Times New Roman" pitchFamily="18" charset="0"/>
                        </a:rPr>
                        <a:t>Harakatlanuvchi qattiq jismning ikkita nuqtasi doimo qo’zg’almasdan qolsa, uning bunday harakati </a:t>
                      </a:r>
                      <a:endParaRPr kumimoji="0" lang="ru-RU" sz="1400" kern="1200" dirty="0" smtClean="0">
                        <a:solidFill>
                          <a:schemeClr val="tx1"/>
                        </a:solidFill>
                        <a:latin typeface="Times New Roman" pitchFamily="18" charset="0"/>
                        <a:ea typeface="+mn-ea"/>
                        <a:cs typeface="Times New Roman" pitchFamily="18" charset="0"/>
                      </a:endParaRPr>
                    </a:p>
                  </a:txBody>
                  <a:tcPr marL="48000" marR="48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8EFC7C">
                            <a:tint val="66000"/>
                            <a:satMod val="160000"/>
                          </a:srgbClr>
                        </a:gs>
                        <a:gs pos="50000">
                          <a:srgbClr val="8EFC7C">
                            <a:tint val="44500"/>
                            <a:satMod val="160000"/>
                          </a:srgbClr>
                        </a:gs>
                        <a:gs pos="100000">
                          <a:srgbClr val="8EFC7C">
                            <a:tint val="23500"/>
                            <a:satMod val="160000"/>
                          </a:srgbClr>
                        </a:gs>
                      </a:gsLst>
                      <a:lin ang="8100000" scaled="1"/>
                      <a:tileRect/>
                    </a:gradFill>
                  </a:tcPr>
                </a:tc>
              </a:tr>
              <a:tr h="221073">
                <a:tc>
                  <a:txBody>
                    <a:bodyPr/>
                    <a:lstStyle/>
                    <a:p>
                      <a:pPr marR="274320">
                        <a:spcAft>
                          <a:spcPts val="0"/>
                        </a:spcAft>
                      </a:pPr>
                      <a:r>
                        <a:rPr lang="en-US" sz="1400" dirty="0" err="1" smtClean="0">
                          <a:latin typeface="Times New Roman"/>
                          <a:ea typeface="Times New Roman"/>
                        </a:rPr>
                        <a:t>Aylanish</a:t>
                      </a:r>
                      <a:r>
                        <a:rPr lang="en-US" sz="1400" baseline="0" dirty="0" smtClean="0">
                          <a:latin typeface="Times New Roman"/>
                          <a:ea typeface="Times New Roman"/>
                        </a:rPr>
                        <a:t> </a:t>
                      </a:r>
                      <a:r>
                        <a:rPr lang="en-US" sz="1400" baseline="0" dirty="0" err="1" smtClean="0">
                          <a:latin typeface="Times New Roman"/>
                          <a:ea typeface="Times New Roman"/>
                        </a:rPr>
                        <a:t>o’qi</a:t>
                      </a:r>
                      <a:endParaRPr lang="ru-RU" sz="1400" dirty="0">
                        <a:latin typeface="Times New Roman"/>
                        <a:ea typeface="Times New Roman"/>
                      </a:endParaRPr>
                    </a:p>
                  </a:txBody>
                  <a:tcPr marL="48000" marR="48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8EFC7C">
                            <a:tint val="66000"/>
                            <a:satMod val="160000"/>
                          </a:srgbClr>
                        </a:gs>
                        <a:gs pos="50000">
                          <a:srgbClr val="8EFC7C">
                            <a:tint val="44500"/>
                            <a:satMod val="160000"/>
                          </a:srgbClr>
                        </a:gs>
                        <a:gs pos="100000">
                          <a:srgbClr val="8EFC7C">
                            <a:tint val="23500"/>
                            <a:satMod val="160000"/>
                          </a:srgbClr>
                        </a:gs>
                      </a:gsLst>
                      <a:lin ang="8100000" scaled="1"/>
                      <a:tileRect/>
                    </a:gradFill>
                  </a:tcPr>
                </a:tc>
                <a:tc>
                  <a:txBody>
                    <a:bodyPr/>
                    <a:lstStyle/>
                    <a:p>
                      <a:pPr algn="just">
                        <a:spcAft>
                          <a:spcPts val="0"/>
                        </a:spcAft>
                      </a:pPr>
                      <a:r>
                        <a:rPr lang="en-US" sz="1400" dirty="0" err="1" smtClean="0">
                          <a:latin typeface="Times New Roman"/>
                          <a:ea typeface="Times New Roman"/>
                        </a:rPr>
                        <a:t>Qo’zg’almas</a:t>
                      </a:r>
                      <a:r>
                        <a:rPr lang="en-US" sz="1400" dirty="0" smtClean="0">
                          <a:latin typeface="Times New Roman"/>
                          <a:ea typeface="Times New Roman"/>
                        </a:rPr>
                        <a:t> </a:t>
                      </a:r>
                      <a:r>
                        <a:rPr lang="en-US" sz="1400" dirty="0" err="1" smtClean="0">
                          <a:latin typeface="Times New Roman"/>
                          <a:ea typeface="Times New Roman"/>
                        </a:rPr>
                        <a:t>nuqtalardan</a:t>
                      </a:r>
                      <a:r>
                        <a:rPr lang="en-US" sz="1400" dirty="0" smtClean="0">
                          <a:latin typeface="Times New Roman"/>
                          <a:ea typeface="Times New Roman"/>
                        </a:rPr>
                        <a:t> </a:t>
                      </a:r>
                      <a:r>
                        <a:rPr lang="en-US" sz="1400" dirty="0" err="1" smtClean="0">
                          <a:latin typeface="Times New Roman"/>
                          <a:ea typeface="Times New Roman"/>
                        </a:rPr>
                        <a:t>o’tgan</a:t>
                      </a:r>
                      <a:r>
                        <a:rPr lang="en-US" sz="1400" dirty="0" smtClean="0">
                          <a:latin typeface="Times New Roman"/>
                          <a:ea typeface="Times New Roman"/>
                        </a:rPr>
                        <a:t> </a:t>
                      </a:r>
                      <a:r>
                        <a:rPr lang="en-US" sz="1400" dirty="0" err="1" smtClean="0">
                          <a:latin typeface="Times New Roman"/>
                          <a:ea typeface="Times New Roman"/>
                        </a:rPr>
                        <a:t>to’g’ri</a:t>
                      </a:r>
                      <a:r>
                        <a:rPr lang="en-US" sz="1400" dirty="0" smtClean="0">
                          <a:latin typeface="Times New Roman"/>
                          <a:ea typeface="Times New Roman"/>
                        </a:rPr>
                        <a:t> </a:t>
                      </a:r>
                      <a:r>
                        <a:rPr lang="en-US" sz="1400" dirty="0" err="1" smtClean="0">
                          <a:latin typeface="Times New Roman"/>
                          <a:ea typeface="Times New Roman"/>
                        </a:rPr>
                        <a:t>chiziq</a:t>
                      </a:r>
                      <a:endParaRPr lang="ru-RU" sz="1400" dirty="0">
                        <a:latin typeface="Times New Roman"/>
                        <a:ea typeface="Times New Roman"/>
                      </a:endParaRPr>
                    </a:p>
                  </a:txBody>
                  <a:tcPr marL="48000" marR="48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8EFC7C">
                            <a:tint val="66000"/>
                            <a:satMod val="160000"/>
                          </a:srgbClr>
                        </a:gs>
                        <a:gs pos="50000">
                          <a:srgbClr val="8EFC7C">
                            <a:tint val="44500"/>
                            <a:satMod val="160000"/>
                          </a:srgbClr>
                        </a:gs>
                        <a:gs pos="100000">
                          <a:srgbClr val="8EFC7C">
                            <a:tint val="23500"/>
                            <a:satMod val="160000"/>
                          </a:srgbClr>
                        </a:gs>
                      </a:gsLst>
                      <a:lin ang="8100000" scaled="1"/>
                      <a:tileRect/>
                    </a:gradFill>
                  </a:tcPr>
                </a:tc>
              </a:tr>
              <a:tr h="594495">
                <a:tc>
                  <a:txBody>
                    <a:bodyPr/>
                    <a:lstStyle/>
                    <a:p>
                      <a:pPr marR="274320">
                        <a:spcAft>
                          <a:spcPts val="0"/>
                        </a:spcAft>
                      </a:pPr>
                      <a:r>
                        <a:rPr lang="en-US" sz="1400" dirty="0" err="1" smtClean="0">
                          <a:latin typeface="Times New Roman"/>
                          <a:ea typeface="Times New Roman"/>
                        </a:rPr>
                        <a:t>Aylanish</a:t>
                      </a:r>
                      <a:r>
                        <a:rPr lang="en-US" sz="1400" dirty="0" smtClean="0">
                          <a:latin typeface="Times New Roman"/>
                          <a:ea typeface="Times New Roman"/>
                        </a:rPr>
                        <a:t> </a:t>
                      </a:r>
                      <a:r>
                        <a:rPr lang="en-US" sz="1400" dirty="0" err="1" smtClean="0">
                          <a:latin typeface="Times New Roman"/>
                          <a:ea typeface="Times New Roman"/>
                        </a:rPr>
                        <a:t>burchagi</a:t>
                      </a:r>
                      <a:endParaRPr lang="ru-RU" sz="1400" dirty="0">
                        <a:latin typeface="Times New Roman"/>
                        <a:ea typeface="Times New Roman"/>
                      </a:endParaRPr>
                    </a:p>
                  </a:txBody>
                  <a:tcPr marL="48000" marR="48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8EFC7C">
                            <a:tint val="66000"/>
                            <a:satMod val="160000"/>
                          </a:srgbClr>
                        </a:gs>
                        <a:gs pos="50000">
                          <a:srgbClr val="8EFC7C">
                            <a:tint val="44500"/>
                            <a:satMod val="160000"/>
                          </a:srgbClr>
                        </a:gs>
                        <a:gs pos="100000">
                          <a:srgbClr val="8EFC7C">
                            <a:tint val="23500"/>
                            <a:satMod val="160000"/>
                          </a:srgbClr>
                        </a:gs>
                      </a:gsLst>
                      <a:lin ang="8100000" scaled="1"/>
                      <a:tileRect/>
                    </a:gradFill>
                  </a:tcPr>
                </a:tc>
                <a:tc>
                  <a:txBody>
                    <a:bodyPr/>
                    <a:lstStyle/>
                    <a:p>
                      <a:pPr algn="just">
                        <a:spcAft>
                          <a:spcPts val="0"/>
                        </a:spcAft>
                      </a:pPr>
                      <a:r>
                        <a:rPr lang="en-US" sz="1400" dirty="0" err="1" smtClean="0">
                          <a:latin typeface="Times New Roman"/>
                          <a:ea typeface="Times New Roman"/>
                        </a:rPr>
                        <a:t>Jism</a:t>
                      </a:r>
                      <a:r>
                        <a:rPr lang="uz-Latn-UZ" sz="1400" dirty="0" smtClean="0">
                          <a:latin typeface="Times New Roman"/>
                          <a:ea typeface="Times New Roman"/>
                        </a:rPr>
                        <a:t>  </a:t>
                      </a:r>
                      <a:r>
                        <a:rPr lang="uz-Latn-UZ" sz="1400" i="1" dirty="0" smtClean="0">
                          <a:latin typeface="Times New Roman"/>
                          <a:ea typeface="Times New Roman"/>
                        </a:rPr>
                        <a:t>АZ</a:t>
                      </a:r>
                      <a:r>
                        <a:rPr lang="uz-Latn-UZ" sz="1400" dirty="0" smtClean="0">
                          <a:latin typeface="Times New Roman"/>
                          <a:ea typeface="Times New Roman"/>
                        </a:rPr>
                        <a:t> </a:t>
                      </a:r>
                      <a:r>
                        <a:rPr lang="en-US" sz="1400" dirty="0" err="1" smtClean="0">
                          <a:latin typeface="Times New Roman"/>
                          <a:ea typeface="Times New Roman"/>
                        </a:rPr>
                        <a:t>o’q</a:t>
                      </a:r>
                      <a:r>
                        <a:rPr lang="en-US" sz="1400" dirty="0" smtClean="0">
                          <a:latin typeface="Times New Roman"/>
                          <a:ea typeface="Times New Roman"/>
                        </a:rPr>
                        <a:t> </a:t>
                      </a:r>
                      <a:r>
                        <a:rPr lang="en-US" sz="1400" dirty="0" err="1" smtClean="0">
                          <a:latin typeface="Times New Roman"/>
                          <a:ea typeface="Times New Roman"/>
                        </a:rPr>
                        <a:t>atrofida</a:t>
                      </a:r>
                      <a:r>
                        <a:rPr lang="en-US" sz="1400" dirty="0" smtClean="0">
                          <a:latin typeface="Times New Roman"/>
                          <a:ea typeface="Times New Roman"/>
                        </a:rPr>
                        <a:t> </a:t>
                      </a:r>
                      <a:r>
                        <a:rPr lang="en-US" sz="1400" dirty="0" err="1" smtClean="0">
                          <a:latin typeface="Times New Roman"/>
                          <a:ea typeface="Times New Roman"/>
                        </a:rPr>
                        <a:t>harakatlanganda</a:t>
                      </a:r>
                      <a:r>
                        <a:rPr lang="uz-Latn-UZ" sz="1400" dirty="0" smtClean="0">
                          <a:latin typeface="Times New Roman"/>
                          <a:ea typeface="Times New Roman"/>
                        </a:rPr>
                        <a:t> </a:t>
                      </a:r>
                      <a:r>
                        <a:rPr lang="uz-Latn-UZ" sz="1400" i="1" dirty="0" smtClean="0">
                          <a:latin typeface="Times New Roman"/>
                          <a:ea typeface="Times New Roman"/>
                        </a:rPr>
                        <a:t>П</a:t>
                      </a:r>
                      <a:r>
                        <a:rPr lang="uz-Latn-UZ" sz="1400" dirty="0" smtClean="0">
                          <a:latin typeface="Times New Roman"/>
                          <a:ea typeface="Times New Roman"/>
                        </a:rPr>
                        <a:t> </a:t>
                      </a:r>
                      <a:r>
                        <a:rPr lang="en-US" sz="1400" dirty="0" err="1" smtClean="0">
                          <a:latin typeface="Times New Roman"/>
                          <a:ea typeface="Times New Roman"/>
                        </a:rPr>
                        <a:t>tekislik</a:t>
                      </a:r>
                      <a:r>
                        <a:rPr lang="en-US" sz="1400" dirty="0" smtClean="0">
                          <a:latin typeface="Times New Roman"/>
                          <a:ea typeface="Times New Roman"/>
                        </a:rPr>
                        <a:t> </a:t>
                      </a:r>
                      <a:r>
                        <a:rPr lang="uz-Latn-UZ" sz="1400" i="1" dirty="0" smtClean="0">
                          <a:latin typeface="Times New Roman"/>
                          <a:ea typeface="Times New Roman"/>
                        </a:rPr>
                        <a:t>П</a:t>
                      </a:r>
                      <a:r>
                        <a:rPr lang="uz-Latn-UZ" sz="1400" i="1" baseline="-25000" dirty="0" smtClean="0">
                          <a:latin typeface="Times New Roman"/>
                          <a:ea typeface="Times New Roman"/>
                        </a:rPr>
                        <a:t>0</a:t>
                      </a:r>
                      <a:r>
                        <a:rPr lang="uz-Latn-UZ" sz="1400" baseline="-25000" dirty="0" smtClean="0">
                          <a:latin typeface="Times New Roman"/>
                          <a:ea typeface="Times New Roman"/>
                        </a:rPr>
                        <a:t> </a:t>
                      </a:r>
                      <a:r>
                        <a:rPr lang="en-US" sz="1400" dirty="0" err="1" smtClean="0">
                          <a:latin typeface="Times New Roman"/>
                          <a:ea typeface="Times New Roman"/>
                        </a:rPr>
                        <a:t>tekislikka</a:t>
                      </a:r>
                      <a:r>
                        <a:rPr lang="en-US" sz="1400" dirty="0" smtClean="0">
                          <a:latin typeface="Times New Roman"/>
                          <a:ea typeface="Times New Roman"/>
                        </a:rPr>
                        <a:t> </a:t>
                      </a:r>
                      <a:r>
                        <a:rPr lang="en-US" sz="1400" dirty="0" err="1" smtClean="0">
                          <a:latin typeface="Times New Roman"/>
                          <a:ea typeface="Times New Roman"/>
                        </a:rPr>
                        <a:t>nisbatan</a:t>
                      </a:r>
                      <a:r>
                        <a:rPr lang="en-US" sz="1400" dirty="0" smtClean="0">
                          <a:latin typeface="Times New Roman"/>
                          <a:ea typeface="Times New Roman"/>
                        </a:rPr>
                        <a:t> </a:t>
                      </a:r>
                      <a:r>
                        <a:rPr lang="ru-RU" sz="1400" i="1" dirty="0" smtClean="0">
                          <a:latin typeface="Times New Roman"/>
                          <a:ea typeface="Times New Roman"/>
                          <a:sym typeface="Symbol"/>
                        </a:rPr>
                        <a:t></a:t>
                      </a:r>
                      <a:r>
                        <a:rPr lang="uz-Latn-UZ" sz="1400" dirty="0" smtClean="0">
                          <a:latin typeface="Times New Roman"/>
                          <a:ea typeface="Times New Roman"/>
                        </a:rPr>
                        <a:t> </a:t>
                      </a:r>
                      <a:r>
                        <a:rPr lang="en-US" sz="1400" dirty="0" smtClean="0">
                          <a:latin typeface="Times New Roman"/>
                          <a:ea typeface="Times New Roman"/>
                        </a:rPr>
                        <a:t> </a:t>
                      </a:r>
                      <a:r>
                        <a:rPr lang="en-US" sz="1400" dirty="0" err="1" smtClean="0">
                          <a:latin typeface="Times New Roman"/>
                          <a:ea typeface="Times New Roman"/>
                        </a:rPr>
                        <a:t>burchakka</a:t>
                      </a:r>
                      <a:r>
                        <a:rPr lang="en-US" sz="1400" dirty="0" smtClean="0">
                          <a:latin typeface="Times New Roman"/>
                          <a:ea typeface="Times New Roman"/>
                        </a:rPr>
                        <a:t> </a:t>
                      </a:r>
                      <a:r>
                        <a:rPr lang="en-US" sz="1400" dirty="0" err="1" smtClean="0">
                          <a:latin typeface="Times New Roman"/>
                          <a:ea typeface="Times New Roman"/>
                        </a:rPr>
                        <a:t>buriladi</a:t>
                      </a:r>
                      <a:endParaRPr lang="ru-RU" sz="1400" dirty="0">
                        <a:latin typeface="Times New Roman"/>
                        <a:ea typeface="Times New Roman"/>
                      </a:endParaRPr>
                    </a:p>
                  </a:txBody>
                  <a:tcPr marL="48000" marR="48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8EFC7C">
                            <a:tint val="66000"/>
                            <a:satMod val="160000"/>
                          </a:srgbClr>
                        </a:gs>
                        <a:gs pos="50000">
                          <a:srgbClr val="8EFC7C">
                            <a:tint val="44500"/>
                            <a:satMod val="160000"/>
                          </a:srgbClr>
                        </a:gs>
                        <a:gs pos="100000">
                          <a:srgbClr val="8EFC7C">
                            <a:tint val="23500"/>
                            <a:satMod val="160000"/>
                          </a:srgbClr>
                        </a:gs>
                      </a:gsLst>
                      <a:lin ang="8100000" scaled="1"/>
                      <a:tileRect/>
                    </a:gradFill>
                  </a:tcPr>
                </a:tc>
              </a:tr>
              <a:tr h="442146">
                <a:tc>
                  <a:txBody>
                    <a:bodyPr/>
                    <a:lstStyle/>
                    <a:p>
                      <a:pPr marL="0" marR="274320" indent="0" algn="l" defTabSz="914400" rtl="0" eaLnBrk="1" fontAlgn="auto" latinLnBrk="0" hangingPunct="1">
                        <a:lnSpc>
                          <a:spcPct val="100000"/>
                        </a:lnSpc>
                        <a:spcBef>
                          <a:spcPts val="0"/>
                        </a:spcBef>
                        <a:spcAft>
                          <a:spcPts val="0"/>
                        </a:spcAft>
                        <a:buClrTx/>
                        <a:buSzTx/>
                        <a:buFontTx/>
                        <a:buNone/>
                        <a:tabLst/>
                        <a:defRPr/>
                      </a:pPr>
                      <a:r>
                        <a:rPr kumimoji="0" lang="uz-Latn-UZ" sz="1400" kern="1200" dirty="0" smtClean="0">
                          <a:solidFill>
                            <a:schemeClr val="tx1"/>
                          </a:solidFill>
                          <a:latin typeface="Times New Roman" pitchFamily="18" charset="0"/>
                          <a:ea typeface="+mn-ea"/>
                          <a:cs typeface="Times New Roman" pitchFamily="18" charset="0"/>
                        </a:rPr>
                        <a:t>Qo’zg’almas o’q atrfidagi aylanma harakat tenlamasi </a:t>
                      </a:r>
                      <a:endParaRPr kumimoji="0" lang="ru-RU" sz="1400" kern="1200" dirty="0" smtClean="0">
                        <a:solidFill>
                          <a:schemeClr val="tx1"/>
                        </a:solidFill>
                        <a:latin typeface="Times New Roman" pitchFamily="18" charset="0"/>
                        <a:ea typeface="+mn-ea"/>
                        <a:cs typeface="Times New Roman" pitchFamily="18" charset="0"/>
                      </a:endParaRPr>
                    </a:p>
                    <a:p>
                      <a:pPr marR="274320">
                        <a:spcAft>
                          <a:spcPts val="0"/>
                        </a:spcAft>
                      </a:pPr>
                      <a:endParaRPr lang="ru-RU" sz="1400" dirty="0">
                        <a:latin typeface="Times New Roman"/>
                        <a:ea typeface="Times New Roman"/>
                      </a:endParaRPr>
                    </a:p>
                  </a:txBody>
                  <a:tcPr marL="48000" marR="48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8EFC7C">
                            <a:tint val="66000"/>
                            <a:satMod val="160000"/>
                          </a:srgbClr>
                        </a:gs>
                        <a:gs pos="50000">
                          <a:srgbClr val="8EFC7C">
                            <a:tint val="44500"/>
                            <a:satMod val="160000"/>
                          </a:srgbClr>
                        </a:gs>
                        <a:gs pos="100000">
                          <a:srgbClr val="8EFC7C">
                            <a:tint val="23500"/>
                            <a:satMod val="160000"/>
                          </a:srgbClr>
                        </a:gs>
                      </a:gsLst>
                      <a:lin ang="8100000" scaled="1"/>
                      <a:tileRect/>
                    </a:gradFill>
                  </a:tcPr>
                </a:tc>
                <a:tc>
                  <a:txBody>
                    <a:bodyPr/>
                    <a:lstStyle/>
                    <a:p>
                      <a:pPr indent="457200" algn="just">
                        <a:spcAft>
                          <a:spcPts val="0"/>
                        </a:spcAft>
                      </a:pPr>
                      <a:endParaRPr lang="ru-RU" sz="1400" dirty="0">
                        <a:latin typeface="Times New Roman"/>
                        <a:ea typeface="Times New Roman"/>
                      </a:endParaRPr>
                    </a:p>
                  </a:txBody>
                  <a:tcPr marL="48000" marR="48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8EFC7C">
                            <a:tint val="66000"/>
                            <a:satMod val="160000"/>
                          </a:srgbClr>
                        </a:gs>
                        <a:gs pos="50000">
                          <a:srgbClr val="8EFC7C">
                            <a:tint val="44500"/>
                            <a:satMod val="160000"/>
                          </a:srgbClr>
                        </a:gs>
                        <a:gs pos="100000">
                          <a:srgbClr val="8EFC7C">
                            <a:tint val="23500"/>
                            <a:satMod val="160000"/>
                          </a:srgbClr>
                        </a:gs>
                      </a:gsLst>
                      <a:lin ang="8100000" scaled="1"/>
                      <a:tileRect/>
                    </a:gradFill>
                  </a:tcPr>
                </a:tc>
              </a:tr>
              <a:tr h="396329">
                <a:tc>
                  <a:txBody>
                    <a:bodyPr/>
                    <a:lstStyle/>
                    <a:p>
                      <a:pPr marR="274320">
                        <a:spcAft>
                          <a:spcPts val="0"/>
                        </a:spcAft>
                      </a:pPr>
                      <a:r>
                        <a:rPr lang="en-US" sz="1400" dirty="0" err="1" smtClean="0">
                          <a:latin typeface="Times New Roman"/>
                          <a:ea typeface="Times New Roman"/>
                        </a:rPr>
                        <a:t>Burchak</a:t>
                      </a:r>
                      <a:r>
                        <a:rPr lang="en-US" sz="1400" baseline="0" dirty="0" smtClean="0">
                          <a:latin typeface="Times New Roman"/>
                          <a:ea typeface="Times New Roman"/>
                        </a:rPr>
                        <a:t> </a:t>
                      </a:r>
                      <a:r>
                        <a:rPr lang="en-US" sz="1400" baseline="0" dirty="0" err="1" smtClean="0">
                          <a:latin typeface="Times New Roman"/>
                          <a:ea typeface="Times New Roman"/>
                        </a:rPr>
                        <a:t>tezligi</a:t>
                      </a:r>
                      <a:endParaRPr lang="ru-RU" sz="1400" dirty="0">
                        <a:latin typeface="Times New Roman"/>
                        <a:ea typeface="Times New Roman"/>
                      </a:endParaRPr>
                    </a:p>
                  </a:txBody>
                  <a:tcPr marL="48000" marR="48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8EFC7C">
                            <a:tint val="66000"/>
                            <a:satMod val="160000"/>
                          </a:srgbClr>
                        </a:gs>
                        <a:gs pos="50000">
                          <a:srgbClr val="8EFC7C">
                            <a:tint val="44500"/>
                            <a:satMod val="160000"/>
                          </a:srgbClr>
                        </a:gs>
                        <a:gs pos="100000">
                          <a:srgbClr val="8EFC7C">
                            <a:tint val="23500"/>
                            <a:satMod val="160000"/>
                          </a:srgbClr>
                        </a:gs>
                      </a:gsLst>
                      <a:lin ang="8100000" scaled="1"/>
                      <a:tileRect/>
                    </a:gradFill>
                  </a:tcPr>
                </a:tc>
                <a:tc>
                  <a:txBody>
                    <a:bodyPr/>
                    <a:lstStyle/>
                    <a:p>
                      <a:pPr algn="just">
                        <a:spcAft>
                          <a:spcPts val="0"/>
                        </a:spcAft>
                      </a:pPr>
                      <a:r>
                        <a:rPr lang="en-US" sz="1400" dirty="0" err="1" smtClean="0">
                          <a:latin typeface="Times New Roman"/>
                          <a:ea typeface="Times New Roman"/>
                        </a:rPr>
                        <a:t>Aylanish</a:t>
                      </a:r>
                      <a:r>
                        <a:rPr lang="en-US" sz="1400" dirty="0" smtClean="0">
                          <a:latin typeface="Times New Roman"/>
                          <a:ea typeface="Times New Roman"/>
                        </a:rPr>
                        <a:t> </a:t>
                      </a:r>
                      <a:r>
                        <a:rPr lang="en-US" sz="1400" dirty="0" err="1" smtClean="0">
                          <a:latin typeface="Times New Roman"/>
                          <a:ea typeface="Times New Roman"/>
                        </a:rPr>
                        <a:t>burchagi</a:t>
                      </a:r>
                      <a:r>
                        <a:rPr lang="en-US" sz="1400" dirty="0" smtClean="0">
                          <a:latin typeface="Times New Roman"/>
                          <a:ea typeface="Times New Roman"/>
                        </a:rPr>
                        <a:t> </a:t>
                      </a:r>
                      <a:r>
                        <a:rPr lang="uz-Latn-UZ" sz="1400" dirty="0" smtClean="0">
                          <a:latin typeface="Times New Roman"/>
                          <a:ea typeface="Times New Roman"/>
                        </a:rPr>
                        <a:t>φ </a:t>
                      </a:r>
                      <a:r>
                        <a:rPr lang="en-US" sz="1400" dirty="0" err="1" smtClean="0">
                          <a:latin typeface="Times New Roman"/>
                          <a:ea typeface="Times New Roman"/>
                        </a:rPr>
                        <a:t>dan</a:t>
                      </a:r>
                      <a:r>
                        <a:rPr lang="en-US" sz="1400" dirty="0" smtClean="0">
                          <a:latin typeface="Times New Roman"/>
                          <a:ea typeface="Times New Roman"/>
                        </a:rPr>
                        <a:t> </a:t>
                      </a:r>
                      <a:r>
                        <a:rPr lang="en-US" sz="1400" dirty="0" err="1" smtClean="0">
                          <a:latin typeface="Times New Roman"/>
                          <a:ea typeface="Times New Roman"/>
                        </a:rPr>
                        <a:t>olingan</a:t>
                      </a:r>
                      <a:r>
                        <a:rPr lang="en-US" sz="1400" dirty="0" smtClean="0">
                          <a:latin typeface="Times New Roman"/>
                          <a:ea typeface="Times New Roman"/>
                        </a:rPr>
                        <a:t> </a:t>
                      </a:r>
                      <a:r>
                        <a:rPr lang="en-US" sz="1400" dirty="0" err="1" smtClean="0">
                          <a:latin typeface="Times New Roman"/>
                          <a:ea typeface="Times New Roman"/>
                        </a:rPr>
                        <a:t>birinchi</a:t>
                      </a:r>
                      <a:r>
                        <a:rPr lang="en-US" sz="1400" dirty="0" smtClean="0">
                          <a:latin typeface="Times New Roman"/>
                          <a:ea typeface="Times New Roman"/>
                        </a:rPr>
                        <a:t> </a:t>
                      </a:r>
                      <a:r>
                        <a:rPr lang="en-US" sz="1400" dirty="0" err="1" smtClean="0">
                          <a:latin typeface="Times New Roman"/>
                          <a:ea typeface="Times New Roman"/>
                        </a:rPr>
                        <a:t>xosila</a:t>
                      </a:r>
                      <a:endParaRPr lang="ru-RU" sz="1400" dirty="0">
                        <a:latin typeface="Times New Roman"/>
                        <a:ea typeface="Times New Roman"/>
                      </a:endParaRPr>
                    </a:p>
                  </a:txBody>
                  <a:tcPr marL="48000" marR="48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8EFC7C">
                            <a:tint val="66000"/>
                            <a:satMod val="160000"/>
                          </a:srgbClr>
                        </a:gs>
                        <a:gs pos="50000">
                          <a:srgbClr val="8EFC7C">
                            <a:tint val="44500"/>
                            <a:satMod val="160000"/>
                          </a:srgbClr>
                        </a:gs>
                        <a:gs pos="100000">
                          <a:srgbClr val="8EFC7C">
                            <a:tint val="23500"/>
                            <a:satMod val="160000"/>
                          </a:srgbClr>
                        </a:gs>
                      </a:gsLst>
                      <a:lin ang="8100000" scaled="1"/>
                      <a:tileRect/>
                    </a:gradFill>
                  </a:tcPr>
                </a:tc>
              </a:tr>
              <a:tr h="442146">
                <a:tc>
                  <a:txBody>
                    <a:bodyPr/>
                    <a:lstStyle/>
                    <a:p>
                      <a:pPr marR="274320">
                        <a:spcAft>
                          <a:spcPts val="0"/>
                        </a:spcAft>
                      </a:pPr>
                      <a:r>
                        <a:rPr lang="en-US" sz="1400" dirty="0" err="1" smtClean="0">
                          <a:latin typeface="Times New Roman"/>
                          <a:ea typeface="Times New Roman"/>
                        </a:rPr>
                        <a:t>Burchak</a:t>
                      </a:r>
                      <a:r>
                        <a:rPr lang="en-US" sz="1400" dirty="0" smtClean="0">
                          <a:latin typeface="Times New Roman"/>
                          <a:ea typeface="Times New Roman"/>
                        </a:rPr>
                        <a:t> </a:t>
                      </a:r>
                      <a:r>
                        <a:rPr lang="en-US" sz="1400" dirty="0" err="1" smtClean="0">
                          <a:latin typeface="Times New Roman"/>
                          <a:ea typeface="Times New Roman"/>
                        </a:rPr>
                        <a:t>tezlanishi</a:t>
                      </a:r>
                      <a:endParaRPr lang="ru-RU" sz="1400" dirty="0">
                        <a:latin typeface="Times New Roman"/>
                        <a:ea typeface="Times New Roman"/>
                      </a:endParaRPr>
                    </a:p>
                  </a:txBody>
                  <a:tcPr marL="48000" marR="48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8EFC7C">
                            <a:tint val="66000"/>
                            <a:satMod val="160000"/>
                          </a:srgbClr>
                        </a:gs>
                        <a:gs pos="50000">
                          <a:srgbClr val="8EFC7C">
                            <a:tint val="44500"/>
                            <a:satMod val="160000"/>
                          </a:srgbClr>
                        </a:gs>
                        <a:gs pos="100000">
                          <a:srgbClr val="8EFC7C">
                            <a:tint val="23500"/>
                            <a:satMod val="160000"/>
                          </a:srgbClr>
                        </a:gs>
                      </a:gsLst>
                      <a:lin ang="8100000" scaled="1"/>
                      <a:tileRect/>
                    </a:gradFill>
                  </a:tcPr>
                </a:tc>
                <a:tc>
                  <a:txBody>
                    <a:bodyPr/>
                    <a:lstStyle/>
                    <a:p>
                      <a:pPr algn="just">
                        <a:spcAft>
                          <a:spcPts val="0"/>
                        </a:spcAft>
                      </a:pPr>
                      <a:r>
                        <a:rPr kumimoji="0" lang="uz-Latn-UZ" sz="1400" kern="1200" dirty="0" smtClean="0">
                          <a:solidFill>
                            <a:schemeClr val="tx1"/>
                          </a:solidFill>
                          <a:latin typeface="Times New Roman" pitchFamily="18" charset="0"/>
                          <a:ea typeface="+mn-ea"/>
                          <a:cs typeface="Times New Roman" pitchFamily="18" charset="0"/>
                        </a:rPr>
                        <a:t>Vaqt birligi ichida jismning burchak tezligi o’zgarishi bilan xarakterlanadigan kattalik </a:t>
                      </a:r>
                      <a:endParaRPr lang="ru-RU" sz="1400" dirty="0">
                        <a:latin typeface="Times New Roman" pitchFamily="18" charset="0"/>
                        <a:ea typeface="Times New Roman"/>
                        <a:cs typeface="Times New Roman" pitchFamily="18" charset="0"/>
                      </a:endParaRPr>
                    </a:p>
                  </a:txBody>
                  <a:tcPr marL="48000" marR="48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8EFC7C">
                            <a:tint val="66000"/>
                            <a:satMod val="160000"/>
                          </a:srgbClr>
                        </a:gs>
                        <a:gs pos="50000">
                          <a:srgbClr val="8EFC7C">
                            <a:tint val="44500"/>
                            <a:satMod val="160000"/>
                          </a:srgbClr>
                        </a:gs>
                        <a:gs pos="100000">
                          <a:srgbClr val="8EFC7C">
                            <a:tint val="23500"/>
                            <a:satMod val="160000"/>
                          </a:srgbClr>
                        </a:gs>
                      </a:gsLst>
                      <a:lin ang="8100000" scaled="1"/>
                      <a:tileRect/>
                    </a:gradFill>
                  </a:tcPr>
                </a:tc>
              </a:tr>
              <a:tr h="551538">
                <a:tc>
                  <a:txBody>
                    <a:bodyPr/>
                    <a:lstStyle/>
                    <a:p>
                      <a:pPr marR="274320">
                        <a:spcAft>
                          <a:spcPts val="0"/>
                        </a:spcAft>
                      </a:pPr>
                      <a:r>
                        <a:rPr kumimoji="0" lang="uz-Latn-UZ" sz="1400" kern="1200" dirty="0" smtClean="0">
                          <a:solidFill>
                            <a:schemeClr val="tx1"/>
                          </a:solidFill>
                          <a:latin typeface="Times New Roman" pitchFamily="18" charset="0"/>
                          <a:ea typeface="+mn-ea"/>
                          <a:cs typeface="Times New Roman" pitchFamily="18" charset="0"/>
                        </a:rPr>
                        <a:t>Qo’zg’almas o’q atrfidagi aylanma harakatdai jism nuqtalarining tezligi</a:t>
                      </a:r>
                      <a:endParaRPr lang="ru-RU" sz="1400" dirty="0">
                        <a:latin typeface="Times New Roman" pitchFamily="18" charset="0"/>
                        <a:ea typeface="Times New Roman"/>
                        <a:cs typeface="Times New Roman" pitchFamily="18" charset="0"/>
                      </a:endParaRPr>
                    </a:p>
                  </a:txBody>
                  <a:tcPr marL="48000" marR="48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8EFC7C">
                            <a:tint val="66000"/>
                            <a:satMod val="160000"/>
                          </a:srgbClr>
                        </a:gs>
                        <a:gs pos="50000">
                          <a:srgbClr val="8EFC7C">
                            <a:tint val="44500"/>
                            <a:satMod val="160000"/>
                          </a:srgbClr>
                        </a:gs>
                        <a:gs pos="100000">
                          <a:srgbClr val="8EFC7C">
                            <a:tint val="23500"/>
                            <a:satMod val="160000"/>
                          </a:srgbClr>
                        </a:gs>
                      </a:gsLst>
                      <a:lin ang="8100000" scaled="1"/>
                      <a:tileRect/>
                    </a:gradFill>
                  </a:tcPr>
                </a:tc>
                <a:tc>
                  <a:txBody>
                    <a:bodyPr/>
                    <a:lstStyle/>
                    <a:p>
                      <a:pPr indent="457200" algn="just">
                        <a:spcAft>
                          <a:spcPts val="0"/>
                        </a:spcAft>
                      </a:pPr>
                      <a:endParaRPr lang="en-US" sz="1400" dirty="0">
                        <a:latin typeface="Times New Roman"/>
                        <a:ea typeface="Times New Roman"/>
                      </a:endParaRPr>
                    </a:p>
                  </a:txBody>
                  <a:tcPr marL="48000" marR="48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8EFC7C">
                            <a:tint val="66000"/>
                            <a:satMod val="160000"/>
                          </a:srgbClr>
                        </a:gs>
                        <a:gs pos="50000">
                          <a:srgbClr val="8EFC7C">
                            <a:tint val="44500"/>
                            <a:satMod val="160000"/>
                          </a:srgbClr>
                        </a:gs>
                        <a:gs pos="100000">
                          <a:srgbClr val="8EFC7C">
                            <a:tint val="23500"/>
                            <a:satMod val="160000"/>
                          </a:srgbClr>
                        </a:gs>
                      </a:gsLst>
                      <a:lin ang="8100000" scaled="1"/>
                      <a:tileRect/>
                    </a:gradFill>
                  </a:tcPr>
                </a:tc>
              </a:tr>
              <a:tr h="663218">
                <a:tc>
                  <a:txBody>
                    <a:bodyPr/>
                    <a:lstStyle/>
                    <a:p>
                      <a:pPr marL="0" marR="274320" indent="0" algn="l" defTabSz="914400" rtl="0" eaLnBrk="1" fontAlgn="auto" latinLnBrk="0" hangingPunct="1">
                        <a:lnSpc>
                          <a:spcPct val="100000"/>
                        </a:lnSpc>
                        <a:spcBef>
                          <a:spcPts val="0"/>
                        </a:spcBef>
                        <a:spcAft>
                          <a:spcPts val="0"/>
                        </a:spcAft>
                        <a:buClrTx/>
                        <a:buSzTx/>
                        <a:buFontTx/>
                        <a:buNone/>
                        <a:tabLst/>
                        <a:defRPr/>
                      </a:pPr>
                      <a:r>
                        <a:rPr kumimoji="0" lang="uz-Latn-UZ" sz="1400" kern="1200" dirty="0" smtClean="0">
                          <a:solidFill>
                            <a:schemeClr val="tx1"/>
                          </a:solidFill>
                          <a:latin typeface="Times New Roman" pitchFamily="18" charset="0"/>
                          <a:ea typeface="+mn-ea"/>
                          <a:cs typeface="Times New Roman" pitchFamily="18" charset="0"/>
                        </a:rPr>
                        <a:t>Qo’zg’almas o’q atrfidagi aylanma harakatdagi jism nuqtalarining tezlanishi </a:t>
                      </a:r>
                      <a:endParaRPr kumimoji="0" lang="ru-RU" sz="1400" kern="1200" dirty="0" smtClean="0">
                        <a:solidFill>
                          <a:schemeClr val="tx1"/>
                        </a:solidFill>
                        <a:latin typeface="Times New Roman" pitchFamily="18" charset="0"/>
                        <a:ea typeface="+mn-ea"/>
                        <a:cs typeface="Times New Roman" pitchFamily="18" charset="0"/>
                      </a:endParaRPr>
                    </a:p>
                    <a:p>
                      <a:pPr marR="274320">
                        <a:spcAft>
                          <a:spcPts val="0"/>
                        </a:spcAft>
                      </a:pPr>
                      <a:endParaRPr lang="ru-RU" sz="1400" dirty="0">
                        <a:latin typeface="Times New Roman"/>
                        <a:ea typeface="Times New Roman"/>
                      </a:endParaRPr>
                    </a:p>
                  </a:txBody>
                  <a:tcPr marL="48000" marR="48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8EFC7C">
                            <a:tint val="66000"/>
                            <a:satMod val="160000"/>
                          </a:srgbClr>
                        </a:gs>
                        <a:gs pos="50000">
                          <a:srgbClr val="8EFC7C">
                            <a:tint val="44500"/>
                            <a:satMod val="160000"/>
                          </a:srgbClr>
                        </a:gs>
                        <a:gs pos="100000">
                          <a:srgbClr val="8EFC7C">
                            <a:tint val="23500"/>
                            <a:satMod val="160000"/>
                          </a:srgbClr>
                        </a:gs>
                      </a:gsLst>
                      <a:lin ang="8100000" scaled="1"/>
                      <a:tileRect/>
                    </a:gradFill>
                  </a:tcPr>
                </a:tc>
                <a:tc>
                  <a:txBody>
                    <a:bodyPr/>
                    <a:lstStyle/>
                    <a:p>
                      <a:pPr indent="457200" algn="just">
                        <a:spcAft>
                          <a:spcPts val="0"/>
                        </a:spcAft>
                      </a:pPr>
                      <a:endParaRPr lang="en-US" sz="1400" dirty="0">
                        <a:latin typeface="Times New Roman"/>
                        <a:ea typeface="Times New Roman"/>
                      </a:endParaRPr>
                    </a:p>
                  </a:txBody>
                  <a:tcPr marL="48000" marR="48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8EFC7C">
                            <a:tint val="66000"/>
                            <a:satMod val="160000"/>
                          </a:srgbClr>
                        </a:gs>
                        <a:gs pos="50000">
                          <a:srgbClr val="8EFC7C">
                            <a:tint val="44500"/>
                            <a:satMod val="160000"/>
                          </a:srgbClr>
                        </a:gs>
                        <a:gs pos="100000">
                          <a:srgbClr val="8EFC7C">
                            <a:tint val="23500"/>
                            <a:satMod val="160000"/>
                          </a:srgbClr>
                        </a:gs>
                      </a:gsLst>
                      <a:lin ang="8100000" scaled="1"/>
                      <a:tileRect/>
                    </a:gradFill>
                  </a:tcPr>
                </a:tc>
              </a:tr>
            </a:tbl>
          </a:graphicData>
        </a:graphic>
      </p:graphicFrame>
      <p:pic>
        <p:nvPicPr>
          <p:cNvPr id="49155" name="Рисунок 427"/>
          <p:cNvPicPr>
            <a:picLocks noChangeAspect="1" noChangeArrowheads="1"/>
          </p:cNvPicPr>
          <p:nvPr/>
        </p:nvPicPr>
        <p:blipFill>
          <a:blip r:embed="rId3"/>
          <a:srcRect/>
          <a:stretch>
            <a:fillRect/>
          </a:stretch>
        </p:blipFill>
        <p:spPr bwMode="auto">
          <a:xfrm>
            <a:off x="5357818" y="4357694"/>
            <a:ext cx="800100" cy="285752"/>
          </a:xfrm>
          <a:prstGeom prst="rect">
            <a:avLst/>
          </a:prstGeom>
          <a:noFill/>
        </p:spPr>
      </p:pic>
      <p:graphicFrame>
        <p:nvGraphicFramePr>
          <p:cNvPr id="49154" name="Object 2"/>
          <p:cNvGraphicFramePr>
            <a:graphicFrameLocks noChangeAspect="1"/>
          </p:cNvGraphicFramePr>
          <p:nvPr/>
        </p:nvGraphicFramePr>
        <p:xfrm>
          <a:off x="5357818" y="5786454"/>
          <a:ext cx="1000132" cy="404814"/>
        </p:xfrm>
        <a:graphic>
          <a:graphicData uri="http://schemas.openxmlformats.org/presentationml/2006/ole">
            <p:oleObj spid="_x0000_s49154" name="Формула" r:id="rId4" imgW="482181" imgH="177646" progId="Equation.3">
              <p:embed/>
            </p:oleObj>
          </a:graphicData>
        </a:graphic>
      </p:graphicFrame>
      <p:graphicFrame>
        <p:nvGraphicFramePr>
          <p:cNvPr id="49153" name="Object 1"/>
          <p:cNvGraphicFramePr>
            <a:graphicFrameLocks noChangeAspect="1"/>
          </p:cNvGraphicFramePr>
          <p:nvPr/>
        </p:nvGraphicFramePr>
        <p:xfrm>
          <a:off x="5357818" y="6286520"/>
          <a:ext cx="1357322" cy="357190"/>
        </p:xfrm>
        <a:graphic>
          <a:graphicData uri="http://schemas.openxmlformats.org/presentationml/2006/ole">
            <p:oleObj spid="_x0000_s49153" name="Формула" r:id="rId5" imgW="990170" imgH="253890" progId="Equation.3">
              <p:embed/>
            </p:oleObj>
          </a:graphicData>
        </a:graphic>
      </p:graphicFrame>
      <p:graphicFrame>
        <p:nvGraphicFramePr>
          <p:cNvPr id="49156" name="Object 11"/>
          <p:cNvGraphicFramePr>
            <a:graphicFrameLocks noChangeAspect="1"/>
          </p:cNvGraphicFramePr>
          <p:nvPr/>
        </p:nvGraphicFramePr>
        <p:xfrm>
          <a:off x="4786314" y="2285992"/>
          <a:ext cx="2627313" cy="317500"/>
        </p:xfrm>
        <a:graphic>
          <a:graphicData uri="http://schemas.openxmlformats.org/presentationml/2006/ole">
            <p:oleObj spid="_x0000_s49156" name="Формула" r:id="rId6" imgW="1892300" imgH="228600" progId="Equation.3">
              <p:embed/>
            </p:oleObj>
          </a:graphicData>
        </a:graphic>
      </p:graphicFrame>
      <p:sp>
        <p:nvSpPr>
          <p:cNvPr id="49157" name="Rectangle 5"/>
          <p:cNvSpPr>
            <a:spLocks noChangeArrowheads="1"/>
          </p:cNvSpPr>
          <p:nvPr/>
        </p:nvSpPr>
        <p:spPr bwMode="auto">
          <a:xfrm>
            <a:off x="1071538" y="0"/>
            <a:ext cx="5000660"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457200" algn="ctr">
              <a:tabLst>
                <a:tab pos="630238" algn="l"/>
              </a:tabLst>
            </a:pPr>
            <a:r>
              <a:rPr kumimoji="0" lang="uz-Latn-UZ" sz="1400" b="1" i="1" u="none" strike="noStrike" cap="none" normalizeH="0" baseline="0" dirty="0" smtClean="0">
                <a:ln>
                  <a:noFill/>
                </a:ln>
                <a:solidFill>
                  <a:srgbClr val="7030A0"/>
                </a:solidFill>
                <a:effectLst/>
                <a:latin typeface="Arial" pitchFamily="34" charset="0"/>
                <a:ea typeface="Times New Roman" pitchFamily="18" charset="0"/>
                <a:cs typeface="Arial" pitchFamily="34" charset="0"/>
              </a:rPr>
              <a:t> </a:t>
            </a:r>
            <a:r>
              <a:rPr lang="ru-RU" sz="1400" b="1" i="1" dirty="0" smtClean="0"/>
              <a:t>“</a:t>
            </a:r>
            <a:r>
              <a:rPr lang="ru-RU" sz="1400" b="1" i="1" dirty="0" err="1" smtClean="0"/>
              <a:t>Tushunchalar</a:t>
            </a:r>
            <a:r>
              <a:rPr lang="ru-RU" sz="1400" b="1" i="1" dirty="0" smtClean="0"/>
              <a:t> </a:t>
            </a:r>
            <a:r>
              <a:rPr lang="ru-RU" sz="1400" b="1" i="1" dirty="0" err="1" smtClean="0"/>
              <a:t>tahlili</a:t>
            </a:r>
            <a:r>
              <a:rPr lang="ru-RU" sz="1400" b="1" i="1" dirty="0" smtClean="0"/>
              <a:t>” </a:t>
            </a:r>
            <a:r>
              <a:rPr lang="ru-RU" sz="1400" b="1" i="1" dirty="0" err="1" smtClean="0"/>
              <a:t>metodi</a:t>
            </a:r>
            <a:r>
              <a:rPr lang="ru-RU" sz="1400" b="1" i="1" dirty="0" smtClean="0"/>
              <a:t> (</a:t>
            </a:r>
            <a:r>
              <a:rPr lang="ru-RU" sz="1400" b="1" i="1" dirty="0" err="1" smtClean="0"/>
              <a:t>javobi</a:t>
            </a:r>
            <a:r>
              <a:rPr lang="ru-RU" sz="1400" b="1" i="1" dirty="0" smtClean="0"/>
              <a:t>)</a:t>
            </a:r>
            <a:endParaRPr lang="ru-RU" sz="1400" dirty="0" smtClean="0"/>
          </a:p>
          <a:p>
            <a:pPr marL="0" marR="0" lvl="0" indent="457200" algn="ctr" defTabSz="914400" rtl="0" eaLnBrk="1" fontAlgn="base" latinLnBrk="0" hangingPunct="1">
              <a:lnSpc>
                <a:spcPct val="100000"/>
              </a:lnSpc>
              <a:spcBef>
                <a:spcPct val="0"/>
              </a:spcBef>
              <a:spcAft>
                <a:spcPct val="0"/>
              </a:spcAft>
              <a:buClrTx/>
              <a:buSzTx/>
              <a:buFontTx/>
              <a:buNone/>
              <a:tabLst>
                <a:tab pos="630238" algn="l"/>
              </a:tabLst>
            </a:pP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l" defTabSz="914400" rtl="0" eaLnBrk="0" fontAlgn="base" latinLnBrk="0" hangingPunct="0">
              <a:lnSpc>
                <a:spcPct val="100000"/>
              </a:lnSpc>
              <a:spcBef>
                <a:spcPct val="0"/>
              </a:spcBef>
              <a:spcAft>
                <a:spcPct val="0"/>
              </a:spcAft>
              <a:buClrTx/>
              <a:buSzTx/>
              <a:buFontTx/>
              <a:buNone/>
              <a:tabLst>
                <a:tab pos="630238" algn="l"/>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457200" y="1066800"/>
          <a:ext cx="8183880" cy="41879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Аспект">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Аспект">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2008</TotalTime>
  <Words>679</Words>
  <Application>Microsoft Office PowerPoint</Application>
  <PresentationFormat>Экран (4:3)</PresentationFormat>
  <Paragraphs>109</Paragraphs>
  <Slides>13</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3</vt:i4>
      </vt:variant>
      <vt:variant>
        <vt:lpstr>Заголовки слайдов</vt:lpstr>
      </vt:variant>
      <vt:variant>
        <vt:i4>13</vt:i4>
      </vt:variant>
    </vt:vector>
  </HeadingPairs>
  <TitlesOfParts>
    <vt:vector size="17" baseType="lpstr">
      <vt:lpstr>Аспект</vt:lpstr>
      <vt:lpstr>Точечный рисунок</vt:lpstr>
      <vt:lpstr>Формула</vt:lpstr>
      <vt:lpstr>Microsoft Equation 3.0</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мн</dc:creator>
  <cp:lastModifiedBy>Asus</cp:lastModifiedBy>
  <cp:revision>155</cp:revision>
  <dcterms:created xsi:type="dcterms:W3CDTF">2013-01-31T04:40:52Z</dcterms:created>
  <dcterms:modified xsi:type="dcterms:W3CDTF">2018-10-12T16:54:07Z</dcterms:modified>
</cp:coreProperties>
</file>