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7" r:id="rId3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2" d="100"/>
          <a:sy n="72" d="100"/>
        </p:scale>
        <p:origin x="-1096" y="22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5B106E36-FD25-4E2D-B0AA-010F637433A0}" type="datetimeFigureOut">
              <a:rPr lang="ru-RU" smtClean="0"/>
              <a:pPr/>
              <a:t>15.04.2021</a:t>
            </a:fld>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725C68B6-61C2-468F-89AB-4B9F7531AA68}"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15.04.2021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15.04.2021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15.04.2021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5B106E36-FD25-4E2D-B0AA-010F637433A0}" type="datetimeFigureOut">
              <a:rPr lang="ru-RU" smtClean="0"/>
              <a:pPr/>
              <a:t>15.04.2021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5B106E36-FD25-4E2D-B0AA-010F637433A0}" type="datetimeFigureOut">
              <a:rPr lang="ru-RU" smtClean="0"/>
              <a:pPr/>
              <a:t>15.04.2021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15.04.2021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5B106E36-FD25-4E2D-B0AA-010F637433A0}" type="datetimeFigureOut">
              <a:rPr lang="ru-RU" smtClean="0"/>
              <a:pPr/>
              <a:t>15.04.2021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15.04.2021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077200" y="6356350"/>
            <a:ext cx="609600" cy="365125"/>
          </a:xfrm>
        </p:spPr>
        <p:txBody>
          <a:bodyPr/>
          <a:lstStyle/>
          <a:p>
            <a:fld id="{725C68B6-61C2-468F-89AB-4B9F7531AA68}" type="slidenum">
              <a:rPr lang="ru-RU" smtClean="0"/>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15.04.2021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B106E36-FD25-4E2D-B0AA-010F637433A0}" type="datetimeFigureOut">
              <a:rPr lang="ru-RU" smtClean="0"/>
              <a:pPr/>
              <a:t>15.04.2021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5B106E36-FD25-4E2D-B0AA-010F637433A0}" type="datetimeFigureOut">
              <a:rPr lang="ru-RU" smtClean="0"/>
              <a:pPr/>
              <a:t>15.04.2021</a:t>
            </a:fld>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25C68B6-61C2-468F-89AB-4B9F7531AA68}" type="slidenum">
              <a:rPr lang="ru-RU" smtClean="0"/>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39552" y="404664"/>
            <a:ext cx="7851648" cy="1828800"/>
          </a:xfrm>
        </p:spPr>
        <p:txBody>
          <a:bodyPr>
            <a:normAutofit fontScale="90000"/>
          </a:bodyPr>
          <a:lstStyle/>
          <a:p>
            <a:r>
              <a:rPr lang="uz-Cyrl-UZ" dirty="0" smtClean="0"/>
              <a:t>1-</a:t>
            </a:r>
            <a:r>
              <a:rPr lang="en-US" dirty="0" err="1" smtClean="0"/>
              <a:t>Mavzu</a:t>
            </a:r>
            <a:r>
              <a:rPr lang="en-US" dirty="0" smtClean="0"/>
              <a:t>: </a:t>
            </a:r>
            <a:r>
              <a:rPr lang="uz-Latn-UZ" dirty="0" smtClean="0"/>
              <a:t>Elastiklik nazariyasi fanining predmeti</a:t>
            </a:r>
            <a:endParaRPr lang="ru-RU" dirty="0"/>
          </a:p>
        </p:txBody>
      </p:sp>
      <p:sp>
        <p:nvSpPr>
          <p:cNvPr id="3" name="Подзаголовок 2"/>
          <p:cNvSpPr>
            <a:spLocks noGrp="1"/>
          </p:cNvSpPr>
          <p:nvPr>
            <p:ph type="subTitle" idx="1"/>
          </p:nvPr>
        </p:nvSpPr>
        <p:spPr>
          <a:xfrm>
            <a:off x="533400" y="2132856"/>
            <a:ext cx="7854696" cy="3960440"/>
          </a:xfrm>
        </p:spPr>
        <p:txBody>
          <a:bodyPr>
            <a:normAutofit fontScale="92500" lnSpcReduction="20000"/>
          </a:bodyPr>
          <a:lstStyle/>
          <a:p>
            <a:pPr algn="l"/>
            <a:r>
              <a:rPr lang="uz-Latn-UZ" dirty="0" smtClean="0">
                <a:solidFill>
                  <a:schemeClr val="bg1"/>
                </a:solidFill>
              </a:rPr>
              <a:t>Reja: </a:t>
            </a:r>
            <a:endParaRPr lang="en-US" dirty="0" smtClean="0">
              <a:solidFill>
                <a:schemeClr val="bg1"/>
              </a:solidFill>
            </a:endParaRPr>
          </a:p>
          <a:p>
            <a:pPr marL="514350" indent="-514350" algn="l">
              <a:buAutoNum type="arabicPeriod"/>
            </a:pPr>
            <a:r>
              <a:rPr lang="uz-Latn-UZ" dirty="0" smtClean="0">
                <a:solidFill>
                  <a:schemeClr val="bg1"/>
                </a:solidFill>
              </a:rPr>
              <a:t>Kirish. Elastiklik nazariyasining predmeti va tekshirish sohasi. </a:t>
            </a:r>
            <a:endParaRPr lang="en-US" dirty="0" smtClean="0">
              <a:solidFill>
                <a:schemeClr val="bg1"/>
              </a:solidFill>
            </a:endParaRPr>
          </a:p>
          <a:p>
            <a:pPr marL="514350" indent="-514350" algn="l">
              <a:buAutoNum type="arabicPeriod"/>
            </a:pPr>
            <a:r>
              <a:rPr lang="uz-Latn-UZ" dirty="0" smtClean="0">
                <a:solidFill>
                  <a:schemeClr val="bg1"/>
                </a:solidFill>
              </a:rPr>
              <a:t>Kuchlanishlar nazariyasi. Asosiy farazlar. Tashqi kuchlar. Kuchlanish vektori.</a:t>
            </a:r>
            <a:endParaRPr lang="en-US" dirty="0" smtClean="0">
              <a:solidFill>
                <a:schemeClr val="bg1"/>
              </a:solidFill>
            </a:endParaRPr>
          </a:p>
          <a:p>
            <a:pPr marL="514350" indent="-514350" algn="l">
              <a:buAutoNum type="arabicPeriod"/>
            </a:pPr>
            <a:r>
              <a:rPr lang="uz-Latn-UZ" dirty="0" smtClean="0">
                <a:solidFill>
                  <a:schemeClr val="bg1"/>
                </a:solidFill>
              </a:rPr>
              <a:t>  Jism nuqtasidagi kuchlanganlik holati. Kuchlanish tenzori. </a:t>
            </a:r>
            <a:endParaRPr lang="en-US" dirty="0" smtClean="0">
              <a:solidFill>
                <a:schemeClr val="bg1"/>
              </a:solidFill>
            </a:endParaRPr>
          </a:p>
          <a:p>
            <a:pPr marL="514350" indent="-514350" algn="l">
              <a:buAutoNum type="arabicPeriod"/>
            </a:pPr>
            <a:r>
              <a:rPr lang="uz-Latn-UZ" dirty="0" smtClean="0">
                <a:solidFill>
                  <a:schemeClr val="bg1"/>
                </a:solidFill>
              </a:rPr>
              <a:t>Koordinata o’qlarini burganda kuchlanish tenzori komponentalarini almashtirish.</a:t>
            </a:r>
            <a:endParaRPr lang="en-US" dirty="0" smtClean="0">
              <a:solidFill>
                <a:schemeClr val="bg1"/>
              </a:solidFill>
            </a:endParaRPr>
          </a:p>
          <a:p>
            <a:pPr marL="514350" indent="-514350" algn="l">
              <a:buAutoNum type="arabicPeriod"/>
            </a:pPr>
            <a:r>
              <a:rPr lang="uz-Latn-UZ" dirty="0" smtClean="0">
                <a:solidFill>
                  <a:schemeClr val="bg1"/>
                </a:solidFill>
              </a:rPr>
              <a:t>  Bosh kuchlanishlar. Kuchlanish tenzori invariantlari. </a:t>
            </a:r>
            <a:endParaRPr lang="en-US" dirty="0" smtClean="0">
              <a:solidFill>
                <a:schemeClr val="bg1"/>
              </a:solidFill>
            </a:endParaRPr>
          </a:p>
          <a:p>
            <a:pPr marL="514350" indent="-514350" algn="l">
              <a:buAutoNum type="arabicPeriod"/>
            </a:pPr>
            <a:r>
              <a:rPr lang="uz-Latn-UZ" dirty="0" smtClean="0">
                <a:solidFill>
                  <a:schemeClr val="bg1"/>
                </a:solidFill>
              </a:rPr>
              <a:t> Kuchlanishlar diviatori va sharsimon tenzori. </a:t>
            </a:r>
            <a:endParaRPr lang="ru-RU"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slow" p14:dur="2000" advTm="79003"/>
    </mc:Choice>
    <mc:Fallback xmlns="">
      <p:transition spd="slow" advTm="79003"/>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0"/>
            <a:ext cx="8712968" cy="6858000"/>
          </a:xfrm>
        </p:spPr>
        <p:txBody>
          <a:bodyPr>
            <a:normAutofit/>
          </a:bodyPr>
          <a:lstStyle/>
          <a:p>
            <a:pPr algn="just"/>
            <a:r>
              <a:rPr lang="uz-Latn-UZ" sz="2000" b="1" dirty="0" smtClean="0">
                <a:latin typeface="Times New Roman" pitchFamily="18" charset="0"/>
                <a:cs typeface="Times New Roman" pitchFamily="18" charset="0"/>
              </a:rPr>
              <a:t>Elastiklik nazariyasining boshlang’ich talablari va gipotezalari </a:t>
            </a:r>
            <a:r>
              <a:rPr lang="en-US" sz="2000" dirty="0" smtClean="0">
                <a:latin typeface="Times New Roman" pitchFamily="18" charset="0"/>
                <a:cs typeface="Times New Roman" pitchFamily="18" charset="0"/>
              </a:rPr>
              <a:t/>
            </a:r>
            <a:br>
              <a:rPr lang="en-US" sz="2000" dirty="0" smtClean="0">
                <a:latin typeface="Times New Roman" pitchFamily="18" charset="0"/>
                <a:cs typeface="Times New Roman" pitchFamily="18" charset="0"/>
              </a:rPr>
            </a:br>
            <a:r>
              <a:rPr lang="uz-Latn-UZ" sz="2000" dirty="0" smtClean="0">
                <a:latin typeface="Times New Roman" pitchFamily="18" charset="0"/>
                <a:cs typeface="Times New Roman" pitchFamily="18" charset="0"/>
              </a:rPr>
              <a:t>Elastiklik nazariyasi har qanday talablar va gipotezalardan ozod desak to’g’ri bo’lmas edi. Elastiklik nazariyasida jismlar atomlarning murakkab tuzilishidan tashkil topganligi hisobga olinmaydi. Murakkab strukturali haqiqiy jism, bir jinsli jism bilan almashtiriladi. Elastiklik nazariyasida Sen-Venan prinsipi keng qo’llaniladi. Sen-Venanning prinsipiga asosan tashqi yuk qo’yilgan yeridan ma’lum uzoqlikdagi nuqtalarda kuchlanish yukning qanday qo’yilganiga yoki tabiatiga bog’liq emas. Elastiklik nazariyasining talablaridan yana biri, bu elastik jismning tutashligi haqidagi farazdir. Bu holda elastik jism hajmi bo’ylab uzluksiz deb tasavvur etiladi. Elastiklik nazariyasida deformasiyalanuvchi jism sof elastik deb hisoblanadi, ya’ni tashqi yuk olingandan so’ng jism o’zining boshlang’ich holatiga to’liq qaytadi deb tasavvur etiladi. Elastiklik nazariyasining barcha amallari kuchlanish bilan deformasiya orasidagi to’g’ri proporsionallikka, ya’ni Guk qonuniga asoslangan. Shuni ta’kidlab o’tish lozimki, umuman olganda kuchlanish bilan deformasiya orasidagi o’zaro bog’lanish to’g’ri proporsional emas. Lekin kichik kuchlanish va kichik deformasiya holatlarida ular orasidagi bog’lanishni chiziqli, ya’ni to’g’ri proporsional deb olinsa, katta xatoga yo’l qo’yilmaydi. Elastiklik nazariyasida qaralayotgan jism sof bir jinsli, ya’ni jismning istalgan nuqtasining ma’lum yo’nalishlar bo’yicha fizik xususiyatlari bir xil deb tasavvur etiladi. Elastik jism bir xil xususiyatli (izotropn</a:t>
            </a:r>
            <a:r>
              <a:rPr lang="ru-RU" sz="2000" dirty="0" err="1" smtClean="0">
                <a:latin typeface="Times New Roman" pitchFamily="18" charset="0"/>
                <a:cs typeface="Times New Roman" pitchFamily="18" charset="0"/>
              </a:rPr>
              <a:t>ы</a:t>
            </a:r>
            <a:r>
              <a:rPr lang="uz-Latn-UZ" sz="2000" dirty="0" smtClean="0">
                <a:latin typeface="Times New Roman" pitchFamily="18" charset="0"/>
                <a:cs typeface="Times New Roman" pitchFamily="18" charset="0"/>
              </a:rPr>
              <a:t>y) va har xil xususiyatli (anizotropn</a:t>
            </a:r>
            <a:r>
              <a:rPr lang="ru-RU" sz="2000" dirty="0" err="1" smtClean="0">
                <a:latin typeface="Times New Roman" pitchFamily="18" charset="0"/>
                <a:cs typeface="Times New Roman" pitchFamily="18" charset="0"/>
              </a:rPr>
              <a:t>ы</a:t>
            </a:r>
            <a:r>
              <a:rPr lang="uz-Latn-UZ" sz="2000" dirty="0" smtClean="0">
                <a:latin typeface="Times New Roman" pitchFamily="18" charset="0"/>
                <a:cs typeface="Times New Roman" pitchFamily="18" charset="0"/>
              </a:rPr>
              <a:t>y) bo’lishi mumkin.</a:t>
            </a:r>
            <a:endParaRPr lang="ru-RU" sz="2000" dirty="0">
              <a:latin typeface="Times New Roman" pitchFamily="18" charset="0"/>
              <a:cs typeface="Times New Roman"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161513"/>
    </mc:Choice>
    <mc:Fallback xmlns="">
      <p:transition spd="slow" advTm="161513"/>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88640"/>
            <a:ext cx="8229600" cy="6336704"/>
          </a:xfrm>
        </p:spPr>
        <p:txBody>
          <a:bodyPr>
            <a:normAutofit fontScale="85000" lnSpcReduction="20000"/>
          </a:bodyPr>
          <a:lstStyle/>
          <a:p>
            <a:pPr algn="just"/>
            <a:r>
              <a:rPr lang="uz-Latn-UZ" b="1" dirty="0" smtClean="0">
                <a:latin typeface="Times New Roman" pitchFamily="18" charset="0"/>
                <a:cs typeface="Times New Roman" pitchFamily="18" charset="0"/>
              </a:rPr>
              <a:t>Asosiy farazlar. Tashqi kuchlar. Kuchlanish vektori </a:t>
            </a:r>
            <a:endParaRPr lang="en-US" b="1" dirty="0" smtClean="0">
              <a:latin typeface="Times New Roman" pitchFamily="18" charset="0"/>
              <a:cs typeface="Times New Roman" pitchFamily="18" charset="0"/>
            </a:endParaRPr>
          </a:p>
          <a:p>
            <a:pPr algn="just"/>
            <a:r>
              <a:rPr lang="uz-Latn-UZ" dirty="0" smtClean="0">
                <a:latin typeface="Times New Roman" pitchFamily="18" charset="0"/>
                <a:cs typeface="Times New Roman" pitchFamily="18" charset="0"/>
              </a:rPr>
              <a:t>Kirish qismida ta’kidlan elastiklik klassik nazariyasi jismning sanab o‘tilgan oltita xususiyatga ega bo‘lishini talab qiladi. Ushbu xususiyatlardan birinchisi tutashlik farazidir, ya’ni deformatsuyaga tutash bo‘lgan jism deformatsi-yadan keyin ham tutashligicha qolishi kerak. Bunda jismning istalgan bo‘lagi, shu jumladan, juda kichik zarrachasi ham bo‘shliqlar va uzilishlarga ega emas. Tutashlik farazi ko‘chishlar va deformatsiyalarni koordinatalarning uzluksiz funksiyasi sifatida qarashga imkon beradi va ularni tekshirish uchun matematikaning uzluksiz funksiyalar apparatini qo‘llash mumkin bo‘ladi.18 Elastik jism ideal-elastik yoki boshqacha aytganda to‘liq elastik deb qabul qilinadi. Idealelastiklik deganda jismning unda qo‘yilgan tashqi kuchlar olib tashlangandan keyin o‘zining boshlang‘ich shakli va hajmini to‘liq tiklash xususiyati tushuniladi. Jismning boshlang‘ich yoki tabiiy holati deb unung tashqi yuklar bo‘lmaganda unda hech qanday kuchlanishlar paydo bo‘lmasligi tushuniladi. Jismning boshlang‘ich holati uning oldindan kuchlanganlik holatini istisno qiladi. Chunki juda ko‘p hollarda oldindan kuchlanganlik holatini xarakterlovchi boshlang‘ich kuchlanishlarning miqdori va tabiati noaniq bo‘lib, jismning paydo bo‘lish tarixidan bog‘liq.</a:t>
            </a:r>
            <a:endParaRPr lang="ru-RU" dirty="0">
              <a:latin typeface="Times New Roman" pitchFamily="18" charset="0"/>
              <a:cs typeface="Times New Roman"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141512"/>
    </mc:Choice>
    <mc:Fallback xmlns="">
      <p:transition spd="slow" advTm="141512"/>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67544" y="260648"/>
            <a:ext cx="8229600" cy="6351984"/>
          </a:xfrm>
        </p:spPr>
        <p:txBody>
          <a:bodyPr>
            <a:normAutofit/>
          </a:bodyPr>
          <a:lstStyle/>
          <a:p>
            <a:pPr lvl="1" algn="just"/>
            <a:r>
              <a:rPr lang="uz-Latn-UZ" sz="1600" dirty="0" smtClean="0">
                <a:latin typeface="Times New Roman" pitchFamily="18" charset="0"/>
                <a:cs typeface="Times New Roman" pitchFamily="18" charset="0"/>
              </a:rPr>
              <a:t>Sirt kuchlari bir jismning boshqa jism bilan to‘qnashishi, urinishi yoki umuman kontaktda bo‘lishi natijasida yuzaga keladi. Bunday kuchlar jismning sirti bo‘yicha taqsimlangan bo‘ladi. Masalan, shamolning bino devoriga ko‘rsatadigan bosim kuchi, tongda yoqqan qorning og‘irlik kuchi, mashinaning yerga bosim kuchi va h.k. Sirt kuchlari ular taqsimlangan sirtning birlik yuzasiga to‘g‘ri keladigan kuch qiymati bilan xarakterlanadi.Ushbu kattalik kuch intensivligi deb ataladi.</a:t>
            </a:r>
            <a:endParaRPr lang="en-US" sz="1600" dirty="0" smtClean="0">
              <a:latin typeface="Times New Roman" pitchFamily="18" charset="0"/>
              <a:cs typeface="Times New Roman" pitchFamily="18" charset="0"/>
            </a:endParaRPr>
          </a:p>
          <a:p>
            <a:pPr lvl="1" algn="just">
              <a:buNone/>
            </a:pPr>
            <a:r>
              <a:rPr lang="uz-Latn-UZ" sz="1600" dirty="0" smtClean="0">
                <a:latin typeface="Times New Roman" pitchFamily="18" charset="0"/>
                <a:cs typeface="Times New Roman" pitchFamily="18" charset="0"/>
              </a:rPr>
              <a:t> Agar kuch ta’sir qilayotgan yuzaning o‘lchamlari </a:t>
            </a:r>
            <a:endParaRPr lang="en-US" sz="1600" dirty="0" smtClean="0">
              <a:latin typeface="Times New Roman" pitchFamily="18" charset="0"/>
              <a:cs typeface="Times New Roman" pitchFamily="18" charset="0"/>
            </a:endParaRPr>
          </a:p>
          <a:p>
            <a:pPr lvl="1" algn="just">
              <a:buNone/>
            </a:pPr>
            <a:r>
              <a:rPr lang="uz-Latn-UZ" sz="1600" dirty="0" smtClean="0">
                <a:latin typeface="Times New Roman" pitchFamily="18" charset="0"/>
                <a:cs typeface="Times New Roman" pitchFamily="18" charset="0"/>
              </a:rPr>
              <a:t>jismning o‘zining o‘lchamlariga nisbatan</a:t>
            </a:r>
            <a:endParaRPr lang="en-US" sz="1600" dirty="0" smtClean="0">
              <a:latin typeface="Times New Roman" pitchFamily="18" charset="0"/>
              <a:cs typeface="Times New Roman" pitchFamily="18" charset="0"/>
            </a:endParaRPr>
          </a:p>
          <a:p>
            <a:pPr lvl="1" algn="just">
              <a:buNone/>
            </a:pPr>
            <a:r>
              <a:rPr lang="uz-Latn-UZ" sz="1600" dirty="0" smtClean="0">
                <a:latin typeface="Times New Roman" pitchFamily="18" charset="0"/>
                <a:cs typeface="Times New Roman" pitchFamily="18" charset="0"/>
              </a:rPr>
              <a:t> kichik bo‘lsa, bunday yuzani hisobga</a:t>
            </a:r>
            <a:endParaRPr lang="en-US" sz="1600" dirty="0" smtClean="0">
              <a:latin typeface="Times New Roman" pitchFamily="18" charset="0"/>
              <a:cs typeface="Times New Roman" pitchFamily="18" charset="0"/>
            </a:endParaRPr>
          </a:p>
          <a:p>
            <a:pPr lvl="1" algn="just">
              <a:buNone/>
            </a:pPr>
            <a:r>
              <a:rPr lang="uz-Latn-UZ" sz="1600" dirty="0" smtClean="0">
                <a:latin typeface="Times New Roman" pitchFamily="18" charset="0"/>
                <a:cs typeface="Times New Roman" pitchFamily="18" charset="0"/>
              </a:rPr>
              <a:t> olmaslik va kuchni nuqtaga qo‘yilgan</a:t>
            </a:r>
            <a:endParaRPr lang="en-US" sz="1600" dirty="0" smtClean="0">
              <a:latin typeface="Times New Roman" pitchFamily="18" charset="0"/>
              <a:cs typeface="Times New Roman" pitchFamily="18" charset="0"/>
            </a:endParaRPr>
          </a:p>
          <a:p>
            <a:pPr lvl="1" algn="just">
              <a:buNone/>
            </a:pPr>
            <a:r>
              <a:rPr lang="uz-Latn-UZ" sz="1600" dirty="0" smtClean="0">
                <a:latin typeface="Times New Roman" pitchFamily="18" charset="0"/>
                <a:cs typeface="Times New Roman" pitchFamily="18" charset="0"/>
              </a:rPr>
              <a:t> deb hisoblash mumkin.</a:t>
            </a:r>
            <a:endParaRPr lang="en-US" sz="1600" dirty="0" smtClean="0">
              <a:latin typeface="Times New Roman" pitchFamily="18" charset="0"/>
              <a:cs typeface="Times New Roman" pitchFamily="18" charset="0"/>
            </a:endParaRPr>
          </a:p>
          <a:p>
            <a:pPr algn="just">
              <a:buNone/>
            </a:pPr>
            <a:r>
              <a:rPr lang="en-US" sz="1600" dirty="0" smtClean="0">
                <a:latin typeface="Times New Roman" pitchFamily="18" charset="0"/>
                <a:cs typeface="Times New Roman" pitchFamily="18" charset="0"/>
              </a:rPr>
              <a:t>	 </a:t>
            </a:r>
            <a:r>
              <a:rPr lang="uz-Latn-UZ" sz="1600" dirty="0" smtClean="0">
                <a:latin typeface="Times New Roman" pitchFamily="18" charset="0"/>
                <a:cs typeface="Times New Roman" pitchFamily="18" charset="0"/>
              </a:rPr>
              <a:t>Bu holda kuch to‘plangan kuch deyiladi.</a:t>
            </a:r>
            <a:endParaRPr lang="en-US" sz="1600" dirty="0" smtClean="0">
              <a:latin typeface="Times New Roman" pitchFamily="18" charset="0"/>
              <a:cs typeface="Times New Roman" pitchFamily="18" charset="0"/>
            </a:endParaRPr>
          </a:p>
          <a:p>
            <a:pPr algn="just">
              <a:buNone/>
            </a:pPr>
            <a:r>
              <a:rPr lang="uz-Latn-UZ" sz="1600" dirty="0" smtClean="0">
                <a:latin typeface="Times New Roman" pitchFamily="18" charset="0"/>
                <a:cs typeface="Times New Roman" pitchFamily="18" charset="0"/>
              </a:rPr>
              <a:t> Faraz qilaylik, hajmi va shu haj-mini </a:t>
            </a:r>
            <a:endParaRPr lang="en-US" sz="1600" dirty="0" smtClean="0">
              <a:latin typeface="Times New Roman" pitchFamily="18" charset="0"/>
              <a:cs typeface="Times New Roman" pitchFamily="18" charset="0"/>
            </a:endParaRPr>
          </a:p>
          <a:p>
            <a:pPr algn="just">
              <a:buNone/>
            </a:pPr>
            <a:r>
              <a:rPr lang="uz-Latn-UZ" sz="1600" dirty="0" smtClean="0">
                <a:latin typeface="Times New Roman" pitchFamily="18" charset="0"/>
                <a:cs typeface="Times New Roman" pitchFamily="18" charset="0"/>
              </a:rPr>
              <a:t>o’rab turgan sirti bo‘lgan jismga ta’sir </a:t>
            </a:r>
            <a:endParaRPr lang="en-US" sz="1600" dirty="0" smtClean="0">
              <a:latin typeface="Times New Roman" pitchFamily="18" charset="0"/>
              <a:cs typeface="Times New Roman" pitchFamily="18" charset="0"/>
            </a:endParaRPr>
          </a:p>
          <a:p>
            <a:pPr algn="just">
              <a:buNone/>
            </a:pPr>
            <a:r>
              <a:rPr lang="uz-Latn-UZ" sz="1600" dirty="0" smtClean="0">
                <a:latin typeface="Times New Roman" pitchFamily="18" charset="0"/>
                <a:cs typeface="Times New Roman" pitchFamily="18" charset="0"/>
              </a:rPr>
              <a:t>qilayotgan kuchlarning intensivlik </a:t>
            </a:r>
            <a:endParaRPr lang="en-US" sz="1600" dirty="0" smtClean="0">
              <a:latin typeface="Times New Roman" pitchFamily="18" charset="0"/>
              <a:cs typeface="Times New Roman" pitchFamily="18" charset="0"/>
            </a:endParaRPr>
          </a:p>
          <a:p>
            <a:pPr algn="just">
              <a:buNone/>
            </a:pPr>
            <a:r>
              <a:rPr lang="uz-Latn-UZ" sz="1600" dirty="0" smtClean="0">
                <a:latin typeface="Times New Roman" pitchFamily="18" charset="0"/>
                <a:cs typeface="Times New Roman" pitchFamily="18" charset="0"/>
              </a:rPr>
              <a:t>vektori bo‘lsin (2.1-rasm).</a:t>
            </a:r>
            <a:endParaRPr lang="en-US" sz="1600" dirty="0" smtClean="0">
              <a:latin typeface="Times New Roman" pitchFamily="18" charset="0"/>
              <a:cs typeface="Times New Roman" pitchFamily="18" charset="0"/>
            </a:endParaRPr>
          </a:p>
          <a:p>
            <a:pPr algn="just">
              <a:buNone/>
            </a:pPr>
            <a:r>
              <a:rPr lang="uz-Latn-UZ" sz="1600" dirty="0" smtClean="0">
                <a:latin typeface="Times New Roman" pitchFamily="18" charset="0"/>
                <a:cs typeface="Times New Roman" pitchFamily="18" charset="0"/>
              </a:rPr>
              <a:t> U holda ds yuzali elementar sirtga</a:t>
            </a:r>
            <a:endParaRPr lang="en-US" sz="1600" dirty="0" smtClean="0">
              <a:latin typeface="Times New Roman" pitchFamily="18" charset="0"/>
              <a:cs typeface="Times New Roman" pitchFamily="18" charset="0"/>
            </a:endParaRPr>
          </a:p>
          <a:p>
            <a:pPr algn="just">
              <a:buNone/>
            </a:pPr>
            <a:r>
              <a:rPr lang="uz-Latn-UZ" sz="1600" dirty="0" smtClean="0">
                <a:latin typeface="Times New Roman" pitchFamily="18" charset="0"/>
                <a:cs typeface="Times New Roman" pitchFamily="18" charset="0"/>
              </a:rPr>
              <a:t> teng bo‘lgan sirt kuchi ta’sir etadi. </a:t>
            </a:r>
            <a:endParaRPr lang="ru-RU" sz="1600" dirty="0">
              <a:latin typeface="Times New Roman" pitchFamily="18" charset="0"/>
              <a:cs typeface="Times New Roman" pitchFamily="18" charset="0"/>
            </a:endParaRPr>
          </a:p>
        </p:txBody>
      </p:sp>
      <p:pic>
        <p:nvPicPr>
          <p:cNvPr id="4" name="Picture 2"/>
          <p:cNvPicPr>
            <a:picLocks noChangeAspect="1" noChangeArrowheads="1"/>
          </p:cNvPicPr>
          <p:nvPr/>
        </p:nvPicPr>
        <p:blipFill>
          <a:blip r:embed="rId2" cstate="print"/>
          <a:srcRect l="42202" t="29156" r="46044" b="45250"/>
          <a:stretch>
            <a:fillRect/>
          </a:stretch>
        </p:blipFill>
        <p:spPr bwMode="auto">
          <a:xfrm>
            <a:off x="4355976" y="2132856"/>
            <a:ext cx="4193081" cy="4251602"/>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advTm="155700"/>
    </mc:Choice>
    <mc:Fallback xmlns="">
      <p:transition spd="slow" advTm="15570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2" cstate="print"/>
          <a:srcRect l="26284" t="39000" r="27228" b="25563"/>
          <a:stretch>
            <a:fillRect/>
          </a:stretch>
        </p:blipFill>
        <p:spPr bwMode="auto">
          <a:xfrm>
            <a:off x="323527" y="692696"/>
            <a:ext cx="8232915" cy="3528392"/>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advTm="167585"/>
    </mc:Choice>
    <mc:Fallback xmlns="">
      <p:transition spd="slow" advTm="167585"/>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srcRect l="26284" t="22266" r="27781" b="36391"/>
          <a:stretch>
            <a:fillRect/>
          </a:stretch>
        </p:blipFill>
        <p:spPr bwMode="auto">
          <a:xfrm>
            <a:off x="323527" y="620688"/>
            <a:ext cx="8538091" cy="432048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advTm="48866"/>
    </mc:Choice>
    <mc:Fallback xmlns="">
      <p:transition spd="slow" advTm="48866"/>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rcRect l="26284" t="25219" r="27781" b="44266"/>
          <a:stretch>
            <a:fillRect/>
          </a:stretch>
        </p:blipFill>
        <p:spPr bwMode="auto">
          <a:xfrm>
            <a:off x="190500" y="1412776"/>
            <a:ext cx="8675803" cy="324036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advTm="108977"/>
    </mc:Choice>
    <mc:Fallback xmlns="">
      <p:transition spd="slow" advTm="108977"/>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95536" y="548680"/>
            <a:ext cx="8424936" cy="369332"/>
          </a:xfrm>
          <a:prstGeom prst="rect">
            <a:avLst/>
          </a:prstGeom>
        </p:spPr>
        <p:txBody>
          <a:bodyPr wrap="square">
            <a:spAutoFit/>
          </a:bodyPr>
          <a:lstStyle/>
          <a:p>
            <a:r>
              <a:rPr lang="uz-Latn-UZ" b="1" dirty="0" smtClean="0">
                <a:latin typeface="Times New Roman" pitchFamily="18" charset="0"/>
                <a:cs typeface="Times New Roman" pitchFamily="18" charset="0"/>
              </a:rPr>
              <a:t>Jism nuqtasidagi kuchlanganlik holati. Kuchlanish tenzori. </a:t>
            </a:r>
            <a:endParaRPr lang="ru-RU" b="1" dirty="0">
              <a:latin typeface="Times New Roman" pitchFamily="18" charset="0"/>
              <a:cs typeface="Times New Roman" pitchFamily="18" charset="0"/>
            </a:endParaRPr>
          </a:p>
        </p:txBody>
      </p:sp>
      <p:pic>
        <p:nvPicPr>
          <p:cNvPr id="4" name="Picture 2"/>
          <p:cNvPicPr>
            <a:picLocks noChangeAspect="1" noChangeArrowheads="1"/>
          </p:cNvPicPr>
          <p:nvPr/>
        </p:nvPicPr>
        <p:blipFill>
          <a:blip r:embed="rId2" cstate="print"/>
          <a:srcRect l="26284" t="39000" r="27228" b="16704"/>
          <a:stretch>
            <a:fillRect/>
          </a:stretch>
        </p:blipFill>
        <p:spPr bwMode="auto">
          <a:xfrm>
            <a:off x="126706" y="1124744"/>
            <a:ext cx="8871386" cy="4752528"/>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advTm="76124"/>
    </mc:Choice>
    <mc:Fallback xmlns="">
      <p:transition spd="slow" advTm="76124"/>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7" name="Picture 3"/>
          <p:cNvPicPr>
            <a:picLocks noChangeAspect="1" noChangeArrowheads="1"/>
          </p:cNvPicPr>
          <p:nvPr/>
        </p:nvPicPr>
        <p:blipFill>
          <a:blip r:embed="rId2" cstate="print"/>
          <a:srcRect l="26284" t="32110" r="27781" b="24578"/>
          <a:stretch>
            <a:fillRect/>
          </a:stretch>
        </p:blipFill>
        <p:spPr bwMode="auto">
          <a:xfrm>
            <a:off x="255711" y="1103288"/>
            <a:ext cx="8693329" cy="4608512"/>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advTm="137164"/>
    </mc:Choice>
    <mc:Fallback xmlns="">
      <p:transition spd="slow" advTm="137164"/>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print"/>
          <a:srcRect l="26284" t="23250" r="27781" b="25563"/>
          <a:stretch>
            <a:fillRect/>
          </a:stretch>
        </p:blipFill>
        <p:spPr bwMode="auto">
          <a:xfrm>
            <a:off x="165100" y="955204"/>
            <a:ext cx="8850060" cy="5544616"/>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advTm="150978"/>
    </mc:Choice>
    <mc:Fallback xmlns="">
      <p:transition spd="slow" advTm="150978"/>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cstate="print"/>
          <a:srcRect l="26284" t="23250" r="27781" b="12766"/>
          <a:stretch>
            <a:fillRect/>
          </a:stretch>
        </p:blipFill>
        <p:spPr bwMode="auto">
          <a:xfrm>
            <a:off x="393700" y="472479"/>
            <a:ext cx="8062292" cy="6313843"/>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advTm="38489"/>
    </mc:Choice>
    <mc:Fallback xmlns="">
      <p:transition spd="slow" advTm="38489"/>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cstate="print"/>
          <a:srcRect l="26284" t="25219" r="27228" b="13751"/>
          <a:stretch>
            <a:fillRect/>
          </a:stretch>
        </p:blipFill>
        <p:spPr bwMode="auto">
          <a:xfrm>
            <a:off x="292100" y="535980"/>
            <a:ext cx="8507040" cy="6279006"/>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advTm="23348"/>
    </mc:Choice>
    <mc:Fallback xmlns="">
      <p:transition spd="slow" advTm="23348"/>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cstate="print"/>
          <a:srcRect l="26284" t="35063" r="27781" b="41312"/>
          <a:stretch>
            <a:fillRect/>
          </a:stretch>
        </p:blipFill>
        <p:spPr bwMode="auto">
          <a:xfrm>
            <a:off x="101600" y="1708944"/>
            <a:ext cx="8964996" cy="2592288"/>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advTm="42568"/>
    </mc:Choice>
    <mc:Fallback xmlns="">
      <p:transition spd="slow" advTm="42568"/>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55576" y="620688"/>
            <a:ext cx="8136904" cy="369332"/>
          </a:xfrm>
          <a:prstGeom prst="rect">
            <a:avLst/>
          </a:prstGeom>
        </p:spPr>
        <p:txBody>
          <a:bodyPr wrap="square">
            <a:spAutoFit/>
          </a:bodyPr>
          <a:lstStyle/>
          <a:p>
            <a:r>
              <a:rPr lang="uz-Latn-UZ" b="1" dirty="0" smtClean="0">
                <a:latin typeface="Times New Roman" pitchFamily="18" charset="0"/>
                <a:cs typeface="Times New Roman" pitchFamily="18" charset="0"/>
              </a:rPr>
              <a:t>Koordinat o‘qlarini burganda kuchlanish tenzori komponentalarini almashtirish. </a:t>
            </a:r>
            <a:endParaRPr lang="ru-RU" b="1" dirty="0">
              <a:latin typeface="Times New Roman" pitchFamily="18" charset="0"/>
              <a:cs typeface="Times New Roman" pitchFamily="18" charset="0"/>
            </a:endParaRPr>
          </a:p>
        </p:txBody>
      </p:sp>
      <p:pic>
        <p:nvPicPr>
          <p:cNvPr id="3" name="Picture 2"/>
          <p:cNvPicPr>
            <a:picLocks noChangeAspect="1" noChangeArrowheads="1"/>
          </p:cNvPicPr>
          <p:nvPr/>
        </p:nvPicPr>
        <p:blipFill>
          <a:blip r:embed="rId2" cstate="print"/>
          <a:srcRect l="26284" t="38016" r="27228" b="32453"/>
          <a:stretch>
            <a:fillRect/>
          </a:stretch>
        </p:blipFill>
        <p:spPr bwMode="auto">
          <a:xfrm>
            <a:off x="38899" y="1497360"/>
            <a:ext cx="9073008" cy="324036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advTm="110679"/>
    </mc:Choice>
    <mc:Fallback xmlns="">
      <p:transition spd="slow" advTm="110679"/>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7" name="Picture 3"/>
          <p:cNvPicPr>
            <a:picLocks noChangeAspect="1" noChangeArrowheads="1"/>
          </p:cNvPicPr>
          <p:nvPr/>
        </p:nvPicPr>
        <p:blipFill>
          <a:blip r:embed="rId2" cstate="print"/>
          <a:srcRect l="26284" t="15375" r="26121" b="26547"/>
          <a:stretch>
            <a:fillRect/>
          </a:stretch>
        </p:blipFill>
        <p:spPr bwMode="auto">
          <a:xfrm>
            <a:off x="65212" y="548680"/>
            <a:ext cx="8964488" cy="6150056"/>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advTm="140"/>
    </mc:Choice>
    <mc:Fallback xmlns="">
      <p:transition spd="slow" advTm="14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cstate="print"/>
          <a:srcRect l="26284" t="21995" r="27228" b="17688"/>
          <a:stretch>
            <a:fillRect/>
          </a:stretch>
        </p:blipFill>
        <p:spPr bwMode="auto">
          <a:xfrm>
            <a:off x="395412" y="692696"/>
            <a:ext cx="8352928" cy="6093248"/>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advTm="135484"/>
    </mc:Choice>
    <mc:Fallback xmlns="">
      <p:transition spd="slow" advTm="135484"/>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cstate="print"/>
          <a:srcRect l="26284" t="27188" r="27228" b="15719"/>
          <a:stretch>
            <a:fillRect/>
          </a:stretch>
        </p:blipFill>
        <p:spPr bwMode="auto">
          <a:xfrm>
            <a:off x="77912" y="561379"/>
            <a:ext cx="8964488" cy="6189765"/>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advTm="186625"/>
    </mc:Choice>
    <mc:Fallback xmlns="">
      <p:transition spd="slow" advTm="186625"/>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cstate="print"/>
          <a:srcRect l="26284" t="19313" r="27228" b="23594"/>
          <a:stretch>
            <a:fillRect/>
          </a:stretch>
        </p:blipFill>
        <p:spPr bwMode="auto">
          <a:xfrm>
            <a:off x="217612" y="586780"/>
            <a:ext cx="8760146" cy="6048672"/>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advTm="84568"/>
    </mc:Choice>
    <mc:Fallback xmlns="">
      <p:transition spd="slow" advTm="84568"/>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27584" y="0"/>
            <a:ext cx="7632848" cy="646331"/>
          </a:xfrm>
          <a:prstGeom prst="rect">
            <a:avLst/>
          </a:prstGeom>
        </p:spPr>
        <p:txBody>
          <a:bodyPr wrap="square">
            <a:spAutoFit/>
          </a:bodyPr>
          <a:lstStyle/>
          <a:p>
            <a:pPr algn="ctr"/>
            <a:r>
              <a:rPr lang="uz-Latn-UZ" b="1" dirty="0" smtClean="0"/>
              <a:t>Bosh kuchlanishlar. Kuchlanish tenzori invariantlari. Kuchlanishlarning deviatori va sharsimon tenzori.</a:t>
            </a:r>
            <a:endParaRPr lang="ru-RU" b="1" dirty="0"/>
          </a:p>
        </p:txBody>
      </p:sp>
      <p:pic>
        <p:nvPicPr>
          <p:cNvPr id="3" name="Picture 2"/>
          <p:cNvPicPr>
            <a:picLocks noChangeAspect="1" noChangeArrowheads="1"/>
          </p:cNvPicPr>
          <p:nvPr/>
        </p:nvPicPr>
        <p:blipFill>
          <a:blip r:embed="rId2" cstate="print"/>
          <a:srcRect l="26284" t="16360" r="27781" b="27532"/>
          <a:stretch>
            <a:fillRect/>
          </a:stretch>
        </p:blipFill>
        <p:spPr bwMode="auto">
          <a:xfrm>
            <a:off x="251520" y="692696"/>
            <a:ext cx="8687702" cy="5966253"/>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advTm="95827"/>
    </mc:Choice>
    <mc:Fallback xmlns="">
      <p:transition spd="slow" advTm="95827"/>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3" name="Picture 3"/>
          <p:cNvPicPr>
            <a:picLocks noChangeAspect="1" noChangeArrowheads="1"/>
          </p:cNvPicPr>
          <p:nvPr/>
        </p:nvPicPr>
        <p:blipFill>
          <a:blip r:embed="rId2" cstate="print"/>
          <a:srcRect l="26284" t="29156" r="27228" b="18672"/>
          <a:stretch>
            <a:fillRect/>
          </a:stretch>
        </p:blipFill>
        <p:spPr bwMode="auto">
          <a:xfrm>
            <a:off x="13929" y="620688"/>
            <a:ext cx="9130071" cy="576064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advTm="65983"/>
    </mc:Choice>
    <mc:Fallback xmlns="">
      <p:transition spd="slow" advTm="65983"/>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cstate="print"/>
          <a:srcRect l="25731" t="42938" r="27227" b="39344"/>
          <a:stretch>
            <a:fillRect/>
          </a:stretch>
        </p:blipFill>
        <p:spPr bwMode="auto">
          <a:xfrm>
            <a:off x="149920" y="692696"/>
            <a:ext cx="8840982" cy="1872208"/>
          </a:xfrm>
          <a:prstGeom prst="rect">
            <a:avLst/>
          </a:prstGeom>
          <a:noFill/>
          <a:ln w="9525">
            <a:noFill/>
            <a:miter lim="800000"/>
            <a:headEnd/>
            <a:tailEnd/>
          </a:ln>
        </p:spPr>
      </p:pic>
      <p:pic>
        <p:nvPicPr>
          <p:cNvPr id="3" name="Picture 2"/>
          <p:cNvPicPr>
            <a:picLocks noChangeAspect="1" noChangeArrowheads="1"/>
          </p:cNvPicPr>
          <p:nvPr/>
        </p:nvPicPr>
        <p:blipFill>
          <a:blip r:embed="rId3" cstate="print"/>
          <a:srcRect l="26284" t="31125" r="27228" b="28516"/>
          <a:stretch>
            <a:fillRect/>
          </a:stretch>
        </p:blipFill>
        <p:spPr bwMode="auto">
          <a:xfrm>
            <a:off x="98841" y="2420888"/>
            <a:ext cx="8943140" cy="4365104"/>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advTm="21184"/>
    </mc:Choice>
    <mc:Fallback xmlns="">
      <p:transition spd="slow" advTm="21184"/>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1" name="Picture 3"/>
          <p:cNvPicPr>
            <a:picLocks noChangeAspect="1" noChangeArrowheads="1"/>
          </p:cNvPicPr>
          <p:nvPr/>
        </p:nvPicPr>
        <p:blipFill>
          <a:blip r:embed="rId2" cstate="print"/>
          <a:srcRect l="25731" t="31125" r="27227" b="17688"/>
          <a:stretch>
            <a:fillRect/>
          </a:stretch>
        </p:blipFill>
        <p:spPr bwMode="auto">
          <a:xfrm>
            <a:off x="61807" y="874688"/>
            <a:ext cx="9082193" cy="5556166"/>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advTm="7427"/>
    </mc:Choice>
    <mc:Fallback xmlns="">
      <p:transition spd="slow" advTm="7427"/>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2" cstate="print"/>
          <a:srcRect l="26284" t="42938" r="27228" b="20641"/>
          <a:stretch>
            <a:fillRect/>
          </a:stretch>
        </p:blipFill>
        <p:spPr bwMode="auto">
          <a:xfrm>
            <a:off x="56005" y="1162348"/>
            <a:ext cx="9049895" cy="3986263"/>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advTm="123"/>
    </mc:Choice>
    <mc:Fallback xmlns="">
      <p:transition spd="slow" advTm="123"/>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2" cstate="print"/>
          <a:srcRect l="26284" t="53766" r="27228" b="23594"/>
          <a:stretch>
            <a:fillRect/>
          </a:stretch>
        </p:blipFill>
        <p:spPr bwMode="auto">
          <a:xfrm>
            <a:off x="116011" y="620688"/>
            <a:ext cx="8941515" cy="2448272"/>
          </a:xfrm>
          <a:prstGeom prst="rect">
            <a:avLst/>
          </a:prstGeom>
          <a:noFill/>
          <a:ln w="9525">
            <a:noFill/>
            <a:miter lim="800000"/>
            <a:headEnd/>
            <a:tailEnd/>
          </a:ln>
        </p:spPr>
      </p:pic>
      <p:pic>
        <p:nvPicPr>
          <p:cNvPr id="3" name="Picture 2"/>
          <p:cNvPicPr>
            <a:picLocks noChangeAspect="1" noChangeArrowheads="1"/>
          </p:cNvPicPr>
          <p:nvPr/>
        </p:nvPicPr>
        <p:blipFill>
          <a:blip r:embed="rId3" cstate="print"/>
          <a:srcRect l="26284" t="45891" r="27228" b="28516"/>
          <a:stretch>
            <a:fillRect/>
          </a:stretch>
        </p:blipFill>
        <p:spPr bwMode="auto">
          <a:xfrm>
            <a:off x="63499" y="3505572"/>
            <a:ext cx="8984537" cy="2780928"/>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advTm="1030"/>
    </mc:Choice>
    <mc:Fallback xmlns="">
      <p:transition spd="slow" advTm="103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3" name="Picture 3"/>
          <p:cNvPicPr>
            <a:picLocks noChangeAspect="1" noChangeArrowheads="1"/>
          </p:cNvPicPr>
          <p:nvPr/>
        </p:nvPicPr>
        <p:blipFill>
          <a:blip r:embed="rId2" cstate="print"/>
          <a:srcRect l="26284" t="33094" r="27227" b="18672"/>
          <a:stretch>
            <a:fillRect/>
          </a:stretch>
        </p:blipFill>
        <p:spPr bwMode="auto">
          <a:xfrm>
            <a:off x="76199" y="1039664"/>
            <a:ext cx="9011287" cy="5256584"/>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advTm="1064"/>
    </mc:Choice>
    <mc:Fallback xmlns="">
      <p:transition spd="slow" advTm="1064"/>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p:cNvPicPr>
            <a:picLocks noChangeAspect="1" noChangeArrowheads="1"/>
          </p:cNvPicPr>
          <p:nvPr/>
        </p:nvPicPr>
        <p:blipFill>
          <a:blip r:embed="rId2" cstate="print"/>
          <a:srcRect l="26284" t="30141" r="27228" b="25563"/>
          <a:stretch>
            <a:fillRect/>
          </a:stretch>
        </p:blipFill>
        <p:spPr bwMode="auto">
          <a:xfrm>
            <a:off x="86544" y="1156660"/>
            <a:ext cx="9001000" cy="4821964"/>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advTm="1845"/>
    </mc:Choice>
    <mc:Fallback xmlns="">
      <p:transition spd="slow" advTm="1845"/>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p:cNvPicPr>
            <a:picLocks noChangeAspect="1" noChangeArrowheads="1"/>
          </p:cNvPicPr>
          <p:nvPr/>
        </p:nvPicPr>
        <p:blipFill>
          <a:blip r:embed="rId2" cstate="print"/>
          <a:srcRect l="26284" t="21282" r="27228" b="31469"/>
          <a:stretch>
            <a:fillRect/>
          </a:stretch>
        </p:blipFill>
        <p:spPr bwMode="auto">
          <a:xfrm>
            <a:off x="90612" y="1065188"/>
            <a:ext cx="8946994" cy="5112568"/>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advTm="781"/>
    </mc:Choice>
    <mc:Fallback xmlns="">
      <p:transition spd="slow" advTm="781"/>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p:cNvPicPr>
            <a:picLocks noChangeAspect="1" noChangeArrowheads="1"/>
          </p:cNvPicPr>
          <p:nvPr/>
        </p:nvPicPr>
        <p:blipFill>
          <a:blip r:embed="rId2" cstate="print"/>
          <a:srcRect l="25731" t="32110" r="27781" b="10797"/>
          <a:stretch>
            <a:fillRect/>
          </a:stretch>
        </p:blipFill>
        <p:spPr bwMode="auto">
          <a:xfrm>
            <a:off x="179512" y="550394"/>
            <a:ext cx="8757662" cy="6046958"/>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advTm="4317"/>
    </mc:Choice>
    <mc:Fallback xmlns="">
      <p:transition spd="slow" advTm="4317"/>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p:cNvPicPr>
            <a:picLocks noChangeAspect="1" noChangeArrowheads="1"/>
          </p:cNvPicPr>
          <p:nvPr/>
        </p:nvPicPr>
        <p:blipFill>
          <a:blip r:embed="rId2" cstate="print"/>
          <a:srcRect l="26284" t="24235" r="29441" b="12766"/>
          <a:stretch>
            <a:fillRect/>
          </a:stretch>
        </p:blipFill>
        <p:spPr bwMode="auto">
          <a:xfrm>
            <a:off x="581719" y="425872"/>
            <a:ext cx="7992535" cy="6394028"/>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advTm="2506"/>
    </mc:Choice>
    <mc:Fallback xmlns="">
      <p:transition spd="slow" advTm="2506"/>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p:cNvPicPr>
            <a:picLocks noChangeAspect="1" noChangeArrowheads="1"/>
          </p:cNvPicPr>
          <p:nvPr/>
        </p:nvPicPr>
        <p:blipFill>
          <a:blip r:embed="rId2" cstate="print"/>
          <a:srcRect l="25731" t="35063" r="36636" b="10797"/>
          <a:stretch>
            <a:fillRect/>
          </a:stretch>
        </p:blipFill>
        <p:spPr bwMode="auto">
          <a:xfrm>
            <a:off x="611560" y="300916"/>
            <a:ext cx="8044132" cy="6506283"/>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advTm="6632"/>
    </mc:Choice>
    <mc:Fallback xmlns="">
      <p:transition spd="slow" advTm="6632"/>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47664" y="2492896"/>
            <a:ext cx="6048672" cy="1446550"/>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pPr algn="ctr"/>
            <a:r>
              <a:rPr lang="en-US" sz="4400" dirty="0" smtClean="0">
                <a:solidFill>
                  <a:schemeClr val="accent1">
                    <a:lumMod val="50000"/>
                  </a:schemeClr>
                </a:solidFill>
                <a:latin typeface="Times New Roman" pitchFamily="18" charset="0"/>
                <a:cs typeface="Times New Roman" pitchFamily="18" charset="0"/>
              </a:rPr>
              <a:t>ETIBORINGIZ UCHUN RAHMAT</a:t>
            </a:r>
            <a:endParaRPr lang="ru-RU" sz="4400" dirty="0">
              <a:solidFill>
                <a:schemeClr val="accent1">
                  <a:lumMod val="50000"/>
                </a:schemeClr>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212</TotalTime>
  <Words>361</Words>
  <Application>Microsoft Office PowerPoint</Application>
  <PresentationFormat>Экран (4:3)</PresentationFormat>
  <Paragraphs>28</Paragraphs>
  <Slides>31</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31</vt:i4>
      </vt:variant>
    </vt:vector>
  </HeadingPairs>
  <TitlesOfParts>
    <vt:vector size="32" baseType="lpstr">
      <vt:lpstr>Поток</vt:lpstr>
      <vt:lpstr>1-Mavzu: Elastiklik nazariyasi fanining predmeti</vt:lpstr>
      <vt:lpstr>Elastiklik nazariyasining boshlang’ich talablari va gipotezalari  Elastiklik nazariyasi har qanday talablar va gipotezalardan ozod desak to’g’ri bo’lmas edi. Elastiklik nazariyasida jismlar atomlarning murakkab tuzilishidan tashkil topganligi hisobga olinmaydi. Murakkab strukturali haqiqiy jism, bir jinsli jism bilan almashtiriladi. Elastiklik nazariyasida Sen-Venan prinsipi keng qo’llaniladi. Sen-Venanning prinsipiga asosan tashqi yuk qo’yilgan yeridan ma’lum uzoqlikdagi nuqtalarda kuchlanish yukning qanday qo’yilganiga yoki tabiatiga bog’liq emas. Elastiklik nazariyasining talablaridan yana biri, bu elastik jismning tutashligi haqidagi farazdir. Bu holda elastik jism hajmi bo’ylab uzluksiz deb tasavvur etiladi. Elastiklik nazariyasida deformasiyalanuvchi jism sof elastik deb hisoblanadi, ya’ni tashqi yuk olingandan so’ng jism o’zining boshlang’ich holatiga to’liq qaytadi deb tasavvur etiladi. Elastiklik nazariyasining barcha amallari kuchlanish bilan deformasiya orasidagi to’g’ri proporsionallikka, ya’ni Guk qonuniga asoslangan. Shuni ta’kidlab o’tish lozimki, umuman olganda kuchlanish bilan deformasiya orasidagi o’zaro bog’lanish to’g’ri proporsional emas. Lekin kichik kuchlanish va kichik deformasiya holatlarida ular orasidagi bog’lanishni chiziqli, ya’ni to’g’ri proporsional deb olinsa, katta xatoga yo’l qo’yilmaydi. Elastiklik nazariyasida qaralayotgan jism sof bir jinsli, ya’ni jismning istalgan nuqtasining ma’lum yo’nalishlar bo’yicha fizik xususiyatlari bir xil deb tasavvur etiladi. Elastik jism bir xil xususiyatli (izotropnыy) va har xil xususiyatli (anizotropnыy) bo’lishi mumkin.</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oss</dc:creator>
  <cp:lastModifiedBy>Пользователь Windows</cp:lastModifiedBy>
  <cp:revision>19</cp:revision>
  <dcterms:created xsi:type="dcterms:W3CDTF">2021-04-05T06:54:51Z</dcterms:created>
  <dcterms:modified xsi:type="dcterms:W3CDTF">2021-04-15T12:20:01Z</dcterms:modified>
</cp:coreProperties>
</file>