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92" r:id="rId30"/>
    <p:sldId id="284" r:id="rId31"/>
    <p:sldId id="291" r:id="rId32"/>
    <p:sldId id="285" r:id="rId33"/>
    <p:sldId id="286" r:id="rId34"/>
    <p:sldId id="287" r:id="rId35"/>
    <p:sldId id="288" r:id="rId36"/>
    <p:sldId id="293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3-Mavzu: </a:t>
            </a:r>
            <a:r>
              <a:rPr lang="uz-Latn-UZ" dirty="0" smtClean="0"/>
              <a:t>Moddiy nuqta Lagranj funktsiyasi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en-US" dirty="0" err="1" smtClean="0">
                <a:solidFill>
                  <a:schemeClr val="bg1"/>
                </a:solidFill>
              </a:rPr>
              <a:t>Reja</a:t>
            </a:r>
            <a:r>
              <a:rPr lang="en-US" dirty="0" smtClean="0">
                <a:solidFill>
                  <a:schemeClr val="bg1"/>
                </a:solidFill>
              </a:rPr>
              <a:t>:</a:t>
            </a:r>
          </a:p>
          <a:p>
            <a:pPr marL="514350" indent="-514350" algn="l">
              <a:buAutoNum type="arabicPeriod"/>
            </a:pPr>
            <a:r>
              <a:rPr lang="uz-Latn-UZ" dirty="0" smtClean="0">
                <a:solidFill>
                  <a:schemeClr val="bg1"/>
                </a:solidFill>
              </a:rPr>
              <a:t>Lagranj o’zgaruvchilarida uzviylik tenglamalari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marL="514350" indent="-514350" algn="l">
              <a:buAutoNum type="arabicPeriod"/>
            </a:pPr>
            <a:r>
              <a:rPr lang="uz-Latn-UZ" dirty="0" smtClean="0">
                <a:solidFill>
                  <a:schemeClr val="bg1"/>
                </a:solidFill>
              </a:rPr>
              <a:t>Lagranj funksiyasi va ta’sir integrali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89"/>
    </mc:Choice>
    <mc:Fallback xmlns="">
      <p:transition spd="slow" advTm="2328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125" t="37651" r="11501" b="24494"/>
          <a:stretch>
            <a:fillRect/>
          </a:stretch>
        </p:blipFill>
        <p:spPr bwMode="auto">
          <a:xfrm>
            <a:off x="12753" y="1916832"/>
            <a:ext cx="9058607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46"/>
    </mc:Choice>
    <mc:Fallback xmlns="">
      <p:transition spd="slow" advTm="5764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251" t="49049" r="10625" b="15156"/>
          <a:stretch>
            <a:fillRect/>
          </a:stretch>
        </p:blipFill>
        <p:spPr bwMode="auto">
          <a:xfrm>
            <a:off x="0" y="1412776"/>
            <a:ext cx="914400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569"/>
    </mc:Choice>
    <mc:Fallback xmlns="">
      <p:transition spd="slow" advTm="5356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251" t="45936" r="10625" b="30719"/>
          <a:stretch>
            <a:fillRect/>
          </a:stretch>
        </p:blipFill>
        <p:spPr bwMode="auto">
          <a:xfrm>
            <a:off x="139090" y="1245848"/>
            <a:ext cx="877057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43441" t="35063" r="41063" b="54109"/>
          <a:stretch>
            <a:fillRect/>
          </a:stretch>
        </p:blipFill>
        <p:spPr bwMode="auto">
          <a:xfrm>
            <a:off x="2414371" y="3330524"/>
            <a:ext cx="421574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91"/>
    </mc:Choice>
    <mc:Fallback xmlns="">
      <p:transition spd="slow" advTm="4399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125" t="19479" r="11501" b="13600"/>
          <a:stretch>
            <a:fillRect/>
          </a:stretch>
        </p:blipFill>
        <p:spPr bwMode="auto">
          <a:xfrm>
            <a:off x="110189" y="1109732"/>
            <a:ext cx="896750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77"/>
    </mc:Choice>
    <mc:Fallback xmlns="">
      <p:transition spd="slow" advTm="93777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125" t="21036" r="9751" b="21381"/>
          <a:stretch>
            <a:fillRect/>
          </a:stretch>
        </p:blipFill>
        <p:spPr bwMode="auto">
          <a:xfrm>
            <a:off x="10919" y="1214880"/>
            <a:ext cx="914307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4788024" y="4797152"/>
            <a:ext cx="792088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674"/>
    </mc:Choice>
    <mc:Fallback xmlns="">
      <p:transition spd="slow" advTm="4867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251" t="23249" r="10625" b="29163"/>
          <a:stretch>
            <a:fillRect/>
          </a:stretch>
        </p:blipFill>
        <p:spPr bwMode="auto">
          <a:xfrm>
            <a:off x="193689" y="1675064"/>
            <a:ext cx="880972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197"/>
    </mc:Choice>
    <mc:Fallback xmlns="">
      <p:transition spd="slow" advTm="5019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251" t="30373" r="11500" b="52508"/>
          <a:stretch>
            <a:fillRect/>
          </a:stretch>
        </p:blipFill>
        <p:spPr bwMode="auto">
          <a:xfrm>
            <a:off x="55701" y="1258972"/>
            <a:ext cx="900754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14125" t="21036" r="10166" b="44726"/>
          <a:stretch>
            <a:fillRect/>
          </a:stretch>
        </p:blipFill>
        <p:spPr bwMode="auto">
          <a:xfrm>
            <a:off x="0" y="3212976"/>
            <a:ext cx="9144000" cy="2324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877"/>
    </mc:Choice>
    <mc:Fallback xmlns="">
      <p:transition spd="slow" advTm="51877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4075" t="23546" r="16750" b="41601"/>
          <a:stretch>
            <a:fillRect/>
          </a:stretch>
        </p:blipFill>
        <p:spPr bwMode="auto">
          <a:xfrm>
            <a:off x="-27448" y="1104948"/>
            <a:ext cx="9217024" cy="2610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5875" t="33486" r="19376" b="40057"/>
          <a:stretch>
            <a:fillRect/>
          </a:stretch>
        </p:blipFill>
        <p:spPr bwMode="auto">
          <a:xfrm>
            <a:off x="183792" y="4254952"/>
            <a:ext cx="877650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79"/>
    </mc:Choice>
    <mc:Fallback xmlns="">
      <p:transition spd="slow" advTm="5947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/>
          <a:lstStyle/>
          <a:p>
            <a:r>
              <a:rPr lang="uz-Latn-UZ" dirty="0" smtClean="0"/>
              <a:t>Lagranj funksiyasi va ta’sir integrali</a:t>
            </a:r>
            <a:r>
              <a:rPr lang="en-US" dirty="0" smtClean="0"/>
              <a:t>.</a:t>
            </a:r>
          </a:p>
          <a:p>
            <a:r>
              <a:rPr lang="en-US" dirty="0" smtClean="0"/>
              <a:t>T</a:t>
            </a:r>
            <a:r>
              <a:rPr lang="uz-Latn-UZ" dirty="0" smtClean="0"/>
              <a:t>ajriba shuni ko‘rsatadiki, fizik sistemaning hamma xossalari uning Lagranj funksiyasi L(q,q,t) va ta ’sir integralida mujassamlangandir.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uz-Latn-UZ" dirty="0" smtClean="0"/>
              <a:t>  Lagranj fimksiyasini qanday topish masalasi alohida ko‘rib chiqiladi, bu yerda esa ta ’sir integrali bilan shug‘ullaniladi.</a:t>
            </a:r>
            <a:endParaRPr lang="ru-R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 l="40375" t="44395" r="18500" b="41598"/>
          <a:stretch>
            <a:fillRect/>
          </a:stretch>
        </p:blipFill>
        <p:spPr bwMode="auto">
          <a:xfrm>
            <a:off x="1979712" y="2276872"/>
            <a:ext cx="5640627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81"/>
    </mc:Choice>
    <mc:Fallback xmlns="">
      <p:transition spd="slow" advTm="4598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r>
              <a:rPr lang="uz-Latn-UZ" dirty="0" smtClean="0"/>
              <a:t>izning maqsadimiz 514] ga qo‘yilgan talab orqali harakat tenglamalarini keltirib chiqarish. Keltirib chiqarishni soddalik uchun bir oMchamli holdan boshlaylik. Moddiy nuqta ta vaqt momentida q(ta)=qa nuqtadan harakatni boshlab, tb vaqt momentida q(tb) = qb nuqtaga kelgan bo‘lsin. Tushunarliki, jism qa nuqtadan qb nuqtaga qanday trayektoriya bo'yicha borishi, ya’ni, q(t) trayektoriyaning ko'rinishi (1) integralning son qiymatiga ta’sir qiladi. S [q] mana shu harakat trayektoriyasining funksionalidir. Bu degani, trayektoriya o‘zgarsa ta’sirning son qiymati ham o‘zgaradi. Buni tushunish uchun eng oddiy bir o'lchamli</a:t>
            </a:r>
            <a:r>
              <a:rPr lang="en-US" dirty="0" smtClean="0"/>
              <a:t> </a:t>
            </a:r>
            <a:r>
              <a:rPr lang="uz-Latn-UZ" dirty="0" smtClean="0"/>
              <a:t>integral olaylik. 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40120" t="50812" r="20033" b="37376"/>
          <a:stretch>
            <a:fillRect/>
          </a:stretch>
        </p:blipFill>
        <p:spPr bwMode="auto">
          <a:xfrm>
            <a:off x="1582692" y="5589240"/>
            <a:ext cx="648072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451"/>
    </mc:Choice>
    <mc:Fallback xmlns="">
      <p:transition spd="slow" advTm="7545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r>
              <a:rPr lang="uz-Latn-UZ" dirty="0" smtClean="0"/>
              <a:t> 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Integral ostidagi f (x) funksiya o ‘zgartirilsa integral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ning son qiymati ham o‘zgaradi, shuning uchun u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] deb belgilandi. Integral qiymatining integral ostidagi funksiyaga bog'liqligini funksional bog‘lanish deyiladi, qisqacha aytganda, bunday integrallar funksional deyiladi. Ta’sir integrali (1) albatta trayektoriya q(t) ning funksionalidirning funksionalidir.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Eng qisqa ta ’sir prinsipi bo‘yicha haqiqiy trayektoriyaga ta’sirning eng kichik qiymati to ‘g‘ri keladi. Buni boshqacha ham aytish mumkin — ta’sir integralining minimal qiymatiga olib keladigan funksiya q(t) haqiqiy harakat trayektoriyasiga mos keladi. M ana shu prinsipni matematik ko‘rinishga keltiraylik.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40"/>
    </mc:Choice>
    <mc:Fallback xmlns="">
      <p:transition spd="slow" advTm="6234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Buning uchun ta’sir integralini quyidagi ikkita trayektoriya uchun solishtiriladi: q(t) + 8q(t) va q(t). Bu yerdagi 8q(t) funksiya trayektoriyaning variatsiyasi deyiladi. U birinchidan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 = ta va t = tb vaqt momentlarida nolga teng bo'lsin: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18536" t="42938" r="18373" b="26547"/>
          <a:stretch>
            <a:fillRect/>
          </a:stretch>
        </p:blipFill>
        <p:spPr bwMode="auto">
          <a:xfrm>
            <a:off x="70303" y="2876068"/>
            <a:ext cx="9003323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77"/>
    </mc:Choice>
    <mc:Fallback xmlns="">
      <p:transition spd="slow" advTm="69277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4625" t="21036" r="18501" b="44726"/>
          <a:stretch>
            <a:fillRect/>
          </a:stretch>
        </p:blipFill>
        <p:spPr bwMode="auto">
          <a:xfrm>
            <a:off x="99573" y="1659328"/>
            <a:ext cx="893553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67"/>
    </mc:Choice>
    <mc:Fallback xmlns="">
      <p:transition spd="slow" advTm="4156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t="28817" r="16751" b="30719"/>
          <a:stretch>
            <a:fillRect/>
          </a:stretch>
        </p:blipFill>
        <p:spPr bwMode="auto">
          <a:xfrm>
            <a:off x="0" y="1484784"/>
            <a:ext cx="912276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42"/>
    </mc:Choice>
    <mc:Fallback xmlns="">
      <p:transition spd="slow" advTm="56842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t="31930" r="17626" b="7375"/>
          <a:stretch>
            <a:fillRect/>
          </a:stretch>
        </p:blipFill>
        <p:spPr bwMode="auto">
          <a:xfrm>
            <a:off x="76389" y="1287100"/>
            <a:ext cx="8951148" cy="478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54"/>
    </mc:Choice>
    <mc:Fallback xmlns="">
      <p:transition spd="slow" advTm="24554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24148" r="19376" b="33832"/>
          <a:stretch>
            <a:fillRect/>
          </a:stretch>
        </p:blipFill>
        <p:spPr bwMode="auto">
          <a:xfrm>
            <a:off x="39555" y="1676732"/>
            <a:ext cx="902500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13"/>
    </mc:Choice>
    <mc:Fallback xmlns="">
      <p:transition spd="slow" advTm="30713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27261" r="17626" b="41613"/>
          <a:stretch>
            <a:fillRect/>
          </a:stretch>
        </p:blipFill>
        <p:spPr bwMode="auto">
          <a:xfrm>
            <a:off x="14068" y="2001964"/>
            <a:ext cx="909327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9"/>
    </mc:Choice>
    <mc:Fallback xmlns="">
      <p:transition spd="slow" advTm="3390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750" t="33486" r="17626" b="43170"/>
          <a:stretch>
            <a:fillRect/>
          </a:stretch>
        </p:blipFill>
        <p:spPr bwMode="auto">
          <a:xfrm>
            <a:off x="64136" y="1844824"/>
            <a:ext cx="9001000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91"/>
    </mc:Choice>
    <mc:Fallback xmlns="">
      <p:transition spd="slow" advTm="22591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16367" r="17626" b="33832"/>
          <a:stretch>
            <a:fillRect/>
          </a:stretch>
        </p:blipFill>
        <p:spPr bwMode="auto">
          <a:xfrm>
            <a:off x="75999" y="980728"/>
            <a:ext cx="8992000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54"/>
    </mc:Choice>
    <mc:Fallback xmlns="">
      <p:transition spd="slow" advTm="4795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25705" r="17626" b="49394"/>
          <a:stretch>
            <a:fillRect/>
          </a:stretch>
        </p:blipFill>
        <p:spPr bwMode="auto">
          <a:xfrm>
            <a:off x="360004" y="933520"/>
            <a:ext cx="865896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17983" t="30141" r="17266" b="34422"/>
          <a:stretch>
            <a:fillRect/>
          </a:stretch>
        </p:blipFill>
        <p:spPr bwMode="auto">
          <a:xfrm>
            <a:off x="0" y="3429000"/>
            <a:ext cx="9127014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396"/>
    </mc:Choice>
    <mc:Fallback xmlns="">
      <p:transition spd="slow" advTm="63396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t="27261" r="17626" b="30719"/>
          <a:stretch>
            <a:fillRect/>
          </a:stretch>
        </p:blipFill>
        <p:spPr bwMode="auto">
          <a:xfrm>
            <a:off x="-6349" y="1700808"/>
            <a:ext cx="915035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904"/>
    </mc:Choice>
    <mc:Fallback xmlns="">
      <p:transition spd="slow" advTm="45904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t="17923" r="17626" b="26050"/>
          <a:stretch>
            <a:fillRect/>
          </a:stretch>
        </p:blipFill>
        <p:spPr bwMode="auto">
          <a:xfrm>
            <a:off x="38811" y="1514368"/>
            <a:ext cx="8993016" cy="443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202"/>
    </mc:Choice>
    <mc:Fallback xmlns="">
      <p:transition spd="slow" advTm="7420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t="36599" r="16751" b="27606"/>
          <a:stretch>
            <a:fillRect/>
          </a:stretch>
        </p:blipFill>
        <p:spPr bwMode="auto">
          <a:xfrm>
            <a:off x="0" y="1700808"/>
            <a:ext cx="911382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92"/>
    </mc:Choice>
    <mc:Fallback xmlns="">
      <p:transition spd="slow" advTm="23992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24148" r="18501" b="26050"/>
          <a:stretch>
            <a:fillRect/>
          </a:stretch>
        </p:blipFill>
        <p:spPr bwMode="auto">
          <a:xfrm>
            <a:off x="-8093" y="1343160"/>
            <a:ext cx="9193566" cy="4030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28"/>
    </mc:Choice>
    <mc:Fallback xmlns="">
      <p:transition spd="slow" advTm="2152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16367" r="17626" b="21381"/>
          <a:stretch>
            <a:fillRect/>
          </a:stretch>
        </p:blipFill>
        <p:spPr bwMode="auto">
          <a:xfrm>
            <a:off x="6658" y="1242292"/>
            <a:ext cx="9172900" cy="495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56"/>
    </mc:Choice>
    <mc:Fallback xmlns="">
      <p:transition spd="slow" advTm="111956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750" t="27261" r="17626" b="21381"/>
          <a:stretch>
            <a:fillRect/>
          </a:stretch>
        </p:blipFill>
        <p:spPr bwMode="auto">
          <a:xfrm>
            <a:off x="115247" y="1411832"/>
            <a:ext cx="8837345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76"/>
    </mc:Choice>
    <mc:Fallback xmlns="">
      <p:transition spd="slow" advTm="8707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750" t="14811" r="18501" b="19825"/>
          <a:stretch>
            <a:fillRect/>
          </a:stretch>
        </p:blipFill>
        <p:spPr bwMode="auto">
          <a:xfrm>
            <a:off x="-5261" y="1206874"/>
            <a:ext cx="9083291" cy="515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12"/>
    </mc:Choice>
    <mc:Fallback xmlns="">
      <p:transition spd="slow" advTm="4231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8500" t="16367" r="16751" b="22938"/>
          <a:stretch>
            <a:fillRect/>
          </a:stretch>
        </p:blipFill>
        <p:spPr bwMode="auto">
          <a:xfrm>
            <a:off x="82871" y="1360564"/>
            <a:ext cx="9017617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831"/>
    </mc:Choice>
    <mc:Fallback xmlns="">
      <p:transition spd="slow" advTm="106831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750" t="16367" r="18501" b="8931"/>
          <a:stretch>
            <a:fillRect/>
          </a:stretch>
        </p:blipFill>
        <p:spPr bwMode="auto">
          <a:xfrm>
            <a:off x="75811" y="889817"/>
            <a:ext cx="8991739" cy="583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18"/>
    </mc:Choice>
    <mc:Fallback xmlns="">
      <p:transition spd="slow" advTm="109818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5875" t="13254" r="17626" b="5819"/>
          <a:stretch>
            <a:fillRect/>
          </a:stretch>
        </p:blipFill>
        <p:spPr bwMode="auto">
          <a:xfrm>
            <a:off x="68951" y="597337"/>
            <a:ext cx="9075049" cy="6209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65"/>
    </mc:Choice>
    <mc:Fallback xmlns="">
      <p:transition spd="slow" advTm="8566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750" t="14811" r="17626" b="22938"/>
          <a:stretch>
            <a:fillRect/>
          </a:stretch>
        </p:blipFill>
        <p:spPr bwMode="auto">
          <a:xfrm>
            <a:off x="26936" y="1190063"/>
            <a:ext cx="9058546" cy="483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68"/>
    </mc:Choice>
    <mc:Fallback xmlns="">
      <p:transition spd="slow" advTm="7486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22592" r="17626" b="8931"/>
          <a:stretch>
            <a:fillRect/>
          </a:stretch>
        </p:blipFill>
        <p:spPr bwMode="auto">
          <a:xfrm>
            <a:off x="-22664" y="1133587"/>
            <a:ext cx="9102466" cy="5412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064"/>
    </mc:Choice>
    <mc:Fallback xmlns="">
      <p:transition spd="slow" advTm="114064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7625" t="27261" r="16751" b="38501"/>
          <a:stretch>
            <a:fillRect/>
          </a:stretch>
        </p:blipFill>
        <p:spPr bwMode="auto">
          <a:xfrm>
            <a:off x="179511" y="404664"/>
            <a:ext cx="8837345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 l="16750" t="41267" r="18501" b="16713"/>
          <a:stretch>
            <a:fillRect/>
          </a:stretch>
        </p:blipFill>
        <p:spPr bwMode="auto">
          <a:xfrm>
            <a:off x="302283" y="3135964"/>
            <a:ext cx="8683631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446"/>
    </mc:Choice>
    <mc:Fallback xmlns="">
      <p:transition spd="slow" advTm="103446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6750" t="19479" r="17626" b="8931"/>
          <a:stretch>
            <a:fillRect/>
          </a:stretch>
        </p:blipFill>
        <p:spPr bwMode="auto">
          <a:xfrm>
            <a:off x="520260" y="1152986"/>
            <a:ext cx="8136904" cy="499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47"/>
    </mc:Choice>
    <mc:Fallback xmlns="">
      <p:transition spd="slow" advTm="60047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492896"/>
            <a:ext cx="6048672" cy="1446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ETIBORINGIZ UCHUN RAHMAT</a:t>
            </a:r>
            <a:endParaRPr lang="ru-RU" sz="4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84"/>
    </mc:Choice>
    <mc:Fallback xmlns="">
      <p:transition spd="slow" advTm="8984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174</TotalTime>
  <Words>320</Words>
  <Application>Microsoft Office PowerPoint</Application>
  <PresentationFormat>Экран (4:3)</PresentationFormat>
  <Paragraphs>15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Поток</vt:lpstr>
      <vt:lpstr>3-Mavzu: Moddiy nuqta Lagranj funktsiyasi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oss</dc:creator>
  <cp:lastModifiedBy>Пользователь Windows</cp:lastModifiedBy>
  <cp:revision>14</cp:revision>
  <dcterms:created xsi:type="dcterms:W3CDTF">2021-04-05T06:54:51Z</dcterms:created>
  <dcterms:modified xsi:type="dcterms:W3CDTF">2021-04-15T12:23:11Z</dcterms:modified>
</cp:coreProperties>
</file>