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096" y="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15.04.2021</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uz-Latn-UZ" dirty="0" smtClean="0"/>
              <a:t>4</a:t>
            </a:r>
            <a:r>
              <a:rPr lang="en-US" dirty="0" smtClean="0"/>
              <a:t>-</a:t>
            </a:r>
            <a:r>
              <a:rPr lang="en-US" dirty="0" err="1" smtClean="0"/>
              <a:t>Mavzu</a:t>
            </a:r>
            <a:r>
              <a:rPr lang="en-US" dirty="0" smtClean="0"/>
              <a:t>.</a:t>
            </a:r>
            <a:r>
              <a:rPr lang="uz-Latn-UZ" dirty="0" smtClean="0"/>
              <a:t>Deformatsiyaning birgalik tenglamalari.</a:t>
            </a:r>
            <a:endParaRPr lang="ru-RU" dirty="0"/>
          </a:p>
        </p:txBody>
      </p:sp>
      <p:sp>
        <p:nvSpPr>
          <p:cNvPr id="3" name="Подзаголовок 2"/>
          <p:cNvSpPr>
            <a:spLocks noGrp="1"/>
          </p:cNvSpPr>
          <p:nvPr>
            <p:ph type="subTitle" idx="1"/>
          </p:nvPr>
        </p:nvSpPr>
        <p:spPr/>
        <p:txBody>
          <a:bodyPr>
            <a:normAutofit fontScale="92500" lnSpcReduction="10000"/>
          </a:bodyPr>
          <a:lstStyle/>
          <a:p>
            <a:pPr algn="l"/>
            <a:r>
              <a:rPr lang="en-US" dirty="0" err="1" smtClean="0">
                <a:solidFill>
                  <a:schemeClr val="bg1"/>
                </a:solidFill>
                <a:latin typeface="Times New Roman" pitchFamily="18" charset="0"/>
                <a:cs typeface="Times New Roman" pitchFamily="18" charset="0"/>
              </a:rPr>
              <a:t>Reja</a:t>
            </a:r>
            <a:r>
              <a:rPr lang="en-US" dirty="0" smtClean="0">
                <a:solidFill>
                  <a:schemeClr val="bg1"/>
                </a:solidFill>
                <a:latin typeface="Times New Roman" pitchFamily="18" charset="0"/>
                <a:cs typeface="Times New Roman" pitchFamily="18" charset="0"/>
              </a:rPr>
              <a:t>:</a:t>
            </a:r>
          </a:p>
          <a:p>
            <a:pPr marL="514350" indent="-514350" algn="l"/>
            <a:r>
              <a:rPr lang="en-US" dirty="0" smtClean="0">
                <a:solidFill>
                  <a:schemeClr val="bg1"/>
                </a:solidFill>
              </a:rPr>
              <a:t>1. </a:t>
            </a:r>
            <a:r>
              <a:rPr lang="uz-Latn-UZ" dirty="0" smtClean="0">
                <a:solidFill>
                  <a:schemeClr val="bg1"/>
                </a:solidFill>
              </a:rPr>
              <a:t>Deformatsiyalar to‘g‘risida tushuncha</a:t>
            </a:r>
            <a:r>
              <a:rPr lang="en-US" dirty="0" smtClean="0">
                <a:solidFill>
                  <a:schemeClr val="bg1"/>
                </a:solidFill>
              </a:rPr>
              <a:t>.</a:t>
            </a:r>
          </a:p>
          <a:p>
            <a:pPr marL="514350" indent="-514350" algn="l"/>
            <a:r>
              <a:rPr lang="en-US" dirty="0" smtClean="0">
                <a:solidFill>
                  <a:schemeClr val="bg1"/>
                </a:solidFill>
              </a:rPr>
              <a:t>2. </a:t>
            </a:r>
            <a:r>
              <a:rPr lang="uz-Latn-UZ" dirty="0" smtClean="0">
                <a:solidFill>
                  <a:schemeClr val="bg1"/>
                </a:solidFill>
              </a:rPr>
              <a:t>Deformatsiya turlari</a:t>
            </a:r>
            <a:r>
              <a:rPr lang="en-US" dirty="0" smtClean="0">
                <a:solidFill>
                  <a:schemeClr val="bg1"/>
                </a:solidFill>
              </a:rPr>
              <a:t>.</a:t>
            </a:r>
          </a:p>
          <a:p>
            <a:pPr marL="514350" indent="-514350" algn="l"/>
            <a:r>
              <a:rPr lang="en-US" dirty="0" smtClean="0">
                <a:solidFill>
                  <a:schemeClr val="bg1"/>
                </a:solidFill>
              </a:rPr>
              <a:t>3. </a:t>
            </a:r>
            <a:r>
              <a:rPr lang="uz-Latn-UZ" dirty="0" smtClean="0">
                <a:solidFill>
                  <a:schemeClr val="bg1"/>
                </a:solidFill>
              </a:rPr>
              <a:t>Kuchlanishlar to‘g‘risida tushunchalar</a:t>
            </a:r>
            <a:r>
              <a:rPr lang="en-US" dirty="0" smtClean="0">
                <a:solidFill>
                  <a:schemeClr val="bg1"/>
                </a:solidFill>
              </a:rPr>
              <a:t>.</a:t>
            </a:r>
            <a:endParaRPr lang="ru-RU" dirty="0">
              <a:solidFill>
                <a:schemeClr val="bg1"/>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384"/>
    </mc:Choice>
    <mc:Fallback xmlns="">
      <p:transition spd="slow" advTm="2938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48680"/>
            <a:ext cx="8229600" cy="5775920"/>
          </a:xfrm>
        </p:spPr>
        <p:txBody>
          <a:bodyPr/>
          <a:lstStyle/>
          <a:p>
            <a:pPr algn="ctr"/>
            <a:r>
              <a:rPr lang="uz-Latn-UZ" b="1" dirty="0" smtClean="0"/>
              <a:t> Deformatsiyalar to‘g‘risida tushuncha</a:t>
            </a:r>
            <a:r>
              <a:rPr lang="en-US" b="1" dirty="0" smtClean="0"/>
              <a:t>.</a:t>
            </a:r>
            <a:r>
              <a:rPr lang="uz-Latn-UZ" b="1" dirty="0" smtClean="0"/>
              <a:t> </a:t>
            </a:r>
            <a:endParaRPr lang="en-US" b="1" dirty="0" smtClean="0"/>
          </a:p>
          <a:p>
            <a:endParaRPr lang="en-US" b="1" dirty="0" smtClean="0"/>
          </a:p>
          <a:p>
            <a:pPr>
              <a:lnSpc>
                <a:spcPct val="150000"/>
              </a:lnSpc>
            </a:pPr>
            <a:r>
              <a:rPr lang="uz-Latn-UZ" dirty="0" smtClean="0"/>
              <a:t>Deformatsiya va ko‘chishning farqini bilish shart. </a:t>
            </a:r>
            <a:endParaRPr lang="en-US" dirty="0" smtClean="0"/>
          </a:p>
          <a:p>
            <a:pPr>
              <a:lnSpc>
                <a:spcPct val="150000"/>
              </a:lnSpc>
            </a:pPr>
            <a:r>
              <a:rPr lang="uz-Latn-UZ" dirty="0" smtClean="0"/>
              <a:t>Jism nuqtalari holatining fazoda o‘zgarishi ko‘chish deb ataladi. Jism shakli va o‘lchamlarining o‘zgarishiga deformatsiya deb ataladi. </a:t>
            </a:r>
            <a:endParaRPr lang="en-US" dirty="0" smtClean="0"/>
          </a:p>
          <a:p>
            <a:pPr>
              <a:lnSpc>
                <a:spcPct val="150000"/>
              </a:lnSpc>
            </a:pPr>
            <a:r>
              <a:rPr lang="uz-Latn-UZ" dirty="0" smtClean="0"/>
              <a:t>Deformatsiyalar chiziqli va burchak ko‘rinishida bo‘lishi mumkin.</a:t>
            </a:r>
            <a:endParaRPr lang="ru-RU" dirty="0"/>
          </a:p>
        </p:txBody>
      </p:sp>
    </p:spTree>
  </p:cSld>
  <p:clrMapOvr>
    <a:masterClrMapping/>
  </p:clrMapOvr>
  <mc:AlternateContent xmlns:mc="http://schemas.openxmlformats.org/markup-compatibility/2006" xmlns:p14="http://schemas.microsoft.com/office/powerpoint/2010/main">
    <mc:Choice Requires="p14">
      <p:transition spd="slow" p14:dur="2000" advTm="24395"/>
    </mc:Choice>
    <mc:Fallback xmlns="">
      <p:transition spd="slow" advTm="2439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l="33375" t="28040" r="30750" b="45503"/>
          <a:stretch>
            <a:fillRect/>
          </a:stretch>
        </p:blipFill>
        <p:spPr bwMode="auto">
          <a:xfrm>
            <a:off x="-49241" y="1457372"/>
            <a:ext cx="9191609" cy="3811155"/>
          </a:xfrm>
          <a:prstGeom prst="rect">
            <a:avLst/>
          </a:prstGeom>
          <a:noFill/>
          <a:ln w="9525">
            <a:noFill/>
            <a:miter lim="800000"/>
            <a:headEnd/>
            <a:tailEnd/>
          </a:ln>
        </p:spPr>
      </p:pic>
      <p:sp>
        <p:nvSpPr>
          <p:cNvPr id="5" name="TextBox 4"/>
          <p:cNvSpPr txBox="1"/>
          <p:nvPr/>
        </p:nvSpPr>
        <p:spPr>
          <a:xfrm>
            <a:off x="2483768" y="5733256"/>
            <a:ext cx="3384376" cy="369332"/>
          </a:xfrm>
          <a:prstGeom prst="rect">
            <a:avLst/>
          </a:prstGeom>
          <a:noFill/>
        </p:spPr>
        <p:txBody>
          <a:bodyPr wrap="square" rtlCol="0">
            <a:spAutoFit/>
          </a:bodyPr>
          <a:lstStyle/>
          <a:p>
            <a:r>
              <a:rPr lang="en-US" b="1" dirty="0" smtClean="0">
                <a:latin typeface="Times New Roman" pitchFamily="18" charset="0"/>
                <a:cs typeface="Times New Roman" pitchFamily="18" charset="0"/>
              </a:rPr>
              <a:t>1-chizma. </a:t>
            </a:r>
            <a:r>
              <a:rPr lang="en-US" b="1" dirty="0" err="1" smtClean="0">
                <a:latin typeface="Times New Roman" pitchFamily="18" charset="0"/>
                <a:cs typeface="Times New Roman" pitchFamily="18" charset="0"/>
              </a:rPr>
              <a:t>Deformatsiya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turlari</a:t>
            </a:r>
            <a:r>
              <a:rPr lang="en-US" b="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1211"/>
    </mc:Choice>
    <mc:Fallback xmlns="">
      <p:transition spd="slow" advTm="5121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l="27250" t="26484" r="24625" b="54840"/>
          <a:stretch>
            <a:fillRect/>
          </a:stretch>
        </p:blipFill>
        <p:spPr bwMode="auto">
          <a:xfrm>
            <a:off x="126734" y="2033436"/>
            <a:ext cx="8910990" cy="194421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42660"/>
    </mc:Choice>
    <mc:Fallback xmlns="">
      <p:transition spd="slow" advTm="4266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l="19643" t="29156" r="15605" b="59032"/>
          <a:stretch>
            <a:fillRect/>
          </a:stretch>
        </p:blipFill>
        <p:spPr bwMode="auto">
          <a:xfrm>
            <a:off x="251520" y="764704"/>
            <a:ext cx="8424936" cy="864096"/>
          </a:xfrm>
          <a:prstGeom prst="rect">
            <a:avLst/>
          </a:prstGeom>
          <a:noFill/>
          <a:ln w="9525">
            <a:noFill/>
            <a:miter lim="800000"/>
            <a:headEnd/>
            <a:tailEnd/>
          </a:ln>
        </p:spPr>
      </p:pic>
      <p:pic>
        <p:nvPicPr>
          <p:cNvPr id="4" name="Picture 2"/>
          <p:cNvPicPr>
            <a:picLocks noChangeAspect="1" noChangeArrowheads="1"/>
          </p:cNvPicPr>
          <p:nvPr/>
        </p:nvPicPr>
        <p:blipFill>
          <a:blip r:embed="rId3" cstate="print"/>
          <a:srcRect l="20750" t="39000" r="15605" b="36391"/>
          <a:stretch>
            <a:fillRect/>
          </a:stretch>
        </p:blipFill>
        <p:spPr bwMode="auto">
          <a:xfrm>
            <a:off x="115844" y="2132856"/>
            <a:ext cx="8943394" cy="194421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3335"/>
    </mc:Choice>
    <mc:Fallback xmlns="">
      <p:transition spd="slow" advTm="2333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48680"/>
            <a:ext cx="8229600" cy="5775920"/>
          </a:xfrm>
        </p:spPr>
        <p:txBody>
          <a:bodyPr/>
          <a:lstStyle/>
          <a:p>
            <a:pPr algn="ctr"/>
            <a:r>
              <a:rPr lang="uz-Latn-UZ" b="1" dirty="0" smtClean="0"/>
              <a:t>Deformatsiya turlari</a:t>
            </a:r>
            <a:endParaRPr lang="en-US" b="1" dirty="0" smtClean="0"/>
          </a:p>
          <a:p>
            <a:endParaRPr lang="en-US" dirty="0" smtClean="0"/>
          </a:p>
          <a:p>
            <a:pPr>
              <a:lnSpc>
                <a:spcPct val="150000"/>
              </a:lnSpc>
            </a:pPr>
            <a:r>
              <a:rPr lang="uz-Latn-UZ" dirty="0" smtClean="0"/>
              <a:t> Jismga ta’sir etayotgan kuchlarning qo‘yilish xarakteriga qarab jism kesimi bo‘ylab tarqalish qonuni bilan farq qiluvchi kuchlanishlarga asosan, deformatsiya bir nechta turlarga ajraladi:</a:t>
            </a:r>
            <a:endParaRPr lang="ru-RU" dirty="0"/>
          </a:p>
        </p:txBody>
      </p:sp>
    </p:spTree>
  </p:cSld>
  <p:clrMapOvr>
    <a:masterClrMapping/>
  </p:clrMapOvr>
  <mc:AlternateContent xmlns:mc="http://schemas.openxmlformats.org/markup-compatibility/2006" xmlns:p14="http://schemas.microsoft.com/office/powerpoint/2010/main">
    <mc:Choice Requires="p14">
      <p:transition spd="slow" p14:dur="2000" advTm="18585"/>
    </mc:Choice>
    <mc:Fallback xmlns="">
      <p:transition spd="slow" advTm="1858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cstate="print"/>
          <a:srcRect l="20250" t="32709" r="15876" b="33052"/>
          <a:stretch>
            <a:fillRect/>
          </a:stretch>
        </p:blipFill>
        <p:spPr bwMode="auto">
          <a:xfrm>
            <a:off x="115309" y="1556792"/>
            <a:ext cx="8840619" cy="2664296"/>
          </a:xfrm>
          <a:prstGeom prst="rect">
            <a:avLst/>
          </a:prstGeom>
          <a:noFill/>
          <a:ln w="9525">
            <a:noFill/>
            <a:miter lim="800000"/>
            <a:headEnd/>
            <a:tailEnd/>
          </a:ln>
        </p:spPr>
      </p:pic>
      <p:pic>
        <p:nvPicPr>
          <p:cNvPr id="4" name="Picture 2"/>
          <p:cNvPicPr>
            <a:picLocks noChangeAspect="1" noChangeArrowheads="1"/>
          </p:cNvPicPr>
          <p:nvPr/>
        </p:nvPicPr>
        <p:blipFill>
          <a:blip r:embed="rId3" cstate="print"/>
          <a:srcRect l="20250" t="42047" r="15001" b="34609"/>
          <a:stretch>
            <a:fillRect/>
          </a:stretch>
        </p:blipFill>
        <p:spPr bwMode="auto">
          <a:xfrm>
            <a:off x="40297" y="4365104"/>
            <a:ext cx="8880986" cy="18002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22257"/>
    </mc:Choice>
    <mc:Fallback xmlns="">
      <p:transition spd="slow" advTm="12225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idx="1"/>
          </p:nvPr>
        </p:nvSpPr>
        <p:spPr>
          <a:xfrm>
            <a:off x="457200" y="476672"/>
            <a:ext cx="8229600" cy="5847928"/>
          </a:xfrm>
        </p:spPr>
        <p:txBody>
          <a:bodyPr/>
          <a:lstStyle/>
          <a:p>
            <a:r>
              <a:rPr lang="uz-Latn-UZ" dirty="0" smtClean="0"/>
              <a:t>Kuchlanishlar to‘g‘risida tushunchalar</a:t>
            </a:r>
            <a:endParaRPr lang="ru-RU" dirty="0"/>
          </a:p>
        </p:txBody>
      </p:sp>
      <p:pic>
        <p:nvPicPr>
          <p:cNvPr id="5" name="Picture 2"/>
          <p:cNvPicPr>
            <a:picLocks noChangeAspect="1" noChangeArrowheads="1"/>
          </p:cNvPicPr>
          <p:nvPr/>
        </p:nvPicPr>
        <p:blipFill>
          <a:blip r:embed="rId2" cstate="print"/>
          <a:srcRect l="20196" t="30141" r="16159" b="28516"/>
          <a:stretch>
            <a:fillRect/>
          </a:stretch>
        </p:blipFill>
        <p:spPr bwMode="auto">
          <a:xfrm>
            <a:off x="-1" y="1700808"/>
            <a:ext cx="9069579" cy="331236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67603"/>
    </mc:Choice>
    <mc:Fallback xmlns="">
      <p:transition spd="slow" advTm="6760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Grp="1" noChangeAspect="1" noChangeArrowheads="1"/>
          </p:cNvPicPr>
          <p:nvPr>
            <p:ph idx="1"/>
          </p:nvPr>
        </p:nvPicPr>
        <p:blipFill>
          <a:blip r:embed="rId2" cstate="print"/>
          <a:srcRect l="12376" t="20259" r="8001" b="37721"/>
          <a:stretch>
            <a:fillRect/>
          </a:stretch>
        </p:blipFill>
        <p:spPr bwMode="auto">
          <a:xfrm>
            <a:off x="153044" y="2026764"/>
            <a:ext cx="8874168" cy="280831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43552"/>
    </mc:Choice>
    <mc:Fallback xmlns="">
      <p:transition spd="slow" advTm="4355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cstate="print"/>
          <a:srcRect l="17625" t="24928" r="13251" b="11264"/>
          <a:stretch>
            <a:fillRect/>
          </a:stretch>
        </p:blipFill>
        <p:spPr bwMode="auto">
          <a:xfrm>
            <a:off x="133522" y="1257084"/>
            <a:ext cx="8879816" cy="460851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21205"/>
    </mc:Choice>
    <mc:Fallback xmlns="">
      <p:transition spd="slow" advTm="12120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idx="1"/>
          </p:nvPr>
        </p:nvPicPr>
        <p:blipFill>
          <a:blip r:embed="rId2" cstate="print"/>
          <a:srcRect l="12376" t="21815" r="8001" b="19046"/>
          <a:stretch>
            <a:fillRect/>
          </a:stretch>
        </p:blipFill>
        <p:spPr bwMode="auto">
          <a:xfrm>
            <a:off x="60321" y="1518648"/>
            <a:ext cx="8966891" cy="374441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52468"/>
    </mc:Choice>
    <mc:Fallback xmlns="">
      <p:transition spd="slow" advTm="5246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Grp="1" noChangeAspect="1" noChangeArrowheads="1"/>
          </p:cNvPicPr>
          <p:nvPr>
            <p:ph idx="1"/>
          </p:nvPr>
        </p:nvPicPr>
        <p:blipFill>
          <a:blip r:embed="rId2" cstate="print"/>
          <a:srcRect l="12376" t="21815" r="8081" b="48615"/>
          <a:stretch>
            <a:fillRect/>
          </a:stretch>
        </p:blipFill>
        <p:spPr bwMode="auto">
          <a:xfrm>
            <a:off x="-6928" y="2255188"/>
            <a:ext cx="9122828" cy="216024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8590"/>
    </mc:Choice>
    <mc:Fallback xmlns="">
      <p:transition spd="slow" advTm="1859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Grp="1" noChangeAspect="1" noChangeArrowheads="1"/>
          </p:cNvPicPr>
          <p:nvPr>
            <p:ph idx="1"/>
          </p:nvPr>
        </p:nvPicPr>
        <p:blipFill>
          <a:blip r:embed="rId2" cstate="print"/>
          <a:srcRect l="12376" t="37378" r="8001" b="33052"/>
          <a:stretch>
            <a:fillRect/>
          </a:stretch>
        </p:blipFill>
        <p:spPr bwMode="auto">
          <a:xfrm>
            <a:off x="0" y="2276872"/>
            <a:ext cx="9139756" cy="194421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9701"/>
    </mc:Choice>
    <mc:Fallback xmlns="">
      <p:transition spd="slow" advTm="2970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Grp="1" noChangeAspect="1" noChangeArrowheads="1"/>
          </p:cNvPicPr>
          <p:nvPr>
            <p:ph idx="1"/>
          </p:nvPr>
        </p:nvPicPr>
        <p:blipFill>
          <a:blip r:embed="rId2" cstate="print"/>
          <a:srcRect l="18500" t="23371" r="47375" b="31496"/>
          <a:stretch>
            <a:fillRect/>
          </a:stretch>
        </p:blipFill>
        <p:spPr bwMode="auto">
          <a:xfrm>
            <a:off x="1115616" y="620688"/>
            <a:ext cx="6950014" cy="5167959"/>
          </a:xfrm>
          <a:prstGeom prst="rect">
            <a:avLst/>
          </a:prstGeom>
          <a:noFill/>
          <a:ln w="9525">
            <a:noFill/>
            <a:miter lim="800000"/>
            <a:headEnd/>
            <a:tailEnd/>
          </a:ln>
        </p:spPr>
      </p:pic>
      <p:sp>
        <p:nvSpPr>
          <p:cNvPr id="4" name="Прямоугольник 3"/>
          <p:cNvSpPr/>
          <p:nvPr/>
        </p:nvSpPr>
        <p:spPr>
          <a:xfrm>
            <a:off x="1691680" y="5517232"/>
            <a:ext cx="4824536" cy="369332"/>
          </a:xfrm>
          <a:prstGeom prst="rect">
            <a:avLst/>
          </a:prstGeom>
        </p:spPr>
        <p:txBody>
          <a:bodyPr wrap="square">
            <a:spAutoFit/>
          </a:bodyPr>
          <a:lstStyle/>
          <a:p>
            <a:r>
              <a:rPr lang="uz-Latn-UZ" b="1" dirty="0" smtClean="0"/>
              <a:t>To‘la kuchlanishning tashkil etuvchilari. </a:t>
            </a:r>
            <a:endParaRPr lang="ru-RU" b="1" dirty="0"/>
          </a:p>
        </p:txBody>
      </p:sp>
    </p:spTree>
  </p:cSld>
  <p:clrMapOvr>
    <a:masterClrMapping/>
  </p:clrMapOvr>
  <mc:AlternateContent xmlns:mc="http://schemas.openxmlformats.org/markup-compatibility/2006" xmlns:p14="http://schemas.microsoft.com/office/powerpoint/2010/main">
    <mc:Choice Requires="p14">
      <p:transition spd="slow" p14:dur="2000" advTm="37077"/>
    </mc:Choice>
    <mc:Fallback xmlns="">
      <p:transition spd="slow" advTm="3707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cstate="print"/>
          <a:srcRect l="53500" t="23371" r="11501" b="34609"/>
          <a:stretch>
            <a:fillRect/>
          </a:stretch>
        </p:blipFill>
        <p:spPr bwMode="auto">
          <a:xfrm>
            <a:off x="467544" y="731536"/>
            <a:ext cx="8161732" cy="5509169"/>
          </a:xfrm>
          <a:prstGeom prst="rect">
            <a:avLst/>
          </a:prstGeom>
          <a:noFill/>
          <a:ln w="9525">
            <a:noFill/>
            <a:miter lim="800000"/>
            <a:headEnd/>
            <a:tailEnd/>
          </a:ln>
        </p:spPr>
      </p:pic>
      <p:sp>
        <p:nvSpPr>
          <p:cNvPr id="4" name="Прямоугольник 3"/>
          <p:cNvSpPr/>
          <p:nvPr/>
        </p:nvSpPr>
        <p:spPr>
          <a:xfrm>
            <a:off x="1691680" y="6021288"/>
            <a:ext cx="4824536" cy="369332"/>
          </a:xfrm>
          <a:prstGeom prst="rect">
            <a:avLst/>
          </a:prstGeom>
        </p:spPr>
        <p:txBody>
          <a:bodyPr wrap="square">
            <a:spAutoFit/>
          </a:bodyPr>
          <a:lstStyle/>
          <a:p>
            <a:r>
              <a:rPr lang="uz-Latn-UZ" b="1" dirty="0" smtClean="0"/>
              <a:t>To‘la kuchlanishning tashkil etuvchilari. </a:t>
            </a:r>
            <a:endParaRPr lang="ru-RU" b="1" dirty="0"/>
          </a:p>
        </p:txBody>
      </p:sp>
    </p:spTree>
  </p:cSld>
  <p:clrMapOvr>
    <a:masterClrMapping/>
  </p:clrMapOvr>
  <mc:AlternateContent xmlns:mc="http://schemas.openxmlformats.org/markup-compatibility/2006" xmlns:p14="http://schemas.microsoft.com/office/powerpoint/2010/main">
    <mc:Choice Requires="p14">
      <p:transition spd="slow" p14:dur="2000" advTm="35715"/>
    </mc:Choice>
    <mc:Fallback xmlns="">
      <p:transition spd="slow" advTm="3571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Grp="1" noChangeAspect="1" noChangeArrowheads="1"/>
          </p:cNvPicPr>
          <p:nvPr>
            <p:ph idx="1"/>
          </p:nvPr>
        </p:nvPicPr>
        <p:blipFill>
          <a:blip r:embed="rId2" cstate="print"/>
          <a:srcRect l="15000" t="28040" r="15876" b="37721"/>
          <a:stretch>
            <a:fillRect/>
          </a:stretch>
        </p:blipFill>
        <p:spPr bwMode="auto">
          <a:xfrm>
            <a:off x="0" y="2128576"/>
            <a:ext cx="9124744" cy="266429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17366"/>
    </mc:Choice>
    <mc:Fallback xmlns="">
      <p:transition spd="slow" advTm="11736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cstate="print"/>
          <a:srcRect l="15875" t="37378" r="15001" b="40834"/>
          <a:stretch>
            <a:fillRect/>
          </a:stretch>
        </p:blipFill>
        <p:spPr bwMode="auto">
          <a:xfrm>
            <a:off x="101083" y="2348880"/>
            <a:ext cx="8939279" cy="194421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33123"/>
    </mc:Choice>
    <mc:Fallback xmlns="">
      <p:transition spd="slow" advTm="3312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Grp="1" noChangeAspect="1" noChangeArrowheads="1"/>
          </p:cNvPicPr>
          <p:nvPr>
            <p:ph idx="1"/>
          </p:nvPr>
        </p:nvPicPr>
        <p:blipFill>
          <a:blip r:embed="rId2" cstate="print"/>
          <a:srcRect l="11501" t="28040" r="8876" b="15933"/>
          <a:stretch>
            <a:fillRect/>
          </a:stretch>
        </p:blipFill>
        <p:spPr bwMode="auto">
          <a:xfrm>
            <a:off x="64349" y="1752076"/>
            <a:ext cx="8918991" cy="352839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8210"/>
    </mc:Choice>
    <mc:Fallback xmlns="">
      <p:transition spd="slow" advTm="2821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48680"/>
            <a:ext cx="8229600" cy="5775920"/>
          </a:xfrm>
        </p:spPr>
        <p:txBody>
          <a:bodyPr/>
          <a:lstStyle/>
          <a:p>
            <a:pPr>
              <a:lnSpc>
                <a:spcPct val="150000"/>
              </a:lnSpc>
            </a:pPr>
            <a:r>
              <a:rPr lang="en-US" dirty="0" err="1" smtClean="0">
                <a:latin typeface="Times New Roman" pitchFamily="18" charset="0"/>
                <a:cs typeface="Times New Roman" pitchFamily="18" charset="0"/>
              </a:rPr>
              <a:t>Jism</a:t>
            </a:r>
            <a:r>
              <a:rPr lang="en-US" dirty="0" smtClean="0">
                <a:latin typeface="Times New Roman" pitchFamily="18" charset="0"/>
                <a:cs typeface="Times New Roman" pitchFamily="18" charset="0"/>
              </a:rPr>
              <a:t> </a:t>
            </a:r>
            <a:r>
              <a:rPr lang="uz-Latn-UZ" dirty="0" smtClean="0">
                <a:latin typeface="Times New Roman" pitchFamily="18" charset="0"/>
                <a:cs typeface="Times New Roman" pitchFamily="18" charset="0"/>
              </a:rPr>
              <a:t>materiali deformatsiyagacha va deformatsiyadan keyin ham uzluksizdir. Buning natijasida deformatsiya va kuchlanishlarni koordinatalarning uzluksiz funksiyasi deb qaraladi. Bu gipoteza mayda zarrachali jismlar uchun juda qo‘l keladi. Bu gipoteza real materiallar uchun matematik analizning uzluksiz funksiya formulalarini ishlatishga asos bo‘ladi. </a:t>
            </a:r>
            <a:endParaRPr lang="ru-RU"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854"/>
    </mc:Choice>
    <mc:Fallback xmlns="">
      <p:transition spd="slow" advTm="2785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Grp="1" noChangeAspect="1" noChangeArrowheads="1"/>
          </p:cNvPicPr>
          <p:nvPr>
            <p:ph idx="1"/>
          </p:nvPr>
        </p:nvPicPr>
        <p:blipFill>
          <a:blip r:embed="rId2" cstate="print"/>
          <a:srcRect l="12376" t="40491" r="8001" b="33052"/>
          <a:stretch>
            <a:fillRect/>
          </a:stretch>
        </p:blipFill>
        <p:spPr bwMode="auto">
          <a:xfrm>
            <a:off x="35144" y="2204865"/>
            <a:ext cx="8929344" cy="230425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4383"/>
    </mc:Choice>
    <mc:Fallback xmlns="">
      <p:transition spd="slow" advTm="2438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Grp="1" noChangeAspect="1" noChangeArrowheads="1"/>
          </p:cNvPicPr>
          <p:nvPr>
            <p:ph idx="1"/>
          </p:nvPr>
        </p:nvPicPr>
        <p:blipFill>
          <a:blip r:embed="rId2" cstate="print"/>
          <a:srcRect l="12376" t="18703" r="8001" b="17489"/>
          <a:stretch>
            <a:fillRect/>
          </a:stretch>
        </p:blipFill>
        <p:spPr bwMode="auto">
          <a:xfrm>
            <a:off x="96287" y="1543448"/>
            <a:ext cx="8950068" cy="403244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55532"/>
    </mc:Choice>
    <mc:Fallback xmlns="">
      <p:transition spd="slow" advTm="555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Grp="1" noChangeAspect="1" noChangeArrowheads="1"/>
          </p:cNvPicPr>
          <p:nvPr>
            <p:ph idx="1"/>
          </p:nvPr>
        </p:nvPicPr>
        <p:blipFill>
          <a:blip r:embed="rId2" cstate="print"/>
          <a:srcRect l="12376" t="21815" r="8001" b="14377"/>
          <a:stretch>
            <a:fillRect/>
          </a:stretch>
        </p:blipFill>
        <p:spPr bwMode="auto">
          <a:xfrm>
            <a:off x="11879" y="1363899"/>
            <a:ext cx="9132121" cy="411447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53824"/>
    </mc:Choice>
    <mc:Fallback xmlns="">
      <p:transition spd="slow" advTm="538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Grp="1" noChangeAspect="1" noChangeArrowheads="1"/>
          </p:cNvPicPr>
          <p:nvPr>
            <p:ph idx="1"/>
          </p:nvPr>
        </p:nvPicPr>
        <p:blipFill>
          <a:blip r:embed="rId2" cstate="print"/>
          <a:srcRect l="12376" t="48272" r="7597" b="31496"/>
          <a:stretch>
            <a:fillRect/>
          </a:stretch>
        </p:blipFill>
        <p:spPr bwMode="auto">
          <a:xfrm>
            <a:off x="24985" y="2996952"/>
            <a:ext cx="9119015" cy="1296144"/>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4240"/>
    </mc:Choice>
    <mc:Fallback xmlns="">
      <p:transition spd="slow" advTm="2424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Grp="1" noChangeAspect="1" noChangeArrowheads="1"/>
          </p:cNvPicPr>
          <p:nvPr>
            <p:ph idx="1"/>
          </p:nvPr>
        </p:nvPicPr>
        <p:blipFill>
          <a:blip r:embed="rId2" cstate="print"/>
          <a:srcRect l="26375" t="20259" r="21125" b="26827"/>
          <a:stretch>
            <a:fillRect/>
          </a:stretch>
        </p:blipFill>
        <p:spPr bwMode="auto">
          <a:xfrm>
            <a:off x="35275" y="1108056"/>
            <a:ext cx="9051629" cy="512925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83982"/>
    </mc:Choice>
    <mc:Fallback xmlns="">
      <p:transition spd="slow" advTm="8398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Grp="1" noChangeAspect="1" noChangeArrowheads="1"/>
          </p:cNvPicPr>
          <p:nvPr>
            <p:ph idx="1"/>
          </p:nvPr>
        </p:nvPicPr>
        <p:blipFill>
          <a:blip r:embed="rId2" cstate="print"/>
          <a:srcRect l="24625" t="37378" r="21125" b="23715"/>
          <a:stretch>
            <a:fillRect/>
          </a:stretch>
        </p:blipFill>
        <p:spPr bwMode="auto">
          <a:xfrm>
            <a:off x="50524" y="1646928"/>
            <a:ext cx="8928992" cy="36004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43161"/>
    </mc:Choice>
    <mc:Fallback xmlns="">
      <p:transition spd="slow" advTm="4316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Grp="1" noChangeAspect="1" noChangeArrowheads="1"/>
          </p:cNvPicPr>
          <p:nvPr>
            <p:ph idx="1"/>
          </p:nvPr>
        </p:nvPicPr>
        <p:blipFill>
          <a:blip r:embed="rId2" cstate="print"/>
          <a:srcRect l="25500" t="20259" r="22000" b="15933"/>
          <a:stretch>
            <a:fillRect/>
          </a:stretch>
        </p:blipFill>
        <p:spPr bwMode="auto">
          <a:xfrm>
            <a:off x="167835" y="725689"/>
            <a:ext cx="8724645" cy="596184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9484"/>
    </mc:Choice>
    <mc:Fallback xmlns="">
      <p:transition spd="slow" advTm="294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Grp="1" noChangeAspect="1" noChangeArrowheads="1"/>
          </p:cNvPicPr>
          <p:nvPr>
            <p:ph idx="1"/>
          </p:nvPr>
        </p:nvPicPr>
        <p:blipFill>
          <a:blip r:embed="rId2" cstate="print"/>
          <a:srcRect l="28125" t="29597" r="25500" b="17489"/>
          <a:stretch>
            <a:fillRect/>
          </a:stretch>
        </p:blipFill>
        <p:spPr bwMode="auto">
          <a:xfrm>
            <a:off x="82483" y="1103714"/>
            <a:ext cx="8969917" cy="575428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52726"/>
    </mc:Choice>
    <mc:Fallback xmlns="">
      <p:transition spd="slow" advTm="5272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Grp="1" noChangeAspect="1" noChangeArrowheads="1"/>
          </p:cNvPicPr>
          <p:nvPr>
            <p:ph idx="1"/>
          </p:nvPr>
        </p:nvPicPr>
        <p:blipFill>
          <a:blip r:embed="rId2" cstate="print"/>
          <a:srcRect l="26375" t="34266" r="23750" b="29940"/>
          <a:stretch>
            <a:fillRect/>
          </a:stretch>
        </p:blipFill>
        <p:spPr bwMode="auto">
          <a:xfrm>
            <a:off x="42672" y="1868680"/>
            <a:ext cx="8998932" cy="363114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2487"/>
    </mc:Choice>
    <mc:Fallback xmlns="">
      <p:transition spd="slow" advTm="2248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Grp="1" noChangeAspect="1" noChangeArrowheads="1"/>
          </p:cNvPicPr>
          <p:nvPr>
            <p:ph idx="1"/>
          </p:nvPr>
        </p:nvPicPr>
        <p:blipFill>
          <a:blip r:embed="rId2" cstate="print"/>
          <a:srcRect l="25500" t="29597" r="22000" b="25271"/>
          <a:stretch>
            <a:fillRect/>
          </a:stretch>
        </p:blipFill>
        <p:spPr bwMode="auto">
          <a:xfrm>
            <a:off x="0" y="1315024"/>
            <a:ext cx="9110986" cy="482453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58737"/>
    </mc:Choice>
    <mc:Fallback xmlns="">
      <p:transition spd="slow" advTm="5873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Grp="1" noChangeAspect="1" noChangeArrowheads="1"/>
          </p:cNvPicPr>
          <p:nvPr>
            <p:ph idx="1"/>
          </p:nvPr>
        </p:nvPicPr>
        <p:blipFill>
          <a:blip r:embed="rId2" cstate="print"/>
          <a:srcRect l="36875" t="37378" r="31625" b="25271"/>
          <a:stretch>
            <a:fillRect/>
          </a:stretch>
        </p:blipFill>
        <p:spPr bwMode="auto">
          <a:xfrm>
            <a:off x="518372" y="959695"/>
            <a:ext cx="8280920" cy="5520613"/>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451560"/>
    </mc:Choice>
    <mc:Fallback xmlns="">
      <p:transition spd="slow" advTm="45156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2492896"/>
            <a:ext cx="6048672" cy="144655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4400" dirty="0" smtClean="0">
                <a:solidFill>
                  <a:schemeClr val="accent1">
                    <a:lumMod val="50000"/>
                  </a:schemeClr>
                </a:solidFill>
                <a:latin typeface="Times New Roman" pitchFamily="18" charset="0"/>
                <a:cs typeface="Times New Roman" pitchFamily="18" charset="0"/>
              </a:rPr>
              <a:t>ETIBORINGIZ UCHUN RAHMAT</a:t>
            </a:r>
            <a:endParaRPr lang="ru-RU" sz="4400" dirty="0">
              <a:solidFill>
                <a:schemeClr val="accent1">
                  <a:lumMod val="50000"/>
                </a:schemeClr>
              </a:solidFill>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81"/>
    </mc:Choice>
    <mc:Fallback xmlns="">
      <p:transition spd="slow" advTm="3881"/>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117</TotalTime>
  <Words>155</Words>
  <Application>Microsoft Office PowerPoint</Application>
  <PresentationFormat>Экран (4:3)</PresentationFormat>
  <Paragraphs>19</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Поток</vt:lpstr>
      <vt:lpstr>4-Mavzu.Deformatsiyaning birgalik tenglamalari.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oss</dc:creator>
  <cp:lastModifiedBy>Пользователь Windows</cp:lastModifiedBy>
  <cp:revision>14</cp:revision>
  <dcterms:created xsi:type="dcterms:W3CDTF">2021-04-05T06:54:51Z</dcterms:created>
  <dcterms:modified xsi:type="dcterms:W3CDTF">2021-04-15T12:24:23Z</dcterms:modified>
</cp:coreProperties>
</file>