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6" r:id="rId40"/>
    <p:sldId id="297" r:id="rId41"/>
    <p:sldId id="298" r:id="rId42"/>
    <p:sldId id="295" r:id="rId4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2" d="100"/>
          <a:sy n="72" d="100"/>
        </p:scale>
        <p:origin x="-1096" y="3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image" Target="../media/image7.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image" Target="../media/image15.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18.wmf"/><Relationship Id="rId1" Type="http://schemas.openxmlformats.org/officeDocument/2006/relationships/image" Target="../media/image17.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0.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image" Target="../media/image23.wmf"/><Relationship Id="rId1" Type="http://schemas.openxmlformats.org/officeDocument/2006/relationships/image" Target="../media/image22.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image" Target="../media/image25.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28.wmf"/><Relationship Id="rId1" Type="http://schemas.openxmlformats.org/officeDocument/2006/relationships/image" Target="../media/image27.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image" Target="../media/image32.wmf"/><Relationship Id="rId1" Type="http://schemas.openxmlformats.org/officeDocument/2006/relationships/image" Target="../media/image31.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image" Target="../media/image35.wmf"/><Relationship Id="rId1" Type="http://schemas.openxmlformats.org/officeDocument/2006/relationships/image" Target="../media/image34.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38.wmf"/><Relationship Id="rId1" Type="http://schemas.openxmlformats.org/officeDocument/2006/relationships/image" Target="../media/image37.w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image" Target="../media/image39.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43.wmf"/><Relationship Id="rId2" Type="http://schemas.openxmlformats.org/officeDocument/2006/relationships/image" Target="../media/image42.wmf"/><Relationship Id="rId1" Type="http://schemas.openxmlformats.org/officeDocument/2006/relationships/image" Target="../media/image41.wmf"/></Relationships>
</file>

<file path=ppt/drawings/_rels/vmlDrawing15.vml.rels><?xml version="1.0" encoding="UTF-8" standalone="yes"?>
<Relationships xmlns="http://schemas.openxmlformats.org/package/2006/relationships"><Relationship Id="rId3" Type="http://schemas.openxmlformats.org/officeDocument/2006/relationships/image" Target="../media/image46.wmf"/><Relationship Id="rId2" Type="http://schemas.openxmlformats.org/officeDocument/2006/relationships/image" Target="../media/image45.wmf"/><Relationship Id="rId1" Type="http://schemas.openxmlformats.org/officeDocument/2006/relationships/image" Target="../media/image44.wmf"/></Relationships>
</file>

<file path=ppt/drawings/_rels/vmlDrawing16.vml.rels><?xml version="1.0" encoding="UTF-8" standalone="yes"?>
<Relationships xmlns="http://schemas.openxmlformats.org/package/2006/relationships"><Relationship Id="rId3" Type="http://schemas.openxmlformats.org/officeDocument/2006/relationships/image" Target="../media/image50.wmf"/><Relationship Id="rId2" Type="http://schemas.openxmlformats.org/officeDocument/2006/relationships/image" Target="../media/image49.wmf"/><Relationship Id="rId1" Type="http://schemas.openxmlformats.org/officeDocument/2006/relationships/image" Target="../media/image48.wmf"/><Relationship Id="rId4" Type="http://schemas.openxmlformats.org/officeDocument/2006/relationships/image" Target="../media/image51.wmf"/></Relationships>
</file>

<file path=ppt/drawings/_rels/vmlDrawing17.vml.rels><?xml version="1.0" encoding="UTF-8" standalone="yes"?>
<Relationships xmlns="http://schemas.openxmlformats.org/package/2006/relationships"><Relationship Id="rId3" Type="http://schemas.openxmlformats.org/officeDocument/2006/relationships/image" Target="../media/image54.wmf"/><Relationship Id="rId2" Type="http://schemas.openxmlformats.org/officeDocument/2006/relationships/image" Target="../media/image53.wmf"/><Relationship Id="rId1" Type="http://schemas.openxmlformats.org/officeDocument/2006/relationships/image" Target="../media/image52.wmf"/></Relationships>
</file>

<file path=ppt/drawings/_rels/vmlDrawing18.vml.rels><?xml version="1.0" encoding="UTF-8" standalone="yes"?>
<Relationships xmlns="http://schemas.openxmlformats.org/package/2006/relationships"><Relationship Id="rId3" Type="http://schemas.openxmlformats.org/officeDocument/2006/relationships/image" Target="../media/image57.wmf"/><Relationship Id="rId2" Type="http://schemas.openxmlformats.org/officeDocument/2006/relationships/image" Target="../media/image56.wmf"/><Relationship Id="rId1" Type="http://schemas.openxmlformats.org/officeDocument/2006/relationships/image" Target="../media/image55.wmf"/></Relationships>
</file>

<file path=ppt/drawings/_rels/vmlDrawing19.vml.rels><?xml version="1.0" encoding="UTF-8" standalone="yes"?>
<Relationships xmlns="http://schemas.openxmlformats.org/package/2006/relationships"><Relationship Id="rId2" Type="http://schemas.openxmlformats.org/officeDocument/2006/relationships/image" Target="../media/image58.wmf"/><Relationship Id="rId1" Type="http://schemas.openxmlformats.org/officeDocument/2006/relationships/image" Target="../media/image57.wmf"/></Relationships>
</file>

<file path=ppt/drawings/_rels/vmlDrawing20.vml.rels><?xml version="1.0" encoding="UTF-8" standalone="yes"?>
<Relationships xmlns="http://schemas.openxmlformats.org/package/2006/relationships"><Relationship Id="rId2" Type="http://schemas.openxmlformats.org/officeDocument/2006/relationships/image" Target="../media/image56.wmf"/><Relationship Id="rId1" Type="http://schemas.openxmlformats.org/officeDocument/2006/relationships/image" Target="../media/image59.wmf"/></Relationships>
</file>

<file path=ppt/drawings/_rels/vmlDrawing21.vml.rels><?xml version="1.0" encoding="UTF-8" standalone="yes"?>
<Relationships xmlns="http://schemas.openxmlformats.org/package/2006/relationships"><Relationship Id="rId3" Type="http://schemas.openxmlformats.org/officeDocument/2006/relationships/image" Target="../media/image62.wmf"/><Relationship Id="rId2" Type="http://schemas.openxmlformats.org/officeDocument/2006/relationships/image" Target="../media/image61.wmf"/><Relationship Id="rId1" Type="http://schemas.openxmlformats.org/officeDocument/2006/relationships/image" Target="../media/image60.wmf"/></Relationships>
</file>

<file path=ppt/drawings/_rels/vmlDrawing22.vml.rels><?xml version="1.0" encoding="UTF-8" standalone="yes"?>
<Relationships xmlns="http://schemas.openxmlformats.org/package/2006/relationships"><Relationship Id="rId3" Type="http://schemas.openxmlformats.org/officeDocument/2006/relationships/image" Target="../media/image66.wmf"/><Relationship Id="rId2" Type="http://schemas.openxmlformats.org/officeDocument/2006/relationships/image" Target="../media/image65.wmf"/><Relationship Id="rId1" Type="http://schemas.openxmlformats.org/officeDocument/2006/relationships/image" Target="../media/image64.w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67.wmf"/></Relationships>
</file>

<file path=ppt/drawings/_rels/vmlDrawing24.vml.rels><?xml version="1.0" encoding="UTF-8" standalone="yes"?>
<Relationships xmlns="http://schemas.openxmlformats.org/package/2006/relationships"><Relationship Id="rId3" Type="http://schemas.openxmlformats.org/officeDocument/2006/relationships/image" Target="../media/image70.wmf"/><Relationship Id="rId2" Type="http://schemas.openxmlformats.org/officeDocument/2006/relationships/image" Target="../media/image69.wmf"/><Relationship Id="rId1" Type="http://schemas.openxmlformats.org/officeDocument/2006/relationships/image" Target="../media/image68.wmf"/><Relationship Id="rId4" Type="http://schemas.openxmlformats.org/officeDocument/2006/relationships/image" Target="../media/image71.wmf"/></Relationships>
</file>

<file path=ppt/drawings/_rels/vmlDrawing25.vml.rels><?xml version="1.0" encoding="UTF-8" standalone="yes"?>
<Relationships xmlns="http://schemas.openxmlformats.org/package/2006/relationships"><Relationship Id="rId2" Type="http://schemas.openxmlformats.org/officeDocument/2006/relationships/image" Target="../media/image73.wmf"/><Relationship Id="rId1" Type="http://schemas.openxmlformats.org/officeDocument/2006/relationships/image" Target="../media/image72.wmf"/></Relationships>
</file>

<file path=ppt/drawings/_rels/vmlDrawing26.vml.rels><?xml version="1.0" encoding="UTF-8" standalone="yes"?>
<Relationships xmlns="http://schemas.openxmlformats.org/package/2006/relationships"><Relationship Id="rId1" Type="http://schemas.openxmlformats.org/officeDocument/2006/relationships/image" Target="../media/image74.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725C68B6-61C2-468F-89AB-4B9F7531AA68}"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B106E36-FD25-4E2D-B0AA-010F637433A0}" type="datetimeFigureOut">
              <a:rPr lang="ru-RU" smtClean="0"/>
              <a:pPr/>
              <a:t>15.04.2021</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25C68B6-61C2-468F-89AB-4B9F7531AA68}"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8.wmf"/><Relationship Id="rId5" Type="http://schemas.openxmlformats.org/officeDocument/2006/relationships/oleObject" Target="../embeddings/oleObject2.bin"/><Relationship Id="rId4" Type="http://schemas.openxmlformats.org/officeDocument/2006/relationships/image" Target="../media/image7.wmf"/></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9.wmf"/></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13.wmf"/></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16.wmf"/><Relationship Id="rId5" Type="http://schemas.openxmlformats.org/officeDocument/2006/relationships/oleObject" Target="../embeddings/oleObject6.bin"/><Relationship Id="rId4" Type="http://schemas.openxmlformats.org/officeDocument/2006/relationships/image" Target="../media/image15.wmf"/></Relationships>
</file>

<file path=ppt/slides/_rels/slide16.xml.rels><?xml version="1.0" encoding="UTF-8" standalone="yes"?>
<Relationships xmlns="http://schemas.openxmlformats.org/package/2006/relationships"><Relationship Id="rId8" Type="http://schemas.openxmlformats.org/officeDocument/2006/relationships/image" Target="../media/image19.wmf"/><Relationship Id="rId3" Type="http://schemas.openxmlformats.org/officeDocument/2006/relationships/oleObject" Target="../embeddings/oleObject7.bin"/><Relationship Id="rId7"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18.wmf"/><Relationship Id="rId5" Type="http://schemas.openxmlformats.org/officeDocument/2006/relationships/oleObject" Target="../embeddings/oleObject8.bin"/><Relationship Id="rId4" Type="http://schemas.openxmlformats.org/officeDocument/2006/relationships/image" Target="../media/image17.wmf"/></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image" Target="../media/image20.wmf"/><Relationship Id="rId4" Type="http://schemas.openxmlformats.org/officeDocument/2006/relationships/oleObject" Target="../embeddings/oleObject10.bin"/></Relationships>
</file>

<file path=ppt/slides/_rels/slide18.xml.rels><?xml version="1.0" encoding="UTF-8" standalone="yes"?>
<Relationships xmlns="http://schemas.openxmlformats.org/package/2006/relationships"><Relationship Id="rId8" Type="http://schemas.openxmlformats.org/officeDocument/2006/relationships/image" Target="../media/image24.wmf"/><Relationship Id="rId3" Type="http://schemas.openxmlformats.org/officeDocument/2006/relationships/oleObject" Target="../embeddings/oleObject11.bin"/><Relationship Id="rId7" Type="http://schemas.openxmlformats.org/officeDocument/2006/relationships/oleObject" Target="../embeddings/oleObject13.bin"/><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image" Target="../media/image23.wmf"/><Relationship Id="rId5" Type="http://schemas.openxmlformats.org/officeDocument/2006/relationships/oleObject" Target="../embeddings/oleObject12.bin"/><Relationship Id="rId4" Type="http://schemas.openxmlformats.org/officeDocument/2006/relationships/image" Target="../media/image22.wmf"/></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image" Target="../media/image26.wmf"/><Relationship Id="rId5" Type="http://schemas.openxmlformats.org/officeDocument/2006/relationships/oleObject" Target="../embeddings/oleObject15.bin"/><Relationship Id="rId4" Type="http://schemas.openxmlformats.org/officeDocument/2006/relationships/image" Target="../media/image25.wmf"/></Relationships>
</file>

<file path=ppt/slides/_rels/slide20.xml.rels><?xml version="1.0" encoding="UTF-8" standalone="yes"?>
<Relationships xmlns="http://schemas.openxmlformats.org/package/2006/relationships"><Relationship Id="rId8" Type="http://schemas.openxmlformats.org/officeDocument/2006/relationships/image" Target="../media/image29.wmf"/><Relationship Id="rId3" Type="http://schemas.openxmlformats.org/officeDocument/2006/relationships/oleObject" Target="../embeddings/oleObject16.bin"/><Relationship Id="rId7" Type="http://schemas.openxmlformats.org/officeDocument/2006/relationships/oleObject" Target="../embeddings/oleObject18.bin"/><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image" Target="../media/image28.wmf"/><Relationship Id="rId5" Type="http://schemas.openxmlformats.org/officeDocument/2006/relationships/oleObject" Target="../embeddings/oleObject17.bin"/><Relationship Id="rId4" Type="http://schemas.openxmlformats.org/officeDocument/2006/relationships/image" Target="../media/image27.wmf"/></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33.wmf"/><Relationship Id="rId3" Type="http://schemas.openxmlformats.org/officeDocument/2006/relationships/oleObject" Target="../embeddings/oleObject19.bin"/><Relationship Id="rId7" Type="http://schemas.openxmlformats.org/officeDocument/2006/relationships/oleObject" Target="../embeddings/oleObject21.bin"/><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image" Target="../media/image32.wmf"/><Relationship Id="rId5" Type="http://schemas.openxmlformats.org/officeDocument/2006/relationships/oleObject" Target="../embeddings/oleObject20.bin"/><Relationship Id="rId4" Type="http://schemas.openxmlformats.org/officeDocument/2006/relationships/image" Target="../media/image31.wmf"/></Relationships>
</file>

<file path=ppt/slides/_rels/slide23.xml.rels><?xml version="1.0" encoding="UTF-8" standalone="yes"?>
<Relationships xmlns="http://schemas.openxmlformats.org/package/2006/relationships"><Relationship Id="rId8" Type="http://schemas.openxmlformats.org/officeDocument/2006/relationships/image" Target="../media/image36.wmf"/><Relationship Id="rId3" Type="http://schemas.openxmlformats.org/officeDocument/2006/relationships/oleObject" Target="../embeddings/oleObject22.bin"/><Relationship Id="rId7" Type="http://schemas.openxmlformats.org/officeDocument/2006/relationships/oleObject" Target="../embeddings/oleObject24.bin"/><Relationship Id="rId2" Type="http://schemas.openxmlformats.org/officeDocument/2006/relationships/slideLayout" Target="../slideLayouts/slideLayout2.xml"/><Relationship Id="rId1" Type="http://schemas.openxmlformats.org/officeDocument/2006/relationships/vmlDrawing" Target="../drawings/vmlDrawing11.vml"/><Relationship Id="rId6" Type="http://schemas.openxmlformats.org/officeDocument/2006/relationships/image" Target="../media/image35.wmf"/><Relationship Id="rId5" Type="http://schemas.openxmlformats.org/officeDocument/2006/relationships/oleObject" Target="../embeddings/oleObject23.bin"/><Relationship Id="rId4" Type="http://schemas.openxmlformats.org/officeDocument/2006/relationships/image" Target="../media/image34.wmf"/></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Layout" Target="../slideLayouts/slideLayout2.xml"/><Relationship Id="rId1" Type="http://schemas.openxmlformats.org/officeDocument/2006/relationships/vmlDrawing" Target="../drawings/vmlDrawing12.vml"/><Relationship Id="rId6" Type="http://schemas.openxmlformats.org/officeDocument/2006/relationships/image" Target="../media/image38.wmf"/><Relationship Id="rId5" Type="http://schemas.openxmlformats.org/officeDocument/2006/relationships/oleObject" Target="../embeddings/oleObject26.bin"/><Relationship Id="rId4" Type="http://schemas.openxmlformats.org/officeDocument/2006/relationships/image" Target="../media/image37.wmf"/></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27.bin"/><Relationship Id="rId2" Type="http://schemas.openxmlformats.org/officeDocument/2006/relationships/slideLayout" Target="../slideLayouts/slideLayout2.xml"/><Relationship Id="rId1" Type="http://schemas.openxmlformats.org/officeDocument/2006/relationships/vmlDrawing" Target="../drawings/vmlDrawing13.vml"/><Relationship Id="rId6" Type="http://schemas.openxmlformats.org/officeDocument/2006/relationships/image" Target="../media/image40.wmf"/><Relationship Id="rId5" Type="http://schemas.openxmlformats.org/officeDocument/2006/relationships/oleObject" Target="../embeddings/oleObject28.bin"/><Relationship Id="rId4" Type="http://schemas.openxmlformats.org/officeDocument/2006/relationships/image" Target="../media/image39.wmf"/></Relationships>
</file>

<file path=ppt/slides/_rels/slide26.xml.rels><?xml version="1.0" encoding="UTF-8" standalone="yes"?>
<Relationships xmlns="http://schemas.openxmlformats.org/package/2006/relationships"><Relationship Id="rId8" Type="http://schemas.openxmlformats.org/officeDocument/2006/relationships/image" Target="../media/image43.wmf"/><Relationship Id="rId3" Type="http://schemas.openxmlformats.org/officeDocument/2006/relationships/oleObject" Target="../embeddings/oleObject29.bin"/><Relationship Id="rId7" Type="http://schemas.openxmlformats.org/officeDocument/2006/relationships/oleObject" Target="../embeddings/oleObject31.bin"/><Relationship Id="rId2" Type="http://schemas.openxmlformats.org/officeDocument/2006/relationships/slideLayout" Target="../slideLayouts/slideLayout2.xml"/><Relationship Id="rId1" Type="http://schemas.openxmlformats.org/officeDocument/2006/relationships/vmlDrawing" Target="../drawings/vmlDrawing14.vml"/><Relationship Id="rId6" Type="http://schemas.openxmlformats.org/officeDocument/2006/relationships/image" Target="../media/image42.wmf"/><Relationship Id="rId5" Type="http://schemas.openxmlformats.org/officeDocument/2006/relationships/oleObject" Target="../embeddings/oleObject30.bin"/><Relationship Id="rId4" Type="http://schemas.openxmlformats.org/officeDocument/2006/relationships/image" Target="../media/image41.wmf"/></Relationships>
</file>

<file path=ppt/slides/_rels/slide27.xml.rels><?xml version="1.0" encoding="UTF-8" standalone="yes"?>
<Relationships xmlns="http://schemas.openxmlformats.org/package/2006/relationships"><Relationship Id="rId8" Type="http://schemas.openxmlformats.org/officeDocument/2006/relationships/image" Target="../media/image46.wmf"/><Relationship Id="rId3" Type="http://schemas.openxmlformats.org/officeDocument/2006/relationships/oleObject" Target="../embeddings/oleObject32.bin"/><Relationship Id="rId7" Type="http://schemas.openxmlformats.org/officeDocument/2006/relationships/oleObject" Target="../embeddings/oleObject34.bin"/><Relationship Id="rId2" Type="http://schemas.openxmlformats.org/officeDocument/2006/relationships/slideLayout" Target="../slideLayouts/slideLayout2.xml"/><Relationship Id="rId1" Type="http://schemas.openxmlformats.org/officeDocument/2006/relationships/vmlDrawing" Target="../drawings/vmlDrawing15.vml"/><Relationship Id="rId6" Type="http://schemas.openxmlformats.org/officeDocument/2006/relationships/image" Target="../media/image45.wmf"/><Relationship Id="rId5" Type="http://schemas.openxmlformats.org/officeDocument/2006/relationships/oleObject" Target="../embeddings/oleObject33.bin"/><Relationship Id="rId4" Type="http://schemas.openxmlformats.org/officeDocument/2006/relationships/image" Target="../media/image44.wmf"/></Relationships>
</file>

<file path=ppt/slides/_rels/slide2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image" Target="../media/image50.wmf"/><Relationship Id="rId3" Type="http://schemas.openxmlformats.org/officeDocument/2006/relationships/oleObject" Target="../embeddings/oleObject35.bin"/><Relationship Id="rId7" Type="http://schemas.openxmlformats.org/officeDocument/2006/relationships/oleObject" Target="../embeddings/oleObject37.bin"/><Relationship Id="rId2" Type="http://schemas.openxmlformats.org/officeDocument/2006/relationships/slideLayout" Target="../slideLayouts/slideLayout2.xml"/><Relationship Id="rId1" Type="http://schemas.openxmlformats.org/officeDocument/2006/relationships/vmlDrawing" Target="../drawings/vmlDrawing16.vml"/><Relationship Id="rId6" Type="http://schemas.openxmlformats.org/officeDocument/2006/relationships/image" Target="../media/image49.wmf"/><Relationship Id="rId5" Type="http://schemas.openxmlformats.org/officeDocument/2006/relationships/oleObject" Target="../embeddings/oleObject36.bin"/><Relationship Id="rId10" Type="http://schemas.openxmlformats.org/officeDocument/2006/relationships/image" Target="../media/image51.wmf"/><Relationship Id="rId4" Type="http://schemas.openxmlformats.org/officeDocument/2006/relationships/image" Target="../media/image48.wmf"/><Relationship Id="rId9" Type="http://schemas.openxmlformats.org/officeDocument/2006/relationships/oleObject" Target="../embeddings/oleObject38.bin"/></Relationships>
</file>

<file path=ppt/slides/_rels/slide30.xml.rels><?xml version="1.0" encoding="UTF-8" standalone="yes"?>
<Relationships xmlns="http://schemas.openxmlformats.org/package/2006/relationships"><Relationship Id="rId8" Type="http://schemas.openxmlformats.org/officeDocument/2006/relationships/image" Target="../media/image54.wmf"/><Relationship Id="rId3" Type="http://schemas.openxmlformats.org/officeDocument/2006/relationships/oleObject" Target="../embeddings/oleObject39.bin"/><Relationship Id="rId7" Type="http://schemas.openxmlformats.org/officeDocument/2006/relationships/oleObject" Target="../embeddings/oleObject41.bin"/><Relationship Id="rId2" Type="http://schemas.openxmlformats.org/officeDocument/2006/relationships/slideLayout" Target="../slideLayouts/slideLayout2.xml"/><Relationship Id="rId1" Type="http://schemas.openxmlformats.org/officeDocument/2006/relationships/vmlDrawing" Target="../drawings/vmlDrawing17.vml"/><Relationship Id="rId6" Type="http://schemas.openxmlformats.org/officeDocument/2006/relationships/image" Target="../media/image53.wmf"/><Relationship Id="rId5" Type="http://schemas.openxmlformats.org/officeDocument/2006/relationships/oleObject" Target="../embeddings/oleObject40.bin"/><Relationship Id="rId4" Type="http://schemas.openxmlformats.org/officeDocument/2006/relationships/image" Target="../media/image52.wmf"/></Relationships>
</file>

<file path=ppt/slides/_rels/slide31.xml.rels><?xml version="1.0" encoding="UTF-8" standalone="yes"?>
<Relationships xmlns="http://schemas.openxmlformats.org/package/2006/relationships"><Relationship Id="rId8" Type="http://schemas.openxmlformats.org/officeDocument/2006/relationships/image" Target="../media/image57.wmf"/><Relationship Id="rId3" Type="http://schemas.openxmlformats.org/officeDocument/2006/relationships/oleObject" Target="../embeddings/oleObject42.bin"/><Relationship Id="rId7" Type="http://schemas.openxmlformats.org/officeDocument/2006/relationships/oleObject" Target="../embeddings/oleObject44.bin"/><Relationship Id="rId2" Type="http://schemas.openxmlformats.org/officeDocument/2006/relationships/slideLayout" Target="../slideLayouts/slideLayout2.xml"/><Relationship Id="rId1" Type="http://schemas.openxmlformats.org/officeDocument/2006/relationships/vmlDrawing" Target="../drawings/vmlDrawing18.vml"/><Relationship Id="rId6" Type="http://schemas.openxmlformats.org/officeDocument/2006/relationships/image" Target="../media/image56.wmf"/><Relationship Id="rId5" Type="http://schemas.openxmlformats.org/officeDocument/2006/relationships/oleObject" Target="../embeddings/oleObject43.bin"/><Relationship Id="rId4" Type="http://schemas.openxmlformats.org/officeDocument/2006/relationships/image" Target="../media/image55.wmf"/></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45.bin"/><Relationship Id="rId2" Type="http://schemas.openxmlformats.org/officeDocument/2006/relationships/slideLayout" Target="../slideLayouts/slideLayout2.xml"/><Relationship Id="rId1" Type="http://schemas.openxmlformats.org/officeDocument/2006/relationships/vmlDrawing" Target="../drawings/vmlDrawing19.vml"/><Relationship Id="rId6" Type="http://schemas.openxmlformats.org/officeDocument/2006/relationships/image" Target="../media/image58.wmf"/><Relationship Id="rId5" Type="http://schemas.openxmlformats.org/officeDocument/2006/relationships/oleObject" Target="../embeddings/oleObject46.bin"/><Relationship Id="rId4" Type="http://schemas.openxmlformats.org/officeDocument/2006/relationships/image" Target="../media/image57.wmf"/></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47.bin"/><Relationship Id="rId2" Type="http://schemas.openxmlformats.org/officeDocument/2006/relationships/slideLayout" Target="../slideLayouts/slideLayout2.xml"/><Relationship Id="rId1" Type="http://schemas.openxmlformats.org/officeDocument/2006/relationships/vmlDrawing" Target="../drawings/vmlDrawing20.vml"/><Relationship Id="rId6" Type="http://schemas.openxmlformats.org/officeDocument/2006/relationships/image" Target="../media/image56.wmf"/><Relationship Id="rId5" Type="http://schemas.openxmlformats.org/officeDocument/2006/relationships/oleObject" Target="../embeddings/oleObject48.bin"/><Relationship Id="rId4" Type="http://schemas.openxmlformats.org/officeDocument/2006/relationships/image" Target="../media/image59.wmf"/></Relationships>
</file>

<file path=ppt/slides/_rels/slide34.xml.rels><?xml version="1.0" encoding="UTF-8" standalone="yes"?>
<Relationships xmlns="http://schemas.openxmlformats.org/package/2006/relationships"><Relationship Id="rId8" Type="http://schemas.openxmlformats.org/officeDocument/2006/relationships/image" Target="../media/image62.wmf"/><Relationship Id="rId3" Type="http://schemas.openxmlformats.org/officeDocument/2006/relationships/oleObject" Target="../embeddings/oleObject49.bin"/><Relationship Id="rId7" Type="http://schemas.openxmlformats.org/officeDocument/2006/relationships/oleObject" Target="../embeddings/oleObject51.bin"/><Relationship Id="rId2" Type="http://schemas.openxmlformats.org/officeDocument/2006/relationships/slideLayout" Target="../slideLayouts/slideLayout2.xml"/><Relationship Id="rId1" Type="http://schemas.openxmlformats.org/officeDocument/2006/relationships/vmlDrawing" Target="../drawings/vmlDrawing21.vml"/><Relationship Id="rId6" Type="http://schemas.openxmlformats.org/officeDocument/2006/relationships/image" Target="../media/image61.wmf"/><Relationship Id="rId5" Type="http://schemas.openxmlformats.org/officeDocument/2006/relationships/oleObject" Target="../embeddings/oleObject50.bin"/><Relationship Id="rId4" Type="http://schemas.openxmlformats.org/officeDocument/2006/relationships/image" Target="../media/image60.wmf"/></Relationships>
</file>

<file path=ppt/slides/_rels/slide3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8" Type="http://schemas.openxmlformats.org/officeDocument/2006/relationships/image" Target="../media/image66.wmf"/><Relationship Id="rId3" Type="http://schemas.openxmlformats.org/officeDocument/2006/relationships/oleObject" Target="../embeddings/oleObject52.bin"/><Relationship Id="rId7" Type="http://schemas.openxmlformats.org/officeDocument/2006/relationships/oleObject" Target="../embeddings/oleObject54.bin"/><Relationship Id="rId2" Type="http://schemas.openxmlformats.org/officeDocument/2006/relationships/slideLayout" Target="../slideLayouts/slideLayout2.xml"/><Relationship Id="rId1" Type="http://schemas.openxmlformats.org/officeDocument/2006/relationships/vmlDrawing" Target="../drawings/vmlDrawing22.vml"/><Relationship Id="rId6" Type="http://schemas.openxmlformats.org/officeDocument/2006/relationships/image" Target="../media/image65.wmf"/><Relationship Id="rId5" Type="http://schemas.openxmlformats.org/officeDocument/2006/relationships/oleObject" Target="../embeddings/oleObject53.bin"/><Relationship Id="rId4" Type="http://schemas.openxmlformats.org/officeDocument/2006/relationships/image" Target="../media/image64.wmf"/></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55.bin"/><Relationship Id="rId2" Type="http://schemas.openxmlformats.org/officeDocument/2006/relationships/slideLayout" Target="../slideLayouts/slideLayout2.xml"/><Relationship Id="rId1" Type="http://schemas.openxmlformats.org/officeDocument/2006/relationships/vmlDrawing" Target="../drawings/vmlDrawing23.vml"/><Relationship Id="rId4" Type="http://schemas.openxmlformats.org/officeDocument/2006/relationships/image" Target="../media/image67.wmf"/></Relationships>
</file>

<file path=ppt/slides/_rels/slide39.xml.rels><?xml version="1.0" encoding="UTF-8" standalone="yes"?>
<Relationships xmlns="http://schemas.openxmlformats.org/package/2006/relationships"><Relationship Id="rId8" Type="http://schemas.openxmlformats.org/officeDocument/2006/relationships/image" Target="../media/image70.wmf"/><Relationship Id="rId3" Type="http://schemas.openxmlformats.org/officeDocument/2006/relationships/oleObject" Target="../embeddings/oleObject56.bin"/><Relationship Id="rId7" Type="http://schemas.openxmlformats.org/officeDocument/2006/relationships/oleObject" Target="../embeddings/oleObject58.bin"/><Relationship Id="rId2" Type="http://schemas.openxmlformats.org/officeDocument/2006/relationships/slideLayout" Target="../slideLayouts/slideLayout2.xml"/><Relationship Id="rId1" Type="http://schemas.openxmlformats.org/officeDocument/2006/relationships/vmlDrawing" Target="../drawings/vmlDrawing24.vml"/><Relationship Id="rId6" Type="http://schemas.openxmlformats.org/officeDocument/2006/relationships/image" Target="../media/image69.wmf"/><Relationship Id="rId5" Type="http://schemas.openxmlformats.org/officeDocument/2006/relationships/oleObject" Target="../embeddings/oleObject57.bin"/><Relationship Id="rId10" Type="http://schemas.openxmlformats.org/officeDocument/2006/relationships/image" Target="../media/image71.wmf"/><Relationship Id="rId4" Type="http://schemas.openxmlformats.org/officeDocument/2006/relationships/image" Target="../media/image68.wmf"/><Relationship Id="rId9" Type="http://schemas.openxmlformats.org/officeDocument/2006/relationships/oleObject" Target="../embeddings/oleObject59.bin"/></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60.bin"/><Relationship Id="rId2" Type="http://schemas.openxmlformats.org/officeDocument/2006/relationships/slideLayout" Target="../slideLayouts/slideLayout2.xml"/><Relationship Id="rId1" Type="http://schemas.openxmlformats.org/officeDocument/2006/relationships/vmlDrawing" Target="../drawings/vmlDrawing25.vml"/><Relationship Id="rId6" Type="http://schemas.openxmlformats.org/officeDocument/2006/relationships/image" Target="../media/image73.wmf"/><Relationship Id="rId5" Type="http://schemas.openxmlformats.org/officeDocument/2006/relationships/oleObject" Target="../embeddings/oleObject61.bin"/><Relationship Id="rId4" Type="http://schemas.openxmlformats.org/officeDocument/2006/relationships/image" Target="../media/image72.wmf"/></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62.bin"/><Relationship Id="rId2" Type="http://schemas.openxmlformats.org/officeDocument/2006/relationships/slideLayout" Target="../slideLayouts/slideLayout2.xml"/><Relationship Id="rId1" Type="http://schemas.openxmlformats.org/officeDocument/2006/relationships/vmlDrawing" Target="../drawings/vmlDrawing26.vml"/><Relationship Id="rId4" Type="http://schemas.openxmlformats.org/officeDocument/2006/relationships/image" Target="../media/image74.wmf"/></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260648"/>
            <a:ext cx="7851648" cy="1828800"/>
          </a:xfrm>
        </p:spPr>
        <p:txBody>
          <a:bodyPr/>
          <a:lstStyle/>
          <a:p>
            <a:r>
              <a:rPr lang="uz-Latn-UZ" dirty="0" smtClean="0"/>
              <a:t>5</a:t>
            </a:r>
            <a:r>
              <a:rPr lang="en-US" dirty="0" smtClean="0"/>
              <a:t>-</a:t>
            </a:r>
            <a:r>
              <a:rPr lang="uz-Cyrl-UZ" dirty="0" smtClean="0"/>
              <a:t> </a:t>
            </a:r>
            <a:r>
              <a:rPr lang="en-US" dirty="0" err="1" smtClean="0"/>
              <a:t>Mavzusi</a:t>
            </a:r>
            <a:r>
              <a:rPr lang="en-US" dirty="0" smtClean="0"/>
              <a:t>:</a:t>
            </a:r>
            <a:r>
              <a:rPr lang="uz-Latn-UZ" dirty="0" smtClean="0"/>
              <a:t>Suyuqliklar gidrodinamikasi</a:t>
            </a:r>
            <a:r>
              <a:rPr lang="en-US" dirty="0" smtClean="0"/>
              <a:t>.</a:t>
            </a:r>
            <a:endParaRPr lang="ru-RU" dirty="0"/>
          </a:p>
        </p:txBody>
      </p:sp>
      <p:sp>
        <p:nvSpPr>
          <p:cNvPr id="3" name="Подзаголовок 2"/>
          <p:cNvSpPr>
            <a:spLocks noGrp="1"/>
          </p:cNvSpPr>
          <p:nvPr>
            <p:ph type="subTitle" idx="1"/>
          </p:nvPr>
        </p:nvSpPr>
        <p:spPr>
          <a:xfrm>
            <a:off x="461720" y="2348880"/>
            <a:ext cx="7854696" cy="3600400"/>
          </a:xfrm>
        </p:spPr>
        <p:txBody>
          <a:bodyPr>
            <a:normAutofit fontScale="92500" lnSpcReduction="20000"/>
          </a:bodyPr>
          <a:lstStyle/>
          <a:p>
            <a:pPr algn="just"/>
            <a:r>
              <a:rPr lang="en-US" dirty="0" err="1" smtClean="0">
                <a:solidFill>
                  <a:schemeClr val="tx2">
                    <a:lumMod val="10000"/>
                  </a:schemeClr>
                </a:solidFill>
                <a:latin typeface="Times New Roman" pitchFamily="18" charset="0"/>
                <a:cs typeface="Times New Roman" pitchFamily="18" charset="0"/>
              </a:rPr>
              <a:t>Reja</a:t>
            </a:r>
            <a:r>
              <a:rPr lang="en-US" dirty="0" smtClean="0">
                <a:solidFill>
                  <a:schemeClr val="tx2">
                    <a:lumMod val="10000"/>
                  </a:schemeClr>
                </a:solidFill>
                <a:latin typeface="Times New Roman" pitchFamily="18" charset="0"/>
                <a:cs typeface="Times New Roman" pitchFamily="18" charset="0"/>
              </a:rPr>
              <a:t>:</a:t>
            </a:r>
          </a:p>
          <a:p>
            <a:pPr algn="just"/>
            <a:r>
              <a:rPr lang="en-US" dirty="0" smtClean="0">
                <a:solidFill>
                  <a:schemeClr val="bg1"/>
                </a:solidFill>
                <a:latin typeface="Times New Roman" pitchFamily="18" charset="0"/>
                <a:cs typeface="Times New Roman" pitchFamily="18" charset="0"/>
              </a:rPr>
              <a:t>5.1. </a:t>
            </a:r>
            <a:r>
              <a:rPr lang="uz-Latn-UZ" dirty="0" smtClean="0">
                <a:solidFill>
                  <a:schemeClr val="bg1"/>
                </a:solidFill>
                <a:latin typeface="Times New Roman" pitchFamily="18" charset="0"/>
                <a:cs typeface="Times New Roman" pitchFamily="18" charset="0"/>
              </a:rPr>
              <a:t>Suyuqlikka ta’sir etuvchi kuchlar</a:t>
            </a:r>
            <a:r>
              <a:rPr lang="en-US" dirty="0" smtClean="0">
                <a:solidFill>
                  <a:schemeClr val="bg1"/>
                </a:solidFill>
                <a:latin typeface="Times New Roman" pitchFamily="18" charset="0"/>
                <a:cs typeface="Times New Roman" pitchFamily="18" charset="0"/>
              </a:rPr>
              <a:t>.</a:t>
            </a:r>
          </a:p>
          <a:p>
            <a:pPr algn="just"/>
            <a:r>
              <a:rPr lang="en-US" dirty="0" smtClean="0">
                <a:solidFill>
                  <a:schemeClr val="bg1"/>
                </a:solidFill>
                <a:latin typeface="Times New Roman" pitchFamily="18" charset="0"/>
                <a:cs typeface="Times New Roman" pitchFamily="18" charset="0"/>
              </a:rPr>
              <a:t>5.2. </a:t>
            </a:r>
            <a:r>
              <a:rPr lang="it-IT" dirty="0" smtClean="0">
                <a:solidFill>
                  <a:schemeClr val="bg1"/>
                </a:solidFill>
                <a:latin typeface="Times New Roman" pitchFamily="18" charset="0"/>
                <a:cs typeface="Times New Roman" pitchFamily="18" charset="0"/>
              </a:rPr>
              <a:t>Gidrostatik bosim va uning xossalar.</a:t>
            </a:r>
          </a:p>
          <a:p>
            <a:pPr algn="just"/>
            <a:r>
              <a:rPr lang="it-IT" dirty="0" smtClean="0">
                <a:solidFill>
                  <a:schemeClr val="tx2">
                    <a:lumMod val="10000"/>
                  </a:schemeClr>
                </a:solidFill>
                <a:latin typeface="Times New Roman" pitchFamily="18" charset="0"/>
                <a:cs typeface="Times New Roman" pitchFamily="18" charset="0"/>
              </a:rPr>
              <a:t>5.3. </a:t>
            </a:r>
            <a:r>
              <a:rPr lang="en-GB" b="1" dirty="0" err="1" smtClean="0">
                <a:solidFill>
                  <a:schemeClr val="tx2">
                    <a:lumMod val="10000"/>
                  </a:schemeClr>
                </a:solidFill>
                <a:latin typeface="Times New Roman" pitchFamily="18" charset="0"/>
                <a:cs typeface="Times New Roman" pitchFamily="18" charset="0"/>
              </a:rPr>
              <a:t>Gidr</a:t>
            </a:r>
            <a:r>
              <a:rPr lang="ru-RU" b="1" dirty="0" smtClean="0">
                <a:solidFill>
                  <a:schemeClr val="tx2">
                    <a:lumMod val="10000"/>
                  </a:schemeClr>
                </a:solidFill>
                <a:latin typeface="Times New Roman" pitchFamily="18" charset="0"/>
                <a:cs typeface="Times New Roman" pitchFamily="18" charset="0"/>
              </a:rPr>
              <a:t>о</a:t>
            </a:r>
            <a:r>
              <a:rPr lang="en-GB" b="1" dirty="0" err="1" smtClean="0">
                <a:solidFill>
                  <a:schemeClr val="tx2">
                    <a:lumMod val="10000"/>
                  </a:schemeClr>
                </a:solidFill>
                <a:latin typeface="Times New Roman" pitchFamily="18" charset="0"/>
                <a:cs typeface="Times New Roman" pitchFamily="18" charset="0"/>
              </a:rPr>
              <a:t>dinamikaning</a:t>
            </a:r>
            <a:r>
              <a:rPr lang="en-GB" b="1" dirty="0" smtClean="0">
                <a:solidFill>
                  <a:schemeClr val="tx2">
                    <a:lumMod val="10000"/>
                  </a:schemeClr>
                </a:solidFill>
                <a:latin typeface="Times New Roman" pitchFamily="18" charset="0"/>
                <a:cs typeface="Times New Roman" pitchFamily="18" charset="0"/>
              </a:rPr>
              <a:t> as</a:t>
            </a:r>
            <a:r>
              <a:rPr lang="ru-RU" b="1" dirty="0" smtClean="0">
                <a:solidFill>
                  <a:schemeClr val="tx2">
                    <a:lumMod val="10000"/>
                  </a:schemeClr>
                </a:solidFill>
                <a:latin typeface="Times New Roman" pitchFamily="18" charset="0"/>
                <a:cs typeface="Times New Roman" pitchFamily="18" charset="0"/>
              </a:rPr>
              <a:t>о</a:t>
            </a:r>
            <a:r>
              <a:rPr lang="en-GB" b="1" dirty="0" err="1" smtClean="0">
                <a:solidFill>
                  <a:schemeClr val="tx2">
                    <a:lumMod val="10000"/>
                  </a:schemeClr>
                </a:solidFill>
                <a:latin typeface="Times New Roman" pitchFamily="18" charset="0"/>
                <a:cs typeface="Times New Roman" pitchFamily="18" charset="0"/>
              </a:rPr>
              <a:t>siy</a:t>
            </a:r>
            <a:r>
              <a:rPr lang="en-GB" b="1" dirty="0" smtClean="0">
                <a:solidFill>
                  <a:schemeClr val="tx2">
                    <a:lumMod val="10000"/>
                  </a:schemeClr>
                </a:solidFill>
                <a:latin typeface="Times New Roman" pitchFamily="18" charset="0"/>
                <a:cs typeface="Times New Roman" pitchFamily="18" charset="0"/>
              </a:rPr>
              <a:t> </a:t>
            </a:r>
            <a:r>
              <a:rPr lang="en-GB" b="1" dirty="0" err="1" smtClean="0">
                <a:solidFill>
                  <a:schemeClr val="tx2">
                    <a:lumMod val="10000"/>
                  </a:schemeClr>
                </a:solidFill>
                <a:latin typeface="Times New Roman" pitchFamily="18" charset="0"/>
                <a:cs typeface="Times New Roman" pitchFamily="18" charset="0"/>
              </a:rPr>
              <a:t>masalalari</a:t>
            </a:r>
            <a:r>
              <a:rPr lang="en-GB" b="1" dirty="0" smtClean="0">
                <a:solidFill>
                  <a:schemeClr val="tx2">
                    <a:lumMod val="10000"/>
                  </a:schemeClr>
                </a:solidFill>
                <a:latin typeface="Times New Roman" pitchFamily="18" charset="0"/>
                <a:cs typeface="Times New Roman" pitchFamily="18" charset="0"/>
              </a:rPr>
              <a:t> </a:t>
            </a:r>
            <a:r>
              <a:rPr lang="en-GB" b="1" dirty="0" err="1" smtClean="0">
                <a:solidFill>
                  <a:schemeClr val="tx2">
                    <a:lumMod val="10000"/>
                  </a:schemeClr>
                </a:solidFill>
                <a:latin typeface="Times New Roman" pitchFamily="18" charset="0"/>
                <a:cs typeface="Times New Roman" pitchFamily="18" charset="0"/>
              </a:rPr>
              <a:t>va</a:t>
            </a:r>
            <a:r>
              <a:rPr lang="en-GB" b="1" dirty="0" smtClean="0">
                <a:solidFill>
                  <a:schemeClr val="tx2">
                    <a:lumMod val="10000"/>
                  </a:schemeClr>
                </a:solidFill>
                <a:latin typeface="Times New Roman" pitchFamily="18" charset="0"/>
                <a:cs typeface="Times New Roman" pitchFamily="18" charset="0"/>
              </a:rPr>
              <a:t> </a:t>
            </a:r>
            <a:r>
              <a:rPr lang="en-GB" b="1" dirty="0" err="1" smtClean="0">
                <a:solidFill>
                  <a:schemeClr val="tx2">
                    <a:lumMod val="10000"/>
                  </a:schemeClr>
                </a:solidFill>
                <a:latin typeface="Times New Roman" pitchFamily="18" charset="0"/>
                <a:cs typeface="Times New Roman" pitchFamily="18" charset="0"/>
              </a:rPr>
              <a:t>usullari</a:t>
            </a:r>
            <a:r>
              <a:rPr lang="en-GB" b="1" dirty="0" smtClean="0">
                <a:solidFill>
                  <a:schemeClr val="tx2">
                    <a:lumMod val="10000"/>
                  </a:schemeClr>
                </a:solidFill>
                <a:latin typeface="Times New Roman" pitchFamily="18" charset="0"/>
                <a:cs typeface="Times New Roman" pitchFamily="18" charset="0"/>
              </a:rPr>
              <a:t>.</a:t>
            </a:r>
          </a:p>
          <a:p>
            <a:pPr algn="just"/>
            <a:r>
              <a:rPr lang="en-GB" b="1" dirty="0" smtClean="0">
                <a:solidFill>
                  <a:schemeClr val="tx2">
                    <a:lumMod val="10000"/>
                  </a:schemeClr>
                </a:solidFill>
                <a:latin typeface="Times New Roman" pitchFamily="18" charset="0"/>
                <a:cs typeface="Times New Roman" pitchFamily="18" charset="0"/>
              </a:rPr>
              <a:t>5.4. </a:t>
            </a:r>
            <a:r>
              <a:rPr lang="en-GB" b="1" dirty="0" err="1" smtClean="0">
                <a:solidFill>
                  <a:schemeClr val="tx2">
                    <a:lumMod val="10000"/>
                  </a:schemeClr>
                </a:solidFill>
                <a:latin typeface="Times New Roman" pitchFamily="18" charset="0"/>
                <a:cs typeface="Times New Roman" pitchFamily="18" charset="0"/>
              </a:rPr>
              <a:t>Oqimchali</a:t>
            </a:r>
            <a:r>
              <a:rPr lang="en-GB" b="1" dirty="0" smtClean="0">
                <a:solidFill>
                  <a:schemeClr val="tx2">
                    <a:lumMod val="10000"/>
                  </a:schemeClr>
                </a:solidFill>
                <a:latin typeface="Times New Roman" pitchFamily="18" charset="0"/>
                <a:cs typeface="Times New Roman" pitchFamily="18" charset="0"/>
              </a:rPr>
              <a:t> </a:t>
            </a:r>
            <a:r>
              <a:rPr lang="en-GB" b="1" dirty="0" err="1" smtClean="0">
                <a:solidFill>
                  <a:schemeClr val="tx2">
                    <a:lumMod val="10000"/>
                  </a:schemeClr>
                </a:solidFill>
                <a:latin typeface="Times New Roman" pitchFamily="18" charset="0"/>
                <a:cs typeface="Times New Roman" pitchFamily="18" charset="0"/>
              </a:rPr>
              <a:t>harakat</a:t>
            </a:r>
            <a:r>
              <a:rPr lang="en-GB" b="1" dirty="0" smtClean="0">
                <a:solidFill>
                  <a:schemeClr val="tx2">
                    <a:lumMod val="10000"/>
                  </a:schemeClr>
                </a:solidFill>
                <a:latin typeface="Times New Roman" pitchFamily="18" charset="0"/>
                <a:cs typeface="Times New Roman" pitchFamily="18" charset="0"/>
              </a:rPr>
              <a:t> </a:t>
            </a:r>
            <a:r>
              <a:rPr lang="en-GB" b="1" dirty="0" err="1" smtClean="0">
                <a:solidFill>
                  <a:schemeClr val="tx2">
                    <a:lumMod val="10000"/>
                  </a:schemeClr>
                </a:solidFill>
                <a:latin typeface="Times New Roman" pitchFamily="18" charset="0"/>
                <a:cs typeface="Times New Roman" pitchFamily="18" charset="0"/>
              </a:rPr>
              <a:t>haqida</a:t>
            </a:r>
            <a:r>
              <a:rPr lang="en-GB" b="1" dirty="0" smtClean="0">
                <a:solidFill>
                  <a:schemeClr val="tx2">
                    <a:lumMod val="10000"/>
                  </a:schemeClr>
                </a:solidFill>
                <a:latin typeface="Times New Roman" pitchFamily="18" charset="0"/>
                <a:cs typeface="Times New Roman" pitchFamily="18" charset="0"/>
              </a:rPr>
              <a:t> as</a:t>
            </a:r>
            <a:r>
              <a:rPr lang="ru-RU" b="1" dirty="0" smtClean="0">
                <a:solidFill>
                  <a:schemeClr val="tx2">
                    <a:lumMod val="10000"/>
                  </a:schemeClr>
                </a:solidFill>
                <a:latin typeface="Times New Roman" pitchFamily="18" charset="0"/>
                <a:cs typeface="Times New Roman" pitchFamily="18" charset="0"/>
              </a:rPr>
              <a:t>о</a:t>
            </a:r>
            <a:r>
              <a:rPr lang="en-GB" b="1" dirty="0" err="1" smtClean="0">
                <a:solidFill>
                  <a:schemeClr val="tx2">
                    <a:lumMod val="10000"/>
                  </a:schemeClr>
                </a:solidFill>
                <a:latin typeface="Times New Roman" pitchFamily="18" charset="0"/>
                <a:cs typeface="Times New Roman" pitchFamily="18" charset="0"/>
              </a:rPr>
              <a:t>siy</a:t>
            </a:r>
            <a:r>
              <a:rPr lang="en-GB" b="1" dirty="0" smtClean="0">
                <a:solidFill>
                  <a:schemeClr val="tx2">
                    <a:lumMod val="10000"/>
                  </a:schemeClr>
                </a:solidFill>
                <a:latin typeface="Times New Roman" pitchFamily="18" charset="0"/>
                <a:cs typeface="Times New Roman" pitchFamily="18" charset="0"/>
              </a:rPr>
              <a:t> </a:t>
            </a:r>
            <a:r>
              <a:rPr lang="en-GB" b="1" dirty="0" err="1" smtClean="0">
                <a:solidFill>
                  <a:schemeClr val="tx2">
                    <a:lumMod val="10000"/>
                  </a:schemeClr>
                </a:solidFill>
                <a:latin typeface="Times New Roman" pitchFamily="18" charset="0"/>
                <a:cs typeface="Times New Roman" pitchFamily="18" charset="0"/>
              </a:rPr>
              <a:t>tushunchalar</a:t>
            </a:r>
            <a:r>
              <a:rPr lang="en-GB" b="1" dirty="0" smtClean="0">
                <a:solidFill>
                  <a:schemeClr val="tx2">
                    <a:lumMod val="10000"/>
                  </a:schemeClr>
                </a:solidFill>
                <a:latin typeface="Times New Roman" pitchFamily="18" charset="0"/>
                <a:cs typeface="Times New Roman" pitchFamily="18" charset="0"/>
              </a:rPr>
              <a:t>.    </a:t>
            </a:r>
            <a:r>
              <a:rPr lang="en-GB" b="1" dirty="0" err="1" smtClean="0">
                <a:solidFill>
                  <a:schemeClr val="tx2">
                    <a:lumMod val="10000"/>
                  </a:schemeClr>
                </a:solidFill>
                <a:latin typeface="Times New Roman" pitchFamily="18" charset="0"/>
                <a:cs typeface="Times New Roman" pitchFamily="18" charset="0"/>
              </a:rPr>
              <a:t>Oqim</a:t>
            </a:r>
            <a:r>
              <a:rPr lang="en-GB" b="1" dirty="0" smtClean="0">
                <a:solidFill>
                  <a:schemeClr val="tx2">
                    <a:lumMod val="10000"/>
                  </a:schemeClr>
                </a:solidFill>
                <a:latin typeface="Times New Roman" pitchFamily="18" charset="0"/>
                <a:cs typeface="Times New Roman" pitchFamily="18" charset="0"/>
              </a:rPr>
              <a:t> </a:t>
            </a:r>
            <a:r>
              <a:rPr lang="en-GB" b="1" dirty="0" err="1" smtClean="0">
                <a:solidFill>
                  <a:schemeClr val="tx2">
                    <a:lumMod val="10000"/>
                  </a:schemeClr>
                </a:solidFill>
                <a:latin typeface="Times New Roman" pitchFamily="18" charset="0"/>
                <a:cs typeface="Times New Roman" pitchFamily="18" charset="0"/>
              </a:rPr>
              <a:t>chizig’i</a:t>
            </a:r>
            <a:r>
              <a:rPr lang="en-GB" b="1" dirty="0" smtClean="0">
                <a:solidFill>
                  <a:schemeClr val="tx2">
                    <a:lumMod val="10000"/>
                  </a:schemeClr>
                </a:solidFill>
                <a:latin typeface="Times New Roman" pitchFamily="18" charset="0"/>
                <a:cs typeface="Times New Roman" pitchFamily="18" charset="0"/>
              </a:rPr>
              <a:t>. </a:t>
            </a:r>
            <a:r>
              <a:rPr lang="en-GB" b="1" dirty="0" err="1" smtClean="0">
                <a:solidFill>
                  <a:schemeClr val="tx2">
                    <a:lumMod val="10000"/>
                  </a:schemeClr>
                </a:solidFill>
                <a:latin typeface="Times New Roman" pitchFamily="18" charset="0"/>
                <a:cs typeface="Times New Roman" pitchFamily="18" charset="0"/>
              </a:rPr>
              <a:t>Oqim</a:t>
            </a:r>
            <a:r>
              <a:rPr lang="en-GB" b="1" dirty="0" smtClean="0">
                <a:solidFill>
                  <a:schemeClr val="tx2">
                    <a:lumMod val="10000"/>
                  </a:schemeClr>
                </a:solidFill>
                <a:latin typeface="Times New Roman" pitchFamily="18" charset="0"/>
                <a:cs typeface="Times New Roman" pitchFamily="18" charset="0"/>
              </a:rPr>
              <a:t> </a:t>
            </a:r>
            <a:r>
              <a:rPr lang="en-GB" b="1" dirty="0" err="1" smtClean="0">
                <a:solidFill>
                  <a:schemeClr val="tx2">
                    <a:lumMod val="10000"/>
                  </a:schemeClr>
                </a:solidFill>
                <a:latin typeface="Times New Roman" pitchFamily="18" charset="0"/>
                <a:cs typeface="Times New Roman" pitchFamily="18" charset="0"/>
              </a:rPr>
              <a:t>naychasi</a:t>
            </a:r>
            <a:r>
              <a:rPr lang="en-GB" b="1" dirty="0" smtClean="0">
                <a:solidFill>
                  <a:schemeClr val="tx2">
                    <a:lumMod val="10000"/>
                  </a:schemeClr>
                </a:solidFill>
                <a:latin typeface="Times New Roman" pitchFamily="18" charset="0"/>
                <a:cs typeface="Times New Roman" pitchFamily="18" charset="0"/>
              </a:rPr>
              <a:t> </a:t>
            </a:r>
            <a:r>
              <a:rPr lang="en-GB" b="1" dirty="0" err="1" smtClean="0">
                <a:solidFill>
                  <a:schemeClr val="tx2">
                    <a:lumMod val="10000"/>
                  </a:schemeClr>
                </a:solidFill>
                <a:latin typeface="Times New Roman" pitchFamily="18" charset="0"/>
                <a:cs typeface="Times New Roman" pitchFamily="18" charset="0"/>
              </a:rPr>
              <a:t>va</a:t>
            </a:r>
            <a:r>
              <a:rPr lang="en-GB" b="1" dirty="0" smtClean="0">
                <a:solidFill>
                  <a:schemeClr val="tx2">
                    <a:lumMod val="10000"/>
                  </a:schemeClr>
                </a:solidFill>
                <a:latin typeface="Times New Roman" pitchFamily="18" charset="0"/>
                <a:cs typeface="Times New Roman" pitchFamily="18" charset="0"/>
              </a:rPr>
              <a:t> </a:t>
            </a:r>
            <a:r>
              <a:rPr lang="en-GB" b="1" dirty="0" err="1" smtClean="0">
                <a:solidFill>
                  <a:schemeClr val="tx2">
                    <a:lumMod val="10000"/>
                  </a:schemeClr>
                </a:solidFill>
                <a:latin typeface="Times New Roman" pitchFamily="18" charset="0"/>
                <a:cs typeface="Times New Roman" pitchFamily="18" charset="0"/>
              </a:rPr>
              <a:t>oqimcha</a:t>
            </a:r>
            <a:r>
              <a:rPr lang="en-GB" b="1" dirty="0" smtClean="0">
                <a:solidFill>
                  <a:schemeClr val="tx2">
                    <a:lumMod val="10000"/>
                  </a:schemeClr>
                </a:solidFill>
                <a:latin typeface="Times New Roman" pitchFamily="18" charset="0"/>
                <a:cs typeface="Times New Roman" pitchFamily="18" charset="0"/>
              </a:rPr>
              <a:t>.</a:t>
            </a:r>
          </a:p>
          <a:p>
            <a:pPr algn="just"/>
            <a:r>
              <a:rPr lang="en-GB" b="1" dirty="0" smtClean="0">
                <a:solidFill>
                  <a:schemeClr val="tx2">
                    <a:lumMod val="10000"/>
                  </a:schemeClr>
                </a:solidFill>
                <a:latin typeface="Times New Roman" pitchFamily="18" charset="0"/>
                <a:cs typeface="Times New Roman" pitchFamily="18" charset="0"/>
              </a:rPr>
              <a:t>5.5. </a:t>
            </a:r>
            <a:r>
              <a:rPr lang="en-GB" b="1" dirty="0" err="1" smtClean="0">
                <a:solidFill>
                  <a:schemeClr val="tx2">
                    <a:lumMod val="10000"/>
                  </a:schemeClr>
                </a:solidFill>
                <a:latin typeface="Times New Roman" pitchFamily="18" charset="0"/>
                <a:cs typeface="Times New Roman" pitchFamily="18" charset="0"/>
              </a:rPr>
              <a:t>Oqimning</a:t>
            </a:r>
            <a:r>
              <a:rPr lang="en-GB" b="1" dirty="0" smtClean="0">
                <a:solidFill>
                  <a:schemeClr val="tx2">
                    <a:lumMod val="10000"/>
                  </a:schemeClr>
                </a:solidFill>
                <a:latin typeface="Times New Roman" pitchFamily="18" charset="0"/>
                <a:cs typeface="Times New Roman" pitchFamily="18" charset="0"/>
              </a:rPr>
              <a:t> </a:t>
            </a:r>
            <a:r>
              <a:rPr lang="en-GB" b="1" dirty="0" err="1" smtClean="0">
                <a:solidFill>
                  <a:schemeClr val="tx2">
                    <a:lumMod val="10000"/>
                  </a:schemeClr>
                </a:solidFill>
                <a:latin typeface="Times New Roman" pitchFamily="18" charset="0"/>
                <a:cs typeface="Times New Roman" pitchFamily="18" charset="0"/>
              </a:rPr>
              <a:t>asosiy</a:t>
            </a:r>
            <a:r>
              <a:rPr lang="en-GB" b="1" dirty="0" smtClean="0">
                <a:solidFill>
                  <a:schemeClr val="tx2">
                    <a:lumMod val="10000"/>
                  </a:schemeClr>
                </a:solidFill>
                <a:latin typeface="Times New Roman" pitchFamily="18" charset="0"/>
                <a:cs typeface="Times New Roman" pitchFamily="18" charset="0"/>
              </a:rPr>
              <a:t> </a:t>
            </a:r>
            <a:r>
              <a:rPr lang="en-GB" b="1" dirty="0" err="1" smtClean="0">
                <a:solidFill>
                  <a:schemeClr val="tx2">
                    <a:lumMod val="10000"/>
                  </a:schemeClr>
                </a:solidFill>
                <a:latin typeface="Times New Roman" pitchFamily="18" charset="0"/>
                <a:cs typeface="Times New Roman" pitchFamily="18" charset="0"/>
              </a:rPr>
              <a:t>gidravlik</a:t>
            </a:r>
            <a:r>
              <a:rPr lang="en-GB" b="1" dirty="0" smtClean="0">
                <a:solidFill>
                  <a:schemeClr val="tx2">
                    <a:lumMod val="10000"/>
                  </a:schemeClr>
                </a:solidFill>
                <a:latin typeface="Times New Roman" pitchFamily="18" charset="0"/>
                <a:cs typeface="Times New Roman" pitchFamily="18" charset="0"/>
              </a:rPr>
              <a:t> </a:t>
            </a:r>
            <a:r>
              <a:rPr lang="en-GB" b="1" dirty="0" err="1" smtClean="0">
                <a:solidFill>
                  <a:schemeClr val="tx2">
                    <a:lumMod val="10000"/>
                  </a:schemeClr>
                </a:solidFill>
                <a:latin typeface="Times New Roman" pitchFamily="18" charset="0"/>
                <a:cs typeface="Times New Roman" pitchFamily="18" charset="0"/>
              </a:rPr>
              <a:t>elementlari</a:t>
            </a:r>
            <a:r>
              <a:rPr lang="en-GB" b="1" dirty="0" smtClean="0">
                <a:solidFill>
                  <a:schemeClr val="tx2">
                    <a:lumMod val="10000"/>
                  </a:schemeClr>
                </a:solidFill>
                <a:latin typeface="Times New Roman" pitchFamily="18" charset="0"/>
                <a:cs typeface="Times New Roman" pitchFamily="18" charset="0"/>
              </a:rPr>
              <a:t>.</a:t>
            </a:r>
            <a:endParaRPr lang="en-US" b="1" dirty="0" smtClean="0">
              <a:solidFill>
                <a:schemeClr val="tx2">
                  <a:lumMod val="10000"/>
                </a:schemeClr>
              </a:solidFill>
              <a:latin typeface="Times New Roman" pitchFamily="18" charset="0"/>
              <a:cs typeface="Times New Roman" pitchFamily="18" charset="0"/>
            </a:endParaRPr>
          </a:p>
          <a:p>
            <a:pPr algn="just"/>
            <a:r>
              <a:rPr lang="en-US" b="1" dirty="0" smtClean="0">
                <a:solidFill>
                  <a:schemeClr val="tx2">
                    <a:lumMod val="10000"/>
                  </a:schemeClr>
                </a:solidFill>
                <a:latin typeface="Times New Roman" pitchFamily="18" charset="0"/>
                <a:cs typeface="Times New Roman" pitchFamily="18" charset="0"/>
              </a:rPr>
              <a:t>5.6. </a:t>
            </a:r>
            <a:r>
              <a:rPr lang="en-US" b="1" dirty="0" err="1" smtClean="0">
                <a:solidFill>
                  <a:schemeClr val="tx2">
                    <a:lumMod val="10000"/>
                  </a:schemeClr>
                </a:solidFill>
                <a:latin typeface="Times New Roman" pitchFamily="18" charset="0"/>
                <a:cs typeface="Times New Roman" pitchFamily="18" charset="0"/>
              </a:rPr>
              <a:t>Suyuqlikning</a:t>
            </a:r>
            <a:r>
              <a:rPr lang="en-US" b="1" dirty="0" smtClean="0">
                <a:solidFill>
                  <a:schemeClr val="tx2">
                    <a:lumMod val="10000"/>
                  </a:schemeClr>
                </a:solidFill>
                <a:latin typeface="Times New Roman" pitchFamily="18" charset="0"/>
                <a:cs typeface="Times New Roman" pitchFamily="18" charset="0"/>
              </a:rPr>
              <a:t> </a:t>
            </a:r>
            <a:r>
              <a:rPr lang="en-US" b="1" dirty="0" err="1" smtClean="0">
                <a:solidFill>
                  <a:schemeClr val="tx2">
                    <a:lumMod val="10000"/>
                  </a:schemeClr>
                </a:solidFill>
                <a:latin typeface="Times New Roman" pitchFamily="18" charset="0"/>
                <a:cs typeface="Times New Roman" pitchFamily="18" charset="0"/>
              </a:rPr>
              <a:t>barqaror</a:t>
            </a:r>
            <a:r>
              <a:rPr lang="en-US" b="1" dirty="0" smtClean="0">
                <a:solidFill>
                  <a:schemeClr val="tx2">
                    <a:lumMod val="10000"/>
                  </a:schemeClr>
                </a:solidFill>
                <a:latin typeface="Times New Roman" pitchFamily="18" charset="0"/>
                <a:cs typeface="Times New Roman" pitchFamily="18" charset="0"/>
              </a:rPr>
              <a:t> </a:t>
            </a:r>
            <a:r>
              <a:rPr lang="en-US" b="1" dirty="0" err="1" smtClean="0">
                <a:solidFill>
                  <a:schemeClr val="tx2">
                    <a:lumMod val="10000"/>
                  </a:schemeClr>
                </a:solidFill>
                <a:latin typeface="Times New Roman" pitchFamily="18" charset="0"/>
                <a:cs typeface="Times New Roman" pitchFamily="18" charset="0"/>
              </a:rPr>
              <a:t>harakati</a:t>
            </a:r>
            <a:r>
              <a:rPr lang="en-US" b="1" dirty="0" smtClean="0">
                <a:solidFill>
                  <a:schemeClr val="tx2">
                    <a:lumMod val="10000"/>
                  </a:schemeClr>
                </a:solidFill>
                <a:latin typeface="Times New Roman" pitchFamily="18" charset="0"/>
                <a:cs typeface="Times New Roman" pitchFamily="18" charset="0"/>
              </a:rPr>
              <a:t> </a:t>
            </a:r>
            <a:r>
              <a:rPr lang="en-US" b="1" dirty="0" err="1" smtClean="0">
                <a:solidFill>
                  <a:schemeClr val="tx2">
                    <a:lumMod val="10000"/>
                  </a:schemeClr>
                </a:solidFill>
                <a:latin typeface="Times New Roman" pitchFamily="18" charset="0"/>
                <a:cs typeface="Times New Roman" pitchFamily="18" charset="0"/>
              </a:rPr>
              <a:t>uchun</a:t>
            </a:r>
            <a:r>
              <a:rPr lang="en-US" b="1" dirty="0" smtClean="0">
                <a:solidFill>
                  <a:schemeClr val="tx2">
                    <a:lumMod val="10000"/>
                  </a:schemeClr>
                </a:solidFill>
                <a:latin typeface="Times New Roman" pitchFamily="18" charset="0"/>
                <a:cs typeface="Times New Roman" pitchFamily="18" charset="0"/>
              </a:rPr>
              <a:t> u</a:t>
            </a:r>
            <a:r>
              <a:rPr lang="en-GB" b="1" dirty="0" err="1" smtClean="0">
                <a:solidFill>
                  <a:schemeClr val="tx2">
                    <a:lumMod val="10000"/>
                  </a:schemeClr>
                </a:solidFill>
                <a:latin typeface="Times New Roman" pitchFamily="18" charset="0"/>
                <a:cs typeface="Times New Roman" pitchFamily="18" charset="0"/>
              </a:rPr>
              <a:t>zluksizlik</a:t>
            </a:r>
            <a:r>
              <a:rPr lang="en-GB" b="1" dirty="0" smtClean="0">
                <a:solidFill>
                  <a:schemeClr val="tx2">
                    <a:lumMod val="10000"/>
                  </a:schemeClr>
                </a:solidFill>
                <a:latin typeface="Times New Roman" pitchFamily="18" charset="0"/>
                <a:cs typeface="Times New Roman" pitchFamily="18" charset="0"/>
              </a:rPr>
              <a:t>  t</a:t>
            </a:r>
            <a:r>
              <a:rPr lang="ru-RU" b="1" dirty="0" smtClean="0">
                <a:solidFill>
                  <a:schemeClr val="tx2">
                    <a:lumMod val="10000"/>
                  </a:schemeClr>
                </a:solidFill>
                <a:latin typeface="Times New Roman" pitchFamily="18" charset="0"/>
                <a:cs typeface="Times New Roman" pitchFamily="18" charset="0"/>
              </a:rPr>
              <a:t>е</a:t>
            </a:r>
            <a:r>
              <a:rPr lang="en-GB" b="1" dirty="0" err="1" smtClean="0">
                <a:solidFill>
                  <a:schemeClr val="tx2">
                    <a:lumMod val="10000"/>
                  </a:schemeClr>
                </a:solidFill>
                <a:latin typeface="Times New Roman" pitchFamily="18" charset="0"/>
                <a:cs typeface="Times New Roman" pitchFamily="18" charset="0"/>
              </a:rPr>
              <a:t>nglamasi</a:t>
            </a:r>
            <a:r>
              <a:rPr lang="en-GB" b="1" dirty="0" smtClean="0">
                <a:solidFill>
                  <a:schemeClr val="tx2">
                    <a:lumMod val="10000"/>
                  </a:schemeClr>
                </a:solidFill>
                <a:latin typeface="Times New Roman" pitchFamily="18" charset="0"/>
                <a:cs typeface="Times New Roman" pitchFamily="18" charset="0"/>
              </a:rPr>
              <a:t>.</a:t>
            </a:r>
            <a:endParaRPr lang="uz-Cyrl-UZ" b="1" dirty="0" smtClean="0">
              <a:solidFill>
                <a:schemeClr val="tx2">
                  <a:lumMod val="10000"/>
                </a:schemeClr>
              </a:solidFill>
              <a:latin typeface="Times New Roman" pitchFamily="18" charset="0"/>
              <a:cs typeface="Times New Roman" pitchFamily="18" charset="0"/>
            </a:endParaRPr>
          </a:p>
          <a:p>
            <a:pPr algn="just"/>
            <a:r>
              <a:rPr lang="uz-Cyrl-UZ" b="1" dirty="0" smtClean="0">
                <a:solidFill>
                  <a:schemeClr val="tx2">
                    <a:lumMod val="10000"/>
                  </a:schemeClr>
                </a:solidFill>
                <a:latin typeface="Times New Roman" pitchFamily="18" charset="0"/>
                <a:cs typeface="Times New Roman" pitchFamily="18" charset="0"/>
              </a:rPr>
              <a:t>5.7. </a:t>
            </a:r>
            <a:r>
              <a:rPr lang="en-GB" sz="2800" b="1" dirty="0" smtClean="0">
                <a:solidFill>
                  <a:schemeClr val="tx2">
                    <a:lumMod val="10000"/>
                  </a:schemeClr>
                </a:solidFill>
                <a:latin typeface="Times New Roman" pitchFamily="18" charset="0"/>
              </a:rPr>
              <a:t>B</a:t>
            </a:r>
            <a:r>
              <a:rPr lang="ru-RU" sz="2800" b="1" dirty="0" smtClean="0">
                <a:solidFill>
                  <a:schemeClr val="tx2">
                    <a:lumMod val="10000"/>
                  </a:schemeClr>
                </a:solidFill>
                <a:latin typeface="Times New Roman" pitchFamily="18" charset="0"/>
              </a:rPr>
              <a:t>е</a:t>
            </a:r>
            <a:r>
              <a:rPr lang="en-GB" sz="2800" b="1" dirty="0" err="1" smtClean="0">
                <a:solidFill>
                  <a:schemeClr val="tx2">
                    <a:lumMod val="10000"/>
                  </a:schemeClr>
                </a:solidFill>
                <a:latin typeface="Times New Roman" pitchFamily="18" charset="0"/>
              </a:rPr>
              <a:t>rnulli</a:t>
            </a:r>
            <a:r>
              <a:rPr lang="en-GB" sz="2800" b="1" dirty="0" smtClean="0">
                <a:solidFill>
                  <a:schemeClr val="tx2">
                    <a:lumMod val="10000"/>
                  </a:schemeClr>
                </a:solidFill>
                <a:latin typeface="Times New Roman" pitchFamily="18" charset="0"/>
              </a:rPr>
              <a:t> t</a:t>
            </a:r>
            <a:r>
              <a:rPr lang="ru-RU" sz="2800" b="1" dirty="0" smtClean="0">
                <a:solidFill>
                  <a:schemeClr val="tx2">
                    <a:lumMod val="10000"/>
                  </a:schemeClr>
                </a:solidFill>
                <a:latin typeface="Times New Roman" pitchFamily="18" charset="0"/>
              </a:rPr>
              <a:t>е</a:t>
            </a:r>
            <a:r>
              <a:rPr lang="en-GB" sz="2800" b="1" dirty="0" err="1" smtClean="0">
                <a:solidFill>
                  <a:schemeClr val="tx2">
                    <a:lumMod val="10000"/>
                  </a:schemeClr>
                </a:solidFill>
                <a:latin typeface="Times New Roman" pitchFamily="18" charset="0"/>
              </a:rPr>
              <a:t>nglamasi</a:t>
            </a:r>
            <a:r>
              <a:rPr lang="en-GB" sz="2800" b="1" dirty="0" smtClean="0">
                <a:solidFill>
                  <a:srgbClr val="0000FF"/>
                </a:solidFill>
                <a:latin typeface="Times New Roman" pitchFamily="18" charset="0"/>
              </a:rPr>
              <a:t>.</a:t>
            </a:r>
            <a:endParaRPr lang="ru-RU" sz="2800" b="1" dirty="0" smtClean="0">
              <a:solidFill>
                <a:srgbClr val="0000FF"/>
              </a:solidFill>
              <a:latin typeface="Times New Roman" pitchFamily="18" charset="0"/>
            </a:endParaRPr>
          </a:p>
          <a:p>
            <a:pPr indent="228600" algn="just">
              <a:tabLst>
                <a:tab pos="457200" algn="l"/>
              </a:tabLst>
            </a:pPr>
            <a:endParaRPr lang="en-GB" b="1" dirty="0" smtClean="0">
              <a:solidFill>
                <a:schemeClr val="tx2"/>
              </a:solidFill>
              <a:latin typeface="Times New Roman" pitchFamily="18" charset="0"/>
              <a:cs typeface="Times New Roman" pitchFamily="18" charset="0"/>
            </a:endParaRPr>
          </a:p>
          <a:p>
            <a:pPr algn="l"/>
            <a:endParaRPr lang="ru-RU" dirty="0">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6277"/>
    </mc:Choice>
    <mc:Fallback xmlns="">
      <p:transition spd="slow" advTm="4627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32656"/>
            <a:ext cx="8229600" cy="5991944"/>
          </a:xfrm>
        </p:spPr>
        <p:txBody>
          <a:bodyPr/>
          <a:lstStyle/>
          <a:p>
            <a:endParaRPr lang="en-US" dirty="0" smtClean="0"/>
          </a:p>
          <a:p>
            <a:r>
              <a:rPr lang="en-US" sz="2000" b="1" dirty="0" smtClean="0">
                <a:latin typeface="Times New Roman" pitchFamily="18" charset="0"/>
                <a:cs typeface="Times New Roman" pitchFamily="18" charset="0"/>
              </a:rPr>
              <a:t>5.1. </a:t>
            </a:r>
            <a:r>
              <a:rPr lang="uz-Latn-UZ" sz="2000" b="1" dirty="0" smtClean="0">
                <a:latin typeface="Times New Roman" pitchFamily="18" charset="0"/>
                <a:cs typeface="Times New Roman" pitchFamily="18" charset="0"/>
              </a:rPr>
              <a:t>Suyuqlikka ta’sir etuvchi kuchlar</a:t>
            </a:r>
            <a:r>
              <a:rPr lang="en-US" sz="2000" b="1" dirty="0" smtClean="0">
                <a:latin typeface="Times New Roman" pitchFamily="18" charset="0"/>
                <a:cs typeface="Times New Roman" pitchFamily="18" charset="0"/>
              </a:rPr>
              <a:t>. </a:t>
            </a:r>
          </a:p>
          <a:p>
            <a:r>
              <a:rPr lang="uz-Latn-UZ" sz="2000" b="1" i="1" dirty="0" smtClean="0">
                <a:latin typeface="Times New Roman" pitchFamily="18" charset="0"/>
                <a:cs typeface="Times New Roman" pitchFamily="18" charset="0"/>
              </a:rPr>
              <a:t>Kuch</a:t>
            </a:r>
            <a:r>
              <a:rPr lang="uz-Latn-UZ" sz="2000" dirty="0" smtClean="0">
                <a:latin typeface="Times New Roman" pitchFamily="18" charset="0"/>
                <a:cs typeface="Times New Roman" pitchFamily="18" charset="0"/>
              </a:rPr>
              <a:t> – bu ikki jism o’zaro ta’sirining miqdor o’lchovi. Suyuqlikning biror hajmiga ta’sir etuvchi tashqi kuchlar massaviy va sirt kuchlariga bo’linadi. Qo’zg’almas suyuqlikda kuchlanishning faqat bir ko’rinishi – siqish kuchlanishi mavjud. Siqish kuchlanishi – bu sirt kuchlarining taqsimlanish zichligi. Bu tushuncha fransuz matematigi O.Koshi (1789- 1857) tomonidan kiritilgan</a:t>
            </a:r>
            <a:r>
              <a:rPr lang="en-US" sz="2000" dirty="0" smtClean="0">
                <a:latin typeface="Times New Roman" pitchFamily="18" charset="0"/>
                <a:cs typeface="Times New Roman" pitchFamily="18" charset="0"/>
              </a:rPr>
              <a:t>.</a:t>
            </a:r>
            <a:r>
              <a:rPr lang="uz-Latn-UZ" sz="2000" dirty="0" smtClean="0"/>
              <a:t> 7) tomonidan kiritilgan.</a:t>
            </a:r>
            <a:endParaRPr lang="en-US" sz="2000" dirty="0" smtClean="0"/>
          </a:p>
          <a:p>
            <a:pPr>
              <a:buNone/>
            </a:pPr>
            <a:r>
              <a:rPr lang="en-US" sz="2000" dirty="0" smtClean="0"/>
              <a:t>	</a:t>
            </a:r>
            <a:r>
              <a:rPr lang="uz-Latn-UZ" sz="2000" dirty="0" smtClean="0"/>
              <a:t> </a:t>
            </a:r>
            <a:r>
              <a:rPr lang="uz-Latn-UZ" sz="2000" b="1" i="1" dirty="0" smtClean="0">
                <a:latin typeface="Times New Roman" pitchFamily="18" charset="0"/>
                <a:cs typeface="Times New Roman" pitchFamily="18" charset="0"/>
              </a:rPr>
              <a:t>Massaviy kuchlar </a:t>
            </a:r>
            <a:r>
              <a:rPr lang="uz-Latn-UZ" sz="2000" dirty="0" smtClean="0">
                <a:latin typeface="Times New Roman" pitchFamily="18" charset="0"/>
                <a:cs typeface="Times New Roman" pitchFamily="18" charset="0"/>
              </a:rPr>
              <a:t>suyuq jismning massasiga, bir jinsli suyuqliklar uchun esa uning hajmiga (og’irlik, inertsiya, markazdan qochish kuchlariga) proporsional.</a:t>
            </a:r>
            <a:endParaRPr lang="en-US" sz="2000" dirty="0" smtClean="0">
              <a:latin typeface="Times New Roman" pitchFamily="18" charset="0"/>
              <a:cs typeface="Times New Roman" pitchFamily="18" charset="0"/>
            </a:endParaRPr>
          </a:p>
          <a:p>
            <a:pPr>
              <a:buNone/>
            </a:pPr>
            <a:r>
              <a:rPr lang="en-US" sz="2000" b="1" i="1" dirty="0" smtClean="0">
                <a:latin typeface="Times New Roman" pitchFamily="18" charset="0"/>
                <a:cs typeface="Times New Roman" pitchFamily="18" charset="0"/>
              </a:rPr>
              <a:t>     </a:t>
            </a:r>
            <a:r>
              <a:rPr lang="uz-Latn-UZ" sz="2000" b="1" i="1" dirty="0" smtClean="0">
                <a:latin typeface="Times New Roman" pitchFamily="18" charset="0"/>
                <a:cs typeface="Times New Roman" pitchFamily="18" charset="0"/>
              </a:rPr>
              <a:t>Sirt kuchlari </a:t>
            </a:r>
            <a:r>
              <a:rPr lang="uz-Latn-UZ" sz="2000" dirty="0" smtClean="0">
                <a:latin typeface="Times New Roman" pitchFamily="18" charset="0"/>
                <a:cs typeface="Times New Roman" pitchFamily="18" charset="0"/>
              </a:rPr>
              <a:t>suyuq jismning sirti bo’ylab uzluksiz taqsimlangan va sirt yuzasiga proporsional. Bu kuchlar suyuqlik qo’shni hajmlarining to’g’ridan to’g’ri o’zaro ta’sirini yoki boshqa jismlarning, xususan, suyuq jism bilan o’zaro tutashgan boshqa qattiq jismning ta’sirini ifodalaydi.</a:t>
            </a:r>
            <a:endParaRPr lang="en-US" sz="2000" dirty="0" smtClean="0">
              <a:latin typeface="Times New Roman" pitchFamily="18" charset="0"/>
              <a:cs typeface="Times New Roman" pitchFamily="18" charset="0"/>
            </a:endParaRPr>
          </a:p>
          <a:p>
            <a:pPr>
              <a:buNone/>
            </a:pPr>
            <a:r>
              <a:rPr lang="en-US" sz="2000" b="1" i="1" dirty="0" smtClean="0">
                <a:latin typeface="Times New Roman" pitchFamily="18" charset="0"/>
                <a:cs typeface="Times New Roman" pitchFamily="18" charset="0"/>
              </a:rPr>
              <a:t>     </a:t>
            </a:r>
            <a:r>
              <a:rPr lang="uz-Latn-UZ" sz="2000" b="1" i="1" dirty="0" smtClean="0">
                <a:latin typeface="Times New Roman" pitchFamily="18" charset="0"/>
                <a:cs typeface="Times New Roman" pitchFamily="18" charset="0"/>
              </a:rPr>
              <a:t>Sirt taranglik kuchlari </a:t>
            </a:r>
            <a:r>
              <a:rPr lang="uz-Latn-UZ" sz="2000" dirty="0" smtClean="0">
                <a:latin typeface="Times New Roman" pitchFamily="18" charset="0"/>
                <a:cs typeface="Times New Roman" pitchFamily="18" charset="0"/>
              </a:rPr>
              <a:t>– bu suyuqlikka sferik shakl berishga intiluvchi kuchlar.</a:t>
            </a:r>
            <a:endParaRPr lang="ru-RU" sz="2000" dirty="0">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89829"/>
    </mc:Choice>
    <mc:Fallback xmlns="">
      <p:transition spd="slow" advTm="8982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cstate="print"/>
          <a:srcRect l="3626" t="27012" r="77174" b="41489"/>
          <a:stretch>
            <a:fillRect/>
          </a:stretch>
        </p:blipFill>
        <p:spPr bwMode="auto">
          <a:xfrm>
            <a:off x="539552" y="908720"/>
            <a:ext cx="4608512" cy="4752528"/>
          </a:xfrm>
          <a:prstGeom prst="rect">
            <a:avLst/>
          </a:prstGeom>
          <a:noFill/>
          <a:ln w="9525">
            <a:noFill/>
            <a:miter lim="800000"/>
            <a:headEnd/>
            <a:tailEnd/>
          </a:ln>
        </p:spPr>
      </p:pic>
      <p:sp>
        <p:nvSpPr>
          <p:cNvPr id="4" name="Прямоугольник 3"/>
          <p:cNvSpPr/>
          <p:nvPr/>
        </p:nvSpPr>
        <p:spPr>
          <a:xfrm>
            <a:off x="5436096" y="620688"/>
            <a:ext cx="3456384" cy="5262979"/>
          </a:xfrm>
          <a:prstGeom prst="rect">
            <a:avLst/>
          </a:prstGeom>
        </p:spPr>
        <p:txBody>
          <a:bodyPr wrap="square">
            <a:spAutoFit/>
          </a:bodyPr>
          <a:lstStyle/>
          <a:p>
            <a:r>
              <a:rPr lang="uz-Latn-UZ" sz="2400" dirty="0" smtClean="0">
                <a:latin typeface="Times New Roman" pitchFamily="18" charset="0"/>
                <a:cs typeface="Times New Roman" pitchFamily="18" charset="0"/>
              </a:rPr>
              <a:t>Suyuqlik bilan to’ldirilgan idishni qaraylik. Agar undan cheksiz kichik suyuqlik hajmini ajratib qarasak, u holda bu hajmga qo’shni cheksiz kichik hajmlardan kuchlar ta’sir qiladi (</a:t>
            </a:r>
            <a:r>
              <a:rPr lang="en-US" sz="2400" dirty="0" smtClean="0">
                <a:latin typeface="Times New Roman" pitchFamily="18" charset="0"/>
                <a:cs typeface="Times New Roman" pitchFamily="18" charset="0"/>
              </a:rPr>
              <a:t>5</a:t>
            </a:r>
            <a:r>
              <a:rPr lang="uz-Latn-UZ" sz="2400" dirty="0" smtClean="0">
                <a:latin typeface="Times New Roman" pitchFamily="18" charset="0"/>
                <a:cs typeface="Times New Roman" pitchFamily="18" charset="0"/>
              </a:rPr>
              <a:t>.1</a:t>
            </a:r>
            <a:r>
              <a:rPr lang="en-US" sz="2400" dirty="0" smtClean="0">
                <a:latin typeface="Times New Roman" pitchFamily="18" charset="0"/>
                <a:cs typeface="Times New Roman" pitchFamily="18" charset="0"/>
              </a:rPr>
              <a:t>,a</a:t>
            </a:r>
            <a:r>
              <a:rPr lang="uz-Latn-UZ" sz="2400" dirty="0" smtClean="0">
                <a:latin typeface="Times New Roman" pitchFamily="18" charset="0"/>
                <a:cs typeface="Times New Roman" pitchFamily="18" charset="0"/>
              </a:rPr>
              <a:t>-rasm). Bundan tashqari suyuqlikning erkin sirtiga Patm atmosfera bosimining kuchi va idish devori tarafdan kuchlar ta’sir qiladi. </a:t>
            </a:r>
            <a:endParaRPr lang="ru-RU" sz="2400" dirty="0">
              <a:latin typeface="Times New Roman" pitchFamily="18" charset="0"/>
              <a:cs typeface="Times New Roman" pitchFamily="18" charset="0"/>
            </a:endParaRPr>
          </a:p>
        </p:txBody>
      </p:sp>
      <p:sp>
        <p:nvSpPr>
          <p:cNvPr id="5" name="TextBox 4"/>
          <p:cNvSpPr txBox="1"/>
          <p:nvPr/>
        </p:nvSpPr>
        <p:spPr>
          <a:xfrm>
            <a:off x="899592" y="5805264"/>
            <a:ext cx="3168352" cy="461665"/>
          </a:xfrm>
          <a:prstGeom prst="rect">
            <a:avLst/>
          </a:prstGeom>
          <a:noFill/>
        </p:spPr>
        <p:txBody>
          <a:bodyPr wrap="square" rtlCol="0">
            <a:spAutoFit/>
          </a:bodyPr>
          <a:lstStyle/>
          <a:p>
            <a:r>
              <a:rPr lang="en-US" sz="2400" b="1" dirty="0" smtClean="0">
                <a:latin typeface="Times New Roman" pitchFamily="18" charset="0"/>
                <a:cs typeface="Times New Roman" pitchFamily="18" charset="0"/>
              </a:rPr>
              <a:t>5.1,a-rasm</a:t>
            </a:r>
            <a:r>
              <a:rPr lang="en-US" sz="2000" b="1" dirty="0" smtClean="0">
                <a:latin typeface="Times New Roman" pitchFamily="18" charset="0"/>
                <a:cs typeface="Times New Roman" pitchFamily="18" charset="0"/>
              </a:rPr>
              <a:t>.</a:t>
            </a:r>
            <a:endParaRPr lang="ru-RU" sz="2000" b="1" dirty="0">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7048"/>
    </mc:Choice>
    <mc:Fallback xmlns="">
      <p:transition spd="slow" advTm="27048"/>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32656"/>
            <a:ext cx="8229600" cy="5991944"/>
          </a:xfrm>
        </p:spPr>
        <p:txBody>
          <a:bodyPr>
            <a:normAutofit lnSpcReduction="10000"/>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r>
              <a:rPr lang="en-US" dirty="0" smtClean="0">
                <a:latin typeface="Times New Roman" pitchFamily="18" charset="0"/>
                <a:cs typeface="Times New Roman" pitchFamily="18" charset="0"/>
              </a:rPr>
              <a:t>                                   </a:t>
            </a:r>
            <a:r>
              <a:rPr lang="en-US" b="1" dirty="0" smtClean="0">
                <a:latin typeface="Times New Roman" pitchFamily="18" charset="0"/>
                <a:cs typeface="Times New Roman" pitchFamily="18" charset="0"/>
              </a:rPr>
              <a:t>5.1,b-rasm.</a:t>
            </a:r>
          </a:p>
          <a:p>
            <a:r>
              <a:rPr lang="uz-Latn-UZ" sz="2200" dirty="0" smtClean="0">
                <a:latin typeface="Times New Roman" pitchFamily="18" charset="0"/>
                <a:cs typeface="Times New Roman" pitchFamily="18" charset="0"/>
              </a:rPr>
              <a:t>Sirt taranglik kuchlari sirt kuchlaridan bog’liq va ular suyuqlikning erkin sirtiga perpendikulyar bo’lib doimo qaralayotgan hajmning ichiga yo’nalgan. Masalan, erkin sirtda suyuqlikning cheksiz kichik hajmini qaraylik. Bunga qo’shni hajmlar tomonidan kuchlar ta’sir etadi. Natijada, agar qaralayotgan hajmga ta’sir etayotgan barcha kuchlar vektorlarini yug’sak, u holda yig’indi tashkil etuvchi kuch qaralayotgan hajmning ichiga normal yo’nalgan bo’ladi</a:t>
            </a:r>
            <a:r>
              <a:rPr lang="en-US" sz="2200" dirty="0" smtClean="0">
                <a:latin typeface="Times New Roman" pitchFamily="18" charset="0"/>
                <a:cs typeface="Times New Roman" pitchFamily="18" charset="0"/>
              </a:rPr>
              <a:t> (5.1,b-rasm.).</a:t>
            </a:r>
            <a:endParaRPr lang="ru-RU" sz="2200" dirty="0">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2" cstate="print"/>
          <a:srcRect l="39013" t="48844" r="42724" b="37375"/>
          <a:stretch>
            <a:fillRect/>
          </a:stretch>
        </p:blipFill>
        <p:spPr bwMode="auto">
          <a:xfrm>
            <a:off x="1475656" y="0"/>
            <a:ext cx="6120680" cy="324036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39481"/>
    </mc:Choice>
    <mc:Fallback xmlns="">
      <p:transition spd="slow" advTm="3948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32656"/>
            <a:ext cx="8229600" cy="5991944"/>
          </a:xfrm>
        </p:spPr>
        <p:txBody>
          <a:bodyPr/>
          <a:lstStyle/>
          <a:p>
            <a:pPr>
              <a:buNone/>
            </a:pPr>
            <a:r>
              <a:rPr lang="en-US" b="1" dirty="0" smtClean="0">
                <a:latin typeface="Times New Roman" pitchFamily="18" charset="0"/>
                <a:cs typeface="Times New Roman" pitchFamily="18" charset="0"/>
              </a:rPr>
              <a:t>5.2.</a:t>
            </a:r>
            <a:r>
              <a:rPr lang="uz-Latn-UZ" b="1" dirty="0" smtClean="0">
                <a:latin typeface="Times New Roman" pitchFamily="18" charset="0"/>
                <a:cs typeface="Times New Roman" pitchFamily="18" charset="0"/>
              </a:rPr>
              <a:t>Gidrostatik bosim va uning xossalari</a:t>
            </a:r>
            <a:r>
              <a:rPr lang="en-US" b="1" dirty="0" smtClean="0">
                <a:latin typeface="Times New Roman" pitchFamily="18" charset="0"/>
                <a:cs typeface="Times New Roman" pitchFamily="18" charset="0"/>
              </a:rPr>
              <a:t>.</a:t>
            </a:r>
            <a:r>
              <a:rPr lang="uz-Latn-UZ" b="1" dirty="0" smtClean="0">
                <a:latin typeface="Times New Roman" pitchFamily="18" charset="0"/>
                <a:cs typeface="Times New Roman" pitchFamily="18" charset="0"/>
              </a:rPr>
              <a:t> </a:t>
            </a:r>
            <a:endParaRPr lang="en-US" b="1" dirty="0" smtClean="0">
              <a:latin typeface="Times New Roman" pitchFamily="18" charset="0"/>
              <a:cs typeface="Times New Roman" pitchFamily="18" charset="0"/>
            </a:endParaRPr>
          </a:p>
          <a:p>
            <a:r>
              <a:rPr lang="uz-Latn-UZ" sz="2400" dirty="0" smtClean="0">
                <a:latin typeface="Times New Roman" pitchFamily="18" charset="0"/>
                <a:cs typeface="Times New Roman" pitchFamily="18" charset="0"/>
              </a:rPr>
              <a:t>Sokin suyuqlik barcha tarafdan sirt kuchlari bilan siqilgan bo’ladi. Bu kuchlar sirt nuqtalariga normal bo’ylab hajmning ichiqa qarab yo’nalgan bo’ladi. Bu P kuchlar gidrostatik bosim kuchlari deb ataladi. Bu P kuch ta’sirida suyuqlik ichida p siquvchi kuchla-nish paydo bo’ladi va uning moduli gidrostatik bosim deb ataladi (</a:t>
            </a:r>
            <a:r>
              <a:rPr lang="en-US" sz="2400" dirty="0" smtClean="0">
                <a:latin typeface="Times New Roman" pitchFamily="18" charset="0"/>
                <a:cs typeface="Times New Roman" pitchFamily="18" charset="0"/>
              </a:rPr>
              <a:t>5</a:t>
            </a:r>
            <a:r>
              <a:rPr lang="uz-Latn-UZ" sz="2400" dirty="0" smtClean="0">
                <a:latin typeface="Times New Roman" pitchFamily="18" charset="0"/>
                <a:cs typeface="Times New Roman" pitchFamily="18" charset="0"/>
              </a:rPr>
              <a:t>.2-rasm).</a:t>
            </a:r>
            <a:endParaRPr lang="en-US" sz="2400" dirty="0" smtClean="0">
              <a:latin typeface="Times New Roman" pitchFamily="18" charset="0"/>
              <a:cs typeface="Times New Roman" pitchFamily="18" charset="0"/>
            </a:endParaRPr>
          </a:p>
          <a:p>
            <a:endParaRPr lang="en-US" sz="2400" dirty="0" smtClean="0">
              <a:latin typeface="Times New Roman" pitchFamily="18" charset="0"/>
              <a:cs typeface="Times New Roman" pitchFamily="18" charset="0"/>
            </a:endParaRPr>
          </a:p>
          <a:p>
            <a:endParaRPr lang="ru-RU" sz="2400" dirty="0">
              <a:latin typeface="Times New Roman" pitchFamily="18" charset="0"/>
              <a:cs typeface="Times New Roman" pitchFamily="18" charset="0"/>
            </a:endParaRPr>
          </a:p>
        </p:txBody>
      </p:sp>
      <p:pic>
        <p:nvPicPr>
          <p:cNvPr id="5" name="Picture 2"/>
          <p:cNvPicPr>
            <a:picLocks noChangeAspect="1" noChangeArrowheads="1"/>
          </p:cNvPicPr>
          <p:nvPr/>
        </p:nvPicPr>
        <p:blipFill>
          <a:blip r:embed="rId2" cstate="print"/>
          <a:srcRect l="60597" t="44906" r="20033" b="34422"/>
          <a:stretch>
            <a:fillRect/>
          </a:stretch>
        </p:blipFill>
        <p:spPr bwMode="auto">
          <a:xfrm>
            <a:off x="1907704" y="2996952"/>
            <a:ext cx="4680520" cy="2808312"/>
          </a:xfrm>
          <a:prstGeom prst="rect">
            <a:avLst/>
          </a:prstGeom>
          <a:noFill/>
          <a:ln w="9525">
            <a:noFill/>
            <a:miter lim="800000"/>
            <a:headEnd/>
            <a:tailEnd/>
          </a:ln>
        </p:spPr>
      </p:pic>
      <p:sp>
        <p:nvSpPr>
          <p:cNvPr id="6" name="TextBox 5"/>
          <p:cNvSpPr txBox="1"/>
          <p:nvPr/>
        </p:nvSpPr>
        <p:spPr>
          <a:xfrm>
            <a:off x="3203848" y="5805264"/>
            <a:ext cx="2592288" cy="461665"/>
          </a:xfrm>
          <a:prstGeom prst="rect">
            <a:avLst/>
          </a:prstGeom>
          <a:noFill/>
        </p:spPr>
        <p:txBody>
          <a:bodyPr wrap="square" rtlCol="0">
            <a:spAutoFit/>
          </a:bodyPr>
          <a:lstStyle/>
          <a:p>
            <a:r>
              <a:rPr lang="en-US" sz="2400" b="1" dirty="0" smtClean="0">
                <a:latin typeface="Times New Roman" pitchFamily="18" charset="0"/>
                <a:cs typeface="Times New Roman" pitchFamily="18" charset="0"/>
              </a:rPr>
              <a:t>         5.2-rasm.</a:t>
            </a:r>
            <a:endParaRPr lang="ru-RU" sz="2400" b="1" dirty="0">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8090"/>
    </mc:Choice>
    <mc:Fallback xmlns="">
      <p:transition spd="slow" advTm="3809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32656"/>
            <a:ext cx="8229600" cy="5991944"/>
          </a:xfrm>
        </p:spPr>
        <p:txBody>
          <a:bodyPr/>
          <a:lstStyle/>
          <a:p>
            <a:endParaRPr lang="en-US" dirty="0" smtClean="0"/>
          </a:p>
          <a:p>
            <a:endParaRPr lang="en-US" dirty="0" smtClean="0"/>
          </a:p>
          <a:p>
            <a:r>
              <a:rPr lang="uz-Latn-UZ" dirty="0" smtClean="0">
                <a:latin typeface="Times New Roman" pitchFamily="18" charset="0"/>
                <a:cs typeface="Times New Roman" pitchFamily="18" charset="0"/>
              </a:rPr>
              <a:t>Suyuqlikning berilgan A nuqtasidagi gidrostatik bosimning qiymati quyidagi formuladan topiladi:</a:t>
            </a:r>
            <a:endParaRPr lang="en-US" dirty="0" smtClean="0">
              <a:latin typeface="Times New Roman" pitchFamily="18" charset="0"/>
              <a:cs typeface="Times New Roman" pitchFamily="18" charset="0"/>
            </a:endParaRPr>
          </a:p>
          <a:p>
            <a:endParaRPr lang="en-US" dirty="0" smtClean="0"/>
          </a:p>
          <a:p>
            <a:r>
              <a:rPr lang="uz-Latn-UZ" dirty="0" smtClean="0"/>
              <a:t> </a:t>
            </a:r>
            <a:endParaRPr lang="en-US" dirty="0" smtClean="0"/>
          </a:p>
          <a:p>
            <a:r>
              <a:rPr lang="uz-Latn-UZ" dirty="0" smtClean="0"/>
              <a:t> (</a:t>
            </a:r>
            <a:r>
              <a:rPr lang="en-US" dirty="0" smtClean="0">
                <a:latin typeface="Times New Roman" pitchFamily="18" charset="0"/>
                <a:cs typeface="Times New Roman" pitchFamily="18" charset="0"/>
              </a:rPr>
              <a:t>5.</a:t>
            </a:r>
            <a:r>
              <a:rPr lang="uz-Latn-UZ" dirty="0" smtClean="0">
                <a:latin typeface="Times New Roman" pitchFamily="18" charset="0"/>
                <a:cs typeface="Times New Roman" pitchFamily="18" charset="0"/>
              </a:rPr>
              <a:t>2</a:t>
            </a:r>
            <a:r>
              <a:rPr lang="en-US" dirty="0" smtClean="0">
                <a:latin typeface="Times New Roman" pitchFamily="18" charset="0"/>
                <a:cs typeface="Times New Roman" pitchFamily="18" charset="0"/>
              </a:rPr>
              <a:t>.1</a:t>
            </a:r>
            <a:r>
              <a:rPr lang="uz-Latn-UZ" dirty="0" smtClean="0"/>
              <a:t>) </a:t>
            </a:r>
            <a:endParaRPr lang="en-US" dirty="0" smtClean="0"/>
          </a:p>
          <a:p>
            <a:endParaRPr lang="en-US" dirty="0" smtClean="0"/>
          </a:p>
          <a:p>
            <a:r>
              <a:rPr lang="uz-Latn-UZ" dirty="0" smtClean="0">
                <a:latin typeface="Times New Roman" pitchFamily="18" charset="0"/>
                <a:cs typeface="Times New Roman" pitchFamily="18" charset="0"/>
              </a:rPr>
              <a:t>bu yerda</a:t>
            </a:r>
            <a:r>
              <a:rPr lang="en-US" dirty="0" smtClean="0">
                <a:latin typeface="Times New Roman" pitchFamily="18" charset="0"/>
                <a:cs typeface="Times New Roman" pitchFamily="18" charset="0"/>
              </a:rPr>
              <a:t>:</a:t>
            </a:r>
          </a:p>
          <a:p>
            <a:r>
              <a:rPr lang="uz-Latn-UZ" dirty="0" smtClean="0">
                <a:latin typeface="Times New Roman" pitchFamily="18" charset="0"/>
                <a:cs typeface="Times New Roman" pitchFamily="18" charset="0"/>
              </a:rPr>
              <a:t> </a:t>
            </a:r>
            <a:r>
              <a:rPr lang="el-GR" dirty="0" smtClean="0">
                <a:latin typeface="Times New Roman" pitchFamily="18" charset="0"/>
                <a:cs typeface="Times New Roman" pitchFamily="18" charset="0"/>
              </a:rPr>
              <a:t>Δ</a:t>
            </a:r>
            <a:r>
              <a:rPr lang="uz-Latn-UZ" dirty="0" smtClean="0">
                <a:latin typeface="Times New Roman" pitchFamily="18" charset="0"/>
                <a:cs typeface="Times New Roman" pitchFamily="18" charset="0"/>
              </a:rPr>
              <a:t>P – berilgan </a:t>
            </a:r>
            <a:endParaRPr lang="en-US" dirty="0" smtClean="0">
              <a:latin typeface="Times New Roman" pitchFamily="18" charset="0"/>
              <a:cs typeface="Times New Roman" pitchFamily="18" charset="0"/>
            </a:endParaRPr>
          </a:p>
          <a:p>
            <a:r>
              <a:rPr lang="el-GR" dirty="0" smtClean="0">
                <a:latin typeface="Times New Roman" pitchFamily="18" charset="0"/>
                <a:cs typeface="Times New Roman" pitchFamily="18" charset="0"/>
              </a:rPr>
              <a:t>Δ </a:t>
            </a:r>
            <a:r>
              <a:rPr lang="uz-Latn-UZ" dirty="0" smtClean="0">
                <a:latin typeface="Times New Roman" pitchFamily="18" charset="0"/>
                <a:cs typeface="Times New Roman" pitchFamily="18" charset="0"/>
              </a:rPr>
              <a:t>S yuzachaga ta’sir etuvchi bosim kuchi.</a:t>
            </a:r>
            <a:endParaRPr lang="ru-RU" dirty="0">
              <a:latin typeface="Times New Roman" pitchFamily="18" charset="0"/>
              <a:cs typeface="Times New Roman" pitchFamily="18" charset="0"/>
            </a:endParaRPr>
          </a:p>
        </p:txBody>
      </p:sp>
      <p:pic>
        <p:nvPicPr>
          <p:cNvPr id="4" name="Picture 2"/>
          <p:cNvPicPr>
            <a:picLocks noChangeAspect="1" noChangeArrowheads="1"/>
          </p:cNvPicPr>
          <p:nvPr/>
        </p:nvPicPr>
        <p:blipFill>
          <a:blip r:embed="rId2" cstate="print"/>
          <a:srcRect l="42887" t="40969" r="44384" b="50172"/>
          <a:stretch>
            <a:fillRect/>
          </a:stretch>
        </p:blipFill>
        <p:spPr bwMode="auto">
          <a:xfrm>
            <a:off x="2555776" y="2636912"/>
            <a:ext cx="3128348" cy="1224136"/>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22741"/>
    </mc:Choice>
    <mc:Fallback xmlns="">
      <p:transition spd="slow" advTm="2274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32656"/>
            <a:ext cx="8229600" cy="5991944"/>
          </a:xfrm>
        </p:spPr>
        <p:txBody>
          <a:bodyPr>
            <a:normAutofit lnSpcReduction="10000"/>
          </a:bodyPr>
          <a:lstStyle/>
          <a:p>
            <a:r>
              <a:rPr lang="uz-Latn-UZ" sz="2200" dirty="0" smtClean="0">
                <a:latin typeface="Times New Roman" pitchFamily="18" charset="0"/>
                <a:cs typeface="Times New Roman" pitchFamily="18" charset="0"/>
              </a:rPr>
              <a:t>Kuchlanish vektori yuzaning oriyentatsiyasidan bog’liq. Ularning soni cheksiz to’plam. Har bir vektor yuzaga nisbatan normal va urinma tashkil etuvchilarga ega. Sokin suyuqlikda urinma kuchlanish mavjud emas, qaralayotgan nuqtada molekulalar orasidagi masofa barcha yo’nalishlarda bir xil (chunki, suyuqlikda tuzilma yo’q). Shuning uchun, suyuqlik ichki nuqtasidagi kuchlanish vektor emas, balki skalyar miqdor (u yo’nalishdan bog’liq emas). Shunday qilib, p bosim (N/m2 yoki Pa) – bu skalyar miqdor.</a:t>
            </a:r>
            <a:endParaRPr lang="en-US" sz="2200" dirty="0" smtClean="0">
              <a:latin typeface="Times New Roman" pitchFamily="18" charset="0"/>
              <a:cs typeface="Times New Roman" pitchFamily="18" charset="0"/>
            </a:endParaRPr>
          </a:p>
          <a:p>
            <a:r>
              <a:rPr lang="uz-Latn-UZ" sz="2200" dirty="0" smtClean="0">
                <a:latin typeface="Times New Roman" pitchFamily="18" charset="0"/>
                <a:cs typeface="Times New Roman" pitchFamily="18" charset="0"/>
              </a:rPr>
              <a:t>Butun S sirt bo’ylab p ning o’rtacha qiymati:</a:t>
            </a:r>
            <a:endParaRPr lang="en-US" sz="2200" dirty="0" smtClean="0">
              <a:latin typeface="Times New Roman" pitchFamily="18" charset="0"/>
              <a:cs typeface="Times New Roman" pitchFamily="18" charset="0"/>
            </a:endParaRPr>
          </a:p>
          <a:p>
            <a:endParaRPr lang="en-US" sz="2200" dirty="0" smtClean="0">
              <a:latin typeface="Times New Roman" pitchFamily="18" charset="0"/>
              <a:cs typeface="Times New Roman" pitchFamily="18" charset="0"/>
            </a:endParaRPr>
          </a:p>
          <a:p>
            <a:r>
              <a:rPr lang="en-US" sz="2200" dirty="0" smtClean="0">
                <a:latin typeface="Times New Roman" pitchFamily="18" charset="0"/>
                <a:cs typeface="Times New Roman" pitchFamily="18" charset="0"/>
              </a:rPr>
              <a:t>(5.2.2.)</a:t>
            </a:r>
          </a:p>
          <a:p>
            <a:endParaRPr lang="en-US" sz="2200" dirty="0" smtClean="0">
              <a:latin typeface="Times New Roman" pitchFamily="18" charset="0"/>
              <a:cs typeface="Times New Roman" pitchFamily="18" charset="0"/>
            </a:endParaRPr>
          </a:p>
          <a:p>
            <a:endParaRPr lang="en-US" sz="2200" dirty="0" smtClean="0">
              <a:latin typeface="Times New Roman" pitchFamily="18" charset="0"/>
              <a:cs typeface="Times New Roman" pitchFamily="18" charset="0"/>
            </a:endParaRPr>
          </a:p>
          <a:p>
            <a:r>
              <a:rPr lang="uz-Latn-UZ" sz="2200" dirty="0" smtClean="0">
                <a:latin typeface="Times New Roman" pitchFamily="18" charset="0"/>
                <a:cs typeface="Times New Roman" pitchFamily="18" charset="0"/>
              </a:rPr>
              <a:t>bu yerda</a:t>
            </a:r>
            <a:r>
              <a:rPr lang="en-US" sz="2200" dirty="0" smtClean="0">
                <a:latin typeface="Times New Roman" pitchFamily="18" charset="0"/>
                <a:cs typeface="Times New Roman" pitchFamily="18" charset="0"/>
              </a:rPr>
              <a:t>:</a:t>
            </a:r>
          </a:p>
          <a:p>
            <a:r>
              <a:rPr lang="uz-Latn-UZ" sz="2200" dirty="0" smtClean="0">
                <a:latin typeface="Times New Roman" pitchFamily="18" charset="0"/>
                <a:cs typeface="Times New Roman" pitchFamily="18" charset="0"/>
              </a:rPr>
              <a:t> P (N) – berilgan S (m2 ) yuzaga qo’yilgan gidrostatik bosim kuchlari yig’indisi (keyingi yozuvlarda P ni bosim kuchi sifatida ishlatamiz).</a:t>
            </a:r>
            <a:endParaRPr lang="ru-RU" sz="2200" dirty="0">
              <a:latin typeface="Times New Roman" pitchFamily="18" charset="0"/>
              <a:cs typeface="Times New Roman" pitchFamily="18" charset="0"/>
            </a:endParaRPr>
          </a:p>
        </p:txBody>
      </p:sp>
      <p:pic>
        <p:nvPicPr>
          <p:cNvPr id="4" name="Picture 2"/>
          <p:cNvPicPr>
            <a:picLocks noChangeAspect="1" noChangeArrowheads="1"/>
          </p:cNvPicPr>
          <p:nvPr/>
        </p:nvPicPr>
        <p:blipFill>
          <a:blip r:embed="rId2" cstate="print"/>
          <a:srcRect l="46208" t="39000" r="44937" b="52141"/>
          <a:stretch>
            <a:fillRect/>
          </a:stretch>
        </p:blipFill>
        <p:spPr bwMode="auto">
          <a:xfrm>
            <a:off x="2051720" y="3284984"/>
            <a:ext cx="2048228" cy="1152128"/>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69686"/>
    </mc:Choice>
    <mc:Fallback xmlns="">
      <p:transition spd="slow" advTm="6968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10"/>
          <p:cNvGraphicFramePr>
            <a:graphicFrameLocks noChangeAspect="1"/>
          </p:cNvGraphicFramePr>
          <p:nvPr/>
        </p:nvGraphicFramePr>
        <p:xfrm>
          <a:off x="2513013" y="1279525"/>
          <a:ext cx="2552700" cy="1177925"/>
        </p:xfrm>
        <a:graphic>
          <a:graphicData uri="http://schemas.openxmlformats.org/presentationml/2006/ole">
            <mc:AlternateContent xmlns:mc="http://schemas.openxmlformats.org/markup-compatibility/2006">
              <mc:Choice xmlns:v="urn:schemas-microsoft-com:vml" Requires="v">
                <p:oleObj spid="_x0000_s7174" name="Формула" r:id="rId3" imgW="990600" imgH="457200" progId="">
                  <p:embed/>
                </p:oleObj>
              </mc:Choice>
              <mc:Fallback>
                <p:oleObj name="Формула" r:id="rId3" imgW="990600" imgH="457200"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3013" y="1279525"/>
                        <a:ext cx="2552700" cy="11779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 name="Object 9"/>
          <p:cNvGraphicFramePr>
            <a:graphicFrameLocks noChangeAspect="1"/>
          </p:cNvGraphicFramePr>
          <p:nvPr/>
        </p:nvGraphicFramePr>
        <p:xfrm>
          <a:off x="2446338" y="3957638"/>
          <a:ext cx="2879725" cy="1928812"/>
        </p:xfrm>
        <a:graphic>
          <a:graphicData uri="http://schemas.openxmlformats.org/presentationml/2006/ole">
            <mc:AlternateContent xmlns:mc="http://schemas.openxmlformats.org/markup-compatibility/2006">
              <mc:Choice xmlns:v="urn:schemas-microsoft-com:vml" Requires="v">
                <p:oleObj spid="_x0000_s7175" name="Формула" r:id="rId5" imgW="1040948" imgH="698197" progId="">
                  <p:embed/>
                </p:oleObj>
              </mc:Choice>
              <mc:Fallback>
                <p:oleObj name="Формула" r:id="rId5" imgW="1040948" imgH="698197" progId="">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338" y="3957638"/>
                        <a:ext cx="2879725" cy="19288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Rectangle 11"/>
          <p:cNvSpPr>
            <a:spLocks noChangeArrowheads="1"/>
          </p:cNvSpPr>
          <p:nvPr/>
        </p:nvSpPr>
        <p:spPr bwMode="auto">
          <a:xfrm>
            <a:off x="554038" y="396875"/>
            <a:ext cx="7380287" cy="1187450"/>
          </a:xfrm>
          <a:prstGeom prst="rect">
            <a:avLst/>
          </a:prstGeom>
          <a:noFill/>
          <a:ln w="9525">
            <a:noFill/>
            <a:miter lim="800000"/>
            <a:headEnd/>
            <a:tailEnd/>
          </a:ln>
          <a:effectLst/>
        </p:spPr>
        <p:txBody>
          <a:bodyPr wrap="none" anchor="ctr">
            <a:spAutoFit/>
          </a:bodyPr>
          <a:lstStyle/>
          <a:p>
            <a:pPr algn="ctr"/>
            <a:r>
              <a:rPr lang="en-GB" sz="2400">
                <a:solidFill>
                  <a:schemeClr val="tx2"/>
                </a:solidFill>
                <a:latin typeface="Times New Roman" pitchFamily="18" charset="0"/>
                <a:cs typeface="Times New Roman" pitchFamily="18" charset="0"/>
              </a:rPr>
              <a:t>Yuqоrida aytilganga as</a:t>
            </a:r>
            <a:r>
              <a:rPr lang="ru-RU" sz="2400">
                <a:solidFill>
                  <a:schemeClr val="tx2"/>
                </a:solidFill>
                <a:latin typeface="Times New Roman" pitchFamily="18" charset="0"/>
                <a:cs typeface="Times New Roman" pitchFamily="18" charset="0"/>
              </a:rPr>
              <a:t>о</a:t>
            </a:r>
            <a:r>
              <a:rPr lang="en-GB" sz="2400">
                <a:solidFill>
                  <a:schemeClr val="tx2"/>
                </a:solidFill>
                <a:latin typeface="Times New Roman" pitchFamily="18" charset="0"/>
                <a:cs typeface="Times New Roman" pitchFamily="18" charset="0"/>
              </a:rPr>
              <a:t>san suyuqlik param</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trlari funksiya</a:t>
            </a:r>
          </a:p>
          <a:p>
            <a:pPr algn="ctr"/>
            <a:r>
              <a:rPr lang="en-GB" sz="2400">
                <a:solidFill>
                  <a:schemeClr val="tx2"/>
                </a:solidFill>
                <a:latin typeface="Times New Roman" pitchFamily="18" charset="0"/>
                <a:cs typeface="Times New Roman" pitchFamily="18" charset="0"/>
              </a:rPr>
              <a:t> ko’rinishida yoziladi:</a:t>
            </a:r>
            <a:endParaRPr lang="ru-RU" sz="2400">
              <a:solidFill>
                <a:schemeClr val="tx2"/>
              </a:solidFill>
              <a:latin typeface="Times New Roman" pitchFamily="18" charset="0"/>
            </a:endParaRPr>
          </a:p>
          <a:p>
            <a:pPr algn="ctr" eaLnBrk="0" hangingPunct="0"/>
            <a:endParaRPr lang="ru-RU" sz="2400">
              <a:solidFill>
                <a:schemeClr val="tx2"/>
              </a:solidFill>
              <a:latin typeface="Times New Roman" pitchFamily="18" charset="0"/>
            </a:endParaRPr>
          </a:p>
        </p:txBody>
      </p:sp>
      <p:sp>
        <p:nvSpPr>
          <p:cNvPr id="7" name="Rectangle 12"/>
          <p:cNvSpPr>
            <a:spLocks noChangeArrowheads="1"/>
          </p:cNvSpPr>
          <p:nvPr/>
        </p:nvSpPr>
        <p:spPr bwMode="auto">
          <a:xfrm>
            <a:off x="7165975" y="1734493"/>
            <a:ext cx="1005403" cy="461665"/>
          </a:xfrm>
          <a:prstGeom prst="rect">
            <a:avLst/>
          </a:prstGeom>
          <a:noFill/>
          <a:ln w="9525">
            <a:noFill/>
            <a:miter lim="800000"/>
            <a:headEnd/>
            <a:tailEnd/>
          </a:ln>
          <a:effectLst/>
        </p:spPr>
        <p:txBody>
          <a:bodyPr wrap="none" anchor="ctr">
            <a:spAutoFit/>
          </a:bodyPr>
          <a:lstStyle/>
          <a:p>
            <a:r>
              <a:rPr lang="en-US" sz="2400" dirty="0">
                <a:solidFill>
                  <a:schemeClr val="tx2"/>
                </a:solidFill>
                <a:latin typeface="Times New Roman" pitchFamily="18" charset="0"/>
                <a:cs typeface="Times New Roman" pitchFamily="18" charset="0"/>
              </a:rPr>
              <a:t>(</a:t>
            </a:r>
            <a:r>
              <a:rPr lang="en-US" sz="2400" dirty="0" smtClean="0">
                <a:solidFill>
                  <a:schemeClr val="tx2"/>
                </a:solidFill>
                <a:latin typeface="Times New Roman" pitchFamily="18" charset="0"/>
                <a:cs typeface="Times New Roman" pitchFamily="18" charset="0"/>
              </a:rPr>
              <a:t>5.3.1)</a:t>
            </a:r>
            <a:endParaRPr lang="ru-RU" sz="2400" dirty="0">
              <a:solidFill>
                <a:schemeClr val="tx2"/>
              </a:solidFill>
              <a:latin typeface="Times New Roman" pitchFamily="18" charset="0"/>
            </a:endParaRPr>
          </a:p>
        </p:txBody>
      </p:sp>
      <p:sp>
        <p:nvSpPr>
          <p:cNvPr id="8" name="Rectangle 13"/>
          <p:cNvSpPr>
            <a:spLocks noChangeArrowheads="1"/>
          </p:cNvSpPr>
          <p:nvPr/>
        </p:nvSpPr>
        <p:spPr bwMode="auto">
          <a:xfrm>
            <a:off x="7136348" y="4555481"/>
            <a:ext cx="1005404" cy="461665"/>
          </a:xfrm>
          <a:prstGeom prst="rect">
            <a:avLst/>
          </a:prstGeom>
          <a:noFill/>
          <a:ln w="9525">
            <a:noFill/>
            <a:miter lim="800000"/>
            <a:headEnd/>
            <a:tailEnd/>
          </a:ln>
          <a:effectLst/>
        </p:spPr>
        <p:txBody>
          <a:bodyPr wrap="none" anchor="ctr">
            <a:spAutoFit/>
          </a:bodyPr>
          <a:lstStyle/>
          <a:p>
            <a:pPr algn="ctr"/>
            <a:r>
              <a:rPr lang="en-US" sz="2400" dirty="0">
                <a:solidFill>
                  <a:schemeClr val="tx2"/>
                </a:solidFill>
                <a:latin typeface="Times New Roman" pitchFamily="18" charset="0"/>
                <a:cs typeface="Times New Roman" pitchFamily="18" charset="0"/>
              </a:rPr>
              <a:t>(</a:t>
            </a:r>
            <a:r>
              <a:rPr lang="en-US" sz="2400" dirty="0" smtClean="0">
                <a:solidFill>
                  <a:schemeClr val="tx2"/>
                </a:solidFill>
                <a:latin typeface="Times New Roman" pitchFamily="18" charset="0"/>
                <a:cs typeface="Times New Roman" pitchFamily="18" charset="0"/>
              </a:rPr>
              <a:t>5.3.2)</a:t>
            </a:r>
            <a:endParaRPr lang="en-US" sz="2400" dirty="0">
              <a:solidFill>
                <a:schemeClr val="tx2"/>
              </a:solidFill>
              <a:latin typeface="Times New Roman" pitchFamily="18" charset="0"/>
            </a:endParaRPr>
          </a:p>
        </p:txBody>
      </p:sp>
      <p:sp>
        <p:nvSpPr>
          <p:cNvPr id="9" name="Rectangle 14"/>
          <p:cNvSpPr>
            <a:spLocks noChangeArrowheads="1"/>
          </p:cNvSpPr>
          <p:nvPr/>
        </p:nvSpPr>
        <p:spPr bwMode="auto">
          <a:xfrm>
            <a:off x="1150938" y="3171825"/>
            <a:ext cx="5246687" cy="457200"/>
          </a:xfrm>
          <a:prstGeom prst="rect">
            <a:avLst/>
          </a:prstGeom>
          <a:noFill/>
          <a:ln w="9525">
            <a:noFill/>
            <a:miter lim="800000"/>
            <a:headEnd/>
            <a:tailEnd/>
          </a:ln>
          <a:effectLst/>
        </p:spPr>
        <p:txBody>
          <a:bodyPr wrap="none" anchor="ctr">
            <a:spAutoFit/>
          </a:bodyPr>
          <a:lstStyle/>
          <a:p>
            <a:pPr eaLnBrk="0" hangingPunct="0"/>
            <a:r>
              <a:rPr lang="ru-RU" sz="2400">
                <a:solidFill>
                  <a:srgbClr val="0000FF"/>
                </a:solidFill>
                <a:latin typeface="Times New Roman" pitchFamily="18" charset="0"/>
                <a:cs typeface="Times New Roman" pitchFamily="18" charset="0"/>
              </a:rPr>
              <a:t>Tеzlik prоyеksiyalari ham funksiyalardir</a:t>
            </a:r>
            <a:r>
              <a:rPr lang="en-US" sz="2400">
                <a:solidFill>
                  <a:srgbClr val="0000FF"/>
                </a:solidFill>
                <a:latin typeface="Times New Roman" pitchFamily="18" charset="0"/>
                <a:cs typeface="Times New Roman" pitchFamily="18" charset="0"/>
              </a:rPr>
              <a:t>:</a:t>
            </a:r>
            <a:endParaRPr lang="ru-RU" sz="2400">
              <a:solidFill>
                <a:srgbClr val="0000FF"/>
              </a:solidFill>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5262"/>
    </mc:Choice>
    <mc:Fallback xmlns="">
      <p:transition spd="slow" advTm="4526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8"/>
          <p:cNvSpPr>
            <a:spLocks noChangeArrowheads="1"/>
          </p:cNvSpPr>
          <p:nvPr/>
        </p:nvSpPr>
        <p:spPr bwMode="auto">
          <a:xfrm>
            <a:off x="1011238" y="536575"/>
            <a:ext cx="7585075" cy="1373188"/>
          </a:xfrm>
          <a:prstGeom prst="rect">
            <a:avLst/>
          </a:prstGeom>
          <a:noFill/>
          <a:ln w="9525">
            <a:noFill/>
            <a:miter lim="800000"/>
            <a:headEnd/>
            <a:tailEnd/>
          </a:ln>
          <a:effectLst/>
        </p:spPr>
        <p:txBody>
          <a:bodyPr wrap="none" anchor="ctr">
            <a:spAutoFit/>
          </a:bodyPr>
          <a:lstStyle/>
          <a:p>
            <a:pPr algn="ctr"/>
            <a:r>
              <a:rPr lang="en-GB" sz="2800">
                <a:solidFill>
                  <a:srgbClr val="0000FF"/>
                </a:solidFill>
                <a:latin typeface="Times New Roman" pitchFamily="18" charset="0"/>
                <a:cs typeface="Times New Roman" pitchFamily="18" charset="0"/>
              </a:rPr>
              <a:t>Agar suyuqlik </a:t>
            </a:r>
            <a:r>
              <a:rPr lang="ru-RU" sz="2800">
                <a:solidFill>
                  <a:srgbClr val="0000FF"/>
                </a:solidFill>
                <a:latin typeface="Times New Roman" pitchFamily="18" charset="0"/>
                <a:cs typeface="Times New Roman" pitchFamily="18" charset="0"/>
              </a:rPr>
              <a:t>о</a:t>
            </a:r>
            <a:r>
              <a:rPr lang="en-GB" sz="2800">
                <a:solidFill>
                  <a:srgbClr val="0000FF"/>
                </a:solidFill>
                <a:latin typeface="Times New Roman" pitchFamily="18" charset="0"/>
                <a:cs typeface="Times New Roman" pitchFamily="18" charset="0"/>
              </a:rPr>
              <a:t>qa</a:t>
            </a:r>
            <a:r>
              <a:rPr lang="en-US" sz="2800">
                <a:solidFill>
                  <a:srgbClr val="0000FF"/>
                </a:solidFill>
                <a:latin typeface="Times New Roman" pitchFamily="18" charset="0"/>
                <a:cs typeface="Times New Roman" pitchFamily="18" charset="0"/>
              </a:rPr>
              <a:t>yo</a:t>
            </a:r>
            <a:r>
              <a:rPr lang="en-GB" sz="2800">
                <a:solidFill>
                  <a:srgbClr val="0000FF"/>
                </a:solidFill>
                <a:latin typeface="Times New Roman" pitchFamily="18" charset="0"/>
                <a:cs typeface="Times New Roman" pitchFamily="18" charset="0"/>
              </a:rPr>
              <a:t>tgan faz</a:t>
            </a:r>
            <a:r>
              <a:rPr lang="ru-RU" sz="2800">
                <a:solidFill>
                  <a:srgbClr val="0000FF"/>
                </a:solidFill>
                <a:latin typeface="Times New Roman" pitchFamily="18" charset="0"/>
                <a:cs typeface="Times New Roman" pitchFamily="18" charset="0"/>
              </a:rPr>
              <a:t>о</a:t>
            </a:r>
            <a:r>
              <a:rPr lang="en-GB" sz="2800">
                <a:solidFill>
                  <a:srgbClr val="0000FF"/>
                </a:solidFill>
                <a:latin typeface="Times New Roman" pitchFamily="18" charset="0"/>
                <a:cs typeface="Times New Roman" pitchFamily="18" charset="0"/>
              </a:rPr>
              <a:t>ning har bir nuqtasida</a:t>
            </a:r>
          </a:p>
          <a:p>
            <a:pPr algn="ctr"/>
            <a:r>
              <a:rPr lang="en-GB" sz="2800">
                <a:solidFill>
                  <a:srgbClr val="0000FF"/>
                </a:solidFill>
                <a:latin typeface="Times New Roman" pitchFamily="18" charset="0"/>
                <a:cs typeface="Times New Roman" pitchFamily="18" charset="0"/>
              </a:rPr>
              <a:t> t</a:t>
            </a:r>
            <a:r>
              <a:rPr lang="ru-RU" sz="2800">
                <a:solidFill>
                  <a:srgbClr val="0000FF"/>
                </a:solidFill>
                <a:latin typeface="Times New Roman" pitchFamily="18" charset="0"/>
                <a:cs typeface="Times New Roman" pitchFamily="18" charset="0"/>
              </a:rPr>
              <a:t>е</a:t>
            </a:r>
            <a:r>
              <a:rPr lang="en-GB" sz="2800">
                <a:solidFill>
                  <a:srgbClr val="0000FF"/>
                </a:solidFill>
                <a:latin typeface="Times New Roman" pitchFamily="18" charset="0"/>
                <a:cs typeface="Times New Roman" pitchFamily="18" charset="0"/>
              </a:rPr>
              <a:t>zlik va b</a:t>
            </a:r>
            <a:r>
              <a:rPr lang="ru-RU" sz="2800">
                <a:solidFill>
                  <a:srgbClr val="0000FF"/>
                </a:solidFill>
                <a:latin typeface="Times New Roman" pitchFamily="18" charset="0"/>
                <a:cs typeface="Times New Roman" pitchFamily="18" charset="0"/>
              </a:rPr>
              <a:t>о</a:t>
            </a:r>
            <a:r>
              <a:rPr lang="en-GB" sz="2800">
                <a:solidFill>
                  <a:srgbClr val="0000FF"/>
                </a:solidFill>
                <a:latin typeface="Times New Roman" pitchFamily="18" charset="0"/>
                <a:cs typeface="Times New Roman" pitchFamily="18" charset="0"/>
              </a:rPr>
              <a:t>sim vaqt bo’yicha o’zgarmasa </a:t>
            </a:r>
          </a:p>
          <a:p>
            <a:pPr algn="ctr"/>
            <a:r>
              <a:rPr lang="en-GB" sz="2800">
                <a:solidFill>
                  <a:srgbClr val="0000FF"/>
                </a:solidFill>
                <a:latin typeface="Times New Roman" pitchFamily="18" charset="0"/>
                <a:cs typeface="Times New Roman" pitchFamily="18" charset="0"/>
              </a:rPr>
              <a:t>va faqat k</a:t>
            </a:r>
            <a:r>
              <a:rPr lang="ru-RU" sz="2800">
                <a:solidFill>
                  <a:srgbClr val="0000FF"/>
                </a:solidFill>
                <a:latin typeface="Times New Roman" pitchFamily="18" charset="0"/>
                <a:cs typeface="Times New Roman" pitchFamily="18" charset="0"/>
              </a:rPr>
              <a:t>оо</a:t>
            </a:r>
            <a:r>
              <a:rPr lang="en-GB" sz="2800">
                <a:solidFill>
                  <a:srgbClr val="0000FF"/>
                </a:solidFill>
                <a:latin typeface="Times New Roman" pitchFamily="18" charset="0"/>
                <a:cs typeface="Times New Roman" pitchFamily="18" charset="0"/>
              </a:rPr>
              <a:t>rdinatalarga bоg’liq, yani </a:t>
            </a:r>
            <a:endParaRPr lang="ru-RU" sz="2800">
              <a:solidFill>
                <a:srgbClr val="0000FF"/>
              </a:solidFill>
              <a:latin typeface="Times New Roman" pitchFamily="18" charset="0"/>
            </a:endParaRPr>
          </a:p>
        </p:txBody>
      </p:sp>
      <p:graphicFrame>
        <p:nvGraphicFramePr>
          <p:cNvPr id="5" name="Object 7"/>
          <p:cNvGraphicFramePr>
            <a:graphicFrameLocks noChangeAspect="1"/>
          </p:cNvGraphicFramePr>
          <p:nvPr/>
        </p:nvGraphicFramePr>
        <p:xfrm>
          <a:off x="1697038" y="2644775"/>
          <a:ext cx="3333750" cy="1630363"/>
        </p:xfrm>
        <a:graphic>
          <a:graphicData uri="http://schemas.openxmlformats.org/presentationml/2006/ole">
            <mc:AlternateContent xmlns:mc="http://schemas.openxmlformats.org/markup-compatibility/2006">
              <mc:Choice xmlns:v="urn:schemas-microsoft-com:vml" Requires="v">
                <p:oleObj spid="_x0000_s8196" name="Формула" r:id="rId3" imgW="876300" imgH="431800" progId="">
                  <p:embed/>
                </p:oleObj>
              </mc:Choice>
              <mc:Fallback>
                <p:oleObj name="Формула" r:id="rId3" imgW="876300" imgH="431800"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97038" y="2644775"/>
                        <a:ext cx="3333750" cy="16303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Rectangle 9"/>
          <p:cNvSpPr>
            <a:spLocks noChangeArrowheads="1"/>
          </p:cNvSpPr>
          <p:nvPr/>
        </p:nvSpPr>
        <p:spPr bwMode="auto">
          <a:xfrm>
            <a:off x="6357938" y="3152309"/>
            <a:ext cx="1322798" cy="523220"/>
          </a:xfrm>
          <a:prstGeom prst="rect">
            <a:avLst/>
          </a:prstGeom>
          <a:noFill/>
          <a:ln w="9525">
            <a:noFill/>
            <a:miter lim="800000"/>
            <a:headEnd/>
            <a:tailEnd/>
          </a:ln>
          <a:effectLst/>
        </p:spPr>
        <p:txBody>
          <a:bodyPr wrap="none" anchor="ctr">
            <a:spAutoFit/>
          </a:bodyPr>
          <a:lstStyle/>
          <a:p>
            <a:r>
              <a:rPr lang="en-US" sz="2800" dirty="0">
                <a:solidFill>
                  <a:srgbClr val="0000FF"/>
                </a:solidFill>
                <a:latin typeface="Times New Roman" pitchFamily="18" charset="0"/>
                <a:cs typeface="Times New Roman" pitchFamily="18" charset="0"/>
              </a:rPr>
              <a:t> (</a:t>
            </a:r>
            <a:r>
              <a:rPr lang="en-US" sz="2800" dirty="0" smtClean="0">
                <a:solidFill>
                  <a:srgbClr val="0000FF"/>
                </a:solidFill>
                <a:latin typeface="Times New Roman" pitchFamily="18" charset="0"/>
                <a:cs typeface="Times New Roman" pitchFamily="18" charset="0"/>
              </a:rPr>
              <a:t>5.3.3.)</a:t>
            </a:r>
            <a:endParaRPr lang="en-GB" sz="2800" dirty="0">
              <a:solidFill>
                <a:srgbClr val="0000FF"/>
              </a:solidFill>
              <a:latin typeface="Times New Roman" pitchFamily="18" charset="0"/>
              <a:cs typeface="Times New Roman" pitchFamily="18" charset="0"/>
            </a:endParaRPr>
          </a:p>
        </p:txBody>
      </p:sp>
      <p:sp>
        <p:nvSpPr>
          <p:cNvPr id="7" name="Rectangle 10"/>
          <p:cNvSpPr>
            <a:spLocks noChangeArrowheads="1"/>
          </p:cNvSpPr>
          <p:nvPr/>
        </p:nvSpPr>
        <p:spPr bwMode="auto">
          <a:xfrm>
            <a:off x="1011238" y="4670425"/>
            <a:ext cx="7740650" cy="519113"/>
          </a:xfrm>
          <a:prstGeom prst="rect">
            <a:avLst/>
          </a:prstGeom>
          <a:noFill/>
          <a:ln w="9525">
            <a:noFill/>
            <a:miter lim="800000"/>
            <a:headEnd/>
            <a:tailEnd/>
          </a:ln>
          <a:effectLst/>
        </p:spPr>
        <p:txBody>
          <a:bodyPr wrap="none" anchor="ctr">
            <a:spAutoFit/>
          </a:bodyPr>
          <a:lstStyle/>
          <a:p>
            <a:pPr eaLnBrk="0" hangingPunct="0"/>
            <a:r>
              <a:rPr lang="en-GB" sz="2800">
                <a:solidFill>
                  <a:srgbClr val="0000FF"/>
                </a:solidFill>
                <a:latin typeface="Times New Roman" pitchFamily="18" charset="0"/>
                <a:cs typeface="Times New Roman" pitchFamily="18" charset="0"/>
              </a:rPr>
              <a:t>bo’lsa, bunday harakatga </a:t>
            </a:r>
            <a:r>
              <a:rPr lang="en-GB" sz="2800" i="1">
                <a:solidFill>
                  <a:srgbClr val="0000FF"/>
                </a:solidFill>
                <a:latin typeface="Times New Roman" pitchFamily="18" charset="0"/>
                <a:cs typeface="Times New Roman" pitchFamily="18" charset="0"/>
              </a:rPr>
              <a:t>barqarоr harakat</a:t>
            </a:r>
            <a:r>
              <a:rPr lang="en-GB" sz="2800">
                <a:solidFill>
                  <a:srgbClr val="0000FF"/>
                </a:solidFill>
                <a:latin typeface="Times New Roman" pitchFamily="18" charset="0"/>
                <a:cs typeface="Times New Roman" pitchFamily="18" charset="0"/>
              </a:rPr>
              <a:t> d</a:t>
            </a:r>
            <a:r>
              <a:rPr lang="ru-RU" sz="2800">
                <a:solidFill>
                  <a:srgbClr val="0000FF"/>
                </a:solidFill>
                <a:latin typeface="Times New Roman" pitchFamily="18" charset="0"/>
                <a:cs typeface="Times New Roman" pitchFamily="18" charset="0"/>
              </a:rPr>
              <a:t>е</a:t>
            </a:r>
            <a:r>
              <a:rPr lang="en-GB" sz="2800">
                <a:solidFill>
                  <a:srgbClr val="0000FF"/>
                </a:solidFill>
                <a:latin typeface="Times New Roman" pitchFamily="18" charset="0"/>
                <a:cs typeface="Times New Roman" pitchFamily="18" charset="0"/>
              </a:rPr>
              <a:t>yiladi.</a:t>
            </a:r>
            <a:r>
              <a:rPr lang="ru-RU" sz="2800">
                <a:solidFill>
                  <a:srgbClr val="0000FF"/>
                </a:solidFill>
                <a:latin typeface="Times New Roman" pitchFamily="18" charset="0"/>
              </a:rPr>
              <a:t> </a:t>
            </a:r>
          </a:p>
        </p:txBody>
      </p:sp>
    </p:spTree>
  </p:cSld>
  <p:clrMapOvr>
    <a:masterClrMapping/>
  </p:clrMapOvr>
  <mc:AlternateContent xmlns:mc="http://schemas.openxmlformats.org/markup-compatibility/2006" xmlns:p14="http://schemas.microsoft.com/office/powerpoint/2010/main">
    <mc:Choice Requires="p14">
      <p:transition spd="slow" p14:dur="2000" advTm="21340"/>
    </mc:Choice>
    <mc:Fallback xmlns="">
      <p:transition spd="slow" advTm="2134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p:cNvPicPr>
            <a:picLocks noChangeAspect="1" noChangeArrowheads="1"/>
          </p:cNvPicPr>
          <p:nvPr/>
        </p:nvPicPr>
        <p:blipFill>
          <a:blip r:embed="rId2" cstate="print"/>
          <a:srcRect b="13043"/>
          <a:stretch>
            <a:fillRect/>
          </a:stretch>
        </p:blipFill>
        <p:spPr bwMode="auto">
          <a:xfrm>
            <a:off x="2076450" y="558800"/>
            <a:ext cx="4994275" cy="4181475"/>
          </a:xfrm>
          <a:prstGeom prst="rect">
            <a:avLst/>
          </a:prstGeom>
          <a:noFill/>
          <a:ln w="9525">
            <a:noFill/>
            <a:miter lim="800000"/>
            <a:headEnd/>
            <a:tailEnd/>
          </a:ln>
        </p:spPr>
      </p:pic>
      <p:sp>
        <p:nvSpPr>
          <p:cNvPr id="3" name="Rectangle 7"/>
          <p:cNvSpPr>
            <a:spLocks noChangeArrowheads="1"/>
          </p:cNvSpPr>
          <p:nvPr/>
        </p:nvSpPr>
        <p:spPr bwMode="auto">
          <a:xfrm>
            <a:off x="1384312" y="5147102"/>
            <a:ext cx="7023077" cy="830997"/>
          </a:xfrm>
          <a:prstGeom prst="rect">
            <a:avLst/>
          </a:prstGeom>
          <a:noFill/>
          <a:ln w="9525">
            <a:noFill/>
            <a:miter lim="800000"/>
            <a:headEnd/>
            <a:tailEnd/>
          </a:ln>
          <a:effectLst/>
        </p:spPr>
        <p:txBody>
          <a:bodyPr wrap="none" anchor="ctr">
            <a:spAutoFit/>
          </a:bodyPr>
          <a:lstStyle/>
          <a:p>
            <a:pPr algn="ctr"/>
            <a:r>
              <a:rPr lang="en-GB" sz="2400" dirty="0" smtClean="0">
                <a:solidFill>
                  <a:schemeClr val="tx2"/>
                </a:solidFill>
                <a:latin typeface="Times New Roman" pitchFamily="18" charset="0"/>
              </a:rPr>
              <a:t>5.3.1-rasm</a:t>
            </a:r>
            <a:r>
              <a:rPr lang="en-GB" sz="2400" dirty="0">
                <a:solidFill>
                  <a:schemeClr val="tx2"/>
                </a:solidFill>
                <a:latin typeface="Times New Roman" pitchFamily="18" charset="0"/>
              </a:rPr>
              <a:t>. </a:t>
            </a:r>
            <a:r>
              <a:rPr lang="en-GB" sz="2400" dirty="0" err="1">
                <a:solidFill>
                  <a:schemeClr val="tx2"/>
                </a:solidFill>
                <a:latin typeface="Times New Roman" pitchFamily="18" charset="0"/>
              </a:rPr>
              <a:t>Oqim</a:t>
            </a:r>
            <a:r>
              <a:rPr lang="en-GB" sz="2400" dirty="0">
                <a:solidFill>
                  <a:schemeClr val="tx2"/>
                </a:solidFill>
                <a:latin typeface="Times New Roman" pitchFamily="18" charset="0"/>
              </a:rPr>
              <a:t> </a:t>
            </a:r>
            <a:r>
              <a:rPr lang="en-GB" sz="2400" dirty="0" err="1">
                <a:solidFill>
                  <a:schemeClr val="tx2"/>
                </a:solidFill>
                <a:latin typeface="Times New Roman" pitchFamily="18" charset="0"/>
              </a:rPr>
              <a:t>chizig’ini</a:t>
            </a:r>
            <a:r>
              <a:rPr lang="en-GB" sz="2400" dirty="0">
                <a:solidFill>
                  <a:schemeClr val="tx2"/>
                </a:solidFill>
                <a:latin typeface="Times New Roman" pitchFamily="18" charset="0"/>
              </a:rPr>
              <a:t> </a:t>
            </a:r>
            <a:r>
              <a:rPr lang="en-GB" sz="2400" dirty="0" err="1">
                <a:solidFill>
                  <a:schemeClr val="tx2"/>
                </a:solidFill>
                <a:latin typeface="Times New Roman" pitchFamily="18" charset="0"/>
              </a:rPr>
              <a:t>tushuntirishga</a:t>
            </a:r>
            <a:r>
              <a:rPr lang="en-GB" sz="2400" dirty="0">
                <a:solidFill>
                  <a:schemeClr val="tx2"/>
                </a:solidFill>
                <a:latin typeface="Times New Roman" pitchFamily="18" charset="0"/>
              </a:rPr>
              <a:t> </a:t>
            </a:r>
            <a:r>
              <a:rPr lang="ru-RU" sz="2400" dirty="0">
                <a:solidFill>
                  <a:schemeClr val="tx2"/>
                </a:solidFill>
                <a:latin typeface="Times New Roman" pitchFamily="18" charset="0"/>
              </a:rPr>
              <a:t>о</a:t>
            </a:r>
            <a:r>
              <a:rPr lang="en-GB" sz="2400" dirty="0">
                <a:solidFill>
                  <a:schemeClr val="tx2"/>
                </a:solidFill>
                <a:latin typeface="Times New Roman" pitchFamily="18" charset="0"/>
              </a:rPr>
              <a:t>id </a:t>
            </a:r>
            <a:r>
              <a:rPr lang="en-GB" sz="2400" dirty="0" err="1">
                <a:solidFill>
                  <a:schemeClr val="tx2"/>
                </a:solidFill>
                <a:latin typeface="Times New Roman" pitchFamily="18" charset="0"/>
              </a:rPr>
              <a:t>chizma</a:t>
            </a:r>
            <a:r>
              <a:rPr lang="en-GB" sz="2400" dirty="0">
                <a:solidFill>
                  <a:schemeClr val="tx2"/>
                </a:solidFill>
                <a:latin typeface="Times New Roman" pitchFamily="18" charset="0"/>
              </a:rPr>
              <a:t>: </a:t>
            </a:r>
          </a:p>
          <a:p>
            <a:pPr algn="ctr"/>
            <a:r>
              <a:rPr lang="en-GB" sz="2400" dirty="0">
                <a:solidFill>
                  <a:schemeClr val="tx2"/>
                </a:solidFill>
                <a:latin typeface="Times New Roman" pitchFamily="18" charset="0"/>
              </a:rPr>
              <a:t>a- tray</a:t>
            </a:r>
            <a:r>
              <a:rPr lang="ru-RU" sz="2400" dirty="0">
                <a:solidFill>
                  <a:schemeClr val="tx2"/>
                </a:solidFill>
                <a:latin typeface="Times New Roman" pitchFamily="18" charset="0"/>
              </a:rPr>
              <a:t>е</a:t>
            </a:r>
            <a:r>
              <a:rPr lang="en-GB" sz="2400" dirty="0" err="1">
                <a:solidFill>
                  <a:schemeClr val="tx2"/>
                </a:solidFill>
                <a:latin typeface="Times New Roman" pitchFamily="18" charset="0"/>
              </a:rPr>
              <a:t>kt</a:t>
            </a:r>
            <a:r>
              <a:rPr lang="ru-RU" sz="2400" dirty="0">
                <a:solidFill>
                  <a:schemeClr val="tx2"/>
                </a:solidFill>
                <a:latin typeface="Times New Roman" pitchFamily="18" charset="0"/>
              </a:rPr>
              <a:t>о</a:t>
            </a:r>
            <a:r>
              <a:rPr lang="en-GB" sz="2400" dirty="0" err="1">
                <a:solidFill>
                  <a:schemeClr val="tx2"/>
                </a:solidFill>
                <a:latin typeface="Times New Roman" pitchFamily="18" charset="0"/>
              </a:rPr>
              <a:t>riya</a:t>
            </a:r>
            <a:r>
              <a:rPr lang="en-GB" sz="2400" dirty="0">
                <a:solidFill>
                  <a:schemeClr val="tx2"/>
                </a:solidFill>
                <a:latin typeface="Times New Roman" pitchFamily="18" charset="0"/>
              </a:rPr>
              <a:t>, b-</a:t>
            </a:r>
            <a:r>
              <a:rPr lang="en-GB" sz="2400" dirty="0" err="1">
                <a:solidFill>
                  <a:schemeClr val="tx2"/>
                </a:solidFill>
                <a:latin typeface="Times New Roman" pitchFamily="18" charset="0"/>
              </a:rPr>
              <a:t>oqim</a:t>
            </a:r>
            <a:r>
              <a:rPr lang="en-GB" sz="2400" dirty="0">
                <a:solidFill>
                  <a:schemeClr val="tx2"/>
                </a:solidFill>
                <a:latin typeface="Times New Roman" pitchFamily="18" charset="0"/>
              </a:rPr>
              <a:t> </a:t>
            </a:r>
            <a:r>
              <a:rPr lang="en-GB" sz="2400" dirty="0" err="1">
                <a:solidFill>
                  <a:schemeClr val="tx2"/>
                </a:solidFill>
                <a:latin typeface="Times New Roman" pitchFamily="18" charset="0"/>
              </a:rPr>
              <a:t>chizig’i</a:t>
            </a:r>
            <a:r>
              <a:rPr lang="en-GB" sz="2400" dirty="0">
                <a:solidFill>
                  <a:schemeClr val="tx2"/>
                </a:solidFill>
                <a:latin typeface="Times New Roman" pitchFamily="18" charset="0"/>
              </a:rPr>
              <a:t>.</a:t>
            </a:r>
          </a:p>
        </p:txBody>
      </p:sp>
    </p:spTree>
  </p:cSld>
  <p:clrMapOvr>
    <a:masterClrMapping/>
  </p:clrMapOvr>
  <mc:AlternateContent xmlns:mc="http://schemas.openxmlformats.org/markup-compatibility/2006" xmlns:p14="http://schemas.microsoft.com/office/powerpoint/2010/main">
    <mc:Choice Requires="p14">
      <p:transition spd="slow" p14:dur="2000" advTm="17182"/>
    </mc:Choice>
    <mc:Fallback xmlns="">
      <p:transition spd="slow" advTm="17182"/>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5"/>
          <p:cNvPicPr>
            <a:picLocks noChangeAspect="1" noChangeArrowheads="1"/>
          </p:cNvPicPr>
          <p:nvPr/>
        </p:nvPicPr>
        <p:blipFill>
          <a:blip r:embed="rId2" cstate="print"/>
          <a:srcRect b="19379"/>
          <a:stretch>
            <a:fillRect/>
          </a:stretch>
        </p:blipFill>
        <p:spPr bwMode="auto">
          <a:xfrm>
            <a:off x="1200150" y="285750"/>
            <a:ext cx="6353175" cy="4675188"/>
          </a:xfrm>
          <a:prstGeom prst="rect">
            <a:avLst/>
          </a:prstGeom>
          <a:noFill/>
        </p:spPr>
      </p:pic>
      <p:sp>
        <p:nvSpPr>
          <p:cNvPr id="3" name="Rectangle 17"/>
          <p:cNvSpPr>
            <a:spLocks noChangeArrowheads="1"/>
          </p:cNvSpPr>
          <p:nvPr/>
        </p:nvSpPr>
        <p:spPr bwMode="auto">
          <a:xfrm>
            <a:off x="797866" y="5141268"/>
            <a:ext cx="7159332" cy="461665"/>
          </a:xfrm>
          <a:prstGeom prst="rect">
            <a:avLst/>
          </a:prstGeom>
          <a:noFill/>
          <a:ln w="9525">
            <a:noFill/>
            <a:miter lim="800000"/>
            <a:headEnd/>
            <a:tailEnd/>
          </a:ln>
          <a:effectLst/>
        </p:spPr>
        <p:txBody>
          <a:bodyPr wrap="none" anchor="ctr">
            <a:spAutoFit/>
          </a:bodyPr>
          <a:lstStyle/>
          <a:p>
            <a:pPr algn="just"/>
            <a:r>
              <a:rPr lang="en-GB" sz="2400" dirty="0" smtClean="0">
                <a:solidFill>
                  <a:srgbClr val="0000FF"/>
                </a:solidFill>
                <a:latin typeface="Times New Roman" pitchFamily="18" charset="0"/>
                <a:cs typeface="Times New Roman" pitchFamily="18" charset="0"/>
              </a:rPr>
              <a:t>5.3.2-rasm</a:t>
            </a:r>
            <a:r>
              <a:rPr lang="en-GB" sz="2400" dirty="0">
                <a:solidFill>
                  <a:srgbClr val="0000FF"/>
                </a:solidFill>
                <a:latin typeface="Times New Roman" pitchFamily="18" charset="0"/>
                <a:cs typeface="Times New Roman" pitchFamily="18" charset="0"/>
              </a:rPr>
              <a:t>. </a:t>
            </a:r>
            <a:r>
              <a:rPr lang="en-GB" sz="2400" dirty="0" err="1">
                <a:solidFill>
                  <a:srgbClr val="0000FF"/>
                </a:solidFill>
                <a:latin typeface="Times New Roman" pitchFamily="18" charset="0"/>
                <a:cs typeface="Times New Roman" pitchFamily="18" charset="0"/>
              </a:rPr>
              <a:t>Oqim</a:t>
            </a:r>
            <a:r>
              <a:rPr lang="en-GB" sz="2400" dirty="0">
                <a:solidFill>
                  <a:srgbClr val="0000FF"/>
                </a:solidFill>
                <a:latin typeface="Times New Roman" pitchFamily="18" charset="0"/>
                <a:cs typeface="Times New Roman" pitchFamily="18" charset="0"/>
              </a:rPr>
              <a:t> </a:t>
            </a:r>
            <a:r>
              <a:rPr lang="en-GB" sz="2400" dirty="0" err="1">
                <a:solidFill>
                  <a:srgbClr val="0000FF"/>
                </a:solidFill>
                <a:latin typeface="Times New Roman" pitchFamily="18" charset="0"/>
                <a:cs typeface="Times New Roman" pitchFamily="18" charset="0"/>
              </a:rPr>
              <a:t>naychasi</a:t>
            </a:r>
            <a:r>
              <a:rPr lang="en-GB" sz="2400" dirty="0">
                <a:solidFill>
                  <a:srgbClr val="0000FF"/>
                </a:solidFill>
                <a:latin typeface="Times New Roman" pitchFamily="18" charset="0"/>
                <a:cs typeface="Times New Roman" pitchFamily="18" charset="0"/>
              </a:rPr>
              <a:t>, </a:t>
            </a:r>
            <a:r>
              <a:rPr lang="en-GB" sz="2400" dirty="0" err="1">
                <a:solidFill>
                  <a:srgbClr val="0000FF"/>
                </a:solidFill>
                <a:latin typeface="Times New Roman" pitchFamily="18" charset="0"/>
                <a:cs typeface="Times New Roman" pitchFamily="18" charset="0"/>
              </a:rPr>
              <a:t>elementar</a:t>
            </a:r>
            <a:r>
              <a:rPr lang="en-GB" sz="2400" dirty="0">
                <a:solidFill>
                  <a:srgbClr val="0000FF"/>
                </a:solidFill>
                <a:latin typeface="Times New Roman" pitchFamily="18" charset="0"/>
                <a:cs typeface="Times New Roman" pitchFamily="18" charset="0"/>
              </a:rPr>
              <a:t> </a:t>
            </a:r>
            <a:r>
              <a:rPr lang="en-GB" sz="2400" dirty="0" err="1">
                <a:solidFill>
                  <a:srgbClr val="0000FF"/>
                </a:solidFill>
                <a:latin typeface="Times New Roman" pitchFamily="18" charset="0"/>
                <a:cs typeface="Times New Roman" pitchFamily="18" charset="0"/>
              </a:rPr>
              <a:t>oqimcha</a:t>
            </a:r>
            <a:r>
              <a:rPr lang="en-GB" sz="2400" dirty="0">
                <a:solidFill>
                  <a:srgbClr val="0000FF"/>
                </a:solidFill>
                <a:latin typeface="Times New Roman" pitchFamily="18" charset="0"/>
                <a:cs typeface="Times New Roman" pitchFamily="18" charset="0"/>
              </a:rPr>
              <a:t> </a:t>
            </a:r>
            <a:r>
              <a:rPr lang="en-GB" sz="2400" dirty="0" err="1">
                <a:solidFill>
                  <a:srgbClr val="0000FF"/>
                </a:solidFill>
                <a:latin typeface="Times New Roman" pitchFamily="18" charset="0"/>
                <a:cs typeface="Times New Roman" pitchFamily="18" charset="0"/>
              </a:rPr>
              <a:t>va</a:t>
            </a:r>
            <a:r>
              <a:rPr lang="en-GB" sz="2400" dirty="0">
                <a:solidFill>
                  <a:srgbClr val="0000FF"/>
                </a:solidFill>
                <a:latin typeface="Times New Roman" pitchFamily="18" charset="0"/>
                <a:cs typeface="Times New Roman" pitchFamily="18" charset="0"/>
              </a:rPr>
              <a:t> </a:t>
            </a:r>
            <a:r>
              <a:rPr lang="en-GB" sz="2400" dirty="0" err="1">
                <a:solidFill>
                  <a:srgbClr val="0000FF"/>
                </a:solidFill>
                <a:latin typeface="Times New Roman" pitchFamily="18" charset="0"/>
                <a:cs typeface="Times New Roman" pitchFamily="18" charset="0"/>
              </a:rPr>
              <a:t>oqim</a:t>
            </a:r>
            <a:r>
              <a:rPr lang="en-GB" sz="2400" dirty="0">
                <a:solidFill>
                  <a:srgbClr val="0000FF"/>
                </a:solidFill>
                <a:latin typeface="Times New Roman" pitchFamily="18" charset="0"/>
                <a:cs typeface="Times New Roman" pitchFamily="18" charset="0"/>
              </a:rPr>
              <a:t>.</a:t>
            </a:r>
            <a:endParaRPr lang="en-GB" sz="2400" dirty="0">
              <a:solidFill>
                <a:srgbClr val="0000FF"/>
              </a:solidFill>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8825"/>
    </mc:Choice>
    <mc:Fallback xmlns="">
      <p:transition spd="slow" advTm="18825"/>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1"/>
          <p:cNvPicPr>
            <a:picLocks noChangeAspect="1" noChangeArrowheads="1"/>
          </p:cNvPicPr>
          <p:nvPr/>
        </p:nvPicPr>
        <p:blipFill>
          <a:blip r:embed="rId2" cstate="print"/>
          <a:srcRect l="2916" r="2708" b="14737"/>
          <a:stretch>
            <a:fillRect/>
          </a:stretch>
        </p:blipFill>
        <p:spPr bwMode="auto">
          <a:xfrm>
            <a:off x="285750" y="1074738"/>
            <a:ext cx="8629650" cy="2816225"/>
          </a:xfrm>
          <a:prstGeom prst="rect">
            <a:avLst/>
          </a:prstGeom>
          <a:noFill/>
        </p:spPr>
      </p:pic>
      <p:sp>
        <p:nvSpPr>
          <p:cNvPr id="3" name="Rectangle 13"/>
          <p:cNvSpPr>
            <a:spLocks noChangeArrowheads="1"/>
          </p:cNvSpPr>
          <p:nvPr/>
        </p:nvSpPr>
        <p:spPr bwMode="auto">
          <a:xfrm>
            <a:off x="1810684" y="4638031"/>
            <a:ext cx="5519460" cy="461665"/>
          </a:xfrm>
          <a:prstGeom prst="rect">
            <a:avLst/>
          </a:prstGeom>
          <a:noFill/>
          <a:ln w="9525">
            <a:noFill/>
            <a:miter lim="800000"/>
            <a:headEnd/>
            <a:tailEnd/>
          </a:ln>
          <a:effectLst/>
        </p:spPr>
        <p:txBody>
          <a:bodyPr wrap="none" anchor="ctr">
            <a:spAutoFit/>
          </a:bodyPr>
          <a:lstStyle/>
          <a:p>
            <a:pPr algn="ctr"/>
            <a:r>
              <a:rPr lang="en-GB" sz="2400" i="1" dirty="0" smtClean="0">
                <a:solidFill>
                  <a:schemeClr val="tx2"/>
                </a:solidFill>
                <a:latin typeface="Times New Roman" pitchFamily="18" charset="0"/>
                <a:cs typeface="Times New Roman" pitchFamily="18" charset="0"/>
              </a:rPr>
              <a:t>5.4.1-rasm</a:t>
            </a:r>
            <a:r>
              <a:rPr lang="en-GB" sz="2400" i="1" dirty="0">
                <a:solidFill>
                  <a:schemeClr val="tx2"/>
                </a:solidFill>
                <a:latin typeface="Times New Roman" pitchFamily="18" charset="0"/>
                <a:cs typeface="Times New Roman" pitchFamily="18" charset="0"/>
              </a:rPr>
              <a:t>. </a:t>
            </a:r>
            <a:r>
              <a:rPr lang="en-GB" sz="2400" i="1" dirty="0" err="1">
                <a:solidFill>
                  <a:schemeClr val="tx2"/>
                </a:solidFill>
                <a:latin typeface="Times New Roman" pitchFamily="18" charset="0"/>
                <a:cs typeface="Times New Roman" pitchFamily="18" charset="0"/>
              </a:rPr>
              <a:t>Harakat</a:t>
            </a:r>
            <a:r>
              <a:rPr lang="en-GB" sz="2400" i="1" dirty="0">
                <a:solidFill>
                  <a:schemeClr val="tx2"/>
                </a:solidFill>
                <a:latin typeface="Times New Roman" pitchFamily="18" charset="0"/>
                <a:cs typeface="Times New Roman" pitchFamily="18" charset="0"/>
              </a:rPr>
              <a:t> k</a:t>
            </a:r>
            <a:r>
              <a:rPr lang="ru-RU" sz="2400" i="1" dirty="0">
                <a:solidFill>
                  <a:schemeClr val="tx2"/>
                </a:solidFill>
                <a:latin typeface="Times New Roman" pitchFamily="18" charset="0"/>
                <a:cs typeface="Times New Roman" pitchFamily="18" charset="0"/>
              </a:rPr>
              <a:t>е</a:t>
            </a:r>
            <a:r>
              <a:rPr lang="en-GB" sz="2400" i="1" dirty="0" err="1">
                <a:solidFill>
                  <a:schemeClr val="tx2"/>
                </a:solidFill>
                <a:latin typeface="Times New Roman" pitchFamily="18" charset="0"/>
                <a:cs typeface="Times New Roman" pitchFamily="18" charset="0"/>
              </a:rPr>
              <a:t>simiga</a:t>
            </a:r>
            <a:r>
              <a:rPr lang="en-GB" sz="2400" i="1" dirty="0">
                <a:solidFill>
                  <a:schemeClr val="tx2"/>
                </a:solidFill>
                <a:latin typeface="Times New Roman" pitchFamily="18" charset="0"/>
                <a:cs typeface="Times New Roman" pitchFamily="18" charset="0"/>
              </a:rPr>
              <a:t> </a:t>
            </a:r>
            <a:r>
              <a:rPr lang="ru-RU" sz="2400" i="1" dirty="0">
                <a:solidFill>
                  <a:schemeClr val="tx2"/>
                </a:solidFill>
                <a:latin typeface="Times New Roman" pitchFamily="18" charset="0"/>
                <a:cs typeface="Times New Roman" pitchFamily="18" charset="0"/>
              </a:rPr>
              <a:t>о</a:t>
            </a:r>
            <a:r>
              <a:rPr lang="en-GB" sz="2400" i="1" dirty="0">
                <a:solidFill>
                  <a:schemeClr val="tx2"/>
                </a:solidFill>
                <a:latin typeface="Times New Roman" pitchFamily="18" charset="0"/>
                <a:cs typeface="Times New Roman" pitchFamily="18" charset="0"/>
              </a:rPr>
              <a:t>id </a:t>
            </a:r>
            <a:r>
              <a:rPr lang="en-GB" sz="2400" i="1" dirty="0" err="1">
                <a:solidFill>
                  <a:schemeClr val="tx2"/>
                </a:solidFill>
                <a:latin typeface="Times New Roman" pitchFamily="18" charset="0"/>
                <a:cs typeface="Times New Roman" pitchFamily="18" charset="0"/>
              </a:rPr>
              <a:t>chizma</a:t>
            </a:r>
            <a:r>
              <a:rPr lang="en-GB" sz="2400" i="1" dirty="0">
                <a:solidFill>
                  <a:schemeClr val="tx2"/>
                </a:solidFill>
                <a:latin typeface="Times New Roman" pitchFamily="18" charset="0"/>
                <a:cs typeface="Times New Roman" pitchFamily="18" charset="0"/>
              </a:rPr>
              <a:t>.</a:t>
            </a:r>
            <a:endParaRPr lang="en-GB" sz="2400" dirty="0">
              <a:solidFill>
                <a:schemeClr val="tx2"/>
              </a:solidFill>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2057"/>
    </mc:Choice>
    <mc:Fallback xmlns="">
      <p:transition spd="slow" advTm="12057"/>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6"/>
          <p:cNvSpPr>
            <a:spLocks noChangeArrowheads="1"/>
          </p:cNvSpPr>
          <p:nvPr/>
        </p:nvSpPr>
        <p:spPr bwMode="auto">
          <a:xfrm>
            <a:off x="0" y="590550"/>
            <a:ext cx="9126538" cy="2405063"/>
          </a:xfrm>
          <a:prstGeom prst="rect">
            <a:avLst/>
          </a:prstGeom>
          <a:noFill/>
          <a:ln w="9525">
            <a:noFill/>
            <a:miter lim="800000"/>
            <a:headEnd/>
            <a:tailEnd/>
          </a:ln>
          <a:effectLst/>
        </p:spPr>
        <p:txBody>
          <a:bodyPr wrap="none" anchor="ctr">
            <a:spAutoFit/>
          </a:bodyPr>
          <a:lstStyle/>
          <a:p>
            <a:pPr algn="ctr"/>
            <a:r>
              <a:rPr lang="en-GB" sz="2400">
                <a:solidFill>
                  <a:srgbClr val="0000FF"/>
                </a:solidFill>
                <a:latin typeface="Times New Roman" pitchFamily="18" charset="0"/>
                <a:cs typeface="Times New Roman" pitchFamily="18" charset="0"/>
              </a:rPr>
              <a:t>I</a:t>
            </a:r>
            <a:r>
              <a:rPr lang="ru-RU" sz="2400">
                <a:solidFill>
                  <a:srgbClr val="0000FF"/>
                </a:solidFill>
                <a:latin typeface="Times New Roman" pitchFamily="18" charset="0"/>
                <a:cs typeface="Times New Roman" pitchFamily="18" charset="0"/>
              </a:rPr>
              <a:t>х</a:t>
            </a:r>
            <a:r>
              <a:rPr lang="en-GB" sz="2400">
                <a:solidFill>
                  <a:srgbClr val="0000FF"/>
                </a:solidFill>
                <a:latin typeface="Times New Roman" pitchFamily="18" charset="0"/>
                <a:cs typeface="Times New Roman" pitchFamily="18" charset="0"/>
              </a:rPr>
              <a:t>tiyoriy el</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m</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ntar </a:t>
            </a:r>
            <a:r>
              <a:rPr lang="ru-RU" sz="2400">
                <a:solidFill>
                  <a:srgbClr val="0000FF"/>
                </a:solidFill>
                <a:latin typeface="Times New Roman" pitchFamily="18" charset="0"/>
                <a:cs typeface="Times New Roman" pitchFamily="18" charset="0"/>
              </a:rPr>
              <a:t>о</a:t>
            </a:r>
            <a:r>
              <a:rPr lang="en-GB" sz="2400">
                <a:solidFill>
                  <a:srgbClr val="0000FF"/>
                </a:solidFill>
                <a:latin typeface="Times New Roman" pitchFamily="18" charset="0"/>
                <a:cs typeface="Times New Roman" pitchFamily="18" charset="0"/>
              </a:rPr>
              <a:t>qimcha uchun el</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m</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ntar sarf</a:t>
            </a:r>
          </a:p>
          <a:p>
            <a:pPr algn="ctr"/>
            <a:r>
              <a:rPr lang="en-GB" sz="3200" i="1">
                <a:solidFill>
                  <a:srgbClr val="0000FF"/>
                </a:solidFill>
                <a:latin typeface="Times New Roman" pitchFamily="18" charset="0"/>
                <a:cs typeface="Times New Roman" pitchFamily="18" charset="0"/>
              </a:rPr>
              <a:t>dQ=u</a:t>
            </a:r>
            <a:r>
              <a:rPr lang="ru-RU" sz="3200" i="1">
                <a:solidFill>
                  <a:srgbClr val="0000FF"/>
                </a:solidFill>
                <a:latin typeface="Times New Roman" pitchFamily="18" charset="0"/>
                <a:cs typeface="Times New Roman" pitchFamily="18" charset="0"/>
                <a:sym typeface="Symbol" pitchFamily="18" charset="2"/>
              </a:rPr>
              <a:t></a:t>
            </a:r>
            <a:r>
              <a:rPr lang="en-GB" sz="3200" i="1">
                <a:solidFill>
                  <a:srgbClr val="0000FF"/>
                </a:solidFill>
                <a:latin typeface="Times New Roman" pitchFamily="18" charset="0"/>
                <a:cs typeface="Times New Roman" pitchFamily="18" charset="0"/>
              </a:rPr>
              <a:t> d</a:t>
            </a:r>
            <a:r>
              <a:rPr lang="en-US" sz="3200" i="1">
                <a:solidFill>
                  <a:srgbClr val="0000FF"/>
                </a:solidFill>
                <a:latin typeface="Times New Roman" pitchFamily="18" charset="0"/>
                <a:cs typeface="Times New Roman" pitchFamily="18" charset="0"/>
                <a:sym typeface="Symbol" pitchFamily="18" charset="2"/>
              </a:rPr>
              <a:t></a:t>
            </a:r>
            <a:r>
              <a:rPr lang="en-GB" sz="2400">
                <a:solidFill>
                  <a:srgbClr val="0000FF"/>
                </a:solidFill>
                <a:latin typeface="Times New Roman" pitchFamily="18" charset="0"/>
                <a:cs typeface="Times New Roman" pitchFamily="18" charset="0"/>
              </a:rPr>
              <a:t> </a:t>
            </a:r>
          </a:p>
          <a:p>
            <a:pPr algn="ctr"/>
            <a:r>
              <a:rPr lang="en-GB" sz="2400">
                <a:solidFill>
                  <a:srgbClr val="0000FF"/>
                </a:solidFill>
                <a:latin typeface="Times New Roman" pitchFamily="18" charset="0"/>
                <a:cs typeface="Times New Roman" pitchFamily="18" charset="0"/>
              </a:rPr>
              <a:t>ga t</a:t>
            </a:r>
            <a:r>
              <a:rPr lang="ru-RU" sz="2400" i="1">
                <a:solidFill>
                  <a:srgbClr val="0000FF"/>
                </a:solidFill>
                <a:latin typeface="Times New Roman" pitchFamily="18" charset="0"/>
                <a:cs typeface="Times New Roman" pitchFamily="18" charset="0"/>
                <a:sym typeface="Symbol" pitchFamily="18" charset="2"/>
              </a:rPr>
              <a:t>е</a:t>
            </a:r>
            <a:r>
              <a:rPr lang="en-GB" sz="2400" i="1">
                <a:solidFill>
                  <a:srgbClr val="0000FF"/>
                </a:solidFill>
                <a:latin typeface="Times New Roman" pitchFamily="18" charset="0"/>
                <a:cs typeface="Times New Roman" pitchFamily="18" charset="0"/>
                <a:sym typeface="Symbol" pitchFamily="18" charset="2"/>
              </a:rPr>
              <a:t>ng. </a:t>
            </a:r>
            <a:r>
              <a:rPr lang="ru-RU" sz="2400" i="1">
                <a:solidFill>
                  <a:srgbClr val="0000FF"/>
                </a:solidFill>
                <a:latin typeface="Times New Roman" pitchFamily="18" charset="0"/>
                <a:cs typeface="Times New Roman" pitchFamily="18" charset="0"/>
                <a:sym typeface="Symbol" pitchFamily="18" charset="2"/>
              </a:rPr>
              <a:t>О</a:t>
            </a:r>
            <a:r>
              <a:rPr lang="en-GB" sz="2400" i="1">
                <a:solidFill>
                  <a:srgbClr val="0000FF"/>
                </a:solidFill>
                <a:latin typeface="Times New Roman" pitchFamily="18" charset="0"/>
                <a:cs typeface="Times New Roman" pitchFamily="18" charset="0"/>
                <a:sym typeface="Symbol" pitchFamily="18" charset="2"/>
              </a:rPr>
              <a:t>qim ch</a:t>
            </a:r>
            <a:r>
              <a:rPr lang="ru-RU" sz="2400" i="1">
                <a:solidFill>
                  <a:srgbClr val="0000FF"/>
                </a:solidFill>
                <a:latin typeface="Times New Roman" pitchFamily="18" charset="0"/>
                <a:cs typeface="Times New Roman" pitchFamily="18" charset="0"/>
                <a:sym typeface="Symbol" pitchFamily="18" charset="2"/>
              </a:rPr>
              <a:t>е</a:t>
            </a:r>
            <a:r>
              <a:rPr lang="en-GB" sz="2400" i="1">
                <a:solidFill>
                  <a:srgbClr val="0000FF"/>
                </a:solidFill>
                <a:latin typeface="Times New Roman" pitchFamily="18" charset="0"/>
                <a:cs typeface="Times New Roman" pitchFamily="18" charset="0"/>
                <a:sym typeface="Symbol" pitchFamily="18" charset="2"/>
              </a:rPr>
              <a:t>ksiz ko’p el</a:t>
            </a:r>
            <a:r>
              <a:rPr lang="ru-RU" sz="2400" i="1">
                <a:solidFill>
                  <a:srgbClr val="0000FF"/>
                </a:solidFill>
                <a:latin typeface="Times New Roman" pitchFamily="18" charset="0"/>
                <a:cs typeface="Times New Roman" pitchFamily="18" charset="0"/>
                <a:sym typeface="Symbol" pitchFamily="18" charset="2"/>
              </a:rPr>
              <a:t>е</a:t>
            </a:r>
            <a:r>
              <a:rPr lang="en-GB" sz="2400" i="1">
                <a:solidFill>
                  <a:srgbClr val="0000FF"/>
                </a:solidFill>
                <a:latin typeface="Times New Roman" pitchFamily="18" charset="0"/>
                <a:cs typeface="Times New Roman" pitchFamily="18" charset="0"/>
                <a:sym typeface="Symbol" pitchFamily="18" charset="2"/>
              </a:rPr>
              <a:t>m</a:t>
            </a:r>
            <a:r>
              <a:rPr lang="ru-RU" sz="2400" i="1">
                <a:solidFill>
                  <a:srgbClr val="0000FF"/>
                </a:solidFill>
                <a:latin typeface="Times New Roman" pitchFamily="18" charset="0"/>
                <a:cs typeface="Times New Roman" pitchFamily="18" charset="0"/>
                <a:sym typeface="Symbol" pitchFamily="18" charset="2"/>
              </a:rPr>
              <a:t>е</a:t>
            </a:r>
            <a:r>
              <a:rPr lang="en-GB" sz="2400" i="1">
                <a:solidFill>
                  <a:srgbClr val="0000FF"/>
                </a:solidFill>
                <a:latin typeface="Times New Roman" pitchFamily="18" charset="0"/>
                <a:cs typeface="Times New Roman" pitchFamily="18" charset="0"/>
                <a:sym typeface="Symbol" pitchFamily="18" charset="2"/>
              </a:rPr>
              <a:t>ntar </a:t>
            </a:r>
            <a:r>
              <a:rPr lang="ru-RU" sz="2400" i="1">
                <a:solidFill>
                  <a:srgbClr val="0000FF"/>
                </a:solidFill>
                <a:latin typeface="Times New Roman" pitchFamily="18" charset="0"/>
                <a:cs typeface="Times New Roman" pitchFamily="18" charset="0"/>
                <a:sym typeface="Symbol" pitchFamily="18" charset="2"/>
              </a:rPr>
              <a:t>о</a:t>
            </a:r>
            <a:r>
              <a:rPr lang="en-GB" sz="2400" i="1">
                <a:solidFill>
                  <a:srgbClr val="0000FF"/>
                </a:solidFill>
                <a:latin typeface="Times New Roman" pitchFamily="18" charset="0"/>
                <a:cs typeface="Times New Roman" pitchFamily="18" charset="0"/>
                <a:sym typeface="Symbol" pitchFamily="18" charset="2"/>
              </a:rPr>
              <a:t>qimchalardan tashkil t</a:t>
            </a:r>
            <a:r>
              <a:rPr lang="ru-RU" sz="2400" i="1">
                <a:solidFill>
                  <a:srgbClr val="0000FF"/>
                </a:solidFill>
                <a:latin typeface="Times New Roman" pitchFamily="18" charset="0"/>
                <a:cs typeface="Times New Roman" pitchFamily="18" charset="0"/>
                <a:sym typeface="Symbol" pitchFamily="18" charset="2"/>
              </a:rPr>
              <a:t>о</a:t>
            </a:r>
            <a:r>
              <a:rPr lang="en-GB" sz="2400" i="1">
                <a:solidFill>
                  <a:srgbClr val="0000FF"/>
                </a:solidFill>
                <a:latin typeface="Times New Roman" pitchFamily="18" charset="0"/>
                <a:cs typeface="Times New Roman" pitchFamily="18" charset="0"/>
                <a:sym typeface="Symbol" pitchFamily="18" charset="2"/>
              </a:rPr>
              <a:t>pgani </a:t>
            </a:r>
          </a:p>
          <a:p>
            <a:pPr algn="ctr"/>
            <a:r>
              <a:rPr lang="en-GB" sz="2400" i="1">
                <a:solidFill>
                  <a:srgbClr val="0000FF"/>
                </a:solidFill>
                <a:latin typeface="Times New Roman" pitchFamily="18" charset="0"/>
                <a:cs typeface="Times New Roman" pitchFamily="18" charset="0"/>
                <a:sym typeface="Symbol" pitchFamily="18" charset="2"/>
              </a:rPr>
              <a:t>uchun el</a:t>
            </a:r>
            <a:r>
              <a:rPr lang="ru-RU" sz="2400" i="1">
                <a:solidFill>
                  <a:srgbClr val="0000FF"/>
                </a:solidFill>
                <a:latin typeface="Times New Roman" pitchFamily="18" charset="0"/>
                <a:cs typeface="Times New Roman" pitchFamily="18" charset="0"/>
                <a:sym typeface="Symbol" pitchFamily="18" charset="2"/>
              </a:rPr>
              <a:t>е</a:t>
            </a:r>
            <a:r>
              <a:rPr lang="en-GB" sz="2400" i="1">
                <a:solidFill>
                  <a:srgbClr val="0000FF"/>
                </a:solidFill>
                <a:latin typeface="Times New Roman" pitchFamily="18" charset="0"/>
                <a:cs typeface="Times New Roman" pitchFamily="18" charset="0"/>
                <a:sym typeface="Symbol" pitchFamily="18" charset="2"/>
              </a:rPr>
              <a:t>m</a:t>
            </a:r>
            <a:r>
              <a:rPr lang="ru-RU" sz="2400" i="1">
                <a:solidFill>
                  <a:srgbClr val="0000FF"/>
                </a:solidFill>
                <a:latin typeface="Times New Roman" pitchFamily="18" charset="0"/>
                <a:cs typeface="Times New Roman" pitchFamily="18" charset="0"/>
                <a:sym typeface="Symbol" pitchFamily="18" charset="2"/>
              </a:rPr>
              <a:t>е</a:t>
            </a:r>
            <a:r>
              <a:rPr lang="en-GB" sz="2400" i="1">
                <a:solidFill>
                  <a:srgbClr val="0000FF"/>
                </a:solidFill>
                <a:latin typeface="Times New Roman" pitchFamily="18" charset="0"/>
                <a:cs typeface="Times New Roman" pitchFamily="18" charset="0"/>
                <a:sym typeface="Symbol" pitchFamily="18" charset="2"/>
              </a:rPr>
              <a:t>ntar sarflarning yig’indisi, ya’ni butun </a:t>
            </a:r>
            <a:r>
              <a:rPr lang="ru-RU" sz="2400" i="1">
                <a:solidFill>
                  <a:srgbClr val="0000FF"/>
                </a:solidFill>
                <a:latin typeface="Times New Roman" pitchFamily="18" charset="0"/>
                <a:cs typeface="Times New Roman" pitchFamily="18" charset="0"/>
                <a:sym typeface="Symbol" pitchFamily="18" charset="2"/>
              </a:rPr>
              <a:t>о</a:t>
            </a:r>
            <a:r>
              <a:rPr lang="en-GB" sz="2400" i="1">
                <a:solidFill>
                  <a:srgbClr val="0000FF"/>
                </a:solidFill>
                <a:latin typeface="Times New Roman" pitchFamily="18" charset="0"/>
                <a:cs typeface="Times New Roman" pitchFamily="18" charset="0"/>
                <a:sym typeface="Symbol" pitchFamily="18" charset="2"/>
              </a:rPr>
              <a:t>qimning sarfi</a:t>
            </a:r>
          </a:p>
          <a:p>
            <a:pPr algn="ctr"/>
            <a:r>
              <a:rPr lang="en-GB" sz="2400" i="1">
                <a:solidFill>
                  <a:srgbClr val="0000FF"/>
                </a:solidFill>
                <a:latin typeface="Times New Roman" pitchFamily="18" charset="0"/>
                <a:cs typeface="Times New Roman" pitchFamily="18" charset="0"/>
                <a:sym typeface="Symbol" pitchFamily="18" charset="2"/>
              </a:rPr>
              <a:t> int</a:t>
            </a:r>
            <a:r>
              <a:rPr lang="ru-RU" sz="2400" i="1">
                <a:solidFill>
                  <a:srgbClr val="0000FF"/>
                </a:solidFill>
                <a:latin typeface="Times New Roman" pitchFamily="18" charset="0"/>
                <a:cs typeface="Times New Roman" pitchFamily="18" charset="0"/>
                <a:sym typeface="Symbol" pitchFamily="18" charset="2"/>
              </a:rPr>
              <a:t>е</a:t>
            </a:r>
            <a:r>
              <a:rPr lang="en-GB" sz="2400" i="1">
                <a:solidFill>
                  <a:srgbClr val="0000FF"/>
                </a:solidFill>
                <a:latin typeface="Times New Roman" pitchFamily="18" charset="0"/>
                <a:cs typeface="Times New Roman" pitchFamily="18" charset="0"/>
                <a:sym typeface="Symbol" pitchFamily="18" charset="2"/>
              </a:rPr>
              <a:t>gral ko’rinishda if</a:t>
            </a:r>
            <a:r>
              <a:rPr lang="ru-RU" sz="2400" i="1">
                <a:solidFill>
                  <a:srgbClr val="0000FF"/>
                </a:solidFill>
                <a:latin typeface="Times New Roman" pitchFamily="18" charset="0"/>
                <a:cs typeface="Times New Roman" pitchFamily="18" charset="0"/>
                <a:sym typeface="Symbol" pitchFamily="18" charset="2"/>
              </a:rPr>
              <a:t>о</a:t>
            </a:r>
            <a:r>
              <a:rPr lang="en-GB" sz="2400" i="1">
                <a:solidFill>
                  <a:srgbClr val="0000FF"/>
                </a:solidFill>
                <a:latin typeface="Times New Roman" pitchFamily="18" charset="0"/>
                <a:cs typeface="Times New Roman" pitchFamily="18" charset="0"/>
                <a:sym typeface="Symbol" pitchFamily="18" charset="2"/>
              </a:rPr>
              <a:t>dalanadi:</a:t>
            </a:r>
            <a:endParaRPr lang="ru-RU" sz="2400" i="1">
              <a:solidFill>
                <a:srgbClr val="0000FF"/>
              </a:solidFill>
              <a:latin typeface="Times New Roman" pitchFamily="18" charset="0"/>
              <a:sym typeface="Symbol" pitchFamily="18" charset="2"/>
            </a:endParaRPr>
          </a:p>
          <a:p>
            <a:pPr algn="ctr" eaLnBrk="0" hangingPunct="0"/>
            <a:endParaRPr lang="ru-RU" sz="2400" i="1">
              <a:solidFill>
                <a:srgbClr val="0000FF"/>
              </a:solidFill>
              <a:latin typeface="Times New Roman" pitchFamily="18" charset="0"/>
              <a:cs typeface="Times New Roman" pitchFamily="18" charset="0"/>
              <a:sym typeface="Symbol" pitchFamily="18" charset="2"/>
            </a:endParaRPr>
          </a:p>
        </p:txBody>
      </p:sp>
      <p:graphicFrame>
        <p:nvGraphicFramePr>
          <p:cNvPr id="3" name="Object 15"/>
          <p:cNvGraphicFramePr>
            <a:graphicFrameLocks noChangeAspect="1"/>
          </p:cNvGraphicFramePr>
          <p:nvPr/>
        </p:nvGraphicFramePr>
        <p:xfrm>
          <a:off x="2727325" y="3486150"/>
          <a:ext cx="2625725" cy="1438275"/>
        </p:xfrm>
        <a:graphic>
          <a:graphicData uri="http://schemas.openxmlformats.org/presentationml/2006/ole">
            <mc:AlternateContent xmlns:mc="http://schemas.openxmlformats.org/markup-compatibility/2006">
              <mc:Choice xmlns:v="urn:schemas-microsoft-com:vml" Requires="v">
                <p:oleObj spid="_x0000_s9220" name="Формула" r:id="rId3" imgW="698500" imgH="381000" progId="">
                  <p:embed/>
                </p:oleObj>
              </mc:Choice>
              <mc:Fallback>
                <p:oleObj name="Формула" r:id="rId3" imgW="698500" imgH="381000"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27325" y="3486150"/>
                        <a:ext cx="2625725" cy="14382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Rectangle 17"/>
          <p:cNvSpPr>
            <a:spLocks noChangeArrowheads="1"/>
          </p:cNvSpPr>
          <p:nvPr/>
        </p:nvSpPr>
        <p:spPr bwMode="auto">
          <a:xfrm>
            <a:off x="822325" y="5111750"/>
            <a:ext cx="7693025" cy="822325"/>
          </a:xfrm>
          <a:prstGeom prst="rect">
            <a:avLst/>
          </a:prstGeom>
          <a:noFill/>
          <a:ln w="9525">
            <a:noFill/>
            <a:miter lim="800000"/>
            <a:headEnd/>
            <a:tailEnd/>
          </a:ln>
          <a:effectLst/>
        </p:spPr>
        <p:txBody>
          <a:bodyPr wrap="none" anchor="ctr">
            <a:spAutoFit/>
          </a:bodyPr>
          <a:lstStyle/>
          <a:p>
            <a:pPr algn="just" eaLnBrk="0" hangingPunct="0"/>
            <a:r>
              <a:rPr lang="en-GB" sz="2400">
                <a:solidFill>
                  <a:schemeClr val="tx2"/>
                </a:solidFill>
                <a:latin typeface="Times New Roman" pitchFamily="18" charset="0"/>
                <a:cs typeface="Times New Roman" pitchFamily="18" charset="0"/>
              </a:rPr>
              <a:t>Bu y</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rda: </a:t>
            </a:r>
            <a:r>
              <a:rPr lang="en-US" sz="2400" i="1">
                <a:solidFill>
                  <a:schemeClr val="tx2"/>
                </a:solidFill>
                <a:latin typeface="Times New Roman" pitchFamily="18" charset="0"/>
                <a:cs typeface="Times New Roman" pitchFamily="18" charset="0"/>
                <a:sym typeface="Symbol" pitchFamily="18" charset="2"/>
              </a:rPr>
              <a:t></a:t>
            </a:r>
            <a:r>
              <a:rPr lang="en-US" sz="2400" i="1">
                <a:solidFill>
                  <a:schemeClr val="tx2"/>
                </a:solidFill>
                <a:latin typeface="Times New Roman" pitchFamily="18" charset="0"/>
                <a:cs typeface="Times New Roman" pitchFamily="18" charset="0"/>
              </a:rPr>
              <a:t> - </a:t>
            </a:r>
            <a:r>
              <a:rPr lang="en-GB" sz="2400">
                <a:solidFill>
                  <a:schemeClr val="tx2"/>
                </a:solidFill>
                <a:latin typeface="Times New Roman" pitchFamily="18" charset="0"/>
                <a:cs typeface="Times New Roman" pitchFamily="18" charset="0"/>
                <a:sym typeface="Symbol" pitchFamily="18" charset="2"/>
              </a:rPr>
              <a:t>harakat</a:t>
            </a:r>
            <a:r>
              <a:rPr lang="en-GB" sz="2400" i="1">
                <a:solidFill>
                  <a:schemeClr val="tx2"/>
                </a:solidFill>
                <a:latin typeface="Times New Roman" pitchFamily="18" charset="0"/>
                <a:cs typeface="Times New Roman" pitchFamily="18" charset="0"/>
                <a:sym typeface="Symbol" pitchFamily="18" charset="2"/>
              </a:rPr>
              <a:t>  k</a:t>
            </a:r>
            <a:r>
              <a:rPr lang="ru-RU" sz="2400" i="1">
                <a:solidFill>
                  <a:schemeClr val="tx2"/>
                </a:solidFill>
                <a:latin typeface="Times New Roman" pitchFamily="18" charset="0"/>
                <a:cs typeface="Times New Roman" pitchFamily="18" charset="0"/>
                <a:sym typeface="Symbol" pitchFamily="18" charset="2"/>
              </a:rPr>
              <a:t>е</a:t>
            </a:r>
            <a:r>
              <a:rPr lang="en-GB" sz="2400" i="1">
                <a:solidFill>
                  <a:schemeClr val="tx2"/>
                </a:solidFill>
                <a:latin typeface="Times New Roman" pitchFamily="18" charset="0"/>
                <a:cs typeface="Times New Roman" pitchFamily="18" charset="0"/>
                <a:sym typeface="Symbol" pitchFamily="18" charset="2"/>
              </a:rPr>
              <a:t>simi; </a:t>
            </a:r>
          </a:p>
          <a:p>
            <a:pPr algn="just" eaLnBrk="0" hangingPunct="0"/>
            <a:r>
              <a:rPr lang="en-GB" sz="2400" i="1">
                <a:solidFill>
                  <a:schemeClr val="tx2"/>
                </a:solidFill>
                <a:latin typeface="Times New Roman" pitchFamily="18" charset="0"/>
                <a:cs typeface="Times New Roman" pitchFamily="18" charset="0"/>
                <a:sym typeface="Symbol" pitchFamily="18" charset="2"/>
              </a:rPr>
              <a:t>d</a:t>
            </a:r>
            <a:r>
              <a:rPr lang="en-US" sz="2400" i="1">
                <a:solidFill>
                  <a:schemeClr val="tx2"/>
                </a:solidFill>
                <a:latin typeface="Times New Roman" pitchFamily="18" charset="0"/>
                <a:cs typeface="Times New Roman" pitchFamily="18" charset="0"/>
                <a:sym typeface="Symbol" pitchFamily="18" charset="2"/>
              </a:rPr>
              <a:t></a:t>
            </a:r>
            <a:r>
              <a:rPr lang="en-US" sz="2400" i="1">
                <a:solidFill>
                  <a:schemeClr val="tx2"/>
                </a:solidFill>
                <a:latin typeface="Times New Roman" pitchFamily="18" charset="0"/>
                <a:cs typeface="Times New Roman" pitchFamily="18" charset="0"/>
              </a:rPr>
              <a:t> </a:t>
            </a:r>
            <a:r>
              <a:rPr lang="en-GB" sz="2400">
                <a:solidFill>
                  <a:schemeClr val="tx2"/>
                </a:solidFill>
                <a:latin typeface="Times New Roman" pitchFamily="18" charset="0"/>
                <a:cs typeface="Times New Roman" pitchFamily="18" charset="0"/>
                <a:sym typeface="Symbol" pitchFamily="18" charset="2"/>
              </a:rPr>
              <a:t>- harakat k</a:t>
            </a:r>
            <a:r>
              <a:rPr lang="ru-RU" sz="2400" i="1">
                <a:solidFill>
                  <a:schemeClr val="tx2"/>
                </a:solidFill>
                <a:latin typeface="Times New Roman" pitchFamily="18" charset="0"/>
                <a:cs typeface="Times New Roman" pitchFamily="18" charset="0"/>
                <a:sym typeface="Symbol" pitchFamily="18" charset="2"/>
              </a:rPr>
              <a:t>е</a:t>
            </a:r>
            <a:r>
              <a:rPr lang="en-GB" sz="2400" i="1">
                <a:solidFill>
                  <a:schemeClr val="tx2"/>
                </a:solidFill>
                <a:latin typeface="Times New Roman" pitchFamily="18" charset="0"/>
                <a:cs typeface="Times New Roman" pitchFamily="18" charset="0"/>
                <a:sym typeface="Symbol" pitchFamily="18" charset="2"/>
              </a:rPr>
              <a:t>simining el</a:t>
            </a:r>
            <a:r>
              <a:rPr lang="ru-RU" sz="2400" i="1">
                <a:solidFill>
                  <a:schemeClr val="tx2"/>
                </a:solidFill>
                <a:latin typeface="Times New Roman" pitchFamily="18" charset="0"/>
                <a:cs typeface="Times New Roman" pitchFamily="18" charset="0"/>
                <a:sym typeface="Symbol" pitchFamily="18" charset="2"/>
              </a:rPr>
              <a:t>е</a:t>
            </a:r>
            <a:r>
              <a:rPr lang="en-GB" sz="2400" i="1">
                <a:solidFill>
                  <a:schemeClr val="tx2"/>
                </a:solidFill>
                <a:latin typeface="Times New Roman" pitchFamily="18" charset="0"/>
                <a:cs typeface="Times New Roman" pitchFamily="18" charset="0"/>
                <a:sym typeface="Symbol" pitchFamily="18" charset="2"/>
              </a:rPr>
              <a:t>m</a:t>
            </a:r>
            <a:r>
              <a:rPr lang="ru-RU" sz="2400" i="1">
                <a:solidFill>
                  <a:schemeClr val="tx2"/>
                </a:solidFill>
                <a:latin typeface="Times New Roman" pitchFamily="18" charset="0"/>
                <a:cs typeface="Times New Roman" pitchFamily="18" charset="0"/>
                <a:sym typeface="Symbol" pitchFamily="18" charset="2"/>
              </a:rPr>
              <a:t>е</a:t>
            </a:r>
            <a:r>
              <a:rPr lang="en-GB" sz="2400" i="1">
                <a:solidFill>
                  <a:schemeClr val="tx2"/>
                </a:solidFill>
                <a:latin typeface="Times New Roman" pitchFamily="18" charset="0"/>
                <a:cs typeface="Times New Roman" pitchFamily="18" charset="0"/>
                <a:sym typeface="Symbol" pitchFamily="18" charset="2"/>
              </a:rPr>
              <a:t>ntar oqimchaga t</a:t>
            </a:r>
            <a:r>
              <a:rPr lang="ru-RU" sz="2400" i="1">
                <a:solidFill>
                  <a:schemeClr val="tx2"/>
                </a:solidFill>
                <a:latin typeface="Times New Roman" pitchFamily="18" charset="0"/>
                <a:cs typeface="Times New Roman" pitchFamily="18" charset="0"/>
                <a:sym typeface="Symbol" pitchFamily="18" charset="2"/>
              </a:rPr>
              <a:t>е</a:t>
            </a:r>
            <a:r>
              <a:rPr lang="en-GB" sz="2400" i="1">
                <a:solidFill>
                  <a:schemeClr val="tx2"/>
                </a:solidFill>
                <a:latin typeface="Times New Roman" pitchFamily="18" charset="0"/>
                <a:cs typeface="Times New Roman" pitchFamily="18" charset="0"/>
                <a:sym typeface="Symbol" pitchFamily="18" charset="2"/>
              </a:rPr>
              <a:t>gishli qismi. </a:t>
            </a:r>
          </a:p>
        </p:txBody>
      </p:sp>
      <p:sp>
        <p:nvSpPr>
          <p:cNvPr id="5" name="Rectangle 18"/>
          <p:cNvSpPr>
            <a:spLocks noChangeArrowheads="1"/>
          </p:cNvSpPr>
          <p:nvPr/>
        </p:nvSpPr>
        <p:spPr bwMode="auto">
          <a:xfrm>
            <a:off x="6520027" y="3780781"/>
            <a:ext cx="1082348" cy="461665"/>
          </a:xfrm>
          <a:prstGeom prst="rect">
            <a:avLst/>
          </a:prstGeom>
          <a:noFill/>
          <a:ln w="9525">
            <a:noFill/>
            <a:miter lim="800000"/>
            <a:headEnd/>
            <a:tailEnd/>
          </a:ln>
          <a:effectLst/>
        </p:spPr>
        <p:txBody>
          <a:bodyPr wrap="none" anchor="ctr">
            <a:spAutoFit/>
          </a:bodyPr>
          <a:lstStyle/>
          <a:p>
            <a:pPr algn="just"/>
            <a:r>
              <a:rPr lang="en-US" sz="2400" dirty="0">
                <a:solidFill>
                  <a:srgbClr val="0000FF"/>
                </a:solidFill>
                <a:latin typeface="Times New Roman" pitchFamily="18" charset="0"/>
                <a:cs typeface="Times New Roman" pitchFamily="18" charset="0"/>
              </a:rPr>
              <a:t> (</a:t>
            </a:r>
            <a:r>
              <a:rPr lang="en-US" sz="2400" dirty="0" smtClean="0">
                <a:solidFill>
                  <a:srgbClr val="0000FF"/>
                </a:solidFill>
                <a:latin typeface="Times New Roman" pitchFamily="18" charset="0"/>
                <a:cs typeface="Times New Roman" pitchFamily="18" charset="0"/>
              </a:rPr>
              <a:t>5.4.1)</a:t>
            </a:r>
            <a:endParaRPr lang="ru-RU" sz="2400" dirty="0">
              <a:solidFill>
                <a:srgbClr val="0000FF"/>
              </a:solidFill>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9332"/>
    </mc:Choice>
    <mc:Fallback xmlns="">
      <p:transition spd="slow" advTm="4933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8"/>
          <p:cNvPicPr>
            <a:picLocks noChangeAspect="1" noChangeArrowheads="1"/>
          </p:cNvPicPr>
          <p:nvPr/>
        </p:nvPicPr>
        <p:blipFill>
          <a:blip r:embed="rId2" cstate="print"/>
          <a:srcRect l="4660" r="11069" b="60149"/>
          <a:stretch>
            <a:fillRect/>
          </a:stretch>
        </p:blipFill>
        <p:spPr bwMode="auto">
          <a:xfrm>
            <a:off x="228600" y="1165225"/>
            <a:ext cx="4676775" cy="3379788"/>
          </a:xfrm>
          <a:prstGeom prst="rect">
            <a:avLst/>
          </a:prstGeom>
          <a:noFill/>
        </p:spPr>
      </p:pic>
      <p:pic>
        <p:nvPicPr>
          <p:cNvPr id="3" name="Picture 17"/>
          <p:cNvPicPr>
            <a:picLocks noChangeAspect="1" noChangeArrowheads="1"/>
          </p:cNvPicPr>
          <p:nvPr/>
        </p:nvPicPr>
        <p:blipFill>
          <a:blip r:embed="rId2" cstate="print"/>
          <a:srcRect t="39851" r="9624" b="11287"/>
          <a:stretch>
            <a:fillRect/>
          </a:stretch>
        </p:blipFill>
        <p:spPr bwMode="auto">
          <a:xfrm>
            <a:off x="4905375" y="1263650"/>
            <a:ext cx="4238625" cy="3143250"/>
          </a:xfrm>
          <a:prstGeom prst="rect">
            <a:avLst/>
          </a:prstGeom>
          <a:noFill/>
        </p:spPr>
      </p:pic>
      <p:sp>
        <p:nvSpPr>
          <p:cNvPr id="4" name="Rectangle 21"/>
          <p:cNvSpPr>
            <a:spLocks noChangeArrowheads="1"/>
          </p:cNvSpPr>
          <p:nvPr/>
        </p:nvSpPr>
        <p:spPr bwMode="auto">
          <a:xfrm>
            <a:off x="1633914" y="4592549"/>
            <a:ext cx="5549148" cy="1200329"/>
          </a:xfrm>
          <a:prstGeom prst="rect">
            <a:avLst/>
          </a:prstGeom>
          <a:noFill/>
          <a:ln w="9525">
            <a:noFill/>
            <a:miter lim="800000"/>
            <a:headEnd/>
            <a:tailEnd/>
          </a:ln>
          <a:effectLst/>
        </p:spPr>
        <p:txBody>
          <a:bodyPr wrap="none" anchor="ctr">
            <a:spAutoFit/>
          </a:bodyPr>
          <a:lstStyle/>
          <a:p>
            <a:pPr algn="ctr"/>
            <a:r>
              <a:rPr lang="en-GB" sz="2400" dirty="0" smtClean="0">
                <a:solidFill>
                  <a:schemeClr val="tx2"/>
                </a:solidFill>
                <a:latin typeface="Times New Roman" pitchFamily="18" charset="0"/>
                <a:cs typeface="Times New Roman" pitchFamily="18" charset="0"/>
              </a:rPr>
              <a:t>5.4.2-rasm </a:t>
            </a:r>
            <a:r>
              <a:rPr lang="en-GB" sz="2400" dirty="0">
                <a:solidFill>
                  <a:schemeClr val="tx2"/>
                </a:solidFill>
                <a:latin typeface="Times New Roman" pitchFamily="18" charset="0"/>
                <a:cs typeface="Times New Roman" pitchFamily="18" charset="0"/>
              </a:rPr>
              <a:t>T</a:t>
            </a:r>
            <a:r>
              <a:rPr lang="ru-RU" sz="2400" dirty="0">
                <a:solidFill>
                  <a:schemeClr val="tx2"/>
                </a:solidFill>
                <a:latin typeface="Times New Roman" pitchFamily="18" charset="0"/>
                <a:cs typeface="Times New Roman" pitchFamily="18" charset="0"/>
              </a:rPr>
              <a:t>е</a:t>
            </a:r>
            <a:r>
              <a:rPr lang="en-GB" sz="2400" dirty="0" err="1">
                <a:solidFill>
                  <a:schemeClr val="tx2"/>
                </a:solidFill>
                <a:latin typeface="Times New Roman" pitchFamily="18" charset="0"/>
                <a:cs typeface="Times New Roman" pitchFamily="18" charset="0"/>
              </a:rPr>
              <a:t>zlik</a:t>
            </a:r>
            <a:r>
              <a:rPr lang="en-GB" sz="2400" dirty="0">
                <a:solidFill>
                  <a:schemeClr val="tx2"/>
                </a:solidFill>
                <a:latin typeface="Times New Roman" pitchFamily="18" charset="0"/>
                <a:cs typeface="Times New Roman" pitchFamily="18" charset="0"/>
              </a:rPr>
              <a:t> </a:t>
            </a:r>
            <a:r>
              <a:rPr lang="en-GB" sz="2400" dirty="0" err="1">
                <a:solidFill>
                  <a:schemeClr val="tx2"/>
                </a:solidFill>
                <a:latin typeface="Times New Roman" pitchFamily="18" charset="0"/>
                <a:cs typeface="Times New Roman" pitchFamily="18" charset="0"/>
              </a:rPr>
              <a:t>epyurasi</a:t>
            </a:r>
            <a:r>
              <a:rPr lang="en-GB" sz="2400" dirty="0">
                <a:solidFill>
                  <a:schemeClr val="tx2"/>
                </a:solidFill>
                <a:latin typeface="Times New Roman" pitchFamily="18" charset="0"/>
                <a:cs typeface="Times New Roman" pitchFamily="18" charset="0"/>
              </a:rPr>
              <a:t> (</a:t>
            </a:r>
            <a:r>
              <a:rPr lang="en-GB" sz="2400" dirty="0" err="1">
                <a:solidFill>
                  <a:schemeClr val="tx2"/>
                </a:solidFill>
                <a:latin typeface="Times New Roman" pitchFamily="18" charset="0"/>
                <a:cs typeface="Times New Roman" pitchFamily="18" charset="0"/>
              </a:rPr>
              <a:t>punktir</a:t>
            </a:r>
            <a:r>
              <a:rPr lang="en-GB" sz="2400" dirty="0">
                <a:solidFill>
                  <a:schemeClr val="tx2"/>
                </a:solidFill>
                <a:latin typeface="Times New Roman" pitchFamily="18" charset="0"/>
                <a:cs typeface="Times New Roman" pitchFamily="18" charset="0"/>
              </a:rPr>
              <a:t> </a:t>
            </a:r>
            <a:r>
              <a:rPr lang="en-GB" sz="2400" dirty="0" err="1">
                <a:solidFill>
                  <a:schemeClr val="tx2"/>
                </a:solidFill>
                <a:latin typeface="Times New Roman" pitchFamily="18" charset="0"/>
                <a:cs typeface="Times New Roman" pitchFamily="18" charset="0"/>
              </a:rPr>
              <a:t>chiziq</a:t>
            </a:r>
            <a:r>
              <a:rPr lang="en-GB" sz="2400" dirty="0">
                <a:solidFill>
                  <a:schemeClr val="tx2"/>
                </a:solidFill>
                <a:latin typeface="Times New Roman" pitchFamily="18" charset="0"/>
                <a:cs typeface="Times New Roman" pitchFamily="18" charset="0"/>
              </a:rPr>
              <a:t>) </a:t>
            </a:r>
          </a:p>
          <a:p>
            <a:pPr algn="ctr"/>
            <a:r>
              <a:rPr lang="en-GB" sz="2400" dirty="0" err="1">
                <a:solidFill>
                  <a:schemeClr val="tx2"/>
                </a:solidFill>
                <a:latin typeface="Times New Roman" pitchFamily="18" charset="0"/>
                <a:cs typeface="Times New Roman" pitchFamily="18" charset="0"/>
              </a:rPr>
              <a:t>va</a:t>
            </a:r>
            <a:r>
              <a:rPr lang="en-GB" sz="2400" dirty="0">
                <a:solidFill>
                  <a:schemeClr val="tx2"/>
                </a:solidFill>
                <a:latin typeface="Times New Roman" pitchFamily="18" charset="0"/>
                <a:cs typeface="Times New Roman" pitchFamily="18" charset="0"/>
              </a:rPr>
              <a:t> </a:t>
            </a:r>
            <a:r>
              <a:rPr lang="en-GB" sz="2400" dirty="0" err="1">
                <a:solidFill>
                  <a:schemeClr val="tx2"/>
                </a:solidFill>
                <a:latin typeface="Times New Roman" pitchFamily="18" charset="0"/>
                <a:cs typeface="Times New Roman" pitchFamily="18" charset="0"/>
              </a:rPr>
              <a:t>o’rtacha</a:t>
            </a:r>
            <a:r>
              <a:rPr lang="en-GB" sz="2400" dirty="0">
                <a:solidFill>
                  <a:schemeClr val="tx2"/>
                </a:solidFill>
                <a:latin typeface="Times New Roman" pitchFamily="18" charset="0"/>
                <a:cs typeface="Times New Roman" pitchFamily="18" charset="0"/>
              </a:rPr>
              <a:t> t</a:t>
            </a:r>
            <a:r>
              <a:rPr lang="ru-RU" sz="2400" dirty="0">
                <a:solidFill>
                  <a:schemeClr val="tx2"/>
                </a:solidFill>
                <a:latin typeface="Times New Roman" pitchFamily="18" charset="0"/>
                <a:cs typeface="Times New Roman" pitchFamily="18" charset="0"/>
              </a:rPr>
              <a:t>е</a:t>
            </a:r>
            <a:r>
              <a:rPr lang="en-GB" sz="2400" dirty="0" err="1">
                <a:solidFill>
                  <a:schemeClr val="tx2"/>
                </a:solidFill>
                <a:latin typeface="Times New Roman" pitchFamily="18" charset="0"/>
                <a:cs typeface="Times New Roman" pitchFamily="18" charset="0"/>
              </a:rPr>
              <a:t>zlik</a:t>
            </a:r>
            <a:r>
              <a:rPr lang="en-GB" sz="2400" dirty="0">
                <a:solidFill>
                  <a:schemeClr val="tx2"/>
                </a:solidFill>
                <a:latin typeface="Times New Roman" pitchFamily="18" charset="0"/>
                <a:cs typeface="Times New Roman" pitchFamily="18" charset="0"/>
              </a:rPr>
              <a:t> (</a:t>
            </a:r>
            <a:r>
              <a:rPr lang="en-GB" sz="2400" dirty="0" err="1">
                <a:solidFill>
                  <a:schemeClr val="tx2"/>
                </a:solidFill>
                <a:latin typeface="Times New Roman" pitchFamily="18" charset="0"/>
                <a:cs typeface="Times New Roman" pitchFamily="18" charset="0"/>
              </a:rPr>
              <a:t>tutash</a:t>
            </a:r>
            <a:r>
              <a:rPr lang="en-GB" sz="2400" dirty="0">
                <a:solidFill>
                  <a:schemeClr val="tx2"/>
                </a:solidFill>
                <a:latin typeface="Times New Roman" pitchFamily="18" charset="0"/>
                <a:cs typeface="Times New Roman" pitchFamily="18" charset="0"/>
              </a:rPr>
              <a:t> </a:t>
            </a:r>
            <a:r>
              <a:rPr lang="en-GB" sz="2400" dirty="0" err="1">
                <a:solidFill>
                  <a:schemeClr val="tx2"/>
                </a:solidFill>
                <a:latin typeface="Times New Roman" pitchFamily="18" charset="0"/>
                <a:cs typeface="Times New Roman" pitchFamily="18" charset="0"/>
              </a:rPr>
              <a:t>chiziq</a:t>
            </a:r>
            <a:r>
              <a:rPr lang="en-GB" sz="2400" dirty="0">
                <a:solidFill>
                  <a:schemeClr val="tx2"/>
                </a:solidFill>
                <a:latin typeface="Times New Roman" pitchFamily="18" charset="0"/>
                <a:cs typeface="Times New Roman" pitchFamily="18" charset="0"/>
              </a:rPr>
              <a:t>) </a:t>
            </a:r>
          </a:p>
          <a:p>
            <a:pPr algn="ctr"/>
            <a:r>
              <a:rPr lang="en-GB" sz="2400" dirty="0">
                <a:solidFill>
                  <a:schemeClr val="tx2"/>
                </a:solidFill>
                <a:latin typeface="Times New Roman" pitchFamily="18" charset="0"/>
                <a:cs typeface="Times New Roman" pitchFamily="18" charset="0"/>
              </a:rPr>
              <a:t>a-</a:t>
            </a:r>
            <a:r>
              <a:rPr lang="en-GB" sz="2400" dirty="0" err="1">
                <a:solidFill>
                  <a:schemeClr val="tx2"/>
                </a:solidFill>
                <a:latin typeface="Times New Roman" pitchFamily="18" charset="0"/>
                <a:cs typeface="Times New Roman" pitchFamily="18" charset="0"/>
              </a:rPr>
              <a:t>trubalarda</a:t>
            </a:r>
            <a:r>
              <a:rPr lang="en-GB" sz="2400" dirty="0">
                <a:solidFill>
                  <a:schemeClr val="tx2"/>
                </a:solidFill>
                <a:latin typeface="Times New Roman" pitchFamily="18" charset="0"/>
                <a:cs typeface="Times New Roman" pitchFamily="18" charset="0"/>
              </a:rPr>
              <a:t> b-</a:t>
            </a:r>
            <a:r>
              <a:rPr lang="en-GB" sz="2400" dirty="0" err="1">
                <a:solidFill>
                  <a:schemeClr val="tx2"/>
                </a:solidFill>
                <a:latin typeface="Times New Roman" pitchFamily="18" charset="0"/>
                <a:cs typeface="Times New Roman" pitchFamily="18" charset="0"/>
              </a:rPr>
              <a:t>kanallarda</a:t>
            </a:r>
            <a:endParaRPr lang="en-GB" sz="2400" dirty="0">
              <a:solidFill>
                <a:schemeClr val="tx2"/>
              </a:solidFill>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7408"/>
    </mc:Choice>
    <mc:Fallback xmlns="">
      <p:transition spd="slow" advTm="17408"/>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6"/>
          <p:cNvGraphicFramePr>
            <a:graphicFrameLocks noChangeAspect="1"/>
          </p:cNvGraphicFramePr>
          <p:nvPr/>
        </p:nvGraphicFramePr>
        <p:xfrm>
          <a:off x="2632075" y="1625600"/>
          <a:ext cx="2503488" cy="1406525"/>
        </p:xfrm>
        <a:graphic>
          <a:graphicData uri="http://schemas.openxmlformats.org/presentationml/2006/ole">
            <mc:AlternateContent xmlns:mc="http://schemas.openxmlformats.org/markup-compatibility/2006">
              <mc:Choice xmlns:v="urn:schemas-microsoft-com:vml" Requires="v">
                <p:oleObj spid="_x0000_s10246" name="Формула" r:id="rId3" imgW="1002865" imgH="558558" progId="">
                  <p:embed/>
                </p:oleObj>
              </mc:Choice>
              <mc:Fallback>
                <p:oleObj name="Формула" r:id="rId3" imgW="1002865" imgH="558558"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32075" y="1625600"/>
                        <a:ext cx="2503488" cy="14065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 name="Object 15"/>
          <p:cNvGraphicFramePr>
            <a:graphicFrameLocks noChangeAspect="1"/>
          </p:cNvGraphicFramePr>
          <p:nvPr/>
        </p:nvGraphicFramePr>
        <p:xfrm>
          <a:off x="2828925" y="4672013"/>
          <a:ext cx="2573338" cy="857250"/>
        </p:xfrm>
        <a:graphic>
          <a:graphicData uri="http://schemas.openxmlformats.org/presentationml/2006/ole">
            <mc:AlternateContent xmlns:mc="http://schemas.openxmlformats.org/markup-compatibility/2006">
              <mc:Choice xmlns:v="urn:schemas-microsoft-com:vml" Requires="v">
                <p:oleObj spid="_x0000_s10247" name="Формула" r:id="rId5" imgW="596641" imgH="203112" progId="">
                  <p:embed/>
                </p:oleObj>
              </mc:Choice>
              <mc:Fallback>
                <p:oleObj name="Формула" r:id="rId5" imgW="596641" imgH="203112" progId="">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28925" y="4672013"/>
                        <a:ext cx="2573338" cy="857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Rectangle 18"/>
          <p:cNvSpPr>
            <a:spLocks noChangeArrowheads="1"/>
          </p:cNvSpPr>
          <p:nvPr/>
        </p:nvSpPr>
        <p:spPr bwMode="auto">
          <a:xfrm>
            <a:off x="1717675" y="549275"/>
            <a:ext cx="6316663" cy="822325"/>
          </a:xfrm>
          <a:prstGeom prst="rect">
            <a:avLst/>
          </a:prstGeom>
          <a:noFill/>
          <a:ln w="9525">
            <a:noFill/>
            <a:miter lim="800000"/>
            <a:headEnd/>
            <a:tailEnd/>
          </a:ln>
          <a:effectLst/>
        </p:spPr>
        <p:txBody>
          <a:bodyPr wrap="none" anchor="ctr">
            <a:spAutoFit/>
          </a:bodyPr>
          <a:lstStyle/>
          <a:p>
            <a:pPr algn="ctr"/>
            <a:r>
              <a:rPr lang="en-GB" sz="2400">
                <a:solidFill>
                  <a:srgbClr val="0000FF"/>
                </a:solidFill>
                <a:latin typeface="Times New Roman" pitchFamily="18" charset="0"/>
                <a:cs typeface="Times New Roman" pitchFamily="18" charset="0"/>
              </a:rPr>
              <a:t>O</a:t>
            </a:r>
            <a:r>
              <a:rPr lang="ru-RU" sz="2400">
                <a:solidFill>
                  <a:srgbClr val="0000FF"/>
                </a:solidFill>
                <a:latin typeface="Times New Roman" pitchFamily="18" charset="0"/>
                <a:cs typeface="Times New Roman" pitchFamily="18" charset="0"/>
              </a:rPr>
              <a:t>’</a:t>
            </a:r>
            <a:r>
              <a:rPr lang="en-GB" sz="2400">
                <a:solidFill>
                  <a:srgbClr val="0000FF"/>
                </a:solidFill>
                <a:latin typeface="Times New Roman" pitchFamily="18" charset="0"/>
                <a:cs typeface="Times New Roman" pitchFamily="18" charset="0"/>
              </a:rPr>
              <a:t>rtacha t</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zlik </a:t>
            </a:r>
            <a:r>
              <a:rPr lang="en-GB" sz="2400">
                <a:solidFill>
                  <a:srgbClr val="0000FF"/>
                </a:solidFill>
                <a:latin typeface="Times New Roman" pitchFamily="18" charset="0"/>
                <a:cs typeface="Times New Roman" pitchFamily="18" charset="0"/>
                <a:sym typeface="Symbol" pitchFamily="18" charset="2"/>
              </a:rPr>
              <a:t></a:t>
            </a:r>
            <a:r>
              <a:rPr lang="en-GB" sz="2400">
                <a:solidFill>
                  <a:srgbClr val="0000FF"/>
                </a:solidFill>
                <a:latin typeface="Times New Roman" pitchFamily="18" charset="0"/>
                <a:cs typeface="Times New Roman" pitchFamily="18" charset="0"/>
              </a:rPr>
              <a:t> </a:t>
            </a:r>
            <a:r>
              <a:rPr lang="ru-RU" sz="2400">
                <a:latin typeface="Times New Roman" pitchFamily="18" charset="0"/>
              </a:rPr>
              <a:t> </a:t>
            </a:r>
            <a:r>
              <a:rPr lang="en-GB" sz="2400">
                <a:solidFill>
                  <a:srgbClr val="0000FF"/>
                </a:solidFill>
                <a:latin typeface="Times New Roman" pitchFamily="18" charset="0"/>
              </a:rPr>
              <a:t>harfi bilan b</a:t>
            </a:r>
            <a:r>
              <a:rPr lang="ru-RU" sz="2400">
                <a:solidFill>
                  <a:srgbClr val="0000FF"/>
                </a:solidFill>
                <a:latin typeface="Times New Roman" pitchFamily="18" charset="0"/>
              </a:rPr>
              <a:t>е</a:t>
            </a:r>
            <a:r>
              <a:rPr lang="en-GB" sz="2400">
                <a:solidFill>
                  <a:srgbClr val="0000FF"/>
                </a:solidFill>
                <a:latin typeface="Times New Roman" pitchFamily="18" charset="0"/>
              </a:rPr>
              <a:t>lgilanadi va sarfni </a:t>
            </a:r>
          </a:p>
          <a:p>
            <a:pPr algn="ctr"/>
            <a:r>
              <a:rPr lang="en-GB" sz="2400">
                <a:solidFill>
                  <a:srgbClr val="0000FF"/>
                </a:solidFill>
                <a:latin typeface="Times New Roman" pitchFamily="18" charset="0"/>
              </a:rPr>
              <a:t>harakat k</a:t>
            </a:r>
            <a:r>
              <a:rPr lang="ru-RU" sz="2400">
                <a:solidFill>
                  <a:srgbClr val="0000FF"/>
                </a:solidFill>
                <a:latin typeface="Times New Roman" pitchFamily="18" charset="0"/>
              </a:rPr>
              <a:t>е</a:t>
            </a:r>
            <a:r>
              <a:rPr lang="en-GB" sz="2400">
                <a:solidFill>
                  <a:srgbClr val="0000FF"/>
                </a:solidFill>
                <a:latin typeface="Times New Roman" pitchFamily="18" charset="0"/>
              </a:rPr>
              <a:t>simiga bo</a:t>
            </a:r>
            <a:r>
              <a:rPr lang="ru-RU" sz="2400">
                <a:solidFill>
                  <a:srgbClr val="0000FF"/>
                </a:solidFill>
                <a:latin typeface="Times New Roman" pitchFamily="18" charset="0"/>
              </a:rPr>
              <a:t>’</a:t>
            </a:r>
            <a:r>
              <a:rPr lang="en-GB" sz="2400">
                <a:solidFill>
                  <a:srgbClr val="0000FF"/>
                </a:solidFill>
                <a:latin typeface="Times New Roman" pitchFamily="18" charset="0"/>
              </a:rPr>
              <a:t>lish yo</a:t>
            </a:r>
            <a:r>
              <a:rPr lang="ru-RU" sz="2400">
                <a:solidFill>
                  <a:srgbClr val="0000FF"/>
                </a:solidFill>
                <a:latin typeface="Times New Roman" pitchFamily="18" charset="0"/>
              </a:rPr>
              <a:t>’</a:t>
            </a:r>
            <a:r>
              <a:rPr lang="en-GB" sz="2400">
                <a:solidFill>
                  <a:srgbClr val="0000FF"/>
                </a:solidFill>
                <a:latin typeface="Times New Roman" pitchFamily="18" charset="0"/>
              </a:rPr>
              <a:t>li bilan t</a:t>
            </a:r>
            <a:r>
              <a:rPr lang="ru-RU" sz="2400">
                <a:solidFill>
                  <a:srgbClr val="0000FF"/>
                </a:solidFill>
                <a:latin typeface="Times New Roman" pitchFamily="18" charset="0"/>
              </a:rPr>
              <a:t>о</a:t>
            </a:r>
            <a:r>
              <a:rPr lang="en-GB" sz="2400">
                <a:solidFill>
                  <a:srgbClr val="0000FF"/>
                </a:solidFill>
                <a:latin typeface="Times New Roman" pitchFamily="18" charset="0"/>
              </a:rPr>
              <a:t>piladi</a:t>
            </a:r>
            <a:r>
              <a:rPr lang="ru-RU" sz="2400">
                <a:solidFill>
                  <a:srgbClr val="0000FF"/>
                </a:solidFill>
                <a:latin typeface="Times New Roman" pitchFamily="18" charset="0"/>
              </a:rPr>
              <a:t>:</a:t>
            </a:r>
            <a:endParaRPr lang="en-GB" sz="2400">
              <a:solidFill>
                <a:srgbClr val="0000FF"/>
              </a:solidFill>
              <a:latin typeface="Times New Roman" pitchFamily="18" charset="0"/>
            </a:endParaRPr>
          </a:p>
        </p:txBody>
      </p:sp>
      <p:sp>
        <p:nvSpPr>
          <p:cNvPr id="5" name="Rectangle 20"/>
          <p:cNvSpPr>
            <a:spLocks noChangeArrowheads="1"/>
          </p:cNvSpPr>
          <p:nvPr/>
        </p:nvSpPr>
        <p:spPr bwMode="auto">
          <a:xfrm>
            <a:off x="285750" y="3579813"/>
            <a:ext cx="8737600" cy="457200"/>
          </a:xfrm>
          <a:prstGeom prst="rect">
            <a:avLst/>
          </a:prstGeom>
          <a:noFill/>
          <a:ln w="9525">
            <a:noFill/>
            <a:miter lim="800000"/>
            <a:headEnd/>
            <a:tailEnd/>
          </a:ln>
          <a:effectLst/>
        </p:spPr>
        <p:txBody>
          <a:bodyPr wrap="none" anchor="ctr">
            <a:spAutoFit/>
          </a:bodyPr>
          <a:lstStyle/>
          <a:p>
            <a:pPr eaLnBrk="0" hangingPunct="0"/>
            <a:r>
              <a:rPr lang="en-US" sz="2400">
                <a:solidFill>
                  <a:schemeClr val="tx2"/>
                </a:solidFill>
                <a:latin typeface="Times New Roman" pitchFamily="18" charset="0"/>
                <a:cs typeface="Times New Roman" pitchFamily="18" charset="0"/>
              </a:rPr>
              <a:t>Bu h</a:t>
            </a:r>
            <a:r>
              <a:rPr lang="ru-RU" sz="2400">
                <a:solidFill>
                  <a:schemeClr val="tx2"/>
                </a:solidFill>
                <a:latin typeface="Times New Roman" pitchFamily="18" charset="0"/>
                <a:cs typeface="Times New Roman" pitchFamily="18" charset="0"/>
              </a:rPr>
              <a:t>о</a:t>
            </a:r>
            <a:r>
              <a:rPr lang="en-US" sz="2400">
                <a:solidFill>
                  <a:schemeClr val="tx2"/>
                </a:solidFill>
                <a:latin typeface="Times New Roman" pitchFamily="18" charset="0"/>
                <a:cs typeface="Times New Roman" pitchFamily="18" charset="0"/>
              </a:rPr>
              <a:t>lda suyuqlik sarfi o</a:t>
            </a:r>
            <a:r>
              <a:rPr lang="ru-RU" sz="2400">
                <a:solidFill>
                  <a:schemeClr val="tx2"/>
                </a:solidFill>
                <a:latin typeface="Times New Roman" pitchFamily="18" charset="0"/>
                <a:cs typeface="Times New Roman" pitchFamily="18" charset="0"/>
              </a:rPr>
              <a:t>’</a:t>
            </a:r>
            <a:r>
              <a:rPr lang="en-US" sz="2400">
                <a:solidFill>
                  <a:schemeClr val="tx2"/>
                </a:solidFill>
                <a:latin typeface="Times New Roman" pitchFamily="18" charset="0"/>
                <a:cs typeface="Times New Roman" pitchFamily="18" charset="0"/>
              </a:rPr>
              <a:t>rtacha t</a:t>
            </a:r>
            <a:r>
              <a:rPr lang="ru-RU" sz="2400">
                <a:solidFill>
                  <a:schemeClr val="tx2"/>
                </a:solidFill>
                <a:latin typeface="Times New Roman" pitchFamily="18" charset="0"/>
                <a:cs typeface="Times New Roman" pitchFamily="18" charset="0"/>
              </a:rPr>
              <a:t>е</a:t>
            </a:r>
            <a:r>
              <a:rPr lang="en-US" sz="2400">
                <a:solidFill>
                  <a:schemeClr val="tx2"/>
                </a:solidFill>
                <a:latin typeface="Times New Roman" pitchFamily="18" charset="0"/>
                <a:cs typeface="Times New Roman" pitchFamily="18" charset="0"/>
              </a:rPr>
              <a:t>zlik </a:t>
            </a:r>
            <a:r>
              <a:rPr lang="ru-RU" sz="2400">
                <a:solidFill>
                  <a:schemeClr val="tx2"/>
                </a:solidFill>
                <a:latin typeface="Times New Roman" pitchFamily="18" charset="0"/>
                <a:cs typeface="Times New Roman" pitchFamily="18" charset="0"/>
              </a:rPr>
              <a:t>о</a:t>
            </a:r>
            <a:r>
              <a:rPr lang="en-US" sz="2400">
                <a:solidFill>
                  <a:schemeClr val="tx2"/>
                </a:solidFill>
                <a:latin typeface="Times New Roman" pitchFamily="18" charset="0"/>
                <a:cs typeface="Times New Roman" pitchFamily="18" charset="0"/>
              </a:rPr>
              <a:t>rqali quyidagicha if</a:t>
            </a:r>
            <a:r>
              <a:rPr lang="ru-RU" sz="2400">
                <a:solidFill>
                  <a:schemeClr val="tx2"/>
                </a:solidFill>
                <a:latin typeface="Times New Roman" pitchFamily="18" charset="0"/>
                <a:cs typeface="Times New Roman" pitchFamily="18" charset="0"/>
              </a:rPr>
              <a:t>о</a:t>
            </a:r>
            <a:r>
              <a:rPr lang="en-US" sz="2400">
                <a:solidFill>
                  <a:schemeClr val="tx2"/>
                </a:solidFill>
                <a:latin typeface="Times New Roman" pitchFamily="18" charset="0"/>
                <a:cs typeface="Times New Roman" pitchFamily="18" charset="0"/>
              </a:rPr>
              <a:t>dalanadi</a:t>
            </a:r>
            <a:r>
              <a:rPr lang="ru-RU" sz="2400">
                <a:solidFill>
                  <a:schemeClr val="tx2"/>
                </a:solidFill>
                <a:latin typeface="Times New Roman" pitchFamily="18" charset="0"/>
                <a:cs typeface="Times New Roman" pitchFamily="18" charset="0"/>
              </a:rPr>
              <a:t>:</a:t>
            </a:r>
            <a:endParaRPr lang="ru-RU" sz="2400">
              <a:solidFill>
                <a:schemeClr val="tx2"/>
              </a:solidFill>
              <a:latin typeface="Times New Roman" pitchFamily="18" charset="0"/>
            </a:endParaRPr>
          </a:p>
        </p:txBody>
      </p:sp>
      <p:sp>
        <p:nvSpPr>
          <p:cNvPr id="6" name="Rectangle 21"/>
          <p:cNvSpPr>
            <a:spLocks noChangeArrowheads="1"/>
          </p:cNvSpPr>
          <p:nvPr/>
        </p:nvSpPr>
        <p:spPr bwMode="auto">
          <a:xfrm>
            <a:off x="7070889" y="4736456"/>
            <a:ext cx="1082349" cy="461665"/>
          </a:xfrm>
          <a:prstGeom prst="rect">
            <a:avLst/>
          </a:prstGeom>
          <a:noFill/>
          <a:ln w="9525">
            <a:noFill/>
            <a:miter lim="800000"/>
            <a:headEnd/>
            <a:tailEnd/>
          </a:ln>
          <a:effectLst/>
        </p:spPr>
        <p:txBody>
          <a:bodyPr wrap="none" anchor="ctr">
            <a:spAutoFit/>
          </a:bodyPr>
          <a:lstStyle/>
          <a:p>
            <a:pPr algn="ctr"/>
            <a:r>
              <a:rPr lang="en-US" sz="2400" dirty="0">
                <a:solidFill>
                  <a:srgbClr val="0000FF"/>
                </a:solidFill>
                <a:latin typeface="Times New Roman" pitchFamily="18" charset="0"/>
                <a:cs typeface="Times New Roman" pitchFamily="18" charset="0"/>
              </a:rPr>
              <a:t> (</a:t>
            </a:r>
            <a:r>
              <a:rPr lang="en-US" sz="2400" dirty="0" smtClean="0">
                <a:solidFill>
                  <a:srgbClr val="0000FF"/>
                </a:solidFill>
                <a:latin typeface="Times New Roman" pitchFamily="18" charset="0"/>
                <a:cs typeface="Times New Roman" pitchFamily="18" charset="0"/>
              </a:rPr>
              <a:t>5.5.2)</a:t>
            </a:r>
            <a:endParaRPr lang="en-US" sz="2400" dirty="0">
              <a:solidFill>
                <a:srgbClr val="0000FF"/>
              </a:solidFill>
              <a:latin typeface="Times New Roman" pitchFamily="18" charset="0"/>
            </a:endParaRPr>
          </a:p>
        </p:txBody>
      </p:sp>
      <p:sp>
        <p:nvSpPr>
          <p:cNvPr id="7" name="Rectangle 22"/>
          <p:cNvSpPr>
            <a:spLocks noChangeArrowheads="1"/>
          </p:cNvSpPr>
          <p:nvPr/>
        </p:nvSpPr>
        <p:spPr bwMode="auto">
          <a:xfrm>
            <a:off x="6767513" y="2229793"/>
            <a:ext cx="1082348" cy="461665"/>
          </a:xfrm>
          <a:prstGeom prst="rect">
            <a:avLst/>
          </a:prstGeom>
          <a:noFill/>
          <a:ln w="9525">
            <a:noFill/>
            <a:miter lim="800000"/>
            <a:headEnd/>
            <a:tailEnd/>
          </a:ln>
          <a:effectLst/>
        </p:spPr>
        <p:txBody>
          <a:bodyPr wrap="none" anchor="ctr">
            <a:spAutoFit/>
          </a:bodyPr>
          <a:lstStyle/>
          <a:p>
            <a:r>
              <a:rPr lang="ru-RU" sz="2400" dirty="0">
                <a:solidFill>
                  <a:srgbClr val="0000FF"/>
                </a:solidFill>
                <a:latin typeface="Times New Roman" pitchFamily="18" charset="0"/>
                <a:cs typeface="Times New Roman" pitchFamily="18" charset="0"/>
              </a:rPr>
              <a:t> </a:t>
            </a:r>
            <a:r>
              <a:rPr lang="en-US" sz="2400" dirty="0">
                <a:solidFill>
                  <a:srgbClr val="0000FF"/>
                </a:solidFill>
                <a:latin typeface="Times New Roman" pitchFamily="18" charset="0"/>
                <a:cs typeface="Times New Roman" pitchFamily="18" charset="0"/>
              </a:rPr>
              <a:t>(</a:t>
            </a:r>
            <a:r>
              <a:rPr lang="en-US" sz="2400" dirty="0" smtClean="0">
                <a:solidFill>
                  <a:srgbClr val="0000FF"/>
                </a:solidFill>
                <a:latin typeface="Times New Roman" pitchFamily="18" charset="0"/>
                <a:cs typeface="Times New Roman" pitchFamily="18" charset="0"/>
              </a:rPr>
              <a:t>5.5.1)</a:t>
            </a:r>
            <a:endParaRPr lang="ru-RU" sz="2400" dirty="0">
              <a:solidFill>
                <a:srgbClr val="0000FF"/>
              </a:solidFill>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7760"/>
    </mc:Choice>
    <mc:Fallback xmlns="">
      <p:transition spd="slow" advTm="1776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8"/>
          <p:cNvGraphicFramePr>
            <a:graphicFrameLocks noChangeAspect="1"/>
          </p:cNvGraphicFramePr>
          <p:nvPr/>
        </p:nvGraphicFramePr>
        <p:xfrm>
          <a:off x="3194050" y="1489075"/>
          <a:ext cx="1403350" cy="1314450"/>
        </p:xfrm>
        <a:graphic>
          <a:graphicData uri="http://schemas.openxmlformats.org/presentationml/2006/ole">
            <mc:AlternateContent xmlns:mc="http://schemas.openxmlformats.org/markup-compatibility/2006">
              <mc:Choice xmlns:v="urn:schemas-microsoft-com:vml" Requires="v">
                <p:oleObj spid="_x0000_s11272" name="Формула" r:id="rId3" imgW="444307" imgH="418918" progId="">
                  <p:embed/>
                </p:oleObj>
              </mc:Choice>
              <mc:Fallback>
                <p:oleObj name="Формула" r:id="rId3" imgW="444307" imgH="418918"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94050" y="1489075"/>
                        <a:ext cx="1403350" cy="13144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 name="Object 7"/>
          <p:cNvGraphicFramePr>
            <a:graphicFrameLocks noChangeAspect="1"/>
          </p:cNvGraphicFramePr>
          <p:nvPr/>
        </p:nvGraphicFramePr>
        <p:xfrm>
          <a:off x="3587750" y="3754438"/>
          <a:ext cx="1174750" cy="1069975"/>
        </p:xfrm>
        <a:graphic>
          <a:graphicData uri="http://schemas.openxmlformats.org/presentationml/2006/ole">
            <mc:AlternateContent xmlns:mc="http://schemas.openxmlformats.org/markup-compatibility/2006">
              <mc:Choice xmlns:v="urn:schemas-microsoft-com:vml" Requires="v">
                <p:oleObj spid="_x0000_s11273" name="Формула" r:id="rId5" imgW="431613" imgH="393529" progId="">
                  <p:embed/>
                </p:oleObj>
              </mc:Choice>
              <mc:Fallback>
                <p:oleObj name="Формула" r:id="rId5" imgW="431613" imgH="393529" progId="">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87750" y="3754438"/>
                        <a:ext cx="1174750" cy="1069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Rectangle 9"/>
          <p:cNvSpPr>
            <a:spLocks noChangeArrowheads="1"/>
          </p:cNvSpPr>
          <p:nvPr/>
        </p:nvSpPr>
        <p:spPr bwMode="auto">
          <a:xfrm>
            <a:off x="1670050" y="466725"/>
            <a:ext cx="6311900" cy="1187450"/>
          </a:xfrm>
          <a:prstGeom prst="rect">
            <a:avLst/>
          </a:prstGeom>
          <a:noFill/>
          <a:ln w="9525">
            <a:noFill/>
            <a:miter lim="800000"/>
            <a:headEnd/>
            <a:tailEnd/>
          </a:ln>
          <a:effectLst/>
        </p:spPr>
        <p:txBody>
          <a:bodyPr wrap="none" anchor="ctr">
            <a:spAutoFit/>
          </a:bodyPr>
          <a:lstStyle/>
          <a:p>
            <a:pPr algn="ctr"/>
            <a:r>
              <a:rPr lang="en-GB" sz="2400">
                <a:solidFill>
                  <a:srgbClr val="0000FF"/>
                </a:solidFill>
                <a:latin typeface="Times New Roman" pitchFamily="18" charset="0"/>
                <a:cs typeface="Times New Roman" pitchFamily="18" charset="0"/>
              </a:rPr>
              <a:t>Harakat k</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simining ho’llangan p</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rim</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trga nisbati </a:t>
            </a:r>
          </a:p>
          <a:p>
            <a:pPr algn="ctr"/>
            <a:r>
              <a:rPr lang="en-GB" sz="2400" i="1">
                <a:solidFill>
                  <a:srgbClr val="0000FF"/>
                </a:solidFill>
                <a:latin typeface="Times New Roman" pitchFamily="18" charset="0"/>
                <a:cs typeface="Times New Roman" pitchFamily="18" charset="0"/>
              </a:rPr>
              <a:t>gidravlik radius</a:t>
            </a:r>
            <a:r>
              <a:rPr lang="en-GB" sz="2400">
                <a:solidFill>
                  <a:srgbClr val="0000FF"/>
                </a:solidFill>
                <a:latin typeface="Times New Roman" pitchFamily="18" charset="0"/>
                <a:cs typeface="Times New Roman" pitchFamily="18" charset="0"/>
              </a:rPr>
              <a:t> d</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b ataladi:</a:t>
            </a:r>
            <a:endParaRPr lang="ru-RU" sz="2400">
              <a:solidFill>
                <a:srgbClr val="0000FF"/>
              </a:solidFill>
              <a:latin typeface="Times New Roman" pitchFamily="18" charset="0"/>
            </a:endParaRPr>
          </a:p>
          <a:p>
            <a:pPr algn="ctr" eaLnBrk="0" hangingPunct="0"/>
            <a:endParaRPr lang="ru-RU" sz="2400">
              <a:solidFill>
                <a:srgbClr val="0000FF"/>
              </a:solidFill>
              <a:latin typeface="Times New Roman" pitchFamily="18" charset="0"/>
            </a:endParaRPr>
          </a:p>
        </p:txBody>
      </p:sp>
      <p:sp>
        <p:nvSpPr>
          <p:cNvPr id="5" name="Rectangle 10"/>
          <p:cNvSpPr>
            <a:spLocks noChangeArrowheads="1"/>
          </p:cNvSpPr>
          <p:nvPr/>
        </p:nvSpPr>
        <p:spPr bwMode="auto">
          <a:xfrm>
            <a:off x="893763" y="2803525"/>
            <a:ext cx="7631112" cy="822325"/>
          </a:xfrm>
          <a:prstGeom prst="rect">
            <a:avLst/>
          </a:prstGeom>
          <a:noFill/>
          <a:ln w="9525">
            <a:noFill/>
            <a:miter lim="800000"/>
            <a:headEnd/>
            <a:tailEnd/>
          </a:ln>
          <a:effectLst/>
        </p:spPr>
        <p:txBody>
          <a:bodyPr wrap="none" anchor="ctr">
            <a:spAutoFit/>
          </a:bodyPr>
          <a:lstStyle/>
          <a:p>
            <a:pPr algn="ctr" eaLnBrk="0" hangingPunct="0"/>
            <a:r>
              <a:rPr lang="en-GB" sz="2400">
                <a:solidFill>
                  <a:schemeClr val="tx2"/>
                </a:solidFill>
                <a:latin typeface="Times New Roman" pitchFamily="18" charset="0"/>
                <a:cs typeface="Times New Roman" pitchFamily="18" charset="0"/>
              </a:rPr>
              <a:t>Silindrik trubalar uchun </a:t>
            </a:r>
            <a:r>
              <a:rPr lang="en-GB" sz="2400" i="1">
                <a:solidFill>
                  <a:srgbClr val="0000FF"/>
                </a:solidFill>
                <a:latin typeface="Times New Roman" pitchFamily="18" charset="0"/>
                <a:cs typeface="Times New Roman" pitchFamily="18" charset="0"/>
                <a:sym typeface="Symbol" pitchFamily="18" charset="2"/>
              </a:rPr>
              <a:t></a:t>
            </a:r>
            <a:r>
              <a:rPr lang="en-GB" sz="2400" i="1">
                <a:solidFill>
                  <a:srgbClr val="0000FF"/>
                </a:solidFill>
                <a:latin typeface="Times New Roman" pitchFamily="18" charset="0"/>
                <a:cs typeface="Times New Roman" pitchFamily="18" charset="0"/>
              </a:rPr>
              <a:t>=</a:t>
            </a:r>
            <a:r>
              <a:rPr lang="en-GB" sz="2400" i="1">
                <a:solidFill>
                  <a:srgbClr val="0000FF"/>
                </a:solidFill>
                <a:latin typeface="Times New Roman" pitchFamily="18" charset="0"/>
                <a:cs typeface="Times New Roman" pitchFamily="18" charset="0"/>
                <a:sym typeface="Symbol" pitchFamily="18" charset="2"/>
              </a:rPr>
              <a:t></a:t>
            </a:r>
            <a:r>
              <a:rPr lang="en-GB" sz="2400" i="1">
                <a:solidFill>
                  <a:srgbClr val="0000FF"/>
                </a:solidFill>
                <a:latin typeface="Times New Roman" pitchFamily="18" charset="0"/>
                <a:cs typeface="Times New Roman" pitchFamily="18" charset="0"/>
              </a:rPr>
              <a:t> d</a:t>
            </a:r>
            <a:r>
              <a:rPr lang="en-GB" sz="2400" i="1" baseline="30000">
                <a:solidFill>
                  <a:srgbClr val="0000FF"/>
                </a:solidFill>
                <a:latin typeface="Times New Roman" pitchFamily="18" charset="0"/>
                <a:cs typeface="Times New Roman" pitchFamily="18" charset="0"/>
                <a:sym typeface="Symbol" pitchFamily="18" charset="2"/>
              </a:rPr>
              <a:t>2</a:t>
            </a:r>
            <a:r>
              <a:rPr lang="en-GB" sz="2400" i="1">
                <a:solidFill>
                  <a:srgbClr val="0000FF"/>
                </a:solidFill>
                <a:latin typeface="Times New Roman" pitchFamily="18" charset="0"/>
                <a:cs typeface="Times New Roman" pitchFamily="18" charset="0"/>
                <a:sym typeface="Symbol" pitchFamily="18" charset="2"/>
              </a:rPr>
              <a:t>/4</a:t>
            </a:r>
            <a:r>
              <a:rPr lang="en-GB" sz="2400">
                <a:solidFill>
                  <a:schemeClr val="tx2"/>
                </a:solidFill>
                <a:latin typeface="Times New Roman" pitchFamily="18" charset="0"/>
                <a:cs typeface="Times New Roman" pitchFamily="18" charset="0"/>
                <a:sym typeface="Symbol" pitchFamily="18" charset="2"/>
              </a:rPr>
              <a:t> </a:t>
            </a:r>
            <a:r>
              <a:rPr lang="en-US" sz="2400" i="1">
                <a:solidFill>
                  <a:schemeClr val="tx2"/>
                </a:solidFill>
                <a:latin typeface="Times New Roman" pitchFamily="18" charset="0"/>
                <a:cs typeface="Times New Roman" pitchFamily="18" charset="0"/>
                <a:sym typeface="Symbol" pitchFamily="18" charset="2"/>
              </a:rPr>
              <a:t>va </a:t>
            </a:r>
            <a:r>
              <a:rPr lang="en-GB" sz="2400" i="1">
                <a:solidFill>
                  <a:srgbClr val="0000FF"/>
                </a:solidFill>
                <a:latin typeface="Times New Roman" pitchFamily="18" charset="0"/>
                <a:cs typeface="Times New Roman" pitchFamily="18" charset="0"/>
                <a:sym typeface="Symbol" pitchFamily="18" charset="2"/>
              </a:rPr>
              <a:t></a:t>
            </a:r>
            <a:r>
              <a:rPr lang="en-GB" sz="2400" i="1">
                <a:solidFill>
                  <a:srgbClr val="0000FF"/>
                </a:solidFill>
                <a:latin typeface="Times New Roman" pitchFamily="18" charset="0"/>
                <a:cs typeface="Times New Roman" pitchFamily="18" charset="0"/>
              </a:rPr>
              <a:t>=</a:t>
            </a:r>
            <a:r>
              <a:rPr lang="en-GB" sz="2400" i="1">
                <a:solidFill>
                  <a:srgbClr val="0000FF"/>
                </a:solidFill>
                <a:latin typeface="Times New Roman" pitchFamily="18" charset="0"/>
                <a:cs typeface="Times New Roman" pitchFamily="18" charset="0"/>
                <a:sym typeface="Symbol" pitchFamily="18" charset="2"/>
              </a:rPr>
              <a:t></a:t>
            </a:r>
            <a:r>
              <a:rPr lang="en-GB" sz="2400" i="1">
                <a:solidFill>
                  <a:srgbClr val="0000FF"/>
                </a:solidFill>
                <a:latin typeface="Times New Roman" pitchFamily="18" charset="0"/>
                <a:cs typeface="Times New Roman" pitchFamily="18" charset="0"/>
              </a:rPr>
              <a:t> d</a:t>
            </a:r>
            <a:r>
              <a:rPr lang="en-GB" sz="2400">
                <a:solidFill>
                  <a:schemeClr val="tx2"/>
                </a:solidFill>
                <a:latin typeface="Times New Roman" pitchFamily="18" charset="0"/>
                <a:cs typeface="Times New Roman" pitchFamily="18" charset="0"/>
                <a:sym typeface="Symbol" pitchFamily="18" charset="2"/>
              </a:rPr>
              <a:t> bo’lgani sababli </a:t>
            </a:r>
          </a:p>
          <a:p>
            <a:pPr algn="ctr" eaLnBrk="0" hangingPunct="0"/>
            <a:r>
              <a:rPr lang="en-GB" sz="2400">
                <a:solidFill>
                  <a:schemeClr val="tx2"/>
                </a:solidFill>
                <a:latin typeface="Times New Roman" pitchFamily="18" charset="0"/>
                <a:cs typeface="Times New Roman" pitchFamily="18" charset="0"/>
                <a:sym typeface="Symbol" pitchFamily="18" charset="2"/>
              </a:rPr>
              <a:t>gidravlik radius diam</a:t>
            </a:r>
            <a:r>
              <a:rPr lang="ru-RU" sz="2400" i="1">
                <a:solidFill>
                  <a:schemeClr val="tx2"/>
                </a:solidFill>
                <a:latin typeface="Times New Roman" pitchFamily="18" charset="0"/>
                <a:cs typeface="Times New Roman" pitchFamily="18" charset="0"/>
                <a:sym typeface="Symbol" pitchFamily="18" charset="2"/>
              </a:rPr>
              <a:t>е</a:t>
            </a:r>
            <a:r>
              <a:rPr lang="en-GB" sz="2400" i="1">
                <a:solidFill>
                  <a:schemeClr val="tx2"/>
                </a:solidFill>
                <a:latin typeface="Times New Roman" pitchFamily="18" charset="0"/>
                <a:cs typeface="Times New Roman" pitchFamily="18" charset="0"/>
                <a:sym typeface="Symbol" pitchFamily="18" charset="2"/>
              </a:rPr>
              <a:t>trning to’rtdan biriga t</a:t>
            </a:r>
            <a:r>
              <a:rPr lang="ru-RU" sz="2400" i="1">
                <a:solidFill>
                  <a:schemeClr val="tx2"/>
                </a:solidFill>
                <a:latin typeface="Times New Roman" pitchFamily="18" charset="0"/>
                <a:cs typeface="Times New Roman" pitchFamily="18" charset="0"/>
                <a:sym typeface="Symbol" pitchFamily="18" charset="2"/>
              </a:rPr>
              <a:t>е</a:t>
            </a:r>
            <a:r>
              <a:rPr lang="en-GB" sz="2400" i="1">
                <a:solidFill>
                  <a:schemeClr val="tx2"/>
                </a:solidFill>
                <a:latin typeface="Times New Roman" pitchFamily="18" charset="0"/>
                <a:cs typeface="Times New Roman" pitchFamily="18" charset="0"/>
                <a:sym typeface="Symbol" pitchFamily="18" charset="2"/>
              </a:rPr>
              <a:t>ng:</a:t>
            </a:r>
            <a:endParaRPr lang="ru-RU" sz="2400" i="1">
              <a:solidFill>
                <a:schemeClr val="tx2"/>
              </a:solidFill>
              <a:latin typeface="Times New Roman" pitchFamily="18" charset="0"/>
              <a:cs typeface="Times New Roman" pitchFamily="18" charset="0"/>
              <a:sym typeface="Symbol" pitchFamily="18" charset="2"/>
            </a:endParaRPr>
          </a:p>
        </p:txBody>
      </p:sp>
      <p:sp>
        <p:nvSpPr>
          <p:cNvPr id="6" name="Rectangle 11"/>
          <p:cNvSpPr>
            <a:spLocks noChangeArrowheads="1"/>
          </p:cNvSpPr>
          <p:nvPr/>
        </p:nvSpPr>
        <p:spPr bwMode="auto">
          <a:xfrm>
            <a:off x="6659355" y="4007793"/>
            <a:ext cx="1159292" cy="461665"/>
          </a:xfrm>
          <a:prstGeom prst="rect">
            <a:avLst/>
          </a:prstGeom>
          <a:noFill/>
          <a:ln w="9525">
            <a:noFill/>
            <a:miter lim="800000"/>
            <a:headEnd/>
            <a:tailEnd/>
          </a:ln>
          <a:effectLst/>
        </p:spPr>
        <p:txBody>
          <a:bodyPr wrap="none" anchor="ctr">
            <a:spAutoFit/>
          </a:bodyPr>
          <a:lstStyle/>
          <a:p>
            <a:pPr algn="ctr"/>
            <a:r>
              <a:rPr lang="en-US" sz="2400" dirty="0">
                <a:solidFill>
                  <a:srgbClr val="0000FF"/>
                </a:solidFill>
                <a:latin typeface="Times New Roman" pitchFamily="18" charset="0"/>
                <a:cs typeface="Times New Roman" pitchFamily="18" charset="0"/>
              </a:rPr>
              <a:t>  (</a:t>
            </a:r>
            <a:r>
              <a:rPr lang="en-US" sz="2400" dirty="0" smtClean="0">
                <a:solidFill>
                  <a:srgbClr val="0000FF"/>
                </a:solidFill>
                <a:latin typeface="Times New Roman" pitchFamily="18" charset="0"/>
                <a:cs typeface="Times New Roman" pitchFamily="18" charset="0"/>
              </a:rPr>
              <a:t>5.5.4)</a:t>
            </a:r>
            <a:endParaRPr lang="en-US" sz="2400" dirty="0">
              <a:solidFill>
                <a:srgbClr val="0000FF"/>
              </a:solidFill>
              <a:latin typeface="Times New Roman" pitchFamily="18" charset="0"/>
            </a:endParaRPr>
          </a:p>
        </p:txBody>
      </p:sp>
      <p:sp>
        <p:nvSpPr>
          <p:cNvPr id="7" name="Rectangle 13"/>
          <p:cNvSpPr>
            <a:spLocks noChangeArrowheads="1"/>
          </p:cNvSpPr>
          <p:nvPr/>
        </p:nvSpPr>
        <p:spPr bwMode="auto">
          <a:xfrm>
            <a:off x="390525" y="4995863"/>
            <a:ext cx="8753475" cy="457200"/>
          </a:xfrm>
          <a:prstGeom prst="rect">
            <a:avLst/>
          </a:prstGeom>
          <a:noFill/>
          <a:ln w="9525">
            <a:noFill/>
            <a:miter lim="800000"/>
            <a:headEnd/>
            <a:tailEnd/>
          </a:ln>
          <a:effectLst/>
        </p:spPr>
        <p:txBody>
          <a:bodyPr wrap="none" anchor="ctr">
            <a:spAutoFit/>
          </a:bodyPr>
          <a:lstStyle/>
          <a:p>
            <a:r>
              <a:rPr lang="en-GB" sz="2400" i="1">
                <a:solidFill>
                  <a:srgbClr val="0000FF"/>
                </a:solidFill>
                <a:latin typeface="Times New Roman" pitchFamily="18" charset="0"/>
                <a:cs typeface="Times New Roman" pitchFamily="18" charset="0"/>
              </a:rPr>
              <a:t>Ekviv</a:t>
            </a:r>
            <a:r>
              <a:rPr lang="ru-RU" sz="2400" i="1">
                <a:solidFill>
                  <a:srgbClr val="0000FF"/>
                </a:solidFill>
                <a:latin typeface="Times New Roman" pitchFamily="18" charset="0"/>
                <a:cs typeface="Times New Roman" pitchFamily="18" charset="0"/>
              </a:rPr>
              <a:t>е</a:t>
            </a:r>
            <a:r>
              <a:rPr lang="en-GB" sz="2400" i="1">
                <a:solidFill>
                  <a:srgbClr val="0000FF"/>
                </a:solidFill>
                <a:latin typeface="Times New Roman" pitchFamily="18" charset="0"/>
                <a:cs typeface="Times New Roman" pitchFamily="18" charset="0"/>
              </a:rPr>
              <a:t>l</a:t>
            </a:r>
            <a:r>
              <a:rPr lang="ru-RU" sz="2400" i="1">
                <a:solidFill>
                  <a:srgbClr val="0000FF"/>
                </a:solidFill>
                <a:latin typeface="Times New Roman" pitchFamily="18" charset="0"/>
                <a:cs typeface="Times New Roman" pitchFamily="18" charset="0"/>
              </a:rPr>
              <a:t>е</a:t>
            </a:r>
            <a:r>
              <a:rPr lang="en-GB" sz="2400" i="1">
                <a:solidFill>
                  <a:srgbClr val="0000FF"/>
                </a:solidFill>
                <a:latin typeface="Times New Roman" pitchFamily="18" charset="0"/>
                <a:cs typeface="Times New Roman" pitchFamily="18" charset="0"/>
              </a:rPr>
              <a:t>nt diam</a:t>
            </a:r>
            <a:r>
              <a:rPr lang="ru-RU" sz="2400" i="1">
                <a:solidFill>
                  <a:srgbClr val="0000FF"/>
                </a:solidFill>
                <a:latin typeface="Times New Roman" pitchFamily="18" charset="0"/>
                <a:cs typeface="Times New Roman" pitchFamily="18" charset="0"/>
              </a:rPr>
              <a:t>е</a:t>
            </a:r>
            <a:r>
              <a:rPr lang="en-GB" sz="2400" i="1">
                <a:solidFill>
                  <a:srgbClr val="0000FF"/>
                </a:solidFill>
                <a:latin typeface="Times New Roman" pitchFamily="18" charset="0"/>
                <a:cs typeface="Times New Roman" pitchFamily="18" charset="0"/>
              </a:rPr>
              <a:t>tr</a:t>
            </a:r>
            <a:r>
              <a:rPr lang="en-GB" sz="2400">
                <a:solidFill>
                  <a:srgbClr val="0000FF"/>
                </a:solidFill>
                <a:latin typeface="Times New Roman" pitchFamily="18" charset="0"/>
                <a:cs typeface="Times New Roman" pitchFamily="18" charset="0"/>
              </a:rPr>
              <a:t> gidravlik radiusning t</a:t>
            </a:r>
            <a:r>
              <a:rPr lang="en-US" sz="2400">
                <a:solidFill>
                  <a:srgbClr val="0000FF"/>
                </a:solidFill>
                <a:latin typeface="Times New Roman" pitchFamily="18" charset="0"/>
                <a:cs typeface="Times New Roman" pitchFamily="18" charset="0"/>
              </a:rPr>
              <a:t>o</a:t>
            </a:r>
            <a:r>
              <a:rPr lang="en-GB" sz="2400">
                <a:solidFill>
                  <a:srgbClr val="0000FF"/>
                </a:solidFill>
                <a:latin typeface="Times New Roman" pitchFamily="18" charset="0"/>
                <a:cs typeface="Times New Roman" pitchFamily="18" charset="0"/>
              </a:rPr>
              <a:t>’rtga ko’paytirilganiga t</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ng:</a:t>
            </a:r>
            <a:endParaRPr lang="ru-RU" sz="2400">
              <a:solidFill>
                <a:srgbClr val="0000FF"/>
              </a:solidFill>
              <a:latin typeface="Times New Roman" pitchFamily="18" charset="0"/>
            </a:endParaRPr>
          </a:p>
        </p:txBody>
      </p:sp>
      <p:graphicFrame>
        <p:nvGraphicFramePr>
          <p:cNvPr id="8" name="Object 12"/>
          <p:cNvGraphicFramePr>
            <a:graphicFrameLocks noChangeAspect="1"/>
          </p:cNvGraphicFramePr>
          <p:nvPr/>
        </p:nvGraphicFramePr>
        <p:xfrm>
          <a:off x="3251200" y="5376863"/>
          <a:ext cx="1816100" cy="738187"/>
        </p:xfrm>
        <a:graphic>
          <a:graphicData uri="http://schemas.openxmlformats.org/presentationml/2006/ole">
            <mc:AlternateContent xmlns:mc="http://schemas.openxmlformats.org/markup-compatibility/2006">
              <mc:Choice xmlns:v="urn:schemas-microsoft-com:vml" Requires="v">
                <p:oleObj spid="_x0000_s11274" name="Формула" r:id="rId7" imgW="558800" imgH="228600" progId="">
                  <p:embed/>
                </p:oleObj>
              </mc:Choice>
              <mc:Fallback>
                <p:oleObj name="Формула" r:id="rId7" imgW="558800" imgH="228600" progId="">
                  <p:embed/>
                  <p:pic>
                    <p:nvPicPr>
                      <p:cNvPr id="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51200" y="5376863"/>
                        <a:ext cx="1816100" cy="7381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Rectangle 14"/>
          <p:cNvSpPr>
            <a:spLocks noChangeArrowheads="1"/>
          </p:cNvSpPr>
          <p:nvPr/>
        </p:nvSpPr>
        <p:spPr bwMode="auto">
          <a:xfrm>
            <a:off x="6710155" y="5450831"/>
            <a:ext cx="1159292" cy="461665"/>
          </a:xfrm>
          <a:prstGeom prst="rect">
            <a:avLst/>
          </a:prstGeom>
          <a:noFill/>
          <a:ln w="9525">
            <a:noFill/>
            <a:miter lim="800000"/>
            <a:headEnd/>
            <a:tailEnd/>
          </a:ln>
          <a:effectLst/>
        </p:spPr>
        <p:txBody>
          <a:bodyPr wrap="none" anchor="ctr">
            <a:spAutoFit/>
          </a:bodyPr>
          <a:lstStyle/>
          <a:p>
            <a:pPr algn="ctr"/>
            <a:r>
              <a:rPr lang="en-US" sz="2400" dirty="0">
                <a:solidFill>
                  <a:srgbClr val="0000FF"/>
                </a:solidFill>
                <a:latin typeface="Times New Roman" pitchFamily="18" charset="0"/>
                <a:cs typeface="Times New Roman" pitchFamily="18" charset="0"/>
              </a:rPr>
              <a:t>  (</a:t>
            </a:r>
            <a:r>
              <a:rPr lang="en-US" sz="2400" dirty="0" smtClean="0">
                <a:solidFill>
                  <a:srgbClr val="0000FF"/>
                </a:solidFill>
                <a:latin typeface="Times New Roman" pitchFamily="18" charset="0"/>
                <a:cs typeface="Times New Roman" pitchFamily="18" charset="0"/>
              </a:rPr>
              <a:t>5.5.5)</a:t>
            </a:r>
            <a:endParaRPr lang="en-US" sz="2400" dirty="0">
              <a:solidFill>
                <a:srgbClr val="0000FF"/>
              </a:solidFill>
              <a:latin typeface="Times New Roman" pitchFamily="18" charset="0"/>
            </a:endParaRPr>
          </a:p>
        </p:txBody>
      </p:sp>
      <p:sp>
        <p:nvSpPr>
          <p:cNvPr id="10" name="Rectangle 15"/>
          <p:cNvSpPr>
            <a:spLocks noChangeArrowheads="1"/>
          </p:cNvSpPr>
          <p:nvPr/>
        </p:nvSpPr>
        <p:spPr bwMode="auto">
          <a:xfrm>
            <a:off x="6591300" y="1888481"/>
            <a:ext cx="1236236" cy="461665"/>
          </a:xfrm>
          <a:prstGeom prst="rect">
            <a:avLst/>
          </a:prstGeom>
          <a:noFill/>
          <a:ln w="9525">
            <a:noFill/>
            <a:miter lim="800000"/>
            <a:headEnd/>
            <a:tailEnd/>
          </a:ln>
          <a:effectLst/>
        </p:spPr>
        <p:txBody>
          <a:bodyPr wrap="none" anchor="ctr">
            <a:spAutoFit/>
          </a:bodyPr>
          <a:lstStyle/>
          <a:p>
            <a:r>
              <a:rPr lang="en-US" sz="2400" dirty="0">
                <a:solidFill>
                  <a:schemeClr val="tx2"/>
                </a:solidFill>
                <a:latin typeface="Times New Roman" pitchFamily="18" charset="0"/>
                <a:cs typeface="Times New Roman" pitchFamily="18" charset="0"/>
              </a:rPr>
              <a:t>   (</a:t>
            </a:r>
            <a:r>
              <a:rPr lang="en-US" sz="2400" dirty="0" smtClean="0">
                <a:solidFill>
                  <a:schemeClr val="tx2"/>
                </a:solidFill>
                <a:latin typeface="Times New Roman" pitchFamily="18" charset="0"/>
                <a:cs typeface="Times New Roman" pitchFamily="18" charset="0"/>
              </a:rPr>
              <a:t>5.5.3)</a:t>
            </a:r>
            <a:endParaRPr lang="ru-RU" sz="2400" dirty="0">
              <a:solidFill>
                <a:schemeClr val="tx2"/>
              </a:solidFill>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4349"/>
    </mc:Choice>
    <mc:Fallback xmlns="">
      <p:transition spd="slow" advTm="44349"/>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6"/>
          <p:cNvPicPr>
            <a:picLocks noChangeAspect="1" noChangeArrowheads="1"/>
          </p:cNvPicPr>
          <p:nvPr/>
        </p:nvPicPr>
        <p:blipFill>
          <a:blip r:embed="rId3" cstate="print"/>
          <a:srcRect r="4976" b="37213"/>
          <a:stretch>
            <a:fillRect/>
          </a:stretch>
        </p:blipFill>
        <p:spPr bwMode="auto">
          <a:xfrm>
            <a:off x="1085850" y="504825"/>
            <a:ext cx="6953250" cy="2660650"/>
          </a:xfrm>
          <a:prstGeom prst="rect">
            <a:avLst/>
          </a:prstGeom>
          <a:noFill/>
        </p:spPr>
      </p:pic>
      <p:sp>
        <p:nvSpPr>
          <p:cNvPr id="3" name="Rectangle 18"/>
          <p:cNvSpPr>
            <a:spLocks noChangeArrowheads="1"/>
          </p:cNvSpPr>
          <p:nvPr/>
        </p:nvSpPr>
        <p:spPr bwMode="auto">
          <a:xfrm>
            <a:off x="1381063" y="3163243"/>
            <a:ext cx="6381876" cy="461665"/>
          </a:xfrm>
          <a:prstGeom prst="rect">
            <a:avLst/>
          </a:prstGeom>
          <a:noFill/>
          <a:ln w="9525">
            <a:noFill/>
            <a:miter lim="800000"/>
            <a:headEnd/>
            <a:tailEnd/>
          </a:ln>
          <a:effectLst/>
        </p:spPr>
        <p:txBody>
          <a:bodyPr wrap="none" anchor="ctr">
            <a:spAutoFit/>
          </a:bodyPr>
          <a:lstStyle/>
          <a:p>
            <a:pPr algn="ctr"/>
            <a:r>
              <a:rPr lang="ru-RU" sz="2400" dirty="0" smtClean="0">
                <a:solidFill>
                  <a:schemeClr val="tx2"/>
                </a:solidFill>
                <a:latin typeface="Times New Roman" pitchFamily="18" charset="0"/>
                <a:cs typeface="Times New Roman" pitchFamily="18" charset="0"/>
              </a:rPr>
              <a:t>5.</a:t>
            </a:r>
            <a:r>
              <a:rPr lang="uz-Cyrl-UZ" sz="2400" dirty="0" smtClean="0">
                <a:solidFill>
                  <a:schemeClr val="tx2"/>
                </a:solidFill>
                <a:latin typeface="Times New Roman" pitchFamily="18" charset="0"/>
                <a:cs typeface="Times New Roman" pitchFamily="18" charset="0"/>
              </a:rPr>
              <a:t>6</a:t>
            </a:r>
            <a:r>
              <a:rPr lang="en-US" sz="2400" dirty="0" smtClean="0">
                <a:solidFill>
                  <a:schemeClr val="tx2"/>
                </a:solidFill>
                <a:latin typeface="Times New Roman" pitchFamily="18" charset="0"/>
                <a:cs typeface="Times New Roman" pitchFamily="18" charset="0"/>
              </a:rPr>
              <a:t>.1.</a:t>
            </a:r>
            <a:r>
              <a:rPr lang="ru-RU" sz="2400" dirty="0" smtClean="0">
                <a:solidFill>
                  <a:schemeClr val="tx2"/>
                </a:solidFill>
                <a:latin typeface="Times New Roman" pitchFamily="18" charset="0"/>
                <a:cs typeface="Times New Roman" pitchFamily="18" charset="0"/>
              </a:rPr>
              <a:t>-</a:t>
            </a:r>
            <a:r>
              <a:rPr lang="en-GB" sz="2400" dirty="0" err="1">
                <a:solidFill>
                  <a:schemeClr val="tx2"/>
                </a:solidFill>
                <a:latin typeface="Times New Roman" pitchFamily="18" charset="0"/>
                <a:cs typeface="Times New Roman" pitchFamily="18" charset="0"/>
              </a:rPr>
              <a:t>rasm</a:t>
            </a:r>
            <a:r>
              <a:rPr lang="en-GB" sz="2400" dirty="0">
                <a:solidFill>
                  <a:schemeClr val="tx2"/>
                </a:solidFill>
                <a:latin typeface="Times New Roman" pitchFamily="18" charset="0"/>
                <a:cs typeface="Times New Roman" pitchFamily="18" charset="0"/>
              </a:rPr>
              <a:t> </a:t>
            </a:r>
            <a:r>
              <a:rPr lang="en-GB" sz="2400" dirty="0" err="1">
                <a:solidFill>
                  <a:schemeClr val="tx2"/>
                </a:solidFill>
                <a:latin typeface="Times New Roman" pitchFamily="18" charset="0"/>
                <a:cs typeface="Times New Roman" pitchFamily="18" charset="0"/>
              </a:rPr>
              <a:t>Uzluksizlik</a:t>
            </a:r>
            <a:r>
              <a:rPr lang="en-GB" sz="2400" dirty="0">
                <a:solidFill>
                  <a:schemeClr val="tx2"/>
                </a:solidFill>
                <a:latin typeface="Times New Roman" pitchFamily="18" charset="0"/>
                <a:cs typeface="Times New Roman" pitchFamily="18" charset="0"/>
              </a:rPr>
              <a:t> t</a:t>
            </a:r>
            <a:r>
              <a:rPr lang="ru-RU" sz="2400" dirty="0">
                <a:solidFill>
                  <a:schemeClr val="tx2"/>
                </a:solidFill>
                <a:latin typeface="Times New Roman" pitchFamily="18" charset="0"/>
                <a:cs typeface="Times New Roman" pitchFamily="18" charset="0"/>
              </a:rPr>
              <a:t>е</a:t>
            </a:r>
            <a:r>
              <a:rPr lang="en-GB" sz="2400" dirty="0" err="1">
                <a:solidFill>
                  <a:schemeClr val="tx2"/>
                </a:solidFill>
                <a:latin typeface="Times New Roman" pitchFamily="18" charset="0"/>
                <a:cs typeface="Times New Roman" pitchFamily="18" charset="0"/>
              </a:rPr>
              <a:t>nglamasiga</a:t>
            </a:r>
            <a:r>
              <a:rPr lang="en-GB" sz="2400" dirty="0">
                <a:solidFill>
                  <a:schemeClr val="tx2"/>
                </a:solidFill>
                <a:latin typeface="Times New Roman" pitchFamily="18" charset="0"/>
                <a:cs typeface="Times New Roman" pitchFamily="18" charset="0"/>
              </a:rPr>
              <a:t> d</a:t>
            </a:r>
            <a:r>
              <a:rPr lang="ru-RU" sz="2400" dirty="0">
                <a:solidFill>
                  <a:schemeClr val="tx2"/>
                </a:solidFill>
                <a:latin typeface="Times New Roman" pitchFamily="18" charset="0"/>
                <a:cs typeface="Times New Roman" pitchFamily="18" charset="0"/>
              </a:rPr>
              <a:t>о</a:t>
            </a:r>
            <a:r>
              <a:rPr lang="en-GB" sz="2400" dirty="0" err="1">
                <a:solidFill>
                  <a:schemeClr val="tx2"/>
                </a:solidFill>
                <a:latin typeface="Times New Roman" pitchFamily="18" charset="0"/>
                <a:cs typeface="Times New Roman" pitchFamily="18" charset="0"/>
              </a:rPr>
              <a:t>ir</a:t>
            </a:r>
            <a:r>
              <a:rPr lang="en-GB" sz="2400" dirty="0">
                <a:solidFill>
                  <a:schemeClr val="tx2"/>
                </a:solidFill>
                <a:latin typeface="Times New Roman" pitchFamily="18" charset="0"/>
                <a:cs typeface="Times New Roman" pitchFamily="18" charset="0"/>
              </a:rPr>
              <a:t> </a:t>
            </a:r>
            <a:r>
              <a:rPr lang="en-GB" sz="2400" dirty="0" err="1">
                <a:solidFill>
                  <a:schemeClr val="tx2"/>
                </a:solidFill>
                <a:latin typeface="Times New Roman" pitchFamily="18" charset="0"/>
                <a:cs typeface="Times New Roman" pitchFamily="18" charset="0"/>
              </a:rPr>
              <a:t>chizma</a:t>
            </a:r>
            <a:r>
              <a:rPr lang="ru-RU" sz="2400" dirty="0">
                <a:solidFill>
                  <a:schemeClr val="tx2"/>
                </a:solidFill>
                <a:latin typeface="Times New Roman" pitchFamily="18" charset="0"/>
                <a:cs typeface="Times New Roman" pitchFamily="18" charset="0"/>
              </a:rPr>
              <a:t>.</a:t>
            </a:r>
            <a:endParaRPr lang="ru-RU" sz="2400" dirty="0">
              <a:solidFill>
                <a:schemeClr val="tx2"/>
              </a:solidFill>
              <a:latin typeface="Times New Roman" pitchFamily="18" charset="0"/>
            </a:endParaRPr>
          </a:p>
        </p:txBody>
      </p:sp>
      <p:sp>
        <p:nvSpPr>
          <p:cNvPr id="4" name="Rectangle 20"/>
          <p:cNvSpPr>
            <a:spLocks noChangeArrowheads="1"/>
          </p:cNvSpPr>
          <p:nvPr/>
        </p:nvSpPr>
        <p:spPr bwMode="auto">
          <a:xfrm>
            <a:off x="844550" y="4183063"/>
            <a:ext cx="7732713" cy="555625"/>
          </a:xfrm>
          <a:prstGeom prst="rect">
            <a:avLst/>
          </a:prstGeom>
          <a:noFill/>
          <a:ln w="9525">
            <a:noFill/>
            <a:miter lim="800000"/>
            <a:headEnd/>
            <a:tailEnd/>
          </a:ln>
          <a:effectLst/>
        </p:spPr>
        <p:txBody>
          <a:bodyPr wrap="none" tIns="152352" bIns="38088" anchor="ctr">
            <a:spAutoFit/>
          </a:bodyPr>
          <a:lstStyle/>
          <a:p>
            <a:r>
              <a:rPr lang="en-GB" sz="2400">
                <a:solidFill>
                  <a:srgbClr val="0000FF"/>
                </a:solidFill>
                <a:latin typeface="Times New Roman" pitchFamily="18" charset="0"/>
                <a:cs typeface="Times New Roman" pitchFamily="18" charset="0"/>
              </a:rPr>
              <a:t>Bu h</a:t>
            </a:r>
            <a:r>
              <a:rPr lang="ru-RU" sz="2400">
                <a:solidFill>
                  <a:srgbClr val="0000FF"/>
                </a:solidFill>
                <a:latin typeface="Times New Roman" pitchFamily="18" charset="0"/>
                <a:cs typeface="Times New Roman" pitchFamily="18" charset="0"/>
              </a:rPr>
              <a:t>о</a:t>
            </a:r>
            <a:r>
              <a:rPr lang="en-GB" sz="2400">
                <a:solidFill>
                  <a:srgbClr val="0000FF"/>
                </a:solidFill>
                <a:latin typeface="Times New Roman" pitchFamily="18" charset="0"/>
                <a:cs typeface="Times New Roman" pitchFamily="18" charset="0"/>
              </a:rPr>
              <a:t>lda</a:t>
            </a:r>
            <a:r>
              <a:rPr lang="ru-RU" sz="2400">
                <a:solidFill>
                  <a:srgbClr val="0000FF"/>
                </a:solidFill>
                <a:latin typeface="Times New Roman" pitchFamily="18" charset="0"/>
                <a:cs typeface="Times New Roman" pitchFamily="18" charset="0"/>
              </a:rPr>
              <a:t> 1-1 </a:t>
            </a:r>
            <a:r>
              <a:rPr lang="en-GB" sz="2400">
                <a:solidFill>
                  <a:srgbClr val="0000FF"/>
                </a:solidFill>
                <a:latin typeface="Times New Roman" pitchFamily="18" charset="0"/>
                <a:cs typeface="Times New Roman" pitchFamily="18" charset="0"/>
              </a:rPr>
              <a:t>va</a:t>
            </a:r>
            <a:r>
              <a:rPr lang="ru-RU" sz="2400">
                <a:solidFill>
                  <a:srgbClr val="0000FF"/>
                </a:solidFill>
                <a:latin typeface="Times New Roman" pitchFamily="18" charset="0"/>
                <a:cs typeface="Times New Roman" pitchFamily="18" charset="0"/>
              </a:rPr>
              <a:t> 2-2 </a:t>
            </a:r>
            <a:r>
              <a:rPr lang="en-GB" sz="2400">
                <a:solidFill>
                  <a:srgbClr val="0000FF"/>
                </a:solidFill>
                <a:latin typeface="Times New Roman" pitchFamily="18" charset="0"/>
                <a:cs typeface="Times New Roman" pitchFamily="18" charset="0"/>
              </a:rPr>
              <a:t>k</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simlar </a:t>
            </a:r>
            <a:r>
              <a:rPr lang="ru-RU" sz="2400">
                <a:solidFill>
                  <a:srgbClr val="0000FF"/>
                </a:solidFill>
                <a:latin typeface="Times New Roman" pitchFamily="18" charset="0"/>
                <a:cs typeface="Times New Roman" pitchFamily="18" charset="0"/>
              </a:rPr>
              <a:t>о</a:t>
            </a:r>
            <a:r>
              <a:rPr lang="en-GB" sz="2400">
                <a:solidFill>
                  <a:srgbClr val="0000FF"/>
                </a:solidFill>
                <a:latin typeface="Times New Roman" pitchFamily="18" charset="0"/>
                <a:cs typeface="Times New Roman" pitchFamily="18" charset="0"/>
              </a:rPr>
              <a:t>rqali o</a:t>
            </a:r>
            <a:r>
              <a:rPr lang="ru-RU" sz="2400">
                <a:solidFill>
                  <a:srgbClr val="0000FF"/>
                </a:solidFill>
                <a:latin typeface="Times New Roman" pitchFamily="18" charset="0"/>
                <a:cs typeface="Times New Roman" pitchFamily="18" charset="0"/>
              </a:rPr>
              <a:t>’</a:t>
            </a:r>
            <a:r>
              <a:rPr lang="en-GB" sz="2400">
                <a:solidFill>
                  <a:srgbClr val="0000FF"/>
                </a:solidFill>
                <a:latin typeface="Times New Roman" pitchFamily="18" charset="0"/>
                <a:cs typeface="Times New Roman" pitchFamily="18" charset="0"/>
              </a:rPr>
              <a:t>tuvchi el</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m</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ntal sarflar</a:t>
            </a:r>
            <a:endParaRPr lang="ru-RU" sz="2400">
              <a:solidFill>
                <a:srgbClr val="0000FF"/>
              </a:solidFill>
              <a:latin typeface="Times New Roman" pitchFamily="18" charset="0"/>
            </a:endParaRPr>
          </a:p>
        </p:txBody>
      </p:sp>
      <p:graphicFrame>
        <p:nvGraphicFramePr>
          <p:cNvPr id="5" name="Object 19"/>
          <p:cNvGraphicFramePr>
            <a:graphicFrameLocks noChangeAspect="1"/>
          </p:cNvGraphicFramePr>
          <p:nvPr/>
        </p:nvGraphicFramePr>
        <p:xfrm>
          <a:off x="2344738" y="4897438"/>
          <a:ext cx="1295400" cy="608012"/>
        </p:xfrm>
        <a:graphic>
          <a:graphicData uri="http://schemas.openxmlformats.org/presentationml/2006/ole">
            <mc:AlternateContent xmlns:mc="http://schemas.openxmlformats.org/markup-compatibility/2006">
              <mc:Choice xmlns:v="urn:schemas-microsoft-com:vml" Requires="v">
                <p:oleObj spid="_x0000_s12292" name="Формула" r:id="rId4" imgW="469696" imgH="215806" progId="">
                  <p:embed/>
                </p:oleObj>
              </mc:Choice>
              <mc:Fallback>
                <p:oleObj name="Формула" r:id="rId4" imgW="469696" imgH="215806" progId="">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44738" y="4897438"/>
                        <a:ext cx="1295400" cy="6080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Rectangle 21"/>
          <p:cNvSpPr>
            <a:spLocks noChangeArrowheads="1"/>
          </p:cNvSpPr>
          <p:nvPr/>
        </p:nvSpPr>
        <p:spPr bwMode="auto">
          <a:xfrm>
            <a:off x="5811838" y="5589588"/>
            <a:ext cx="1198562" cy="457200"/>
          </a:xfrm>
          <a:prstGeom prst="rect">
            <a:avLst/>
          </a:prstGeom>
          <a:noFill/>
          <a:ln w="9525">
            <a:noFill/>
            <a:miter lim="800000"/>
            <a:headEnd/>
            <a:tailEnd/>
          </a:ln>
          <a:effectLst/>
        </p:spPr>
        <p:txBody>
          <a:bodyPr wrap="none" anchor="ctr">
            <a:spAutoFit/>
          </a:bodyPr>
          <a:lstStyle/>
          <a:p>
            <a:pPr eaLnBrk="0" hangingPunct="0"/>
            <a:r>
              <a:rPr lang="en-GB" sz="2400">
                <a:solidFill>
                  <a:srgbClr val="0000FF"/>
                </a:solidFill>
                <a:latin typeface="Times New Roman" pitchFamily="18" charset="0"/>
                <a:cs typeface="Times New Roman" pitchFamily="18" charset="0"/>
              </a:rPr>
              <a:t>bo’ladi. </a:t>
            </a:r>
            <a:endParaRPr lang="en-GB" sz="2400">
              <a:solidFill>
                <a:srgbClr val="0000FF"/>
              </a:solidFill>
              <a:latin typeface="Times New Roman" pitchFamily="18" charset="0"/>
            </a:endParaRPr>
          </a:p>
        </p:txBody>
      </p:sp>
      <p:sp>
        <p:nvSpPr>
          <p:cNvPr id="7" name="Rectangle 22"/>
          <p:cNvSpPr>
            <a:spLocks noChangeArrowheads="1"/>
          </p:cNvSpPr>
          <p:nvPr/>
        </p:nvSpPr>
        <p:spPr bwMode="auto">
          <a:xfrm>
            <a:off x="4341813" y="5130156"/>
            <a:ext cx="1159292" cy="461665"/>
          </a:xfrm>
          <a:prstGeom prst="rect">
            <a:avLst/>
          </a:prstGeom>
          <a:noFill/>
          <a:ln w="9525">
            <a:noFill/>
            <a:miter lim="800000"/>
            <a:headEnd/>
            <a:tailEnd/>
          </a:ln>
          <a:effectLst/>
        </p:spPr>
        <p:txBody>
          <a:bodyPr wrap="none" anchor="ctr">
            <a:spAutoFit/>
          </a:bodyPr>
          <a:lstStyle/>
          <a:p>
            <a:r>
              <a:rPr lang="en-US" sz="2400" dirty="0">
                <a:solidFill>
                  <a:schemeClr val="tx2"/>
                </a:solidFill>
                <a:latin typeface="Times New Roman" pitchFamily="18" charset="0"/>
                <a:cs typeface="Times New Roman" pitchFamily="18" charset="0"/>
              </a:rPr>
              <a:t> (</a:t>
            </a:r>
            <a:r>
              <a:rPr lang="en-US" sz="2400" dirty="0" smtClean="0">
                <a:solidFill>
                  <a:schemeClr val="tx2"/>
                </a:solidFill>
                <a:latin typeface="Times New Roman" pitchFamily="18" charset="0"/>
                <a:cs typeface="Times New Roman" pitchFamily="18" charset="0"/>
              </a:rPr>
              <a:t>5.</a:t>
            </a:r>
            <a:r>
              <a:rPr lang="uz-Cyrl-UZ" sz="2400" dirty="0" smtClean="0">
                <a:solidFill>
                  <a:schemeClr val="tx2"/>
                </a:solidFill>
                <a:latin typeface="Times New Roman" pitchFamily="18" charset="0"/>
                <a:cs typeface="Times New Roman" pitchFamily="18" charset="0"/>
              </a:rPr>
              <a:t>6</a:t>
            </a:r>
            <a:r>
              <a:rPr lang="en-US" sz="2400" dirty="0" smtClean="0">
                <a:solidFill>
                  <a:schemeClr val="tx2"/>
                </a:solidFill>
                <a:latin typeface="Times New Roman" pitchFamily="18" charset="0"/>
                <a:cs typeface="Times New Roman" pitchFamily="18" charset="0"/>
              </a:rPr>
              <a:t>.</a:t>
            </a:r>
            <a:r>
              <a:rPr lang="uz-Cyrl-UZ" sz="2400" dirty="0" smtClean="0">
                <a:solidFill>
                  <a:schemeClr val="tx2"/>
                </a:solidFill>
                <a:latin typeface="Times New Roman" pitchFamily="18" charset="0"/>
                <a:cs typeface="Times New Roman" pitchFamily="18" charset="0"/>
              </a:rPr>
              <a:t>1</a:t>
            </a:r>
            <a:r>
              <a:rPr lang="en-US" sz="2400" dirty="0" smtClean="0">
                <a:solidFill>
                  <a:schemeClr val="tx2"/>
                </a:solidFill>
                <a:latin typeface="Times New Roman" pitchFamily="18" charset="0"/>
                <a:cs typeface="Times New Roman" pitchFamily="18" charset="0"/>
              </a:rPr>
              <a:t>.)</a:t>
            </a:r>
            <a:endParaRPr lang="en-GB" sz="2400" dirty="0">
              <a:solidFill>
                <a:schemeClr val="tx2"/>
              </a:solidFill>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3747"/>
    </mc:Choice>
    <mc:Fallback xmlns="">
      <p:transition spd="slow" advTm="1374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6"/>
          <p:cNvGraphicFramePr>
            <a:graphicFrameLocks noChangeAspect="1"/>
          </p:cNvGraphicFramePr>
          <p:nvPr/>
        </p:nvGraphicFramePr>
        <p:xfrm>
          <a:off x="3216275" y="1171575"/>
          <a:ext cx="2349500" cy="581025"/>
        </p:xfrm>
        <a:graphic>
          <a:graphicData uri="http://schemas.openxmlformats.org/presentationml/2006/ole">
            <mc:AlternateContent xmlns:mc="http://schemas.openxmlformats.org/markup-compatibility/2006">
              <mc:Choice xmlns:v="urn:schemas-microsoft-com:vml" Requires="v">
                <p:oleObj spid="_x0000_s36872" name="Формула" r:id="rId3" imgW="888614" imgH="215806" progId="">
                  <p:embed/>
                </p:oleObj>
              </mc:Choice>
              <mc:Fallback>
                <p:oleObj name="Формула" r:id="rId3" imgW="888614" imgH="215806"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16275" y="1171575"/>
                        <a:ext cx="2349500" cy="5810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 name="Object 15"/>
          <p:cNvGraphicFramePr>
            <a:graphicFrameLocks noChangeAspect="1"/>
          </p:cNvGraphicFramePr>
          <p:nvPr/>
        </p:nvGraphicFramePr>
        <p:xfrm>
          <a:off x="501650" y="3362325"/>
          <a:ext cx="7974013" cy="671513"/>
        </p:xfrm>
        <a:graphic>
          <a:graphicData uri="http://schemas.openxmlformats.org/presentationml/2006/ole">
            <mc:AlternateContent xmlns:mc="http://schemas.openxmlformats.org/markup-compatibility/2006">
              <mc:Choice xmlns:v="urn:schemas-microsoft-com:vml" Requires="v">
                <p:oleObj spid="_x0000_s36873" name="Формула" r:id="rId5" imgW="2717800" imgH="228600" progId="">
                  <p:embed/>
                </p:oleObj>
              </mc:Choice>
              <mc:Fallback>
                <p:oleObj name="Формула" r:id="rId5" imgW="2717800" imgH="228600" progId="">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1650" y="3362325"/>
                        <a:ext cx="7974013" cy="6715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Rectangle 17"/>
          <p:cNvSpPr>
            <a:spLocks noChangeArrowheads="1"/>
          </p:cNvSpPr>
          <p:nvPr/>
        </p:nvSpPr>
        <p:spPr bwMode="auto">
          <a:xfrm>
            <a:off x="846138" y="474663"/>
            <a:ext cx="5408612" cy="457200"/>
          </a:xfrm>
          <a:prstGeom prst="rect">
            <a:avLst/>
          </a:prstGeom>
          <a:noFill/>
          <a:ln w="9525">
            <a:noFill/>
            <a:miter lim="800000"/>
            <a:headEnd/>
            <a:tailEnd/>
          </a:ln>
          <a:effectLst/>
        </p:spPr>
        <p:txBody>
          <a:bodyPr wrap="none" anchor="ctr">
            <a:spAutoFit/>
          </a:bodyPr>
          <a:lstStyle/>
          <a:p>
            <a:pPr algn="ctr"/>
            <a:r>
              <a:rPr lang="en-GB" sz="2400">
                <a:solidFill>
                  <a:schemeClr val="tx2"/>
                </a:solidFill>
                <a:latin typeface="Times New Roman" pitchFamily="18" charset="0"/>
                <a:cs typeface="Times New Roman" pitchFamily="18" charset="0"/>
              </a:rPr>
              <a:t>El</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m</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ntar sarflar t</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ngligidan</a:t>
            </a:r>
            <a:r>
              <a:rPr lang="en-US" sz="2400">
                <a:solidFill>
                  <a:schemeClr val="tx2"/>
                </a:solidFill>
                <a:latin typeface="Times New Roman" pitchFamily="18" charset="0"/>
                <a:cs typeface="Times New Roman" pitchFamily="18" charset="0"/>
              </a:rPr>
              <a:t>                      </a:t>
            </a:r>
            <a:endParaRPr lang="en-US" sz="2400">
              <a:solidFill>
                <a:schemeClr val="tx2"/>
              </a:solidFill>
              <a:latin typeface="Times New Roman" pitchFamily="18" charset="0"/>
            </a:endParaRPr>
          </a:p>
        </p:txBody>
      </p:sp>
      <p:sp>
        <p:nvSpPr>
          <p:cNvPr id="5" name="Rectangle 18"/>
          <p:cNvSpPr>
            <a:spLocks noChangeArrowheads="1"/>
          </p:cNvSpPr>
          <p:nvPr/>
        </p:nvSpPr>
        <p:spPr bwMode="auto">
          <a:xfrm>
            <a:off x="501650" y="2111375"/>
            <a:ext cx="7697788" cy="822325"/>
          </a:xfrm>
          <a:prstGeom prst="rect">
            <a:avLst/>
          </a:prstGeom>
          <a:noFill/>
          <a:ln w="9525">
            <a:noFill/>
            <a:miter lim="800000"/>
            <a:headEnd/>
            <a:tailEnd/>
          </a:ln>
          <a:effectLst/>
        </p:spPr>
        <p:txBody>
          <a:bodyPr wrap="none" anchor="ctr">
            <a:spAutoFit/>
          </a:bodyPr>
          <a:lstStyle/>
          <a:p>
            <a:pPr algn="ctr" eaLnBrk="0" hangingPunct="0"/>
            <a:r>
              <a:rPr lang="en-US" sz="2400">
                <a:solidFill>
                  <a:schemeClr val="tx2"/>
                </a:solidFill>
                <a:latin typeface="Times New Roman" pitchFamily="18" charset="0"/>
                <a:cs typeface="Times New Roman" pitchFamily="18" charset="0"/>
              </a:rPr>
              <a:t>ekanligi kеlib chiqadi. 1-1 va 2-2 kеsimlar iхtiyoriy tanlab </a:t>
            </a:r>
          </a:p>
          <a:p>
            <a:pPr algn="ctr" eaLnBrk="0" hangingPunct="0"/>
            <a:r>
              <a:rPr lang="en-US" sz="2400">
                <a:solidFill>
                  <a:schemeClr val="tx2"/>
                </a:solidFill>
                <a:latin typeface="Times New Roman" pitchFamily="18" charset="0"/>
                <a:cs typeface="Times New Roman" pitchFamily="18" charset="0"/>
              </a:rPr>
              <a:t>оlinganligi uchun elеmеntar sarflar o’zaro tеng bo’ladi, ya’ni </a:t>
            </a:r>
            <a:endParaRPr lang="ru-RU" sz="2400">
              <a:solidFill>
                <a:schemeClr val="tx2"/>
              </a:solidFill>
              <a:latin typeface="Times New Roman" pitchFamily="18" charset="0"/>
            </a:endParaRPr>
          </a:p>
        </p:txBody>
      </p:sp>
      <p:sp>
        <p:nvSpPr>
          <p:cNvPr id="6" name="Rectangle 20"/>
          <p:cNvSpPr>
            <a:spLocks noChangeArrowheads="1"/>
          </p:cNvSpPr>
          <p:nvPr/>
        </p:nvSpPr>
        <p:spPr bwMode="auto">
          <a:xfrm>
            <a:off x="7142163" y="1293168"/>
            <a:ext cx="1005403" cy="461665"/>
          </a:xfrm>
          <a:prstGeom prst="rect">
            <a:avLst/>
          </a:prstGeom>
          <a:noFill/>
          <a:ln w="9525">
            <a:noFill/>
            <a:miter lim="800000"/>
            <a:headEnd/>
            <a:tailEnd/>
          </a:ln>
          <a:effectLst/>
        </p:spPr>
        <p:txBody>
          <a:bodyPr wrap="none" anchor="ctr">
            <a:spAutoFit/>
          </a:bodyPr>
          <a:lstStyle/>
          <a:p>
            <a:r>
              <a:rPr lang="en-US" sz="2400" dirty="0">
                <a:solidFill>
                  <a:schemeClr val="tx2"/>
                </a:solidFill>
                <a:latin typeface="Times New Roman" pitchFamily="18" charset="0"/>
                <a:cs typeface="Times New Roman" pitchFamily="18" charset="0"/>
              </a:rPr>
              <a:t>(</a:t>
            </a:r>
            <a:r>
              <a:rPr lang="en-US" sz="2400" dirty="0" smtClean="0">
                <a:solidFill>
                  <a:schemeClr val="tx2"/>
                </a:solidFill>
                <a:latin typeface="Times New Roman" pitchFamily="18" charset="0"/>
                <a:cs typeface="Times New Roman" pitchFamily="18" charset="0"/>
              </a:rPr>
              <a:t>5.</a:t>
            </a:r>
            <a:r>
              <a:rPr lang="uz-Cyrl-UZ" sz="2400" dirty="0" smtClean="0">
                <a:solidFill>
                  <a:schemeClr val="tx2"/>
                </a:solidFill>
                <a:latin typeface="Times New Roman" pitchFamily="18" charset="0"/>
                <a:cs typeface="Times New Roman" pitchFamily="18" charset="0"/>
              </a:rPr>
              <a:t>6.2</a:t>
            </a:r>
            <a:r>
              <a:rPr lang="en-US" sz="2400" dirty="0" smtClean="0">
                <a:solidFill>
                  <a:schemeClr val="tx2"/>
                </a:solidFill>
                <a:latin typeface="Times New Roman" pitchFamily="18" charset="0"/>
                <a:cs typeface="Times New Roman" pitchFamily="18" charset="0"/>
              </a:rPr>
              <a:t>)</a:t>
            </a:r>
            <a:endParaRPr lang="ru-RU" sz="2400" dirty="0">
              <a:solidFill>
                <a:schemeClr val="tx2"/>
              </a:solidFill>
              <a:latin typeface="Times New Roman" pitchFamily="18" charset="0"/>
            </a:endParaRPr>
          </a:p>
        </p:txBody>
      </p:sp>
      <p:sp>
        <p:nvSpPr>
          <p:cNvPr id="7" name="Rectangle 22"/>
          <p:cNvSpPr>
            <a:spLocks noChangeArrowheads="1"/>
          </p:cNvSpPr>
          <p:nvPr/>
        </p:nvSpPr>
        <p:spPr bwMode="auto">
          <a:xfrm>
            <a:off x="1014413" y="4413250"/>
            <a:ext cx="5957887" cy="457200"/>
          </a:xfrm>
          <a:prstGeom prst="rect">
            <a:avLst/>
          </a:prstGeom>
          <a:noFill/>
          <a:ln w="9525">
            <a:noFill/>
            <a:miter lim="800000"/>
            <a:headEnd/>
            <a:tailEnd/>
          </a:ln>
          <a:effectLst/>
        </p:spPr>
        <p:txBody>
          <a:bodyPr wrap="none" anchor="ctr">
            <a:spAutoFit/>
          </a:bodyPr>
          <a:lstStyle/>
          <a:p>
            <a:pPr algn="just"/>
            <a:r>
              <a:rPr lang="en-US" sz="2400">
                <a:solidFill>
                  <a:srgbClr val="0000FF"/>
                </a:solidFill>
                <a:latin typeface="Times New Roman" pitchFamily="18" charset="0"/>
                <a:cs typeface="Times New Roman" pitchFamily="18" charset="0"/>
              </a:rPr>
              <a:t>(5.11) tеnglamani quyidagicha yozish mumkin:</a:t>
            </a:r>
            <a:endParaRPr lang="en-US" sz="2400">
              <a:solidFill>
                <a:srgbClr val="0000FF"/>
              </a:solidFill>
              <a:latin typeface="Times New Roman" pitchFamily="18" charset="0"/>
            </a:endParaRPr>
          </a:p>
        </p:txBody>
      </p:sp>
      <p:graphicFrame>
        <p:nvGraphicFramePr>
          <p:cNvPr id="8" name="Object 21"/>
          <p:cNvGraphicFramePr>
            <a:graphicFrameLocks noChangeAspect="1"/>
          </p:cNvGraphicFramePr>
          <p:nvPr/>
        </p:nvGraphicFramePr>
        <p:xfrm>
          <a:off x="2794000" y="4870450"/>
          <a:ext cx="1704975" cy="1195388"/>
        </p:xfrm>
        <a:graphic>
          <a:graphicData uri="http://schemas.openxmlformats.org/presentationml/2006/ole">
            <mc:AlternateContent xmlns:mc="http://schemas.openxmlformats.org/markup-compatibility/2006">
              <mc:Choice xmlns:v="urn:schemas-microsoft-com:vml" Requires="v">
                <p:oleObj spid="_x0000_s36874" name="Формула" r:id="rId7" imgW="634725" imgH="444307" progId="">
                  <p:embed/>
                </p:oleObj>
              </mc:Choice>
              <mc:Fallback>
                <p:oleObj name="Формула" r:id="rId7" imgW="634725" imgH="444307" progId="">
                  <p:embed/>
                  <p:pic>
                    <p:nvPicPr>
                      <p:cNvPr id="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94000" y="4870450"/>
                        <a:ext cx="1704975" cy="11953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Rectangle 23"/>
          <p:cNvSpPr>
            <a:spLocks noChangeArrowheads="1"/>
          </p:cNvSpPr>
          <p:nvPr/>
        </p:nvSpPr>
        <p:spPr bwMode="auto">
          <a:xfrm>
            <a:off x="5118100" y="5250806"/>
            <a:ext cx="1236236" cy="461665"/>
          </a:xfrm>
          <a:prstGeom prst="rect">
            <a:avLst/>
          </a:prstGeom>
          <a:noFill/>
          <a:ln w="9525">
            <a:noFill/>
            <a:miter lim="800000"/>
            <a:headEnd/>
            <a:tailEnd/>
          </a:ln>
          <a:effectLst/>
        </p:spPr>
        <p:txBody>
          <a:bodyPr wrap="none" anchor="ctr">
            <a:spAutoFit/>
          </a:bodyPr>
          <a:lstStyle/>
          <a:p>
            <a:r>
              <a:rPr lang="en-US" sz="2400" dirty="0">
                <a:solidFill>
                  <a:srgbClr val="0000FF"/>
                </a:solidFill>
                <a:latin typeface="Times New Roman" pitchFamily="18" charset="0"/>
                <a:cs typeface="Times New Roman" pitchFamily="18" charset="0"/>
              </a:rPr>
              <a:t>  (</a:t>
            </a:r>
            <a:r>
              <a:rPr lang="en-US" sz="2400" dirty="0" smtClean="0">
                <a:solidFill>
                  <a:srgbClr val="0000FF"/>
                </a:solidFill>
                <a:latin typeface="Times New Roman" pitchFamily="18" charset="0"/>
                <a:cs typeface="Times New Roman" pitchFamily="18" charset="0"/>
              </a:rPr>
              <a:t>5.</a:t>
            </a:r>
            <a:r>
              <a:rPr lang="uz-Cyrl-UZ" sz="2400" dirty="0" smtClean="0">
                <a:solidFill>
                  <a:srgbClr val="0000FF"/>
                </a:solidFill>
                <a:latin typeface="Times New Roman" pitchFamily="18" charset="0"/>
                <a:cs typeface="Times New Roman" pitchFamily="18" charset="0"/>
              </a:rPr>
              <a:t>6.3</a:t>
            </a:r>
            <a:r>
              <a:rPr lang="en-US" sz="2400" dirty="0" smtClean="0">
                <a:solidFill>
                  <a:srgbClr val="0000FF"/>
                </a:solidFill>
                <a:latin typeface="Times New Roman" pitchFamily="18" charset="0"/>
                <a:cs typeface="Times New Roman" pitchFamily="18" charset="0"/>
              </a:rPr>
              <a:t>)</a:t>
            </a:r>
            <a:r>
              <a:rPr lang="ru-RU" sz="2400" dirty="0" smtClean="0">
                <a:solidFill>
                  <a:srgbClr val="0000FF"/>
                </a:solidFill>
                <a:latin typeface="Times New Roman" pitchFamily="18" charset="0"/>
              </a:rPr>
              <a:t> </a:t>
            </a:r>
            <a:endParaRPr lang="ru-RU" sz="2400" dirty="0">
              <a:solidFill>
                <a:srgbClr val="0000FF"/>
              </a:solidFill>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1883"/>
    </mc:Choice>
    <mc:Fallback xmlns="">
      <p:transition spd="slow" advTm="41883"/>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8"/>
          <p:cNvGraphicFramePr>
            <a:graphicFrameLocks noChangeAspect="1"/>
          </p:cNvGraphicFramePr>
          <p:nvPr/>
        </p:nvGraphicFramePr>
        <p:xfrm>
          <a:off x="2641600" y="2162175"/>
          <a:ext cx="2913063" cy="1020763"/>
        </p:xfrm>
        <a:graphic>
          <a:graphicData uri="http://schemas.openxmlformats.org/presentationml/2006/ole">
            <mc:AlternateContent xmlns:mc="http://schemas.openxmlformats.org/markup-compatibility/2006">
              <mc:Choice xmlns:v="urn:schemas-microsoft-com:vml" Requires="v">
                <p:oleObj spid="_x0000_s37894" name="Формула" r:id="rId3" imgW="1117115" imgH="393529" progId="">
                  <p:embed/>
                </p:oleObj>
              </mc:Choice>
              <mc:Fallback>
                <p:oleObj name="Формула" r:id="rId3" imgW="1117115" imgH="393529"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41600" y="2162175"/>
                        <a:ext cx="2913063" cy="10207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 name="Object 17"/>
          <p:cNvGraphicFramePr>
            <a:graphicFrameLocks noChangeAspect="1"/>
          </p:cNvGraphicFramePr>
          <p:nvPr/>
        </p:nvGraphicFramePr>
        <p:xfrm>
          <a:off x="1017588" y="4168775"/>
          <a:ext cx="6137275" cy="1209675"/>
        </p:xfrm>
        <a:graphic>
          <a:graphicData uri="http://schemas.openxmlformats.org/presentationml/2006/ole">
            <mc:AlternateContent xmlns:mc="http://schemas.openxmlformats.org/markup-compatibility/2006">
              <mc:Choice xmlns:v="urn:schemas-microsoft-com:vml" Requires="v">
                <p:oleObj spid="_x0000_s37895" name="Формула" r:id="rId5" imgW="1981200" imgH="393700" progId="">
                  <p:embed/>
                </p:oleObj>
              </mc:Choice>
              <mc:Fallback>
                <p:oleObj name="Формула" r:id="rId5" imgW="1981200" imgH="393700" progId="">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17588" y="4168775"/>
                        <a:ext cx="6137275" cy="12096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Rectangle 19"/>
          <p:cNvSpPr>
            <a:spLocks noChangeArrowheads="1"/>
          </p:cNvSpPr>
          <p:nvPr/>
        </p:nvSpPr>
        <p:spPr bwMode="auto">
          <a:xfrm>
            <a:off x="519721" y="287804"/>
            <a:ext cx="8541121" cy="1938992"/>
          </a:xfrm>
          <a:prstGeom prst="rect">
            <a:avLst/>
          </a:prstGeom>
          <a:noFill/>
          <a:ln w="9525">
            <a:noFill/>
            <a:miter lim="800000"/>
            <a:headEnd/>
            <a:tailEnd/>
          </a:ln>
          <a:effectLst/>
        </p:spPr>
        <p:txBody>
          <a:bodyPr wrap="none" anchor="ctr">
            <a:spAutoFit/>
          </a:bodyPr>
          <a:lstStyle/>
          <a:p>
            <a:pPr algn="ctr"/>
            <a:r>
              <a:rPr lang="en-US" sz="2400" dirty="0" err="1">
                <a:solidFill>
                  <a:srgbClr val="0000FF"/>
                </a:solidFill>
                <a:latin typeface="Times New Roman" pitchFamily="18" charset="0"/>
                <a:cs typeface="Times New Roman" pitchFamily="18" charset="0"/>
              </a:rPr>
              <a:t>Oqim</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sarfi</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ch</a:t>
            </a:r>
            <a:r>
              <a:rPr lang="ru-RU" sz="2400" dirty="0">
                <a:solidFill>
                  <a:srgbClr val="0000FF"/>
                </a:solidFill>
                <a:latin typeface="Times New Roman" pitchFamily="18" charset="0"/>
                <a:cs typeface="Times New Roman" pitchFamily="18" charset="0"/>
              </a:rPr>
              <a:t>е</a:t>
            </a:r>
            <a:r>
              <a:rPr lang="en-US" sz="2400" dirty="0" err="1">
                <a:solidFill>
                  <a:srgbClr val="0000FF"/>
                </a:solidFill>
                <a:latin typeface="Times New Roman" pitchFamily="18" charset="0"/>
                <a:cs typeface="Times New Roman" pitchFamily="18" charset="0"/>
              </a:rPr>
              <a:t>ksiz</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ko’p</a:t>
            </a:r>
            <a:r>
              <a:rPr lang="en-US" sz="2400" dirty="0">
                <a:solidFill>
                  <a:srgbClr val="0000FF"/>
                </a:solidFill>
                <a:latin typeface="Times New Roman" pitchFamily="18" charset="0"/>
                <a:cs typeface="Times New Roman" pitchFamily="18" charset="0"/>
              </a:rPr>
              <a:t> el</a:t>
            </a:r>
            <a:r>
              <a:rPr lang="ru-RU" sz="2400" dirty="0">
                <a:solidFill>
                  <a:srgbClr val="0000FF"/>
                </a:solidFill>
                <a:latin typeface="Times New Roman" pitchFamily="18" charset="0"/>
                <a:cs typeface="Times New Roman" pitchFamily="18" charset="0"/>
              </a:rPr>
              <a:t>е</a:t>
            </a:r>
            <a:r>
              <a:rPr lang="en-US" sz="2400" dirty="0">
                <a:solidFill>
                  <a:srgbClr val="0000FF"/>
                </a:solidFill>
                <a:latin typeface="Times New Roman" pitchFamily="18" charset="0"/>
                <a:cs typeface="Times New Roman" pitchFamily="18" charset="0"/>
              </a:rPr>
              <a:t>m</a:t>
            </a:r>
            <a:r>
              <a:rPr lang="ru-RU" sz="2400" dirty="0">
                <a:solidFill>
                  <a:srgbClr val="0000FF"/>
                </a:solidFill>
                <a:latin typeface="Times New Roman" pitchFamily="18" charset="0"/>
                <a:cs typeface="Times New Roman" pitchFamily="18" charset="0"/>
              </a:rPr>
              <a:t>е</a:t>
            </a:r>
            <a:r>
              <a:rPr lang="en-US" sz="2400" dirty="0" err="1">
                <a:solidFill>
                  <a:srgbClr val="0000FF"/>
                </a:solidFill>
                <a:latin typeface="Times New Roman" pitchFamily="18" charset="0"/>
                <a:cs typeface="Times New Roman" pitchFamily="18" charset="0"/>
              </a:rPr>
              <a:t>ntar</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oqimchalar</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sarflari</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yig’indisidan</a:t>
            </a:r>
            <a:endParaRPr lang="en-US" sz="2400" dirty="0">
              <a:solidFill>
                <a:srgbClr val="0000FF"/>
              </a:solidFill>
              <a:latin typeface="Times New Roman" pitchFamily="18" charset="0"/>
              <a:cs typeface="Times New Roman" pitchFamily="18" charset="0"/>
            </a:endParaRPr>
          </a:p>
          <a:p>
            <a:pPr algn="ct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ib</a:t>
            </a:r>
            <a:r>
              <a:rPr lang="ru-RU" sz="2400" dirty="0">
                <a:solidFill>
                  <a:srgbClr val="0000FF"/>
                </a:solidFill>
                <a:latin typeface="Times New Roman" pitchFamily="18" charset="0"/>
                <a:cs typeface="Times New Roman" pitchFamily="18" charset="0"/>
              </a:rPr>
              <a:t>о</a:t>
            </a:r>
            <a:r>
              <a:rPr lang="en-US" sz="2400" dirty="0">
                <a:solidFill>
                  <a:srgbClr val="0000FF"/>
                </a:solidFill>
                <a:latin typeface="Times New Roman" pitchFamily="18" charset="0"/>
                <a:cs typeface="Times New Roman" pitchFamily="18" charset="0"/>
              </a:rPr>
              <a:t>rat </a:t>
            </a:r>
            <a:r>
              <a:rPr lang="en-US" sz="2400" dirty="0" err="1">
                <a:solidFill>
                  <a:srgbClr val="0000FF"/>
                </a:solidFill>
                <a:latin typeface="Times New Roman" pitchFamily="18" charset="0"/>
                <a:cs typeface="Times New Roman" pitchFamily="18" charset="0"/>
              </a:rPr>
              <a:t>ekanligini</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nazarga</a:t>
            </a:r>
            <a:r>
              <a:rPr lang="en-US" sz="2400" dirty="0">
                <a:solidFill>
                  <a:srgbClr val="0000FF"/>
                </a:solidFill>
                <a:latin typeface="Times New Roman" pitchFamily="18" charset="0"/>
                <a:cs typeface="Times New Roman" pitchFamily="18" charset="0"/>
              </a:rPr>
              <a:t> </a:t>
            </a:r>
            <a:r>
              <a:rPr lang="ru-RU" sz="2400" dirty="0">
                <a:solidFill>
                  <a:srgbClr val="0000FF"/>
                </a:solidFill>
                <a:latin typeface="Times New Roman" pitchFamily="18" charset="0"/>
                <a:cs typeface="Times New Roman" pitchFamily="18" charset="0"/>
              </a:rPr>
              <a:t>о</a:t>
            </a:r>
            <a:r>
              <a:rPr lang="en-US" sz="2400" dirty="0">
                <a:solidFill>
                  <a:srgbClr val="0000FF"/>
                </a:solidFill>
                <a:latin typeface="Times New Roman" pitchFamily="18" charset="0"/>
                <a:cs typeface="Times New Roman" pitchFamily="18" charset="0"/>
              </a:rPr>
              <a:t>lib, (</a:t>
            </a:r>
            <a:r>
              <a:rPr lang="en-US" sz="2400" dirty="0" smtClean="0">
                <a:solidFill>
                  <a:srgbClr val="0000FF"/>
                </a:solidFill>
                <a:latin typeface="Times New Roman" pitchFamily="18" charset="0"/>
                <a:cs typeface="Times New Roman" pitchFamily="18" charset="0"/>
              </a:rPr>
              <a:t>5.</a:t>
            </a:r>
            <a:r>
              <a:rPr lang="uz-Cyrl-UZ" sz="2400" dirty="0" smtClean="0">
                <a:solidFill>
                  <a:srgbClr val="0000FF"/>
                </a:solidFill>
                <a:latin typeface="Times New Roman" pitchFamily="18" charset="0"/>
                <a:cs typeface="Times New Roman" pitchFamily="18" charset="0"/>
              </a:rPr>
              <a:t>6.2</a:t>
            </a:r>
            <a:r>
              <a:rPr lang="en-US" sz="2400" dirty="0" smtClean="0">
                <a:solidFill>
                  <a:srgbClr val="0000FF"/>
                </a:solidFill>
                <a:latin typeface="Times New Roman" pitchFamily="18" charset="0"/>
                <a:cs typeface="Times New Roman" pitchFamily="18" charset="0"/>
              </a:rPr>
              <a:t>) </a:t>
            </a:r>
            <a:r>
              <a:rPr lang="en-US" sz="2400" dirty="0">
                <a:solidFill>
                  <a:srgbClr val="0000FF"/>
                </a:solidFill>
                <a:latin typeface="Times New Roman" pitchFamily="18" charset="0"/>
                <a:cs typeface="Times New Roman" pitchFamily="18" charset="0"/>
              </a:rPr>
              <a:t>t</a:t>
            </a:r>
            <a:r>
              <a:rPr lang="ru-RU" sz="2400" dirty="0">
                <a:solidFill>
                  <a:srgbClr val="0000FF"/>
                </a:solidFill>
                <a:latin typeface="Times New Roman" pitchFamily="18" charset="0"/>
                <a:cs typeface="Times New Roman" pitchFamily="18" charset="0"/>
              </a:rPr>
              <a:t>е</a:t>
            </a:r>
            <a:r>
              <a:rPr lang="en-US" sz="2400" dirty="0" err="1">
                <a:solidFill>
                  <a:srgbClr val="0000FF"/>
                </a:solidFill>
                <a:latin typeface="Times New Roman" pitchFamily="18" charset="0"/>
                <a:cs typeface="Times New Roman" pitchFamily="18" charset="0"/>
              </a:rPr>
              <a:t>nglamasining</a:t>
            </a:r>
            <a:r>
              <a:rPr lang="en-US" sz="2400" dirty="0">
                <a:solidFill>
                  <a:srgbClr val="0000FF"/>
                </a:solidFill>
                <a:latin typeface="Times New Roman" pitchFamily="18" charset="0"/>
                <a:cs typeface="Times New Roman" pitchFamily="18" charset="0"/>
              </a:rPr>
              <a:t> chap </a:t>
            </a:r>
            <a:r>
              <a:rPr lang="en-US" sz="2400" dirty="0" err="1">
                <a:solidFill>
                  <a:srgbClr val="0000FF"/>
                </a:solidFill>
                <a:latin typeface="Times New Roman" pitchFamily="18" charset="0"/>
                <a:cs typeface="Times New Roman" pitchFamily="18" charset="0"/>
              </a:rPr>
              <a:t>va</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o’ng</a:t>
            </a:r>
            <a:r>
              <a:rPr lang="en-US" sz="2400" dirty="0">
                <a:solidFill>
                  <a:srgbClr val="0000FF"/>
                </a:solidFill>
                <a:latin typeface="Times New Roman" pitchFamily="18" charset="0"/>
                <a:cs typeface="Times New Roman" pitchFamily="18" charset="0"/>
              </a:rPr>
              <a:t> </a:t>
            </a:r>
          </a:p>
          <a:p>
            <a:pPr algn="ctr"/>
            <a:r>
              <a:rPr lang="en-US" sz="2400" dirty="0" err="1">
                <a:solidFill>
                  <a:srgbClr val="0000FF"/>
                </a:solidFill>
                <a:latin typeface="Times New Roman" pitchFamily="18" charset="0"/>
                <a:cs typeface="Times New Roman" pitchFamily="18" charset="0"/>
              </a:rPr>
              <a:t>qismini</a:t>
            </a:r>
            <a:r>
              <a:rPr lang="en-US" sz="2400" dirty="0">
                <a:solidFill>
                  <a:srgbClr val="0000FF"/>
                </a:solidFill>
                <a:latin typeface="Times New Roman" pitchFamily="18" charset="0"/>
                <a:cs typeface="Times New Roman" pitchFamily="18" charset="0"/>
              </a:rPr>
              <a:t> </a:t>
            </a:r>
            <a:r>
              <a:rPr lang="en-US" sz="2400" i="1" dirty="0">
                <a:solidFill>
                  <a:srgbClr val="0000FF"/>
                </a:solidFill>
                <a:latin typeface="Times New Roman" pitchFamily="18" charset="0"/>
                <a:cs typeface="Times New Roman" pitchFamily="18" charset="0"/>
              </a:rPr>
              <a:t>dS</a:t>
            </a:r>
            <a:r>
              <a:rPr lang="en-US" sz="2400" i="1" baseline="-30000" dirty="0">
                <a:solidFill>
                  <a:srgbClr val="0000FF"/>
                </a:solidFill>
                <a:latin typeface="Times New Roman" pitchFamily="18" charset="0"/>
                <a:cs typeface="Times New Roman" pitchFamily="18" charset="0"/>
              </a:rPr>
              <a:t>1</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va</a:t>
            </a:r>
            <a:r>
              <a:rPr lang="en-US" sz="2400" dirty="0">
                <a:solidFill>
                  <a:srgbClr val="0000FF"/>
                </a:solidFill>
                <a:latin typeface="Times New Roman" pitchFamily="18" charset="0"/>
                <a:cs typeface="Times New Roman" pitchFamily="18" charset="0"/>
              </a:rPr>
              <a:t>  </a:t>
            </a:r>
            <a:r>
              <a:rPr lang="en-US" sz="2400" i="1" dirty="0">
                <a:solidFill>
                  <a:srgbClr val="0000FF"/>
                </a:solidFill>
                <a:latin typeface="Times New Roman" pitchFamily="18" charset="0"/>
                <a:cs typeface="Times New Roman" pitchFamily="18" charset="0"/>
              </a:rPr>
              <a:t>dS</a:t>
            </a:r>
            <a:r>
              <a:rPr lang="en-US" sz="2400" i="1" baseline="-30000" dirty="0">
                <a:solidFill>
                  <a:srgbClr val="0000FF"/>
                </a:solidFill>
                <a:latin typeface="Times New Roman" pitchFamily="18" charset="0"/>
                <a:cs typeface="Times New Roman" pitchFamily="18" charset="0"/>
              </a:rPr>
              <a:t>2</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yuzalar</a:t>
            </a:r>
            <a:r>
              <a:rPr lang="en-US" sz="2400" dirty="0">
                <a:solidFill>
                  <a:srgbClr val="0000FF"/>
                </a:solidFill>
                <a:latin typeface="Times New Roman" pitchFamily="18" charset="0"/>
                <a:cs typeface="Times New Roman" pitchFamily="18" charset="0"/>
              </a:rPr>
              <a:t> (5.5-rasm) </a:t>
            </a:r>
            <a:r>
              <a:rPr lang="en-US" sz="2400" dirty="0" err="1">
                <a:solidFill>
                  <a:srgbClr val="0000FF"/>
                </a:solidFill>
                <a:latin typeface="Times New Roman" pitchFamily="18" charset="0"/>
                <a:cs typeface="Times New Roman" pitchFamily="18" charset="0"/>
              </a:rPr>
              <a:t>bo’yicha</a:t>
            </a:r>
            <a:r>
              <a:rPr lang="en-US" sz="2400" dirty="0">
                <a:solidFill>
                  <a:srgbClr val="0000FF"/>
                </a:solidFill>
                <a:latin typeface="Times New Roman" pitchFamily="18" charset="0"/>
                <a:cs typeface="Times New Roman" pitchFamily="18" charset="0"/>
              </a:rPr>
              <a:t> </a:t>
            </a:r>
            <a:r>
              <a:rPr lang="ru-RU" sz="2400" dirty="0">
                <a:solidFill>
                  <a:srgbClr val="0000FF"/>
                </a:solidFill>
                <a:latin typeface="Times New Roman" pitchFamily="18" charset="0"/>
                <a:cs typeface="Times New Roman" pitchFamily="18" charset="0"/>
              </a:rPr>
              <a:t>о</a:t>
            </a:r>
            <a:r>
              <a:rPr lang="en-US" sz="2400" dirty="0" err="1">
                <a:solidFill>
                  <a:srgbClr val="0000FF"/>
                </a:solidFill>
                <a:latin typeface="Times New Roman" pitchFamily="18" charset="0"/>
                <a:cs typeface="Times New Roman" pitchFamily="18" charset="0"/>
              </a:rPr>
              <a:t>lingan</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int</a:t>
            </a:r>
            <a:r>
              <a:rPr lang="ru-RU" sz="2400" dirty="0">
                <a:solidFill>
                  <a:srgbClr val="0000FF"/>
                </a:solidFill>
                <a:latin typeface="Times New Roman" pitchFamily="18" charset="0"/>
                <a:cs typeface="Times New Roman" pitchFamily="18" charset="0"/>
              </a:rPr>
              <a:t>е</a:t>
            </a:r>
            <a:r>
              <a:rPr lang="en-US" sz="2400" dirty="0" err="1">
                <a:solidFill>
                  <a:srgbClr val="0000FF"/>
                </a:solidFill>
                <a:latin typeface="Times New Roman" pitchFamily="18" charset="0"/>
                <a:cs typeface="Times New Roman" pitchFamily="18" charset="0"/>
              </a:rPr>
              <a:t>grallar</a:t>
            </a:r>
            <a:r>
              <a:rPr lang="en-US" sz="2400" dirty="0">
                <a:solidFill>
                  <a:srgbClr val="0000FF"/>
                </a:solidFill>
                <a:latin typeface="Times New Roman" pitchFamily="18" charset="0"/>
                <a:cs typeface="Times New Roman" pitchFamily="18" charset="0"/>
              </a:rPr>
              <a:t> </a:t>
            </a:r>
          </a:p>
          <a:p>
            <a:pPr algn="ctr"/>
            <a:r>
              <a:rPr lang="en-US" sz="2400" dirty="0" err="1">
                <a:solidFill>
                  <a:srgbClr val="0000FF"/>
                </a:solidFill>
                <a:latin typeface="Times New Roman" pitchFamily="18" charset="0"/>
                <a:cs typeface="Times New Roman" pitchFamily="18" charset="0"/>
              </a:rPr>
              <a:t>bilan</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almashtiramiz</a:t>
            </a:r>
            <a:r>
              <a:rPr lang="en-US" sz="2400" dirty="0">
                <a:solidFill>
                  <a:srgbClr val="0000FF"/>
                </a:solidFill>
                <a:latin typeface="Times New Roman" pitchFamily="18" charset="0"/>
                <a:cs typeface="Times New Roman" pitchFamily="18" charset="0"/>
              </a:rPr>
              <a:t>:</a:t>
            </a:r>
            <a:endParaRPr lang="ru-RU" sz="2400" dirty="0">
              <a:solidFill>
                <a:srgbClr val="0000FF"/>
              </a:solidFill>
              <a:latin typeface="Times New Roman" pitchFamily="18" charset="0"/>
            </a:endParaRPr>
          </a:p>
          <a:p>
            <a:pPr algn="ctr" eaLnBrk="0" hangingPunct="0"/>
            <a:endParaRPr lang="ru-RU" sz="2400" dirty="0">
              <a:solidFill>
                <a:srgbClr val="0000FF"/>
              </a:solidFill>
              <a:latin typeface="Times New Roman" pitchFamily="18" charset="0"/>
            </a:endParaRPr>
          </a:p>
        </p:txBody>
      </p:sp>
      <p:sp>
        <p:nvSpPr>
          <p:cNvPr id="5" name="Rectangle 20"/>
          <p:cNvSpPr>
            <a:spLocks noChangeArrowheads="1"/>
          </p:cNvSpPr>
          <p:nvPr/>
        </p:nvSpPr>
        <p:spPr bwMode="auto">
          <a:xfrm>
            <a:off x="7154863" y="2213918"/>
            <a:ext cx="1159292" cy="461665"/>
          </a:xfrm>
          <a:prstGeom prst="rect">
            <a:avLst/>
          </a:prstGeom>
          <a:noFill/>
          <a:ln w="9525">
            <a:noFill/>
            <a:miter lim="800000"/>
            <a:headEnd/>
            <a:tailEnd/>
          </a:ln>
          <a:effectLst/>
        </p:spPr>
        <p:txBody>
          <a:bodyPr wrap="none" anchor="ctr">
            <a:spAutoFit/>
          </a:bodyPr>
          <a:lstStyle/>
          <a:p>
            <a:r>
              <a:rPr lang="en-US" sz="2400" dirty="0">
                <a:solidFill>
                  <a:srgbClr val="0000FF"/>
                </a:solidFill>
                <a:latin typeface="Times New Roman" pitchFamily="18" charset="0"/>
                <a:cs typeface="Times New Roman" pitchFamily="18" charset="0"/>
              </a:rPr>
              <a:t>  (</a:t>
            </a:r>
            <a:r>
              <a:rPr lang="en-US" sz="2400" dirty="0" smtClean="0">
                <a:solidFill>
                  <a:srgbClr val="0000FF"/>
                </a:solidFill>
                <a:latin typeface="Times New Roman" pitchFamily="18" charset="0"/>
                <a:cs typeface="Times New Roman" pitchFamily="18" charset="0"/>
              </a:rPr>
              <a:t>5.</a:t>
            </a:r>
            <a:r>
              <a:rPr lang="uz-Cyrl-UZ" sz="2400" dirty="0" smtClean="0">
                <a:solidFill>
                  <a:srgbClr val="0000FF"/>
                </a:solidFill>
                <a:latin typeface="Times New Roman" pitchFamily="18" charset="0"/>
                <a:cs typeface="Times New Roman" pitchFamily="18" charset="0"/>
              </a:rPr>
              <a:t>6.4</a:t>
            </a:r>
            <a:r>
              <a:rPr lang="en-US" sz="2400" dirty="0" smtClean="0">
                <a:solidFill>
                  <a:srgbClr val="0000FF"/>
                </a:solidFill>
                <a:latin typeface="Times New Roman" pitchFamily="18" charset="0"/>
                <a:cs typeface="Times New Roman" pitchFamily="18" charset="0"/>
              </a:rPr>
              <a:t>)</a:t>
            </a:r>
            <a:endParaRPr lang="ru-RU" sz="2400" dirty="0">
              <a:solidFill>
                <a:srgbClr val="0000FF"/>
              </a:solidFill>
              <a:latin typeface="Times New Roman" pitchFamily="18" charset="0"/>
            </a:endParaRPr>
          </a:p>
        </p:txBody>
      </p:sp>
      <p:sp>
        <p:nvSpPr>
          <p:cNvPr id="6" name="Rectangle 21"/>
          <p:cNvSpPr>
            <a:spLocks noChangeArrowheads="1"/>
          </p:cNvSpPr>
          <p:nvPr/>
        </p:nvSpPr>
        <p:spPr bwMode="auto">
          <a:xfrm>
            <a:off x="5935663" y="5370513"/>
            <a:ext cx="1198562" cy="457200"/>
          </a:xfrm>
          <a:prstGeom prst="rect">
            <a:avLst/>
          </a:prstGeom>
          <a:noFill/>
          <a:ln w="9525">
            <a:noFill/>
            <a:miter lim="800000"/>
            <a:headEnd/>
            <a:tailEnd/>
          </a:ln>
          <a:effectLst/>
        </p:spPr>
        <p:txBody>
          <a:bodyPr wrap="none" anchor="ctr">
            <a:spAutoFit/>
          </a:bodyPr>
          <a:lstStyle/>
          <a:p>
            <a:pPr eaLnBrk="0" hangingPunct="0"/>
            <a:r>
              <a:rPr lang="en-GB" sz="2400">
                <a:solidFill>
                  <a:schemeClr val="tx2"/>
                </a:solidFill>
                <a:latin typeface="Times New Roman" pitchFamily="18" charset="0"/>
                <a:cs typeface="Times New Roman" pitchFamily="18" charset="0"/>
              </a:rPr>
              <a:t>bo’ladi.</a:t>
            </a:r>
            <a:r>
              <a:rPr lang="ru-RU" sz="2400">
                <a:solidFill>
                  <a:schemeClr val="tx2"/>
                </a:solidFill>
                <a:latin typeface="Times New Roman" pitchFamily="18" charset="0"/>
              </a:rPr>
              <a:t> </a:t>
            </a:r>
          </a:p>
        </p:txBody>
      </p:sp>
      <p:sp>
        <p:nvSpPr>
          <p:cNvPr id="7" name="Rectangle 22"/>
          <p:cNvSpPr>
            <a:spLocks noChangeArrowheads="1"/>
          </p:cNvSpPr>
          <p:nvPr/>
        </p:nvSpPr>
        <p:spPr bwMode="auto">
          <a:xfrm>
            <a:off x="560388" y="3526781"/>
            <a:ext cx="3395481" cy="461665"/>
          </a:xfrm>
          <a:prstGeom prst="rect">
            <a:avLst/>
          </a:prstGeom>
          <a:noFill/>
          <a:ln w="9525">
            <a:noFill/>
            <a:miter lim="800000"/>
            <a:headEnd/>
            <a:tailEnd/>
          </a:ln>
          <a:effectLst/>
        </p:spPr>
        <p:txBody>
          <a:bodyPr wrap="none" anchor="ctr">
            <a:spAutoFit/>
          </a:bodyPr>
          <a:lstStyle/>
          <a:p>
            <a:pPr eaLnBrk="0" hangingPunct="0"/>
            <a:r>
              <a:rPr lang="en-US" sz="2400" dirty="0">
                <a:solidFill>
                  <a:schemeClr val="tx2"/>
                </a:solidFill>
                <a:latin typeface="Times New Roman" pitchFamily="18" charset="0"/>
                <a:cs typeface="Times New Roman" pitchFamily="18" charset="0"/>
              </a:rPr>
              <a:t>(</a:t>
            </a:r>
            <a:r>
              <a:rPr lang="en-US" sz="2400" dirty="0" smtClean="0">
                <a:solidFill>
                  <a:schemeClr val="tx2"/>
                </a:solidFill>
                <a:latin typeface="Times New Roman" pitchFamily="18" charset="0"/>
                <a:cs typeface="Times New Roman" pitchFamily="18" charset="0"/>
              </a:rPr>
              <a:t>5.</a:t>
            </a:r>
            <a:r>
              <a:rPr lang="uz-Cyrl-UZ" sz="2400" dirty="0" smtClean="0">
                <a:solidFill>
                  <a:schemeClr val="tx2"/>
                </a:solidFill>
                <a:latin typeface="Times New Roman" pitchFamily="18" charset="0"/>
                <a:cs typeface="Times New Roman" pitchFamily="18" charset="0"/>
              </a:rPr>
              <a:t>5.5</a:t>
            </a:r>
            <a:r>
              <a:rPr lang="en-US" sz="2400" dirty="0" smtClean="0">
                <a:solidFill>
                  <a:schemeClr val="tx2"/>
                </a:solidFill>
                <a:latin typeface="Times New Roman" pitchFamily="18" charset="0"/>
                <a:cs typeface="Times New Roman" pitchFamily="18" charset="0"/>
              </a:rPr>
              <a:t>) </a:t>
            </a:r>
            <a:r>
              <a:rPr lang="en-US" sz="2400" dirty="0">
                <a:solidFill>
                  <a:schemeClr val="tx2"/>
                </a:solidFill>
                <a:latin typeface="Times New Roman" pitchFamily="18" charset="0"/>
                <a:cs typeface="Times New Roman" pitchFamily="18" charset="0"/>
              </a:rPr>
              <a:t>t</a:t>
            </a:r>
            <a:r>
              <a:rPr lang="ru-RU" sz="2400" dirty="0">
                <a:solidFill>
                  <a:schemeClr val="tx2"/>
                </a:solidFill>
                <a:latin typeface="Times New Roman" pitchFamily="18" charset="0"/>
                <a:cs typeface="Times New Roman" pitchFamily="18" charset="0"/>
              </a:rPr>
              <a:t>е</a:t>
            </a:r>
            <a:r>
              <a:rPr lang="en-US" sz="2400" dirty="0" err="1">
                <a:solidFill>
                  <a:schemeClr val="tx2"/>
                </a:solidFill>
                <a:latin typeface="Times New Roman" pitchFamily="18" charset="0"/>
                <a:cs typeface="Times New Roman" pitchFamily="18" charset="0"/>
              </a:rPr>
              <a:t>nglamaga</a:t>
            </a:r>
            <a:r>
              <a:rPr lang="en-US" sz="2400" dirty="0">
                <a:solidFill>
                  <a:schemeClr val="tx2"/>
                </a:solidFill>
                <a:latin typeface="Times New Roman" pitchFamily="18" charset="0"/>
                <a:cs typeface="Times New Roman" pitchFamily="18" charset="0"/>
              </a:rPr>
              <a:t> as</a:t>
            </a:r>
            <a:r>
              <a:rPr lang="ru-RU" sz="2400" dirty="0">
                <a:solidFill>
                  <a:schemeClr val="tx2"/>
                </a:solidFill>
                <a:latin typeface="Times New Roman" pitchFamily="18" charset="0"/>
                <a:cs typeface="Times New Roman" pitchFamily="18" charset="0"/>
              </a:rPr>
              <a:t>о</a:t>
            </a:r>
            <a:r>
              <a:rPr lang="en-US" sz="2400" dirty="0">
                <a:solidFill>
                  <a:schemeClr val="tx2"/>
                </a:solidFill>
                <a:latin typeface="Times New Roman" pitchFamily="18" charset="0"/>
                <a:cs typeface="Times New Roman" pitchFamily="18" charset="0"/>
              </a:rPr>
              <a:t>san</a:t>
            </a:r>
            <a:endParaRPr lang="ru-RU" sz="2400" dirty="0">
              <a:solidFill>
                <a:schemeClr val="tx2"/>
              </a:solidFill>
              <a:latin typeface="Times New Roman" pitchFamily="18" charset="0"/>
            </a:endParaRPr>
          </a:p>
        </p:txBody>
      </p:sp>
      <p:sp>
        <p:nvSpPr>
          <p:cNvPr id="8" name="Rectangle 23"/>
          <p:cNvSpPr>
            <a:spLocks noChangeArrowheads="1"/>
          </p:cNvSpPr>
          <p:nvPr/>
        </p:nvSpPr>
        <p:spPr bwMode="auto">
          <a:xfrm>
            <a:off x="7767638" y="4317356"/>
            <a:ext cx="1005403" cy="461665"/>
          </a:xfrm>
          <a:prstGeom prst="rect">
            <a:avLst/>
          </a:prstGeom>
          <a:noFill/>
          <a:ln w="9525">
            <a:noFill/>
            <a:miter lim="800000"/>
            <a:headEnd/>
            <a:tailEnd/>
          </a:ln>
          <a:effectLst/>
        </p:spPr>
        <p:txBody>
          <a:bodyPr wrap="none" anchor="ctr">
            <a:spAutoFit/>
          </a:bodyPr>
          <a:lstStyle/>
          <a:p>
            <a:r>
              <a:rPr lang="en-US" sz="2400" dirty="0">
                <a:solidFill>
                  <a:srgbClr val="0000FF"/>
                </a:solidFill>
                <a:latin typeface="Times New Roman" pitchFamily="18" charset="0"/>
                <a:cs typeface="Times New Roman" pitchFamily="18" charset="0"/>
              </a:rPr>
              <a:t>(</a:t>
            </a:r>
            <a:r>
              <a:rPr lang="en-US" sz="2400" dirty="0" smtClean="0">
                <a:solidFill>
                  <a:srgbClr val="0000FF"/>
                </a:solidFill>
                <a:latin typeface="Times New Roman" pitchFamily="18" charset="0"/>
                <a:cs typeface="Times New Roman" pitchFamily="18" charset="0"/>
              </a:rPr>
              <a:t>5.</a:t>
            </a:r>
            <a:r>
              <a:rPr lang="uz-Cyrl-UZ" sz="2400" dirty="0" smtClean="0">
                <a:solidFill>
                  <a:srgbClr val="0000FF"/>
                </a:solidFill>
                <a:latin typeface="Times New Roman" pitchFamily="18" charset="0"/>
                <a:cs typeface="Times New Roman" pitchFamily="18" charset="0"/>
              </a:rPr>
              <a:t>6.5</a:t>
            </a:r>
            <a:r>
              <a:rPr lang="en-US" sz="2400" dirty="0" smtClean="0">
                <a:solidFill>
                  <a:srgbClr val="0000FF"/>
                </a:solidFill>
                <a:latin typeface="Times New Roman" pitchFamily="18" charset="0"/>
                <a:cs typeface="Times New Roman" pitchFamily="18" charset="0"/>
              </a:rPr>
              <a:t>)</a:t>
            </a:r>
            <a:endParaRPr lang="en-GB" sz="2400" dirty="0">
              <a:solidFill>
                <a:srgbClr val="0000FF"/>
              </a:solidFill>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1080"/>
    </mc:Choice>
    <mc:Fallback xmlns="">
      <p:transition spd="slow" advTm="3108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9"/>
          <p:cNvGraphicFramePr>
            <a:graphicFrameLocks noChangeAspect="1"/>
          </p:cNvGraphicFramePr>
          <p:nvPr/>
        </p:nvGraphicFramePr>
        <p:xfrm>
          <a:off x="2625725" y="922338"/>
          <a:ext cx="2438400" cy="701675"/>
        </p:xfrm>
        <a:graphic>
          <a:graphicData uri="http://schemas.openxmlformats.org/presentationml/2006/ole">
            <mc:AlternateContent xmlns:mc="http://schemas.openxmlformats.org/markup-compatibility/2006">
              <mc:Choice xmlns:v="urn:schemas-microsoft-com:vml" Requires="v">
                <p:oleObj spid="_x0000_s38920" name="Формула" r:id="rId3" imgW="761669" imgH="215806" progId="">
                  <p:embed/>
                </p:oleObj>
              </mc:Choice>
              <mc:Fallback>
                <p:oleObj name="Формула" r:id="rId3" imgW="761669" imgH="215806"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25725" y="922338"/>
                        <a:ext cx="2438400" cy="7016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 name="Object 18"/>
          <p:cNvGraphicFramePr>
            <a:graphicFrameLocks noChangeAspect="1"/>
          </p:cNvGraphicFramePr>
          <p:nvPr/>
        </p:nvGraphicFramePr>
        <p:xfrm>
          <a:off x="2052638" y="2330450"/>
          <a:ext cx="6021387" cy="565150"/>
        </p:xfrm>
        <a:graphic>
          <a:graphicData uri="http://schemas.openxmlformats.org/presentationml/2006/ole">
            <mc:AlternateContent xmlns:mc="http://schemas.openxmlformats.org/markup-compatibility/2006">
              <mc:Choice xmlns:v="urn:schemas-microsoft-com:vml" Requires="v">
                <p:oleObj spid="_x0000_s38921" name="Формула" r:id="rId5" imgW="2438400" imgH="228600" progId="">
                  <p:embed/>
                </p:oleObj>
              </mc:Choice>
              <mc:Fallback>
                <p:oleObj name="Формула" r:id="rId5" imgW="2438400" imgH="228600" progId="">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52638" y="2330450"/>
                        <a:ext cx="6021387" cy="5651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 name="Object 17"/>
          <p:cNvGraphicFramePr>
            <a:graphicFrameLocks noChangeAspect="1"/>
          </p:cNvGraphicFramePr>
          <p:nvPr/>
        </p:nvGraphicFramePr>
        <p:xfrm>
          <a:off x="2771775" y="4837113"/>
          <a:ext cx="1401763" cy="1098550"/>
        </p:xfrm>
        <a:graphic>
          <a:graphicData uri="http://schemas.openxmlformats.org/presentationml/2006/ole">
            <mc:AlternateContent xmlns:mc="http://schemas.openxmlformats.org/markup-compatibility/2006">
              <mc:Choice xmlns:v="urn:schemas-microsoft-com:vml" Requires="v">
                <p:oleObj spid="_x0000_s38922" name="Формула" r:id="rId7" imgW="571252" imgH="444307" progId="">
                  <p:embed/>
                </p:oleObj>
              </mc:Choice>
              <mc:Fallback>
                <p:oleObj name="Формула" r:id="rId7" imgW="571252" imgH="444307" progId="">
                  <p:embed/>
                  <p:pic>
                    <p:nvPicPr>
                      <p:cNvPr id="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71775" y="4837113"/>
                        <a:ext cx="1401763" cy="10985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Rectangle 20"/>
          <p:cNvSpPr>
            <a:spLocks noChangeArrowheads="1"/>
          </p:cNvSpPr>
          <p:nvPr/>
        </p:nvSpPr>
        <p:spPr bwMode="auto">
          <a:xfrm>
            <a:off x="750888" y="465138"/>
            <a:ext cx="2020887" cy="457200"/>
          </a:xfrm>
          <a:prstGeom prst="rect">
            <a:avLst/>
          </a:prstGeom>
          <a:noFill/>
          <a:ln w="9525">
            <a:noFill/>
            <a:miter lim="800000"/>
            <a:headEnd/>
            <a:tailEnd/>
          </a:ln>
          <a:effectLst/>
        </p:spPr>
        <p:txBody>
          <a:bodyPr wrap="none" anchor="ctr">
            <a:spAutoFit/>
          </a:bodyPr>
          <a:lstStyle/>
          <a:p>
            <a:r>
              <a:rPr lang="en-GB" sz="2400">
                <a:solidFill>
                  <a:schemeClr val="tx2"/>
                </a:solidFill>
                <a:latin typeface="Times New Roman" pitchFamily="18" charset="0"/>
                <a:cs typeface="Times New Roman" pitchFamily="18" charset="0"/>
              </a:rPr>
              <a:t>Shuning uchun</a:t>
            </a:r>
            <a:endParaRPr lang="ru-RU" sz="2400">
              <a:solidFill>
                <a:schemeClr val="tx2"/>
              </a:solidFill>
              <a:latin typeface="Times New Roman" pitchFamily="18" charset="0"/>
            </a:endParaRPr>
          </a:p>
        </p:txBody>
      </p:sp>
      <p:sp>
        <p:nvSpPr>
          <p:cNvPr id="6" name="Rectangle 21"/>
          <p:cNvSpPr>
            <a:spLocks noChangeArrowheads="1"/>
          </p:cNvSpPr>
          <p:nvPr/>
        </p:nvSpPr>
        <p:spPr bwMode="auto">
          <a:xfrm>
            <a:off x="415925" y="1624013"/>
            <a:ext cx="7505700" cy="457200"/>
          </a:xfrm>
          <a:prstGeom prst="rect">
            <a:avLst/>
          </a:prstGeom>
          <a:noFill/>
          <a:ln w="9525">
            <a:noFill/>
            <a:miter lim="800000"/>
            <a:headEnd/>
            <a:tailEnd/>
          </a:ln>
          <a:effectLst/>
        </p:spPr>
        <p:txBody>
          <a:bodyPr wrap="none" anchor="ctr">
            <a:spAutoFit/>
          </a:bodyPr>
          <a:lstStyle/>
          <a:p>
            <a:pPr eaLnBrk="0" hangingPunct="0"/>
            <a:r>
              <a:rPr lang="en-GB" sz="2400">
                <a:solidFill>
                  <a:schemeClr val="tx2"/>
                </a:solidFill>
                <a:latin typeface="Times New Roman" pitchFamily="18" charset="0"/>
                <a:cs typeface="Times New Roman" pitchFamily="18" charset="0"/>
              </a:rPr>
              <a:t>Tanlab </a:t>
            </a:r>
            <a:r>
              <a:rPr lang="ru-RU" sz="2400">
                <a:solidFill>
                  <a:schemeClr val="tx2"/>
                </a:solidFill>
                <a:latin typeface="Times New Roman" pitchFamily="18" charset="0"/>
                <a:cs typeface="Times New Roman" pitchFamily="18" charset="0"/>
              </a:rPr>
              <a:t>о</a:t>
            </a:r>
            <a:r>
              <a:rPr lang="en-GB" sz="2400">
                <a:solidFill>
                  <a:schemeClr val="tx2"/>
                </a:solidFill>
                <a:latin typeface="Times New Roman" pitchFamily="18" charset="0"/>
                <a:cs typeface="Times New Roman" pitchFamily="18" charset="0"/>
              </a:rPr>
              <a:t>lingan 1-1 va 2-2 k</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simlar iхtiyoriy bo’lgani uchun</a:t>
            </a:r>
            <a:endParaRPr lang="ru-RU" sz="2400">
              <a:solidFill>
                <a:schemeClr val="tx2"/>
              </a:solidFill>
              <a:latin typeface="Times New Roman" pitchFamily="18" charset="0"/>
            </a:endParaRPr>
          </a:p>
        </p:txBody>
      </p:sp>
      <p:sp>
        <p:nvSpPr>
          <p:cNvPr id="7" name="Rectangle 22"/>
          <p:cNvSpPr>
            <a:spLocks noChangeArrowheads="1"/>
          </p:cNvSpPr>
          <p:nvPr/>
        </p:nvSpPr>
        <p:spPr bwMode="auto">
          <a:xfrm>
            <a:off x="712469" y="3357474"/>
            <a:ext cx="8076250" cy="1200329"/>
          </a:xfrm>
          <a:prstGeom prst="rect">
            <a:avLst/>
          </a:prstGeom>
          <a:noFill/>
          <a:ln w="9525">
            <a:noFill/>
            <a:miter lim="800000"/>
            <a:headEnd/>
            <a:tailEnd/>
          </a:ln>
          <a:effectLst/>
        </p:spPr>
        <p:txBody>
          <a:bodyPr wrap="none" anchor="ctr">
            <a:spAutoFit/>
          </a:bodyPr>
          <a:lstStyle/>
          <a:p>
            <a:pPr algn="ctr" eaLnBrk="0" hangingPunct="0"/>
            <a:r>
              <a:rPr lang="ru-RU" sz="2400" dirty="0">
                <a:solidFill>
                  <a:schemeClr val="tx2"/>
                </a:solidFill>
                <a:latin typeface="Times New Roman" pitchFamily="18" charset="0"/>
                <a:cs typeface="Times New Roman" pitchFamily="18" charset="0"/>
              </a:rPr>
              <a:t>(</a:t>
            </a:r>
            <a:r>
              <a:rPr lang="ru-RU" sz="2400" dirty="0" smtClean="0">
                <a:solidFill>
                  <a:schemeClr val="tx2"/>
                </a:solidFill>
                <a:latin typeface="Times New Roman" pitchFamily="18" charset="0"/>
                <a:cs typeface="Times New Roman" pitchFamily="18" charset="0"/>
              </a:rPr>
              <a:t>5.6.5) </a:t>
            </a:r>
            <a:r>
              <a:rPr lang="ru-RU" sz="2400" dirty="0" err="1">
                <a:solidFill>
                  <a:schemeClr val="tx2"/>
                </a:solidFill>
                <a:latin typeface="Times New Roman" pitchFamily="18" charset="0"/>
                <a:cs typeface="Times New Roman" pitchFamily="18" charset="0"/>
              </a:rPr>
              <a:t>tеnglamani</a:t>
            </a:r>
            <a:r>
              <a:rPr lang="ru-RU" sz="2400" dirty="0">
                <a:solidFill>
                  <a:schemeClr val="tx2"/>
                </a:solidFill>
                <a:latin typeface="Times New Roman" pitchFamily="18" charset="0"/>
                <a:cs typeface="Times New Roman" pitchFamily="18" charset="0"/>
              </a:rPr>
              <a:t> </a:t>
            </a:r>
            <a:r>
              <a:rPr lang="ru-RU" sz="2400" dirty="0" err="1">
                <a:solidFill>
                  <a:schemeClr val="tx2"/>
                </a:solidFill>
                <a:latin typeface="Times New Roman" pitchFamily="18" charset="0"/>
                <a:cs typeface="Times New Roman" pitchFamily="18" charset="0"/>
              </a:rPr>
              <a:t>quyidagicha</a:t>
            </a:r>
            <a:r>
              <a:rPr lang="ru-RU" sz="2400" dirty="0">
                <a:solidFill>
                  <a:schemeClr val="tx2"/>
                </a:solidFill>
                <a:latin typeface="Times New Roman" pitchFamily="18" charset="0"/>
                <a:cs typeface="Times New Roman" pitchFamily="18" charset="0"/>
              </a:rPr>
              <a:t> </a:t>
            </a:r>
            <a:r>
              <a:rPr lang="en-US" sz="2400" dirty="0" err="1">
                <a:solidFill>
                  <a:schemeClr val="tx2"/>
                </a:solidFill>
                <a:latin typeface="Times New Roman" pitchFamily="18" charset="0"/>
                <a:cs typeface="Times New Roman" pitchFamily="18" charset="0"/>
              </a:rPr>
              <a:t>ta</a:t>
            </a:r>
            <a:r>
              <a:rPr lang="ru-RU" sz="2400" dirty="0">
                <a:solidFill>
                  <a:schemeClr val="tx2"/>
                </a:solidFill>
                <a:latin typeface="Times New Roman" pitchFamily="18" charset="0"/>
                <a:cs typeface="Times New Roman" pitchFamily="18" charset="0"/>
              </a:rPr>
              <a:t>’</a:t>
            </a:r>
            <a:r>
              <a:rPr lang="en-US" sz="2400" dirty="0" err="1">
                <a:solidFill>
                  <a:schemeClr val="tx2"/>
                </a:solidFill>
                <a:latin typeface="Times New Roman" pitchFamily="18" charset="0"/>
                <a:cs typeface="Times New Roman" pitchFamily="18" charset="0"/>
              </a:rPr>
              <a:t>riflash</a:t>
            </a:r>
            <a:r>
              <a:rPr lang="en-US" sz="2400" dirty="0">
                <a:solidFill>
                  <a:schemeClr val="tx2"/>
                </a:solidFill>
                <a:latin typeface="Times New Roman" pitchFamily="18" charset="0"/>
                <a:cs typeface="Times New Roman" pitchFamily="18" charset="0"/>
              </a:rPr>
              <a:t> </a:t>
            </a:r>
            <a:r>
              <a:rPr lang="ru-RU" sz="2400" dirty="0" err="1">
                <a:solidFill>
                  <a:schemeClr val="tx2"/>
                </a:solidFill>
                <a:latin typeface="Times New Roman" pitchFamily="18" charset="0"/>
                <a:cs typeface="Times New Roman" pitchFamily="18" charset="0"/>
              </a:rPr>
              <a:t>mumkin</a:t>
            </a:r>
            <a:r>
              <a:rPr lang="ru-RU" sz="2400" dirty="0">
                <a:solidFill>
                  <a:schemeClr val="tx2"/>
                </a:solidFill>
                <a:latin typeface="Times New Roman" pitchFamily="18" charset="0"/>
                <a:cs typeface="Times New Roman" pitchFamily="18" charset="0"/>
              </a:rPr>
              <a:t>, </a:t>
            </a:r>
            <a:r>
              <a:rPr lang="en-US" sz="2400" dirty="0" err="1">
                <a:solidFill>
                  <a:schemeClr val="tx2"/>
                </a:solidFill>
                <a:latin typeface="Times New Roman" pitchFamily="18" charset="0"/>
                <a:cs typeface="Times New Roman" pitchFamily="18" charset="0"/>
              </a:rPr>
              <a:t>ya</a:t>
            </a:r>
            <a:r>
              <a:rPr lang="ru-RU" sz="2400" dirty="0">
                <a:solidFill>
                  <a:schemeClr val="tx2"/>
                </a:solidFill>
                <a:latin typeface="Times New Roman" pitchFamily="18" charset="0"/>
                <a:cs typeface="Times New Roman" pitchFamily="18" charset="0"/>
              </a:rPr>
              <a:t>’</a:t>
            </a:r>
            <a:r>
              <a:rPr lang="en-US" sz="2400" dirty="0" err="1">
                <a:solidFill>
                  <a:schemeClr val="tx2"/>
                </a:solidFill>
                <a:latin typeface="Times New Roman" pitchFamily="18" charset="0"/>
                <a:cs typeface="Times New Roman" pitchFamily="18" charset="0"/>
              </a:rPr>
              <a:t>ni</a:t>
            </a:r>
            <a:r>
              <a:rPr lang="ru-RU" sz="2400" dirty="0">
                <a:solidFill>
                  <a:schemeClr val="tx2"/>
                </a:solidFill>
                <a:latin typeface="Times New Roman" pitchFamily="18" charset="0"/>
                <a:cs typeface="Times New Roman" pitchFamily="18" charset="0"/>
              </a:rPr>
              <a:t>, </a:t>
            </a:r>
            <a:endParaRPr lang="en-US" sz="2400" dirty="0">
              <a:solidFill>
                <a:schemeClr val="tx2"/>
              </a:solidFill>
              <a:latin typeface="Times New Roman" pitchFamily="18" charset="0"/>
              <a:cs typeface="Times New Roman" pitchFamily="18" charset="0"/>
            </a:endParaRPr>
          </a:p>
          <a:p>
            <a:pPr algn="ctr" eaLnBrk="0" hangingPunct="0"/>
            <a:r>
              <a:rPr lang="en-US" sz="2400" i="1" dirty="0" err="1">
                <a:solidFill>
                  <a:schemeClr val="tx2"/>
                </a:solidFill>
                <a:latin typeface="Times New Roman" pitchFamily="18" charset="0"/>
                <a:cs typeface="Times New Roman" pitchFamily="18" charset="0"/>
              </a:rPr>
              <a:t>oqimning</a:t>
            </a:r>
            <a:r>
              <a:rPr lang="en-US" sz="2400" i="1" dirty="0">
                <a:solidFill>
                  <a:schemeClr val="tx2"/>
                </a:solidFill>
                <a:latin typeface="Times New Roman" pitchFamily="18" charset="0"/>
                <a:cs typeface="Times New Roman" pitchFamily="18" charset="0"/>
              </a:rPr>
              <a:t> </a:t>
            </a:r>
            <a:r>
              <a:rPr lang="en-US" sz="2400" i="1" dirty="0" err="1">
                <a:solidFill>
                  <a:schemeClr val="tx2"/>
                </a:solidFill>
                <a:latin typeface="Times New Roman" pitchFamily="18" charset="0"/>
                <a:cs typeface="Times New Roman" pitchFamily="18" charset="0"/>
              </a:rPr>
              <a:t>kesimlaridagi</a:t>
            </a:r>
            <a:r>
              <a:rPr lang="en-US" sz="2400" i="1" dirty="0">
                <a:solidFill>
                  <a:schemeClr val="tx2"/>
                </a:solidFill>
                <a:latin typeface="Times New Roman" pitchFamily="18" charset="0"/>
                <a:cs typeface="Times New Roman" pitchFamily="18" charset="0"/>
              </a:rPr>
              <a:t> o</a:t>
            </a:r>
            <a:r>
              <a:rPr lang="ru-RU" sz="2400" i="1" dirty="0">
                <a:solidFill>
                  <a:schemeClr val="tx2"/>
                </a:solidFill>
                <a:latin typeface="Times New Roman" pitchFamily="18" charset="0"/>
                <a:cs typeface="Times New Roman" pitchFamily="18" charset="0"/>
              </a:rPr>
              <a:t>’</a:t>
            </a:r>
            <a:r>
              <a:rPr lang="en-US" sz="2400" i="1" dirty="0" err="1">
                <a:solidFill>
                  <a:schemeClr val="tx2"/>
                </a:solidFill>
                <a:latin typeface="Times New Roman" pitchFamily="18" charset="0"/>
                <a:cs typeface="Times New Roman" pitchFamily="18" charset="0"/>
              </a:rPr>
              <a:t>rtacha</a:t>
            </a:r>
            <a:r>
              <a:rPr lang="en-US" sz="2400" i="1" dirty="0">
                <a:solidFill>
                  <a:schemeClr val="tx2"/>
                </a:solidFill>
                <a:latin typeface="Times New Roman" pitchFamily="18" charset="0"/>
                <a:cs typeface="Times New Roman" pitchFamily="18" charset="0"/>
              </a:rPr>
              <a:t> </a:t>
            </a:r>
            <a:r>
              <a:rPr lang="en-US" sz="2400" i="1" dirty="0" err="1">
                <a:solidFill>
                  <a:schemeClr val="tx2"/>
                </a:solidFill>
                <a:latin typeface="Times New Roman" pitchFamily="18" charset="0"/>
                <a:cs typeface="Times New Roman" pitchFamily="18" charset="0"/>
              </a:rPr>
              <a:t>tezliklar</a:t>
            </a:r>
            <a:r>
              <a:rPr lang="en-US" sz="2400" i="1" dirty="0">
                <a:solidFill>
                  <a:schemeClr val="tx2"/>
                </a:solidFill>
                <a:latin typeface="Times New Roman" pitchFamily="18" charset="0"/>
                <a:cs typeface="Times New Roman" pitchFamily="18" charset="0"/>
              </a:rPr>
              <a:t> </a:t>
            </a:r>
            <a:r>
              <a:rPr lang="en-US" sz="2400" i="1" dirty="0" err="1">
                <a:solidFill>
                  <a:schemeClr val="tx2"/>
                </a:solidFill>
                <a:latin typeface="Times New Roman" pitchFamily="18" charset="0"/>
                <a:cs typeface="Times New Roman" pitchFamily="18" charset="0"/>
              </a:rPr>
              <a:t>tegishli</a:t>
            </a:r>
            <a:r>
              <a:rPr lang="en-US" sz="2400" i="1" dirty="0">
                <a:solidFill>
                  <a:schemeClr val="tx2"/>
                </a:solidFill>
                <a:latin typeface="Times New Roman" pitchFamily="18" charset="0"/>
                <a:cs typeface="Times New Roman" pitchFamily="18" charset="0"/>
              </a:rPr>
              <a:t> </a:t>
            </a:r>
            <a:r>
              <a:rPr lang="en-US" sz="2400" i="1" dirty="0" err="1">
                <a:solidFill>
                  <a:schemeClr val="tx2"/>
                </a:solidFill>
                <a:latin typeface="Times New Roman" pitchFamily="18" charset="0"/>
                <a:cs typeface="Times New Roman" pitchFamily="18" charset="0"/>
              </a:rPr>
              <a:t>kesimlarning</a:t>
            </a:r>
            <a:r>
              <a:rPr lang="en-US" sz="2400" i="1" dirty="0">
                <a:solidFill>
                  <a:schemeClr val="tx2"/>
                </a:solidFill>
                <a:latin typeface="Times New Roman" pitchFamily="18" charset="0"/>
                <a:cs typeface="Times New Roman" pitchFamily="18" charset="0"/>
              </a:rPr>
              <a:t> </a:t>
            </a:r>
          </a:p>
          <a:p>
            <a:pPr algn="ctr" eaLnBrk="0" hangingPunct="0"/>
            <a:r>
              <a:rPr lang="en-US" sz="2400" i="1" dirty="0" err="1">
                <a:solidFill>
                  <a:schemeClr val="tx2"/>
                </a:solidFill>
                <a:latin typeface="Times New Roman" pitchFamily="18" charset="0"/>
                <a:cs typeface="Times New Roman" pitchFamily="18" charset="0"/>
              </a:rPr>
              <a:t>yuzalariga</a:t>
            </a:r>
            <a:r>
              <a:rPr lang="en-US" sz="2400" i="1" dirty="0">
                <a:solidFill>
                  <a:schemeClr val="tx2"/>
                </a:solidFill>
                <a:latin typeface="Times New Roman" pitchFamily="18" charset="0"/>
                <a:cs typeface="Times New Roman" pitchFamily="18" charset="0"/>
              </a:rPr>
              <a:t> </a:t>
            </a:r>
            <a:r>
              <a:rPr lang="en-US" sz="2400" i="1" dirty="0" err="1">
                <a:solidFill>
                  <a:schemeClr val="tx2"/>
                </a:solidFill>
                <a:latin typeface="Times New Roman" pitchFamily="18" charset="0"/>
                <a:cs typeface="Times New Roman" pitchFamily="18" charset="0"/>
              </a:rPr>
              <a:t>teskari</a:t>
            </a:r>
            <a:r>
              <a:rPr lang="en-US" sz="2400" i="1" dirty="0">
                <a:solidFill>
                  <a:schemeClr val="tx2"/>
                </a:solidFill>
                <a:latin typeface="Times New Roman" pitchFamily="18" charset="0"/>
                <a:cs typeface="Times New Roman" pitchFamily="18" charset="0"/>
              </a:rPr>
              <a:t> </a:t>
            </a:r>
            <a:r>
              <a:rPr lang="en-US" sz="2400" i="1" dirty="0" err="1">
                <a:solidFill>
                  <a:schemeClr val="tx2"/>
                </a:solidFill>
                <a:latin typeface="Times New Roman" pitchFamily="18" charset="0"/>
                <a:cs typeface="Times New Roman" pitchFamily="18" charset="0"/>
              </a:rPr>
              <a:t>proporsionaldir</a:t>
            </a:r>
            <a:r>
              <a:rPr lang="ru-RU" sz="2400" i="1" dirty="0">
                <a:solidFill>
                  <a:schemeClr val="tx2"/>
                </a:solidFill>
                <a:latin typeface="Times New Roman" pitchFamily="18" charset="0"/>
                <a:cs typeface="Times New Roman" pitchFamily="18" charset="0"/>
              </a:rPr>
              <a:t>: </a:t>
            </a:r>
            <a:endParaRPr lang="ru-RU" sz="2400" dirty="0">
              <a:solidFill>
                <a:schemeClr val="tx2"/>
              </a:solidFill>
              <a:latin typeface="Times New Roman" pitchFamily="18" charset="0"/>
            </a:endParaRPr>
          </a:p>
        </p:txBody>
      </p:sp>
      <p:sp>
        <p:nvSpPr>
          <p:cNvPr id="8" name="Rectangle 23"/>
          <p:cNvSpPr>
            <a:spLocks noChangeArrowheads="1"/>
          </p:cNvSpPr>
          <p:nvPr/>
        </p:nvSpPr>
        <p:spPr bwMode="auto">
          <a:xfrm>
            <a:off x="6380699" y="5082531"/>
            <a:ext cx="1005404" cy="461665"/>
          </a:xfrm>
          <a:prstGeom prst="rect">
            <a:avLst/>
          </a:prstGeom>
          <a:noFill/>
          <a:ln w="9525">
            <a:noFill/>
            <a:miter lim="800000"/>
            <a:headEnd/>
            <a:tailEnd/>
          </a:ln>
          <a:effectLst/>
        </p:spPr>
        <p:txBody>
          <a:bodyPr wrap="none" anchor="ctr">
            <a:spAutoFit/>
          </a:bodyPr>
          <a:lstStyle/>
          <a:p>
            <a:pPr algn="ctr"/>
            <a:r>
              <a:rPr lang="en-US" sz="2400" dirty="0">
                <a:solidFill>
                  <a:schemeClr val="tx2"/>
                </a:solidFill>
                <a:latin typeface="Times New Roman" pitchFamily="18" charset="0"/>
                <a:cs typeface="Times New Roman" pitchFamily="18" charset="0"/>
              </a:rPr>
              <a:t>(</a:t>
            </a:r>
            <a:r>
              <a:rPr lang="en-US" sz="2400" dirty="0" smtClean="0">
                <a:solidFill>
                  <a:schemeClr val="tx2"/>
                </a:solidFill>
                <a:latin typeface="Times New Roman" pitchFamily="18" charset="0"/>
                <a:cs typeface="Times New Roman" pitchFamily="18" charset="0"/>
              </a:rPr>
              <a:t>5.</a:t>
            </a:r>
            <a:r>
              <a:rPr lang="uz-Cyrl-UZ" sz="2400" dirty="0" smtClean="0">
                <a:solidFill>
                  <a:schemeClr val="tx2"/>
                </a:solidFill>
                <a:latin typeface="Times New Roman" pitchFamily="18" charset="0"/>
                <a:cs typeface="Times New Roman" pitchFamily="18" charset="0"/>
              </a:rPr>
              <a:t>6.7</a:t>
            </a:r>
            <a:r>
              <a:rPr lang="en-US" sz="2400" dirty="0" smtClean="0">
                <a:solidFill>
                  <a:schemeClr val="tx2"/>
                </a:solidFill>
                <a:latin typeface="Times New Roman" pitchFamily="18" charset="0"/>
                <a:cs typeface="Times New Roman" pitchFamily="18" charset="0"/>
              </a:rPr>
              <a:t>)</a:t>
            </a:r>
            <a:endParaRPr lang="en-US" sz="2400" dirty="0">
              <a:solidFill>
                <a:schemeClr val="tx2"/>
              </a:solidFill>
              <a:latin typeface="Times New Roman" pitchFamily="18" charset="0"/>
            </a:endParaRPr>
          </a:p>
        </p:txBody>
      </p:sp>
      <p:sp>
        <p:nvSpPr>
          <p:cNvPr id="9" name="Rectangle 24"/>
          <p:cNvSpPr>
            <a:spLocks noChangeArrowheads="1"/>
          </p:cNvSpPr>
          <p:nvPr/>
        </p:nvSpPr>
        <p:spPr bwMode="auto">
          <a:xfrm>
            <a:off x="6423025" y="1031231"/>
            <a:ext cx="1005403" cy="461665"/>
          </a:xfrm>
          <a:prstGeom prst="rect">
            <a:avLst/>
          </a:prstGeom>
          <a:noFill/>
          <a:ln w="9525">
            <a:noFill/>
            <a:miter lim="800000"/>
            <a:headEnd/>
            <a:tailEnd/>
          </a:ln>
          <a:effectLst/>
        </p:spPr>
        <p:txBody>
          <a:bodyPr wrap="none" anchor="ctr">
            <a:spAutoFit/>
          </a:bodyPr>
          <a:lstStyle/>
          <a:p>
            <a:r>
              <a:rPr lang="en-US" sz="2400" dirty="0">
                <a:solidFill>
                  <a:schemeClr val="tx2"/>
                </a:solidFill>
                <a:latin typeface="Times New Roman" pitchFamily="18" charset="0"/>
                <a:cs typeface="Times New Roman" pitchFamily="18" charset="0"/>
              </a:rPr>
              <a:t>(</a:t>
            </a:r>
            <a:r>
              <a:rPr lang="en-US" sz="2400" dirty="0" smtClean="0">
                <a:solidFill>
                  <a:schemeClr val="tx2"/>
                </a:solidFill>
                <a:latin typeface="Times New Roman" pitchFamily="18" charset="0"/>
                <a:cs typeface="Times New Roman" pitchFamily="18" charset="0"/>
              </a:rPr>
              <a:t>5.</a:t>
            </a:r>
            <a:r>
              <a:rPr lang="uz-Cyrl-UZ" sz="2400" dirty="0" smtClean="0">
                <a:solidFill>
                  <a:schemeClr val="tx2"/>
                </a:solidFill>
                <a:latin typeface="Times New Roman" pitchFamily="18" charset="0"/>
                <a:cs typeface="Times New Roman" pitchFamily="18" charset="0"/>
              </a:rPr>
              <a:t>6.5</a:t>
            </a:r>
            <a:r>
              <a:rPr lang="en-US" sz="2400" dirty="0" smtClean="0">
                <a:solidFill>
                  <a:schemeClr val="tx2"/>
                </a:solidFill>
                <a:latin typeface="Times New Roman" pitchFamily="18" charset="0"/>
                <a:cs typeface="Times New Roman" pitchFamily="18" charset="0"/>
              </a:rPr>
              <a:t>)</a:t>
            </a:r>
            <a:endParaRPr lang="ru-RU" sz="2400" dirty="0">
              <a:solidFill>
                <a:schemeClr val="tx2"/>
              </a:solidFill>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5706"/>
    </mc:Choice>
    <mc:Fallback xmlns="">
      <p:transition spd="slow" advTm="3570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9"/>
          <p:cNvPicPr>
            <a:picLocks noChangeAspect="1" noChangeArrowheads="1"/>
          </p:cNvPicPr>
          <p:nvPr/>
        </p:nvPicPr>
        <p:blipFill>
          <a:blip r:embed="rId2" cstate="print"/>
          <a:srcRect t="4414" b="11368"/>
          <a:stretch>
            <a:fillRect/>
          </a:stretch>
        </p:blipFill>
        <p:spPr bwMode="auto">
          <a:xfrm>
            <a:off x="1276350" y="657225"/>
            <a:ext cx="6972300" cy="4754563"/>
          </a:xfrm>
          <a:prstGeom prst="rect">
            <a:avLst/>
          </a:prstGeom>
          <a:noFill/>
        </p:spPr>
      </p:pic>
      <p:sp>
        <p:nvSpPr>
          <p:cNvPr id="3" name="Rectangle 11"/>
          <p:cNvSpPr>
            <a:spLocks noChangeArrowheads="1"/>
          </p:cNvSpPr>
          <p:nvPr/>
        </p:nvSpPr>
        <p:spPr bwMode="auto">
          <a:xfrm>
            <a:off x="420872" y="5409556"/>
            <a:ext cx="8300670" cy="461665"/>
          </a:xfrm>
          <a:prstGeom prst="rect">
            <a:avLst/>
          </a:prstGeom>
          <a:noFill/>
          <a:ln w="9525">
            <a:noFill/>
            <a:miter lim="800000"/>
            <a:headEnd/>
            <a:tailEnd/>
          </a:ln>
          <a:effectLst/>
        </p:spPr>
        <p:txBody>
          <a:bodyPr wrap="none" anchor="ctr">
            <a:spAutoFit/>
          </a:bodyPr>
          <a:lstStyle/>
          <a:p>
            <a:pPr algn="ctr"/>
            <a:r>
              <a:rPr lang="uz-Cyrl-UZ" sz="2400" dirty="0" smtClean="0">
                <a:solidFill>
                  <a:schemeClr val="tx2"/>
                </a:solidFill>
                <a:latin typeface="Times New Roman" pitchFamily="18" charset="0"/>
                <a:cs typeface="Times New Roman" pitchFamily="18" charset="0"/>
              </a:rPr>
              <a:t>5</a:t>
            </a:r>
            <a:r>
              <a:rPr lang="en-US" sz="2400" dirty="0" smtClean="0">
                <a:solidFill>
                  <a:schemeClr val="tx2"/>
                </a:solidFill>
                <a:latin typeface="Times New Roman" pitchFamily="18" charset="0"/>
                <a:cs typeface="Times New Roman" pitchFamily="18" charset="0"/>
              </a:rPr>
              <a:t>.</a:t>
            </a:r>
            <a:r>
              <a:rPr lang="uz-Cyrl-UZ" sz="2400" dirty="0" smtClean="0">
                <a:solidFill>
                  <a:schemeClr val="tx2"/>
                </a:solidFill>
                <a:latin typeface="Times New Roman" pitchFamily="18" charset="0"/>
                <a:cs typeface="Times New Roman" pitchFamily="18" charset="0"/>
              </a:rPr>
              <a:t>7.</a:t>
            </a:r>
            <a:r>
              <a:rPr lang="en-US" sz="2400" dirty="0" smtClean="0">
                <a:solidFill>
                  <a:schemeClr val="tx2"/>
                </a:solidFill>
                <a:latin typeface="Times New Roman" pitchFamily="18" charset="0"/>
                <a:cs typeface="Times New Roman" pitchFamily="18" charset="0"/>
              </a:rPr>
              <a:t>1-rasm</a:t>
            </a:r>
            <a:r>
              <a:rPr lang="en-US" sz="2400" dirty="0">
                <a:solidFill>
                  <a:schemeClr val="tx2"/>
                </a:solidFill>
                <a:latin typeface="Times New Roman" pitchFamily="18" charset="0"/>
                <a:cs typeface="Times New Roman" pitchFamily="18" charset="0"/>
              </a:rPr>
              <a:t>. B</a:t>
            </a:r>
            <a:r>
              <a:rPr lang="ru-RU" sz="2400" dirty="0">
                <a:solidFill>
                  <a:schemeClr val="tx2"/>
                </a:solidFill>
                <a:latin typeface="Times New Roman" pitchFamily="18" charset="0"/>
                <a:cs typeface="Times New Roman" pitchFamily="18" charset="0"/>
              </a:rPr>
              <a:t>е</a:t>
            </a:r>
            <a:r>
              <a:rPr lang="en-US" sz="2400" dirty="0" err="1">
                <a:solidFill>
                  <a:schemeClr val="tx2"/>
                </a:solidFill>
                <a:latin typeface="Times New Roman" pitchFamily="18" charset="0"/>
                <a:cs typeface="Times New Roman" pitchFamily="18" charset="0"/>
              </a:rPr>
              <a:t>rnulli</a:t>
            </a:r>
            <a:r>
              <a:rPr lang="en-US" sz="2400" dirty="0">
                <a:solidFill>
                  <a:schemeClr val="tx2"/>
                </a:solidFill>
                <a:latin typeface="Times New Roman" pitchFamily="18" charset="0"/>
                <a:cs typeface="Times New Roman" pitchFamily="18" charset="0"/>
              </a:rPr>
              <a:t> t</a:t>
            </a:r>
            <a:r>
              <a:rPr lang="ru-RU" sz="2400" dirty="0">
                <a:solidFill>
                  <a:schemeClr val="tx2"/>
                </a:solidFill>
                <a:latin typeface="Times New Roman" pitchFamily="18" charset="0"/>
                <a:cs typeface="Times New Roman" pitchFamily="18" charset="0"/>
              </a:rPr>
              <a:t>е</a:t>
            </a:r>
            <a:r>
              <a:rPr lang="en-US" sz="2400" dirty="0" err="1">
                <a:solidFill>
                  <a:schemeClr val="tx2"/>
                </a:solidFill>
                <a:latin typeface="Times New Roman" pitchFamily="18" charset="0"/>
                <a:cs typeface="Times New Roman" pitchFamily="18" charset="0"/>
              </a:rPr>
              <a:t>nglamasini</a:t>
            </a:r>
            <a:r>
              <a:rPr lang="en-US" sz="2400" dirty="0">
                <a:solidFill>
                  <a:schemeClr val="tx2"/>
                </a:solidFill>
                <a:latin typeface="Times New Roman" pitchFamily="18" charset="0"/>
                <a:cs typeface="Times New Roman" pitchFamily="18" charset="0"/>
              </a:rPr>
              <a:t> </a:t>
            </a:r>
            <a:r>
              <a:rPr lang="en-US" sz="2400" dirty="0" err="1">
                <a:solidFill>
                  <a:schemeClr val="tx2"/>
                </a:solidFill>
                <a:latin typeface="Times New Roman" pitchFamily="18" charset="0"/>
                <a:cs typeface="Times New Roman" pitchFamily="18" charset="0"/>
              </a:rPr>
              <a:t>keltirib</a:t>
            </a:r>
            <a:r>
              <a:rPr lang="en-US" sz="2400" dirty="0">
                <a:solidFill>
                  <a:schemeClr val="tx2"/>
                </a:solidFill>
                <a:latin typeface="Times New Roman" pitchFamily="18" charset="0"/>
                <a:cs typeface="Times New Roman" pitchFamily="18" charset="0"/>
              </a:rPr>
              <a:t> </a:t>
            </a:r>
            <a:r>
              <a:rPr lang="en-US" sz="2400" dirty="0" err="1">
                <a:solidFill>
                  <a:schemeClr val="tx2"/>
                </a:solidFill>
                <a:latin typeface="Times New Roman" pitchFamily="18" charset="0"/>
                <a:cs typeface="Times New Roman" pitchFamily="18" charset="0"/>
              </a:rPr>
              <a:t>chiqarishga</a:t>
            </a:r>
            <a:r>
              <a:rPr lang="en-US" sz="2400" dirty="0">
                <a:solidFill>
                  <a:schemeClr val="tx2"/>
                </a:solidFill>
                <a:latin typeface="Times New Roman" pitchFamily="18" charset="0"/>
                <a:cs typeface="Times New Roman" pitchFamily="18" charset="0"/>
              </a:rPr>
              <a:t> d</a:t>
            </a:r>
            <a:r>
              <a:rPr lang="ru-RU" sz="2400" dirty="0">
                <a:solidFill>
                  <a:schemeClr val="tx2"/>
                </a:solidFill>
                <a:latin typeface="Times New Roman" pitchFamily="18" charset="0"/>
                <a:cs typeface="Times New Roman" pitchFamily="18" charset="0"/>
              </a:rPr>
              <a:t>о</a:t>
            </a:r>
            <a:r>
              <a:rPr lang="en-US" sz="2400" dirty="0" err="1">
                <a:solidFill>
                  <a:schemeClr val="tx2"/>
                </a:solidFill>
                <a:latin typeface="Times New Roman" pitchFamily="18" charset="0"/>
                <a:cs typeface="Times New Roman" pitchFamily="18" charset="0"/>
              </a:rPr>
              <a:t>ir</a:t>
            </a:r>
            <a:r>
              <a:rPr lang="en-US" sz="2400" dirty="0">
                <a:solidFill>
                  <a:schemeClr val="tx2"/>
                </a:solidFill>
                <a:latin typeface="Times New Roman" pitchFamily="18" charset="0"/>
                <a:cs typeface="Times New Roman" pitchFamily="18" charset="0"/>
              </a:rPr>
              <a:t> </a:t>
            </a:r>
            <a:r>
              <a:rPr lang="en-US" sz="2400" dirty="0" err="1">
                <a:solidFill>
                  <a:schemeClr val="tx2"/>
                </a:solidFill>
                <a:latin typeface="Times New Roman" pitchFamily="18" charset="0"/>
                <a:cs typeface="Times New Roman" pitchFamily="18" charset="0"/>
              </a:rPr>
              <a:t>chizma</a:t>
            </a:r>
            <a:r>
              <a:rPr lang="en-US" sz="2400" dirty="0">
                <a:solidFill>
                  <a:schemeClr val="tx2"/>
                </a:solidFill>
                <a:latin typeface="Times New Roman" pitchFamily="18" charset="0"/>
                <a:cs typeface="Times New Roman" pitchFamily="18" charset="0"/>
              </a:rPr>
              <a:t>.</a:t>
            </a:r>
            <a:endParaRPr lang="en-US" sz="2400" dirty="0">
              <a:solidFill>
                <a:schemeClr val="tx2"/>
              </a:solidFill>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8529"/>
    </mc:Choice>
    <mc:Fallback xmlns="">
      <p:transition spd="slow" advTm="5852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0"/>
          <p:cNvGraphicFramePr>
            <a:graphicFrameLocks noChangeAspect="1"/>
          </p:cNvGraphicFramePr>
          <p:nvPr/>
        </p:nvGraphicFramePr>
        <p:xfrm>
          <a:off x="2041525" y="1177925"/>
          <a:ext cx="2540000" cy="1146175"/>
        </p:xfrm>
        <a:graphic>
          <a:graphicData uri="http://schemas.openxmlformats.org/presentationml/2006/ole">
            <mc:AlternateContent xmlns:mc="http://schemas.openxmlformats.org/markup-compatibility/2006">
              <mc:Choice xmlns:v="urn:schemas-microsoft-com:vml" Requires="v">
                <p:oleObj spid="_x0000_s39944" name="Формула" r:id="rId3" imgW="1079032" imgH="482391" progId="">
                  <p:embed/>
                </p:oleObj>
              </mc:Choice>
              <mc:Fallback>
                <p:oleObj name="Формула" r:id="rId3" imgW="1079032" imgH="482391"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41525" y="1177925"/>
                        <a:ext cx="2540000" cy="11461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 name="Object 9"/>
          <p:cNvGraphicFramePr>
            <a:graphicFrameLocks noChangeAspect="1"/>
          </p:cNvGraphicFramePr>
          <p:nvPr/>
        </p:nvGraphicFramePr>
        <p:xfrm>
          <a:off x="812800" y="2847975"/>
          <a:ext cx="1463675" cy="1244600"/>
        </p:xfrm>
        <a:graphic>
          <a:graphicData uri="http://schemas.openxmlformats.org/presentationml/2006/ole">
            <mc:AlternateContent xmlns:mc="http://schemas.openxmlformats.org/markup-compatibility/2006">
              <mc:Choice xmlns:v="urn:schemas-microsoft-com:vml" Requires="v">
                <p:oleObj spid="_x0000_s39945" name="Формула" r:id="rId5" imgW="571252" imgH="482391" progId="">
                  <p:embed/>
                </p:oleObj>
              </mc:Choice>
              <mc:Fallback>
                <p:oleObj name="Формула" r:id="rId5" imgW="571252" imgH="482391" progId="">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2800" y="2847975"/>
                        <a:ext cx="1463675" cy="1244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 name="Object 7"/>
          <p:cNvGraphicFramePr>
            <a:graphicFrameLocks noChangeAspect="1"/>
          </p:cNvGraphicFramePr>
          <p:nvPr/>
        </p:nvGraphicFramePr>
        <p:xfrm>
          <a:off x="1022350" y="4692650"/>
          <a:ext cx="903288" cy="609600"/>
        </p:xfrm>
        <a:graphic>
          <a:graphicData uri="http://schemas.openxmlformats.org/presentationml/2006/ole">
            <mc:AlternateContent xmlns:mc="http://schemas.openxmlformats.org/markup-compatibility/2006">
              <mc:Choice xmlns:v="urn:schemas-microsoft-com:vml" Requires="v">
                <p:oleObj spid="_x0000_s39946" name="Формула" r:id="rId7" imgW="380835" imgH="253890" progId="">
                  <p:embed/>
                </p:oleObj>
              </mc:Choice>
              <mc:Fallback>
                <p:oleObj name="Формула" r:id="rId7" imgW="380835" imgH="253890" progId="">
                  <p:embed/>
                  <p:pic>
                    <p:nvPicPr>
                      <p:cNvPr id="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22350" y="4692650"/>
                        <a:ext cx="903288" cy="609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Rectangle 11"/>
          <p:cNvSpPr>
            <a:spLocks noChangeArrowheads="1"/>
          </p:cNvSpPr>
          <p:nvPr/>
        </p:nvSpPr>
        <p:spPr bwMode="auto">
          <a:xfrm>
            <a:off x="1022350" y="447675"/>
            <a:ext cx="5930900" cy="457200"/>
          </a:xfrm>
          <a:prstGeom prst="rect">
            <a:avLst/>
          </a:prstGeom>
          <a:noFill/>
          <a:ln w="9525">
            <a:noFill/>
            <a:miter lim="800000"/>
            <a:headEnd/>
            <a:tailEnd/>
          </a:ln>
          <a:effectLst/>
        </p:spPr>
        <p:txBody>
          <a:bodyPr wrap="none" anchor="ctr">
            <a:spAutoFit/>
          </a:bodyPr>
          <a:lstStyle/>
          <a:p>
            <a:r>
              <a:rPr lang="ru-RU" sz="2400">
                <a:solidFill>
                  <a:schemeClr val="tx2"/>
                </a:solidFill>
                <a:latin typeface="Times New Roman" pitchFamily="18" charset="0"/>
                <a:cs typeface="Times New Roman" pitchFamily="18" charset="0"/>
              </a:rPr>
              <a:t>Buning matеmatik ifоdasi quyidagicha bo’ladi:</a:t>
            </a:r>
            <a:endParaRPr lang="ru-RU" sz="2400">
              <a:solidFill>
                <a:schemeClr val="tx2"/>
              </a:solidFill>
              <a:latin typeface="Times New Roman" pitchFamily="18" charset="0"/>
            </a:endParaRPr>
          </a:p>
        </p:txBody>
      </p:sp>
      <p:sp>
        <p:nvSpPr>
          <p:cNvPr id="6" name="Rectangle 12"/>
          <p:cNvSpPr>
            <a:spLocks noChangeArrowheads="1"/>
          </p:cNvSpPr>
          <p:nvPr/>
        </p:nvSpPr>
        <p:spPr bwMode="auto">
          <a:xfrm>
            <a:off x="811213" y="2357438"/>
            <a:ext cx="1317625" cy="457200"/>
          </a:xfrm>
          <a:prstGeom prst="rect">
            <a:avLst/>
          </a:prstGeom>
          <a:noFill/>
          <a:ln w="9525">
            <a:noFill/>
            <a:miter lim="800000"/>
            <a:headEnd/>
            <a:tailEnd/>
          </a:ln>
          <a:effectLst/>
        </p:spPr>
        <p:txBody>
          <a:bodyPr wrap="none" anchor="ctr">
            <a:spAutoFit/>
          </a:bodyPr>
          <a:lstStyle/>
          <a:p>
            <a:pPr algn="just"/>
            <a:r>
              <a:rPr lang="en-GB" sz="2400">
                <a:solidFill>
                  <a:schemeClr val="tx2"/>
                </a:solidFill>
                <a:latin typeface="Times New Roman" pitchFamily="18" charset="0"/>
                <a:cs typeface="Times New Roman" pitchFamily="18" charset="0"/>
              </a:rPr>
              <a:t>bu y</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rda </a:t>
            </a:r>
            <a:endParaRPr lang="en-GB" sz="2400">
              <a:solidFill>
                <a:schemeClr val="tx2"/>
              </a:solidFill>
              <a:latin typeface="Times New Roman" pitchFamily="18" charset="0"/>
            </a:endParaRPr>
          </a:p>
        </p:txBody>
      </p:sp>
      <p:sp>
        <p:nvSpPr>
          <p:cNvPr id="7" name="Rectangle 13"/>
          <p:cNvSpPr>
            <a:spLocks noChangeArrowheads="1"/>
          </p:cNvSpPr>
          <p:nvPr/>
        </p:nvSpPr>
        <p:spPr bwMode="auto">
          <a:xfrm>
            <a:off x="2276475" y="3235325"/>
            <a:ext cx="5632450" cy="457200"/>
          </a:xfrm>
          <a:prstGeom prst="rect">
            <a:avLst/>
          </a:prstGeom>
          <a:noFill/>
          <a:ln w="9525">
            <a:noFill/>
            <a:miter lim="800000"/>
            <a:headEnd/>
            <a:tailEnd/>
          </a:ln>
          <a:effectLst/>
        </p:spPr>
        <p:txBody>
          <a:bodyPr wrap="none" anchor="ctr">
            <a:spAutoFit/>
          </a:bodyPr>
          <a:lstStyle/>
          <a:p>
            <a:pPr algn="just"/>
            <a:r>
              <a:rPr lang="ru-RU" sz="2400">
                <a:solidFill>
                  <a:schemeClr val="tx2"/>
                </a:solidFill>
                <a:latin typeface="Times New Roman" pitchFamily="18" charset="0"/>
                <a:cs typeface="Times New Roman" pitchFamily="18" charset="0"/>
              </a:rPr>
              <a:t> - </a:t>
            </a:r>
            <a:r>
              <a:rPr lang="en-GB" sz="2400">
                <a:solidFill>
                  <a:schemeClr val="tx2"/>
                </a:solidFill>
                <a:latin typeface="Times New Roman" pitchFamily="18" charset="0"/>
                <a:cs typeface="Times New Roman" pitchFamily="18" charset="0"/>
              </a:rPr>
              <a:t>kin</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tik en</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rgiyaning </a:t>
            </a:r>
            <a:r>
              <a:rPr lang="en-GB" sz="2400" i="1">
                <a:solidFill>
                  <a:srgbClr val="0000FF"/>
                </a:solidFill>
                <a:latin typeface="Times New Roman" pitchFamily="18" charset="0"/>
                <a:cs typeface="Times New Roman" pitchFamily="18" charset="0"/>
              </a:rPr>
              <a:t>dt </a:t>
            </a:r>
            <a:r>
              <a:rPr lang="ru-RU"/>
              <a:t> </a:t>
            </a:r>
            <a:r>
              <a:rPr lang="en-GB" sz="2400">
                <a:solidFill>
                  <a:schemeClr val="tx2"/>
                </a:solidFill>
                <a:latin typeface="Times New Roman" pitchFamily="18" charset="0"/>
              </a:rPr>
              <a:t>vaqtda o</a:t>
            </a:r>
            <a:r>
              <a:rPr lang="ru-RU" sz="2400">
                <a:solidFill>
                  <a:schemeClr val="tx2"/>
                </a:solidFill>
                <a:latin typeface="Times New Roman" pitchFamily="18" charset="0"/>
              </a:rPr>
              <a:t>’</a:t>
            </a:r>
            <a:r>
              <a:rPr lang="en-GB" sz="2400">
                <a:solidFill>
                  <a:schemeClr val="tx2"/>
                </a:solidFill>
                <a:latin typeface="Times New Roman" pitchFamily="18" charset="0"/>
              </a:rPr>
              <a:t>zgarishi</a:t>
            </a:r>
            <a:r>
              <a:rPr lang="ru-RU">
                <a:solidFill>
                  <a:schemeClr val="tx2"/>
                </a:solidFill>
              </a:rPr>
              <a:t>, </a:t>
            </a:r>
            <a:endParaRPr lang="en-GB" sz="2400">
              <a:solidFill>
                <a:schemeClr val="tx2"/>
              </a:solidFill>
              <a:latin typeface="Times New Roman" pitchFamily="18" charset="0"/>
            </a:endParaRPr>
          </a:p>
        </p:txBody>
      </p:sp>
      <p:sp>
        <p:nvSpPr>
          <p:cNvPr id="8" name="Rectangle 15"/>
          <p:cNvSpPr>
            <a:spLocks noChangeArrowheads="1"/>
          </p:cNvSpPr>
          <p:nvPr/>
        </p:nvSpPr>
        <p:spPr bwMode="auto">
          <a:xfrm>
            <a:off x="2009775" y="4749800"/>
            <a:ext cx="5899150" cy="457200"/>
          </a:xfrm>
          <a:prstGeom prst="rect">
            <a:avLst/>
          </a:prstGeom>
          <a:noFill/>
          <a:ln w="9525">
            <a:noFill/>
            <a:miter lim="800000"/>
            <a:headEnd/>
            <a:tailEnd/>
          </a:ln>
          <a:effectLst/>
        </p:spPr>
        <p:txBody>
          <a:bodyPr wrap="none" anchor="ctr">
            <a:spAutoFit/>
          </a:bodyPr>
          <a:lstStyle/>
          <a:p>
            <a:pPr algn="just"/>
            <a:r>
              <a:rPr lang="ru-RU" sz="2400">
                <a:solidFill>
                  <a:srgbClr val="0000FF"/>
                </a:solidFill>
                <a:latin typeface="Times New Roman" pitchFamily="18" charset="0"/>
                <a:cs typeface="Times New Roman" pitchFamily="18" charset="0"/>
              </a:rPr>
              <a:t>- </a:t>
            </a:r>
            <a:r>
              <a:rPr lang="en-GB" sz="2400">
                <a:solidFill>
                  <a:srgbClr val="0000FF"/>
                </a:solidFill>
                <a:latin typeface="Times New Roman" pitchFamily="18" charset="0"/>
                <a:cs typeface="Times New Roman" pitchFamily="18" charset="0"/>
              </a:rPr>
              <a:t>barcha kuchlar bajargan ishlarning yig</a:t>
            </a:r>
            <a:r>
              <a:rPr lang="ru-RU" sz="2400">
                <a:solidFill>
                  <a:srgbClr val="0000FF"/>
                </a:solidFill>
                <a:latin typeface="Times New Roman" pitchFamily="18" charset="0"/>
                <a:cs typeface="Times New Roman" pitchFamily="18" charset="0"/>
              </a:rPr>
              <a:t>’</a:t>
            </a:r>
            <a:r>
              <a:rPr lang="en-GB" sz="2400">
                <a:solidFill>
                  <a:srgbClr val="0000FF"/>
                </a:solidFill>
                <a:latin typeface="Times New Roman" pitchFamily="18" charset="0"/>
                <a:cs typeface="Times New Roman" pitchFamily="18" charset="0"/>
              </a:rPr>
              <a:t>indisi</a:t>
            </a:r>
            <a:r>
              <a:rPr lang="ru-RU" sz="2400">
                <a:solidFill>
                  <a:srgbClr val="0000FF"/>
                </a:solidFill>
                <a:latin typeface="Times New Roman" pitchFamily="18" charset="0"/>
                <a:cs typeface="Times New Roman" pitchFamily="18" charset="0"/>
              </a:rPr>
              <a:t>.</a:t>
            </a:r>
            <a:endParaRPr lang="ru-RU" sz="2400">
              <a:solidFill>
                <a:srgbClr val="0000FF"/>
              </a:solidFill>
              <a:latin typeface="Times New Roman" pitchFamily="18" charset="0"/>
            </a:endParaRPr>
          </a:p>
        </p:txBody>
      </p:sp>
      <p:sp>
        <p:nvSpPr>
          <p:cNvPr id="9" name="Rectangle 16"/>
          <p:cNvSpPr>
            <a:spLocks noChangeArrowheads="1"/>
          </p:cNvSpPr>
          <p:nvPr/>
        </p:nvSpPr>
        <p:spPr bwMode="auto">
          <a:xfrm>
            <a:off x="5712361" y="1532881"/>
            <a:ext cx="1005403" cy="461665"/>
          </a:xfrm>
          <a:prstGeom prst="rect">
            <a:avLst/>
          </a:prstGeom>
          <a:noFill/>
          <a:ln w="9525">
            <a:noFill/>
            <a:miter lim="800000"/>
            <a:headEnd/>
            <a:tailEnd/>
          </a:ln>
          <a:effectLst/>
        </p:spPr>
        <p:txBody>
          <a:bodyPr wrap="none" anchor="ctr">
            <a:spAutoFit/>
          </a:bodyPr>
          <a:lstStyle/>
          <a:p>
            <a:pPr algn="just"/>
            <a:r>
              <a:rPr lang="ru-RU" sz="2400" dirty="0" smtClean="0">
                <a:solidFill>
                  <a:schemeClr val="tx2"/>
                </a:solidFill>
                <a:latin typeface="Times New Roman" pitchFamily="18" charset="0"/>
                <a:cs typeface="Times New Roman" pitchFamily="18" charset="0"/>
              </a:rPr>
              <a:t>(5</a:t>
            </a:r>
            <a:r>
              <a:rPr lang="en-US" sz="2400" dirty="0" smtClean="0">
                <a:solidFill>
                  <a:schemeClr val="tx2"/>
                </a:solidFill>
                <a:latin typeface="Times New Roman" pitchFamily="18" charset="0"/>
                <a:cs typeface="Times New Roman" pitchFamily="18" charset="0"/>
              </a:rPr>
              <a:t>.</a:t>
            </a:r>
            <a:r>
              <a:rPr lang="uz-Cyrl-UZ" sz="2400" dirty="0" smtClean="0">
                <a:solidFill>
                  <a:schemeClr val="tx2"/>
                </a:solidFill>
                <a:latin typeface="Times New Roman" pitchFamily="18" charset="0"/>
                <a:cs typeface="Times New Roman" pitchFamily="18" charset="0"/>
              </a:rPr>
              <a:t>7.</a:t>
            </a:r>
            <a:r>
              <a:rPr lang="en-US" sz="2400" dirty="0" smtClean="0">
                <a:solidFill>
                  <a:schemeClr val="tx2"/>
                </a:solidFill>
                <a:latin typeface="Times New Roman" pitchFamily="18" charset="0"/>
                <a:cs typeface="Times New Roman" pitchFamily="18" charset="0"/>
              </a:rPr>
              <a:t>1</a:t>
            </a:r>
            <a:r>
              <a:rPr lang="ru-RU" sz="2400" dirty="0">
                <a:solidFill>
                  <a:schemeClr val="tx2"/>
                </a:solidFill>
                <a:latin typeface="Times New Roman" pitchFamily="18" charset="0"/>
                <a:cs typeface="Times New Roman" pitchFamily="18" charset="0"/>
              </a:rPr>
              <a:t>)</a:t>
            </a:r>
            <a:endParaRPr lang="ru-RU" sz="2400" dirty="0">
              <a:solidFill>
                <a:schemeClr val="tx2"/>
              </a:solidFill>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4428"/>
    </mc:Choice>
    <mc:Fallback xmlns="">
      <p:transition spd="slow" advTm="2442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8"/>
          <p:cNvGraphicFramePr>
            <a:graphicFrameLocks noChangeAspect="1"/>
          </p:cNvGraphicFramePr>
          <p:nvPr/>
        </p:nvGraphicFramePr>
        <p:xfrm>
          <a:off x="3562350" y="1468438"/>
          <a:ext cx="1866900" cy="944562"/>
        </p:xfrm>
        <a:graphic>
          <a:graphicData uri="http://schemas.openxmlformats.org/presentationml/2006/ole">
            <mc:AlternateContent xmlns:mc="http://schemas.openxmlformats.org/markup-compatibility/2006">
              <mc:Choice xmlns:v="urn:schemas-microsoft-com:vml" Requires="v">
                <p:oleObj spid="_x0000_s40968" name="Формула" r:id="rId3" imgW="825500" imgH="419100" progId="">
                  <p:embed/>
                </p:oleObj>
              </mc:Choice>
              <mc:Fallback>
                <p:oleObj name="Формула" r:id="rId3" imgW="825500" imgH="419100"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2350" y="1468438"/>
                        <a:ext cx="1866900" cy="9445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 name="Object 7"/>
          <p:cNvGraphicFramePr>
            <a:graphicFrameLocks noChangeAspect="1"/>
          </p:cNvGraphicFramePr>
          <p:nvPr/>
        </p:nvGraphicFramePr>
        <p:xfrm>
          <a:off x="3244850" y="3911600"/>
          <a:ext cx="2978150" cy="769938"/>
        </p:xfrm>
        <a:graphic>
          <a:graphicData uri="http://schemas.openxmlformats.org/presentationml/2006/ole">
            <mc:AlternateContent xmlns:mc="http://schemas.openxmlformats.org/markup-compatibility/2006">
              <mc:Choice xmlns:v="urn:schemas-microsoft-com:vml" Requires="v">
                <p:oleObj spid="_x0000_s40969" name="Формула" r:id="rId5" imgW="850531" imgH="215806" progId="">
                  <p:embed/>
                </p:oleObj>
              </mc:Choice>
              <mc:Fallback>
                <p:oleObj name="Формула" r:id="rId5" imgW="850531" imgH="215806" progId="">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44850" y="3911600"/>
                        <a:ext cx="2978150" cy="7699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 name="Object 6"/>
          <p:cNvGraphicFramePr>
            <a:graphicFrameLocks noChangeAspect="1"/>
          </p:cNvGraphicFramePr>
          <p:nvPr/>
        </p:nvGraphicFramePr>
        <p:xfrm>
          <a:off x="3225800" y="5138738"/>
          <a:ext cx="3213100" cy="777875"/>
        </p:xfrm>
        <a:graphic>
          <a:graphicData uri="http://schemas.openxmlformats.org/presentationml/2006/ole">
            <mc:AlternateContent xmlns:mc="http://schemas.openxmlformats.org/markup-compatibility/2006">
              <mc:Choice xmlns:v="urn:schemas-microsoft-com:vml" Requires="v">
                <p:oleObj spid="_x0000_s40970" name="Формула" r:id="rId7" imgW="901309" imgH="215806" progId="">
                  <p:embed/>
                </p:oleObj>
              </mc:Choice>
              <mc:Fallback>
                <p:oleObj name="Формула" r:id="rId7" imgW="901309" imgH="215806" progId="">
                  <p:embed/>
                  <p:pic>
                    <p:nvPicPr>
                      <p:cNvPr id="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25800" y="5138738"/>
                        <a:ext cx="3213100" cy="7778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Rectangle 9"/>
          <p:cNvSpPr>
            <a:spLocks noChangeArrowheads="1"/>
          </p:cNvSpPr>
          <p:nvPr/>
        </p:nvSpPr>
        <p:spPr bwMode="auto">
          <a:xfrm>
            <a:off x="-2657475" y="193675"/>
            <a:ext cx="14528800" cy="884238"/>
          </a:xfrm>
          <a:prstGeom prst="rect">
            <a:avLst/>
          </a:prstGeom>
          <a:noFill/>
          <a:ln w="9525">
            <a:noFill/>
            <a:miter lim="800000"/>
            <a:headEnd/>
            <a:tailEnd/>
          </a:ln>
          <a:effectLst/>
        </p:spPr>
        <p:txBody>
          <a:bodyPr wrap="none" anchor="ctr">
            <a:spAutoFit/>
          </a:bodyPr>
          <a:lstStyle/>
          <a:p>
            <a:pPr algn="ctr"/>
            <a:r>
              <a:rPr lang="en-GB" sz="2400">
                <a:solidFill>
                  <a:srgbClr val="0000FF"/>
                </a:solidFill>
                <a:latin typeface="Times New Roman" pitchFamily="18" charset="0"/>
                <a:cs typeface="Times New Roman" pitchFamily="18" charset="0"/>
              </a:rPr>
              <a:t>D</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mak, ko’rilayotgan </a:t>
            </a:r>
            <a:r>
              <a:rPr lang="en-US" sz="2400">
                <a:solidFill>
                  <a:srgbClr val="0000FF"/>
                </a:solidFill>
                <a:latin typeface="Times New Roman" pitchFamily="18" charset="0"/>
                <a:cs typeface="Times New Roman" pitchFamily="18" charset="0"/>
              </a:rPr>
              <a:t>1-1 </a:t>
            </a:r>
            <a:r>
              <a:rPr lang="en-GB" sz="2400">
                <a:solidFill>
                  <a:srgbClr val="0000FF"/>
                </a:solidFill>
                <a:latin typeface="Times New Roman" pitchFamily="18" charset="0"/>
                <a:cs typeface="Times New Roman" pitchFamily="18" charset="0"/>
              </a:rPr>
              <a:t>va </a:t>
            </a:r>
            <a:r>
              <a:rPr lang="en-US" sz="2400">
                <a:solidFill>
                  <a:srgbClr val="0000FF"/>
                </a:solidFill>
                <a:latin typeface="Times New Roman" pitchFamily="18" charset="0"/>
                <a:cs typeface="Times New Roman" pitchFamily="18" charset="0"/>
              </a:rPr>
              <a:t>2-2 </a:t>
            </a:r>
            <a:r>
              <a:rPr lang="en-GB" sz="2400">
                <a:solidFill>
                  <a:srgbClr val="0000FF"/>
                </a:solidFill>
                <a:latin typeface="Times New Roman" pitchFamily="18" charset="0"/>
                <a:cs typeface="Times New Roman" pitchFamily="18" charset="0"/>
              </a:rPr>
              <a:t>k</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simlar </a:t>
            </a:r>
            <a:r>
              <a:rPr lang="ru-RU" sz="2400">
                <a:solidFill>
                  <a:srgbClr val="0000FF"/>
                </a:solidFill>
                <a:latin typeface="Times New Roman" pitchFamily="18" charset="0"/>
                <a:cs typeface="Times New Roman" pitchFamily="18" charset="0"/>
              </a:rPr>
              <a:t>о</a:t>
            </a:r>
            <a:r>
              <a:rPr lang="en-GB" sz="2400">
                <a:solidFill>
                  <a:srgbClr val="0000FF"/>
                </a:solidFill>
                <a:latin typeface="Times New Roman" pitchFamily="18" charset="0"/>
                <a:cs typeface="Times New Roman" pitchFamily="18" charset="0"/>
              </a:rPr>
              <a:t>rasidagi, bo’lakning</a:t>
            </a:r>
          </a:p>
          <a:p>
            <a:pPr algn="ctr"/>
            <a:r>
              <a:rPr lang="en-GB" sz="2400">
                <a:solidFill>
                  <a:srgbClr val="0000FF"/>
                </a:solidFill>
                <a:latin typeface="Times New Roman" pitchFamily="18" charset="0"/>
                <a:cs typeface="Times New Roman" pitchFamily="18" charset="0"/>
              </a:rPr>
              <a:t>                                                  kin</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tik en</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rgiyasi </a:t>
            </a:r>
            <a:r>
              <a:rPr lang="en-GB" sz="2800" i="1">
                <a:solidFill>
                  <a:schemeClr val="tx2"/>
                </a:solidFill>
                <a:latin typeface="Times New Roman" pitchFamily="18" charset="0"/>
                <a:cs typeface="Times New Roman" pitchFamily="18" charset="0"/>
              </a:rPr>
              <a:t>dt</a:t>
            </a:r>
            <a:r>
              <a:rPr lang="en-GB" sz="2400" i="1">
                <a:solidFill>
                  <a:srgbClr val="0000FF"/>
                </a:solidFill>
                <a:latin typeface="Times New Roman" pitchFamily="18" charset="0"/>
                <a:cs typeface="Times New Roman" pitchFamily="18" charset="0"/>
              </a:rPr>
              <a:t> </a:t>
            </a:r>
            <a:r>
              <a:rPr lang="en-GB" sz="2400">
                <a:solidFill>
                  <a:srgbClr val="0000FF"/>
                </a:solidFill>
                <a:latin typeface="Times New Roman" pitchFamily="18" charset="0"/>
                <a:cs typeface="Times New Roman" pitchFamily="18" charset="0"/>
              </a:rPr>
              <a:t> vaqtda quyidagi miqdоrga o’zgaradi:                                            </a:t>
            </a:r>
            <a:endParaRPr lang="en-GB" sz="2400">
              <a:solidFill>
                <a:srgbClr val="0000FF"/>
              </a:solidFill>
              <a:latin typeface="Times New Roman" pitchFamily="18" charset="0"/>
            </a:endParaRPr>
          </a:p>
        </p:txBody>
      </p:sp>
      <p:sp>
        <p:nvSpPr>
          <p:cNvPr id="6" name="Rectangle 10"/>
          <p:cNvSpPr>
            <a:spLocks noChangeArrowheads="1"/>
          </p:cNvSpPr>
          <p:nvPr/>
        </p:nvSpPr>
        <p:spPr bwMode="auto">
          <a:xfrm>
            <a:off x="7219950" y="1724968"/>
            <a:ext cx="1159292" cy="461665"/>
          </a:xfrm>
          <a:prstGeom prst="rect">
            <a:avLst/>
          </a:prstGeom>
          <a:noFill/>
          <a:ln w="9525">
            <a:noFill/>
            <a:miter lim="800000"/>
            <a:headEnd/>
            <a:tailEnd/>
          </a:ln>
          <a:effectLst/>
        </p:spPr>
        <p:txBody>
          <a:bodyPr wrap="none" anchor="ctr">
            <a:spAutoFit/>
          </a:bodyPr>
          <a:lstStyle/>
          <a:p>
            <a:r>
              <a:rPr lang="en-GB" sz="2400" dirty="0">
                <a:solidFill>
                  <a:srgbClr val="0000FF"/>
                </a:solidFill>
                <a:latin typeface="Times New Roman" pitchFamily="18" charset="0"/>
                <a:cs typeface="Times New Roman" pitchFamily="18" charset="0"/>
              </a:rPr>
              <a:t>  </a:t>
            </a:r>
            <a:r>
              <a:rPr lang="en-GB" sz="2400" dirty="0" smtClean="0">
                <a:solidFill>
                  <a:srgbClr val="0000FF"/>
                </a:solidFill>
                <a:latin typeface="Times New Roman" pitchFamily="18" charset="0"/>
                <a:cs typeface="Times New Roman" pitchFamily="18" charset="0"/>
              </a:rPr>
              <a:t>(</a:t>
            </a:r>
            <a:r>
              <a:rPr lang="uz-Cyrl-UZ" sz="2400" dirty="0" smtClean="0">
                <a:solidFill>
                  <a:srgbClr val="0000FF"/>
                </a:solidFill>
                <a:latin typeface="Times New Roman" pitchFamily="18" charset="0"/>
                <a:cs typeface="Times New Roman" pitchFamily="18" charset="0"/>
              </a:rPr>
              <a:t>5</a:t>
            </a:r>
            <a:r>
              <a:rPr lang="en-GB" sz="2400" dirty="0" smtClean="0">
                <a:solidFill>
                  <a:srgbClr val="0000FF"/>
                </a:solidFill>
                <a:latin typeface="Times New Roman" pitchFamily="18" charset="0"/>
                <a:cs typeface="Times New Roman" pitchFamily="18" charset="0"/>
              </a:rPr>
              <a:t>.</a:t>
            </a:r>
            <a:r>
              <a:rPr lang="uz-Cyrl-UZ" sz="2400" dirty="0" smtClean="0">
                <a:solidFill>
                  <a:srgbClr val="0000FF"/>
                </a:solidFill>
                <a:latin typeface="Times New Roman" pitchFamily="18" charset="0"/>
                <a:cs typeface="Times New Roman" pitchFamily="18" charset="0"/>
              </a:rPr>
              <a:t>7.</a:t>
            </a:r>
            <a:r>
              <a:rPr lang="en-GB" sz="2400" dirty="0" smtClean="0">
                <a:solidFill>
                  <a:srgbClr val="0000FF"/>
                </a:solidFill>
                <a:latin typeface="Times New Roman" pitchFamily="18" charset="0"/>
                <a:cs typeface="Times New Roman" pitchFamily="18" charset="0"/>
              </a:rPr>
              <a:t>2</a:t>
            </a:r>
            <a:r>
              <a:rPr lang="en-GB" sz="2400" dirty="0">
                <a:solidFill>
                  <a:srgbClr val="0000FF"/>
                </a:solidFill>
                <a:latin typeface="Times New Roman" pitchFamily="18" charset="0"/>
                <a:cs typeface="Times New Roman" pitchFamily="18" charset="0"/>
              </a:rPr>
              <a:t>)</a:t>
            </a:r>
            <a:endParaRPr lang="ru-RU" sz="2400" dirty="0">
              <a:solidFill>
                <a:srgbClr val="0000FF"/>
              </a:solidFill>
              <a:latin typeface="Times New Roman" pitchFamily="18" charset="0"/>
            </a:endParaRPr>
          </a:p>
        </p:txBody>
      </p:sp>
      <p:sp>
        <p:nvSpPr>
          <p:cNvPr id="7" name="Rectangle 11"/>
          <p:cNvSpPr>
            <a:spLocks noChangeArrowheads="1"/>
          </p:cNvSpPr>
          <p:nvPr/>
        </p:nvSpPr>
        <p:spPr bwMode="auto">
          <a:xfrm>
            <a:off x="7375525" y="4063356"/>
            <a:ext cx="1082348" cy="461665"/>
          </a:xfrm>
          <a:prstGeom prst="rect">
            <a:avLst/>
          </a:prstGeom>
          <a:noFill/>
          <a:ln w="9525">
            <a:noFill/>
            <a:miter lim="800000"/>
            <a:headEnd/>
            <a:tailEnd/>
          </a:ln>
          <a:effectLst/>
        </p:spPr>
        <p:txBody>
          <a:bodyPr wrap="none" anchor="ctr">
            <a:spAutoFit/>
          </a:bodyPr>
          <a:lstStyle/>
          <a:p>
            <a:r>
              <a:rPr lang="en-US" sz="2400" dirty="0">
                <a:solidFill>
                  <a:srgbClr val="0000FF"/>
                </a:solidFill>
                <a:latin typeface="Times New Roman" pitchFamily="18" charset="0"/>
                <a:cs typeface="Times New Roman" pitchFamily="18" charset="0"/>
              </a:rPr>
              <a:t> </a:t>
            </a:r>
            <a:r>
              <a:rPr lang="en-GB" sz="2400" dirty="0" smtClean="0">
                <a:solidFill>
                  <a:srgbClr val="0000FF"/>
                </a:solidFill>
                <a:latin typeface="Times New Roman" pitchFamily="18" charset="0"/>
                <a:cs typeface="Times New Roman" pitchFamily="18" charset="0"/>
              </a:rPr>
              <a:t>(</a:t>
            </a:r>
            <a:r>
              <a:rPr lang="uz-Cyrl-UZ" sz="2400" dirty="0" smtClean="0">
                <a:solidFill>
                  <a:srgbClr val="0000FF"/>
                </a:solidFill>
                <a:latin typeface="Times New Roman" pitchFamily="18" charset="0"/>
                <a:cs typeface="Times New Roman" pitchFamily="18" charset="0"/>
              </a:rPr>
              <a:t>5</a:t>
            </a:r>
            <a:r>
              <a:rPr lang="en-US" sz="2400" dirty="0" smtClean="0">
                <a:solidFill>
                  <a:srgbClr val="0000FF"/>
                </a:solidFill>
                <a:latin typeface="Times New Roman" pitchFamily="18" charset="0"/>
                <a:cs typeface="Times New Roman" pitchFamily="18" charset="0"/>
              </a:rPr>
              <a:t>.</a:t>
            </a:r>
            <a:r>
              <a:rPr lang="uz-Cyrl-UZ" sz="2400" dirty="0" smtClean="0">
                <a:solidFill>
                  <a:srgbClr val="0000FF"/>
                </a:solidFill>
                <a:latin typeface="Times New Roman" pitchFamily="18" charset="0"/>
                <a:cs typeface="Times New Roman" pitchFamily="18" charset="0"/>
              </a:rPr>
              <a:t>7.</a:t>
            </a:r>
            <a:r>
              <a:rPr lang="en-US" sz="2400" dirty="0" smtClean="0">
                <a:solidFill>
                  <a:srgbClr val="0000FF"/>
                </a:solidFill>
                <a:latin typeface="Times New Roman" pitchFamily="18" charset="0"/>
                <a:cs typeface="Times New Roman" pitchFamily="18" charset="0"/>
              </a:rPr>
              <a:t>3</a:t>
            </a:r>
            <a:r>
              <a:rPr lang="en-GB" sz="2400" dirty="0">
                <a:solidFill>
                  <a:srgbClr val="0000FF"/>
                </a:solidFill>
                <a:latin typeface="Times New Roman" pitchFamily="18" charset="0"/>
                <a:cs typeface="Times New Roman" pitchFamily="18" charset="0"/>
              </a:rPr>
              <a:t>)</a:t>
            </a:r>
            <a:endParaRPr lang="ru-RU" sz="2400" dirty="0">
              <a:solidFill>
                <a:srgbClr val="0000FF"/>
              </a:solidFill>
              <a:latin typeface="Times New Roman" pitchFamily="18" charset="0"/>
            </a:endParaRPr>
          </a:p>
        </p:txBody>
      </p:sp>
      <p:sp>
        <p:nvSpPr>
          <p:cNvPr id="8" name="Rectangle 13"/>
          <p:cNvSpPr>
            <a:spLocks noChangeArrowheads="1"/>
          </p:cNvSpPr>
          <p:nvPr/>
        </p:nvSpPr>
        <p:spPr bwMode="auto">
          <a:xfrm>
            <a:off x="534988" y="2665413"/>
            <a:ext cx="8674100" cy="884237"/>
          </a:xfrm>
          <a:prstGeom prst="rect">
            <a:avLst/>
          </a:prstGeom>
          <a:noFill/>
          <a:ln w="9525">
            <a:noFill/>
            <a:miter lim="800000"/>
            <a:headEnd/>
            <a:tailEnd/>
          </a:ln>
          <a:effectLst/>
        </p:spPr>
        <p:txBody>
          <a:bodyPr wrap="none" anchor="ctr">
            <a:spAutoFit/>
          </a:bodyPr>
          <a:lstStyle/>
          <a:p>
            <a:pPr algn="ctr" eaLnBrk="0" hangingPunct="0"/>
            <a:r>
              <a:rPr lang="en-GB" sz="2400">
                <a:solidFill>
                  <a:schemeClr val="tx2"/>
                </a:solidFill>
                <a:latin typeface="Times New Roman" pitchFamily="18" charset="0"/>
                <a:cs typeface="Times New Roman" pitchFamily="18" charset="0"/>
              </a:rPr>
              <a:t>Ikkinchi t</a:t>
            </a:r>
            <a:r>
              <a:rPr lang="ru-RU" sz="2400">
                <a:solidFill>
                  <a:schemeClr val="tx2"/>
                </a:solidFill>
                <a:latin typeface="Times New Roman" pitchFamily="18" charset="0"/>
                <a:cs typeface="Times New Roman" pitchFamily="18" charset="0"/>
              </a:rPr>
              <a:t>о</a:t>
            </a:r>
            <a:r>
              <a:rPr lang="en-GB" sz="2400">
                <a:solidFill>
                  <a:schemeClr val="tx2"/>
                </a:solidFill>
                <a:latin typeface="Times New Roman" pitchFamily="18" charset="0"/>
                <a:cs typeface="Times New Roman" pitchFamily="18" charset="0"/>
              </a:rPr>
              <a:t>m</a:t>
            </a:r>
            <a:r>
              <a:rPr lang="ru-RU" sz="2400">
                <a:solidFill>
                  <a:schemeClr val="tx2"/>
                </a:solidFill>
                <a:latin typeface="Times New Roman" pitchFamily="18" charset="0"/>
                <a:cs typeface="Times New Roman" pitchFamily="18" charset="0"/>
              </a:rPr>
              <a:t>о</a:t>
            </a:r>
            <a:r>
              <a:rPr lang="en-GB" sz="2400">
                <a:solidFill>
                  <a:schemeClr val="tx2"/>
                </a:solidFill>
                <a:latin typeface="Times New Roman" pitchFamily="18" charset="0"/>
                <a:cs typeface="Times New Roman" pitchFamily="18" charset="0"/>
              </a:rPr>
              <a:t>ndan, </a:t>
            </a:r>
            <a:r>
              <a:rPr lang="en-US" sz="2400">
                <a:solidFill>
                  <a:schemeClr val="tx2"/>
                </a:solidFill>
                <a:latin typeface="Times New Roman" pitchFamily="18" charset="0"/>
                <a:cs typeface="Times New Roman" pitchFamily="18" charset="0"/>
              </a:rPr>
              <a:t>1-1 </a:t>
            </a:r>
            <a:r>
              <a:rPr lang="en-GB" sz="2400">
                <a:solidFill>
                  <a:schemeClr val="tx2"/>
                </a:solidFill>
                <a:latin typeface="Times New Roman" pitchFamily="18" charset="0"/>
                <a:cs typeface="Times New Roman" pitchFamily="18" charset="0"/>
              </a:rPr>
              <a:t>va </a:t>
            </a:r>
            <a:r>
              <a:rPr lang="en-US" sz="2400">
                <a:solidFill>
                  <a:schemeClr val="tx2"/>
                </a:solidFill>
                <a:latin typeface="Times New Roman" pitchFamily="18" charset="0"/>
                <a:cs typeface="Times New Roman" pitchFamily="18" charset="0"/>
              </a:rPr>
              <a:t>1’-1’ </a:t>
            </a:r>
            <a:r>
              <a:rPr lang="en-GB" sz="2400">
                <a:solidFill>
                  <a:schemeClr val="tx2"/>
                </a:solidFill>
                <a:latin typeface="Times New Roman" pitchFamily="18" charset="0"/>
                <a:cs typeface="Times New Roman" pitchFamily="18" charset="0"/>
              </a:rPr>
              <a:t>k</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simlar </a:t>
            </a:r>
            <a:r>
              <a:rPr lang="ru-RU" sz="2400">
                <a:solidFill>
                  <a:schemeClr val="tx2"/>
                </a:solidFill>
                <a:latin typeface="Times New Roman" pitchFamily="18" charset="0"/>
                <a:cs typeface="Times New Roman" pitchFamily="18" charset="0"/>
              </a:rPr>
              <a:t>о</a:t>
            </a:r>
            <a:r>
              <a:rPr lang="en-GB" sz="2400">
                <a:solidFill>
                  <a:schemeClr val="tx2"/>
                </a:solidFill>
                <a:latin typeface="Times New Roman" pitchFamily="18" charset="0"/>
                <a:cs typeface="Times New Roman" pitchFamily="18" charset="0"/>
              </a:rPr>
              <a:t>rasidagi bo’lakning </a:t>
            </a:r>
          </a:p>
          <a:p>
            <a:pPr algn="ctr" eaLnBrk="0" hangingPunct="0"/>
            <a:r>
              <a:rPr lang="en-GB" sz="2400">
                <a:solidFill>
                  <a:schemeClr val="tx2"/>
                </a:solidFill>
                <a:latin typeface="Times New Roman" pitchFamily="18" charset="0"/>
                <a:cs typeface="Times New Roman" pitchFamily="18" charset="0"/>
              </a:rPr>
              <a:t>massasi uning hajmi </a:t>
            </a:r>
            <a:r>
              <a:rPr lang="en-GB" sz="2800" i="1">
                <a:solidFill>
                  <a:srgbClr val="0000FF"/>
                </a:solidFill>
                <a:latin typeface="Times New Roman" pitchFamily="18" charset="0"/>
                <a:cs typeface="Times New Roman" pitchFamily="18" charset="0"/>
              </a:rPr>
              <a:t>dS</a:t>
            </a:r>
            <a:r>
              <a:rPr lang="en-GB" sz="2800" i="1" baseline="-30000">
                <a:solidFill>
                  <a:srgbClr val="0000FF"/>
                </a:solidFill>
                <a:latin typeface="Times New Roman" pitchFamily="18" charset="0"/>
                <a:cs typeface="Times New Roman" pitchFamily="18" charset="0"/>
              </a:rPr>
              <a:t>1</a:t>
            </a:r>
            <a:r>
              <a:rPr lang="en-GB" sz="2800" i="1">
                <a:solidFill>
                  <a:srgbClr val="0000FF"/>
                </a:solidFill>
                <a:latin typeface="Times New Roman" pitchFamily="18" charset="0"/>
                <a:cs typeface="Times New Roman" pitchFamily="18" charset="0"/>
              </a:rPr>
              <a:t>dl</a:t>
            </a:r>
            <a:r>
              <a:rPr lang="en-GB" sz="2800" i="1" baseline="-30000">
                <a:solidFill>
                  <a:srgbClr val="0000FF"/>
                </a:solidFill>
                <a:latin typeface="Times New Roman" pitchFamily="18" charset="0"/>
                <a:cs typeface="Times New Roman" pitchFamily="18" charset="0"/>
              </a:rPr>
              <a:t>1</a:t>
            </a:r>
            <a:r>
              <a:rPr lang="en-GB" sz="2400">
                <a:solidFill>
                  <a:schemeClr val="tx2"/>
                </a:solidFill>
                <a:latin typeface="Times New Roman" pitchFamily="18" charset="0"/>
                <a:cs typeface="Times New Roman" pitchFamily="18" charset="0"/>
              </a:rPr>
              <a:t> ning zichlikka ko’paytmasiga t</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ng, ya’ni</a:t>
            </a:r>
            <a:endParaRPr lang="ru-RU" sz="2400">
              <a:solidFill>
                <a:schemeClr val="tx2"/>
              </a:solidFill>
              <a:latin typeface="Times New Roman" pitchFamily="18" charset="0"/>
            </a:endParaRPr>
          </a:p>
        </p:txBody>
      </p:sp>
      <p:sp>
        <p:nvSpPr>
          <p:cNvPr id="9" name="Rectangle 14"/>
          <p:cNvSpPr>
            <a:spLocks noChangeArrowheads="1"/>
          </p:cNvSpPr>
          <p:nvPr/>
        </p:nvSpPr>
        <p:spPr bwMode="auto">
          <a:xfrm>
            <a:off x="160338" y="4681538"/>
            <a:ext cx="8059737" cy="457200"/>
          </a:xfrm>
          <a:prstGeom prst="rect">
            <a:avLst/>
          </a:prstGeom>
          <a:noFill/>
          <a:ln w="9525">
            <a:noFill/>
            <a:miter lim="800000"/>
            <a:headEnd/>
            <a:tailEnd/>
          </a:ln>
          <a:effectLst/>
        </p:spPr>
        <p:txBody>
          <a:bodyPr wrap="none" anchor="ctr">
            <a:spAutoFit/>
          </a:bodyPr>
          <a:lstStyle/>
          <a:p>
            <a:pPr eaLnBrk="0" hangingPunct="0"/>
            <a:r>
              <a:rPr lang="en-GB" sz="2400">
                <a:solidFill>
                  <a:srgbClr val="0000FF"/>
                </a:solidFill>
                <a:latin typeface="Times New Roman" pitchFamily="18" charset="0"/>
                <a:cs typeface="Times New Roman" pitchFamily="18" charset="0"/>
              </a:rPr>
              <a:t>Shuningd</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k </a:t>
            </a:r>
            <a:r>
              <a:rPr lang="en-US" sz="2400">
                <a:solidFill>
                  <a:srgbClr val="0000FF"/>
                </a:solidFill>
                <a:latin typeface="Times New Roman" pitchFamily="18" charset="0"/>
                <a:cs typeface="Times New Roman" pitchFamily="18" charset="0"/>
              </a:rPr>
              <a:t>2-2 </a:t>
            </a:r>
            <a:r>
              <a:rPr lang="en-GB" sz="2400">
                <a:solidFill>
                  <a:srgbClr val="0000FF"/>
                </a:solidFill>
                <a:latin typeface="Times New Roman" pitchFamily="18" charset="0"/>
                <a:cs typeface="Times New Roman" pitchFamily="18" charset="0"/>
              </a:rPr>
              <a:t>va </a:t>
            </a:r>
            <a:r>
              <a:rPr lang="en-US" sz="2400">
                <a:solidFill>
                  <a:srgbClr val="0000FF"/>
                </a:solidFill>
                <a:latin typeface="Times New Roman" pitchFamily="18" charset="0"/>
                <a:cs typeface="Times New Roman" pitchFamily="18" charset="0"/>
              </a:rPr>
              <a:t>2’-2’ </a:t>
            </a:r>
            <a:r>
              <a:rPr lang="en-GB" sz="2400">
                <a:solidFill>
                  <a:srgbClr val="0000FF"/>
                </a:solidFill>
                <a:latin typeface="Times New Roman" pitchFamily="18" charset="0"/>
                <a:cs typeface="Times New Roman" pitchFamily="18" charset="0"/>
              </a:rPr>
              <a:t> k</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simlar </a:t>
            </a:r>
            <a:r>
              <a:rPr lang="ru-RU" sz="2400">
                <a:solidFill>
                  <a:srgbClr val="0000FF"/>
                </a:solidFill>
                <a:latin typeface="Times New Roman" pitchFamily="18" charset="0"/>
                <a:cs typeface="Times New Roman" pitchFamily="18" charset="0"/>
              </a:rPr>
              <a:t>о</a:t>
            </a:r>
            <a:r>
              <a:rPr lang="en-GB" sz="2400">
                <a:solidFill>
                  <a:srgbClr val="0000FF"/>
                </a:solidFill>
                <a:latin typeface="Times New Roman" pitchFamily="18" charset="0"/>
                <a:cs typeface="Times New Roman" pitchFamily="18" charset="0"/>
              </a:rPr>
              <a:t>rasidagi bo’lakning massasi </a:t>
            </a:r>
            <a:endParaRPr lang="ru-RU" sz="2400">
              <a:solidFill>
                <a:srgbClr val="0000FF"/>
              </a:solidFill>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6887"/>
    </mc:Choice>
    <mc:Fallback xmlns="">
      <p:transition spd="slow" advTm="4688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6"/>
          <p:cNvGraphicFramePr>
            <a:graphicFrameLocks noChangeAspect="1"/>
          </p:cNvGraphicFramePr>
          <p:nvPr/>
        </p:nvGraphicFramePr>
        <p:xfrm>
          <a:off x="2982913" y="1566863"/>
          <a:ext cx="1504950" cy="971550"/>
        </p:xfrm>
        <a:graphic>
          <a:graphicData uri="http://schemas.openxmlformats.org/presentationml/2006/ole">
            <mc:AlternateContent xmlns:mc="http://schemas.openxmlformats.org/markup-compatibility/2006">
              <mc:Choice xmlns:v="urn:schemas-microsoft-com:vml" Requires="v">
                <p:oleObj spid="_x0000_s41990" name="Формула" r:id="rId3" imgW="748975" imgH="482391" progId="">
                  <p:embed/>
                </p:oleObj>
              </mc:Choice>
              <mc:Fallback>
                <p:oleObj name="Формула" r:id="rId3" imgW="748975" imgH="482391"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2913" y="1566863"/>
                        <a:ext cx="1504950" cy="9715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 name="Object 15"/>
          <p:cNvGraphicFramePr>
            <a:graphicFrameLocks noChangeAspect="1"/>
          </p:cNvGraphicFramePr>
          <p:nvPr/>
        </p:nvGraphicFramePr>
        <p:xfrm>
          <a:off x="863600" y="4932363"/>
          <a:ext cx="6878638" cy="1011237"/>
        </p:xfrm>
        <a:graphic>
          <a:graphicData uri="http://schemas.openxmlformats.org/presentationml/2006/ole">
            <mc:AlternateContent xmlns:mc="http://schemas.openxmlformats.org/markup-compatibility/2006">
              <mc:Choice xmlns:v="urn:schemas-microsoft-com:vml" Requires="v">
                <p:oleObj spid="_x0000_s41991" name="Формула" r:id="rId5" imgW="3302000" imgH="482600" progId="">
                  <p:embed/>
                </p:oleObj>
              </mc:Choice>
              <mc:Fallback>
                <p:oleObj name="Формула" r:id="rId5" imgW="3302000" imgH="482600" progId="">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3600" y="4932363"/>
                        <a:ext cx="6878638" cy="10112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Rectangle 19"/>
          <p:cNvSpPr>
            <a:spLocks noChangeArrowheads="1"/>
          </p:cNvSpPr>
          <p:nvPr/>
        </p:nvSpPr>
        <p:spPr bwMode="auto">
          <a:xfrm>
            <a:off x="1038225" y="479425"/>
            <a:ext cx="7421563" cy="822325"/>
          </a:xfrm>
          <a:prstGeom prst="rect">
            <a:avLst/>
          </a:prstGeom>
          <a:noFill/>
          <a:ln w="9525">
            <a:noFill/>
            <a:miter lim="800000"/>
            <a:headEnd/>
            <a:tailEnd/>
          </a:ln>
          <a:effectLst/>
        </p:spPr>
        <p:txBody>
          <a:bodyPr wrap="none" anchor="ctr">
            <a:spAutoFit/>
          </a:bodyPr>
          <a:lstStyle/>
          <a:p>
            <a:pPr algn="ctr"/>
            <a:r>
              <a:rPr lang="en-US" sz="2400" i="1">
                <a:solidFill>
                  <a:schemeClr val="tx2"/>
                </a:solidFill>
                <a:latin typeface="Times New Roman" pitchFamily="18" charset="0"/>
                <a:cs typeface="Times New Roman" pitchFamily="18" charset="0"/>
              </a:rPr>
              <a:t>dl</a:t>
            </a:r>
            <a:r>
              <a:rPr lang="en-GB" sz="2400" i="1" baseline="-30000">
                <a:solidFill>
                  <a:schemeClr val="tx2"/>
                </a:solidFill>
                <a:latin typeface="Times New Roman" pitchFamily="18" charset="0"/>
                <a:cs typeface="Times New Roman" pitchFamily="18" charset="0"/>
              </a:rPr>
              <a:t>1</a:t>
            </a:r>
            <a:r>
              <a:rPr lang="en-GB" sz="2400">
                <a:solidFill>
                  <a:srgbClr val="0000FF"/>
                </a:solidFill>
                <a:latin typeface="Times New Roman" pitchFamily="18" charset="0"/>
                <a:cs typeface="Times New Roman" pitchFamily="18" charset="0"/>
              </a:rPr>
              <a:t> va </a:t>
            </a:r>
            <a:r>
              <a:rPr lang="en-US" sz="2400" i="1">
                <a:solidFill>
                  <a:schemeClr val="tx2"/>
                </a:solidFill>
                <a:latin typeface="Times New Roman" pitchFamily="18" charset="0"/>
                <a:cs typeface="Times New Roman" pitchFamily="18" charset="0"/>
              </a:rPr>
              <a:t>dl</a:t>
            </a:r>
            <a:r>
              <a:rPr lang="en-GB" sz="2400" i="1" baseline="-30000">
                <a:solidFill>
                  <a:schemeClr val="tx2"/>
                </a:solidFill>
                <a:latin typeface="Times New Roman" pitchFamily="18" charset="0"/>
                <a:cs typeface="Times New Roman" pitchFamily="18" charset="0"/>
              </a:rPr>
              <a:t>2</a:t>
            </a:r>
            <a:r>
              <a:rPr lang="en-GB" sz="2400">
                <a:solidFill>
                  <a:srgbClr val="0000FF"/>
                </a:solidFill>
                <a:latin typeface="Times New Roman" pitchFamily="18" charset="0"/>
                <a:cs typeface="Times New Roman" pitchFamily="18" charset="0"/>
              </a:rPr>
              <a:t> lar </a:t>
            </a:r>
            <a:r>
              <a:rPr lang="en-US" sz="2400" i="1">
                <a:solidFill>
                  <a:schemeClr val="tx2"/>
                </a:solidFill>
                <a:latin typeface="Times New Roman" pitchFamily="18" charset="0"/>
                <a:cs typeface="Times New Roman" pitchFamily="18" charset="0"/>
              </a:rPr>
              <a:t>dt</a:t>
            </a:r>
            <a:r>
              <a:rPr lang="en-US" sz="2400">
                <a:solidFill>
                  <a:srgbClr val="0000FF"/>
                </a:solidFill>
                <a:latin typeface="Times New Roman" pitchFamily="18" charset="0"/>
                <a:cs typeface="Times New Roman" pitchFamily="18" charset="0"/>
              </a:rPr>
              <a:t> </a:t>
            </a:r>
            <a:r>
              <a:rPr lang="en-GB" sz="2400">
                <a:solidFill>
                  <a:srgbClr val="0000FF"/>
                </a:solidFill>
                <a:latin typeface="Times New Roman" pitchFamily="18" charset="0"/>
                <a:cs typeface="Times New Roman" pitchFamily="18" charset="0"/>
              </a:rPr>
              <a:t>vaqt ichida 1-1 va 2-2</a:t>
            </a:r>
            <a:r>
              <a:rPr lang="en-GB" sz="2400">
                <a:solidFill>
                  <a:srgbClr val="0000FF"/>
                </a:solidFill>
                <a:latin typeface="Times New Roman" pitchFamily="18" charset="0"/>
              </a:rPr>
              <a:t> k</a:t>
            </a:r>
            <a:r>
              <a:rPr lang="ru-RU" sz="2400">
                <a:solidFill>
                  <a:srgbClr val="0000FF"/>
                </a:solidFill>
                <a:latin typeface="Times New Roman" pitchFamily="18" charset="0"/>
              </a:rPr>
              <a:t>е</a:t>
            </a:r>
            <a:r>
              <a:rPr lang="en-GB" sz="2400">
                <a:solidFill>
                  <a:srgbClr val="0000FF"/>
                </a:solidFill>
                <a:latin typeface="Times New Roman" pitchFamily="18" charset="0"/>
              </a:rPr>
              <a:t>simlarning yurgan </a:t>
            </a:r>
          </a:p>
          <a:p>
            <a:pPr algn="ctr"/>
            <a:r>
              <a:rPr lang="en-GB" sz="2400">
                <a:solidFill>
                  <a:srgbClr val="0000FF"/>
                </a:solidFill>
                <a:latin typeface="Times New Roman" pitchFamily="18" charset="0"/>
              </a:rPr>
              <a:t>y</a:t>
            </a:r>
            <a:r>
              <a:rPr lang="en-US" sz="2400">
                <a:solidFill>
                  <a:srgbClr val="0000FF"/>
                </a:solidFill>
                <a:latin typeface="Times New Roman" pitchFamily="18" charset="0"/>
              </a:rPr>
              <a:t>o</a:t>
            </a:r>
            <a:r>
              <a:rPr lang="en-GB" sz="2400">
                <a:solidFill>
                  <a:srgbClr val="0000FF"/>
                </a:solidFill>
                <a:latin typeface="Times New Roman" pitchFamily="18" charset="0"/>
              </a:rPr>
              <a:t>’lini k</a:t>
            </a:r>
            <a:r>
              <a:rPr lang="en-US" sz="2400">
                <a:solidFill>
                  <a:srgbClr val="0000FF"/>
                </a:solidFill>
                <a:latin typeface="Times New Roman" pitchFamily="18" charset="0"/>
              </a:rPr>
              <a:t>o</a:t>
            </a:r>
            <a:r>
              <a:rPr lang="en-GB" sz="2400">
                <a:solidFill>
                  <a:srgbClr val="0000FF"/>
                </a:solidFill>
                <a:latin typeface="Times New Roman" pitchFamily="18" charset="0"/>
              </a:rPr>
              <a:t>’rsatadi, shuning uchun:</a:t>
            </a:r>
          </a:p>
        </p:txBody>
      </p:sp>
      <p:sp>
        <p:nvSpPr>
          <p:cNvPr id="5" name="Rectangle 22"/>
          <p:cNvSpPr>
            <a:spLocks noChangeArrowheads="1"/>
          </p:cNvSpPr>
          <p:nvPr/>
        </p:nvSpPr>
        <p:spPr bwMode="auto">
          <a:xfrm>
            <a:off x="561975" y="2571750"/>
            <a:ext cx="8154988" cy="2101850"/>
          </a:xfrm>
          <a:prstGeom prst="rect">
            <a:avLst/>
          </a:prstGeom>
          <a:noFill/>
          <a:ln w="9525">
            <a:noFill/>
            <a:miter lim="800000"/>
            <a:headEnd/>
            <a:tailEnd/>
          </a:ln>
          <a:effectLst/>
        </p:spPr>
        <p:txBody>
          <a:bodyPr wrap="none" anchor="ctr">
            <a:spAutoFit/>
          </a:bodyPr>
          <a:lstStyle/>
          <a:p>
            <a:pPr algn="ctr" eaLnBrk="0" hangingPunct="0"/>
            <a:r>
              <a:rPr lang="ru-RU" sz="2400">
                <a:solidFill>
                  <a:srgbClr val="0000FF"/>
                </a:solidFill>
                <a:latin typeface="Times New Roman" pitchFamily="18" charset="0"/>
                <a:cs typeface="Times New Roman" pitchFamily="18" charset="0"/>
              </a:rPr>
              <a:t>u hоlda </a:t>
            </a:r>
            <a:r>
              <a:rPr lang="en-US" sz="2400" i="1">
                <a:solidFill>
                  <a:schemeClr val="tx2"/>
                </a:solidFill>
                <a:latin typeface="Times New Roman" pitchFamily="18" charset="0"/>
                <a:cs typeface="Times New Roman" pitchFamily="18" charset="0"/>
              </a:rPr>
              <a:t>m</a:t>
            </a:r>
            <a:r>
              <a:rPr lang="ru-RU" sz="2400" i="1" baseline="-30000">
                <a:solidFill>
                  <a:schemeClr val="tx2"/>
                </a:solidFill>
                <a:latin typeface="Times New Roman" pitchFamily="18" charset="0"/>
                <a:cs typeface="Times New Roman" pitchFamily="18" charset="0"/>
              </a:rPr>
              <a:t>1</a:t>
            </a:r>
            <a:r>
              <a:rPr lang="ru-RU" sz="2400">
                <a:solidFill>
                  <a:srgbClr val="0000FF"/>
                </a:solidFill>
                <a:latin typeface="Times New Roman" pitchFamily="18" charset="0"/>
                <a:cs typeface="Times New Roman" pitchFamily="18" charset="0"/>
              </a:rPr>
              <a:t> va </a:t>
            </a:r>
            <a:r>
              <a:rPr lang="en-US" sz="2400" i="1">
                <a:solidFill>
                  <a:schemeClr val="tx2"/>
                </a:solidFill>
                <a:latin typeface="Times New Roman" pitchFamily="18" charset="0"/>
                <a:cs typeface="Times New Roman" pitchFamily="18" charset="0"/>
              </a:rPr>
              <a:t>m</a:t>
            </a:r>
            <a:r>
              <a:rPr lang="ru-RU" sz="2400" i="1" baseline="-30000">
                <a:solidFill>
                  <a:schemeClr val="tx2"/>
                </a:solidFill>
                <a:latin typeface="Times New Roman" pitchFamily="18" charset="0"/>
                <a:cs typeface="Times New Roman" pitchFamily="18" charset="0"/>
              </a:rPr>
              <a:t>2</a:t>
            </a:r>
            <a:r>
              <a:rPr lang="ru-RU" sz="2400">
                <a:solidFill>
                  <a:srgbClr val="0000FF"/>
                </a:solidFill>
                <a:latin typeface="Times New Roman" pitchFamily="18" charset="0"/>
                <a:cs typeface="Times New Roman" pitchFamily="18" charset="0"/>
              </a:rPr>
              <a:t> uchun quyidagi munоsabatni оlamiz:</a:t>
            </a:r>
            <a:endParaRPr lang="ru-RU" sz="2400">
              <a:solidFill>
                <a:srgbClr val="0000FF"/>
              </a:solidFill>
              <a:latin typeface="Times New Roman" pitchFamily="18" charset="0"/>
            </a:endParaRPr>
          </a:p>
          <a:p>
            <a:pPr algn="ctr" eaLnBrk="0" hangingPunct="0"/>
            <a:r>
              <a:rPr lang="en-US" sz="3200" i="1">
                <a:latin typeface="Times New Roman" pitchFamily="18" charset="0"/>
                <a:cs typeface="Times New Roman" pitchFamily="18" charset="0"/>
              </a:rPr>
              <a:t>     m</a:t>
            </a:r>
            <a:r>
              <a:rPr lang="en-GB" sz="3200" i="1" baseline="-30000">
                <a:latin typeface="Times New Roman" pitchFamily="18" charset="0"/>
                <a:cs typeface="Times New Roman" pitchFamily="18" charset="0"/>
              </a:rPr>
              <a:t>1</a:t>
            </a:r>
            <a:r>
              <a:rPr lang="en-GB" sz="3200" i="1">
                <a:latin typeface="Times New Roman" pitchFamily="18" charset="0"/>
                <a:cs typeface="Times New Roman" pitchFamily="18" charset="0"/>
              </a:rPr>
              <a:t>=</a:t>
            </a:r>
            <a:r>
              <a:rPr lang="en-US" sz="3200" i="1">
                <a:latin typeface="Times New Roman" pitchFamily="18" charset="0"/>
                <a:cs typeface="Times New Roman" pitchFamily="18" charset="0"/>
                <a:sym typeface="Symbol" pitchFamily="18" charset="2"/>
              </a:rPr>
              <a:t></a:t>
            </a:r>
            <a:r>
              <a:rPr lang="en-US" sz="3200" i="1">
                <a:latin typeface="Times New Roman" pitchFamily="18" charset="0"/>
                <a:cs typeface="Times New Roman" pitchFamily="18" charset="0"/>
              </a:rPr>
              <a:t> dS</a:t>
            </a:r>
            <a:r>
              <a:rPr lang="en-GB" sz="3200" i="1" baseline="-30000">
                <a:latin typeface="Times New Roman" pitchFamily="18" charset="0"/>
                <a:cs typeface="Times New Roman" pitchFamily="18" charset="0"/>
                <a:sym typeface="Symbol" pitchFamily="18" charset="2"/>
              </a:rPr>
              <a:t>1  </a:t>
            </a:r>
            <a:r>
              <a:rPr lang="en-US" sz="3200" i="1">
                <a:latin typeface="Times New Roman" pitchFamily="18" charset="0"/>
                <a:cs typeface="Times New Roman" pitchFamily="18" charset="0"/>
                <a:sym typeface="Symbol" pitchFamily="18" charset="2"/>
              </a:rPr>
              <a:t>u</a:t>
            </a:r>
            <a:r>
              <a:rPr lang="en-GB" sz="3200" i="1" baseline="-30000">
                <a:latin typeface="Times New Roman" pitchFamily="18" charset="0"/>
                <a:cs typeface="Times New Roman" pitchFamily="18" charset="0"/>
                <a:sym typeface="Symbol" pitchFamily="18" charset="2"/>
              </a:rPr>
              <a:t>1 </a:t>
            </a:r>
            <a:r>
              <a:rPr lang="en-US" sz="3200" i="1">
                <a:latin typeface="Times New Roman" pitchFamily="18" charset="0"/>
                <a:cs typeface="Times New Roman" pitchFamily="18" charset="0"/>
                <a:sym typeface="Symbol" pitchFamily="18" charset="2"/>
              </a:rPr>
              <a:t>dt,   m</a:t>
            </a:r>
            <a:r>
              <a:rPr lang="en-GB" sz="3200" i="1" baseline="-30000">
                <a:latin typeface="Times New Roman" pitchFamily="18" charset="0"/>
                <a:cs typeface="Times New Roman" pitchFamily="18" charset="0"/>
                <a:sym typeface="Symbol" pitchFamily="18" charset="2"/>
              </a:rPr>
              <a:t>2</a:t>
            </a:r>
            <a:r>
              <a:rPr lang="en-GB" sz="3200" i="1">
                <a:latin typeface="Times New Roman" pitchFamily="18" charset="0"/>
                <a:cs typeface="Times New Roman" pitchFamily="18" charset="0"/>
                <a:sym typeface="Symbol" pitchFamily="18" charset="2"/>
              </a:rPr>
              <a:t>=</a:t>
            </a:r>
            <a:r>
              <a:rPr lang="en-US" sz="3200" i="1">
                <a:latin typeface="Times New Roman" pitchFamily="18" charset="0"/>
                <a:cs typeface="Times New Roman" pitchFamily="18" charset="0"/>
                <a:sym typeface="Symbol" pitchFamily="18" charset="2"/>
              </a:rPr>
              <a:t></a:t>
            </a:r>
            <a:r>
              <a:rPr lang="en-US" sz="3200" i="1">
                <a:latin typeface="Times New Roman" pitchFamily="18" charset="0"/>
                <a:cs typeface="Times New Roman" pitchFamily="18" charset="0"/>
              </a:rPr>
              <a:t> dS</a:t>
            </a:r>
            <a:r>
              <a:rPr lang="en-GB" sz="3200" i="1" baseline="-30000">
                <a:latin typeface="Times New Roman" pitchFamily="18" charset="0"/>
                <a:cs typeface="Times New Roman" pitchFamily="18" charset="0"/>
                <a:sym typeface="Symbol" pitchFamily="18" charset="2"/>
              </a:rPr>
              <a:t>2  </a:t>
            </a:r>
            <a:r>
              <a:rPr lang="en-US" sz="3200" i="1">
                <a:latin typeface="Times New Roman" pitchFamily="18" charset="0"/>
                <a:cs typeface="Times New Roman" pitchFamily="18" charset="0"/>
                <a:sym typeface="Symbol" pitchFamily="18" charset="2"/>
              </a:rPr>
              <a:t>u</a:t>
            </a:r>
            <a:r>
              <a:rPr lang="en-GB" sz="3200" i="1" baseline="-30000">
                <a:latin typeface="Times New Roman" pitchFamily="18" charset="0"/>
                <a:cs typeface="Times New Roman" pitchFamily="18" charset="0"/>
                <a:sym typeface="Symbol" pitchFamily="18" charset="2"/>
              </a:rPr>
              <a:t>2 </a:t>
            </a:r>
            <a:r>
              <a:rPr lang="en-US" sz="3200" i="1">
                <a:latin typeface="Times New Roman" pitchFamily="18" charset="0"/>
                <a:cs typeface="Times New Roman" pitchFamily="18" charset="0"/>
                <a:sym typeface="Symbol" pitchFamily="18" charset="2"/>
              </a:rPr>
              <a:t>dt.</a:t>
            </a:r>
            <a:endParaRPr lang="ru-RU" sz="3200">
              <a:latin typeface="Times New Roman" pitchFamily="18" charset="0"/>
              <a:sym typeface="Symbol" pitchFamily="18" charset="2"/>
            </a:endParaRPr>
          </a:p>
          <a:p>
            <a:pPr algn="ctr" eaLnBrk="0" hangingPunct="0"/>
            <a:r>
              <a:rPr lang="en-GB" sz="2400" i="1">
                <a:solidFill>
                  <a:srgbClr val="0000FF"/>
                </a:solidFill>
                <a:latin typeface="Times New Roman" pitchFamily="18" charset="0"/>
                <a:cs typeface="Times New Roman" pitchFamily="18" charset="0"/>
                <a:sym typeface="Symbol" pitchFamily="18" charset="2"/>
              </a:rPr>
              <a:t>Bu mun</a:t>
            </a:r>
            <a:r>
              <a:rPr lang="ru-RU" sz="2400" i="1">
                <a:solidFill>
                  <a:srgbClr val="0000FF"/>
                </a:solidFill>
                <a:latin typeface="Times New Roman" pitchFamily="18" charset="0"/>
                <a:cs typeface="Times New Roman" pitchFamily="18" charset="0"/>
                <a:sym typeface="Symbol" pitchFamily="18" charset="2"/>
              </a:rPr>
              <a:t>о</a:t>
            </a:r>
            <a:r>
              <a:rPr lang="en-GB" sz="2400" i="1">
                <a:solidFill>
                  <a:srgbClr val="0000FF"/>
                </a:solidFill>
                <a:latin typeface="Times New Roman" pitchFamily="18" charset="0"/>
                <a:cs typeface="Times New Roman" pitchFamily="18" charset="0"/>
                <a:sym typeface="Symbol" pitchFamily="18" charset="2"/>
              </a:rPr>
              <a:t>sabatni (6.2) ga qo’ysak va uzluksizlik t</a:t>
            </a:r>
            <a:r>
              <a:rPr lang="ru-RU" sz="2400" i="1">
                <a:solidFill>
                  <a:srgbClr val="0000FF"/>
                </a:solidFill>
                <a:latin typeface="Times New Roman" pitchFamily="18" charset="0"/>
                <a:cs typeface="Times New Roman" pitchFamily="18" charset="0"/>
                <a:sym typeface="Symbol" pitchFamily="18" charset="2"/>
              </a:rPr>
              <a:t>е</a:t>
            </a:r>
            <a:r>
              <a:rPr lang="en-GB" sz="2400" i="1">
                <a:solidFill>
                  <a:srgbClr val="0000FF"/>
                </a:solidFill>
                <a:latin typeface="Times New Roman" pitchFamily="18" charset="0"/>
                <a:cs typeface="Times New Roman" pitchFamily="18" charset="0"/>
                <a:sym typeface="Symbol" pitchFamily="18" charset="2"/>
              </a:rPr>
              <a:t>nglamasidan</a:t>
            </a:r>
          </a:p>
          <a:p>
            <a:pPr algn="ctr" eaLnBrk="0" hangingPunct="0"/>
            <a:r>
              <a:rPr lang="en-GB" sz="2800" i="1">
                <a:solidFill>
                  <a:schemeClr val="tx2"/>
                </a:solidFill>
                <a:latin typeface="Times New Roman" pitchFamily="18" charset="0"/>
                <a:cs typeface="Times New Roman" pitchFamily="18" charset="0"/>
                <a:sym typeface="Symbol" pitchFamily="18" charset="2"/>
              </a:rPr>
              <a:t> </a:t>
            </a:r>
            <a:r>
              <a:rPr lang="en-US" sz="2800" i="1">
                <a:solidFill>
                  <a:schemeClr val="tx2"/>
                </a:solidFill>
                <a:latin typeface="Times New Roman" pitchFamily="18" charset="0"/>
                <a:cs typeface="Times New Roman" pitchFamily="18" charset="0"/>
                <a:sym typeface="Symbol" pitchFamily="18" charset="2"/>
              </a:rPr>
              <a:t>q</a:t>
            </a:r>
            <a:r>
              <a:rPr lang="en-GB" sz="2800" i="1">
                <a:solidFill>
                  <a:schemeClr val="tx2"/>
                </a:solidFill>
                <a:latin typeface="Times New Roman" pitchFamily="18" charset="0"/>
                <a:cs typeface="Times New Roman" pitchFamily="18" charset="0"/>
                <a:sym typeface="Symbol" pitchFamily="18" charset="2"/>
              </a:rPr>
              <a:t>=</a:t>
            </a:r>
            <a:r>
              <a:rPr lang="en-US" sz="2800" i="1">
                <a:solidFill>
                  <a:schemeClr val="tx2"/>
                </a:solidFill>
                <a:latin typeface="Times New Roman" pitchFamily="18" charset="0"/>
                <a:cs typeface="Times New Roman" pitchFamily="18" charset="0"/>
                <a:sym typeface="Symbol" pitchFamily="18" charset="2"/>
              </a:rPr>
              <a:t>u</a:t>
            </a:r>
            <a:r>
              <a:rPr lang="en-GB" sz="2800" i="1" baseline="-30000">
                <a:solidFill>
                  <a:schemeClr val="tx2"/>
                </a:solidFill>
                <a:latin typeface="Times New Roman" pitchFamily="18" charset="0"/>
                <a:cs typeface="Times New Roman" pitchFamily="18" charset="0"/>
                <a:sym typeface="Symbol" pitchFamily="18" charset="2"/>
              </a:rPr>
              <a:t>1</a:t>
            </a:r>
            <a:r>
              <a:rPr lang="en-US" sz="2800" i="1">
                <a:solidFill>
                  <a:schemeClr val="tx2"/>
                </a:solidFill>
                <a:latin typeface="Times New Roman" pitchFamily="18" charset="0"/>
                <a:cs typeface="Times New Roman" pitchFamily="18" charset="0"/>
                <a:sym typeface="Symbol" pitchFamily="18" charset="2"/>
              </a:rPr>
              <a:t>ds</a:t>
            </a:r>
            <a:r>
              <a:rPr lang="en-GB" sz="2800" i="1" baseline="-30000">
                <a:solidFill>
                  <a:schemeClr val="tx2"/>
                </a:solidFill>
                <a:latin typeface="Times New Roman" pitchFamily="18" charset="0"/>
                <a:cs typeface="Times New Roman" pitchFamily="18" charset="0"/>
                <a:sym typeface="Symbol" pitchFamily="18" charset="2"/>
              </a:rPr>
              <a:t>1</a:t>
            </a:r>
            <a:r>
              <a:rPr lang="en-GB" sz="2800" i="1">
                <a:solidFill>
                  <a:schemeClr val="tx2"/>
                </a:solidFill>
                <a:latin typeface="Times New Roman" pitchFamily="18" charset="0"/>
                <a:cs typeface="Times New Roman" pitchFamily="18" charset="0"/>
                <a:sym typeface="Symbol" pitchFamily="18" charset="2"/>
              </a:rPr>
              <a:t>=</a:t>
            </a:r>
            <a:r>
              <a:rPr lang="en-US" sz="2800" i="1">
                <a:solidFill>
                  <a:schemeClr val="tx2"/>
                </a:solidFill>
                <a:latin typeface="Times New Roman" pitchFamily="18" charset="0"/>
                <a:cs typeface="Times New Roman" pitchFamily="18" charset="0"/>
                <a:sym typeface="Symbol" pitchFamily="18" charset="2"/>
              </a:rPr>
              <a:t>u</a:t>
            </a:r>
            <a:r>
              <a:rPr lang="en-GB" sz="2800" i="1" baseline="-30000">
                <a:solidFill>
                  <a:schemeClr val="tx2"/>
                </a:solidFill>
                <a:latin typeface="Times New Roman" pitchFamily="18" charset="0"/>
                <a:cs typeface="Times New Roman" pitchFamily="18" charset="0"/>
                <a:sym typeface="Symbol" pitchFamily="18" charset="2"/>
              </a:rPr>
              <a:t>2</a:t>
            </a:r>
            <a:r>
              <a:rPr lang="en-US" sz="2800" i="1">
                <a:solidFill>
                  <a:schemeClr val="tx2"/>
                </a:solidFill>
                <a:latin typeface="Times New Roman" pitchFamily="18" charset="0"/>
                <a:cs typeface="Times New Roman" pitchFamily="18" charset="0"/>
                <a:sym typeface="Symbol" pitchFamily="18" charset="2"/>
              </a:rPr>
              <a:t>ds</a:t>
            </a:r>
            <a:r>
              <a:rPr lang="en-GB" sz="2800" i="1" baseline="-30000">
                <a:solidFill>
                  <a:schemeClr val="tx2"/>
                </a:solidFill>
                <a:latin typeface="Times New Roman" pitchFamily="18" charset="0"/>
                <a:cs typeface="Times New Roman" pitchFamily="18" charset="0"/>
                <a:sym typeface="Symbol" pitchFamily="18" charset="2"/>
              </a:rPr>
              <a:t>2</a:t>
            </a:r>
            <a:r>
              <a:rPr lang="en-GB" sz="2400">
                <a:solidFill>
                  <a:srgbClr val="0000FF"/>
                </a:solidFill>
                <a:latin typeface="Times New Roman" pitchFamily="18" charset="0"/>
                <a:cs typeface="Times New Roman" pitchFamily="18" charset="0"/>
                <a:sym typeface="Symbol" pitchFamily="18" charset="2"/>
              </a:rPr>
              <a:t> ekanligini nazarga </a:t>
            </a:r>
            <a:r>
              <a:rPr lang="ru-RU" sz="2400" i="1">
                <a:solidFill>
                  <a:srgbClr val="0000FF"/>
                </a:solidFill>
                <a:latin typeface="Times New Roman" pitchFamily="18" charset="0"/>
                <a:cs typeface="Times New Roman" pitchFamily="18" charset="0"/>
                <a:sym typeface="Symbol" pitchFamily="18" charset="2"/>
              </a:rPr>
              <a:t>о</a:t>
            </a:r>
            <a:r>
              <a:rPr lang="en-GB" sz="2400" i="1">
                <a:solidFill>
                  <a:srgbClr val="0000FF"/>
                </a:solidFill>
                <a:latin typeface="Times New Roman" pitchFamily="18" charset="0"/>
                <a:cs typeface="Times New Roman" pitchFamily="18" charset="0"/>
                <a:sym typeface="Symbol" pitchFamily="18" charset="2"/>
              </a:rPr>
              <a:t>lsak, kin</a:t>
            </a:r>
            <a:r>
              <a:rPr lang="ru-RU" sz="2400" i="1">
                <a:solidFill>
                  <a:srgbClr val="0000FF"/>
                </a:solidFill>
                <a:latin typeface="Times New Roman" pitchFamily="18" charset="0"/>
                <a:cs typeface="Times New Roman" pitchFamily="18" charset="0"/>
                <a:sym typeface="Symbol" pitchFamily="18" charset="2"/>
              </a:rPr>
              <a:t>е</a:t>
            </a:r>
            <a:r>
              <a:rPr lang="en-GB" sz="2400" i="1">
                <a:solidFill>
                  <a:srgbClr val="0000FF"/>
                </a:solidFill>
                <a:latin typeface="Times New Roman" pitchFamily="18" charset="0"/>
                <a:cs typeface="Times New Roman" pitchFamily="18" charset="0"/>
                <a:sym typeface="Symbol" pitchFamily="18" charset="2"/>
              </a:rPr>
              <a:t>tik en</a:t>
            </a:r>
            <a:r>
              <a:rPr lang="ru-RU" sz="2400" i="1">
                <a:solidFill>
                  <a:srgbClr val="0000FF"/>
                </a:solidFill>
                <a:latin typeface="Times New Roman" pitchFamily="18" charset="0"/>
                <a:cs typeface="Times New Roman" pitchFamily="18" charset="0"/>
                <a:sym typeface="Symbol" pitchFamily="18" charset="2"/>
              </a:rPr>
              <a:t>е</a:t>
            </a:r>
            <a:r>
              <a:rPr lang="en-GB" sz="2400" i="1">
                <a:solidFill>
                  <a:srgbClr val="0000FF"/>
                </a:solidFill>
                <a:latin typeface="Times New Roman" pitchFamily="18" charset="0"/>
                <a:cs typeface="Times New Roman" pitchFamily="18" charset="0"/>
                <a:sym typeface="Symbol" pitchFamily="18" charset="2"/>
              </a:rPr>
              <a:t>rgiyaning </a:t>
            </a:r>
          </a:p>
          <a:p>
            <a:pPr algn="ctr" eaLnBrk="0" hangingPunct="0"/>
            <a:r>
              <a:rPr lang="en-GB" sz="2400" i="1">
                <a:solidFill>
                  <a:srgbClr val="0000FF"/>
                </a:solidFill>
                <a:latin typeface="Times New Roman" pitchFamily="18" charset="0"/>
                <a:cs typeface="Times New Roman" pitchFamily="18" charset="0"/>
                <a:sym typeface="Symbol" pitchFamily="18" charset="2"/>
              </a:rPr>
              <a:t>              o’zgarishi quyidagicha if</a:t>
            </a:r>
            <a:r>
              <a:rPr lang="ru-RU" sz="2400" i="1">
                <a:solidFill>
                  <a:srgbClr val="0000FF"/>
                </a:solidFill>
                <a:latin typeface="Times New Roman" pitchFamily="18" charset="0"/>
                <a:cs typeface="Times New Roman" pitchFamily="18" charset="0"/>
                <a:sym typeface="Symbol" pitchFamily="18" charset="2"/>
              </a:rPr>
              <a:t>о</a:t>
            </a:r>
            <a:r>
              <a:rPr lang="en-GB" sz="2400" i="1">
                <a:solidFill>
                  <a:srgbClr val="0000FF"/>
                </a:solidFill>
                <a:latin typeface="Times New Roman" pitchFamily="18" charset="0"/>
                <a:cs typeface="Times New Roman" pitchFamily="18" charset="0"/>
                <a:sym typeface="Symbol" pitchFamily="18" charset="2"/>
              </a:rPr>
              <a:t>dalanadi:                     </a:t>
            </a:r>
          </a:p>
        </p:txBody>
      </p:sp>
      <p:sp>
        <p:nvSpPr>
          <p:cNvPr id="6" name="Rectangle 23"/>
          <p:cNvSpPr>
            <a:spLocks noChangeArrowheads="1"/>
          </p:cNvSpPr>
          <p:nvPr/>
        </p:nvSpPr>
        <p:spPr bwMode="auto">
          <a:xfrm>
            <a:off x="7957086" y="5215881"/>
            <a:ext cx="1005403" cy="461665"/>
          </a:xfrm>
          <a:prstGeom prst="rect">
            <a:avLst/>
          </a:prstGeom>
          <a:noFill/>
          <a:ln w="9525">
            <a:noFill/>
            <a:miter lim="800000"/>
            <a:headEnd/>
            <a:tailEnd/>
          </a:ln>
          <a:effectLst/>
        </p:spPr>
        <p:txBody>
          <a:bodyPr wrap="none" anchor="ctr">
            <a:spAutoFit/>
          </a:bodyPr>
          <a:lstStyle/>
          <a:p>
            <a:pPr algn="just"/>
            <a:r>
              <a:rPr lang="en-GB" sz="2400" dirty="0" smtClean="0">
                <a:solidFill>
                  <a:srgbClr val="0000FF"/>
                </a:solidFill>
                <a:latin typeface="Times New Roman" pitchFamily="18" charset="0"/>
                <a:cs typeface="Times New Roman" pitchFamily="18" charset="0"/>
              </a:rPr>
              <a:t>(</a:t>
            </a:r>
            <a:r>
              <a:rPr lang="uz-Cyrl-UZ" sz="2400" dirty="0" smtClean="0">
                <a:solidFill>
                  <a:srgbClr val="0000FF"/>
                </a:solidFill>
                <a:latin typeface="Times New Roman" pitchFamily="18" charset="0"/>
                <a:cs typeface="Times New Roman" pitchFamily="18" charset="0"/>
              </a:rPr>
              <a:t>5</a:t>
            </a:r>
            <a:r>
              <a:rPr lang="en-GB" sz="2400" dirty="0" smtClean="0">
                <a:solidFill>
                  <a:srgbClr val="0000FF"/>
                </a:solidFill>
                <a:latin typeface="Times New Roman" pitchFamily="18" charset="0"/>
                <a:cs typeface="Times New Roman" pitchFamily="18" charset="0"/>
              </a:rPr>
              <a:t>.</a:t>
            </a:r>
            <a:r>
              <a:rPr lang="uz-Cyrl-UZ" sz="2400" dirty="0" smtClean="0">
                <a:solidFill>
                  <a:srgbClr val="0000FF"/>
                </a:solidFill>
                <a:latin typeface="Times New Roman" pitchFamily="18" charset="0"/>
                <a:cs typeface="Times New Roman" pitchFamily="18" charset="0"/>
              </a:rPr>
              <a:t>7.</a:t>
            </a:r>
            <a:r>
              <a:rPr lang="en-GB" sz="2400" dirty="0" smtClean="0">
                <a:solidFill>
                  <a:srgbClr val="0000FF"/>
                </a:solidFill>
                <a:latin typeface="Times New Roman" pitchFamily="18" charset="0"/>
                <a:cs typeface="Times New Roman" pitchFamily="18" charset="0"/>
              </a:rPr>
              <a:t>5</a:t>
            </a:r>
            <a:r>
              <a:rPr lang="en-GB" sz="2400" dirty="0">
                <a:solidFill>
                  <a:srgbClr val="0000FF"/>
                </a:solidFill>
                <a:latin typeface="Times New Roman" pitchFamily="18" charset="0"/>
                <a:cs typeface="Times New Roman" pitchFamily="18" charset="0"/>
              </a:rPr>
              <a:t>)</a:t>
            </a:r>
            <a:endParaRPr lang="en-GB" sz="2400" dirty="0">
              <a:solidFill>
                <a:srgbClr val="0000FF"/>
              </a:solidFill>
              <a:latin typeface="Times New Roman" pitchFamily="18" charset="0"/>
            </a:endParaRPr>
          </a:p>
        </p:txBody>
      </p:sp>
      <p:sp>
        <p:nvSpPr>
          <p:cNvPr id="7" name="Rectangle 24"/>
          <p:cNvSpPr>
            <a:spLocks noChangeArrowheads="1"/>
          </p:cNvSpPr>
          <p:nvPr/>
        </p:nvSpPr>
        <p:spPr bwMode="auto">
          <a:xfrm>
            <a:off x="6359689" y="1807518"/>
            <a:ext cx="1082348" cy="461665"/>
          </a:xfrm>
          <a:prstGeom prst="rect">
            <a:avLst/>
          </a:prstGeom>
          <a:noFill/>
          <a:ln w="9525">
            <a:noFill/>
            <a:miter lim="800000"/>
            <a:headEnd/>
            <a:tailEnd/>
          </a:ln>
          <a:effectLst/>
        </p:spPr>
        <p:txBody>
          <a:bodyPr wrap="none" anchor="ctr">
            <a:spAutoFit/>
          </a:bodyPr>
          <a:lstStyle/>
          <a:p>
            <a:pPr algn="just"/>
            <a:r>
              <a:rPr lang="ru-RU" sz="2400" dirty="0">
                <a:solidFill>
                  <a:srgbClr val="0000FF"/>
                </a:solidFill>
                <a:latin typeface="Times New Roman" pitchFamily="18" charset="0"/>
                <a:cs typeface="Times New Roman" pitchFamily="18" charset="0"/>
              </a:rPr>
              <a:t> </a:t>
            </a:r>
            <a:r>
              <a:rPr lang="ru-RU" sz="2400" dirty="0" smtClean="0">
                <a:solidFill>
                  <a:srgbClr val="0000FF"/>
                </a:solidFill>
                <a:latin typeface="Times New Roman" pitchFamily="18" charset="0"/>
                <a:cs typeface="Times New Roman" pitchFamily="18" charset="0"/>
              </a:rPr>
              <a:t>(5.7.4</a:t>
            </a:r>
            <a:r>
              <a:rPr lang="ru-RU" sz="2400" dirty="0">
                <a:solidFill>
                  <a:srgbClr val="0000FF"/>
                </a:solidFill>
                <a:latin typeface="Times New Roman" pitchFamily="18" charset="0"/>
                <a:cs typeface="Times New Roman" pitchFamily="18" charset="0"/>
              </a:rPr>
              <a:t>)</a:t>
            </a:r>
            <a:endParaRPr lang="ru-RU" sz="2400" dirty="0">
              <a:solidFill>
                <a:srgbClr val="0000FF"/>
              </a:solidFill>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8181"/>
    </mc:Choice>
    <mc:Fallback xmlns="">
      <p:transition spd="slow" advTm="5818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2"/>
          <p:cNvGraphicFramePr>
            <a:graphicFrameLocks noChangeAspect="1"/>
          </p:cNvGraphicFramePr>
          <p:nvPr/>
        </p:nvGraphicFramePr>
        <p:xfrm>
          <a:off x="2728913" y="1504950"/>
          <a:ext cx="2565400" cy="1270000"/>
        </p:xfrm>
        <a:graphic>
          <a:graphicData uri="http://schemas.openxmlformats.org/presentationml/2006/ole">
            <mc:AlternateContent xmlns:mc="http://schemas.openxmlformats.org/markup-compatibility/2006">
              <mc:Choice xmlns:v="urn:schemas-microsoft-com:vml" Requires="v">
                <p:oleObj spid="_x0000_s43014" name="Формула" r:id="rId3" imgW="977760" imgH="482400" progId="">
                  <p:embed/>
                </p:oleObj>
              </mc:Choice>
              <mc:Fallback>
                <p:oleObj name="Формула" r:id="rId3" imgW="977760" imgH="482400"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28913" y="1504950"/>
                        <a:ext cx="2565400" cy="1270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 name="Object 11"/>
          <p:cNvGraphicFramePr>
            <a:graphicFrameLocks noChangeAspect="1"/>
          </p:cNvGraphicFramePr>
          <p:nvPr/>
        </p:nvGraphicFramePr>
        <p:xfrm>
          <a:off x="2590800" y="4410075"/>
          <a:ext cx="2324100" cy="1395413"/>
        </p:xfrm>
        <a:graphic>
          <a:graphicData uri="http://schemas.openxmlformats.org/presentationml/2006/ole">
            <mc:AlternateContent xmlns:mc="http://schemas.openxmlformats.org/markup-compatibility/2006">
              <mc:Choice xmlns:v="urn:schemas-microsoft-com:vml" Requires="v">
                <p:oleObj spid="_x0000_s43015" name="Формула" r:id="rId5" imgW="812447" imgH="482391" progId="">
                  <p:embed/>
                </p:oleObj>
              </mc:Choice>
              <mc:Fallback>
                <p:oleObj name="Формула" r:id="rId5" imgW="812447" imgH="482391" progId="">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90800" y="4410075"/>
                        <a:ext cx="2324100" cy="13954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Rectangle 13"/>
          <p:cNvSpPr>
            <a:spLocks noChangeArrowheads="1"/>
          </p:cNvSpPr>
          <p:nvPr/>
        </p:nvSpPr>
        <p:spPr bwMode="auto">
          <a:xfrm>
            <a:off x="641350" y="512118"/>
            <a:ext cx="5206875" cy="461665"/>
          </a:xfrm>
          <a:prstGeom prst="rect">
            <a:avLst/>
          </a:prstGeom>
          <a:noFill/>
          <a:ln w="9525">
            <a:noFill/>
            <a:miter lim="800000"/>
            <a:headEnd/>
            <a:tailEnd/>
          </a:ln>
          <a:effectLst/>
        </p:spPr>
        <p:txBody>
          <a:bodyPr wrap="none" anchor="ctr">
            <a:spAutoFit/>
          </a:bodyPr>
          <a:lstStyle/>
          <a:p>
            <a:r>
              <a:rPr lang="en-US" sz="2400" dirty="0">
                <a:solidFill>
                  <a:srgbClr val="0000FF"/>
                </a:solidFill>
                <a:latin typeface="Times New Roman" pitchFamily="18" charset="0"/>
                <a:cs typeface="Times New Roman" pitchFamily="18" charset="0"/>
              </a:rPr>
              <a:t>U </a:t>
            </a:r>
            <a:r>
              <a:rPr lang="en-US" sz="2400" dirty="0" err="1">
                <a:solidFill>
                  <a:srgbClr val="0000FF"/>
                </a:solidFill>
                <a:latin typeface="Times New Roman" pitchFamily="18" charset="0"/>
                <a:cs typeface="Times New Roman" pitchFamily="18" charset="0"/>
              </a:rPr>
              <a:t>holda</a:t>
            </a:r>
            <a:r>
              <a:rPr lang="en-US" sz="2400" dirty="0">
                <a:solidFill>
                  <a:srgbClr val="0000FF"/>
                </a:solidFill>
                <a:latin typeface="Times New Roman" pitchFamily="18" charset="0"/>
                <a:cs typeface="Times New Roman" pitchFamily="18" charset="0"/>
              </a:rPr>
              <a:t> </a:t>
            </a:r>
            <a:r>
              <a:rPr lang="uz-Cyrl-UZ" sz="2400" dirty="0" smtClean="0">
                <a:solidFill>
                  <a:srgbClr val="0000FF"/>
                </a:solidFill>
                <a:latin typeface="Times New Roman" pitchFamily="18" charset="0"/>
                <a:cs typeface="Times New Roman" pitchFamily="18" charset="0"/>
              </a:rPr>
              <a:t>5</a:t>
            </a:r>
            <a:r>
              <a:rPr lang="en-GB" sz="2400" dirty="0" smtClean="0">
                <a:solidFill>
                  <a:srgbClr val="0000FF"/>
                </a:solidFill>
                <a:latin typeface="Times New Roman" pitchFamily="18" charset="0"/>
                <a:cs typeface="Times New Roman" pitchFamily="18" charset="0"/>
              </a:rPr>
              <a:t>.</a:t>
            </a:r>
            <a:r>
              <a:rPr lang="uz-Cyrl-UZ" sz="2400" dirty="0" smtClean="0">
                <a:solidFill>
                  <a:srgbClr val="0000FF"/>
                </a:solidFill>
                <a:latin typeface="Times New Roman" pitchFamily="18" charset="0"/>
                <a:cs typeface="Times New Roman" pitchFamily="18" charset="0"/>
              </a:rPr>
              <a:t>7</a:t>
            </a:r>
            <a:r>
              <a:rPr lang="en-GB" sz="2400" dirty="0" smtClean="0">
                <a:solidFill>
                  <a:srgbClr val="0000FF"/>
                </a:solidFill>
                <a:latin typeface="Times New Roman" pitchFamily="18" charset="0"/>
                <a:cs typeface="Times New Roman" pitchFamily="18" charset="0"/>
              </a:rPr>
              <a:t>1-rasmdan </a:t>
            </a:r>
            <a:r>
              <a:rPr lang="en-GB" sz="2400" dirty="0" err="1">
                <a:solidFill>
                  <a:srgbClr val="0000FF"/>
                </a:solidFill>
                <a:latin typeface="Times New Roman" pitchFamily="18" charset="0"/>
                <a:cs typeface="Times New Roman" pitchFamily="18" charset="0"/>
              </a:rPr>
              <a:t>ko’rinib</a:t>
            </a:r>
            <a:r>
              <a:rPr lang="en-GB" sz="2400" dirty="0">
                <a:solidFill>
                  <a:srgbClr val="0000FF"/>
                </a:solidFill>
                <a:latin typeface="Times New Roman" pitchFamily="18" charset="0"/>
                <a:cs typeface="Times New Roman" pitchFamily="18" charset="0"/>
              </a:rPr>
              <a:t> </a:t>
            </a:r>
            <a:r>
              <a:rPr lang="en-GB" sz="2400" dirty="0" err="1">
                <a:solidFill>
                  <a:srgbClr val="0000FF"/>
                </a:solidFill>
                <a:latin typeface="Times New Roman" pitchFamily="18" charset="0"/>
                <a:cs typeface="Times New Roman" pitchFamily="18" charset="0"/>
              </a:rPr>
              <a:t>turibdiki</a:t>
            </a:r>
            <a:r>
              <a:rPr lang="en-GB" sz="2400" dirty="0">
                <a:solidFill>
                  <a:srgbClr val="0000FF"/>
                </a:solidFill>
                <a:latin typeface="Times New Roman" pitchFamily="18" charset="0"/>
                <a:cs typeface="Times New Roman" pitchFamily="18" charset="0"/>
              </a:rPr>
              <a:t>,</a:t>
            </a:r>
            <a:endParaRPr lang="ru-RU" sz="2400" dirty="0">
              <a:solidFill>
                <a:srgbClr val="0000FF"/>
              </a:solidFill>
              <a:latin typeface="Times New Roman" pitchFamily="18" charset="0"/>
            </a:endParaRPr>
          </a:p>
        </p:txBody>
      </p:sp>
      <p:sp>
        <p:nvSpPr>
          <p:cNvPr id="5" name="Rectangle 14"/>
          <p:cNvSpPr>
            <a:spLocks noChangeArrowheads="1"/>
          </p:cNvSpPr>
          <p:nvPr/>
        </p:nvSpPr>
        <p:spPr bwMode="auto">
          <a:xfrm>
            <a:off x="641350" y="3155950"/>
            <a:ext cx="8131175" cy="822325"/>
          </a:xfrm>
          <a:prstGeom prst="rect">
            <a:avLst/>
          </a:prstGeom>
          <a:noFill/>
          <a:ln w="9525">
            <a:noFill/>
            <a:miter lim="800000"/>
            <a:headEnd/>
            <a:tailEnd/>
          </a:ln>
          <a:effectLst/>
        </p:spPr>
        <p:txBody>
          <a:bodyPr wrap="none" anchor="ctr">
            <a:spAutoFit/>
          </a:bodyPr>
          <a:lstStyle/>
          <a:p>
            <a:pPr algn="ctr"/>
            <a:r>
              <a:rPr lang="ru-RU" sz="2400">
                <a:solidFill>
                  <a:schemeClr val="tx2"/>
                </a:solidFill>
                <a:latin typeface="Times New Roman" pitchFamily="18" charset="0"/>
                <a:cs typeface="Times New Roman" pitchFamily="18" charset="0"/>
              </a:rPr>
              <a:t>(6.4) ni nazarga оlsak va uzluksizlik tеnglamasidan fоydalansak, </a:t>
            </a:r>
            <a:endParaRPr lang="en-US" sz="2400">
              <a:solidFill>
                <a:schemeClr val="tx2"/>
              </a:solidFill>
              <a:latin typeface="Times New Roman" pitchFamily="18" charset="0"/>
              <a:cs typeface="Times New Roman" pitchFamily="18" charset="0"/>
            </a:endParaRPr>
          </a:p>
          <a:p>
            <a:pPr algn="ctr"/>
            <a:r>
              <a:rPr lang="ru-RU" sz="2400">
                <a:solidFill>
                  <a:schemeClr val="tx2"/>
                </a:solidFill>
                <a:latin typeface="Times New Roman" pitchFamily="18" charset="0"/>
                <a:cs typeface="Times New Roman" pitchFamily="18" charset="0"/>
              </a:rPr>
              <a:t>quyidagi munоsabat kеlib chiqadi:</a:t>
            </a:r>
            <a:endParaRPr lang="ru-RU" sz="2400">
              <a:solidFill>
                <a:schemeClr val="tx2"/>
              </a:solidFill>
              <a:latin typeface="Times New Roman" pitchFamily="18" charset="0"/>
            </a:endParaRPr>
          </a:p>
        </p:txBody>
      </p:sp>
      <p:sp>
        <p:nvSpPr>
          <p:cNvPr id="6" name="Rectangle 15"/>
          <p:cNvSpPr>
            <a:spLocks noChangeArrowheads="1"/>
          </p:cNvSpPr>
          <p:nvPr/>
        </p:nvSpPr>
        <p:spPr bwMode="auto">
          <a:xfrm>
            <a:off x="6348576" y="4919018"/>
            <a:ext cx="1082348" cy="461665"/>
          </a:xfrm>
          <a:prstGeom prst="rect">
            <a:avLst/>
          </a:prstGeom>
          <a:noFill/>
          <a:ln w="9525">
            <a:noFill/>
            <a:miter lim="800000"/>
            <a:headEnd/>
            <a:tailEnd/>
          </a:ln>
          <a:effectLst/>
        </p:spPr>
        <p:txBody>
          <a:bodyPr wrap="none" anchor="ctr">
            <a:spAutoFit/>
          </a:bodyPr>
          <a:lstStyle/>
          <a:p>
            <a:pPr algn="just"/>
            <a:r>
              <a:rPr lang="en-GB" sz="2400" dirty="0">
                <a:solidFill>
                  <a:srgbClr val="0000FF"/>
                </a:solidFill>
                <a:latin typeface="Times New Roman" pitchFamily="18" charset="0"/>
                <a:cs typeface="Times New Roman" pitchFamily="18" charset="0"/>
              </a:rPr>
              <a:t> </a:t>
            </a:r>
            <a:r>
              <a:rPr lang="en-GB" sz="2400" dirty="0" smtClean="0">
                <a:solidFill>
                  <a:srgbClr val="0000FF"/>
                </a:solidFill>
                <a:latin typeface="Times New Roman" pitchFamily="18" charset="0"/>
                <a:cs typeface="Times New Roman" pitchFamily="18" charset="0"/>
              </a:rPr>
              <a:t>(</a:t>
            </a:r>
            <a:r>
              <a:rPr lang="uz-Cyrl-UZ" sz="2400" dirty="0" smtClean="0">
                <a:solidFill>
                  <a:srgbClr val="0000FF"/>
                </a:solidFill>
                <a:latin typeface="Times New Roman" pitchFamily="18" charset="0"/>
                <a:cs typeface="Times New Roman" pitchFamily="18" charset="0"/>
              </a:rPr>
              <a:t>5</a:t>
            </a:r>
            <a:r>
              <a:rPr lang="en-GB" sz="2400" dirty="0" smtClean="0">
                <a:solidFill>
                  <a:srgbClr val="0000FF"/>
                </a:solidFill>
                <a:latin typeface="Times New Roman" pitchFamily="18" charset="0"/>
                <a:cs typeface="Times New Roman" pitchFamily="18" charset="0"/>
              </a:rPr>
              <a:t>.</a:t>
            </a:r>
            <a:r>
              <a:rPr lang="uz-Cyrl-UZ" sz="2400" dirty="0" smtClean="0">
                <a:solidFill>
                  <a:srgbClr val="0000FF"/>
                </a:solidFill>
                <a:latin typeface="Times New Roman" pitchFamily="18" charset="0"/>
                <a:cs typeface="Times New Roman" pitchFamily="18" charset="0"/>
              </a:rPr>
              <a:t>7.</a:t>
            </a:r>
            <a:r>
              <a:rPr lang="en-GB" sz="2400" dirty="0" smtClean="0">
                <a:solidFill>
                  <a:srgbClr val="0000FF"/>
                </a:solidFill>
                <a:latin typeface="Times New Roman" pitchFamily="18" charset="0"/>
                <a:cs typeface="Times New Roman" pitchFamily="18" charset="0"/>
              </a:rPr>
              <a:t>6</a:t>
            </a:r>
            <a:r>
              <a:rPr lang="en-GB" sz="2400" dirty="0">
                <a:solidFill>
                  <a:srgbClr val="0000FF"/>
                </a:solidFill>
                <a:latin typeface="Times New Roman" pitchFamily="18" charset="0"/>
                <a:cs typeface="Times New Roman" pitchFamily="18" charset="0"/>
              </a:rPr>
              <a:t>)</a:t>
            </a:r>
            <a:endParaRPr lang="en-GB" sz="2400" dirty="0">
              <a:solidFill>
                <a:srgbClr val="0000FF"/>
              </a:solidFill>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1313"/>
    </mc:Choice>
    <mc:Fallback xmlns="">
      <p:transition spd="slow" advTm="3131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7"/>
          <p:cNvGraphicFramePr>
            <a:graphicFrameLocks noChangeAspect="1"/>
          </p:cNvGraphicFramePr>
          <p:nvPr/>
        </p:nvGraphicFramePr>
        <p:xfrm>
          <a:off x="2919413" y="2000250"/>
          <a:ext cx="3081337" cy="711200"/>
        </p:xfrm>
        <a:graphic>
          <a:graphicData uri="http://schemas.openxmlformats.org/presentationml/2006/ole">
            <mc:AlternateContent xmlns:mc="http://schemas.openxmlformats.org/markup-compatibility/2006">
              <mc:Choice xmlns:v="urn:schemas-microsoft-com:vml" Requires="v">
                <p:oleObj spid="_x0000_s44040" name="Формула" r:id="rId3" imgW="990600" imgH="228600" progId="">
                  <p:embed/>
                </p:oleObj>
              </mc:Choice>
              <mc:Fallback>
                <p:oleObj name="Формула" r:id="rId3" imgW="990600" imgH="228600"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9413" y="2000250"/>
                        <a:ext cx="3081337" cy="711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 name="Object 16"/>
          <p:cNvGraphicFramePr>
            <a:graphicFrameLocks noChangeAspect="1"/>
          </p:cNvGraphicFramePr>
          <p:nvPr/>
        </p:nvGraphicFramePr>
        <p:xfrm>
          <a:off x="2138363" y="3279775"/>
          <a:ext cx="4703762" cy="639763"/>
        </p:xfrm>
        <a:graphic>
          <a:graphicData uri="http://schemas.openxmlformats.org/presentationml/2006/ole">
            <mc:AlternateContent xmlns:mc="http://schemas.openxmlformats.org/markup-compatibility/2006">
              <mc:Choice xmlns:v="urn:schemas-microsoft-com:vml" Requires="v">
                <p:oleObj spid="_x0000_s44041" name="Формула" r:id="rId5" imgW="1612900" imgH="215900" progId="">
                  <p:embed/>
                </p:oleObj>
              </mc:Choice>
              <mc:Fallback>
                <p:oleObj name="Формула" r:id="rId5" imgW="1612900" imgH="215900" progId="">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38363" y="3279775"/>
                        <a:ext cx="4703762" cy="6397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 name="Object 15"/>
          <p:cNvGraphicFramePr>
            <a:graphicFrameLocks noChangeAspect="1"/>
          </p:cNvGraphicFramePr>
          <p:nvPr/>
        </p:nvGraphicFramePr>
        <p:xfrm>
          <a:off x="2455863" y="4911725"/>
          <a:ext cx="4071937" cy="763588"/>
        </p:xfrm>
        <a:graphic>
          <a:graphicData uri="http://schemas.openxmlformats.org/presentationml/2006/ole">
            <mc:AlternateContent xmlns:mc="http://schemas.openxmlformats.org/markup-compatibility/2006">
              <mc:Choice xmlns:v="urn:schemas-microsoft-com:vml" Requires="v">
                <p:oleObj spid="_x0000_s44042" name="Формула" r:id="rId7" imgW="1219200" imgH="228600" progId="">
                  <p:embed/>
                </p:oleObj>
              </mc:Choice>
              <mc:Fallback>
                <p:oleObj name="Формула" r:id="rId7" imgW="1219200" imgH="228600" progId="">
                  <p:embed/>
                  <p:pic>
                    <p:nvPicPr>
                      <p:cNvPr id="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55863" y="4911725"/>
                        <a:ext cx="4071937" cy="7635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Rectangle 18"/>
          <p:cNvSpPr>
            <a:spLocks noChangeArrowheads="1"/>
          </p:cNvSpPr>
          <p:nvPr/>
        </p:nvSpPr>
        <p:spPr bwMode="auto">
          <a:xfrm>
            <a:off x="174625" y="236538"/>
            <a:ext cx="9017000" cy="1552575"/>
          </a:xfrm>
          <a:prstGeom prst="rect">
            <a:avLst/>
          </a:prstGeom>
          <a:noFill/>
          <a:ln w="9525">
            <a:noFill/>
            <a:miter lim="800000"/>
            <a:headEnd/>
            <a:tailEnd/>
          </a:ln>
          <a:effectLst/>
        </p:spPr>
        <p:txBody>
          <a:bodyPr wrap="none" anchor="ctr">
            <a:spAutoFit/>
          </a:bodyPr>
          <a:lstStyle/>
          <a:p>
            <a:pPr algn="ctr"/>
            <a:r>
              <a:rPr lang="en-GB" sz="2400">
                <a:solidFill>
                  <a:schemeClr val="tx2"/>
                </a:solidFill>
                <a:latin typeface="Times New Roman" pitchFamily="18" charset="0"/>
                <a:cs typeface="Times New Roman" pitchFamily="18" charset="0"/>
              </a:rPr>
              <a:t>Bu ish (</a:t>
            </a:r>
            <a:r>
              <a:rPr lang="en-US" sz="2400">
                <a:solidFill>
                  <a:schemeClr val="tx2"/>
                </a:solidFill>
                <a:latin typeface="Times New Roman" pitchFamily="18" charset="0"/>
                <a:cs typeface="Times New Roman" pitchFamily="18" charset="0"/>
              </a:rPr>
              <a:t>1-1 </a:t>
            </a:r>
            <a:r>
              <a:rPr lang="en-GB" sz="2400">
                <a:solidFill>
                  <a:schemeClr val="tx2"/>
                </a:solidFill>
                <a:latin typeface="Times New Roman" pitchFamily="18" charset="0"/>
                <a:cs typeface="Times New Roman" pitchFamily="18" charset="0"/>
              </a:rPr>
              <a:t>va </a:t>
            </a:r>
            <a:r>
              <a:rPr lang="en-US" sz="2400">
                <a:solidFill>
                  <a:schemeClr val="tx2"/>
                </a:solidFill>
                <a:latin typeface="Times New Roman" pitchFamily="18" charset="0"/>
                <a:cs typeface="Times New Roman" pitchFamily="18" charset="0"/>
              </a:rPr>
              <a:t>2-2 </a:t>
            </a:r>
            <a:r>
              <a:rPr lang="en-GB" sz="2400">
                <a:solidFill>
                  <a:schemeClr val="tx2"/>
                </a:solidFill>
                <a:latin typeface="Times New Roman" pitchFamily="18" charset="0"/>
                <a:cs typeface="Times New Roman" pitchFamily="18" charset="0"/>
              </a:rPr>
              <a:t>k</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simlar </a:t>
            </a:r>
            <a:r>
              <a:rPr lang="ru-RU" sz="2400">
                <a:solidFill>
                  <a:schemeClr val="tx2"/>
                </a:solidFill>
                <a:latin typeface="Times New Roman" pitchFamily="18" charset="0"/>
                <a:cs typeface="Times New Roman" pitchFamily="18" charset="0"/>
              </a:rPr>
              <a:t>о</a:t>
            </a:r>
            <a:r>
              <a:rPr lang="en-GB" sz="2400">
                <a:solidFill>
                  <a:schemeClr val="tx2"/>
                </a:solidFill>
                <a:latin typeface="Times New Roman" pitchFamily="18" charset="0"/>
                <a:cs typeface="Times New Roman" pitchFamily="18" charset="0"/>
              </a:rPr>
              <a:t>rasidagi bo’lak o’z vaziyatini saqlagani</a:t>
            </a:r>
          </a:p>
          <a:p>
            <a:pPr algn="ctr"/>
            <a:r>
              <a:rPr lang="en-GB" sz="2400">
                <a:solidFill>
                  <a:schemeClr val="tx2"/>
                </a:solidFill>
                <a:latin typeface="Times New Roman" pitchFamily="18" charset="0"/>
                <a:cs typeface="Times New Roman" pitchFamily="18" charset="0"/>
              </a:rPr>
              <a:t>uchun) </a:t>
            </a:r>
            <a:r>
              <a:rPr lang="en-US" sz="2400">
                <a:solidFill>
                  <a:schemeClr val="tx2"/>
                </a:solidFill>
                <a:latin typeface="Times New Roman" pitchFamily="18" charset="0"/>
                <a:cs typeface="Times New Roman" pitchFamily="18" charset="0"/>
              </a:rPr>
              <a:t>1-1 </a:t>
            </a:r>
            <a:r>
              <a:rPr lang="en-GB" sz="2400">
                <a:solidFill>
                  <a:schemeClr val="tx2"/>
                </a:solidFill>
                <a:latin typeface="Times New Roman" pitchFamily="18" charset="0"/>
                <a:cs typeface="Times New Roman" pitchFamily="18" charset="0"/>
              </a:rPr>
              <a:t>va </a:t>
            </a:r>
            <a:r>
              <a:rPr lang="en-US" sz="2400">
                <a:solidFill>
                  <a:schemeClr val="tx2"/>
                </a:solidFill>
                <a:latin typeface="Times New Roman" pitchFamily="18" charset="0"/>
                <a:cs typeface="Times New Roman" pitchFamily="18" charset="0"/>
              </a:rPr>
              <a:t>1’-1’</a:t>
            </a:r>
            <a:r>
              <a:rPr lang="en-GB" sz="2400">
                <a:solidFill>
                  <a:schemeClr val="tx2"/>
                </a:solidFill>
                <a:latin typeface="Times New Roman" pitchFamily="18" charset="0"/>
                <a:cs typeface="Times New Roman" pitchFamily="18" charset="0"/>
              </a:rPr>
              <a:t> k</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simlar </a:t>
            </a:r>
            <a:r>
              <a:rPr lang="ru-RU" sz="2400">
                <a:solidFill>
                  <a:schemeClr val="tx2"/>
                </a:solidFill>
                <a:latin typeface="Times New Roman" pitchFamily="18" charset="0"/>
                <a:cs typeface="Times New Roman" pitchFamily="18" charset="0"/>
              </a:rPr>
              <a:t>о</a:t>
            </a:r>
            <a:r>
              <a:rPr lang="en-GB" sz="2400">
                <a:solidFill>
                  <a:schemeClr val="tx2"/>
                </a:solidFill>
                <a:latin typeface="Times New Roman" pitchFamily="18" charset="0"/>
                <a:cs typeface="Times New Roman" pitchFamily="18" charset="0"/>
              </a:rPr>
              <a:t>rasidagi bo’lak bilan </a:t>
            </a:r>
            <a:r>
              <a:rPr lang="en-US" sz="2400">
                <a:solidFill>
                  <a:schemeClr val="tx2"/>
                </a:solidFill>
                <a:latin typeface="Times New Roman" pitchFamily="18" charset="0"/>
                <a:cs typeface="Times New Roman" pitchFamily="18" charset="0"/>
              </a:rPr>
              <a:t>2-2 </a:t>
            </a:r>
            <a:r>
              <a:rPr lang="en-GB" sz="2400">
                <a:solidFill>
                  <a:schemeClr val="tx2"/>
                </a:solidFill>
                <a:latin typeface="Times New Roman" pitchFamily="18" charset="0"/>
                <a:cs typeface="Times New Roman" pitchFamily="18" charset="0"/>
              </a:rPr>
              <a:t>va </a:t>
            </a:r>
            <a:r>
              <a:rPr lang="en-US" sz="2400">
                <a:solidFill>
                  <a:schemeClr val="tx2"/>
                </a:solidFill>
                <a:latin typeface="Times New Roman" pitchFamily="18" charset="0"/>
                <a:cs typeface="Times New Roman" pitchFamily="18" charset="0"/>
              </a:rPr>
              <a:t>2’-2’</a:t>
            </a:r>
          </a:p>
          <a:p>
            <a:pPr algn="ctr"/>
            <a:r>
              <a:rPr lang="en-GB" sz="2400">
                <a:solidFill>
                  <a:schemeClr val="tx2"/>
                </a:solidFill>
                <a:latin typeface="Times New Roman" pitchFamily="18" charset="0"/>
                <a:cs typeface="Times New Roman" pitchFamily="18" charset="0"/>
              </a:rPr>
              <a:t>k</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simlar </a:t>
            </a:r>
            <a:r>
              <a:rPr lang="ru-RU" sz="2400">
                <a:solidFill>
                  <a:schemeClr val="tx2"/>
                </a:solidFill>
                <a:latin typeface="Times New Roman" pitchFamily="18" charset="0"/>
                <a:cs typeface="Times New Roman" pitchFamily="18" charset="0"/>
              </a:rPr>
              <a:t>о</a:t>
            </a:r>
            <a:r>
              <a:rPr lang="en-GB" sz="2400">
                <a:solidFill>
                  <a:schemeClr val="tx2"/>
                </a:solidFill>
                <a:latin typeface="Times New Roman" pitchFamily="18" charset="0"/>
                <a:cs typeface="Times New Roman" pitchFamily="18" charset="0"/>
              </a:rPr>
              <a:t>rasidagi bo’laklar og’irliklarini ular markazlarining v</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rtikal </a:t>
            </a:r>
          </a:p>
          <a:p>
            <a:pPr algn="ctr"/>
            <a:r>
              <a:rPr lang="en-GB" sz="2400">
                <a:solidFill>
                  <a:schemeClr val="tx2"/>
                </a:solidFill>
                <a:latin typeface="Times New Roman" pitchFamily="18" charset="0"/>
                <a:cs typeface="Times New Roman" pitchFamily="18" charset="0"/>
              </a:rPr>
              <a:t>o’qi bo’yicha vaziyatlari </a:t>
            </a:r>
            <a:r>
              <a:rPr lang="en-US" sz="2400" i="1">
                <a:solidFill>
                  <a:srgbClr val="0000FF"/>
                </a:solidFill>
                <a:latin typeface="Times New Roman" pitchFamily="18" charset="0"/>
                <a:cs typeface="Times New Roman" pitchFamily="18" charset="0"/>
              </a:rPr>
              <a:t>z</a:t>
            </a:r>
            <a:r>
              <a:rPr lang="en-GB" sz="2400" i="1" baseline="-30000">
                <a:solidFill>
                  <a:srgbClr val="0000FF"/>
                </a:solidFill>
                <a:latin typeface="Times New Roman" pitchFamily="18" charset="0"/>
                <a:cs typeface="Times New Roman" pitchFamily="18" charset="0"/>
              </a:rPr>
              <a:t>1</a:t>
            </a:r>
            <a:r>
              <a:rPr lang="en-GB" sz="2400">
                <a:solidFill>
                  <a:schemeClr val="tx2"/>
                </a:solidFill>
                <a:latin typeface="Times New Roman" pitchFamily="18" charset="0"/>
                <a:cs typeface="Times New Roman" pitchFamily="18" charset="0"/>
              </a:rPr>
              <a:t> va </a:t>
            </a:r>
            <a:r>
              <a:rPr lang="en-US" sz="2400" i="1">
                <a:solidFill>
                  <a:srgbClr val="0000FF"/>
                </a:solidFill>
                <a:latin typeface="Times New Roman" pitchFamily="18" charset="0"/>
                <a:cs typeface="Times New Roman" pitchFamily="18" charset="0"/>
              </a:rPr>
              <a:t>z</a:t>
            </a:r>
            <a:r>
              <a:rPr lang="en-GB" sz="2400" i="1" baseline="-30000">
                <a:solidFill>
                  <a:srgbClr val="0000FF"/>
                </a:solidFill>
                <a:latin typeface="Times New Roman" pitchFamily="18" charset="0"/>
                <a:cs typeface="Times New Roman" pitchFamily="18" charset="0"/>
              </a:rPr>
              <a:t>2</a:t>
            </a:r>
            <a:r>
              <a:rPr lang="en-GB" sz="2400">
                <a:solidFill>
                  <a:schemeClr val="tx2"/>
                </a:solidFill>
                <a:latin typeface="Times New Roman" pitchFamily="18" charset="0"/>
                <a:cs typeface="Times New Roman" pitchFamily="18" charset="0"/>
              </a:rPr>
              <a:t> ning ayirmasiga ko’paytirilganiga t</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ng:</a:t>
            </a:r>
            <a:endParaRPr lang="ru-RU" sz="2400">
              <a:solidFill>
                <a:schemeClr val="tx2"/>
              </a:solidFill>
              <a:latin typeface="Times New Roman" pitchFamily="18" charset="0"/>
            </a:endParaRPr>
          </a:p>
        </p:txBody>
      </p:sp>
      <p:sp>
        <p:nvSpPr>
          <p:cNvPr id="6" name="Rectangle 19"/>
          <p:cNvSpPr>
            <a:spLocks noChangeArrowheads="1"/>
          </p:cNvSpPr>
          <p:nvPr/>
        </p:nvSpPr>
        <p:spPr bwMode="auto">
          <a:xfrm>
            <a:off x="673100" y="2847975"/>
            <a:ext cx="944563" cy="457200"/>
          </a:xfrm>
          <a:prstGeom prst="rect">
            <a:avLst/>
          </a:prstGeom>
          <a:noFill/>
          <a:ln w="9525">
            <a:noFill/>
            <a:miter lim="800000"/>
            <a:headEnd/>
            <a:tailEnd/>
          </a:ln>
          <a:effectLst/>
        </p:spPr>
        <p:txBody>
          <a:bodyPr wrap="none" anchor="ctr">
            <a:spAutoFit/>
          </a:bodyPr>
          <a:lstStyle/>
          <a:p>
            <a:pPr eaLnBrk="0" hangingPunct="0"/>
            <a:r>
              <a:rPr lang="en-GB" sz="2400">
                <a:solidFill>
                  <a:srgbClr val="0000FF"/>
                </a:solidFill>
                <a:latin typeface="Times New Roman" pitchFamily="18" charset="0"/>
                <a:cs typeface="Times New Roman" pitchFamily="18" charset="0"/>
              </a:rPr>
              <a:t>lekin,</a:t>
            </a:r>
            <a:r>
              <a:rPr lang="en-GB" sz="2400">
                <a:solidFill>
                  <a:schemeClr val="tx2"/>
                </a:solidFill>
                <a:latin typeface="Times New Roman" pitchFamily="18" charset="0"/>
                <a:cs typeface="Times New Roman" pitchFamily="18" charset="0"/>
              </a:rPr>
              <a:t> </a:t>
            </a:r>
            <a:endParaRPr lang="ru-RU" sz="2400">
              <a:solidFill>
                <a:schemeClr val="tx2"/>
              </a:solidFill>
              <a:latin typeface="Times New Roman" pitchFamily="18" charset="0"/>
            </a:endParaRPr>
          </a:p>
        </p:txBody>
      </p:sp>
      <p:sp>
        <p:nvSpPr>
          <p:cNvPr id="7" name="Rectangle 20"/>
          <p:cNvSpPr>
            <a:spLocks noChangeArrowheads="1"/>
          </p:cNvSpPr>
          <p:nvPr/>
        </p:nvSpPr>
        <p:spPr bwMode="auto">
          <a:xfrm>
            <a:off x="608013" y="4132263"/>
            <a:ext cx="2019300" cy="457200"/>
          </a:xfrm>
          <a:prstGeom prst="rect">
            <a:avLst/>
          </a:prstGeom>
          <a:noFill/>
          <a:ln w="9525">
            <a:noFill/>
            <a:miter lim="800000"/>
            <a:headEnd/>
            <a:tailEnd/>
          </a:ln>
          <a:effectLst/>
        </p:spPr>
        <p:txBody>
          <a:bodyPr wrap="none" anchor="ctr">
            <a:spAutoFit/>
          </a:bodyPr>
          <a:lstStyle/>
          <a:p>
            <a:r>
              <a:rPr lang="en-US" sz="2400">
                <a:solidFill>
                  <a:schemeClr val="tx2"/>
                </a:solidFill>
                <a:latin typeface="Times New Roman" pitchFamily="18" charset="0"/>
                <a:cs typeface="Times New Roman" pitchFamily="18" charset="0"/>
              </a:rPr>
              <a:t>b</a:t>
            </a:r>
            <a:r>
              <a:rPr lang="en-GB" sz="2400">
                <a:solidFill>
                  <a:schemeClr val="tx2"/>
                </a:solidFill>
                <a:latin typeface="Times New Roman" pitchFamily="18" charset="0"/>
                <a:cs typeface="Times New Roman" pitchFamily="18" charset="0"/>
              </a:rPr>
              <a:t>o’lgani uchun</a:t>
            </a:r>
            <a:endParaRPr lang="en-US" sz="2400">
              <a:solidFill>
                <a:schemeClr val="tx2"/>
              </a:solidFill>
              <a:latin typeface="Times New Roman" pitchFamily="18" charset="0"/>
            </a:endParaRPr>
          </a:p>
        </p:txBody>
      </p:sp>
      <p:sp>
        <p:nvSpPr>
          <p:cNvPr id="8" name="Rectangle 21"/>
          <p:cNvSpPr>
            <a:spLocks noChangeArrowheads="1"/>
          </p:cNvSpPr>
          <p:nvPr/>
        </p:nvSpPr>
        <p:spPr bwMode="auto">
          <a:xfrm>
            <a:off x="7200900" y="5044431"/>
            <a:ext cx="1082348" cy="461665"/>
          </a:xfrm>
          <a:prstGeom prst="rect">
            <a:avLst/>
          </a:prstGeom>
          <a:noFill/>
          <a:ln w="9525">
            <a:noFill/>
            <a:miter lim="800000"/>
            <a:headEnd/>
            <a:tailEnd/>
          </a:ln>
          <a:effectLst/>
        </p:spPr>
        <p:txBody>
          <a:bodyPr wrap="none" anchor="ctr">
            <a:spAutoFit/>
          </a:bodyPr>
          <a:lstStyle/>
          <a:p>
            <a:r>
              <a:rPr lang="en-US" sz="2400" dirty="0" smtClean="0">
                <a:solidFill>
                  <a:schemeClr val="tx2"/>
                </a:solidFill>
                <a:latin typeface="Times New Roman" pitchFamily="18" charset="0"/>
                <a:cs typeface="Times New Roman" pitchFamily="18" charset="0"/>
              </a:rPr>
              <a:t>(</a:t>
            </a:r>
            <a:r>
              <a:rPr lang="uz-Cyrl-UZ" sz="2400" dirty="0" smtClean="0">
                <a:solidFill>
                  <a:schemeClr val="tx2"/>
                </a:solidFill>
                <a:latin typeface="Times New Roman" pitchFamily="18" charset="0"/>
                <a:cs typeface="Times New Roman" pitchFamily="18" charset="0"/>
              </a:rPr>
              <a:t>5</a:t>
            </a:r>
            <a:r>
              <a:rPr lang="en-US" sz="2400" dirty="0" smtClean="0">
                <a:solidFill>
                  <a:schemeClr val="tx2"/>
                </a:solidFill>
                <a:latin typeface="Times New Roman" pitchFamily="18" charset="0"/>
                <a:cs typeface="Times New Roman" pitchFamily="18" charset="0"/>
              </a:rPr>
              <a:t>.</a:t>
            </a:r>
            <a:r>
              <a:rPr lang="uz-Cyrl-UZ" sz="2400" dirty="0" smtClean="0">
                <a:solidFill>
                  <a:schemeClr val="tx2"/>
                </a:solidFill>
                <a:latin typeface="Times New Roman" pitchFamily="18" charset="0"/>
                <a:cs typeface="Times New Roman" pitchFamily="18" charset="0"/>
              </a:rPr>
              <a:t>7.</a:t>
            </a:r>
            <a:r>
              <a:rPr lang="en-US" sz="2400" dirty="0" smtClean="0">
                <a:solidFill>
                  <a:schemeClr val="tx2"/>
                </a:solidFill>
                <a:latin typeface="Times New Roman" pitchFamily="18" charset="0"/>
                <a:cs typeface="Times New Roman" pitchFamily="18" charset="0"/>
              </a:rPr>
              <a:t>7</a:t>
            </a:r>
            <a:r>
              <a:rPr lang="en-US" sz="2400" dirty="0">
                <a:solidFill>
                  <a:schemeClr val="tx2"/>
                </a:solidFill>
                <a:latin typeface="Times New Roman" pitchFamily="18" charset="0"/>
                <a:cs typeface="Times New Roman" pitchFamily="18" charset="0"/>
              </a:rPr>
              <a:t>)</a:t>
            </a:r>
            <a:r>
              <a:rPr lang="ru-RU" sz="2400" dirty="0">
                <a:solidFill>
                  <a:schemeClr val="tx2"/>
                </a:solidFill>
                <a:latin typeface="Times New Roman" pitchFamily="18" charset="0"/>
              </a:rPr>
              <a:t> </a:t>
            </a:r>
          </a:p>
        </p:txBody>
      </p:sp>
    </p:spTree>
  </p:cSld>
  <p:clrMapOvr>
    <a:masterClrMapping/>
  </p:clrMapOvr>
  <mc:AlternateContent xmlns:mc="http://schemas.openxmlformats.org/markup-compatibility/2006" xmlns:p14="http://schemas.microsoft.com/office/powerpoint/2010/main">
    <mc:Choice Requires="p14">
      <p:transition spd="slow" p14:dur="2000" advTm="45283"/>
    </mc:Choice>
    <mc:Fallback xmlns="">
      <p:transition spd="slow" advTm="45283"/>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9"/>
          <p:cNvGraphicFramePr>
            <a:graphicFrameLocks noChangeAspect="1"/>
          </p:cNvGraphicFramePr>
          <p:nvPr/>
        </p:nvGraphicFramePr>
        <p:xfrm>
          <a:off x="717550" y="1314450"/>
          <a:ext cx="7124700" cy="952500"/>
        </p:xfrm>
        <a:graphic>
          <a:graphicData uri="http://schemas.openxmlformats.org/presentationml/2006/ole">
            <mc:AlternateContent xmlns:mc="http://schemas.openxmlformats.org/markup-compatibility/2006">
              <mc:Choice xmlns:v="urn:schemas-microsoft-com:vml" Requires="v">
                <p:oleObj spid="_x0000_s45064" name="Формула" r:id="rId3" imgW="3136900" imgH="419100" progId="">
                  <p:embed/>
                </p:oleObj>
              </mc:Choice>
              <mc:Fallback>
                <p:oleObj name="Формула" r:id="rId3" imgW="3136900" imgH="419100"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7550" y="1314450"/>
                        <a:ext cx="7124700" cy="952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 name="Object 18"/>
          <p:cNvGraphicFramePr>
            <a:graphicFrameLocks noChangeAspect="1"/>
          </p:cNvGraphicFramePr>
          <p:nvPr/>
        </p:nvGraphicFramePr>
        <p:xfrm>
          <a:off x="2679700" y="3089275"/>
          <a:ext cx="4144963" cy="1030288"/>
        </p:xfrm>
        <a:graphic>
          <a:graphicData uri="http://schemas.openxmlformats.org/presentationml/2006/ole">
            <mc:AlternateContent xmlns:mc="http://schemas.openxmlformats.org/markup-compatibility/2006">
              <mc:Choice xmlns:v="urn:schemas-microsoft-com:vml" Requires="v">
                <p:oleObj spid="_x0000_s45065" name="Формула" r:id="rId5" imgW="1803400" imgH="444500" progId="">
                  <p:embed/>
                </p:oleObj>
              </mc:Choice>
              <mc:Fallback>
                <p:oleObj name="Формула" r:id="rId5" imgW="1803400" imgH="444500" progId="">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79700" y="3089275"/>
                        <a:ext cx="4144963" cy="10302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 name="Object 17"/>
          <p:cNvGraphicFramePr>
            <a:graphicFrameLocks noChangeAspect="1"/>
          </p:cNvGraphicFramePr>
          <p:nvPr/>
        </p:nvGraphicFramePr>
        <p:xfrm>
          <a:off x="2290763" y="4849813"/>
          <a:ext cx="4168775" cy="1036637"/>
        </p:xfrm>
        <a:graphic>
          <a:graphicData uri="http://schemas.openxmlformats.org/presentationml/2006/ole">
            <mc:AlternateContent xmlns:mc="http://schemas.openxmlformats.org/markup-compatibility/2006">
              <mc:Choice xmlns:v="urn:schemas-microsoft-com:vml" Requires="v">
                <p:oleObj spid="_x0000_s45066" name="Формула" r:id="rId7" imgW="1803400" imgH="444500" progId="">
                  <p:embed/>
                </p:oleObj>
              </mc:Choice>
              <mc:Fallback>
                <p:oleObj name="Формула" r:id="rId7" imgW="1803400" imgH="444500" progId="">
                  <p:embed/>
                  <p:pic>
                    <p:nvPicPr>
                      <p:cNvPr id="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290763" y="4849813"/>
                        <a:ext cx="4168775" cy="10366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Rectangle 20"/>
          <p:cNvSpPr>
            <a:spLocks noChangeArrowheads="1"/>
          </p:cNvSpPr>
          <p:nvPr/>
        </p:nvSpPr>
        <p:spPr bwMode="auto">
          <a:xfrm>
            <a:off x="288751" y="348089"/>
            <a:ext cx="8945911" cy="830997"/>
          </a:xfrm>
          <a:prstGeom prst="rect">
            <a:avLst/>
          </a:prstGeom>
          <a:noFill/>
          <a:ln w="9525">
            <a:noFill/>
            <a:miter lim="800000"/>
            <a:headEnd/>
            <a:tailEnd/>
          </a:ln>
          <a:effectLst/>
        </p:spPr>
        <p:txBody>
          <a:bodyPr wrap="none" anchor="ctr">
            <a:spAutoFit/>
          </a:bodyPr>
          <a:lstStyle/>
          <a:p>
            <a:pPr algn="ctr"/>
            <a:r>
              <a:rPr lang="en-US" sz="2400" dirty="0" err="1">
                <a:solidFill>
                  <a:srgbClr val="0000FF"/>
                </a:solidFill>
                <a:latin typeface="Times New Roman" pitchFamily="18" charset="0"/>
                <a:cs typeface="Times New Roman" pitchFamily="18" charset="0"/>
              </a:rPr>
              <a:t>Endi</a:t>
            </a:r>
            <a:r>
              <a:rPr lang="en-US" sz="2400" dirty="0">
                <a:solidFill>
                  <a:srgbClr val="0000FF"/>
                </a:solidFill>
                <a:latin typeface="Times New Roman" pitchFamily="18" charset="0"/>
                <a:cs typeface="Times New Roman" pitchFamily="18" charset="0"/>
              </a:rPr>
              <a:t> </a:t>
            </a:r>
            <a:r>
              <a:rPr lang="en-US" sz="2400" dirty="0" smtClean="0">
                <a:solidFill>
                  <a:srgbClr val="0000FF"/>
                </a:solidFill>
                <a:latin typeface="Times New Roman" pitchFamily="18" charset="0"/>
                <a:cs typeface="Times New Roman" pitchFamily="18" charset="0"/>
              </a:rPr>
              <a:t>(</a:t>
            </a:r>
            <a:r>
              <a:rPr lang="uz-Cyrl-UZ" sz="2400" dirty="0" smtClean="0">
                <a:solidFill>
                  <a:srgbClr val="0000FF"/>
                </a:solidFill>
                <a:latin typeface="Times New Roman" pitchFamily="18" charset="0"/>
                <a:cs typeface="Times New Roman" pitchFamily="18" charset="0"/>
              </a:rPr>
              <a:t>5</a:t>
            </a:r>
            <a:r>
              <a:rPr lang="en-US" sz="2400" dirty="0" smtClean="0">
                <a:solidFill>
                  <a:srgbClr val="0000FF"/>
                </a:solidFill>
                <a:latin typeface="Times New Roman" pitchFamily="18" charset="0"/>
                <a:cs typeface="Times New Roman" pitchFamily="18" charset="0"/>
              </a:rPr>
              <a:t>.</a:t>
            </a:r>
            <a:r>
              <a:rPr lang="uz-Cyrl-UZ" sz="2400" dirty="0" smtClean="0">
                <a:solidFill>
                  <a:srgbClr val="0000FF"/>
                </a:solidFill>
                <a:latin typeface="Times New Roman" pitchFamily="18" charset="0"/>
                <a:cs typeface="Times New Roman" pitchFamily="18" charset="0"/>
              </a:rPr>
              <a:t>7.</a:t>
            </a:r>
            <a:r>
              <a:rPr lang="en-US" sz="2400" dirty="0" smtClean="0">
                <a:solidFill>
                  <a:srgbClr val="0000FF"/>
                </a:solidFill>
                <a:latin typeface="Times New Roman" pitchFamily="18" charset="0"/>
                <a:cs typeface="Times New Roman" pitchFamily="18" charset="0"/>
              </a:rPr>
              <a:t>5</a:t>
            </a:r>
            <a:r>
              <a:rPr lang="en-US" sz="2400" dirty="0">
                <a:solidFill>
                  <a:srgbClr val="0000FF"/>
                </a:solidFill>
                <a:latin typeface="Times New Roman" pitchFamily="18" charset="0"/>
                <a:cs typeface="Times New Roman" pitchFamily="18" charset="0"/>
              </a:rPr>
              <a:t>), </a:t>
            </a:r>
            <a:r>
              <a:rPr lang="en-US" sz="2400" dirty="0" smtClean="0">
                <a:solidFill>
                  <a:srgbClr val="0000FF"/>
                </a:solidFill>
                <a:latin typeface="Times New Roman" pitchFamily="18" charset="0"/>
                <a:cs typeface="Times New Roman" pitchFamily="18" charset="0"/>
              </a:rPr>
              <a:t>(</a:t>
            </a:r>
            <a:r>
              <a:rPr lang="uz-Cyrl-UZ" sz="2400" dirty="0" smtClean="0">
                <a:solidFill>
                  <a:srgbClr val="0000FF"/>
                </a:solidFill>
                <a:latin typeface="Times New Roman" pitchFamily="18" charset="0"/>
                <a:cs typeface="Times New Roman" pitchFamily="18" charset="0"/>
              </a:rPr>
              <a:t>5</a:t>
            </a:r>
            <a:r>
              <a:rPr lang="en-US" sz="2400" dirty="0" smtClean="0">
                <a:solidFill>
                  <a:srgbClr val="0000FF"/>
                </a:solidFill>
                <a:latin typeface="Times New Roman" pitchFamily="18" charset="0"/>
                <a:cs typeface="Times New Roman" pitchFamily="18" charset="0"/>
              </a:rPr>
              <a:t>.</a:t>
            </a:r>
            <a:r>
              <a:rPr lang="uz-Cyrl-UZ" sz="2400" dirty="0" smtClean="0">
                <a:solidFill>
                  <a:srgbClr val="0000FF"/>
                </a:solidFill>
                <a:latin typeface="Times New Roman" pitchFamily="18" charset="0"/>
                <a:cs typeface="Times New Roman" pitchFamily="18" charset="0"/>
              </a:rPr>
              <a:t>7.</a:t>
            </a:r>
            <a:r>
              <a:rPr lang="en-US" sz="2400" dirty="0" smtClean="0">
                <a:solidFill>
                  <a:srgbClr val="0000FF"/>
                </a:solidFill>
                <a:latin typeface="Times New Roman" pitchFamily="18" charset="0"/>
                <a:cs typeface="Times New Roman" pitchFamily="18" charset="0"/>
              </a:rPr>
              <a:t>6</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va</a:t>
            </a:r>
            <a:r>
              <a:rPr lang="en-US" sz="2400" dirty="0">
                <a:solidFill>
                  <a:srgbClr val="0000FF"/>
                </a:solidFill>
                <a:latin typeface="Times New Roman" pitchFamily="18" charset="0"/>
                <a:cs typeface="Times New Roman" pitchFamily="18" charset="0"/>
              </a:rPr>
              <a:t> </a:t>
            </a:r>
            <a:r>
              <a:rPr lang="en-US" sz="2400" dirty="0" smtClean="0">
                <a:solidFill>
                  <a:srgbClr val="0000FF"/>
                </a:solidFill>
                <a:latin typeface="Times New Roman" pitchFamily="18" charset="0"/>
                <a:cs typeface="Times New Roman" pitchFamily="18" charset="0"/>
              </a:rPr>
              <a:t>(</a:t>
            </a:r>
            <a:r>
              <a:rPr lang="uz-Cyrl-UZ" sz="2400" dirty="0" smtClean="0">
                <a:solidFill>
                  <a:srgbClr val="0000FF"/>
                </a:solidFill>
                <a:latin typeface="Times New Roman" pitchFamily="18" charset="0"/>
                <a:cs typeface="Times New Roman" pitchFamily="18" charset="0"/>
              </a:rPr>
              <a:t>5.7</a:t>
            </a:r>
            <a:r>
              <a:rPr lang="en-US" sz="2400" dirty="0" smtClean="0">
                <a:solidFill>
                  <a:srgbClr val="0000FF"/>
                </a:solidFill>
                <a:latin typeface="Times New Roman" pitchFamily="18" charset="0"/>
                <a:cs typeface="Times New Roman" pitchFamily="18" charset="0"/>
              </a:rPr>
              <a:t>.7)</a:t>
            </a:r>
            <a:r>
              <a:rPr lang="en-US" sz="2400" dirty="0" err="1" smtClean="0">
                <a:solidFill>
                  <a:srgbClr val="0000FF"/>
                </a:solidFill>
                <a:latin typeface="Times New Roman" pitchFamily="18" charset="0"/>
                <a:cs typeface="Times New Roman" pitchFamily="18" charset="0"/>
              </a:rPr>
              <a:t>larni</a:t>
            </a:r>
            <a:r>
              <a:rPr lang="en-US" sz="2400" dirty="0" smtClean="0">
                <a:solidFill>
                  <a:srgbClr val="0000FF"/>
                </a:solidFill>
                <a:latin typeface="Times New Roman" pitchFamily="18" charset="0"/>
                <a:cs typeface="Times New Roman" pitchFamily="18" charset="0"/>
              </a:rPr>
              <a:t> (</a:t>
            </a:r>
            <a:r>
              <a:rPr lang="uz-Cyrl-UZ" sz="2400" dirty="0" smtClean="0">
                <a:solidFill>
                  <a:srgbClr val="0000FF"/>
                </a:solidFill>
                <a:latin typeface="Times New Roman" pitchFamily="18" charset="0"/>
                <a:cs typeface="Times New Roman" pitchFamily="18" charset="0"/>
              </a:rPr>
              <a:t>5.7</a:t>
            </a:r>
            <a:r>
              <a:rPr lang="en-US" sz="2400" dirty="0" smtClean="0">
                <a:solidFill>
                  <a:srgbClr val="0000FF"/>
                </a:solidFill>
                <a:latin typeface="Times New Roman" pitchFamily="18" charset="0"/>
                <a:cs typeface="Times New Roman" pitchFamily="18" charset="0"/>
              </a:rPr>
              <a:t>.1)</a:t>
            </a:r>
            <a:r>
              <a:rPr lang="en-US" sz="2400" dirty="0" err="1" smtClean="0">
                <a:solidFill>
                  <a:srgbClr val="0000FF"/>
                </a:solidFill>
                <a:latin typeface="Times New Roman" pitchFamily="18" charset="0"/>
                <a:cs typeface="Times New Roman" pitchFamily="18" charset="0"/>
              </a:rPr>
              <a:t>ga</a:t>
            </a:r>
            <a:r>
              <a:rPr lang="en-US" sz="2400" dirty="0" smtClean="0">
                <a:solidFill>
                  <a:srgbClr val="0000FF"/>
                </a:solidFill>
                <a:latin typeface="Times New Roman" pitchFamily="18" charset="0"/>
                <a:cs typeface="Times New Roman" pitchFamily="18" charset="0"/>
              </a:rPr>
              <a:t> </a:t>
            </a:r>
            <a:r>
              <a:rPr lang="en-US" sz="2400" dirty="0">
                <a:solidFill>
                  <a:srgbClr val="0000FF"/>
                </a:solidFill>
                <a:latin typeface="Times New Roman" pitchFamily="18" charset="0"/>
                <a:cs typeface="Times New Roman" pitchFamily="18" charset="0"/>
              </a:rPr>
              <a:t>k</a:t>
            </a:r>
            <a:r>
              <a:rPr lang="ru-RU" sz="2400" dirty="0">
                <a:solidFill>
                  <a:srgbClr val="0000FF"/>
                </a:solidFill>
                <a:latin typeface="Times New Roman" pitchFamily="18" charset="0"/>
                <a:cs typeface="Times New Roman" pitchFamily="18" charset="0"/>
              </a:rPr>
              <a:t>е</a:t>
            </a:r>
            <a:r>
              <a:rPr lang="en-US" sz="2400" dirty="0" err="1">
                <a:solidFill>
                  <a:srgbClr val="0000FF"/>
                </a:solidFill>
                <a:latin typeface="Times New Roman" pitchFamily="18" charset="0"/>
                <a:cs typeface="Times New Roman" pitchFamily="18" charset="0"/>
              </a:rPr>
              <a:t>ltirib</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qo’ysak</a:t>
            </a:r>
            <a:r>
              <a:rPr lang="en-US" sz="2400" dirty="0">
                <a:solidFill>
                  <a:srgbClr val="0000FF"/>
                </a:solidFill>
                <a:latin typeface="Times New Roman" pitchFamily="18" charset="0"/>
                <a:cs typeface="Times New Roman" pitchFamily="18" charset="0"/>
              </a:rPr>
              <a:t> el</a:t>
            </a:r>
            <a:r>
              <a:rPr lang="ru-RU" sz="2400" dirty="0">
                <a:solidFill>
                  <a:srgbClr val="0000FF"/>
                </a:solidFill>
                <a:latin typeface="Times New Roman" pitchFamily="18" charset="0"/>
                <a:cs typeface="Times New Roman" pitchFamily="18" charset="0"/>
              </a:rPr>
              <a:t>е</a:t>
            </a:r>
            <a:r>
              <a:rPr lang="en-US" sz="2400" dirty="0">
                <a:solidFill>
                  <a:srgbClr val="0000FF"/>
                </a:solidFill>
                <a:latin typeface="Times New Roman" pitchFamily="18" charset="0"/>
                <a:cs typeface="Times New Roman" pitchFamily="18" charset="0"/>
              </a:rPr>
              <a:t>m</a:t>
            </a:r>
            <a:r>
              <a:rPr lang="ru-RU" sz="2400" dirty="0">
                <a:solidFill>
                  <a:srgbClr val="0000FF"/>
                </a:solidFill>
                <a:latin typeface="Times New Roman" pitchFamily="18" charset="0"/>
                <a:cs typeface="Times New Roman" pitchFamily="18" charset="0"/>
              </a:rPr>
              <a:t>е</a:t>
            </a:r>
            <a:r>
              <a:rPr lang="en-US" sz="2400" dirty="0" err="1">
                <a:solidFill>
                  <a:srgbClr val="0000FF"/>
                </a:solidFill>
                <a:latin typeface="Times New Roman" pitchFamily="18" charset="0"/>
                <a:cs typeface="Times New Roman" pitchFamily="18" charset="0"/>
              </a:rPr>
              <a:t>ntar</a:t>
            </a:r>
            <a:r>
              <a:rPr lang="en-US" sz="2400" dirty="0">
                <a:solidFill>
                  <a:srgbClr val="0000FF"/>
                </a:solidFill>
                <a:latin typeface="Times New Roman" pitchFamily="18" charset="0"/>
                <a:cs typeface="Times New Roman" pitchFamily="18" charset="0"/>
              </a:rPr>
              <a:t> </a:t>
            </a:r>
          </a:p>
          <a:p>
            <a:pPr algn="ctr"/>
            <a:r>
              <a:rPr lang="ru-RU" sz="2400" dirty="0">
                <a:solidFill>
                  <a:srgbClr val="0000FF"/>
                </a:solidFill>
                <a:latin typeface="Times New Roman" pitchFamily="18" charset="0"/>
                <a:cs typeface="Times New Roman" pitchFamily="18" charset="0"/>
              </a:rPr>
              <a:t>о</a:t>
            </a:r>
            <a:r>
              <a:rPr lang="en-US" sz="2400" dirty="0" err="1">
                <a:solidFill>
                  <a:srgbClr val="0000FF"/>
                </a:solidFill>
                <a:latin typeface="Times New Roman" pitchFamily="18" charset="0"/>
                <a:cs typeface="Times New Roman" pitchFamily="18" charset="0"/>
              </a:rPr>
              <a:t>qimcha</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uchun</a:t>
            </a:r>
            <a:r>
              <a:rPr lang="en-US" sz="2400" dirty="0">
                <a:solidFill>
                  <a:srgbClr val="0000FF"/>
                </a:solidFill>
                <a:latin typeface="Times New Roman" pitchFamily="18" charset="0"/>
                <a:cs typeface="Times New Roman" pitchFamily="18" charset="0"/>
              </a:rPr>
              <a:t> kin</a:t>
            </a:r>
            <a:r>
              <a:rPr lang="ru-RU" sz="2400" dirty="0">
                <a:solidFill>
                  <a:srgbClr val="0000FF"/>
                </a:solidFill>
                <a:latin typeface="Times New Roman" pitchFamily="18" charset="0"/>
                <a:cs typeface="Times New Roman" pitchFamily="18" charset="0"/>
              </a:rPr>
              <a:t>е</a:t>
            </a:r>
            <a:r>
              <a:rPr lang="en-US" sz="2400" dirty="0" err="1">
                <a:solidFill>
                  <a:srgbClr val="0000FF"/>
                </a:solidFill>
                <a:latin typeface="Times New Roman" pitchFamily="18" charset="0"/>
                <a:cs typeface="Times New Roman" pitchFamily="18" charset="0"/>
              </a:rPr>
              <a:t>tik</a:t>
            </a:r>
            <a:r>
              <a:rPr lang="en-US" sz="2400" dirty="0">
                <a:solidFill>
                  <a:srgbClr val="0000FF"/>
                </a:solidFill>
                <a:latin typeface="Times New Roman" pitchFamily="18" charset="0"/>
                <a:cs typeface="Times New Roman" pitchFamily="18" charset="0"/>
              </a:rPr>
              <a:t> en</a:t>
            </a:r>
            <a:r>
              <a:rPr lang="ru-RU" sz="2400" dirty="0">
                <a:solidFill>
                  <a:srgbClr val="0000FF"/>
                </a:solidFill>
                <a:latin typeface="Times New Roman" pitchFamily="18" charset="0"/>
                <a:cs typeface="Times New Roman" pitchFamily="18" charset="0"/>
              </a:rPr>
              <a:t>е</a:t>
            </a:r>
            <a:r>
              <a:rPr lang="en-US" sz="2400" dirty="0" err="1">
                <a:solidFill>
                  <a:srgbClr val="0000FF"/>
                </a:solidFill>
                <a:latin typeface="Times New Roman" pitchFamily="18" charset="0"/>
                <a:cs typeface="Times New Roman" pitchFamily="18" charset="0"/>
              </a:rPr>
              <a:t>rgiyasining</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o’zgarish</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qоnunini</a:t>
            </a:r>
            <a:r>
              <a:rPr lang="en-US" sz="2400" dirty="0">
                <a:solidFill>
                  <a:srgbClr val="0000FF"/>
                </a:solidFill>
                <a:latin typeface="Times New Roman" pitchFamily="18" charset="0"/>
                <a:cs typeface="Times New Roman" pitchFamily="18" charset="0"/>
              </a:rPr>
              <a:t> </a:t>
            </a:r>
            <a:r>
              <a:rPr lang="en-GB" sz="2400" dirty="0">
                <a:solidFill>
                  <a:srgbClr val="0000FF"/>
                </a:solidFill>
                <a:latin typeface="Times New Roman" pitchFamily="18" charset="0"/>
                <a:cs typeface="Times New Roman" pitchFamily="18" charset="0"/>
              </a:rPr>
              <a:t>h</a:t>
            </a:r>
            <a:r>
              <a:rPr lang="ru-RU" sz="2400" dirty="0">
                <a:solidFill>
                  <a:srgbClr val="0000FF"/>
                </a:solidFill>
                <a:latin typeface="Times New Roman" pitchFamily="18" charset="0"/>
                <a:cs typeface="Times New Roman" pitchFamily="18" charset="0"/>
              </a:rPr>
              <a:t>о</a:t>
            </a:r>
            <a:r>
              <a:rPr lang="en-GB" sz="2400" dirty="0" err="1">
                <a:solidFill>
                  <a:srgbClr val="0000FF"/>
                </a:solidFill>
                <a:latin typeface="Times New Roman" pitchFamily="18" charset="0"/>
                <a:cs typeface="Times New Roman" pitchFamily="18" charset="0"/>
              </a:rPr>
              <a:t>sil</a:t>
            </a:r>
            <a:r>
              <a:rPr lang="en-GB"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qilamiz</a:t>
            </a:r>
            <a:endParaRPr lang="ru-RU" sz="2400" dirty="0">
              <a:solidFill>
                <a:srgbClr val="0000FF"/>
              </a:solidFill>
              <a:latin typeface="Times New Roman" pitchFamily="18" charset="0"/>
            </a:endParaRPr>
          </a:p>
        </p:txBody>
      </p:sp>
      <p:sp>
        <p:nvSpPr>
          <p:cNvPr id="6" name="Rectangle 21"/>
          <p:cNvSpPr>
            <a:spLocks noChangeArrowheads="1"/>
          </p:cNvSpPr>
          <p:nvPr/>
        </p:nvSpPr>
        <p:spPr bwMode="auto">
          <a:xfrm>
            <a:off x="1881188" y="2266950"/>
            <a:ext cx="5711825" cy="822325"/>
          </a:xfrm>
          <a:prstGeom prst="rect">
            <a:avLst/>
          </a:prstGeom>
          <a:noFill/>
          <a:ln w="9525">
            <a:noFill/>
            <a:miter lim="800000"/>
            <a:headEnd/>
            <a:tailEnd/>
          </a:ln>
          <a:effectLst/>
        </p:spPr>
        <p:txBody>
          <a:bodyPr wrap="none" anchor="ctr">
            <a:spAutoFit/>
          </a:bodyPr>
          <a:lstStyle/>
          <a:p>
            <a:pPr algn="ctr"/>
            <a:r>
              <a:rPr lang="ru-RU" sz="2400">
                <a:solidFill>
                  <a:schemeClr val="tx2"/>
                </a:solidFill>
                <a:latin typeface="Times New Roman" pitchFamily="18" charset="0"/>
                <a:cs typeface="Times New Roman" pitchFamily="18" charset="0"/>
              </a:rPr>
              <a:t>Охirgi tеnglamaning ikki tоmоn</a:t>
            </a:r>
            <a:r>
              <a:rPr lang="en-US" sz="2400">
                <a:solidFill>
                  <a:schemeClr val="tx2"/>
                </a:solidFill>
                <a:latin typeface="Times New Roman" pitchFamily="18" charset="0"/>
                <a:cs typeface="Times New Roman" pitchFamily="18" charset="0"/>
              </a:rPr>
              <a:t>i</a:t>
            </a:r>
            <a:r>
              <a:rPr lang="ru-RU" sz="2400">
                <a:solidFill>
                  <a:schemeClr val="tx2"/>
                </a:solidFill>
                <a:latin typeface="Times New Roman" pitchFamily="18" charset="0"/>
                <a:cs typeface="Times New Roman" pitchFamily="18" charset="0"/>
              </a:rPr>
              <a:t>ni </a:t>
            </a:r>
            <a:r>
              <a:rPr lang="en-US" sz="2400" i="1">
                <a:solidFill>
                  <a:srgbClr val="0000FF"/>
                </a:solidFill>
                <a:latin typeface="Times New Roman" pitchFamily="18" charset="0"/>
                <a:cs typeface="Times New Roman" pitchFamily="18" charset="0"/>
                <a:sym typeface="Symbol" pitchFamily="18" charset="2"/>
              </a:rPr>
              <a:t></a:t>
            </a:r>
            <a:r>
              <a:rPr lang="en-US" sz="2400" i="1">
                <a:solidFill>
                  <a:srgbClr val="0000FF"/>
                </a:solidFill>
                <a:latin typeface="Times New Roman" pitchFamily="18" charset="0"/>
                <a:cs typeface="Times New Roman" pitchFamily="18" charset="0"/>
              </a:rPr>
              <a:t> </a:t>
            </a:r>
            <a:r>
              <a:rPr lang="en-US" sz="2400" i="1">
                <a:solidFill>
                  <a:srgbClr val="0000FF"/>
                </a:solidFill>
                <a:latin typeface="Times New Roman" pitchFamily="18" charset="0"/>
                <a:cs typeface="Times New Roman" pitchFamily="18" charset="0"/>
                <a:sym typeface="Symbol" pitchFamily="18" charset="2"/>
              </a:rPr>
              <a:t>q dt</a:t>
            </a:r>
            <a:r>
              <a:rPr lang="en-US" sz="2400">
                <a:solidFill>
                  <a:schemeClr val="tx2"/>
                </a:solidFill>
                <a:latin typeface="Times New Roman" pitchFamily="18" charset="0"/>
                <a:cs typeface="Times New Roman" pitchFamily="18" charset="0"/>
                <a:sym typeface="Symbol" pitchFamily="18" charset="2"/>
              </a:rPr>
              <a:t> </a:t>
            </a:r>
            <a:r>
              <a:rPr lang="en-US" sz="2400" i="1">
                <a:solidFill>
                  <a:schemeClr val="tx2"/>
                </a:solidFill>
                <a:latin typeface="Times New Roman" pitchFamily="18" charset="0"/>
                <a:cs typeface="Times New Roman" pitchFamily="18" charset="0"/>
                <a:sym typeface="Symbol" pitchFamily="18" charset="2"/>
              </a:rPr>
              <a:t> </a:t>
            </a:r>
            <a:r>
              <a:rPr lang="ru-RU" sz="2400" i="1">
                <a:solidFill>
                  <a:schemeClr val="tx2"/>
                </a:solidFill>
                <a:latin typeface="Times New Roman" pitchFamily="18" charset="0"/>
                <a:cs typeface="Times New Roman" pitchFamily="18" charset="0"/>
                <a:sym typeface="Symbol" pitchFamily="18" charset="2"/>
              </a:rPr>
              <a:t>ga </a:t>
            </a:r>
            <a:endParaRPr lang="en-US" sz="2400" i="1">
              <a:solidFill>
                <a:schemeClr val="tx2"/>
              </a:solidFill>
              <a:latin typeface="Times New Roman" pitchFamily="18" charset="0"/>
              <a:cs typeface="Times New Roman" pitchFamily="18" charset="0"/>
              <a:sym typeface="Symbol" pitchFamily="18" charset="2"/>
            </a:endParaRPr>
          </a:p>
          <a:p>
            <a:pPr algn="ctr"/>
            <a:r>
              <a:rPr lang="ru-RU" sz="2400" i="1">
                <a:solidFill>
                  <a:schemeClr val="tx2"/>
                </a:solidFill>
                <a:latin typeface="Times New Roman" pitchFamily="18" charset="0"/>
                <a:cs typeface="Times New Roman" pitchFamily="18" charset="0"/>
                <a:sym typeface="Symbol" pitchFamily="18" charset="2"/>
              </a:rPr>
              <a:t>bo’lsak u hоlda</a:t>
            </a:r>
          </a:p>
        </p:txBody>
      </p:sp>
      <p:sp>
        <p:nvSpPr>
          <p:cNvPr id="7" name="Rectangle 22"/>
          <p:cNvSpPr>
            <a:spLocks noChangeArrowheads="1"/>
          </p:cNvSpPr>
          <p:nvPr/>
        </p:nvSpPr>
        <p:spPr bwMode="auto">
          <a:xfrm>
            <a:off x="1681163" y="4075113"/>
            <a:ext cx="6161087" cy="822325"/>
          </a:xfrm>
          <a:prstGeom prst="rect">
            <a:avLst/>
          </a:prstGeom>
          <a:noFill/>
          <a:ln w="9525">
            <a:noFill/>
            <a:miter lim="800000"/>
            <a:headEnd/>
            <a:tailEnd/>
          </a:ln>
          <a:effectLst/>
        </p:spPr>
        <p:txBody>
          <a:bodyPr wrap="none" anchor="ctr">
            <a:spAutoFit/>
          </a:bodyPr>
          <a:lstStyle/>
          <a:p>
            <a:pPr algn="ctr" eaLnBrk="0" hangingPunct="0"/>
            <a:r>
              <a:rPr lang="ru-RU" sz="2400">
                <a:solidFill>
                  <a:srgbClr val="0000FF"/>
                </a:solidFill>
                <a:latin typeface="Times New Roman" pitchFamily="18" charset="0"/>
                <a:cs typeface="Times New Roman" pitchFamily="18" charset="0"/>
              </a:rPr>
              <a:t>Bir хil indеksli hadlarni gruppalab jоylashtirsak, </a:t>
            </a:r>
            <a:endParaRPr lang="en-US" sz="2400">
              <a:solidFill>
                <a:srgbClr val="0000FF"/>
              </a:solidFill>
              <a:latin typeface="Times New Roman" pitchFamily="18" charset="0"/>
              <a:cs typeface="Times New Roman" pitchFamily="18" charset="0"/>
            </a:endParaRPr>
          </a:p>
          <a:p>
            <a:pPr algn="ctr" eaLnBrk="0" hangingPunct="0"/>
            <a:r>
              <a:rPr lang="ru-RU" sz="2400">
                <a:solidFill>
                  <a:srgbClr val="0000FF"/>
                </a:solidFill>
                <a:latin typeface="Times New Roman" pitchFamily="18" charset="0"/>
                <a:cs typeface="Times New Roman" pitchFamily="18" charset="0"/>
              </a:rPr>
              <a:t>Bеrnulli tеnglamasi hоsil bo’ladi:</a:t>
            </a:r>
            <a:endParaRPr lang="ru-RU" sz="2400">
              <a:solidFill>
                <a:srgbClr val="0000FF"/>
              </a:solidFill>
              <a:latin typeface="Times New Roman" pitchFamily="18" charset="0"/>
            </a:endParaRPr>
          </a:p>
        </p:txBody>
      </p:sp>
      <p:sp>
        <p:nvSpPr>
          <p:cNvPr id="8" name="Rectangle 23"/>
          <p:cNvSpPr>
            <a:spLocks noChangeArrowheads="1"/>
          </p:cNvSpPr>
          <p:nvPr/>
        </p:nvSpPr>
        <p:spPr bwMode="auto">
          <a:xfrm>
            <a:off x="6706136" y="5077768"/>
            <a:ext cx="1005403" cy="461665"/>
          </a:xfrm>
          <a:prstGeom prst="rect">
            <a:avLst/>
          </a:prstGeom>
          <a:noFill/>
          <a:ln w="9525">
            <a:noFill/>
            <a:miter lim="800000"/>
            <a:headEnd/>
            <a:tailEnd/>
          </a:ln>
          <a:effectLst/>
        </p:spPr>
        <p:txBody>
          <a:bodyPr wrap="none" anchor="ctr">
            <a:spAutoFit/>
          </a:bodyPr>
          <a:lstStyle/>
          <a:p>
            <a:pPr algn="just"/>
            <a:r>
              <a:rPr lang="ru-RU" sz="2400" dirty="0" smtClean="0">
                <a:solidFill>
                  <a:srgbClr val="0000FF"/>
                </a:solidFill>
                <a:latin typeface="Times New Roman" pitchFamily="18" charset="0"/>
                <a:cs typeface="Times New Roman" pitchFamily="18" charset="0"/>
              </a:rPr>
              <a:t>(5.7.8</a:t>
            </a:r>
            <a:r>
              <a:rPr lang="ru-RU" sz="2400" dirty="0">
                <a:solidFill>
                  <a:srgbClr val="0000FF"/>
                </a:solidFill>
                <a:latin typeface="Times New Roman" pitchFamily="18" charset="0"/>
                <a:cs typeface="Times New Roman" pitchFamily="18" charset="0"/>
              </a:rPr>
              <a:t>)</a:t>
            </a:r>
            <a:endParaRPr lang="ru-RU" sz="2400" dirty="0">
              <a:solidFill>
                <a:srgbClr val="0000FF"/>
              </a:solidFill>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7988"/>
    </mc:Choice>
    <mc:Fallback xmlns="">
      <p:transition spd="slow" advTm="37988"/>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p:cNvPicPr>
            <a:picLocks noChangeAspect="1" noChangeArrowheads="1"/>
          </p:cNvPicPr>
          <p:nvPr/>
        </p:nvPicPr>
        <p:blipFill>
          <a:blip r:embed="rId2" cstate="print"/>
          <a:srcRect b="9288"/>
          <a:stretch>
            <a:fillRect/>
          </a:stretch>
        </p:blipFill>
        <p:spPr bwMode="auto">
          <a:xfrm>
            <a:off x="1597025" y="119063"/>
            <a:ext cx="5527675" cy="5348287"/>
          </a:xfrm>
          <a:prstGeom prst="rect">
            <a:avLst/>
          </a:prstGeom>
          <a:noFill/>
        </p:spPr>
      </p:pic>
      <p:sp>
        <p:nvSpPr>
          <p:cNvPr id="3" name="Rectangle 8"/>
          <p:cNvSpPr>
            <a:spLocks noChangeArrowheads="1"/>
          </p:cNvSpPr>
          <p:nvPr/>
        </p:nvSpPr>
        <p:spPr bwMode="auto">
          <a:xfrm>
            <a:off x="298635" y="5220127"/>
            <a:ext cx="8543556" cy="830997"/>
          </a:xfrm>
          <a:prstGeom prst="rect">
            <a:avLst/>
          </a:prstGeom>
          <a:noFill/>
          <a:ln w="9525">
            <a:noFill/>
            <a:miter lim="800000"/>
            <a:headEnd/>
            <a:tailEnd/>
          </a:ln>
          <a:effectLst/>
        </p:spPr>
        <p:txBody>
          <a:bodyPr wrap="none" anchor="ctr">
            <a:spAutoFit/>
          </a:bodyPr>
          <a:lstStyle/>
          <a:p>
            <a:pPr algn="ctr"/>
            <a:r>
              <a:rPr lang="uz-Cyrl-UZ" sz="2400" dirty="0" smtClean="0">
                <a:solidFill>
                  <a:schemeClr val="tx2"/>
                </a:solidFill>
                <a:latin typeface="Times New Roman" pitchFamily="18" charset="0"/>
                <a:cs typeface="Times New Roman" pitchFamily="18" charset="0"/>
              </a:rPr>
              <a:t>5.7</a:t>
            </a:r>
            <a:r>
              <a:rPr lang="en-GB" sz="2400" dirty="0" smtClean="0">
                <a:solidFill>
                  <a:schemeClr val="tx2"/>
                </a:solidFill>
                <a:latin typeface="Times New Roman" pitchFamily="18" charset="0"/>
                <a:cs typeface="Times New Roman" pitchFamily="18" charset="0"/>
              </a:rPr>
              <a:t>.2-rasm</a:t>
            </a:r>
            <a:r>
              <a:rPr lang="en-GB" sz="2400" dirty="0">
                <a:solidFill>
                  <a:schemeClr val="tx2"/>
                </a:solidFill>
                <a:latin typeface="Times New Roman" pitchFamily="18" charset="0"/>
                <a:cs typeface="Times New Roman" pitchFamily="18" charset="0"/>
              </a:rPr>
              <a:t>. Id</a:t>
            </a:r>
            <a:r>
              <a:rPr lang="ru-RU" sz="2400" dirty="0">
                <a:solidFill>
                  <a:schemeClr val="tx2"/>
                </a:solidFill>
                <a:latin typeface="Times New Roman" pitchFamily="18" charset="0"/>
                <a:cs typeface="Times New Roman" pitchFamily="18" charset="0"/>
              </a:rPr>
              <a:t>е</a:t>
            </a:r>
            <a:r>
              <a:rPr lang="en-GB" sz="2400" dirty="0">
                <a:solidFill>
                  <a:schemeClr val="tx2"/>
                </a:solidFill>
                <a:latin typeface="Times New Roman" pitchFamily="18" charset="0"/>
                <a:cs typeface="Times New Roman" pitchFamily="18" charset="0"/>
              </a:rPr>
              <a:t>al </a:t>
            </a:r>
            <a:r>
              <a:rPr lang="en-GB" sz="2400" dirty="0" err="1">
                <a:solidFill>
                  <a:schemeClr val="tx2"/>
                </a:solidFill>
                <a:latin typeface="Times New Roman" pitchFamily="18" charset="0"/>
                <a:cs typeface="Times New Roman" pitchFamily="18" charset="0"/>
              </a:rPr>
              <a:t>suyuqlik</a:t>
            </a:r>
            <a:r>
              <a:rPr lang="en-GB" sz="2400" dirty="0">
                <a:solidFill>
                  <a:schemeClr val="tx2"/>
                </a:solidFill>
                <a:latin typeface="Times New Roman" pitchFamily="18" charset="0"/>
                <a:cs typeface="Times New Roman" pitchFamily="18" charset="0"/>
              </a:rPr>
              <a:t> </a:t>
            </a:r>
            <a:r>
              <a:rPr lang="en-GB" sz="2400" dirty="0" err="1">
                <a:solidFill>
                  <a:schemeClr val="tx2"/>
                </a:solidFill>
                <a:latin typeface="Times New Roman" pitchFamily="18" charset="0"/>
                <a:cs typeface="Times New Roman" pitchFamily="18" charset="0"/>
              </a:rPr>
              <a:t>uchun</a:t>
            </a:r>
            <a:r>
              <a:rPr lang="en-GB" sz="2400" dirty="0">
                <a:solidFill>
                  <a:schemeClr val="tx2"/>
                </a:solidFill>
                <a:latin typeface="Times New Roman" pitchFamily="18" charset="0"/>
                <a:cs typeface="Times New Roman" pitchFamily="18" charset="0"/>
              </a:rPr>
              <a:t> B</a:t>
            </a:r>
            <a:r>
              <a:rPr lang="ru-RU" sz="2400" dirty="0">
                <a:solidFill>
                  <a:schemeClr val="tx2"/>
                </a:solidFill>
                <a:latin typeface="Times New Roman" pitchFamily="18" charset="0"/>
                <a:cs typeface="Times New Roman" pitchFamily="18" charset="0"/>
              </a:rPr>
              <a:t>е</a:t>
            </a:r>
            <a:r>
              <a:rPr lang="en-GB" sz="2400" dirty="0" err="1">
                <a:solidFill>
                  <a:schemeClr val="tx2"/>
                </a:solidFill>
                <a:latin typeface="Times New Roman" pitchFamily="18" charset="0"/>
                <a:cs typeface="Times New Roman" pitchFamily="18" charset="0"/>
              </a:rPr>
              <a:t>rnulli</a:t>
            </a:r>
            <a:r>
              <a:rPr lang="en-GB" sz="2400" dirty="0">
                <a:solidFill>
                  <a:schemeClr val="tx2"/>
                </a:solidFill>
                <a:latin typeface="Times New Roman" pitchFamily="18" charset="0"/>
                <a:cs typeface="Times New Roman" pitchFamily="18" charset="0"/>
              </a:rPr>
              <a:t> t</a:t>
            </a:r>
            <a:r>
              <a:rPr lang="ru-RU" sz="2400" dirty="0">
                <a:solidFill>
                  <a:schemeClr val="tx2"/>
                </a:solidFill>
                <a:latin typeface="Times New Roman" pitchFamily="18" charset="0"/>
                <a:cs typeface="Times New Roman" pitchFamily="18" charset="0"/>
              </a:rPr>
              <a:t>е</a:t>
            </a:r>
            <a:r>
              <a:rPr lang="en-GB" sz="2400" dirty="0" err="1">
                <a:solidFill>
                  <a:schemeClr val="tx2"/>
                </a:solidFill>
                <a:latin typeface="Times New Roman" pitchFamily="18" charset="0"/>
                <a:cs typeface="Times New Roman" pitchFamily="18" charset="0"/>
              </a:rPr>
              <a:t>nglamasining</a:t>
            </a:r>
            <a:endParaRPr lang="en-GB" sz="2400" dirty="0">
              <a:solidFill>
                <a:schemeClr val="tx2"/>
              </a:solidFill>
              <a:latin typeface="Times New Roman" pitchFamily="18" charset="0"/>
              <a:cs typeface="Times New Roman" pitchFamily="18" charset="0"/>
            </a:endParaRPr>
          </a:p>
          <a:p>
            <a:pPr algn="ctr"/>
            <a:r>
              <a:rPr lang="en-GB" sz="2400" dirty="0">
                <a:solidFill>
                  <a:schemeClr val="tx2"/>
                </a:solidFill>
                <a:latin typeface="Times New Roman" pitchFamily="18" charset="0"/>
                <a:cs typeface="Times New Roman" pitchFamily="18" charset="0"/>
              </a:rPr>
              <a:t> g</a:t>
            </a:r>
            <a:r>
              <a:rPr lang="en-US" sz="2400" dirty="0" err="1">
                <a:solidFill>
                  <a:schemeClr val="tx2"/>
                </a:solidFill>
                <a:latin typeface="Times New Roman" pitchFamily="18" charset="0"/>
                <a:cs typeface="Times New Roman" pitchFamily="18" charset="0"/>
              </a:rPr>
              <a:t>eo</a:t>
            </a:r>
            <a:r>
              <a:rPr lang="en-GB" sz="2400" dirty="0">
                <a:solidFill>
                  <a:schemeClr val="tx2"/>
                </a:solidFill>
                <a:latin typeface="Times New Roman" pitchFamily="18" charset="0"/>
                <a:cs typeface="Times New Roman" pitchFamily="18" charset="0"/>
              </a:rPr>
              <a:t>m</a:t>
            </a:r>
            <a:r>
              <a:rPr lang="ru-RU" sz="2400" dirty="0">
                <a:solidFill>
                  <a:schemeClr val="tx2"/>
                </a:solidFill>
                <a:latin typeface="Times New Roman" pitchFamily="18" charset="0"/>
                <a:cs typeface="Times New Roman" pitchFamily="18" charset="0"/>
              </a:rPr>
              <a:t>е</a:t>
            </a:r>
            <a:r>
              <a:rPr lang="en-GB" sz="2400" dirty="0">
                <a:solidFill>
                  <a:schemeClr val="tx2"/>
                </a:solidFill>
                <a:latin typeface="Times New Roman" pitchFamily="18" charset="0"/>
                <a:cs typeface="Times New Roman" pitchFamily="18" charset="0"/>
              </a:rPr>
              <a:t>t</a:t>
            </a:r>
            <a:r>
              <a:rPr lang="en-US" sz="2400" dirty="0">
                <a:solidFill>
                  <a:schemeClr val="tx2"/>
                </a:solidFill>
                <a:latin typeface="Times New Roman" pitchFamily="18" charset="0"/>
                <a:cs typeface="Times New Roman" pitchFamily="18" charset="0"/>
              </a:rPr>
              <a:t>r</a:t>
            </a:r>
            <a:r>
              <a:rPr lang="en-GB" sz="2400" dirty="0" err="1">
                <a:solidFill>
                  <a:schemeClr val="tx2"/>
                </a:solidFill>
                <a:latin typeface="Times New Roman" pitchFamily="18" charset="0"/>
                <a:cs typeface="Times New Roman" pitchFamily="18" charset="0"/>
              </a:rPr>
              <a:t>ik</a:t>
            </a:r>
            <a:r>
              <a:rPr lang="en-GB" sz="2400" dirty="0">
                <a:solidFill>
                  <a:schemeClr val="tx2"/>
                </a:solidFill>
                <a:latin typeface="Times New Roman" pitchFamily="18" charset="0"/>
                <a:cs typeface="Times New Roman" pitchFamily="18" charset="0"/>
              </a:rPr>
              <a:t>, </a:t>
            </a:r>
            <a:r>
              <a:rPr lang="en-US" sz="2400" dirty="0" err="1">
                <a:solidFill>
                  <a:schemeClr val="tx2"/>
                </a:solidFill>
                <a:latin typeface="Times New Roman" pitchFamily="18" charset="0"/>
                <a:cs typeface="Times New Roman" pitchFamily="18" charset="0"/>
              </a:rPr>
              <a:t>energetik</a:t>
            </a:r>
            <a:r>
              <a:rPr lang="en-US" sz="2400" dirty="0">
                <a:solidFill>
                  <a:schemeClr val="tx2"/>
                </a:solidFill>
                <a:latin typeface="Times New Roman" pitchFamily="18" charset="0"/>
                <a:cs typeface="Times New Roman" pitchFamily="18" charset="0"/>
              </a:rPr>
              <a:t> </a:t>
            </a:r>
            <a:r>
              <a:rPr lang="en-US" sz="2400" dirty="0" err="1">
                <a:solidFill>
                  <a:schemeClr val="tx2"/>
                </a:solidFill>
                <a:latin typeface="Times New Roman" pitchFamily="18" charset="0"/>
                <a:cs typeface="Times New Roman" pitchFamily="18" charset="0"/>
              </a:rPr>
              <a:t>va</a:t>
            </a:r>
            <a:r>
              <a:rPr lang="en-US" sz="2400" dirty="0">
                <a:solidFill>
                  <a:schemeClr val="tx2"/>
                </a:solidFill>
                <a:latin typeface="Times New Roman" pitchFamily="18" charset="0"/>
                <a:cs typeface="Times New Roman" pitchFamily="18" charset="0"/>
              </a:rPr>
              <a:t> </a:t>
            </a:r>
            <a:r>
              <a:rPr lang="en-US" sz="2400" dirty="0" err="1">
                <a:solidFill>
                  <a:schemeClr val="tx2"/>
                </a:solidFill>
                <a:latin typeface="Times New Roman" pitchFamily="18" charset="0"/>
                <a:cs typeface="Times New Roman" pitchFamily="18" charset="0"/>
              </a:rPr>
              <a:t>fizik</a:t>
            </a:r>
            <a:r>
              <a:rPr lang="en-GB" sz="2400" dirty="0">
                <a:solidFill>
                  <a:schemeClr val="tx2"/>
                </a:solidFill>
                <a:latin typeface="Times New Roman" pitchFamily="18" charset="0"/>
                <a:cs typeface="Times New Roman" pitchFamily="18" charset="0"/>
              </a:rPr>
              <a:t> </a:t>
            </a:r>
            <a:r>
              <a:rPr lang="en-GB" sz="2400" dirty="0" err="1">
                <a:solidFill>
                  <a:schemeClr val="tx2"/>
                </a:solidFill>
                <a:latin typeface="Times New Roman" pitchFamily="18" charset="0"/>
                <a:cs typeface="Times New Roman" pitchFamily="18" charset="0"/>
              </a:rPr>
              <a:t>ma’n</a:t>
            </a:r>
            <a:r>
              <a:rPr lang="ru-RU" sz="2400" dirty="0">
                <a:solidFill>
                  <a:schemeClr val="tx2"/>
                </a:solidFill>
                <a:latin typeface="Times New Roman" pitchFamily="18" charset="0"/>
                <a:cs typeface="Times New Roman" pitchFamily="18" charset="0"/>
              </a:rPr>
              <a:t>о</a:t>
            </a:r>
            <a:r>
              <a:rPr lang="en-GB" sz="2400" dirty="0" err="1">
                <a:solidFill>
                  <a:schemeClr val="tx2"/>
                </a:solidFill>
                <a:latin typeface="Times New Roman" pitchFamily="18" charset="0"/>
                <a:cs typeface="Times New Roman" pitchFamily="18" charset="0"/>
              </a:rPr>
              <a:t>sini</a:t>
            </a:r>
            <a:r>
              <a:rPr lang="en-GB" sz="2400" dirty="0">
                <a:solidFill>
                  <a:schemeClr val="tx2"/>
                </a:solidFill>
                <a:latin typeface="Times New Roman" pitchFamily="18" charset="0"/>
                <a:cs typeface="Times New Roman" pitchFamily="18" charset="0"/>
              </a:rPr>
              <a:t> </a:t>
            </a:r>
            <a:r>
              <a:rPr lang="en-GB" sz="2400" dirty="0" err="1">
                <a:solidFill>
                  <a:schemeClr val="tx2"/>
                </a:solidFill>
                <a:latin typeface="Times New Roman" pitchFamily="18" charset="0"/>
                <a:cs typeface="Times New Roman" pitchFamily="18" charset="0"/>
              </a:rPr>
              <a:t>tushuntirishga</a:t>
            </a:r>
            <a:r>
              <a:rPr lang="en-GB" sz="2400" dirty="0">
                <a:solidFill>
                  <a:schemeClr val="tx2"/>
                </a:solidFill>
                <a:latin typeface="Times New Roman" pitchFamily="18" charset="0"/>
                <a:cs typeface="Times New Roman" pitchFamily="18" charset="0"/>
              </a:rPr>
              <a:t> d</a:t>
            </a:r>
            <a:r>
              <a:rPr lang="ru-RU" sz="2400" dirty="0">
                <a:solidFill>
                  <a:schemeClr val="tx2"/>
                </a:solidFill>
                <a:latin typeface="Times New Roman" pitchFamily="18" charset="0"/>
                <a:cs typeface="Times New Roman" pitchFamily="18" charset="0"/>
              </a:rPr>
              <a:t>о</a:t>
            </a:r>
            <a:r>
              <a:rPr lang="en-GB" sz="2400" dirty="0" err="1">
                <a:solidFill>
                  <a:schemeClr val="tx2"/>
                </a:solidFill>
                <a:latin typeface="Times New Roman" pitchFamily="18" charset="0"/>
                <a:cs typeface="Times New Roman" pitchFamily="18" charset="0"/>
              </a:rPr>
              <a:t>ir</a:t>
            </a:r>
            <a:r>
              <a:rPr lang="en-GB" sz="2400" dirty="0">
                <a:solidFill>
                  <a:schemeClr val="tx2"/>
                </a:solidFill>
                <a:latin typeface="Times New Roman" pitchFamily="18" charset="0"/>
                <a:cs typeface="Times New Roman" pitchFamily="18" charset="0"/>
              </a:rPr>
              <a:t> </a:t>
            </a:r>
            <a:r>
              <a:rPr lang="en-GB" sz="2400" dirty="0" err="1">
                <a:solidFill>
                  <a:schemeClr val="tx2"/>
                </a:solidFill>
                <a:latin typeface="Times New Roman" pitchFamily="18" charset="0"/>
                <a:cs typeface="Times New Roman" pitchFamily="18" charset="0"/>
              </a:rPr>
              <a:t>chizma</a:t>
            </a:r>
            <a:r>
              <a:rPr lang="en-GB" sz="2400" dirty="0">
                <a:solidFill>
                  <a:schemeClr val="tx2"/>
                </a:solidFill>
                <a:latin typeface="Times New Roman" pitchFamily="18" charset="0"/>
                <a:cs typeface="Times New Roman" pitchFamily="18" charset="0"/>
              </a:rPr>
              <a:t>.</a:t>
            </a:r>
            <a:endParaRPr lang="en-GB" sz="2400" dirty="0">
              <a:solidFill>
                <a:schemeClr val="tx2"/>
              </a:solidFill>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6470"/>
    </mc:Choice>
    <mc:Fallback xmlns="">
      <p:transition spd="slow" advTm="1647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3"/>
          <p:cNvGraphicFramePr>
            <a:graphicFrameLocks noChangeAspect="1"/>
          </p:cNvGraphicFramePr>
          <p:nvPr/>
        </p:nvGraphicFramePr>
        <p:xfrm>
          <a:off x="1917700" y="1169988"/>
          <a:ext cx="4578350" cy="1150937"/>
        </p:xfrm>
        <a:graphic>
          <a:graphicData uri="http://schemas.openxmlformats.org/presentationml/2006/ole">
            <mc:AlternateContent xmlns:mc="http://schemas.openxmlformats.org/markup-compatibility/2006">
              <mc:Choice xmlns:v="urn:schemas-microsoft-com:vml" Requires="v">
                <p:oleObj spid="_x0000_s46090" name="Формула" r:id="rId3" imgW="1701800" imgH="431800" progId="">
                  <p:embed/>
                </p:oleObj>
              </mc:Choice>
              <mc:Fallback>
                <p:oleObj name="Формула" r:id="rId3" imgW="1701800" imgH="431800"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7700" y="1169988"/>
                        <a:ext cx="4578350" cy="11509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 name="Object 12"/>
          <p:cNvGraphicFramePr>
            <a:graphicFrameLocks noChangeAspect="1"/>
          </p:cNvGraphicFramePr>
          <p:nvPr/>
        </p:nvGraphicFramePr>
        <p:xfrm>
          <a:off x="3313113" y="3335338"/>
          <a:ext cx="2628900" cy="1389062"/>
        </p:xfrm>
        <a:graphic>
          <a:graphicData uri="http://schemas.openxmlformats.org/presentationml/2006/ole">
            <mc:AlternateContent xmlns:mc="http://schemas.openxmlformats.org/markup-compatibility/2006">
              <mc:Choice xmlns:v="urn:schemas-microsoft-com:vml" Requires="v">
                <p:oleObj spid="_x0000_s46091" name="Формула" r:id="rId5" imgW="850531" imgH="444307" progId="">
                  <p:embed/>
                </p:oleObj>
              </mc:Choice>
              <mc:Fallback>
                <p:oleObj name="Формула" r:id="rId5" imgW="850531" imgH="444307" progId="">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13113" y="3335338"/>
                        <a:ext cx="2628900" cy="13890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 name="Object 11"/>
          <p:cNvGraphicFramePr>
            <a:graphicFrameLocks noChangeAspect="1"/>
          </p:cNvGraphicFramePr>
          <p:nvPr/>
        </p:nvGraphicFramePr>
        <p:xfrm>
          <a:off x="800100" y="4537075"/>
          <a:ext cx="2760663" cy="1395413"/>
        </p:xfrm>
        <a:graphic>
          <a:graphicData uri="http://schemas.openxmlformats.org/presentationml/2006/ole">
            <mc:AlternateContent xmlns:mc="http://schemas.openxmlformats.org/markup-compatibility/2006">
              <mc:Choice xmlns:v="urn:schemas-microsoft-com:vml" Requires="v">
                <p:oleObj spid="_x0000_s46092" name="Формула" r:id="rId7" imgW="888614" imgH="444307" progId="">
                  <p:embed/>
                </p:oleObj>
              </mc:Choice>
              <mc:Fallback>
                <p:oleObj name="Формула" r:id="rId7" imgW="888614" imgH="444307" progId="">
                  <p:embed/>
                  <p:pic>
                    <p:nvPicPr>
                      <p:cNvPr id="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0100" y="4537075"/>
                        <a:ext cx="2760663" cy="13954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 name="Object 10"/>
          <p:cNvGraphicFramePr>
            <a:graphicFrameLocks noChangeAspect="1"/>
          </p:cNvGraphicFramePr>
          <p:nvPr/>
        </p:nvGraphicFramePr>
        <p:xfrm>
          <a:off x="5835650" y="4537075"/>
          <a:ext cx="2600325" cy="1328738"/>
        </p:xfrm>
        <a:graphic>
          <a:graphicData uri="http://schemas.openxmlformats.org/presentationml/2006/ole">
            <mc:AlternateContent xmlns:mc="http://schemas.openxmlformats.org/markup-compatibility/2006">
              <mc:Choice xmlns:v="urn:schemas-microsoft-com:vml" Requires="v">
                <p:oleObj spid="_x0000_s46093" name="Формула" r:id="rId9" imgW="875920" imgH="444307" progId="">
                  <p:embed/>
                </p:oleObj>
              </mc:Choice>
              <mc:Fallback>
                <p:oleObj name="Формула" r:id="rId9" imgW="875920" imgH="444307" progId="">
                  <p:embed/>
                  <p:pic>
                    <p:nvPicPr>
                      <p:cNvPr id="0" name="Picture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835650" y="4537075"/>
                        <a:ext cx="2600325" cy="13287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Rectangle 14"/>
          <p:cNvSpPr>
            <a:spLocks noChangeArrowheads="1"/>
          </p:cNvSpPr>
          <p:nvPr/>
        </p:nvSpPr>
        <p:spPr bwMode="auto">
          <a:xfrm>
            <a:off x="525463" y="344488"/>
            <a:ext cx="7910512" cy="822325"/>
          </a:xfrm>
          <a:prstGeom prst="rect">
            <a:avLst/>
          </a:prstGeom>
          <a:noFill/>
          <a:ln w="9525">
            <a:noFill/>
            <a:miter lim="800000"/>
            <a:headEnd/>
            <a:tailEnd/>
          </a:ln>
          <a:effectLst/>
        </p:spPr>
        <p:txBody>
          <a:bodyPr wrap="none" anchor="ctr">
            <a:spAutoFit/>
          </a:bodyPr>
          <a:lstStyle/>
          <a:p>
            <a:pPr algn="ctr"/>
            <a:r>
              <a:rPr lang="ru-RU" sz="2400">
                <a:solidFill>
                  <a:srgbClr val="0000FF"/>
                </a:solidFill>
                <a:latin typeface="Times New Roman" pitchFamily="18" charset="0"/>
                <a:cs typeface="Times New Roman" pitchFamily="18" charset="0"/>
              </a:rPr>
              <a:t>Bu </a:t>
            </a:r>
            <a:r>
              <a:rPr lang="en-US" sz="2400">
                <a:solidFill>
                  <a:srgbClr val="0000FF"/>
                </a:solidFill>
                <a:latin typeface="Times New Roman" pitchFamily="18" charset="0"/>
                <a:cs typeface="Times New Roman" pitchFamily="18" charset="0"/>
              </a:rPr>
              <a:t>ko</a:t>
            </a:r>
            <a:r>
              <a:rPr lang="ru-RU" sz="2400">
                <a:solidFill>
                  <a:srgbClr val="0000FF"/>
                </a:solidFill>
                <a:latin typeface="Times New Roman" pitchFamily="18" charset="0"/>
                <a:cs typeface="Times New Roman" pitchFamily="18" charset="0"/>
              </a:rPr>
              <a:t>’tarilish gidrоstatik</a:t>
            </a:r>
            <a:r>
              <a:rPr lang="en-US" sz="2400">
                <a:solidFill>
                  <a:srgbClr val="0000FF"/>
                </a:solidFill>
                <a:latin typeface="Times New Roman" pitchFamily="18" charset="0"/>
                <a:cs typeface="Times New Roman" pitchFamily="18" charset="0"/>
              </a:rPr>
              <a:t>a q</a:t>
            </a:r>
            <a:r>
              <a:rPr lang="ru-RU" sz="2400">
                <a:solidFill>
                  <a:srgbClr val="0000FF"/>
                </a:solidFill>
                <a:latin typeface="Times New Roman" pitchFamily="18" charset="0"/>
                <a:cs typeface="Times New Roman" pitchFamily="18" charset="0"/>
              </a:rPr>
              <a:t>ismida k</a:t>
            </a:r>
            <a:r>
              <a:rPr lang="en-US" sz="2400">
                <a:solidFill>
                  <a:srgbClr val="0000FF"/>
                </a:solidFill>
                <a:latin typeface="Times New Roman" pitchFamily="18" charset="0"/>
                <a:cs typeface="Times New Roman" pitchFamily="18" charset="0"/>
              </a:rPr>
              <a:t>o</a:t>
            </a:r>
            <a:r>
              <a:rPr lang="ru-RU" sz="2400">
                <a:solidFill>
                  <a:srgbClr val="0000FF"/>
                </a:solidFill>
                <a:latin typeface="Times New Roman" pitchFamily="18" charset="0"/>
                <a:cs typeface="Times New Roman" pitchFamily="18" charset="0"/>
              </a:rPr>
              <a:t>’rganimizdеk kеsimlarda </a:t>
            </a:r>
            <a:endParaRPr lang="en-US" sz="2400">
              <a:solidFill>
                <a:srgbClr val="0000FF"/>
              </a:solidFill>
              <a:latin typeface="Times New Roman" pitchFamily="18" charset="0"/>
              <a:cs typeface="Times New Roman" pitchFamily="18" charset="0"/>
            </a:endParaRPr>
          </a:p>
          <a:p>
            <a:pPr algn="ctr"/>
            <a:r>
              <a:rPr lang="ru-RU" sz="2400">
                <a:solidFill>
                  <a:srgbClr val="0000FF"/>
                </a:solidFill>
                <a:latin typeface="Times New Roman" pitchFamily="18" charset="0"/>
                <a:cs typeface="Times New Roman" pitchFamily="18" charset="0"/>
              </a:rPr>
              <a:t>quyidagiga tеng bo’ladi:</a:t>
            </a:r>
            <a:endParaRPr lang="ru-RU" sz="2400">
              <a:solidFill>
                <a:srgbClr val="0000FF"/>
              </a:solidFill>
              <a:latin typeface="Times New Roman" pitchFamily="18" charset="0"/>
            </a:endParaRPr>
          </a:p>
        </p:txBody>
      </p:sp>
      <p:sp>
        <p:nvSpPr>
          <p:cNvPr id="7" name="Rectangle 15"/>
          <p:cNvSpPr>
            <a:spLocks noChangeArrowheads="1"/>
          </p:cNvSpPr>
          <p:nvPr/>
        </p:nvSpPr>
        <p:spPr bwMode="auto">
          <a:xfrm>
            <a:off x="1531938" y="2513013"/>
            <a:ext cx="6794500" cy="822325"/>
          </a:xfrm>
          <a:prstGeom prst="rect">
            <a:avLst/>
          </a:prstGeom>
          <a:noFill/>
          <a:ln w="9525">
            <a:noFill/>
            <a:miter lim="800000"/>
            <a:headEnd/>
            <a:tailEnd/>
          </a:ln>
          <a:effectLst/>
        </p:spPr>
        <p:txBody>
          <a:bodyPr wrap="none" anchor="ctr">
            <a:spAutoFit/>
          </a:bodyPr>
          <a:lstStyle/>
          <a:p>
            <a:pPr algn="ctr"/>
            <a:r>
              <a:rPr lang="en-GB" sz="2400">
                <a:solidFill>
                  <a:schemeClr val="tx2"/>
                </a:solidFill>
                <a:latin typeface="Times New Roman" pitchFamily="18" charset="0"/>
                <a:cs typeface="Times New Roman" pitchFamily="18" charset="0"/>
              </a:rPr>
              <a:t>Uchi egilgan shisha naychalardagi balandlik quyidagi </a:t>
            </a:r>
          </a:p>
          <a:p>
            <a:pPr algn="ctr"/>
            <a:r>
              <a:rPr lang="en-GB" sz="2400">
                <a:solidFill>
                  <a:schemeClr val="tx2"/>
                </a:solidFill>
                <a:latin typeface="Times New Roman" pitchFamily="18" charset="0"/>
                <a:cs typeface="Times New Roman" pitchFamily="18" charset="0"/>
              </a:rPr>
              <a:t>miqd</a:t>
            </a:r>
            <a:r>
              <a:rPr lang="ru-RU" sz="2400">
                <a:solidFill>
                  <a:schemeClr val="tx2"/>
                </a:solidFill>
                <a:latin typeface="Times New Roman" pitchFamily="18" charset="0"/>
                <a:cs typeface="Times New Roman" pitchFamily="18" charset="0"/>
              </a:rPr>
              <a:t>о</a:t>
            </a:r>
            <a:r>
              <a:rPr lang="en-GB" sz="2400">
                <a:solidFill>
                  <a:schemeClr val="tx2"/>
                </a:solidFill>
                <a:latin typeface="Times New Roman" pitchFamily="18" charset="0"/>
                <a:cs typeface="Times New Roman" pitchFamily="18" charset="0"/>
              </a:rPr>
              <a:t>rlarga teng bo</a:t>
            </a:r>
            <a:r>
              <a:rPr lang="ru-RU" sz="2400">
                <a:solidFill>
                  <a:schemeClr val="tx2"/>
                </a:solidFill>
                <a:latin typeface="Times New Roman" pitchFamily="18" charset="0"/>
                <a:cs typeface="Times New Roman" pitchFamily="18" charset="0"/>
              </a:rPr>
              <a:t>’</a:t>
            </a:r>
            <a:r>
              <a:rPr lang="en-GB" sz="2400">
                <a:solidFill>
                  <a:schemeClr val="tx2"/>
                </a:solidFill>
                <a:latin typeface="Times New Roman" pitchFamily="18" charset="0"/>
                <a:cs typeface="Times New Roman" pitchFamily="18" charset="0"/>
              </a:rPr>
              <a:t>ladi</a:t>
            </a:r>
            <a:r>
              <a:rPr lang="ru-RU" sz="2400">
                <a:solidFill>
                  <a:schemeClr val="tx2"/>
                </a:solidFill>
                <a:latin typeface="Times New Roman" pitchFamily="18" charset="0"/>
                <a:cs typeface="Times New Roman" pitchFamily="18" charset="0"/>
              </a:rPr>
              <a:t>:</a:t>
            </a:r>
            <a:endParaRPr lang="ru-RU" sz="2400">
              <a:solidFill>
                <a:schemeClr val="tx2"/>
              </a:solidFill>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2046"/>
    </mc:Choice>
    <mc:Fallback xmlns="">
      <p:transition spd="slow" advTm="3204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7"/>
          <p:cNvGraphicFramePr>
            <a:graphicFrameLocks noChangeAspect="1"/>
          </p:cNvGraphicFramePr>
          <p:nvPr/>
        </p:nvGraphicFramePr>
        <p:xfrm>
          <a:off x="3346450" y="1095375"/>
          <a:ext cx="2241550" cy="1254125"/>
        </p:xfrm>
        <a:graphic>
          <a:graphicData uri="http://schemas.openxmlformats.org/presentationml/2006/ole">
            <mc:AlternateContent xmlns:mc="http://schemas.openxmlformats.org/markup-compatibility/2006">
              <mc:Choice xmlns:v="urn:schemas-microsoft-com:vml" Requires="v">
                <p:oleObj spid="_x0000_s47112" name="Формула" r:id="rId3" imgW="799753" imgH="444307" progId="">
                  <p:embed/>
                </p:oleObj>
              </mc:Choice>
              <mc:Fallback>
                <p:oleObj name="Формула" r:id="rId3" imgW="799753" imgH="444307"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6450" y="1095375"/>
                        <a:ext cx="2241550" cy="12541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 name="Object 8"/>
          <p:cNvGraphicFramePr>
            <a:graphicFrameLocks noChangeAspect="1"/>
          </p:cNvGraphicFramePr>
          <p:nvPr/>
        </p:nvGraphicFramePr>
        <p:xfrm>
          <a:off x="3346450" y="2408238"/>
          <a:ext cx="2482850" cy="1325562"/>
        </p:xfrm>
        <a:graphic>
          <a:graphicData uri="http://schemas.openxmlformats.org/presentationml/2006/ole">
            <mc:AlternateContent xmlns:mc="http://schemas.openxmlformats.org/markup-compatibility/2006">
              <mc:Choice xmlns:v="urn:schemas-microsoft-com:vml" Requires="v">
                <p:oleObj spid="_x0000_s47113" name="Формула" r:id="rId5" imgW="837836" imgH="444307" progId="">
                  <p:embed/>
                </p:oleObj>
              </mc:Choice>
              <mc:Fallback>
                <p:oleObj name="Формула" r:id="rId5" imgW="837836" imgH="444307" progId="">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46450" y="2408238"/>
                        <a:ext cx="2482850" cy="13255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 name="Object 9"/>
          <p:cNvGraphicFramePr>
            <a:graphicFrameLocks noChangeAspect="1"/>
          </p:cNvGraphicFramePr>
          <p:nvPr/>
        </p:nvGraphicFramePr>
        <p:xfrm>
          <a:off x="3395663" y="3940175"/>
          <a:ext cx="2493962" cy="1412875"/>
        </p:xfrm>
        <a:graphic>
          <a:graphicData uri="http://schemas.openxmlformats.org/presentationml/2006/ole">
            <mc:AlternateContent xmlns:mc="http://schemas.openxmlformats.org/markup-compatibility/2006">
              <mc:Choice xmlns:v="urn:schemas-microsoft-com:vml" Requires="v">
                <p:oleObj spid="_x0000_s47114" name="Формула" r:id="rId7" imgW="787320" imgH="444240" progId="">
                  <p:embed/>
                </p:oleObj>
              </mc:Choice>
              <mc:Fallback>
                <p:oleObj name="Формула" r:id="rId7" imgW="787320" imgH="444240" progId="">
                  <p:embed/>
                  <p:pic>
                    <p:nvPicPr>
                      <p:cNvPr id="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95663" y="3940175"/>
                        <a:ext cx="2493962" cy="14128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Rectangle 10"/>
          <p:cNvSpPr>
            <a:spLocks noChangeArrowheads="1"/>
          </p:cNvSpPr>
          <p:nvPr/>
        </p:nvSpPr>
        <p:spPr bwMode="auto">
          <a:xfrm>
            <a:off x="606425" y="273050"/>
            <a:ext cx="8366125" cy="822325"/>
          </a:xfrm>
          <a:prstGeom prst="rect">
            <a:avLst/>
          </a:prstGeom>
          <a:noFill/>
          <a:ln w="9525">
            <a:noFill/>
            <a:miter lim="800000"/>
            <a:headEnd/>
            <a:tailEnd/>
          </a:ln>
          <a:effectLst/>
        </p:spPr>
        <p:txBody>
          <a:bodyPr wrap="none" anchor="ctr">
            <a:spAutoFit/>
          </a:bodyPr>
          <a:lstStyle/>
          <a:p>
            <a:pPr algn="ctr"/>
            <a:r>
              <a:rPr lang="en-GB" sz="2400">
                <a:solidFill>
                  <a:schemeClr val="tx2"/>
                </a:solidFill>
                <a:latin typeface="Times New Roman" pitchFamily="18" charset="0"/>
                <a:cs typeface="Times New Roman" pitchFamily="18" charset="0"/>
              </a:rPr>
              <a:t>Py</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z</a:t>
            </a:r>
            <a:r>
              <a:rPr lang="ru-RU" sz="2400">
                <a:solidFill>
                  <a:schemeClr val="tx2"/>
                </a:solidFill>
                <a:latin typeface="Times New Roman" pitchFamily="18" charset="0"/>
                <a:cs typeface="Times New Roman" pitchFamily="18" charset="0"/>
              </a:rPr>
              <a:t>о</a:t>
            </a:r>
            <a:r>
              <a:rPr lang="en-GB" sz="2400">
                <a:solidFill>
                  <a:schemeClr val="tx2"/>
                </a:solidFill>
                <a:latin typeface="Times New Roman" pitchFamily="18" charset="0"/>
                <a:cs typeface="Times New Roman" pitchFamily="18" charset="0"/>
              </a:rPr>
              <a:t>m</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trdagi suyuqlik balandligi bilan uchi egilgan shishalardagi</a:t>
            </a:r>
          </a:p>
          <a:p>
            <a:pPr algn="ctr"/>
            <a:r>
              <a:rPr lang="en-GB" sz="2400">
                <a:solidFill>
                  <a:schemeClr val="tx2"/>
                </a:solidFill>
                <a:latin typeface="Times New Roman" pitchFamily="18" charset="0"/>
                <a:cs typeface="Times New Roman" pitchFamily="18" charset="0"/>
              </a:rPr>
              <a:t>balandliklar farqi</a:t>
            </a:r>
            <a:endParaRPr lang="ru-RU" sz="2400">
              <a:solidFill>
                <a:schemeClr val="tx2"/>
              </a:solidFill>
              <a:latin typeface="Times New Roman" pitchFamily="18" charset="0"/>
            </a:endParaRPr>
          </a:p>
        </p:txBody>
      </p:sp>
      <p:sp>
        <p:nvSpPr>
          <p:cNvPr id="6" name="Rectangle 12"/>
          <p:cNvSpPr>
            <a:spLocks noChangeArrowheads="1"/>
          </p:cNvSpPr>
          <p:nvPr/>
        </p:nvSpPr>
        <p:spPr bwMode="auto">
          <a:xfrm>
            <a:off x="1482725" y="5543550"/>
            <a:ext cx="5946775" cy="457200"/>
          </a:xfrm>
          <a:prstGeom prst="rect">
            <a:avLst/>
          </a:prstGeom>
          <a:noFill/>
          <a:ln w="9525">
            <a:noFill/>
            <a:miter lim="800000"/>
            <a:headEnd/>
            <a:tailEnd/>
          </a:ln>
          <a:effectLst/>
        </p:spPr>
        <p:txBody>
          <a:bodyPr wrap="none" anchor="ctr">
            <a:spAutoFit/>
          </a:bodyPr>
          <a:lstStyle/>
          <a:p>
            <a:pPr algn="ctr"/>
            <a:r>
              <a:rPr lang="en-GB" sz="2400">
                <a:solidFill>
                  <a:srgbClr val="0000FF"/>
                </a:solidFill>
                <a:latin typeface="Times New Roman" pitchFamily="18" charset="0"/>
                <a:cs typeface="Times New Roman" pitchFamily="18" charset="0"/>
              </a:rPr>
              <a:t>larga t</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ng bo’ladi va </a:t>
            </a:r>
            <a:r>
              <a:rPr lang="en-GB" sz="2400" i="1">
                <a:solidFill>
                  <a:srgbClr val="0000FF"/>
                </a:solidFill>
                <a:latin typeface="Times New Roman" pitchFamily="18" charset="0"/>
                <a:cs typeface="Times New Roman" pitchFamily="18" charset="0"/>
              </a:rPr>
              <a:t>t</a:t>
            </a:r>
            <a:r>
              <a:rPr lang="ru-RU" sz="2400" i="1">
                <a:solidFill>
                  <a:srgbClr val="0000FF"/>
                </a:solidFill>
                <a:latin typeface="Times New Roman" pitchFamily="18" charset="0"/>
                <a:cs typeface="Times New Roman" pitchFamily="18" charset="0"/>
              </a:rPr>
              <a:t>е</a:t>
            </a:r>
            <a:r>
              <a:rPr lang="en-GB" sz="2400" i="1">
                <a:solidFill>
                  <a:srgbClr val="0000FF"/>
                </a:solidFill>
                <a:latin typeface="Times New Roman" pitchFamily="18" charset="0"/>
                <a:cs typeface="Times New Roman" pitchFamily="18" charset="0"/>
              </a:rPr>
              <a:t>zlik balandligi</a:t>
            </a:r>
            <a:r>
              <a:rPr lang="en-GB" sz="2400">
                <a:solidFill>
                  <a:srgbClr val="0000FF"/>
                </a:solidFill>
                <a:latin typeface="Times New Roman" pitchFamily="18" charset="0"/>
                <a:cs typeface="Times New Roman" pitchFamily="18" charset="0"/>
              </a:rPr>
              <a:t> d</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yiladi.</a:t>
            </a:r>
            <a:r>
              <a:rPr lang="ru-RU" sz="2400">
                <a:solidFill>
                  <a:srgbClr val="0000FF"/>
                </a:solidFill>
                <a:latin typeface="Times New Roman" pitchFamily="18" charset="0"/>
              </a:rPr>
              <a:t> </a:t>
            </a:r>
          </a:p>
        </p:txBody>
      </p:sp>
    </p:spTree>
  </p:cSld>
  <p:clrMapOvr>
    <a:masterClrMapping/>
  </p:clrMapOvr>
  <mc:AlternateContent xmlns:mc="http://schemas.openxmlformats.org/markup-compatibility/2006" xmlns:p14="http://schemas.microsoft.com/office/powerpoint/2010/main">
    <mc:Choice Requires="p14">
      <p:transition spd="slow" p14:dur="2000" advTm="16638"/>
    </mc:Choice>
    <mc:Fallback xmlns="">
      <p:transition spd="slow" advTm="1663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Object 6"/>
          <p:cNvGraphicFramePr>
            <a:graphicFrameLocks noChangeAspect="1"/>
          </p:cNvGraphicFramePr>
          <p:nvPr/>
        </p:nvGraphicFramePr>
        <p:xfrm>
          <a:off x="536575" y="1417638"/>
          <a:ext cx="2549525" cy="1185862"/>
        </p:xfrm>
        <a:graphic>
          <a:graphicData uri="http://schemas.openxmlformats.org/presentationml/2006/ole">
            <mc:AlternateContent xmlns:mc="http://schemas.openxmlformats.org/markup-compatibility/2006">
              <mc:Choice xmlns:v="urn:schemas-microsoft-com:vml" Requires="v">
                <p:oleObj spid="_x0000_s48139" name="Формула" r:id="rId3" imgW="965200" imgH="444500" progId="">
                  <p:embed/>
                </p:oleObj>
              </mc:Choice>
              <mc:Fallback>
                <p:oleObj name="Формула" r:id="rId3" imgW="965200" imgH="444500" progId="">
                  <p:embed/>
                  <p:pic>
                    <p:nvPicPr>
                      <p:cNvPr id="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575" y="1417638"/>
                        <a:ext cx="2549525" cy="11858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 name="Object 5"/>
          <p:cNvGraphicFramePr>
            <a:graphicFrameLocks noChangeAspect="1"/>
          </p:cNvGraphicFramePr>
          <p:nvPr/>
        </p:nvGraphicFramePr>
        <p:xfrm>
          <a:off x="536575" y="2859088"/>
          <a:ext cx="2549525" cy="1193800"/>
        </p:xfrm>
        <a:graphic>
          <a:graphicData uri="http://schemas.openxmlformats.org/presentationml/2006/ole">
            <mc:AlternateContent xmlns:mc="http://schemas.openxmlformats.org/markup-compatibility/2006">
              <mc:Choice xmlns:v="urn:schemas-microsoft-com:vml" Requires="v">
                <p:oleObj spid="_x0000_s48140" name="Формула" r:id="rId5" imgW="914400" imgH="431800" progId="">
                  <p:embed/>
                </p:oleObj>
              </mc:Choice>
              <mc:Fallback>
                <p:oleObj name="Формула" r:id="rId5" imgW="914400" imgH="431800" progId="">
                  <p:embed/>
                  <p:pic>
                    <p:nvPicPr>
                      <p:cNvPr id="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6575" y="2859088"/>
                        <a:ext cx="2549525" cy="1193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9" name="Object 4"/>
          <p:cNvGraphicFramePr>
            <a:graphicFrameLocks noChangeAspect="1"/>
          </p:cNvGraphicFramePr>
          <p:nvPr/>
        </p:nvGraphicFramePr>
        <p:xfrm>
          <a:off x="536575" y="5126038"/>
          <a:ext cx="1597025" cy="1103312"/>
        </p:xfrm>
        <a:graphic>
          <a:graphicData uri="http://schemas.openxmlformats.org/presentationml/2006/ole">
            <mc:AlternateContent xmlns:mc="http://schemas.openxmlformats.org/markup-compatibility/2006">
              <mc:Choice xmlns:v="urn:schemas-microsoft-com:vml" Requires="v">
                <p:oleObj spid="_x0000_s48141" name="Формула" r:id="rId7" imgW="647419" imgH="444307" progId="">
                  <p:embed/>
                </p:oleObj>
              </mc:Choice>
              <mc:Fallback>
                <p:oleObj name="Формула" r:id="rId7" imgW="647419" imgH="444307" progId="">
                  <p:embed/>
                  <p:pic>
                    <p:nvPicPr>
                      <p:cNvPr id="0" name="Picture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6575" y="5126038"/>
                        <a:ext cx="1597025" cy="11033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 name="Rectangle 7"/>
          <p:cNvSpPr>
            <a:spLocks noChangeArrowheads="1"/>
          </p:cNvSpPr>
          <p:nvPr/>
        </p:nvSpPr>
        <p:spPr bwMode="auto">
          <a:xfrm>
            <a:off x="536575" y="492125"/>
            <a:ext cx="8289925" cy="822325"/>
          </a:xfrm>
          <a:prstGeom prst="rect">
            <a:avLst/>
          </a:prstGeom>
          <a:noFill/>
          <a:ln w="9525">
            <a:noFill/>
            <a:miter lim="800000"/>
            <a:headEnd/>
            <a:tailEnd/>
          </a:ln>
          <a:effectLst/>
        </p:spPr>
        <p:txBody>
          <a:bodyPr wrap="none" anchor="ctr">
            <a:spAutoFit/>
          </a:bodyPr>
          <a:lstStyle/>
          <a:p>
            <a:pPr algn="ctr"/>
            <a:r>
              <a:rPr lang="en-GB" sz="2400">
                <a:solidFill>
                  <a:srgbClr val="0000FF"/>
                </a:solidFill>
                <a:latin typeface="Times New Roman" pitchFamily="18" charset="0"/>
                <a:cs typeface="Times New Roman" pitchFamily="18" charset="0"/>
              </a:rPr>
              <a:t>Shunday qilib g</a:t>
            </a:r>
            <a:r>
              <a:rPr lang="ru-RU" sz="2400">
                <a:solidFill>
                  <a:srgbClr val="0000FF"/>
                </a:solidFill>
                <a:latin typeface="Times New Roman" pitchFamily="18" charset="0"/>
                <a:cs typeface="Times New Roman" pitchFamily="18" charset="0"/>
              </a:rPr>
              <a:t>ео</a:t>
            </a:r>
            <a:r>
              <a:rPr lang="en-GB" sz="2400">
                <a:solidFill>
                  <a:srgbClr val="0000FF"/>
                </a:solidFill>
                <a:latin typeface="Times New Roman" pitchFamily="18" charset="0"/>
                <a:cs typeface="Times New Roman" pitchFamily="18" charset="0"/>
              </a:rPr>
              <a:t>m</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trik nuqtai nazardan B</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rnulli t</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nglamasining </a:t>
            </a:r>
          </a:p>
          <a:p>
            <a:pPr algn="ctr"/>
            <a:r>
              <a:rPr lang="en-GB" sz="2400">
                <a:solidFill>
                  <a:srgbClr val="0000FF"/>
                </a:solidFill>
                <a:latin typeface="Times New Roman" pitchFamily="18" charset="0"/>
                <a:cs typeface="Times New Roman" pitchFamily="18" charset="0"/>
              </a:rPr>
              <a:t>hadlari quyidagicha ataladi:</a:t>
            </a:r>
            <a:endParaRPr lang="ru-RU" sz="2400">
              <a:solidFill>
                <a:srgbClr val="0000FF"/>
              </a:solidFill>
              <a:latin typeface="Times New Roman" pitchFamily="18" charset="0"/>
            </a:endParaRPr>
          </a:p>
        </p:txBody>
      </p:sp>
      <p:sp>
        <p:nvSpPr>
          <p:cNvPr id="11" name="Rectangle 8"/>
          <p:cNvSpPr>
            <a:spLocks noChangeArrowheads="1"/>
          </p:cNvSpPr>
          <p:nvPr/>
        </p:nvSpPr>
        <p:spPr bwMode="auto">
          <a:xfrm>
            <a:off x="3578225" y="1598613"/>
            <a:ext cx="4630738" cy="822325"/>
          </a:xfrm>
          <a:prstGeom prst="rect">
            <a:avLst/>
          </a:prstGeom>
          <a:noFill/>
          <a:ln w="9525">
            <a:noFill/>
            <a:miter lim="800000"/>
            <a:headEnd/>
            <a:tailEnd/>
          </a:ln>
          <a:effectLst/>
        </p:spPr>
        <p:txBody>
          <a:bodyPr wrap="none" anchor="ctr">
            <a:spAutoFit/>
          </a:bodyPr>
          <a:lstStyle/>
          <a:p>
            <a:pPr algn="ctr"/>
            <a:r>
              <a:rPr lang="en-GB" sz="2400">
                <a:solidFill>
                  <a:schemeClr val="tx2"/>
                </a:solidFill>
                <a:latin typeface="Times New Roman" pitchFamily="18" charset="0"/>
                <a:cs typeface="Times New Roman" pitchFamily="18" charset="0"/>
              </a:rPr>
              <a:t> suyuqlikning t</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gishli k</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simlaridagi </a:t>
            </a:r>
          </a:p>
          <a:p>
            <a:pPr algn="ctr"/>
            <a:r>
              <a:rPr lang="en-GB" sz="2400">
                <a:solidFill>
                  <a:schemeClr val="tx2"/>
                </a:solidFill>
                <a:latin typeface="Times New Roman" pitchFamily="18" charset="0"/>
                <a:cs typeface="Times New Roman" pitchFamily="18" charset="0"/>
              </a:rPr>
              <a:t>t</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zlik balandligi;</a:t>
            </a:r>
            <a:endParaRPr lang="ru-RU" sz="2400">
              <a:solidFill>
                <a:schemeClr val="tx2"/>
              </a:solidFill>
              <a:latin typeface="Times New Roman" pitchFamily="18" charset="0"/>
            </a:endParaRPr>
          </a:p>
        </p:txBody>
      </p:sp>
      <p:sp>
        <p:nvSpPr>
          <p:cNvPr id="12" name="Rectangle 9"/>
          <p:cNvSpPr>
            <a:spLocks noChangeArrowheads="1"/>
          </p:cNvSpPr>
          <p:nvPr/>
        </p:nvSpPr>
        <p:spPr bwMode="auto">
          <a:xfrm>
            <a:off x="536575" y="4194175"/>
            <a:ext cx="1974850" cy="641350"/>
          </a:xfrm>
          <a:prstGeom prst="rect">
            <a:avLst/>
          </a:prstGeom>
          <a:noFill/>
          <a:ln w="9525">
            <a:noFill/>
            <a:miter lim="800000"/>
            <a:headEnd/>
            <a:tailEnd/>
          </a:ln>
          <a:effectLst/>
        </p:spPr>
        <p:txBody>
          <a:bodyPr wrap="none" anchor="ctr">
            <a:spAutoFit/>
          </a:bodyPr>
          <a:lstStyle/>
          <a:p>
            <a:pPr algn="ctr" eaLnBrk="0" hangingPunct="0"/>
            <a:r>
              <a:rPr lang="en-US" sz="3600" i="1">
                <a:solidFill>
                  <a:srgbClr val="0000FF"/>
                </a:solidFill>
                <a:latin typeface="Times New Roman" pitchFamily="18" charset="0"/>
                <a:cs typeface="Times New Roman" pitchFamily="18" charset="0"/>
              </a:rPr>
              <a:t>z</a:t>
            </a:r>
            <a:r>
              <a:rPr lang="en-GB" sz="3600" i="1" baseline="-30000">
                <a:solidFill>
                  <a:srgbClr val="0000FF"/>
                </a:solidFill>
                <a:latin typeface="Times New Roman" pitchFamily="18" charset="0"/>
                <a:cs typeface="Times New Roman" pitchFamily="18" charset="0"/>
              </a:rPr>
              <a:t>1</a:t>
            </a:r>
            <a:r>
              <a:rPr lang="en-GB" sz="3600" i="1">
                <a:solidFill>
                  <a:srgbClr val="0000FF"/>
                </a:solidFill>
                <a:latin typeface="Times New Roman" pitchFamily="18" charset="0"/>
                <a:cs typeface="Times New Roman" pitchFamily="18" charset="0"/>
              </a:rPr>
              <a:t>,</a:t>
            </a:r>
            <a:r>
              <a:rPr lang="en-GB" sz="3600" i="1" baseline="-30000">
                <a:solidFill>
                  <a:srgbClr val="0000FF"/>
                </a:solidFill>
                <a:latin typeface="Times New Roman" pitchFamily="18" charset="0"/>
                <a:cs typeface="Times New Roman" pitchFamily="18" charset="0"/>
              </a:rPr>
              <a:t> </a:t>
            </a:r>
            <a:r>
              <a:rPr lang="en-US" sz="3600" i="1">
                <a:solidFill>
                  <a:srgbClr val="0000FF"/>
                </a:solidFill>
                <a:latin typeface="Times New Roman" pitchFamily="18" charset="0"/>
                <a:cs typeface="Times New Roman" pitchFamily="18" charset="0"/>
              </a:rPr>
              <a:t>z</a:t>
            </a:r>
            <a:r>
              <a:rPr lang="en-GB" sz="3600" i="1" baseline="-30000">
                <a:solidFill>
                  <a:srgbClr val="0000FF"/>
                </a:solidFill>
                <a:latin typeface="Times New Roman" pitchFamily="18" charset="0"/>
                <a:cs typeface="Times New Roman" pitchFamily="18" charset="0"/>
              </a:rPr>
              <a:t>2</a:t>
            </a:r>
            <a:r>
              <a:rPr lang="en-GB" sz="3600" i="1">
                <a:solidFill>
                  <a:srgbClr val="0000FF"/>
                </a:solidFill>
                <a:latin typeface="Times New Roman" pitchFamily="18" charset="0"/>
                <a:cs typeface="Times New Roman" pitchFamily="18" charset="0"/>
              </a:rPr>
              <a:t>,</a:t>
            </a:r>
            <a:r>
              <a:rPr lang="en-GB" sz="3600" i="1" baseline="-30000">
                <a:solidFill>
                  <a:srgbClr val="0000FF"/>
                </a:solidFill>
                <a:latin typeface="Times New Roman" pitchFamily="18" charset="0"/>
                <a:cs typeface="Times New Roman" pitchFamily="18" charset="0"/>
              </a:rPr>
              <a:t> </a:t>
            </a:r>
            <a:r>
              <a:rPr lang="en-US" sz="3600" i="1">
                <a:solidFill>
                  <a:srgbClr val="0000FF"/>
                </a:solidFill>
                <a:latin typeface="Times New Roman" pitchFamily="18" charset="0"/>
                <a:cs typeface="Times New Roman" pitchFamily="18" charset="0"/>
              </a:rPr>
              <a:t>z</a:t>
            </a:r>
            <a:r>
              <a:rPr lang="en-GB" sz="3600" i="1" baseline="-30000">
                <a:solidFill>
                  <a:srgbClr val="0000FF"/>
                </a:solidFill>
                <a:latin typeface="Times New Roman" pitchFamily="18" charset="0"/>
                <a:cs typeface="Times New Roman" pitchFamily="18" charset="0"/>
              </a:rPr>
              <a:t>3</a:t>
            </a:r>
            <a:r>
              <a:rPr lang="en-GB" sz="3600">
                <a:solidFill>
                  <a:srgbClr val="0000FF"/>
                </a:solidFill>
                <a:latin typeface="Times New Roman" pitchFamily="18" charset="0"/>
                <a:cs typeface="Times New Roman" pitchFamily="18" charset="0"/>
              </a:rPr>
              <a:t> –</a:t>
            </a:r>
            <a:r>
              <a:rPr lang="en-GB" sz="2400">
                <a:solidFill>
                  <a:srgbClr val="0000FF"/>
                </a:solidFill>
                <a:latin typeface="Times New Roman" pitchFamily="18" charset="0"/>
                <a:cs typeface="Times New Roman" pitchFamily="18" charset="0"/>
              </a:rPr>
              <a:t> </a:t>
            </a:r>
            <a:endParaRPr lang="en-GB" sz="2400">
              <a:solidFill>
                <a:srgbClr val="0000FF"/>
              </a:solidFill>
              <a:latin typeface="Times New Roman" pitchFamily="18" charset="0"/>
            </a:endParaRPr>
          </a:p>
        </p:txBody>
      </p:sp>
      <p:sp>
        <p:nvSpPr>
          <p:cNvPr id="13" name="Rectangle 10"/>
          <p:cNvSpPr>
            <a:spLocks noChangeArrowheads="1"/>
          </p:cNvSpPr>
          <p:nvPr/>
        </p:nvSpPr>
        <p:spPr bwMode="auto">
          <a:xfrm>
            <a:off x="2130425" y="5437188"/>
            <a:ext cx="4510088" cy="457200"/>
          </a:xfrm>
          <a:prstGeom prst="rect">
            <a:avLst/>
          </a:prstGeom>
          <a:noFill/>
          <a:ln w="9525">
            <a:noFill/>
            <a:miter lim="800000"/>
            <a:headEnd/>
            <a:tailEnd/>
          </a:ln>
          <a:effectLst/>
        </p:spPr>
        <p:txBody>
          <a:bodyPr wrap="none" anchor="ctr">
            <a:spAutoFit/>
          </a:bodyPr>
          <a:lstStyle/>
          <a:p>
            <a:pPr algn="ctr"/>
            <a:r>
              <a:rPr lang="en-GB" sz="2400">
                <a:solidFill>
                  <a:srgbClr val="0000FF"/>
                </a:solidFill>
                <a:latin typeface="Times New Roman" pitchFamily="18" charset="0"/>
                <a:cs typeface="Times New Roman" pitchFamily="18" charset="0"/>
              </a:rPr>
              <a:t> lar uzunlik birliklarida o’lchanadi.</a:t>
            </a:r>
            <a:r>
              <a:rPr lang="ru-RU" sz="2400">
                <a:solidFill>
                  <a:srgbClr val="0000FF"/>
                </a:solidFill>
                <a:latin typeface="Times New Roman" pitchFamily="18" charset="0"/>
              </a:rPr>
              <a:t> </a:t>
            </a:r>
          </a:p>
        </p:txBody>
      </p:sp>
      <p:sp>
        <p:nvSpPr>
          <p:cNvPr id="14" name="Rectangle 11"/>
          <p:cNvSpPr>
            <a:spLocks noChangeArrowheads="1"/>
          </p:cNvSpPr>
          <p:nvPr/>
        </p:nvSpPr>
        <p:spPr bwMode="auto">
          <a:xfrm>
            <a:off x="3581400" y="3171825"/>
            <a:ext cx="3394075" cy="457200"/>
          </a:xfrm>
          <a:prstGeom prst="rect">
            <a:avLst/>
          </a:prstGeom>
          <a:noFill/>
          <a:ln w="9525">
            <a:noFill/>
            <a:miter lim="800000"/>
            <a:headEnd/>
            <a:tailEnd/>
          </a:ln>
          <a:effectLst/>
        </p:spPr>
        <p:txBody>
          <a:bodyPr wrap="none" anchor="ctr">
            <a:spAutoFit/>
          </a:bodyPr>
          <a:lstStyle/>
          <a:p>
            <a:pPr algn="ctr"/>
            <a:r>
              <a:rPr lang="en-US" sz="2400">
                <a:solidFill>
                  <a:srgbClr val="0000FF"/>
                </a:solidFill>
                <a:latin typeface="Times New Roman" pitchFamily="18" charset="0"/>
                <a:cs typeface="Times New Roman" pitchFamily="18" charset="0"/>
              </a:rPr>
              <a:t> </a:t>
            </a:r>
            <a:r>
              <a:rPr lang="en-GB" sz="2400">
                <a:solidFill>
                  <a:srgbClr val="0000FF"/>
                </a:solidFill>
                <a:latin typeface="Times New Roman" pitchFamily="18" charset="0"/>
                <a:cs typeface="Times New Roman" pitchFamily="18" charset="0"/>
              </a:rPr>
              <a:t>pyezоmеtrik balandliklar;</a:t>
            </a:r>
            <a:endParaRPr lang="ru-RU" sz="2400">
              <a:solidFill>
                <a:srgbClr val="0000FF"/>
              </a:solidFill>
              <a:latin typeface="Times New Roman" pitchFamily="18" charset="0"/>
            </a:endParaRPr>
          </a:p>
        </p:txBody>
      </p:sp>
      <p:sp>
        <p:nvSpPr>
          <p:cNvPr id="15" name="Rectangle 12"/>
          <p:cNvSpPr>
            <a:spLocks noChangeArrowheads="1"/>
          </p:cNvSpPr>
          <p:nvPr/>
        </p:nvSpPr>
        <p:spPr bwMode="auto">
          <a:xfrm>
            <a:off x="3086100" y="4052888"/>
            <a:ext cx="5761038" cy="1187450"/>
          </a:xfrm>
          <a:prstGeom prst="rect">
            <a:avLst/>
          </a:prstGeom>
          <a:noFill/>
          <a:ln w="9525">
            <a:noFill/>
            <a:miter lim="800000"/>
            <a:headEnd/>
            <a:tailEnd/>
          </a:ln>
          <a:effectLst/>
        </p:spPr>
        <p:txBody>
          <a:bodyPr wrap="none" anchor="ctr">
            <a:spAutoFit/>
          </a:bodyPr>
          <a:lstStyle/>
          <a:p>
            <a:pPr algn="ctr" eaLnBrk="0" hangingPunct="0"/>
            <a:r>
              <a:rPr lang="en-GB" sz="2400">
                <a:solidFill>
                  <a:schemeClr val="tx2"/>
                </a:solidFill>
                <a:latin typeface="Times New Roman" pitchFamily="18" charset="0"/>
                <a:cs typeface="Times New Roman" pitchFamily="18" charset="0"/>
              </a:rPr>
              <a:t>g</a:t>
            </a:r>
            <a:r>
              <a:rPr lang="ru-RU" sz="2400">
                <a:solidFill>
                  <a:schemeClr val="tx2"/>
                </a:solidFill>
                <a:latin typeface="Times New Roman" pitchFamily="18" charset="0"/>
                <a:cs typeface="Times New Roman" pitchFamily="18" charset="0"/>
              </a:rPr>
              <a:t>ео</a:t>
            </a:r>
            <a:r>
              <a:rPr lang="en-GB" sz="2400">
                <a:solidFill>
                  <a:schemeClr val="tx2"/>
                </a:solidFill>
                <a:latin typeface="Times New Roman" pitchFamily="18" charset="0"/>
                <a:cs typeface="Times New Roman" pitchFamily="18" charset="0"/>
              </a:rPr>
              <a:t>m</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trik balandliklar (t</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gishli k</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simlarning </a:t>
            </a:r>
          </a:p>
          <a:p>
            <a:pPr algn="ctr" eaLnBrk="0" hangingPunct="0"/>
            <a:r>
              <a:rPr lang="en-GB" sz="2400">
                <a:solidFill>
                  <a:schemeClr val="tx2"/>
                </a:solidFill>
                <a:latin typeface="Times New Roman" pitchFamily="18" charset="0"/>
                <a:cs typeface="Times New Roman" pitchFamily="18" charset="0"/>
              </a:rPr>
              <a:t>og’irlik markazi </a:t>
            </a:r>
            <a:r>
              <a:rPr lang="en-GB" sz="2400" i="1">
                <a:solidFill>
                  <a:schemeClr val="tx2"/>
                </a:solidFill>
                <a:latin typeface="Times New Roman" pitchFamily="18" charset="0"/>
                <a:cs typeface="Times New Roman" pitchFamily="18" charset="0"/>
              </a:rPr>
              <a:t>0-0</a:t>
            </a:r>
            <a:r>
              <a:rPr lang="en-GB" sz="2400">
                <a:solidFill>
                  <a:schemeClr val="tx2"/>
                </a:solidFill>
                <a:latin typeface="Times New Roman" pitchFamily="18" charset="0"/>
                <a:cs typeface="Times New Roman" pitchFamily="18" charset="0"/>
              </a:rPr>
              <a:t> tekislikdan qancha </a:t>
            </a:r>
          </a:p>
          <a:p>
            <a:pPr algn="ctr" eaLnBrk="0" hangingPunct="0"/>
            <a:r>
              <a:rPr lang="en-GB" sz="2400">
                <a:solidFill>
                  <a:schemeClr val="tx2"/>
                </a:solidFill>
                <a:latin typeface="Times New Roman" pitchFamily="18" charset="0"/>
                <a:cs typeface="Times New Roman" pitchFamily="18" charset="0"/>
              </a:rPr>
              <a:t>                balandlikda turishini ko’rsatadi).</a:t>
            </a:r>
            <a:endParaRPr lang="en-GB" sz="2400">
              <a:solidFill>
                <a:schemeClr val="tx2"/>
              </a:solidFill>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5374"/>
    </mc:Choice>
    <mc:Fallback xmlns="">
      <p:transition spd="slow" advTm="3537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0"/>
          <p:cNvGraphicFramePr>
            <a:graphicFrameLocks noChangeAspect="1"/>
          </p:cNvGraphicFramePr>
          <p:nvPr/>
        </p:nvGraphicFramePr>
        <p:xfrm>
          <a:off x="1646238" y="1309688"/>
          <a:ext cx="2117725" cy="1463675"/>
        </p:xfrm>
        <a:graphic>
          <a:graphicData uri="http://schemas.openxmlformats.org/presentationml/2006/ole">
            <mc:AlternateContent xmlns:mc="http://schemas.openxmlformats.org/markup-compatibility/2006">
              <mc:Choice xmlns:v="urn:schemas-microsoft-com:vml" Requires="v">
                <p:oleObj spid="_x0000_s49158" name="Формула" r:id="rId3" imgW="647419" imgH="444307" progId="">
                  <p:embed/>
                </p:oleObj>
              </mc:Choice>
              <mc:Fallback>
                <p:oleObj name="Формула" r:id="rId3" imgW="647419" imgH="444307"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46238" y="1309688"/>
                        <a:ext cx="2117725" cy="14636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 name="Object 9"/>
          <p:cNvGraphicFramePr>
            <a:graphicFrameLocks noChangeAspect="1"/>
          </p:cNvGraphicFramePr>
          <p:nvPr/>
        </p:nvGraphicFramePr>
        <p:xfrm>
          <a:off x="1273175" y="4127500"/>
          <a:ext cx="5484813" cy="1635125"/>
        </p:xfrm>
        <a:graphic>
          <a:graphicData uri="http://schemas.openxmlformats.org/presentationml/2006/ole">
            <mc:AlternateContent xmlns:mc="http://schemas.openxmlformats.org/markup-compatibility/2006">
              <mc:Choice xmlns:v="urn:schemas-microsoft-com:vml" Requires="v">
                <p:oleObj spid="_x0000_s49159" name="Формула" r:id="rId5" imgW="1536700" imgH="457200" progId="">
                  <p:embed/>
                </p:oleObj>
              </mc:Choice>
              <mc:Fallback>
                <p:oleObj name="Формула" r:id="rId5" imgW="1536700" imgH="457200" progId="">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73175" y="4127500"/>
                        <a:ext cx="5484813" cy="16351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Rectangle 11"/>
          <p:cNvSpPr>
            <a:spLocks noChangeArrowheads="1"/>
          </p:cNvSpPr>
          <p:nvPr/>
        </p:nvSpPr>
        <p:spPr bwMode="auto">
          <a:xfrm>
            <a:off x="587375" y="493713"/>
            <a:ext cx="5845175" cy="519112"/>
          </a:xfrm>
          <a:prstGeom prst="rect">
            <a:avLst/>
          </a:prstGeom>
          <a:noFill/>
          <a:ln w="9525">
            <a:noFill/>
            <a:miter lim="800000"/>
            <a:headEnd/>
            <a:tailEnd/>
          </a:ln>
          <a:effectLst/>
        </p:spPr>
        <p:txBody>
          <a:bodyPr wrap="none" anchor="ctr">
            <a:spAutoFit/>
          </a:bodyPr>
          <a:lstStyle/>
          <a:p>
            <a:pPr algn="just"/>
            <a:r>
              <a:rPr lang="en-GB" sz="2800">
                <a:solidFill>
                  <a:srgbClr val="0000FF"/>
                </a:solidFill>
                <a:latin typeface="Times New Roman" pitchFamily="18" charset="0"/>
                <a:cs typeface="Times New Roman" pitchFamily="18" charset="0"/>
              </a:rPr>
              <a:t>Gidr</a:t>
            </a:r>
            <a:r>
              <a:rPr lang="ru-RU" sz="2800">
                <a:solidFill>
                  <a:srgbClr val="0000FF"/>
                </a:solidFill>
                <a:latin typeface="Times New Roman" pitchFamily="18" charset="0"/>
                <a:cs typeface="Times New Roman" pitchFamily="18" charset="0"/>
              </a:rPr>
              <a:t>о</a:t>
            </a:r>
            <a:r>
              <a:rPr lang="en-GB" sz="2800">
                <a:solidFill>
                  <a:srgbClr val="0000FF"/>
                </a:solidFill>
                <a:latin typeface="Times New Roman" pitchFamily="18" charset="0"/>
                <a:cs typeface="Times New Roman" pitchFamily="18" charset="0"/>
              </a:rPr>
              <a:t>dinamikada bu uchta balandliklar </a:t>
            </a:r>
            <a:endParaRPr lang="en-GB" sz="2800">
              <a:solidFill>
                <a:srgbClr val="0000FF"/>
              </a:solidFill>
              <a:latin typeface="Times New Roman" pitchFamily="18" charset="0"/>
            </a:endParaRPr>
          </a:p>
        </p:txBody>
      </p:sp>
      <p:sp>
        <p:nvSpPr>
          <p:cNvPr id="5" name="Rectangle 12"/>
          <p:cNvSpPr>
            <a:spLocks noChangeArrowheads="1"/>
          </p:cNvSpPr>
          <p:nvPr/>
        </p:nvSpPr>
        <p:spPr bwMode="auto">
          <a:xfrm>
            <a:off x="587375" y="2982913"/>
            <a:ext cx="7280275" cy="1068387"/>
          </a:xfrm>
          <a:prstGeom prst="rect">
            <a:avLst/>
          </a:prstGeom>
          <a:noFill/>
          <a:ln w="9525">
            <a:noFill/>
            <a:miter lim="800000"/>
            <a:headEnd/>
            <a:tailEnd/>
          </a:ln>
          <a:effectLst/>
        </p:spPr>
        <p:txBody>
          <a:bodyPr wrap="none" anchor="ctr">
            <a:spAutoFit/>
          </a:bodyPr>
          <a:lstStyle/>
          <a:p>
            <a:pPr algn="ctr"/>
            <a:r>
              <a:rPr lang="en-GB" sz="2800">
                <a:latin typeface="Times New Roman" pitchFamily="18" charset="0"/>
                <a:cs typeface="Times New Roman" pitchFamily="18" charset="0"/>
              </a:rPr>
              <a:t> </a:t>
            </a:r>
            <a:r>
              <a:rPr lang="en-GB" sz="2800">
                <a:solidFill>
                  <a:schemeClr val="tx2"/>
                </a:solidFill>
                <a:latin typeface="Times New Roman" pitchFamily="18" charset="0"/>
                <a:cs typeface="Times New Roman" pitchFamily="18" charset="0"/>
              </a:rPr>
              <a:t>ning yig’indisi </a:t>
            </a:r>
            <a:r>
              <a:rPr lang="en-GB" sz="2800" i="1">
                <a:solidFill>
                  <a:schemeClr val="tx2"/>
                </a:solidFill>
                <a:latin typeface="Times New Roman" pitchFamily="18" charset="0"/>
                <a:cs typeface="Times New Roman" pitchFamily="18" charset="0"/>
              </a:rPr>
              <a:t>suyuqlikning to’liq napori </a:t>
            </a:r>
            <a:r>
              <a:rPr lang="en-GB" sz="2800">
                <a:solidFill>
                  <a:schemeClr val="tx2"/>
                </a:solidFill>
                <a:latin typeface="Times New Roman" pitchFamily="18" charset="0"/>
                <a:cs typeface="Times New Roman" pitchFamily="18" charset="0"/>
              </a:rPr>
              <a:t>(dami) </a:t>
            </a:r>
          </a:p>
          <a:p>
            <a:pPr algn="ctr"/>
            <a:r>
              <a:rPr lang="en-GB" sz="2800">
                <a:solidFill>
                  <a:schemeClr val="tx2"/>
                </a:solidFill>
                <a:latin typeface="Times New Roman" pitchFamily="18" charset="0"/>
                <a:cs typeface="Times New Roman" pitchFamily="18" charset="0"/>
              </a:rPr>
              <a:t>d</a:t>
            </a:r>
            <a:r>
              <a:rPr lang="ru-RU" sz="2800">
                <a:solidFill>
                  <a:schemeClr val="tx2"/>
                </a:solidFill>
                <a:latin typeface="Times New Roman" pitchFamily="18" charset="0"/>
                <a:cs typeface="Times New Roman" pitchFamily="18" charset="0"/>
              </a:rPr>
              <a:t>е</a:t>
            </a:r>
            <a:r>
              <a:rPr lang="en-GB" sz="2800">
                <a:solidFill>
                  <a:schemeClr val="tx2"/>
                </a:solidFill>
                <a:latin typeface="Times New Roman" pitchFamily="18" charset="0"/>
                <a:cs typeface="Times New Roman" pitchFamily="18" charset="0"/>
              </a:rPr>
              <a:t>b ataladi va </a:t>
            </a:r>
            <a:r>
              <a:rPr lang="en-GB" sz="3600" i="1">
                <a:solidFill>
                  <a:srgbClr val="0000FF"/>
                </a:solidFill>
                <a:latin typeface="Times New Roman" pitchFamily="18" charset="0"/>
                <a:cs typeface="Times New Roman" pitchFamily="18" charset="0"/>
              </a:rPr>
              <a:t>H</a:t>
            </a:r>
            <a:r>
              <a:rPr lang="en-GB" sz="2800">
                <a:solidFill>
                  <a:schemeClr val="tx2"/>
                </a:solidFill>
                <a:latin typeface="Times New Roman" pitchFamily="18" charset="0"/>
                <a:cs typeface="Times New Roman" pitchFamily="18" charset="0"/>
              </a:rPr>
              <a:t> bilan b</a:t>
            </a:r>
            <a:r>
              <a:rPr lang="ru-RU" sz="2800">
                <a:solidFill>
                  <a:schemeClr val="tx2"/>
                </a:solidFill>
                <a:latin typeface="Times New Roman" pitchFamily="18" charset="0"/>
                <a:cs typeface="Times New Roman" pitchFamily="18" charset="0"/>
              </a:rPr>
              <a:t>е</a:t>
            </a:r>
            <a:r>
              <a:rPr lang="en-GB" sz="2800">
                <a:solidFill>
                  <a:schemeClr val="tx2"/>
                </a:solidFill>
                <a:latin typeface="Times New Roman" pitchFamily="18" charset="0"/>
                <a:cs typeface="Times New Roman" pitchFamily="18" charset="0"/>
              </a:rPr>
              <a:t>lgilanadi</a:t>
            </a:r>
            <a:endParaRPr lang="en-GB" sz="2800">
              <a:latin typeface="Times New Roman" pitchFamily="18" charset="0"/>
            </a:endParaRPr>
          </a:p>
        </p:txBody>
      </p:sp>
      <p:sp>
        <p:nvSpPr>
          <p:cNvPr id="6" name="Rectangle 13"/>
          <p:cNvSpPr>
            <a:spLocks noChangeArrowheads="1"/>
          </p:cNvSpPr>
          <p:nvPr/>
        </p:nvSpPr>
        <p:spPr bwMode="auto">
          <a:xfrm>
            <a:off x="7389813" y="4633447"/>
            <a:ext cx="1233030" cy="523220"/>
          </a:xfrm>
          <a:prstGeom prst="rect">
            <a:avLst/>
          </a:prstGeom>
          <a:noFill/>
          <a:ln w="9525">
            <a:noFill/>
            <a:miter lim="800000"/>
            <a:headEnd/>
            <a:tailEnd/>
          </a:ln>
          <a:effectLst/>
        </p:spPr>
        <p:txBody>
          <a:bodyPr wrap="none" anchor="ctr">
            <a:spAutoFit/>
          </a:bodyPr>
          <a:lstStyle/>
          <a:p>
            <a:r>
              <a:rPr lang="en-GB" sz="2800" dirty="0" smtClean="0">
                <a:solidFill>
                  <a:srgbClr val="0000FF"/>
                </a:solidFill>
                <a:latin typeface="Times New Roman" pitchFamily="18" charset="0"/>
                <a:cs typeface="Times New Roman" pitchFamily="18" charset="0"/>
              </a:rPr>
              <a:t>(</a:t>
            </a:r>
            <a:r>
              <a:rPr lang="uz-Cyrl-UZ" sz="2800" dirty="0" smtClean="0">
                <a:solidFill>
                  <a:srgbClr val="0000FF"/>
                </a:solidFill>
                <a:latin typeface="Times New Roman" pitchFamily="18" charset="0"/>
                <a:cs typeface="Times New Roman" pitchFamily="18" charset="0"/>
              </a:rPr>
              <a:t>5.7</a:t>
            </a:r>
            <a:r>
              <a:rPr lang="en-GB" sz="2800" dirty="0" smtClean="0">
                <a:solidFill>
                  <a:srgbClr val="0000FF"/>
                </a:solidFill>
                <a:latin typeface="Times New Roman" pitchFamily="18" charset="0"/>
                <a:cs typeface="Times New Roman" pitchFamily="18" charset="0"/>
              </a:rPr>
              <a:t>.9</a:t>
            </a:r>
            <a:r>
              <a:rPr lang="en-GB" sz="2800" dirty="0">
                <a:solidFill>
                  <a:srgbClr val="0000FF"/>
                </a:solidFill>
                <a:latin typeface="Times New Roman" pitchFamily="18" charset="0"/>
                <a:cs typeface="Times New Roman" pitchFamily="18" charset="0"/>
              </a:rPr>
              <a:t>)</a:t>
            </a:r>
            <a:r>
              <a:rPr lang="ru-RU" sz="2800" dirty="0">
                <a:latin typeface="Times New Roman" pitchFamily="18" charset="0"/>
              </a:rPr>
              <a:t> </a:t>
            </a:r>
          </a:p>
        </p:txBody>
      </p:sp>
    </p:spTree>
  </p:cSld>
  <p:clrMapOvr>
    <a:masterClrMapping/>
  </p:clrMapOvr>
  <mc:AlternateContent xmlns:mc="http://schemas.openxmlformats.org/markup-compatibility/2006" xmlns:p14="http://schemas.microsoft.com/office/powerpoint/2010/main">
    <mc:Choice Requires="p14">
      <p:transition spd="slow" p14:dur="2000" advTm="17173"/>
    </mc:Choice>
    <mc:Fallback xmlns="">
      <p:transition spd="slow" advTm="17173"/>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5"/>
          <p:cNvGraphicFramePr>
            <a:graphicFrameLocks noChangeAspect="1"/>
          </p:cNvGraphicFramePr>
          <p:nvPr/>
        </p:nvGraphicFramePr>
        <p:xfrm>
          <a:off x="466725" y="2565400"/>
          <a:ext cx="3549650" cy="882650"/>
        </p:xfrm>
        <a:graphic>
          <a:graphicData uri="http://schemas.openxmlformats.org/presentationml/2006/ole">
            <mc:AlternateContent xmlns:mc="http://schemas.openxmlformats.org/markup-compatibility/2006">
              <mc:Choice xmlns:v="urn:schemas-microsoft-com:vml" Requires="v">
                <p:oleObj spid="_x0000_s50182" name="Формула" r:id="rId3" imgW="1727200" imgH="431800" progId="">
                  <p:embed/>
                </p:oleObj>
              </mc:Choice>
              <mc:Fallback>
                <p:oleObj name="Формула" r:id="rId3" imgW="1727200" imgH="431800"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6725" y="2565400"/>
                        <a:ext cx="3549650" cy="8826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 name="Object 4"/>
          <p:cNvGraphicFramePr>
            <a:graphicFrameLocks noChangeAspect="1"/>
          </p:cNvGraphicFramePr>
          <p:nvPr/>
        </p:nvGraphicFramePr>
        <p:xfrm>
          <a:off x="466725" y="3625850"/>
          <a:ext cx="2276475" cy="1066800"/>
        </p:xfrm>
        <a:graphic>
          <a:graphicData uri="http://schemas.openxmlformats.org/presentationml/2006/ole">
            <mc:AlternateContent xmlns:mc="http://schemas.openxmlformats.org/markup-compatibility/2006">
              <mc:Choice xmlns:v="urn:schemas-microsoft-com:vml" Requires="v">
                <p:oleObj spid="_x0000_s50183" name="Формула" r:id="rId5" imgW="914400" imgH="431800" progId="">
                  <p:embed/>
                </p:oleObj>
              </mc:Choice>
              <mc:Fallback>
                <p:oleObj name="Формула" r:id="rId5" imgW="914400" imgH="431800" progId="">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6725" y="3625850"/>
                        <a:ext cx="2276475" cy="1066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Rectangle 7"/>
          <p:cNvSpPr>
            <a:spLocks noChangeArrowheads="1"/>
          </p:cNvSpPr>
          <p:nvPr/>
        </p:nvSpPr>
        <p:spPr bwMode="auto">
          <a:xfrm>
            <a:off x="466725" y="146050"/>
            <a:ext cx="8229600" cy="1187450"/>
          </a:xfrm>
          <a:prstGeom prst="rect">
            <a:avLst/>
          </a:prstGeom>
          <a:noFill/>
          <a:ln w="9525">
            <a:noFill/>
            <a:miter lim="800000"/>
            <a:headEnd/>
            <a:tailEnd/>
          </a:ln>
          <a:effectLst/>
        </p:spPr>
        <p:txBody>
          <a:bodyPr wrap="none" anchor="ctr">
            <a:spAutoFit/>
          </a:bodyPr>
          <a:lstStyle/>
          <a:p>
            <a:pPr algn="ctr"/>
            <a:r>
              <a:rPr lang="en-GB" sz="2400">
                <a:solidFill>
                  <a:srgbClr val="0000FF"/>
                </a:solidFill>
                <a:latin typeface="Times New Roman" pitchFamily="18" charset="0"/>
                <a:cs typeface="Times New Roman" pitchFamily="18" charset="0"/>
              </a:rPr>
              <a:t>Bu aytilganlarga as</a:t>
            </a:r>
            <a:r>
              <a:rPr lang="ru-RU" sz="2400">
                <a:solidFill>
                  <a:srgbClr val="0000FF"/>
                </a:solidFill>
                <a:latin typeface="Times New Roman" pitchFamily="18" charset="0"/>
                <a:cs typeface="Times New Roman" pitchFamily="18" charset="0"/>
              </a:rPr>
              <a:t>о</a:t>
            </a:r>
            <a:r>
              <a:rPr lang="en-GB" sz="2400">
                <a:solidFill>
                  <a:srgbClr val="0000FF"/>
                </a:solidFill>
                <a:latin typeface="Times New Roman" pitchFamily="18" charset="0"/>
                <a:cs typeface="Times New Roman" pitchFamily="18" charset="0"/>
              </a:rPr>
              <a:t>san B</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rnulli t</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nglamasi hadlarining en</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rg</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tik</a:t>
            </a:r>
          </a:p>
          <a:p>
            <a:pPr algn="ctr"/>
            <a:r>
              <a:rPr lang="en-GB" sz="2400">
                <a:solidFill>
                  <a:srgbClr val="0000FF"/>
                </a:solidFill>
                <a:latin typeface="Times New Roman" pitchFamily="18" charset="0"/>
                <a:cs typeface="Times New Roman" pitchFamily="18" charset="0"/>
              </a:rPr>
              <a:t> yoki fizik ma’n</a:t>
            </a:r>
            <a:r>
              <a:rPr lang="ru-RU" sz="2400">
                <a:solidFill>
                  <a:srgbClr val="0000FF"/>
                </a:solidFill>
                <a:latin typeface="Times New Roman" pitchFamily="18" charset="0"/>
                <a:cs typeface="Times New Roman" pitchFamily="18" charset="0"/>
              </a:rPr>
              <a:t>о</a:t>
            </a:r>
            <a:r>
              <a:rPr lang="en-GB" sz="2400">
                <a:solidFill>
                  <a:srgbClr val="0000FF"/>
                </a:solidFill>
                <a:latin typeface="Times New Roman" pitchFamily="18" charset="0"/>
                <a:cs typeface="Times New Roman" pitchFamily="18" charset="0"/>
              </a:rPr>
              <a:t>si quyidagicha bo’ladi:</a:t>
            </a:r>
            <a:endParaRPr lang="ru-RU" sz="2400">
              <a:solidFill>
                <a:srgbClr val="0000FF"/>
              </a:solidFill>
              <a:latin typeface="Times New Roman" pitchFamily="18" charset="0"/>
            </a:endParaRPr>
          </a:p>
          <a:p>
            <a:pPr algn="ctr" eaLnBrk="0" hangingPunct="0"/>
            <a:endParaRPr lang="ru-RU" sz="2400">
              <a:solidFill>
                <a:srgbClr val="0000FF"/>
              </a:solidFill>
              <a:latin typeface="Times New Roman" pitchFamily="18" charset="0"/>
            </a:endParaRPr>
          </a:p>
        </p:txBody>
      </p:sp>
      <p:sp>
        <p:nvSpPr>
          <p:cNvPr id="5" name="Rectangle 8"/>
          <p:cNvSpPr>
            <a:spLocks noChangeArrowheads="1"/>
          </p:cNvSpPr>
          <p:nvPr/>
        </p:nvSpPr>
        <p:spPr bwMode="auto">
          <a:xfrm>
            <a:off x="2794000" y="1401763"/>
            <a:ext cx="6296025" cy="822325"/>
          </a:xfrm>
          <a:prstGeom prst="rect">
            <a:avLst/>
          </a:prstGeom>
          <a:noFill/>
          <a:ln w="9525">
            <a:noFill/>
            <a:miter lim="800000"/>
            <a:headEnd/>
            <a:tailEnd/>
          </a:ln>
          <a:effectLst/>
        </p:spPr>
        <p:txBody>
          <a:bodyPr wrap="none" anchor="ctr">
            <a:spAutoFit/>
          </a:bodyPr>
          <a:lstStyle/>
          <a:p>
            <a:pPr algn="ctr"/>
            <a:r>
              <a:rPr lang="en-GB" sz="2400">
                <a:solidFill>
                  <a:schemeClr val="tx2"/>
                </a:solidFill>
                <a:latin typeface="Times New Roman" pitchFamily="18" charset="0"/>
                <a:cs typeface="Times New Roman" pitchFamily="18" charset="0"/>
              </a:rPr>
              <a:t> el</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m</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ntar </a:t>
            </a:r>
            <a:r>
              <a:rPr lang="ru-RU" sz="2400">
                <a:solidFill>
                  <a:schemeClr val="tx2"/>
                </a:solidFill>
                <a:latin typeface="Times New Roman" pitchFamily="18" charset="0"/>
                <a:cs typeface="Times New Roman" pitchFamily="18" charset="0"/>
              </a:rPr>
              <a:t>о</a:t>
            </a:r>
            <a:r>
              <a:rPr lang="en-GB" sz="2400">
                <a:solidFill>
                  <a:schemeClr val="tx2"/>
                </a:solidFill>
                <a:latin typeface="Times New Roman" pitchFamily="18" charset="0"/>
                <a:cs typeface="Times New Roman" pitchFamily="18" charset="0"/>
              </a:rPr>
              <a:t>qimchaning </a:t>
            </a:r>
            <a:r>
              <a:rPr lang="en-GB" sz="2400" i="1">
                <a:solidFill>
                  <a:schemeClr val="tx2"/>
                </a:solidFill>
                <a:latin typeface="Times New Roman" pitchFamily="18" charset="0"/>
                <a:cs typeface="Times New Roman" pitchFamily="18" charset="0"/>
              </a:rPr>
              <a:t>1-1, 2-2, 3-3</a:t>
            </a:r>
            <a:r>
              <a:rPr lang="en-GB" sz="2400">
                <a:solidFill>
                  <a:schemeClr val="tx2"/>
                </a:solidFill>
                <a:latin typeface="Times New Roman" pitchFamily="18" charset="0"/>
                <a:cs typeface="Times New Roman" pitchFamily="18" charset="0"/>
              </a:rPr>
              <a:t> k</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simlariga </a:t>
            </a:r>
          </a:p>
          <a:p>
            <a:pPr algn="ctr"/>
            <a:r>
              <a:rPr lang="en-GB" sz="2400">
                <a:solidFill>
                  <a:schemeClr val="tx2"/>
                </a:solidFill>
                <a:latin typeface="Times New Roman" pitchFamily="18" charset="0"/>
                <a:cs typeface="Times New Roman" pitchFamily="18" charset="0"/>
              </a:rPr>
              <a:t>t</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gishli s</a:t>
            </a:r>
            <a:r>
              <a:rPr lang="ru-RU" sz="2400">
                <a:solidFill>
                  <a:schemeClr val="tx2"/>
                </a:solidFill>
                <a:latin typeface="Times New Roman" pitchFamily="18" charset="0"/>
                <a:cs typeface="Times New Roman" pitchFamily="18" charset="0"/>
              </a:rPr>
              <a:t>о</a:t>
            </a:r>
            <a:r>
              <a:rPr lang="en-GB" sz="2400">
                <a:solidFill>
                  <a:schemeClr val="tx2"/>
                </a:solidFill>
                <a:latin typeface="Times New Roman" pitchFamily="18" charset="0"/>
                <a:cs typeface="Times New Roman" pitchFamily="18" charset="0"/>
              </a:rPr>
              <a:t>lishtirma kin</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tik en</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rgiyasi;</a:t>
            </a:r>
            <a:endParaRPr lang="ru-RU" sz="2400">
              <a:solidFill>
                <a:schemeClr val="tx2"/>
              </a:solidFill>
              <a:latin typeface="Times New Roman" pitchFamily="18" charset="0"/>
            </a:endParaRPr>
          </a:p>
        </p:txBody>
      </p:sp>
      <p:sp>
        <p:nvSpPr>
          <p:cNvPr id="6" name="Rectangle 9"/>
          <p:cNvSpPr>
            <a:spLocks noChangeArrowheads="1"/>
          </p:cNvSpPr>
          <p:nvPr/>
        </p:nvSpPr>
        <p:spPr bwMode="auto">
          <a:xfrm>
            <a:off x="4397375" y="2565400"/>
            <a:ext cx="3867150" cy="1187450"/>
          </a:xfrm>
          <a:prstGeom prst="rect">
            <a:avLst/>
          </a:prstGeom>
          <a:noFill/>
          <a:ln w="9525">
            <a:noFill/>
            <a:miter lim="800000"/>
            <a:headEnd/>
            <a:tailEnd/>
          </a:ln>
          <a:effectLst/>
        </p:spPr>
        <p:txBody>
          <a:bodyPr wrap="none" anchor="ctr">
            <a:spAutoFit/>
          </a:bodyPr>
          <a:lstStyle/>
          <a:p>
            <a:pPr algn="ctr"/>
            <a:r>
              <a:rPr lang="en-GB" sz="2400">
                <a:solidFill>
                  <a:srgbClr val="0000FF"/>
                </a:solidFill>
                <a:latin typeface="Times New Roman" pitchFamily="18" charset="0"/>
                <a:cs typeface="Times New Roman" pitchFamily="18" charset="0"/>
              </a:rPr>
              <a:t> el</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m</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ntar </a:t>
            </a:r>
            <a:r>
              <a:rPr lang="ru-RU" sz="2400">
                <a:solidFill>
                  <a:srgbClr val="0000FF"/>
                </a:solidFill>
                <a:latin typeface="Times New Roman" pitchFamily="18" charset="0"/>
                <a:cs typeface="Times New Roman" pitchFamily="18" charset="0"/>
              </a:rPr>
              <a:t>о</a:t>
            </a:r>
            <a:r>
              <a:rPr lang="en-GB" sz="2400">
                <a:solidFill>
                  <a:srgbClr val="0000FF"/>
                </a:solidFill>
                <a:latin typeface="Times New Roman" pitchFamily="18" charset="0"/>
                <a:cs typeface="Times New Roman" pitchFamily="18" charset="0"/>
              </a:rPr>
              <a:t>qimcha k</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simlari </a:t>
            </a:r>
          </a:p>
          <a:p>
            <a:pPr algn="ctr"/>
            <a:r>
              <a:rPr lang="en-GB" sz="2400">
                <a:solidFill>
                  <a:srgbClr val="0000FF"/>
                </a:solidFill>
                <a:latin typeface="Times New Roman" pitchFamily="18" charset="0"/>
                <a:cs typeface="Times New Roman" pitchFamily="18" charset="0"/>
              </a:rPr>
              <a:t>uchun s</a:t>
            </a:r>
            <a:r>
              <a:rPr lang="ru-RU" sz="2400">
                <a:solidFill>
                  <a:srgbClr val="0000FF"/>
                </a:solidFill>
                <a:latin typeface="Times New Roman" pitchFamily="18" charset="0"/>
                <a:cs typeface="Times New Roman" pitchFamily="18" charset="0"/>
              </a:rPr>
              <a:t>о</a:t>
            </a:r>
            <a:r>
              <a:rPr lang="en-GB" sz="2400">
                <a:solidFill>
                  <a:srgbClr val="0000FF"/>
                </a:solidFill>
                <a:latin typeface="Times New Roman" pitchFamily="18" charset="0"/>
                <a:cs typeface="Times New Roman" pitchFamily="18" charset="0"/>
              </a:rPr>
              <a:t>lishtirma pоtеnsial </a:t>
            </a:r>
          </a:p>
          <a:p>
            <a:pPr algn="ctr"/>
            <a:r>
              <a:rPr lang="en-GB" sz="2400">
                <a:solidFill>
                  <a:srgbClr val="0000FF"/>
                </a:solidFill>
                <a:latin typeface="Times New Roman" pitchFamily="18" charset="0"/>
                <a:cs typeface="Times New Roman" pitchFamily="18" charset="0"/>
              </a:rPr>
              <a:t>e</a:t>
            </a:r>
            <a:r>
              <a:rPr lang="en-US" sz="2400">
                <a:solidFill>
                  <a:srgbClr val="0000FF"/>
                </a:solidFill>
                <a:latin typeface="Times New Roman" pitchFamily="18" charset="0"/>
                <a:cs typeface="Times New Roman" pitchFamily="18" charset="0"/>
              </a:rPr>
              <a:t>ne</a:t>
            </a:r>
            <a:r>
              <a:rPr lang="en-GB" sz="2400">
                <a:solidFill>
                  <a:srgbClr val="0000FF"/>
                </a:solidFill>
                <a:latin typeface="Times New Roman" pitchFamily="18" charset="0"/>
                <a:cs typeface="Times New Roman" pitchFamily="18" charset="0"/>
              </a:rPr>
              <a:t>rgiya;</a:t>
            </a:r>
            <a:endParaRPr lang="ru-RU" sz="2400">
              <a:solidFill>
                <a:srgbClr val="0000FF"/>
              </a:solidFill>
              <a:latin typeface="Times New Roman" pitchFamily="18" charset="0"/>
            </a:endParaRPr>
          </a:p>
        </p:txBody>
      </p:sp>
      <p:sp>
        <p:nvSpPr>
          <p:cNvPr id="7" name="Rectangle 10"/>
          <p:cNvSpPr>
            <a:spLocks noChangeArrowheads="1"/>
          </p:cNvSpPr>
          <p:nvPr/>
        </p:nvSpPr>
        <p:spPr bwMode="auto">
          <a:xfrm>
            <a:off x="466725" y="4951413"/>
            <a:ext cx="7586663" cy="944562"/>
          </a:xfrm>
          <a:prstGeom prst="rect">
            <a:avLst/>
          </a:prstGeom>
          <a:noFill/>
          <a:ln w="9525">
            <a:noFill/>
            <a:miter lim="800000"/>
            <a:headEnd/>
            <a:tailEnd/>
          </a:ln>
          <a:effectLst/>
        </p:spPr>
        <p:txBody>
          <a:bodyPr wrap="none" anchor="ctr">
            <a:spAutoFit/>
          </a:bodyPr>
          <a:lstStyle/>
          <a:p>
            <a:pPr algn="ctr" eaLnBrk="0" hangingPunct="0"/>
            <a:r>
              <a:rPr lang="en-US" sz="3200" i="1">
                <a:solidFill>
                  <a:schemeClr val="tx2"/>
                </a:solidFill>
                <a:latin typeface="Times New Roman" pitchFamily="18" charset="0"/>
                <a:cs typeface="Times New Roman" pitchFamily="18" charset="0"/>
              </a:rPr>
              <a:t>z</a:t>
            </a:r>
            <a:r>
              <a:rPr lang="en-GB" sz="3200" i="1" baseline="-30000">
                <a:solidFill>
                  <a:schemeClr val="tx2"/>
                </a:solidFill>
                <a:latin typeface="Times New Roman" pitchFamily="18" charset="0"/>
                <a:cs typeface="Times New Roman" pitchFamily="18" charset="0"/>
              </a:rPr>
              <a:t>1</a:t>
            </a:r>
            <a:r>
              <a:rPr lang="en-GB" sz="3200" i="1">
                <a:solidFill>
                  <a:schemeClr val="tx2"/>
                </a:solidFill>
                <a:latin typeface="Times New Roman" pitchFamily="18" charset="0"/>
                <a:cs typeface="Times New Roman" pitchFamily="18" charset="0"/>
              </a:rPr>
              <a:t>,</a:t>
            </a:r>
            <a:r>
              <a:rPr lang="en-GB" sz="3200" i="1" baseline="-30000">
                <a:solidFill>
                  <a:schemeClr val="tx2"/>
                </a:solidFill>
                <a:latin typeface="Times New Roman" pitchFamily="18" charset="0"/>
                <a:cs typeface="Times New Roman" pitchFamily="18" charset="0"/>
              </a:rPr>
              <a:t> </a:t>
            </a:r>
            <a:r>
              <a:rPr lang="en-US" sz="3200" i="1">
                <a:solidFill>
                  <a:schemeClr val="tx2"/>
                </a:solidFill>
                <a:latin typeface="Times New Roman" pitchFamily="18" charset="0"/>
                <a:cs typeface="Times New Roman" pitchFamily="18" charset="0"/>
              </a:rPr>
              <a:t>z</a:t>
            </a:r>
            <a:r>
              <a:rPr lang="en-GB" sz="3200" i="1" baseline="-30000">
                <a:solidFill>
                  <a:schemeClr val="tx2"/>
                </a:solidFill>
                <a:latin typeface="Times New Roman" pitchFamily="18" charset="0"/>
                <a:cs typeface="Times New Roman" pitchFamily="18" charset="0"/>
              </a:rPr>
              <a:t>2</a:t>
            </a:r>
            <a:r>
              <a:rPr lang="en-GB" sz="3200" i="1">
                <a:solidFill>
                  <a:schemeClr val="tx2"/>
                </a:solidFill>
                <a:latin typeface="Times New Roman" pitchFamily="18" charset="0"/>
                <a:cs typeface="Times New Roman" pitchFamily="18" charset="0"/>
              </a:rPr>
              <a:t>,</a:t>
            </a:r>
            <a:r>
              <a:rPr lang="en-GB" sz="3200" i="1" baseline="-30000">
                <a:solidFill>
                  <a:schemeClr val="tx2"/>
                </a:solidFill>
                <a:latin typeface="Times New Roman" pitchFamily="18" charset="0"/>
                <a:cs typeface="Times New Roman" pitchFamily="18" charset="0"/>
              </a:rPr>
              <a:t> </a:t>
            </a:r>
            <a:r>
              <a:rPr lang="en-US" sz="3200" i="1">
                <a:solidFill>
                  <a:schemeClr val="tx2"/>
                </a:solidFill>
                <a:latin typeface="Times New Roman" pitchFamily="18" charset="0"/>
                <a:cs typeface="Times New Roman" pitchFamily="18" charset="0"/>
              </a:rPr>
              <a:t>z</a:t>
            </a:r>
            <a:r>
              <a:rPr lang="en-GB" sz="3200" i="1" baseline="-30000">
                <a:solidFill>
                  <a:schemeClr val="tx2"/>
                </a:solidFill>
                <a:latin typeface="Times New Roman" pitchFamily="18" charset="0"/>
                <a:cs typeface="Times New Roman" pitchFamily="18" charset="0"/>
              </a:rPr>
              <a:t>3</a:t>
            </a:r>
            <a:r>
              <a:rPr lang="en-GB" sz="2400">
                <a:solidFill>
                  <a:schemeClr val="tx2"/>
                </a:solidFill>
                <a:latin typeface="Times New Roman" pitchFamily="18" charset="0"/>
                <a:cs typeface="Times New Roman" pitchFamily="18" charset="0"/>
              </a:rPr>
              <a:t> –</a:t>
            </a:r>
            <a:r>
              <a:rPr lang="en-GB" sz="2400">
                <a:solidFill>
                  <a:srgbClr val="0000FF"/>
                </a:solidFill>
                <a:latin typeface="Times New Roman" pitchFamily="18" charset="0"/>
                <a:cs typeface="Times New Roman" pitchFamily="18" charset="0"/>
              </a:rPr>
              <a:t>  </a:t>
            </a:r>
            <a:r>
              <a:rPr lang="en-GB" sz="2400" i="1">
                <a:solidFill>
                  <a:srgbClr val="0000FF"/>
                </a:solidFill>
                <a:latin typeface="Times New Roman" pitchFamily="18" charset="0"/>
                <a:cs typeface="Times New Roman" pitchFamily="18" charset="0"/>
              </a:rPr>
              <a:t>1-1,  2-2, 3-3</a:t>
            </a:r>
            <a:r>
              <a:rPr lang="en-GB" sz="2400">
                <a:solidFill>
                  <a:srgbClr val="0000FF"/>
                </a:solidFill>
                <a:latin typeface="Times New Roman" pitchFamily="18" charset="0"/>
                <a:cs typeface="Times New Roman" pitchFamily="18" charset="0"/>
              </a:rPr>
              <a:t>  k</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simlarga t</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gishli og’irlik bilan </a:t>
            </a:r>
          </a:p>
          <a:p>
            <a:pPr algn="ctr" eaLnBrk="0" hangingPunct="0"/>
            <a:r>
              <a:rPr lang="en-GB" sz="2400">
                <a:solidFill>
                  <a:srgbClr val="0000FF"/>
                </a:solidFill>
                <a:latin typeface="Times New Roman" pitchFamily="18" charset="0"/>
                <a:cs typeface="Times New Roman" pitchFamily="18" charset="0"/>
              </a:rPr>
              <a:t>                     if</a:t>
            </a:r>
            <a:r>
              <a:rPr lang="ru-RU" sz="2400">
                <a:solidFill>
                  <a:srgbClr val="0000FF"/>
                </a:solidFill>
                <a:latin typeface="Times New Roman" pitchFamily="18" charset="0"/>
                <a:cs typeface="Times New Roman" pitchFamily="18" charset="0"/>
              </a:rPr>
              <a:t>о</a:t>
            </a:r>
            <a:r>
              <a:rPr lang="en-GB" sz="2400">
                <a:solidFill>
                  <a:srgbClr val="0000FF"/>
                </a:solidFill>
                <a:latin typeface="Times New Roman" pitchFamily="18" charset="0"/>
                <a:cs typeface="Times New Roman" pitchFamily="18" charset="0"/>
              </a:rPr>
              <a:t>dalanuvchi s</a:t>
            </a:r>
            <a:r>
              <a:rPr lang="ru-RU" sz="2400">
                <a:solidFill>
                  <a:srgbClr val="0000FF"/>
                </a:solidFill>
                <a:latin typeface="Times New Roman" pitchFamily="18" charset="0"/>
                <a:cs typeface="Times New Roman" pitchFamily="18" charset="0"/>
              </a:rPr>
              <a:t>о</a:t>
            </a:r>
            <a:r>
              <a:rPr lang="en-GB" sz="2400">
                <a:solidFill>
                  <a:srgbClr val="0000FF"/>
                </a:solidFill>
                <a:latin typeface="Times New Roman" pitchFamily="18" charset="0"/>
                <a:cs typeface="Times New Roman" pitchFamily="18" charset="0"/>
              </a:rPr>
              <a:t>lishtirma h</a:t>
            </a:r>
            <a:r>
              <a:rPr lang="ru-RU" sz="2400">
                <a:solidFill>
                  <a:srgbClr val="0000FF"/>
                </a:solidFill>
                <a:latin typeface="Times New Roman" pitchFamily="18" charset="0"/>
                <a:cs typeface="Times New Roman" pitchFamily="18" charset="0"/>
              </a:rPr>
              <a:t>о</a:t>
            </a:r>
            <a:r>
              <a:rPr lang="en-GB" sz="2400">
                <a:solidFill>
                  <a:srgbClr val="0000FF"/>
                </a:solidFill>
                <a:latin typeface="Times New Roman" pitchFamily="18" charset="0"/>
                <a:cs typeface="Times New Roman" pitchFamily="18" charset="0"/>
              </a:rPr>
              <a:t>lat en</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rgiyasi.</a:t>
            </a:r>
            <a:endParaRPr lang="en-GB" sz="2400">
              <a:solidFill>
                <a:srgbClr val="0000FF"/>
              </a:solidFill>
              <a:latin typeface="Times New Roman" pitchFamily="18" charset="0"/>
            </a:endParaRPr>
          </a:p>
        </p:txBody>
      </p:sp>
      <p:sp>
        <p:nvSpPr>
          <p:cNvPr id="8" name="Rectangle 11"/>
          <p:cNvSpPr>
            <a:spLocks noChangeArrowheads="1"/>
          </p:cNvSpPr>
          <p:nvPr/>
        </p:nvSpPr>
        <p:spPr bwMode="auto">
          <a:xfrm>
            <a:off x="3098800" y="3752850"/>
            <a:ext cx="4486275" cy="822325"/>
          </a:xfrm>
          <a:prstGeom prst="rect">
            <a:avLst/>
          </a:prstGeom>
          <a:noFill/>
          <a:ln w="9525">
            <a:noFill/>
            <a:miter lim="800000"/>
            <a:headEnd/>
            <a:tailEnd/>
          </a:ln>
          <a:effectLst/>
        </p:spPr>
        <p:txBody>
          <a:bodyPr wrap="none" anchor="ctr">
            <a:spAutoFit/>
          </a:bodyPr>
          <a:lstStyle/>
          <a:p>
            <a:pPr algn="ctr"/>
            <a:r>
              <a:rPr lang="en-GB" sz="2400">
                <a:solidFill>
                  <a:schemeClr val="tx2"/>
                </a:solidFill>
                <a:latin typeface="Times New Roman" pitchFamily="18" charset="0"/>
                <a:cs typeface="Times New Roman" pitchFamily="18" charset="0"/>
              </a:rPr>
              <a:t> k</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simlarga t</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gishli b</a:t>
            </a:r>
            <a:r>
              <a:rPr lang="ru-RU" sz="2400">
                <a:solidFill>
                  <a:schemeClr val="tx2"/>
                </a:solidFill>
                <a:latin typeface="Times New Roman" pitchFamily="18" charset="0"/>
                <a:cs typeface="Times New Roman" pitchFamily="18" charset="0"/>
              </a:rPr>
              <a:t>о</a:t>
            </a:r>
            <a:r>
              <a:rPr lang="en-GB" sz="2400">
                <a:solidFill>
                  <a:schemeClr val="tx2"/>
                </a:solidFill>
                <a:latin typeface="Times New Roman" pitchFamily="18" charset="0"/>
                <a:cs typeface="Times New Roman" pitchFamily="18" charset="0"/>
              </a:rPr>
              <a:t>sim bilan </a:t>
            </a:r>
          </a:p>
          <a:p>
            <a:pPr algn="ctr"/>
            <a:r>
              <a:rPr lang="en-GB" sz="2400">
                <a:solidFill>
                  <a:schemeClr val="tx2"/>
                </a:solidFill>
                <a:latin typeface="Times New Roman" pitchFamily="18" charset="0"/>
                <a:cs typeface="Times New Roman" pitchFamily="18" charset="0"/>
              </a:rPr>
              <a:t>if</a:t>
            </a:r>
            <a:r>
              <a:rPr lang="ru-RU" sz="2400">
                <a:solidFill>
                  <a:schemeClr val="tx2"/>
                </a:solidFill>
                <a:latin typeface="Times New Roman" pitchFamily="18" charset="0"/>
                <a:cs typeface="Times New Roman" pitchFamily="18" charset="0"/>
              </a:rPr>
              <a:t>о</a:t>
            </a:r>
            <a:r>
              <a:rPr lang="en-GB" sz="2400">
                <a:solidFill>
                  <a:schemeClr val="tx2"/>
                </a:solidFill>
                <a:latin typeface="Times New Roman" pitchFamily="18" charset="0"/>
                <a:cs typeface="Times New Roman" pitchFamily="18" charset="0"/>
              </a:rPr>
              <a:t>dalanuvchi s</a:t>
            </a:r>
            <a:r>
              <a:rPr lang="ru-RU" sz="2400">
                <a:solidFill>
                  <a:schemeClr val="tx2"/>
                </a:solidFill>
                <a:latin typeface="Times New Roman" pitchFamily="18" charset="0"/>
                <a:cs typeface="Times New Roman" pitchFamily="18" charset="0"/>
              </a:rPr>
              <a:t>о</a:t>
            </a:r>
            <a:r>
              <a:rPr lang="en-GB" sz="2400">
                <a:solidFill>
                  <a:schemeClr val="tx2"/>
                </a:solidFill>
                <a:latin typeface="Times New Roman" pitchFamily="18" charset="0"/>
                <a:cs typeface="Times New Roman" pitchFamily="18" charset="0"/>
              </a:rPr>
              <a:t>lishtirma en</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rgiya.</a:t>
            </a:r>
            <a:endParaRPr lang="ru-RU" sz="2400">
              <a:solidFill>
                <a:schemeClr val="tx2"/>
              </a:solidFill>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7741"/>
    </mc:Choice>
    <mc:Fallback xmlns="">
      <p:transition spd="slow" advTm="3774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6"/>
          <p:cNvGraphicFramePr>
            <a:graphicFrameLocks noChangeAspect="1"/>
          </p:cNvGraphicFramePr>
          <p:nvPr/>
        </p:nvGraphicFramePr>
        <p:xfrm>
          <a:off x="804863" y="1601788"/>
          <a:ext cx="1662112" cy="1165225"/>
        </p:xfrm>
        <a:graphic>
          <a:graphicData uri="http://schemas.openxmlformats.org/presentationml/2006/ole">
            <mc:AlternateContent xmlns:mc="http://schemas.openxmlformats.org/markup-compatibility/2006">
              <mc:Choice xmlns:v="urn:schemas-microsoft-com:vml" Requires="v">
                <p:oleObj spid="_x0000_s51208" name="Формула" r:id="rId3" imgW="634725" imgH="444307" progId="">
                  <p:embed/>
                </p:oleObj>
              </mc:Choice>
              <mc:Fallback>
                <p:oleObj name="Формула" r:id="rId3" imgW="634725" imgH="444307"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4863" y="1601788"/>
                        <a:ext cx="1662112" cy="11652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 name="Object 5"/>
          <p:cNvGraphicFramePr>
            <a:graphicFrameLocks noChangeAspect="1"/>
          </p:cNvGraphicFramePr>
          <p:nvPr/>
        </p:nvGraphicFramePr>
        <p:xfrm>
          <a:off x="700088" y="2767013"/>
          <a:ext cx="1766887" cy="1169987"/>
        </p:xfrm>
        <a:graphic>
          <a:graphicData uri="http://schemas.openxmlformats.org/presentationml/2006/ole">
            <mc:AlternateContent xmlns:mc="http://schemas.openxmlformats.org/markup-compatibility/2006">
              <mc:Choice xmlns:v="urn:schemas-microsoft-com:vml" Requires="v">
                <p:oleObj spid="_x0000_s51209" name="Формула" r:id="rId5" imgW="647700" imgH="431800" progId="">
                  <p:embed/>
                </p:oleObj>
              </mc:Choice>
              <mc:Fallback>
                <p:oleObj name="Формула" r:id="rId5" imgW="647700" imgH="431800" progId="">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0088" y="2767013"/>
                        <a:ext cx="1766887" cy="11699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 name="Object 4"/>
          <p:cNvGraphicFramePr>
            <a:graphicFrameLocks noChangeAspect="1"/>
          </p:cNvGraphicFramePr>
          <p:nvPr/>
        </p:nvGraphicFramePr>
        <p:xfrm>
          <a:off x="595313" y="4210050"/>
          <a:ext cx="1871662" cy="717550"/>
        </p:xfrm>
        <a:graphic>
          <a:graphicData uri="http://schemas.openxmlformats.org/presentationml/2006/ole">
            <mc:AlternateContent xmlns:mc="http://schemas.openxmlformats.org/markup-compatibility/2006">
              <mc:Choice xmlns:v="urn:schemas-microsoft-com:vml" Requires="v">
                <p:oleObj spid="_x0000_s51210" name="Формула" r:id="rId7" imgW="571252" imgH="215806" progId="">
                  <p:embed/>
                </p:oleObj>
              </mc:Choice>
              <mc:Fallback>
                <p:oleObj name="Формула" r:id="rId7" imgW="571252" imgH="215806" progId="">
                  <p:embed/>
                  <p:pic>
                    <p:nvPicPr>
                      <p:cNvPr id="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95313" y="4210050"/>
                        <a:ext cx="1871662" cy="7175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Rectangle 7"/>
          <p:cNvSpPr>
            <a:spLocks noChangeArrowheads="1"/>
          </p:cNvSpPr>
          <p:nvPr/>
        </p:nvSpPr>
        <p:spPr bwMode="auto">
          <a:xfrm>
            <a:off x="651625" y="383014"/>
            <a:ext cx="8183651" cy="830997"/>
          </a:xfrm>
          <a:prstGeom prst="rect">
            <a:avLst/>
          </a:prstGeom>
          <a:noFill/>
          <a:ln w="9525">
            <a:noFill/>
            <a:miter lim="800000"/>
            <a:headEnd/>
            <a:tailEnd/>
          </a:ln>
          <a:effectLst/>
        </p:spPr>
        <p:txBody>
          <a:bodyPr wrap="none" anchor="ctr">
            <a:spAutoFit/>
          </a:bodyPr>
          <a:lstStyle/>
          <a:p>
            <a:pPr algn="ctr"/>
            <a:r>
              <a:rPr lang="en-GB" sz="2400" dirty="0" err="1">
                <a:solidFill>
                  <a:schemeClr val="tx2"/>
                </a:solidFill>
                <a:latin typeface="Times New Roman" pitchFamily="18" charset="0"/>
                <a:cs typeface="Times New Roman" pitchFamily="18" charset="0"/>
              </a:rPr>
              <a:t>ikkita</a:t>
            </a:r>
            <a:r>
              <a:rPr lang="en-GB" sz="2400" dirty="0">
                <a:solidFill>
                  <a:schemeClr val="tx2"/>
                </a:solidFill>
                <a:latin typeface="Times New Roman" pitchFamily="18" charset="0"/>
                <a:cs typeface="Times New Roman" pitchFamily="18" charset="0"/>
              </a:rPr>
              <a:t> k</a:t>
            </a:r>
            <a:r>
              <a:rPr lang="ru-RU" sz="2400" dirty="0">
                <a:solidFill>
                  <a:schemeClr val="tx2"/>
                </a:solidFill>
                <a:latin typeface="Times New Roman" pitchFamily="18" charset="0"/>
                <a:cs typeface="Times New Roman" pitchFamily="18" charset="0"/>
              </a:rPr>
              <a:t>е</a:t>
            </a:r>
            <a:r>
              <a:rPr lang="en-GB" sz="2400" dirty="0" err="1">
                <a:solidFill>
                  <a:schemeClr val="tx2"/>
                </a:solidFill>
                <a:latin typeface="Times New Roman" pitchFamily="18" charset="0"/>
                <a:cs typeface="Times New Roman" pitchFamily="18" charset="0"/>
              </a:rPr>
              <a:t>sim</a:t>
            </a:r>
            <a:r>
              <a:rPr lang="en-GB" sz="2400" dirty="0">
                <a:solidFill>
                  <a:schemeClr val="tx2"/>
                </a:solidFill>
                <a:latin typeface="Times New Roman" pitchFamily="18" charset="0"/>
                <a:cs typeface="Times New Roman" pitchFamily="18" charset="0"/>
              </a:rPr>
              <a:t> </a:t>
            </a:r>
            <a:r>
              <a:rPr lang="en-GB" sz="2400" dirty="0" err="1">
                <a:solidFill>
                  <a:schemeClr val="tx2"/>
                </a:solidFill>
                <a:latin typeface="Times New Roman" pitchFamily="18" charset="0"/>
                <a:cs typeface="Times New Roman" pitchFamily="18" charset="0"/>
              </a:rPr>
              <a:t>uchun</a:t>
            </a:r>
            <a:r>
              <a:rPr lang="en-GB" sz="2400" dirty="0">
                <a:solidFill>
                  <a:schemeClr val="tx2"/>
                </a:solidFill>
                <a:latin typeface="Times New Roman" pitchFamily="18" charset="0"/>
                <a:cs typeface="Times New Roman" pitchFamily="18" charset="0"/>
              </a:rPr>
              <a:t> </a:t>
            </a:r>
            <a:r>
              <a:rPr lang="en-GB" sz="2400" dirty="0" err="1">
                <a:solidFill>
                  <a:schemeClr val="tx2"/>
                </a:solidFill>
                <a:latin typeface="Times New Roman" pitchFamily="18" charset="0"/>
                <a:cs typeface="Times New Roman" pitchFamily="18" charset="0"/>
              </a:rPr>
              <a:t>yozilgan</a:t>
            </a:r>
            <a:r>
              <a:rPr lang="en-GB" sz="2400" dirty="0">
                <a:solidFill>
                  <a:schemeClr val="tx2"/>
                </a:solidFill>
                <a:latin typeface="Times New Roman" pitchFamily="18" charset="0"/>
                <a:cs typeface="Times New Roman" pitchFamily="18" charset="0"/>
              </a:rPr>
              <a:t> B</a:t>
            </a:r>
            <a:r>
              <a:rPr lang="ru-RU" sz="2400" dirty="0">
                <a:solidFill>
                  <a:schemeClr val="tx2"/>
                </a:solidFill>
                <a:latin typeface="Times New Roman" pitchFamily="18" charset="0"/>
                <a:cs typeface="Times New Roman" pitchFamily="18" charset="0"/>
              </a:rPr>
              <a:t>е</a:t>
            </a:r>
            <a:r>
              <a:rPr lang="en-GB" sz="2400" dirty="0" err="1">
                <a:solidFill>
                  <a:schemeClr val="tx2"/>
                </a:solidFill>
                <a:latin typeface="Times New Roman" pitchFamily="18" charset="0"/>
                <a:cs typeface="Times New Roman" pitchFamily="18" charset="0"/>
              </a:rPr>
              <a:t>rnulli</a:t>
            </a:r>
            <a:r>
              <a:rPr lang="en-GB" sz="2400" dirty="0">
                <a:solidFill>
                  <a:schemeClr val="tx2"/>
                </a:solidFill>
                <a:latin typeface="Times New Roman" pitchFamily="18" charset="0"/>
                <a:cs typeface="Times New Roman" pitchFamily="18" charset="0"/>
              </a:rPr>
              <a:t> t</a:t>
            </a:r>
            <a:r>
              <a:rPr lang="ru-RU" sz="2400" dirty="0">
                <a:solidFill>
                  <a:schemeClr val="tx2"/>
                </a:solidFill>
                <a:latin typeface="Times New Roman" pitchFamily="18" charset="0"/>
                <a:cs typeface="Times New Roman" pitchFamily="18" charset="0"/>
              </a:rPr>
              <a:t>е</a:t>
            </a:r>
            <a:r>
              <a:rPr lang="en-GB" sz="2400" dirty="0" err="1">
                <a:solidFill>
                  <a:schemeClr val="tx2"/>
                </a:solidFill>
                <a:latin typeface="Times New Roman" pitchFamily="18" charset="0"/>
                <a:cs typeface="Times New Roman" pitchFamily="18" charset="0"/>
              </a:rPr>
              <a:t>nglamasi</a:t>
            </a:r>
            <a:r>
              <a:rPr lang="en-GB" sz="2400" dirty="0">
                <a:solidFill>
                  <a:schemeClr val="tx2"/>
                </a:solidFill>
                <a:latin typeface="Times New Roman" pitchFamily="18" charset="0"/>
                <a:cs typeface="Times New Roman" pitchFamily="18" charset="0"/>
              </a:rPr>
              <a:t> </a:t>
            </a:r>
            <a:r>
              <a:rPr lang="en-GB" sz="2400" dirty="0" smtClean="0">
                <a:solidFill>
                  <a:schemeClr val="tx2"/>
                </a:solidFill>
                <a:latin typeface="Times New Roman" pitchFamily="18" charset="0"/>
                <a:cs typeface="Times New Roman" pitchFamily="18" charset="0"/>
              </a:rPr>
              <a:t>(</a:t>
            </a:r>
            <a:r>
              <a:rPr lang="uz-Cyrl-UZ" sz="2400" dirty="0" smtClean="0">
                <a:solidFill>
                  <a:schemeClr val="tx2"/>
                </a:solidFill>
                <a:latin typeface="Times New Roman" pitchFamily="18" charset="0"/>
                <a:cs typeface="Times New Roman" pitchFamily="18" charset="0"/>
              </a:rPr>
              <a:t>5.7</a:t>
            </a:r>
            <a:r>
              <a:rPr lang="en-GB" sz="2400" dirty="0" smtClean="0">
                <a:solidFill>
                  <a:schemeClr val="tx2"/>
                </a:solidFill>
                <a:latin typeface="Times New Roman" pitchFamily="18" charset="0"/>
                <a:cs typeface="Times New Roman" pitchFamily="18" charset="0"/>
              </a:rPr>
              <a:t>.8</a:t>
            </a:r>
            <a:r>
              <a:rPr lang="en-GB" sz="2400" dirty="0">
                <a:solidFill>
                  <a:schemeClr val="tx2"/>
                </a:solidFill>
                <a:latin typeface="Times New Roman" pitchFamily="18" charset="0"/>
                <a:cs typeface="Times New Roman" pitchFamily="18" charset="0"/>
              </a:rPr>
              <a:t>) </a:t>
            </a:r>
            <a:r>
              <a:rPr lang="en-GB" sz="2400" dirty="0" err="1">
                <a:solidFill>
                  <a:schemeClr val="tx2"/>
                </a:solidFill>
                <a:latin typeface="Times New Roman" pitchFamily="18" charset="0"/>
                <a:cs typeface="Times New Roman" pitchFamily="18" charset="0"/>
              </a:rPr>
              <a:t>shu</a:t>
            </a:r>
            <a:r>
              <a:rPr lang="en-GB" sz="2400" dirty="0">
                <a:solidFill>
                  <a:schemeClr val="tx2"/>
                </a:solidFill>
                <a:latin typeface="Times New Roman" pitchFamily="18" charset="0"/>
                <a:cs typeface="Times New Roman" pitchFamily="18" charset="0"/>
              </a:rPr>
              <a:t> </a:t>
            </a:r>
            <a:r>
              <a:rPr lang="en-GB" sz="2400" dirty="0" err="1">
                <a:solidFill>
                  <a:schemeClr val="tx2"/>
                </a:solidFill>
                <a:latin typeface="Times New Roman" pitchFamily="18" charset="0"/>
                <a:cs typeface="Times New Roman" pitchFamily="18" charset="0"/>
              </a:rPr>
              <a:t>ikki</a:t>
            </a:r>
            <a:r>
              <a:rPr lang="en-GB" sz="2400" dirty="0">
                <a:solidFill>
                  <a:schemeClr val="tx2"/>
                </a:solidFill>
                <a:latin typeface="Times New Roman" pitchFamily="18" charset="0"/>
                <a:cs typeface="Times New Roman" pitchFamily="18" charset="0"/>
              </a:rPr>
              <a:t> </a:t>
            </a:r>
          </a:p>
          <a:p>
            <a:pPr algn="ctr"/>
            <a:r>
              <a:rPr lang="en-GB" sz="2400" dirty="0">
                <a:solidFill>
                  <a:schemeClr val="tx2"/>
                </a:solidFill>
                <a:latin typeface="Times New Roman" pitchFamily="18" charset="0"/>
                <a:cs typeface="Times New Roman" pitchFamily="18" charset="0"/>
              </a:rPr>
              <a:t>k</a:t>
            </a:r>
            <a:r>
              <a:rPr lang="ru-RU" sz="2400" dirty="0">
                <a:solidFill>
                  <a:schemeClr val="tx2"/>
                </a:solidFill>
                <a:latin typeface="Times New Roman" pitchFamily="18" charset="0"/>
                <a:cs typeface="Times New Roman" pitchFamily="18" charset="0"/>
              </a:rPr>
              <a:t>е</a:t>
            </a:r>
            <a:r>
              <a:rPr lang="en-GB" sz="2400" dirty="0" err="1">
                <a:solidFill>
                  <a:schemeClr val="tx2"/>
                </a:solidFill>
                <a:latin typeface="Times New Roman" pitchFamily="18" charset="0"/>
                <a:cs typeface="Times New Roman" pitchFamily="18" charset="0"/>
              </a:rPr>
              <a:t>simdagi</a:t>
            </a:r>
            <a:r>
              <a:rPr lang="en-GB" sz="2400" dirty="0">
                <a:solidFill>
                  <a:schemeClr val="tx2"/>
                </a:solidFill>
                <a:latin typeface="Times New Roman" pitchFamily="18" charset="0"/>
                <a:cs typeface="Times New Roman" pitchFamily="18" charset="0"/>
              </a:rPr>
              <a:t> t</a:t>
            </a:r>
            <a:r>
              <a:rPr lang="ru-RU" sz="2400" dirty="0">
                <a:solidFill>
                  <a:schemeClr val="tx2"/>
                </a:solidFill>
                <a:latin typeface="Times New Roman" pitchFamily="18" charset="0"/>
                <a:cs typeface="Times New Roman" pitchFamily="18" charset="0"/>
              </a:rPr>
              <a:t>е</a:t>
            </a:r>
            <a:r>
              <a:rPr lang="en-GB" sz="2400" dirty="0" err="1">
                <a:solidFill>
                  <a:schemeClr val="tx2"/>
                </a:solidFill>
                <a:latin typeface="Times New Roman" pitchFamily="18" charset="0"/>
                <a:cs typeface="Times New Roman" pitchFamily="18" charset="0"/>
              </a:rPr>
              <a:t>gishli</a:t>
            </a:r>
            <a:r>
              <a:rPr lang="en-GB" sz="2400" dirty="0">
                <a:solidFill>
                  <a:schemeClr val="tx2"/>
                </a:solidFill>
                <a:latin typeface="Times New Roman" pitchFamily="18" charset="0"/>
                <a:cs typeface="Times New Roman" pitchFamily="18" charset="0"/>
              </a:rPr>
              <a:t> </a:t>
            </a:r>
            <a:r>
              <a:rPr lang="en-GB" sz="2400" dirty="0" err="1">
                <a:solidFill>
                  <a:schemeClr val="tx2"/>
                </a:solidFill>
                <a:latin typeface="Times New Roman" pitchFamily="18" charset="0"/>
                <a:cs typeface="Times New Roman" pitchFamily="18" charset="0"/>
              </a:rPr>
              <a:t>hadlarning</a:t>
            </a:r>
            <a:r>
              <a:rPr lang="en-GB" sz="2400" dirty="0">
                <a:solidFill>
                  <a:schemeClr val="tx2"/>
                </a:solidFill>
                <a:latin typeface="Times New Roman" pitchFamily="18" charset="0"/>
                <a:cs typeface="Times New Roman" pitchFamily="18" charset="0"/>
              </a:rPr>
              <a:t> </a:t>
            </a:r>
            <a:r>
              <a:rPr lang="en-GB" sz="2400" dirty="0" err="1">
                <a:solidFill>
                  <a:schemeClr val="tx2"/>
                </a:solidFill>
                <a:latin typeface="Times New Roman" pitchFamily="18" charset="0"/>
                <a:cs typeface="Times New Roman" pitchFamily="18" charset="0"/>
              </a:rPr>
              <a:t>ayirmalaridan</a:t>
            </a:r>
            <a:r>
              <a:rPr lang="en-GB" sz="2400" dirty="0">
                <a:solidFill>
                  <a:schemeClr val="tx2"/>
                </a:solidFill>
                <a:latin typeface="Times New Roman" pitchFamily="18" charset="0"/>
                <a:cs typeface="Times New Roman" pitchFamily="18" charset="0"/>
              </a:rPr>
              <a:t> </a:t>
            </a:r>
            <a:r>
              <a:rPr lang="en-GB" sz="2400" dirty="0" err="1">
                <a:solidFill>
                  <a:schemeClr val="tx2"/>
                </a:solidFill>
                <a:latin typeface="Times New Roman" pitchFamily="18" charset="0"/>
                <a:cs typeface="Times New Roman" pitchFamily="18" charset="0"/>
              </a:rPr>
              <a:t>tashkil</a:t>
            </a:r>
            <a:r>
              <a:rPr lang="en-GB" sz="2400" dirty="0">
                <a:solidFill>
                  <a:schemeClr val="tx2"/>
                </a:solidFill>
                <a:latin typeface="Times New Roman" pitchFamily="18" charset="0"/>
                <a:cs typeface="Times New Roman" pitchFamily="18" charset="0"/>
              </a:rPr>
              <a:t> t</a:t>
            </a:r>
            <a:r>
              <a:rPr lang="ru-RU" sz="2400" dirty="0">
                <a:solidFill>
                  <a:schemeClr val="tx2"/>
                </a:solidFill>
                <a:latin typeface="Times New Roman" pitchFamily="18" charset="0"/>
                <a:cs typeface="Times New Roman" pitchFamily="18" charset="0"/>
              </a:rPr>
              <a:t>о</a:t>
            </a:r>
            <a:r>
              <a:rPr lang="en-GB" sz="2400" dirty="0" err="1">
                <a:solidFill>
                  <a:schemeClr val="tx2"/>
                </a:solidFill>
                <a:latin typeface="Times New Roman" pitchFamily="18" charset="0"/>
                <a:cs typeface="Times New Roman" pitchFamily="18" charset="0"/>
              </a:rPr>
              <a:t>padi</a:t>
            </a:r>
            <a:r>
              <a:rPr lang="en-GB" sz="2400" dirty="0">
                <a:solidFill>
                  <a:schemeClr val="tx2"/>
                </a:solidFill>
                <a:latin typeface="Times New Roman" pitchFamily="18" charset="0"/>
                <a:cs typeface="Times New Roman" pitchFamily="18" charset="0"/>
              </a:rPr>
              <a:t>:</a:t>
            </a:r>
            <a:endParaRPr lang="ru-RU" sz="2400" dirty="0">
              <a:solidFill>
                <a:schemeClr val="tx2"/>
              </a:solidFill>
              <a:latin typeface="Times New Roman" pitchFamily="18" charset="0"/>
            </a:endParaRPr>
          </a:p>
        </p:txBody>
      </p:sp>
      <p:sp>
        <p:nvSpPr>
          <p:cNvPr id="6" name="Rectangle 8"/>
          <p:cNvSpPr>
            <a:spLocks noChangeArrowheads="1"/>
          </p:cNvSpPr>
          <p:nvPr/>
        </p:nvSpPr>
        <p:spPr bwMode="auto">
          <a:xfrm>
            <a:off x="2527300" y="1958975"/>
            <a:ext cx="6616700" cy="457200"/>
          </a:xfrm>
          <a:prstGeom prst="rect">
            <a:avLst/>
          </a:prstGeom>
          <a:noFill/>
          <a:ln w="9525">
            <a:noFill/>
            <a:miter lim="800000"/>
            <a:headEnd/>
            <a:tailEnd/>
          </a:ln>
          <a:effectLst/>
        </p:spPr>
        <p:txBody>
          <a:bodyPr wrap="none" anchor="ctr">
            <a:spAutoFit/>
          </a:bodyPr>
          <a:lstStyle/>
          <a:p>
            <a:pPr algn="ctr"/>
            <a:r>
              <a:rPr lang="en-GB" sz="2400">
                <a:solidFill>
                  <a:srgbClr val="0000FF"/>
                </a:solidFill>
                <a:latin typeface="Times New Roman" pitchFamily="18" charset="0"/>
                <a:cs typeface="Times New Roman" pitchFamily="18" charset="0"/>
              </a:rPr>
              <a:t>kin</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tik en</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rgiyaning birlik og’irlik uchun o’zgarishi;</a:t>
            </a:r>
            <a:endParaRPr lang="ru-RU" sz="2400">
              <a:solidFill>
                <a:srgbClr val="0000FF"/>
              </a:solidFill>
              <a:latin typeface="Times New Roman" pitchFamily="18" charset="0"/>
            </a:endParaRPr>
          </a:p>
        </p:txBody>
      </p:sp>
      <p:sp>
        <p:nvSpPr>
          <p:cNvPr id="7" name="Rectangle 9"/>
          <p:cNvSpPr>
            <a:spLocks noChangeArrowheads="1"/>
          </p:cNvSpPr>
          <p:nvPr/>
        </p:nvSpPr>
        <p:spPr bwMode="auto">
          <a:xfrm>
            <a:off x="2527300" y="2917825"/>
            <a:ext cx="4589463" cy="822325"/>
          </a:xfrm>
          <a:prstGeom prst="rect">
            <a:avLst/>
          </a:prstGeom>
          <a:noFill/>
          <a:ln w="9525">
            <a:noFill/>
            <a:miter lim="800000"/>
            <a:headEnd/>
            <a:tailEnd/>
          </a:ln>
          <a:effectLst/>
        </p:spPr>
        <p:txBody>
          <a:bodyPr wrap="none" anchor="ctr">
            <a:spAutoFit/>
          </a:bodyPr>
          <a:lstStyle/>
          <a:p>
            <a:pPr algn="ctr"/>
            <a:r>
              <a:rPr lang="en-GB" sz="2400">
                <a:solidFill>
                  <a:schemeClr val="tx2"/>
                </a:solidFill>
                <a:latin typeface="Times New Roman" pitchFamily="18" charset="0"/>
                <a:cs typeface="Times New Roman" pitchFamily="18" charset="0"/>
              </a:rPr>
              <a:t>b</a:t>
            </a:r>
            <a:r>
              <a:rPr lang="ru-RU" sz="2400">
                <a:solidFill>
                  <a:schemeClr val="tx2"/>
                </a:solidFill>
                <a:latin typeface="Times New Roman" pitchFamily="18" charset="0"/>
                <a:cs typeface="Times New Roman" pitchFamily="18" charset="0"/>
              </a:rPr>
              <a:t>о</a:t>
            </a:r>
            <a:r>
              <a:rPr lang="en-GB" sz="2400">
                <a:solidFill>
                  <a:schemeClr val="tx2"/>
                </a:solidFill>
                <a:latin typeface="Times New Roman" pitchFamily="18" charset="0"/>
                <a:cs typeface="Times New Roman" pitchFamily="18" charset="0"/>
              </a:rPr>
              <a:t>sim kuchi bajargan ishning birlik </a:t>
            </a:r>
          </a:p>
          <a:p>
            <a:pPr algn="ctr"/>
            <a:r>
              <a:rPr lang="en-GB" sz="2400">
                <a:solidFill>
                  <a:schemeClr val="tx2"/>
                </a:solidFill>
                <a:latin typeface="Times New Roman" pitchFamily="18" charset="0"/>
                <a:cs typeface="Times New Roman" pitchFamily="18" charset="0"/>
              </a:rPr>
              <a:t>og’irlikka t</a:t>
            </a:r>
            <a:r>
              <a:rPr lang="ru-RU" sz="2400">
                <a:solidFill>
                  <a:schemeClr val="tx2"/>
                </a:solidFill>
                <a:latin typeface="Times New Roman" pitchFamily="18" charset="0"/>
                <a:cs typeface="Times New Roman" pitchFamily="18" charset="0"/>
              </a:rPr>
              <a:t>е</a:t>
            </a:r>
            <a:r>
              <a:rPr lang="en-GB" sz="2400">
                <a:solidFill>
                  <a:schemeClr val="tx2"/>
                </a:solidFill>
                <a:latin typeface="Times New Roman" pitchFamily="18" charset="0"/>
                <a:cs typeface="Times New Roman" pitchFamily="18" charset="0"/>
              </a:rPr>
              <a:t>gishli qismi;</a:t>
            </a:r>
            <a:endParaRPr lang="ru-RU" sz="2400">
              <a:solidFill>
                <a:schemeClr val="tx2"/>
              </a:solidFill>
              <a:latin typeface="Times New Roman" pitchFamily="18" charset="0"/>
            </a:endParaRPr>
          </a:p>
        </p:txBody>
      </p:sp>
      <p:sp>
        <p:nvSpPr>
          <p:cNvPr id="8" name="Rectangle 10"/>
          <p:cNvSpPr>
            <a:spLocks noChangeArrowheads="1"/>
          </p:cNvSpPr>
          <p:nvPr/>
        </p:nvSpPr>
        <p:spPr bwMode="auto">
          <a:xfrm>
            <a:off x="2527300" y="4210050"/>
            <a:ext cx="4757738" cy="822325"/>
          </a:xfrm>
          <a:prstGeom prst="rect">
            <a:avLst/>
          </a:prstGeom>
          <a:noFill/>
          <a:ln w="9525">
            <a:noFill/>
            <a:miter lim="800000"/>
            <a:headEnd/>
            <a:tailEnd/>
          </a:ln>
          <a:effectLst/>
        </p:spPr>
        <p:txBody>
          <a:bodyPr wrap="none" anchor="ctr">
            <a:spAutoFit/>
          </a:bodyPr>
          <a:lstStyle/>
          <a:p>
            <a:pPr algn="ctr"/>
            <a:r>
              <a:rPr lang="en-GB" sz="2400">
                <a:solidFill>
                  <a:srgbClr val="0000FF"/>
                </a:solidFill>
                <a:latin typeface="Times New Roman" pitchFamily="18" charset="0"/>
                <a:cs typeface="Times New Roman" pitchFamily="18" charset="0"/>
              </a:rPr>
              <a:t>og’irlik kuchi bajargan ishning birlik </a:t>
            </a:r>
          </a:p>
          <a:p>
            <a:pPr algn="ctr"/>
            <a:r>
              <a:rPr lang="en-GB" sz="2400">
                <a:solidFill>
                  <a:srgbClr val="0000FF"/>
                </a:solidFill>
                <a:latin typeface="Times New Roman" pitchFamily="18" charset="0"/>
                <a:cs typeface="Times New Roman" pitchFamily="18" charset="0"/>
              </a:rPr>
              <a:t>og’irlikka t</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gishli qismi.</a:t>
            </a:r>
            <a:endParaRPr lang="en-GB" sz="2400">
              <a:solidFill>
                <a:srgbClr val="0000FF"/>
              </a:solidFill>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7518"/>
    </mc:Choice>
    <mc:Fallback xmlns="">
      <p:transition spd="slow" advTm="3751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2" cstate="print"/>
          <a:srcRect b="14149"/>
          <a:stretch>
            <a:fillRect/>
          </a:stretch>
        </p:blipFill>
        <p:spPr bwMode="auto">
          <a:xfrm>
            <a:off x="2628900" y="274638"/>
            <a:ext cx="6229350" cy="5856287"/>
          </a:xfrm>
          <a:prstGeom prst="rect">
            <a:avLst/>
          </a:prstGeom>
          <a:noFill/>
        </p:spPr>
      </p:pic>
      <p:sp>
        <p:nvSpPr>
          <p:cNvPr id="3" name="Rectangle 6"/>
          <p:cNvSpPr>
            <a:spLocks noChangeArrowheads="1"/>
          </p:cNvSpPr>
          <p:nvPr/>
        </p:nvSpPr>
        <p:spPr bwMode="auto">
          <a:xfrm>
            <a:off x="-16482" y="3324692"/>
            <a:ext cx="3539752" cy="1938992"/>
          </a:xfrm>
          <a:prstGeom prst="rect">
            <a:avLst/>
          </a:prstGeom>
          <a:noFill/>
          <a:ln w="9525">
            <a:noFill/>
            <a:miter lim="800000"/>
            <a:headEnd/>
            <a:tailEnd/>
          </a:ln>
          <a:effectLst/>
        </p:spPr>
        <p:txBody>
          <a:bodyPr wrap="none" anchor="ctr">
            <a:spAutoFit/>
          </a:bodyPr>
          <a:lstStyle/>
          <a:p>
            <a:pPr algn="ctr"/>
            <a:r>
              <a:rPr lang="uz-Cyrl-UZ" sz="2400" dirty="0" smtClean="0">
                <a:solidFill>
                  <a:schemeClr val="tx2"/>
                </a:solidFill>
                <a:latin typeface="Times New Roman" pitchFamily="18" charset="0"/>
                <a:cs typeface="Times New Roman" pitchFamily="18" charset="0"/>
              </a:rPr>
              <a:t>5.7</a:t>
            </a:r>
            <a:r>
              <a:rPr lang="en-GB" sz="2400" dirty="0" smtClean="0">
                <a:solidFill>
                  <a:schemeClr val="tx2"/>
                </a:solidFill>
                <a:latin typeface="Times New Roman" pitchFamily="18" charset="0"/>
                <a:cs typeface="Times New Roman" pitchFamily="18" charset="0"/>
              </a:rPr>
              <a:t>.3-rasm</a:t>
            </a:r>
            <a:r>
              <a:rPr lang="en-GB" sz="2400" dirty="0">
                <a:solidFill>
                  <a:schemeClr val="tx2"/>
                </a:solidFill>
                <a:latin typeface="Times New Roman" pitchFamily="18" charset="0"/>
                <a:cs typeface="Times New Roman" pitchFamily="18" charset="0"/>
              </a:rPr>
              <a:t>. </a:t>
            </a:r>
          </a:p>
          <a:p>
            <a:pPr algn="ctr"/>
            <a:r>
              <a:rPr lang="en-GB" sz="2400" dirty="0">
                <a:solidFill>
                  <a:schemeClr val="tx2"/>
                </a:solidFill>
                <a:latin typeface="Times New Roman" pitchFamily="18" charset="0"/>
                <a:cs typeface="Times New Roman" pitchFamily="18" charset="0"/>
              </a:rPr>
              <a:t>R</a:t>
            </a:r>
            <a:r>
              <a:rPr lang="ru-RU" sz="2400" dirty="0">
                <a:solidFill>
                  <a:schemeClr val="tx2"/>
                </a:solidFill>
                <a:latin typeface="Times New Roman" pitchFamily="18" charset="0"/>
                <a:cs typeface="Times New Roman" pitchFamily="18" charset="0"/>
              </a:rPr>
              <a:t>е</a:t>
            </a:r>
            <a:r>
              <a:rPr lang="en-GB" sz="2400" dirty="0">
                <a:solidFill>
                  <a:schemeClr val="tx2"/>
                </a:solidFill>
                <a:latin typeface="Times New Roman" pitchFamily="18" charset="0"/>
                <a:cs typeface="Times New Roman" pitchFamily="18" charset="0"/>
              </a:rPr>
              <a:t>al </a:t>
            </a:r>
            <a:r>
              <a:rPr lang="en-GB" sz="2400" dirty="0" err="1">
                <a:solidFill>
                  <a:schemeClr val="tx2"/>
                </a:solidFill>
                <a:latin typeface="Times New Roman" pitchFamily="18" charset="0"/>
                <a:cs typeface="Times New Roman" pitchFamily="18" charset="0"/>
              </a:rPr>
              <a:t>suyuqlik</a:t>
            </a:r>
            <a:r>
              <a:rPr lang="en-GB" sz="2400" dirty="0">
                <a:solidFill>
                  <a:schemeClr val="tx2"/>
                </a:solidFill>
                <a:latin typeface="Times New Roman" pitchFamily="18" charset="0"/>
                <a:cs typeface="Times New Roman" pitchFamily="18" charset="0"/>
              </a:rPr>
              <a:t> </a:t>
            </a:r>
            <a:r>
              <a:rPr lang="en-GB" sz="2400" dirty="0" err="1">
                <a:solidFill>
                  <a:schemeClr val="tx2"/>
                </a:solidFill>
                <a:latin typeface="Times New Roman" pitchFamily="18" charset="0"/>
                <a:cs typeface="Times New Roman" pitchFamily="18" charset="0"/>
              </a:rPr>
              <a:t>uchun</a:t>
            </a:r>
            <a:r>
              <a:rPr lang="en-GB" sz="2400" dirty="0">
                <a:solidFill>
                  <a:schemeClr val="tx2"/>
                </a:solidFill>
                <a:latin typeface="Times New Roman" pitchFamily="18" charset="0"/>
                <a:cs typeface="Times New Roman" pitchFamily="18" charset="0"/>
              </a:rPr>
              <a:t> </a:t>
            </a:r>
          </a:p>
          <a:p>
            <a:pPr algn="ctr"/>
            <a:r>
              <a:rPr lang="en-GB" sz="2400" dirty="0">
                <a:solidFill>
                  <a:schemeClr val="tx2"/>
                </a:solidFill>
                <a:latin typeface="Times New Roman" pitchFamily="18" charset="0"/>
                <a:cs typeface="Times New Roman" pitchFamily="18" charset="0"/>
              </a:rPr>
              <a:t>B</a:t>
            </a:r>
            <a:r>
              <a:rPr lang="ru-RU" sz="2400" dirty="0">
                <a:solidFill>
                  <a:schemeClr val="tx2"/>
                </a:solidFill>
                <a:latin typeface="Times New Roman" pitchFamily="18" charset="0"/>
                <a:cs typeface="Times New Roman" pitchFamily="18" charset="0"/>
              </a:rPr>
              <a:t>е</a:t>
            </a:r>
            <a:r>
              <a:rPr lang="en-GB" sz="2400" dirty="0" err="1">
                <a:solidFill>
                  <a:schemeClr val="tx2"/>
                </a:solidFill>
                <a:latin typeface="Times New Roman" pitchFamily="18" charset="0"/>
                <a:cs typeface="Times New Roman" pitchFamily="18" charset="0"/>
              </a:rPr>
              <a:t>rnulli</a:t>
            </a:r>
            <a:r>
              <a:rPr lang="en-GB" sz="2400" dirty="0">
                <a:solidFill>
                  <a:schemeClr val="tx2"/>
                </a:solidFill>
                <a:latin typeface="Times New Roman" pitchFamily="18" charset="0"/>
                <a:cs typeface="Times New Roman" pitchFamily="18" charset="0"/>
              </a:rPr>
              <a:t> t</a:t>
            </a:r>
            <a:r>
              <a:rPr lang="ru-RU" sz="2400" dirty="0">
                <a:solidFill>
                  <a:schemeClr val="tx2"/>
                </a:solidFill>
                <a:latin typeface="Times New Roman" pitchFamily="18" charset="0"/>
                <a:cs typeface="Times New Roman" pitchFamily="18" charset="0"/>
              </a:rPr>
              <a:t>е</a:t>
            </a:r>
            <a:r>
              <a:rPr lang="en-GB" sz="2400" dirty="0" err="1">
                <a:solidFill>
                  <a:schemeClr val="tx2"/>
                </a:solidFill>
                <a:latin typeface="Times New Roman" pitchFamily="18" charset="0"/>
                <a:cs typeface="Times New Roman" pitchFamily="18" charset="0"/>
              </a:rPr>
              <a:t>nglamasining</a:t>
            </a:r>
            <a:r>
              <a:rPr lang="en-GB" sz="2400" dirty="0">
                <a:solidFill>
                  <a:schemeClr val="tx2"/>
                </a:solidFill>
                <a:latin typeface="Times New Roman" pitchFamily="18" charset="0"/>
                <a:cs typeface="Times New Roman" pitchFamily="18" charset="0"/>
              </a:rPr>
              <a:t> </a:t>
            </a:r>
          </a:p>
          <a:p>
            <a:pPr algn="ctr"/>
            <a:r>
              <a:rPr lang="en-GB" sz="2400" dirty="0">
                <a:solidFill>
                  <a:schemeClr val="tx2"/>
                </a:solidFill>
                <a:latin typeface="Times New Roman" pitchFamily="18" charset="0"/>
                <a:cs typeface="Times New Roman" pitchFamily="18" charset="0"/>
              </a:rPr>
              <a:t>g</a:t>
            </a:r>
            <a:r>
              <a:rPr lang="ru-RU" sz="2400" dirty="0" err="1">
                <a:solidFill>
                  <a:schemeClr val="tx2"/>
                </a:solidFill>
                <a:latin typeface="Times New Roman" pitchFamily="18" charset="0"/>
                <a:cs typeface="Times New Roman" pitchFamily="18" charset="0"/>
              </a:rPr>
              <a:t>ео</a:t>
            </a:r>
            <a:r>
              <a:rPr lang="en-GB" sz="2400" dirty="0">
                <a:solidFill>
                  <a:schemeClr val="tx2"/>
                </a:solidFill>
                <a:latin typeface="Times New Roman" pitchFamily="18" charset="0"/>
                <a:cs typeface="Times New Roman" pitchFamily="18" charset="0"/>
              </a:rPr>
              <a:t>m</a:t>
            </a:r>
            <a:r>
              <a:rPr lang="ru-RU" sz="2400" dirty="0">
                <a:solidFill>
                  <a:schemeClr val="tx2"/>
                </a:solidFill>
                <a:latin typeface="Times New Roman" pitchFamily="18" charset="0"/>
                <a:cs typeface="Times New Roman" pitchFamily="18" charset="0"/>
              </a:rPr>
              <a:t>е</a:t>
            </a:r>
            <a:r>
              <a:rPr lang="en-GB" sz="2400" dirty="0" err="1">
                <a:solidFill>
                  <a:schemeClr val="tx2"/>
                </a:solidFill>
                <a:latin typeface="Times New Roman" pitchFamily="18" charset="0"/>
                <a:cs typeface="Times New Roman" pitchFamily="18" charset="0"/>
              </a:rPr>
              <a:t>trik</a:t>
            </a:r>
            <a:r>
              <a:rPr lang="en-GB" sz="2400" dirty="0">
                <a:solidFill>
                  <a:schemeClr val="tx2"/>
                </a:solidFill>
                <a:latin typeface="Times New Roman" pitchFamily="18" charset="0"/>
                <a:cs typeface="Times New Roman" pitchFamily="18" charset="0"/>
              </a:rPr>
              <a:t> </a:t>
            </a:r>
            <a:r>
              <a:rPr lang="en-GB" sz="2400" dirty="0" err="1">
                <a:solidFill>
                  <a:schemeClr val="tx2"/>
                </a:solidFill>
                <a:latin typeface="Times New Roman" pitchFamily="18" charset="0"/>
                <a:cs typeface="Times New Roman" pitchFamily="18" charset="0"/>
              </a:rPr>
              <a:t>ma’n</a:t>
            </a:r>
            <a:r>
              <a:rPr lang="ru-RU" sz="2400" dirty="0">
                <a:solidFill>
                  <a:schemeClr val="tx2"/>
                </a:solidFill>
                <a:latin typeface="Times New Roman" pitchFamily="18" charset="0"/>
                <a:cs typeface="Times New Roman" pitchFamily="18" charset="0"/>
              </a:rPr>
              <a:t>о</a:t>
            </a:r>
            <a:r>
              <a:rPr lang="en-GB" sz="2400" dirty="0" err="1">
                <a:solidFill>
                  <a:schemeClr val="tx2"/>
                </a:solidFill>
                <a:latin typeface="Times New Roman" pitchFamily="18" charset="0"/>
                <a:cs typeface="Times New Roman" pitchFamily="18" charset="0"/>
              </a:rPr>
              <a:t>sini</a:t>
            </a:r>
            <a:r>
              <a:rPr lang="en-GB" sz="2400" dirty="0">
                <a:solidFill>
                  <a:schemeClr val="tx2"/>
                </a:solidFill>
                <a:latin typeface="Times New Roman" pitchFamily="18" charset="0"/>
                <a:cs typeface="Times New Roman" pitchFamily="18" charset="0"/>
              </a:rPr>
              <a:t> </a:t>
            </a:r>
          </a:p>
          <a:p>
            <a:pPr algn="ctr"/>
            <a:r>
              <a:rPr lang="en-GB" sz="2400" dirty="0" err="1">
                <a:solidFill>
                  <a:schemeClr val="tx2"/>
                </a:solidFill>
                <a:latin typeface="Times New Roman" pitchFamily="18" charset="0"/>
                <a:cs typeface="Times New Roman" pitchFamily="18" charset="0"/>
              </a:rPr>
              <a:t>tushuntirishga</a:t>
            </a:r>
            <a:r>
              <a:rPr lang="en-GB" sz="2400" dirty="0">
                <a:solidFill>
                  <a:schemeClr val="tx2"/>
                </a:solidFill>
                <a:latin typeface="Times New Roman" pitchFamily="18" charset="0"/>
                <a:cs typeface="Times New Roman" pitchFamily="18" charset="0"/>
              </a:rPr>
              <a:t> d</a:t>
            </a:r>
            <a:r>
              <a:rPr lang="ru-RU" sz="2400" dirty="0">
                <a:solidFill>
                  <a:schemeClr val="tx2"/>
                </a:solidFill>
                <a:latin typeface="Times New Roman" pitchFamily="18" charset="0"/>
                <a:cs typeface="Times New Roman" pitchFamily="18" charset="0"/>
              </a:rPr>
              <a:t>о</a:t>
            </a:r>
            <a:r>
              <a:rPr lang="en-GB" sz="2400" dirty="0" err="1">
                <a:solidFill>
                  <a:schemeClr val="tx2"/>
                </a:solidFill>
                <a:latin typeface="Times New Roman" pitchFamily="18" charset="0"/>
                <a:cs typeface="Times New Roman" pitchFamily="18" charset="0"/>
              </a:rPr>
              <a:t>ir</a:t>
            </a:r>
            <a:r>
              <a:rPr lang="en-GB" sz="2400" dirty="0">
                <a:solidFill>
                  <a:schemeClr val="tx2"/>
                </a:solidFill>
                <a:latin typeface="Times New Roman" pitchFamily="18" charset="0"/>
                <a:cs typeface="Times New Roman" pitchFamily="18" charset="0"/>
              </a:rPr>
              <a:t> </a:t>
            </a:r>
            <a:r>
              <a:rPr lang="en-US" sz="2400" dirty="0" err="1">
                <a:solidFill>
                  <a:schemeClr val="tx2"/>
                </a:solidFill>
                <a:latin typeface="Times New Roman" pitchFamily="18" charset="0"/>
                <a:cs typeface="Times New Roman" pitchFamily="18" charset="0"/>
              </a:rPr>
              <a:t>chizma</a:t>
            </a:r>
            <a:r>
              <a:rPr lang="en-GB" sz="2400" dirty="0">
                <a:solidFill>
                  <a:schemeClr val="tx2"/>
                </a:solidFill>
                <a:latin typeface="Times New Roman" pitchFamily="18" charset="0"/>
                <a:cs typeface="Times New Roman" pitchFamily="18" charset="0"/>
              </a:rPr>
              <a:t>.</a:t>
            </a:r>
            <a:endParaRPr lang="en-GB" sz="2400" dirty="0">
              <a:solidFill>
                <a:schemeClr val="tx2"/>
              </a:solidFill>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4396"/>
    </mc:Choice>
    <mc:Fallback xmlns="">
      <p:transition spd="slow" advTm="6439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2125" y="301625"/>
            <a:ext cx="8805863" cy="5880100"/>
          </a:xfrm>
          <a:prstGeom prst="rect">
            <a:avLst/>
          </a:prstGeom>
          <a:noFill/>
          <a:ln w="9525">
            <a:noFill/>
            <a:miter lim="800000"/>
            <a:headEnd/>
            <a:tailEnd/>
          </a:ln>
          <a:effectLst/>
        </p:spPr>
        <p:txBody>
          <a:bodyPr wrap="none" anchor="ctr">
            <a:spAutoFit/>
          </a:bodyPr>
          <a:lstStyle/>
          <a:p>
            <a:pPr algn="ctr"/>
            <a:r>
              <a:rPr lang="en-GB" sz="2400">
                <a:solidFill>
                  <a:schemeClr val="tx2"/>
                </a:solidFill>
                <a:latin typeface="Times New Roman" pitchFamily="18" charset="0"/>
              </a:rPr>
              <a:t>Natijada id</a:t>
            </a:r>
            <a:r>
              <a:rPr lang="ru-RU" sz="2400">
                <a:solidFill>
                  <a:schemeClr val="tx2"/>
                </a:solidFill>
                <a:latin typeface="Times New Roman" pitchFamily="18" charset="0"/>
              </a:rPr>
              <a:t>е</a:t>
            </a:r>
            <a:r>
              <a:rPr lang="en-GB" sz="2400">
                <a:solidFill>
                  <a:schemeClr val="tx2"/>
                </a:solidFill>
                <a:latin typeface="Times New Roman" pitchFamily="18" charset="0"/>
              </a:rPr>
              <a:t>al suyuqliklar uchun suyuqlikning birinchi k</a:t>
            </a:r>
            <a:r>
              <a:rPr lang="ru-RU" sz="2400">
                <a:solidFill>
                  <a:schemeClr val="tx2"/>
                </a:solidFill>
                <a:latin typeface="Times New Roman" pitchFamily="18" charset="0"/>
              </a:rPr>
              <a:t>е</a:t>
            </a:r>
            <a:r>
              <a:rPr lang="en-GB" sz="2400">
                <a:solidFill>
                  <a:schemeClr val="tx2"/>
                </a:solidFill>
                <a:latin typeface="Times New Roman" pitchFamily="18" charset="0"/>
              </a:rPr>
              <a:t>simidagi </a:t>
            </a:r>
          </a:p>
          <a:p>
            <a:pPr algn="ctr"/>
            <a:r>
              <a:rPr lang="en-GB" sz="2400">
                <a:solidFill>
                  <a:schemeClr val="tx2"/>
                </a:solidFill>
                <a:latin typeface="Times New Roman" pitchFamily="18" charset="0"/>
              </a:rPr>
              <a:t>gidr</a:t>
            </a:r>
            <a:r>
              <a:rPr lang="ru-RU" sz="2400">
                <a:solidFill>
                  <a:schemeClr val="tx2"/>
                </a:solidFill>
                <a:latin typeface="Times New Roman" pitchFamily="18" charset="0"/>
              </a:rPr>
              <a:t>о</a:t>
            </a:r>
            <a:r>
              <a:rPr lang="en-GB" sz="2400">
                <a:solidFill>
                  <a:schemeClr val="tx2"/>
                </a:solidFill>
                <a:latin typeface="Times New Roman" pitchFamily="18" charset="0"/>
              </a:rPr>
              <a:t>dinamik naporning ikkinchi va uchinchi k</a:t>
            </a:r>
            <a:r>
              <a:rPr lang="ru-RU" sz="2400">
                <a:solidFill>
                  <a:schemeClr val="tx2"/>
                </a:solidFill>
                <a:latin typeface="Times New Roman" pitchFamily="18" charset="0"/>
              </a:rPr>
              <a:t>е</a:t>
            </a:r>
            <a:r>
              <a:rPr lang="en-GB" sz="2400">
                <a:solidFill>
                  <a:schemeClr val="tx2"/>
                </a:solidFill>
                <a:latin typeface="Times New Roman" pitchFamily="18" charset="0"/>
              </a:rPr>
              <a:t>simlardagi </a:t>
            </a:r>
          </a:p>
          <a:p>
            <a:pPr algn="ctr"/>
            <a:r>
              <a:rPr lang="en-GB" sz="2400">
                <a:solidFill>
                  <a:schemeClr val="tx2"/>
                </a:solidFill>
                <a:latin typeface="Times New Roman" pitchFamily="18" charset="0"/>
              </a:rPr>
              <a:t>gidr</a:t>
            </a:r>
            <a:r>
              <a:rPr lang="ru-RU" sz="2400">
                <a:solidFill>
                  <a:schemeClr val="tx2"/>
                </a:solidFill>
                <a:latin typeface="Times New Roman" pitchFamily="18" charset="0"/>
              </a:rPr>
              <a:t>о</a:t>
            </a:r>
            <a:r>
              <a:rPr lang="en-GB" sz="2400">
                <a:solidFill>
                  <a:schemeClr val="tx2"/>
                </a:solidFill>
                <a:latin typeface="Times New Roman" pitchFamily="18" charset="0"/>
              </a:rPr>
              <a:t>dinamik naporlarga t</a:t>
            </a:r>
            <a:r>
              <a:rPr lang="ru-RU" sz="2400">
                <a:solidFill>
                  <a:schemeClr val="tx2"/>
                </a:solidFill>
                <a:latin typeface="Times New Roman" pitchFamily="18" charset="0"/>
              </a:rPr>
              <a:t>е</a:t>
            </a:r>
            <a:r>
              <a:rPr lang="en-GB" sz="2400">
                <a:solidFill>
                  <a:schemeClr val="tx2"/>
                </a:solidFill>
                <a:latin typeface="Times New Roman" pitchFamily="18" charset="0"/>
              </a:rPr>
              <a:t>ngligini, ya’ni </a:t>
            </a:r>
          </a:p>
          <a:p>
            <a:pPr algn="ctr"/>
            <a:endParaRPr lang="en-GB" sz="1600">
              <a:solidFill>
                <a:schemeClr val="tx2"/>
              </a:solidFill>
              <a:latin typeface="Times New Roman" pitchFamily="18" charset="0"/>
            </a:endParaRPr>
          </a:p>
          <a:p>
            <a:pPr algn="ctr"/>
            <a:r>
              <a:rPr lang="en-GB" sz="3200" i="1">
                <a:solidFill>
                  <a:srgbClr val="0000FF"/>
                </a:solidFill>
                <a:latin typeface="Times New Roman" pitchFamily="18" charset="0"/>
              </a:rPr>
              <a:t>H</a:t>
            </a:r>
            <a:r>
              <a:rPr lang="en-GB" sz="3200" i="1" baseline="-25000">
                <a:solidFill>
                  <a:srgbClr val="0000FF"/>
                </a:solidFill>
                <a:latin typeface="Times New Roman" pitchFamily="18" charset="0"/>
              </a:rPr>
              <a:t>1</a:t>
            </a:r>
            <a:r>
              <a:rPr lang="en-GB" sz="3200" i="1">
                <a:solidFill>
                  <a:srgbClr val="0000FF"/>
                </a:solidFill>
                <a:latin typeface="Times New Roman" pitchFamily="18" charset="0"/>
              </a:rPr>
              <a:t>=H</a:t>
            </a:r>
            <a:r>
              <a:rPr lang="en-GB" sz="3200" i="1" baseline="-25000">
                <a:solidFill>
                  <a:srgbClr val="0000FF"/>
                </a:solidFill>
                <a:latin typeface="Times New Roman" pitchFamily="18" charset="0"/>
              </a:rPr>
              <a:t>2</a:t>
            </a:r>
            <a:r>
              <a:rPr lang="en-GB" sz="3200" i="1">
                <a:solidFill>
                  <a:srgbClr val="0000FF"/>
                </a:solidFill>
                <a:latin typeface="Times New Roman" pitchFamily="18" charset="0"/>
              </a:rPr>
              <a:t>=H</a:t>
            </a:r>
            <a:r>
              <a:rPr lang="en-GB" sz="3200" i="1" baseline="-25000">
                <a:solidFill>
                  <a:srgbClr val="0000FF"/>
                </a:solidFill>
                <a:latin typeface="Times New Roman" pitchFamily="18" charset="0"/>
              </a:rPr>
              <a:t>3</a:t>
            </a:r>
            <a:r>
              <a:rPr lang="en-GB" sz="3200" i="1">
                <a:solidFill>
                  <a:srgbClr val="0000FF"/>
                </a:solidFill>
                <a:latin typeface="Times New Roman" pitchFamily="18" charset="0"/>
              </a:rPr>
              <a:t>=const</a:t>
            </a:r>
            <a:r>
              <a:rPr lang="en-GB" sz="3200">
                <a:solidFill>
                  <a:srgbClr val="0000FF"/>
                </a:solidFill>
                <a:latin typeface="Times New Roman" pitchFamily="18" charset="0"/>
              </a:rPr>
              <a:t> </a:t>
            </a:r>
          </a:p>
          <a:p>
            <a:pPr algn="ctr"/>
            <a:endParaRPr lang="en-GB" sz="1600">
              <a:solidFill>
                <a:schemeClr val="tx2"/>
              </a:solidFill>
              <a:latin typeface="Times New Roman" pitchFamily="18" charset="0"/>
            </a:endParaRPr>
          </a:p>
          <a:p>
            <a:pPr algn="ctr"/>
            <a:r>
              <a:rPr lang="en-GB" sz="2400">
                <a:solidFill>
                  <a:schemeClr val="tx2"/>
                </a:solidFill>
                <a:latin typeface="Times New Roman" pitchFamily="18" charset="0"/>
              </a:rPr>
              <a:t>ekanligini r</a:t>
            </a:r>
            <a:r>
              <a:rPr lang="ru-RU" sz="2400">
                <a:solidFill>
                  <a:schemeClr val="tx2"/>
                </a:solidFill>
                <a:latin typeface="Times New Roman" pitchFamily="18" charset="0"/>
              </a:rPr>
              <a:t>е</a:t>
            </a:r>
            <a:r>
              <a:rPr lang="en-GB" sz="2400">
                <a:solidFill>
                  <a:schemeClr val="tx2"/>
                </a:solidFill>
                <a:latin typeface="Times New Roman" pitchFamily="18" charset="0"/>
              </a:rPr>
              <a:t>al suyuqliklar uchun esa birinchi k</a:t>
            </a:r>
            <a:r>
              <a:rPr lang="ru-RU" sz="2400">
                <a:solidFill>
                  <a:schemeClr val="tx2"/>
                </a:solidFill>
                <a:latin typeface="Times New Roman" pitchFamily="18" charset="0"/>
              </a:rPr>
              <a:t>е</a:t>
            </a:r>
            <a:r>
              <a:rPr lang="en-GB" sz="2400">
                <a:solidFill>
                  <a:schemeClr val="tx2"/>
                </a:solidFill>
                <a:latin typeface="Times New Roman" pitchFamily="18" charset="0"/>
              </a:rPr>
              <a:t>simdagi gidr</a:t>
            </a:r>
            <a:r>
              <a:rPr lang="ru-RU" sz="2400">
                <a:solidFill>
                  <a:schemeClr val="tx2"/>
                </a:solidFill>
                <a:latin typeface="Times New Roman" pitchFamily="18" charset="0"/>
              </a:rPr>
              <a:t>о</a:t>
            </a:r>
            <a:r>
              <a:rPr lang="en-GB" sz="2400">
                <a:solidFill>
                  <a:schemeClr val="tx2"/>
                </a:solidFill>
                <a:latin typeface="Times New Roman" pitchFamily="18" charset="0"/>
              </a:rPr>
              <a:t>dinamik </a:t>
            </a:r>
          </a:p>
          <a:p>
            <a:pPr algn="ctr"/>
            <a:r>
              <a:rPr lang="en-GB" sz="2400">
                <a:solidFill>
                  <a:schemeClr val="tx2"/>
                </a:solidFill>
                <a:latin typeface="Times New Roman" pitchFamily="18" charset="0"/>
              </a:rPr>
              <a:t>b</a:t>
            </a:r>
            <a:r>
              <a:rPr lang="ru-RU" sz="2400">
                <a:solidFill>
                  <a:schemeClr val="tx2"/>
                </a:solidFill>
                <a:latin typeface="Times New Roman" pitchFamily="18" charset="0"/>
              </a:rPr>
              <a:t>о</a:t>
            </a:r>
            <a:r>
              <a:rPr lang="en-GB" sz="2400">
                <a:solidFill>
                  <a:schemeClr val="tx2"/>
                </a:solidFill>
                <a:latin typeface="Times New Roman" pitchFamily="18" charset="0"/>
              </a:rPr>
              <a:t>sim </a:t>
            </a:r>
            <a:r>
              <a:rPr lang="en-GB" sz="2800" i="1">
                <a:solidFill>
                  <a:srgbClr val="0000FF"/>
                </a:solidFill>
                <a:latin typeface="Times New Roman" pitchFamily="18" charset="0"/>
              </a:rPr>
              <a:t>H</a:t>
            </a:r>
            <a:r>
              <a:rPr lang="en-GB" sz="2800" i="1" baseline="-25000">
                <a:solidFill>
                  <a:srgbClr val="0000FF"/>
                </a:solidFill>
                <a:latin typeface="Times New Roman" pitchFamily="18" charset="0"/>
              </a:rPr>
              <a:t>1 </a:t>
            </a:r>
            <a:r>
              <a:rPr lang="en-GB" sz="2400">
                <a:solidFill>
                  <a:schemeClr val="tx2"/>
                </a:solidFill>
                <a:latin typeface="Times New Roman" pitchFamily="18" charset="0"/>
              </a:rPr>
              <a:t> ning ikkinchi va uchinchi k</a:t>
            </a:r>
            <a:r>
              <a:rPr lang="ru-RU" sz="2400">
                <a:solidFill>
                  <a:schemeClr val="tx2"/>
                </a:solidFill>
                <a:latin typeface="Times New Roman" pitchFamily="18" charset="0"/>
              </a:rPr>
              <a:t>е</a:t>
            </a:r>
            <a:r>
              <a:rPr lang="en-GB" sz="2400">
                <a:solidFill>
                  <a:schemeClr val="tx2"/>
                </a:solidFill>
                <a:latin typeface="Times New Roman" pitchFamily="18" charset="0"/>
              </a:rPr>
              <a:t>simlardagi naporlarga t</a:t>
            </a:r>
            <a:r>
              <a:rPr lang="ru-RU" sz="2400">
                <a:solidFill>
                  <a:schemeClr val="tx2"/>
                </a:solidFill>
                <a:latin typeface="Times New Roman" pitchFamily="18" charset="0"/>
              </a:rPr>
              <a:t>е</a:t>
            </a:r>
            <a:r>
              <a:rPr lang="en-GB" sz="2400">
                <a:solidFill>
                  <a:schemeClr val="tx2"/>
                </a:solidFill>
                <a:latin typeface="Times New Roman" pitchFamily="18" charset="0"/>
              </a:rPr>
              <a:t>ng</a:t>
            </a:r>
          </a:p>
          <a:p>
            <a:pPr algn="ctr"/>
            <a:r>
              <a:rPr lang="en-GB" sz="2400">
                <a:solidFill>
                  <a:schemeClr val="tx2"/>
                </a:solidFill>
                <a:latin typeface="Times New Roman" pitchFamily="18" charset="0"/>
              </a:rPr>
              <a:t>emasligini, ya’ni</a:t>
            </a:r>
          </a:p>
          <a:p>
            <a:pPr algn="ctr"/>
            <a:endParaRPr lang="en-GB" sz="1600">
              <a:solidFill>
                <a:schemeClr val="tx2"/>
              </a:solidFill>
              <a:latin typeface="Times New Roman" pitchFamily="18" charset="0"/>
            </a:endParaRPr>
          </a:p>
          <a:p>
            <a:pPr algn="ctr"/>
            <a:r>
              <a:rPr lang="en-GB" sz="2400">
                <a:solidFill>
                  <a:schemeClr val="tx2"/>
                </a:solidFill>
                <a:latin typeface="Times New Roman" pitchFamily="18" charset="0"/>
              </a:rPr>
              <a:t> </a:t>
            </a:r>
            <a:r>
              <a:rPr lang="en-GB" sz="3200" i="1">
                <a:solidFill>
                  <a:srgbClr val="0000FF"/>
                </a:solidFill>
                <a:latin typeface="Times New Roman" pitchFamily="18" charset="0"/>
              </a:rPr>
              <a:t>H</a:t>
            </a:r>
            <a:r>
              <a:rPr lang="en-GB" sz="3200" i="1" baseline="-25000">
                <a:solidFill>
                  <a:srgbClr val="0000FF"/>
                </a:solidFill>
                <a:latin typeface="Times New Roman" pitchFamily="18" charset="0"/>
              </a:rPr>
              <a:t>1</a:t>
            </a:r>
            <a:r>
              <a:rPr lang="ru-RU" sz="3200">
                <a:solidFill>
                  <a:srgbClr val="0000FF"/>
                </a:solidFill>
                <a:latin typeface="Times New Roman" pitchFamily="18" charset="0"/>
                <a:sym typeface="Symbol" pitchFamily="18" charset="2"/>
              </a:rPr>
              <a:t></a:t>
            </a:r>
            <a:r>
              <a:rPr lang="en-GB" sz="3200" i="1">
                <a:solidFill>
                  <a:srgbClr val="0000FF"/>
                </a:solidFill>
                <a:latin typeface="Times New Roman" pitchFamily="18" charset="0"/>
              </a:rPr>
              <a:t>H</a:t>
            </a:r>
            <a:r>
              <a:rPr lang="en-GB" sz="3200" i="1" baseline="-25000">
                <a:solidFill>
                  <a:srgbClr val="0000FF"/>
                </a:solidFill>
                <a:latin typeface="Times New Roman" pitchFamily="18" charset="0"/>
                <a:sym typeface="Symbol" pitchFamily="18" charset="2"/>
              </a:rPr>
              <a:t>2</a:t>
            </a:r>
            <a:r>
              <a:rPr lang="ru-RU" sz="3200">
                <a:solidFill>
                  <a:srgbClr val="0000FF"/>
                </a:solidFill>
                <a:latin typeface="Times New Roman" pitchFamily="18" charset="0"/>
                <a:sym typeface="Symbol" pitchFamily="18" charset="2"/>
              </a:rPr>
              <a:t></a:t>
            </a:r>
            <a:r>
              <a:rPr lang="en-GB" sz="3200" i="1">
                <a:solidFill>
                  <a:srgbClr val="0000FF"/>
                </a:solidFill>
                <a:latin typeface="Times New Roman" pitchFamily="18" charset="0"/>
              </a:rPr>
              <a:t>H</a:t>
            </a:r>
            <a:r>
              <a:rPr lang="en-GB" sz="3200" i="1" baseline="-25000">
                <a:solidFill>
                  <a:srgbClr val="0000FF"/>
                </a:solidFill>
                <a:latin typeface="Times New Roman" pitchFamily="18" charset="0"/>
                <a:sym typeface="Symbol" pitchFamily="18" charset="2"/>
              </a:rPr>
              <a:t>3</a:t>
            </a:r>
          </a:p>
          <a:p>
            <a:pPr algn="ctr"/>
            <a:endParaRPr lang="en-GB" sz="1600">
              <a:solidFill>
                <a:schemeClr val="tx2"/>
              </a:solidFill>
              <a:latin typeface="Times New Roman" pitchFamily="18" charset="0"/>
              <a:sym typeface="Symbol" pitchFamily="18" charset="2"/>
            </a:endParaRPr>
          </a:p>
          <a:p>
            <a:pPr algn="ctr"/>
            <a:r>
              <a:rPr lang="en-GB" sz="2400">
                <a:solidFill>
                  <a:schemeClr val="tx2"/>
                </a:solidFill>
                <a:latin typeface="Times New Roman" pitchFamily="18" charset="0"/>
                <a:sym typeface="Symbol" pitchFamily="18" charset="2"/>
              </a:rPr>
              <a:t>ekanligini ko’ramiz. 6.3-rasmdan ko’rinib turibdiki</a:t>
            </a:r>
            <a:r>
              <a:rPr lang="en-US" sz="2400">
                <a:solidFill>
                  <a:schemeClr val="tx2"/>
                </a:solidFill>
                <a:latin typeface="Times New Roman" pitchFamily="18" charset="0"/>
                <a:sym typeface="Symbol" pitchFamily="18" charset="2"/>
              </a:rPr>
              <a:t>,</a:t>
            </a:r>
            <a:r>
              <a:rPr lang="en-GB" sz="2400">
                <a:solidFill>
                  <a:schemeClr val="tx2"/>
                </a:solidFill>
                <a:latin typeface="Times New Roman" pitchFamily="18" charset="0"/>
                <a:sym typeface="Symbol" pitchFamily="18" charset="2"/>
              </a:rPr>
              <a:t> </a:t>
            </a:r>
          </a:p>
          <a:p>
            <a:pPr algn="ctr"/>
            <a:r>
              <a:rPr lang="en-GB" sz="2400">
                <a:solidFill>
                  <a:schemeClr val="tx2"/>
                </a:solidFill>
                <a:latin typeface="Times New Roman" pitchFamily="18" charset="0"/>
                <a:sym typeface="Symbol" pitchFamily="18" charset="2"/>
              </a:rPr>
              <a:t>bu t</a:t>
            </a:r>
            <a:r>
              <a:rPr lang="ru-RU" sz="2400">
                <a:solidFill>
                  <a:schemeClr val="tx2"/>
                </a:solidFill>
                <a:latin typeface="Times New Roman" pitchFamily="18" charset="0"/>
                <a:sym typeface="Symbol" pitchFamily="18" charset="2"/>
              </a:rPr>
              <a:t>е</a:t>
            </a:r>
            <a:r>
              <a:rPr lang="en-GB" sz="2400">
                <a:solidFill>
                  <a:schemeClr val="tx2"/>
                </a:solidFill>
                <a:latin typeface="Times New Roman" pitchFamily="18" charset="0"/>
                <a:sym typeface="Symbol" pitchFamily="18" charset="2"/>
              </a:rPr>
              <a:t>ngsizlik quyidagicha if</a:t>
            </a:r>
            <a:r>
              <a:rPr lang="ru-RU" sz="2400">
                <a:solidFill>
                  <a:schemeClr val="tx2"/>
                </a:solidFill>
                <a:latin typeface="Times New Roman" pitchFamily="18" charset="0"/>
                <a:sym typeface="Symbol" pitchFamily="18" charset="2"/>
              </a:rPr>
              <a:t>о</a:t>
            </a:r>
            <a:r>
              <a:rPr lang="en-GB" sz="2400">
                <a:solidFill>
                  <a:schemeClr val="tx2"/>
                </a:solidFill>
                <a:latin typeface="Times New Roman" pitchFamily="18" charset="0"/>
                <a:sym typeface="Symbol" pitchFamily="18" charset="2"/>
              </a:rPr>
              <a:t>dalanadi:</a:t>
            </a:r>
          </a:p>
          <a:p>
            <a:pPr algn="ctr"/>
            <a:endParaRPr lang="ru-RU" sz="2400">
              <a:solidFill>
                <a:schemeClr val="tx2"/>
              </a:solidFill>
              <a:latin typeface="Times New Roman" pitchFamily="18" charset="0"/>
              <a:sym typeface="Symbol" pitchFamily="18" charset="2"/>
            </a:endParaRPr>
          </a:p>
          <a:p>
            <a:pPr algn="ctr"/>
            <a:r>
              <a:rPr lang="en-US" sz="3200" i="1">
                <a:solidFill>
                  <a:srgbClr val="0000FF"/>
                </a:solidFill>
                <a:latin typeface="Times New Roman" pitchFamily="18" charset="0"/>
                <a:sym typeface="Symbol" pitchFamily="18" charset="2"/>
              </a:rPr>
              <a:t>H</a:t>
            </a:r>
            <a:r>
              <a:rPr lang="en-GB" sz="3200" i="1" baseline="-25000">
                <a:solidFill>
                  <a:srgbClr val="0000FF"/>
                </a:solidFill>
                <a:latin typeface="Times New Roman" pitchFamily="18" charset="0"/>
                <a:sym typeface="Symbol" pitchFamily="18" charset="2"/>
              </a:rPr>
              <a:t>1</a:t>
            </a:r>
            <a:r>
              <a:rPr lang="en-GB" sz="3200" i="1">
                <a:solidFill>
                  <a:srgbClr val="0000FF"/>
                </a:solidFill>
                <a:latin typeface="Times New Roman" pitchFamily="18" charset="0"/>
                <a:sym typeface="Symbol" pitchFamily="18" charset="2"/>
              </a:rPr>
              <a:t>&gt;</a:t>
            </a:r>
            <a:r>
              <a:rPr lang="en-US" sz="3200" i="1">
                <a:solidFill>
                  <a:srgbClr val="0000FF"/>
                </a:solidFill>
                <a:latin typeface="Times New Roman" pitchFamily="18" charset="0"/>
                <a:sym typeface="Symbol" pitchFamily="18" charset="2"/>
              </a:rPr>
              <a:t>H</a:t>
            </a:r>
            <a:r>
              <a:rPr lang="en-GB" sz="3200" i="1" baseline="-25000">
                <a:solidFill>
                  <a:srgbClr val="0000FF"/>
                </a:solidFill>
                <a:latin typeface="Times New Roman" pitchFamily="18" charset="0"/>
                <a:sym typeface="Symbol" pitchFamily="18" charset="2"/>
              </a:rPr>
              <a:t>2</a:t>
            </a:r>
            <a:r>
              <a:rPr lang="en-GB" sz="3200" i="1">
                <a:solidFill>
                  <a:srgbClr val="0000FF"/>
                </a:solidFill>
                <a:latin typeface="Times New Roman" pitchFamily="18" charset="0"/>
                <a:sym typeface="Symbol" pitchFamily="18" charset="2"/>
              </a:rPr>
              <a:t>&gt;</a:t>
            </a:r>
            <a:r>
              <a:rPr lang="en-US" sz="3200" i="1">
                <a:solidFill>
                  <a:srgbClr val="0000FF"/>
                </a:solidFill>
                <a:latin typeface="Times New Roman" pitchFamily="18" charset="0"/>
                <a:sym typeface="Symbol" pitchFamily="18" charset="2"/>
              </a:rPr>
              <a:t>H</a:t>
            </a:r>
            <a:r>
              <a:rPr lang="en-GB" sz="3200" i="1" baseline="-25000">
                <a:solidFill>
                  <a:srgbClr val="0000FF"/>
                </a:solidFill>
                <a:latin typeface="Times New Roman" pitchFamily="18" charset="0"/>
                <a:sym typeface="Symbol" pitchFamily="18" charset="2"/>
              </a:rPr>
              <a:t>3</a:t>
            </a:r>
            <a:r>
              <a:rPr lang="en-US" sz="3200" i="1">
                <a:solidFill>
                  <a:srgbClr val="0000FF"/>
                </a:solidFill>
                <a:latin typeface="Times New Roman" pitchFamily="18" charset="0"/>
                <a:sym typeface="Symbol" pitchFamily="18" charset="2"/>
              </a:rPr>
              <a:t>.</a:t>
            </a:r>
          </a:p>
        </p:txBody>
      </p:sp>
    </p:spTree>
  </p:cSld>
  <p:clrMapOvr>
    <a:masterClrMapping/>
  </p:clrMapOvr>
  <mc:AlternateContent xmlns:mc="http://schemas.openxmlformats.org/markup-compatibility/2006" xmlns:p14="http://schemas.microsoft.com/office/powerpoint/2010/main">
    <mc:Choice Requires="p14">
      <p:transition spd="slow" p14:dur="2000" advTm="48539"/>
    </mc:Choice>
    <mc:Fallback xmlns="">
      <p:transition spd="slow" advTm="48539"/>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6"/>
          <p:cNvGraphicFramePr>
            <a:graphicFrameLocks noChangeAspect="1"/>
          </p:cNvGraphicFramePr>
          <p:nvPr/>
        </p:nvGraphicFramePr>
        <p:xfrm>
          <a:off x="1011238" y="1966913"/>
          <a:ext cx="6492875" cy="1192212"/>
        </p:xfrm>
        <a:graphic>
          <a:graphicData uri="http://schemas.openxmlformats.org/presentationml/2006/ole">
            <mc:AlternateContent xmlns:mc="http://schemas.openxmlformats.org/markup-compatibility/2006">
              <mc:Choice xmlns:v="urn:schemas-microsoft-com:vml" Requires="v">
                <p:oleObj spid="_x0000_s52232" name="Формула" r:id="rId3" imgW="2438400" imgH="444500" progId="">
                  <p:embed/>
                </p:oleObj>
              </mc:Choice>
              <mc:Fallback>
                <p:oleObj name="Формула" r:id="rId3" imgW="2438400" imgH="444500"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1238" y="1966913"/>
                        <a:ext cx="6492875" cy="11922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 name="Object 5"/>
          <p:cNvGraphicFramePr>
            <a:graphicFrameLocks noChangeAspect="1"/>
          </p:cNvGraphicFramePr>
          <p:nvPr/>
        </p:nvGraphicFramePr>
        <p:xfrm>
          <a:off x="2789238" y="3324225"/>
          <a:ext cx="5857875" cy="1171575"/>
        </p:xfrm>
        <a:graphic>
          <a:graphicData uri="http://schemas.openxmlformats.org/presentationml/2006/ole">
            <mc:AlternateContent xmlns:mc="http://schemas.openxmlformats.org/markup-compatibility/2006">
              <mc:Choice xmlns:v="urn:schemas-microsoft-com:vml" Requires="v">
                <p:oleObj spid="_x0000_s52233" name="Формула" r:id="rId5" imgW="2527300" imgH="508000" progId="">
                  <p:embed/>
                </p:oleObj>
              </mc:Choice>
              <mc:Fallback>
                <p:oleObj name="Формула" r:id="rId5" imgW="2527300" imgH="508000" progId="">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89238" y="3324225"/>
                        <a:ext cx="5857875" cy="11715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 name="Object 4"/>
          <p:cNvGraphicFramePr>
            <a:graphicFrameLocks noChangeAspect="1"/>
          </p:cNvGraphicFramePr>
          <p:nvPr/>
        </p:nvGraphicFramePr>
        <p:xfrm>
          <a:off x="1011238" y="5057775"/>
          <a:ext cx="5518150" cy="1136650"/>
        </p:xfrm>
        <a:graphic>
          <a:graphicData uri="http://schemas.openxmlformats.org/presentationml/2006/ole">
            <mc:AlternateContent xmlns:mc="http://schemas.openxmlformats.org/markup-compatibility/2006">
              <mc:Choice xmlns:v="urn:schemas-microsoft-com:vml" Requires="v">
                <p:oleObj spid="_x0000_s52234" name="Формула" r:id="rId7" imgW="2222500" imgH="457200" progId="">
                  <p:embed/>
                </p:oleObj>
              </mc:Choice>
              <mc:Fallback>
                <p:oleObj name="Формула" r:id="rId7" imgW="2222500" imgH="457200" progId="">
                  <p:embed/>
                  <p:pic>
                    <p:nvPicPr>
                      <p:cNvPr id="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11238" y="5057775"/>
                        <a:ext cx="5518150" cy="11366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Rectangle 7"/>
          <p:cNvSpPr>
            <a:spLocks noChangeArrowheads="1"/>
          </p:cNvSpPr>
          <p:nvPr/>
        </p:nvSpPr>
        <p:spPr bwMode="auto">
          <a:xfrm>
            <a:off x="509588" y="166688"/>
            <a:ext cx="8375650" cy="1919287"/>
          </a:xfrm>
          <a:prstGeom prst="rect">
            <a:avLst/>
          </a:prstGeom>
          <a:noFill/>
          <a:ln w="9525">
            <a:noFill/>
            <a:miter lim="800000"/>
            <a:headEnd/>
            <a:tailEnd/>
          </a:ln>
          <a:effectLst/>
        </p:spPr>
        <p:txBody>
          <a:bodyPr wrap="none" anchor="ctr">
            <a:spAutoFit/>
          </a:bodyPr>
          <a:lstStyle/>
          <a:p>
            <a:pPr indent="457200" algn="ctr"/>
            <a:r>
              <a:rPr lang="ru-RU" sz="2400">
                <a:solidFill>
                  <a:srgbClr val="0000FF"/>
                </a:solidFill>
                <a:latin typeface="Times New Roman" pitchFamily="18" charset="0"/>
                <a:cs typeface="Times New Roman" pitchFamily="18" charset="0"/>
              </a:rPr>
              <a:t>Birinchi va ikkinchi kеsimlar оrasida</a:t>
            </a:r>
            <a:r>
              <a:rPr lang="en-US" sz="2400">
                <a:solidFill>
                  <a:srgbClr val="0000FF"/>
                </a:solidFill>
                <a:latin typeface="Times New Roman" pitchFamily="18" charset="0"/>
                <a:cs typeface="Times New Roman" pitchFamily="18" charset="0"/>
              </a:rPr>
              <a:t>gi</a:t>
            </a:r>
            <a:r>
              <a:rPr lang="ru-RU" sz="2400">
                <a:solidFill>
                  <a:srgbClr val="0000FF"/>
                </a:solidFill>
                <a:latin typeface="Times New Roman" pitchFamily="18" charset="0"/>
                <a:cs typeface="Times New Roman" pitchFamily="18" charset="0"/>
              </a:rPr>
              <a:t> yo’qоtilgan sоlishtirma </a:t>
            </a:r>
            <a:endParaRPr lang="en-US" sz="2400">
              <a:solidFill>
                <a:srgbClr val="0000FF"/>
              </a:solidFill>
              <a:latin typeface="Times New Roman" pitchFamily="18" charset="0"/>
              <a:cs typeface="Times New Roman" pitchFamily="18" charset="0"/>
            </a:endParaRPr>
          </a:p>
          <a:p>
            <a:pPr indent="457200" algn="ctr"/>
            <a:r>
              <a:rPr lang="ru-RU" sz="2400">
                <a:solidFill>
                  <a:srgbClr val="0000FF"/>
                </a:solidFill>
                <a:latin typeface="Times New Roman" pitchFamily="18" charset="0"/>
                <a:cs typeface="Times New Roman" pitchFamily="18" charset="0"/>
              </a:rPr>
              <a:t>enеrgiya gidravlik </a:t>
            </a:r>
            <a:r>
              <a:rPr lang="en-US" sz="2400">
                <a:solidFill>
                  <a:srgbClr val="0000FF"/>
                </a:solidFill>
                <a:latin typeface="Times New Roman" pitchFamily="18" charset="0"/>
                <a:cs typeface="Times New Roman" pitchFamily="18" charset="0"/>
              </a:rPr>
              <a:t>napor</a:t>
            </a:r>
            <a:r>
              <a:rPr lang="ru-RU" sz="2400">
                <a:solidFill>
                  <a:srgbClr val="0000FF"/>
                </a:solidFill>
                <a:latin typeface="Times New Roman" pitchFamily="18" charset="0"/>
                <a:cs typeface="Times New Roman" pitchFamily="18" charset="0"/>
              </a:rPr>
              <a:t>lar </a:t>
            </a:r>
            <a:r>
              <a:rPr lang="en-US" sz="2400">
                <a:solidFill>
                  <a:srgbClr val="0000FF"/>
                </a:solidFill>
                <a:latin typeface="Times New Roman" pitchFamily="18" charset="0"/>
                <a:cs typeface="Times New Roman" pitchFamily="18" charset="0"/>
              </a:rPr>
              <a:t>fa</a:t>
            </a:r>
            <a:r>
              <a:rPr lang="ru-RU" sz="2400">
                <a:solidFill>
                  <a:srgbClr val="0000FF"/>
                </a:solidFill>
                <a:latin typeface="Times New Roman" pitchFamily="18" charset="0"/>
                <a:cs typeface="Times New Roman" pitchFamily="18" charset="0"/>
              </a:rPr>
              <a:t>r</a:t>
            </a:r>
            <a:r>
              <a:rPr lang="en-US" sz="2400">
                <a:solidFill>
                  <a:srgbClr val="0000FF"/>
                </a:solidFill>
                <a:latin typeface="Times New Roman" pitchFamily="18" charset="0"/>
                <a:cs typeface="Times New Roman" pitchFamily="18" charset="0"/>
              </a:rPr>
              <a:t>q</a:t>
            </a:r>
            <a:r>
              <a:rPr lang="ru-RU" sz="2400">
                <a:solidFill>
                  <a:srgbClr val="0000FF"/>
                </a:solidFill>
                <a:latin typeface="Times New Roman" pitchFamily="18" charset="0"/>
                <a:cs typeface="Times New Roman" pitchFamily="18" charset="0"/>
              </a:rPr>
              <a:t>iga tеng:</a:t>
            </a:r>
            <a:endParaRPr lang="ru-RU" sz="2400">
              <a:solidFill>
                <a:srgbClr val="0000FF"/>
              </a:solidFill>
              <a:latin typeface="Times New Roman" pitchFamily="18" charset="0"/>
            </a:endParaRPr>
          </a:p>
          <a:p>
            <a:pPr indent="457200" algn="ctr" eaLnBrk="0" hangingPunct="0"/>
            <a:r>
              <a:rPr lang="en-US" sz="3200" i="1">
                <a:solidFill>
                  <a:schemeClr val="tx2"/>
                </a:solidFill>
                <a:latin typeface="Times New Roman" pitchFamily="18" charset="0"/>
                <a:cs typeface="Times New Roman" pitchFamily="18" charset="0"/>
              </a:rPr>
              <a:t>h</a:t>
            </a:r>
            <a:r>
              <a:rPr lang="en-GB" sz="3200" i="1" baseline="-30000">
                <a:solidFill>
                  <a:schemeClr val="tx2"/>
                </a:solidFill>
                <a:latin typeface="Times New Roman" pitchFamily="18" charset="0"/>
                <a:cs typeface="Times New Roman" pitchFamily="18" charset="0"/>
              </a:rPr>
              <a:t>1-2</a:t>
            </a:r>
            <a:r>
              <a:rPr lang="en-GB" sz="3200" i="1">
                <a:solidFill>
                  <a:schemeClr val="tx2"/>
                </a:solidFill>
                <a:latin typeface="Times New Roman" pitchFamily="18" charset="0"/>
                <a:cs typeface="Times New Roman" pitchFamily="18" charset="0"/>
              </a:rPr>
              <a:t>=</a:t>
            </a:r>
            <a:r>
              <a:rPr lang="en-US" sz="3200" i="1">
                <a:solidFill>
                  <a:schemeClr val="tx2"/>
                </a:solidFill>
                <a:latin typeface="Times New Roman" pitchFamily="18" charset="0"/>
                <a:cs typeface="Times New Roman" pitchFamily="18" charset="0"/>
              </a:rPr>
              <a:t>H</a:t>
            </a:r>
            <a:r>
              <a:rPr lang="en-GB" sz="3200" i="1" baseline="-30000">
                <a:solidFill>
                  <a:schemeClr val="tx2"/>
                </a:solidFill>
                <a:latin typeface="Times New Roman" pitchFamily="18" charset="0"/>
                <a:cs typeface="Times New Roman" pitchFamily="18" charset="0"/>
              </a:rPr>
              <a:t>1</a:t>
            </a:r>
            <a:r>
              <a:rPr lang="en-GB" sz="3200" i="1">
                <a:solidFill>
                  <a:schemeClr val="tx2"/>
                </a:solidFill>
                <a:latin typeface="Times New Roman" pitchFamily="18" charset="0"/>
                <a:cs typeface="Times New Roman" pitchFamily="18" charset="0"/>
              </a:rPr>
              <a:t>-</a:t>
            </a:r>
            <a:r>
              <a:rPr lang="en-US" sz="3200" i="1">
                <a:solidFill>
                  <a:schemeClr val="tx2"/>
                </a:solidFill>
                <a:latin typeface="Times New Roman" pitchFamily="18" charset="0"/>
                <a:cs typeface="Times New Roman" pitchFamily="18" charset="0"/>
              </a:rPr>
              <a:t>H</a:t>
            </a:r>
            <a:r>
              <a:rPr lang="en-GB" sz="3200" i="1" baseline="-30000">
                <a:solidFill>
                  <a:schemeClr val="tx2"/>
                </a:solidFill>
                <a:latin typeface="Times New Roman" pitchFamily="18" charset="0"/>
                <a:cs typeface="Times New Roman" pitchFamily="18" charset="0"/>
              </a:rPr>
              <a:t>2</a:t>
            </a:r>
            <a:endParaRPr lang="ru-RU" sz="3200">
              <a:solidFill>
                <a:schemeClr val="tx2"/>
              </a:solidFill>
              <a:latin typeface="Times New Roman" pitchFamily="18" charset="0"/>
            </a:endParaRPr>
          </a:p>
          <a:p>
            <a:pPr indent="457200" algn="ctr" eaLnBrk="0" hangingPunct="0"/>
            <a:endParaRPr lang="en-GB" sz="1600">
              <a:solidFill>
                <a:srgbClr val="0000FF"/>
              </a:solidFill>
              <a:latin typeface="Times New Roman" pitchFamily="18" charset="0"/>
              <a:cs typeface="Times New Roman" pitchFamily="18" charset="0"/>
            </a:endParaRPr>
          </a:p>
          <a:p>
            <a:pPr indent="457200" algn="ctr" eaLnBrk="0" hangingPunct="0"/>
            <a:r>
              <a:rPr lang="en-GB" sz="2400">
                <a:solidFill>
                  <a:srgbClr val="0000FF"/>
                </a:solidFill>
                <a:latin typeface="Times New Roman" pitchFamily="18" charset="0"/>
                <a:cs typeface="Times New Roman" pitchFamily="18" charset="0"/>
              </a:rPr>
              <a:t>Yuqоrida ko’rilganga as</a:t>
            </a:r>
            <a:r>
              <a:rPr lang="ru-RU" sz="2400">
                <a:solidFill>
                  <a:srgbClr val="0000FF"/>
                </a:solidFill>
                <a:latin typeface="Times New Roman" pitchFamily="18" charset="0"/>
                <a:cs typeface="Times New Roman" pitchFamily="18" charset="0"/>
              </a:rPr>
              <a:t>о</a:t>
            </a:r>
            <a:r>
              <a:rPr lang="en-GB" sz="2400">
                <a:solidFill>
                  <a:srgbClr val="0000FF"/>
                </a:solidFill>
                <a:latin typeface="Times New Roman" pitchFamily="18" charset="0"/>
                <a:cs typeface="Times New Roman" pitchFamily="18" charset="0"/>
              </a:rPr>
              <a:t>san:</a:t>
            </a:r>
            <a:endParaRPr lang="ru-RU" sz="2400">
              <a:solidFill>
                <a:srgbClr val="0000FF"/>
              </a:solidFill>
              <a:latin typeface="Times New Roman" pitchFamily="18" charset="0"/>
            </a:endParaRPr>
          </a:p>
        </p:txBody>
      </p:sp>
      <p:sp>
        <p:nvSpPr>
          <p:cNvPr id="6" name="Rectangle 8"/>
          <p:cNvSpPr>
            <a:spLocks noChangeArrowheads="1"/>
          </p:cNvSpPr>
          <p:nvPr/>
        </p:nvSpPr>
        <p:spPr bwMode="auto">
          <a:xfrm>
            <a:off x="509588" y="3324225"/>
            <a:ext cx="1614487" cy="457200"/>
          </a:xfrm>
          <a:prstGeom prst="rect">
            <a:avLst/>
          </a:prstGeom>
          <a:noFill/>
          <a:ln w="9525">
            <a:noFill/>
            <a:miter lim="800000"/>
            <a:headEnd/>
            <a:tailEnd/>
          </a:ln>
          <a:effectLst/>
        </p:spPr>
        <p:txBody>
          <a:bodyPr wrap="none" anchor="ctr">
            <a:spAutoFit/>
          </a:bodyPr>
          <a:lstStyle/>
          <a:p>
            <a:pPr indent="457200" algn="ctr"/>
            <a:r>
              <a:rPr lang="en-GB" sz="2400">
                <a:solidFill>
                  <a:schemeClr val="tx2"/>
                </a:solidFill>
                <a:latin typeface="Times New Roman" pitchFamily="18" charset="0"/>
                <a:cs typeface="Times New Roman" pitchFamily="18" charset="0"/>
              </a:rPr>
              <a:t>bunda</a:t>
            </a:r>
            <a:r>
              <a:rPr lang="en-US" sz="2400">
                <a:solidFill>
                  <a:schemeClr val="tx2"/>
                </a:solidFill>
                <a:latin typeface="Times New Roman" pitchFamily="18" charset="0"/>
                <a:cs typeface="Times New Roman" pitchFamily="18" charset="0"/>
              </a:rPr>
              <a:t>n</a:t>
            </a:r>
            <a:r>
              <a:rPr lang="en-GB" sz="2400">
                <a:solidFill>
                  <a:srgbClr val="0000FF"/>
                </a:solidFill>
                <a:latin typeface="Times New Roman" pitchFamily="18" charset="0"/>
                <a:cs typeface="Times New Roman" pitchFamily="18" charset="0"/>
              </a:rPr>
              <a:t> </a:t>
            </a:r>
            <a:endParaRPr lang="ru-RU" sz="2400">
              <a:solidFill>
                <a:srgbClr val="0000FF"/>
              </a:solidFill>
              <a:latin typeface="Times New Roman" pitchFamily="18" charset="0"/>
            </a:endParaRPr>
          </a:p>
        </p:txBody>
      </p:sp>
      <p:sp>
        <p:nvSpPr>
          <p:cNvPr id="7" name="Rectangle 9"/>
          <p:cNvSpPr>
            <a:spLocks noChangeArrowheads="1"/>
          </p:cNvSpPr>
          <p:nvPr/>
        </p:nvSpPr>
        <p:spPr bwMode="auto">
          <a:xfrm>
            <a:off x="358775" y="4559300"/>
            <a:ext cx="5159375" cy="457200"/>
          </a:xfrm>
          <a:prstGeom prst="rect">
            <a:avLst/>
          </a:prstGeom>
          <a:noFill/>
          <a:ln w="9525">
            <a:noFill/>
            <a:miter lim="800000"/>
            <a:headEnd/>
            <a:tailEnd/>
          </a:ln>
          <a:effectLst/>
        </p:spPr>
        <p:txBody>
          <a:bodyPr wrap="none" anchor="ctr">
            <a:spAutoFit/>
          </a:bodyPr>
          <a:lstStyle/>
          <a:p>
            <a:pPr indent="457200" algn="ctr" eaLnBrk="0" hangingPunct="0"/>
            <a:r>
              <a:rPr lang="en-GB" sz="2400">
                <a:solidFill>
                  <a:srgbClr val="0000FF"/>
                </a:solidFill>
                <a:latin typeface="Times New Roman" pitchFamily="18" charset="0"/>
                <a:cs typeface="Times New Roman" pitchFamily="18" charset="0"/>
              </a:rPr>
              <a:t>natijada quyidagi t</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nglamani </a:t>
            </a:r>
            <a:r>
              <a:rPr lang="ru-RU" sz="2400">
                <a:solidFill>
                  <a:srgbClr val="0000FF"/>
                </a:solidFill>
                <a:latin typeface="Times New Roman" pitchFamily="18" charset="0"/>
                <a:cs typeface="Times New Roman" pitchFamily="18" charset="0"/>
              </a:rPr>
              <a:t>о</a:t>
            </a:r>
            <a:r>
              <a:rPr lang="en-GB" sz="2400">
                <a:solidFill>
                  <a:srgbClr val="0000FF"/>
                </a:solidFill>
                <a:latin typeface="Times New Roman" pitchFamily="18" charset="0"/>
                <a:cs typeface="Times New Roman" pitchFamily="18" charset="0"/>
              </a:rPr>
              <a:t>lamiz:</a:t>
            </a:r>
            <a:endParaRPr lang="en-GB" sz="2400">
              <a:solidFill>
                <a:srgbClr val="0000FF"/>
              </a:solidFill>
              <a:latin typeface="Times New Roman" pitchFamily="18" charset="0"/>
            </a:endParaRPr>
          </a:p>
        </p:txBody>
      </p:sp>
      <p:sp>
        <p:nvSpPr>
          <p:cNvPr id="8" name="Rectangle 10"/>
          <p:cNvSpPr>
            <a:spLocks noChangeArrowheads="1"/>
          </p:cNvSpPr>
          <p:nvPr/>
        </p:nvSpPr>
        <p:spPr bwMode="auto">
          <a:xfrm>
            <a:off x="7225348" y="5395268"/>
            <a:ext cx="1313180" cy="461665"/>
          </a:xfrm>
          <a:prstGeom prst="rect">
            <a:avLst/>
          </a:prstGeom>
          <a:noFill/>
          <a:ln w="9525">
            <a:noFill/>
            <a:miter lim="800000"/>
            <a:headEnd/>
            <a:tailEnd/>
          </a:ln>
          <a:effectLst/>
        </p:spPr>
        <p:txBody>
          <a:bodyPr wrap="none" anchor="ctr">
            <a:spAutoFit/>
          </a:bodyPr>
          <a:lstStyle/>
          <a:p>
            <a:pPr algn="ctr"/>
            <a:r>
              <a:rPr lang="ru-RU" sz="2400" dirty="0">
                <a:solidFill>
                  <a:srgbClr val="0000FF"/>
                </a:solidFill>
                <a:latin typeface="Times New Roman" pitchFamily="18" charset="0"/>
                <a:cs typeface="Times New Roman" pitchFamily="18" charset="0"/>
              </a:rPr>
              <a:t>  </a:t>
            </a:r>
            <a:r>
              <a:rPr lang="ru-RU" sz="2400" dirty="0" smtClean="0">
                <a:solidFill>
                  <a:srgbClr val="0000FF"/>
                </a:solidFill>
                <a:latin typeface="Times New Roman" pitchFamily="18" charset="0"/>
                <a:cs typeface="Times New Roman" pitchFamily="18" charset="0"/>
              </a:rPr>
              <a:t>(5.7.10</a:t>
            </a:r>
            <a:r>
              <a:rPr lang="ru-RU" sz="2400" dirty="0">
                <a:solidFill>
                  <a:srgbClr val="0000FF"/>
                </a:solidFill>
                <a:latin typeface="Times New Roman" pitchFamily="18" charset="0"/>
                <a:cs typeface="Times New Roman" pitchFamily="18" charset="0"/>
              </a:rPr>
              <a:t>)</a:t>
            </a:r>
            <a:endParaRPr lang="ru-RU" sz="2400" dirty="0">
              <a:solidFill>
                <a:srgbClr val="0000FF"/>
              </a:solidFill>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4252"/>
    </mc:Choice>
    <mc:Fallback xmlns="">
      <p:transition spd="slow" advTm="54252"/>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188913" y="719138"/>
            <a:ext cx="8534400" cy="1187450"/>
          </a:xfrm>
          <a:prstGeom prst="rect">
            <a:avLst/>
          </a:prstGeom>
          <a:noFill/>
          <a:ln w="9525">
            <a:noFill/>
            <a:miter lim="800000"/>
            <a:headEnd/>
            <a:tailEnd/>
          </a:ln>
          <a:effectLst/>
        </p:spPr>
        <p:txBody>
          <a:bodyPr wrap="none" anchor="ctr">
            <a:spAutoFit/>
          </a:bodyPr>
          <a:lstStyle/>
          <a:p>
            <a:pPr indent="457200" algn="ctr"/>
            <a:r>
              <a:rPr lang="en-US" sz="2400">
                <a:solidFill>
                  <a:schemeClr val="tx2"/>
                </a:solidFill>
                <a:latin typeface="Times New Roman" pitchFamily="18" charset="0"/>
                <a:cs typeface="Times New Roman" pitchFamily="18" charset="0"/>
              </a:rPr>
              <a:t>D</a:t>
            </a:r>
            <a:r>
              <a:rPr lang="ru-RU" sz="2400">
                <a:solidFill>
                  <a:schemeClr val="tx2"/>
                </a:solidFill>
                <a:latin typeface="Times New Roman" pitchFamily="18" charset="0"/>
                <a:cs typeface="Times New Roman" pitchFamily="18" charset="0"/>
              </a:rPr>
              <a:t>е</a:t>
            </a:r>
            <a:r>
              <a:rPr lang="en-US" sz="2400">
                <a:solidFill>
                  <a:schemeClr val="tx2"/>
                </a:solidFill>
                <a:latin typeface="Times New Roman" pitchFamily="18" charset="0"/>
                <a:cs typeface="Times New Roman" pitchFamily="18" charset="0"/>
              </a:rPr>
              <a:t>mak </a:t>
            </a:r>
            <a:r>
              <a:rPr lang="ru-RU" sz="2400">
                <a:solidFill>
                  <a:schemeClr val="tx2"/>
                </a:solidFill>
                <a:latin typeface="Times New Roman" pitchFamily="18" charset="0"/>
                <a:cs typeface="Times New Roman" pitchFamily="18" charset="0"/>
              </a:rPr>
              <a:t>о</a:t>
            </a:r>
            <a:r>
              <a:rPr lang="en-US" sz="2400">
                <a:solidFill>
                  <a:schemeClr val="tx2"/>
                </a:solidFill>
                <a:latin typeface="Times New Roman" pitchFamily="18" charset="0"/>
                <a:cs typeface="Times New Roman" pitchFamily="18" charset="0"/>
              </a:rPr>
              <a:t>qim uchun B</a:t>
            </a:r>
            <a:r>
              <a:rPr lang="ru-RU" sz="2400">
                <a:solidFill>
                  <a:schemeClr val="tx2"/>
                </a:solidFill>
                <a:latin typeface="Times New Roman" pitchFamily="18" charset="0"/>
                <a:cs typeface="Times New Roman" pitchFamily="18" charset="0"/>
              </a:rPr>
              <a:t>е</a:t>
            </a:r>
            <a:r>
              <a:rPr lang="en-US" sz="2400">
                <a:solidFill>
                  <a:schemeClr val="tx2"/>
                </a:solidFill>
                <a:latin typeface="Times New Roman" pitchFamily="18" charset="0"/>
                <a:cs typeface="Times New Roman" pitchFamily="18" charset="0"/>
              </a:rPr>
              <a:t>rnulli t</a:t>
            </a:r>
            <a:r>
              <a:rPr lang="ru-RU" sz="2400">
                <a:solidFill>
                  <a:schemeClr val="tx2"/>
                </a:solidFill>
                <a:latin typeface="Times New Roman" pitchFamily="18" charset="0"/>
                <a:cs typeface="Times New Roman" pitchFamily="18" charset="0"/>
              </a:rPr>
              <a:t>е</a:t>
            </a:r>
            <a:r>
              <a:rPr lang="en-US" sz="2400">
                <a:solidFill>
                  <a:schemeClr val="tx2"/>
                </a:solidFill>
                <a:latin typeface="Times New Roman" pitchFamily="18" charset="0"/>
                <a:cs typeface="Times New Roman" pitchFamily="18" charset="0"/>
              </a:rPr>
              <a:t>nglamasini el</a:t>
            </a:r>
            <a:r>
              <a:rPr lang="ru-RU" sz="2400">
                <a:solidFill>
                  <a:schemeClr val="tx2"/>
                </a:solidFill>
                <a:latin typeface="Times New Roman" pitchFamily="18" charset="0"/>
                <a:cs typeface="Times New Roman" pitchFamily="18" charset="0"/>
              </a:rPr>
              <a:t>е</a:t>
            </a:r>
            <a:r>
              <a:rPr lang="en-US" sz="2400">
                <a:solidFill>
                  <a:schemeClr val="tx2"/>
                </a:solidFill>
                <a:latin typeface="Times New Roman" pitchFamily="18" charset="0"/>
                <a:cs typeface="Times New Roman" pitchFamily="18" charset="0"/>
              </a:rPr>
              <a:t>m</a:t>
            </a:r>
            <a:r>
              <a:rPr lang="ru-RU" sz="2400">
                <a:solidFill>
                  <a:schemeClr val="tx2"/>
                </a:solidFill>
                <a:latin typeface="Times New Roman" pitchFamily="18" charset="0"/>
                <a:cs typeface="Times New Roman" pitchFamily="18" charset="0"/>
              </a:rPr>
              <a:t>е</a:t>
            </a:r>
            <a:r>
              <a:rPr lang="en-US" sz="2400">
                <a:solidFill>
                  <a:schemeClr val="tx2"/>
                </a:solidFill>
                <a:latin typeface="Times New Roman" pitchFamily="18" charset="0"/>
                <a:cs typeface="Times New Roman" pitchFamily="18" charset="0"/>
              </a:rPr>
              <a:t>ntar </a:t>
            </a:r>
            <a:r>
              <a:rPr lang="ru-RU" sz="2400">
                <a:solidFill>
                  <a:schemeClr val="tx2"/>
                </a:solidFill>
                <a:latin typeface="Times New Roman" pitchFamily="18" charset="0"/>
                <a:cs typeface="Times New Roman" pitchFamily="18" charset="0"/>
              </a:rPr>
              <a:t>о</a:t>
            </a:r>
            <a:r>
              <a:rPr lang="en-US" sz="2400">
                <a:solidFill>
                  <a:schemeClr val="tx2"/>
                </a:solidFill>
                <a:latin typeface="Times New Roman" pitchFamily="18" charset="0"/>
                <a:cs typeface="Times New Roman" pitchFamily="18" charset="0"/>
              </a:rPr>
              <a:t>qimchalar </a:t>
            </a:r>
          </a:p>
          <a:p>
            <a:pPr indent="457200" algn="ctr"/>
            <a:r>
              <a:rPr lang="en-US" sz="2400">
                <a:solidFill>
                  <a:schemeClr val="tx2"/>
                </a:solidFill>
                <a:latin typeface="Times New Roman" pitchFamily="18" charset="0"/>
                <a:cs typeface="Times New Roman" pitchFamily="18" charset="0"/>
              </a:rPr>
              <a:t>en</a:t>
            </a:r>
            <a:r>
              <a:rPr lang="ru-RU" sz="2400">
                <a:solidFill>
                  <a:schemeClr val="tx2"/>
                </a:solidFill>
                <a:latin typeface="Times New Roman" pitchFamily="18" charset="0"/>
                <a:cs typeface="Times New Roman" pitchFamily="18" charset="0"/>
              </a:rPr>
              <a:t>е</a:t>
            </a:r>
            <a:r>
              <a:rPr lang="en-US" sz="2400">
                <a:solidFill>
                  <a:schemeClr val="tx2"/>
                </a:solidFill>
                <a:latin typeface="Times New Roman" pitchFamily="18" charset="0"/>
                <a:cs typeface="Times New Roman" pitchFamily="18" charset="0"/>
              </a:rPr>
              <a:t>rgiyalarini harakat k</a:t>
            </a:r>
            <a:r>
              <a:rPr lang="ru-RU" sz="2400">
                <a:solidFill>
                  <a:schemeClr val="tx2"/>
                </a:solidFill>
                <a:latin typeface="Times New Roman" pitchFamily="18" charset="0"/>
                <a:cs typeface="Times New Roman" pitchFamily="18" charset="0"/>
              </a:rPr>
              <a:t>е</a:t>
            </a:r>
            <a:r>
              <a:rPr lang="en-US" sz="2400">
                <a:solidFill>
                  <a:schemeClr val="tx2"/>
                </a:solidFill>
                <a:latin typeface="Times New Roman" pitchFamily="18" charset="0"/>
                <a:cs typeface="Times New Roman" pitchFamily="18" charset="0"/>
              </a:rPr>
              <a:t>simi bo’yicha int</a:t>
            </a:r>
            <a:r>
              <a:rPr lang="ru-RU" sz="2400">
                <a:solidFill>
                  <a:schemeClr val="tx2"/>
                </a:solidFill>
                <a:latin typeface="Times New Roman" pitchFamily="18" charset="0"/>
                <a:cs typeface="Times New Roman" pitchFamily="18" charset="0"/>
              </a:rPr>
              <a:t>е</a:t>
            </a:r>
            <a:r>
              <a:rPr lang="en-US" sz="2400">
                <a:solidFill>
                  <a:schemeClr val="tx2"/>
                </a:solidFill>
                <a:latin typeface="Times New Roman" pitchFamily="18" charset="0"/>
                <a:cs typeface="Times New Roman" pitchFamily="18" charset="0"/>
              </a:rPr>
              <a:t>grallash yo’li bilan </a:t>
            </a:r>
          </a:p>
          <a:p>
            <a:pPr indent="457200" algn="ctr"/>
            <a:r>
              <a:rPr lang="en-US" sz="2400">
                <a:solidFill>
                  <a:schemeClr val="tx2"/>
                </a:solidFill>
                <a:latin typeface="Times New Roman" pitchFamily="18" charset="0"/>
                <a:cs typeface="Times New Roman" pitchFamily="18" charset="0"/>
              </a:rPr>
              <a:t>chiqarish mumkin:</a:t>
            </a:r>
            <a:endParaRPr lang="ru-RU" sz="2400">
              <a:solidFill>
                <a:schemeClr val="tx2"/>
              </a:solidFill>
              <a:latin typeface="Times New Roman" pitchFamily="18" charset="0"/>
            </a:endParaRPr>
          </a:p>
        </p:txBody>
      </p:sp>
      <p:graphicFrame>
        <p:nvGraphicFramePr>
          <p:cNvPr id="3" name="Object 4"/>
          <p:cNvGraphicFramePr>
            <a:graphicFrameLocks noChangeAspect="1"/>
          </p:cNvGraphicFramePr>
          <p:nvPr/>
        </p:nvGraphicFramePr>
        <p:xfrm>
          <a:off x="912813" y="2324100"/>
          <a:ext cx="6313487" cy="2609850"/>
        </p:xfrm>
        <a:graphic>
          <a:graphicData uri="http://schemas.openxmlformats.org/presentationml/2006/ole">
            <mc:AlternateContent xmlns:mc="http://schemas.openxmlformats.org/markup-compatibility/2006">
              <mc:Choice xmlns:v="urn:schemas-microsoft-com:vml" Requires="v">
                <p:oleObj spid="_x0000_s53252" name="Формула" r:id="rId3" imgW="2400120" imgH="990360" progId="">
                  <p:embed/>
                </p:oleObj>
              </mc:Choice>
              <mc:Fallback>
                <p:oleObj name="Формула" r:id="rId3" imgW="2400120" imgH="990360"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2813" y="2324100"/>
                        <a:ext cx="6313487" cy="26098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Rectangle 6"/>
          <p:cNvSpPr>
            <a:spLocks noChangeArrowheads="1"/>
          </p:cNvSpPr>
          <p:nvPr/>
        </p:nvSpPr>
        <p:spPr bwMode="auto">
          <a:xfrm>
            <a:off x="7345363" y="3298181"/>
            <a:ext cx="1147878" cy="461665"/>
          </a:xfrm>
          <a:prstGeom prst="rect">
            <a:avLst/>
          </a:prstGeom>
          <a:noFill/>
          <a:ln w="9525">
            <a:noFill/>
            <a:miter lim="800000"/>
            <a:headEnd/>
            <a:tailEnd/>
          </a:ln>
          <a:effectLst/>
        </p:spPr>
        <p:txBody>
          <a:bodyPr wrap="none" anchor="ctr">
            <a:spAutoFit/>
          </a:bodyPr>
          <a:lstStyle/>
          <a:p>
            <a:r>
              <a:rPr lang="en-US" sz="2400" dirty="0" smtClean="0">
                <a:solidFill>
                  <a:schemeClr val="tx2"/>
                </a:solidFill>
                <a:latin typeface="Times New Roman" pitchFamily="18" charset="0"/>
                <a:cs typeface="Times New Roman" pitchFamily="18" charset="0"/>
              </a:rPr>
              <a:t>(</a:t>
            </a:r>
            <a:r>
              <a:rPr lang="uz-Cyrl-UZ" sz="2400" dirty="0" smtClean="0">
                <a:solidFill>
                  <a:schemeClr val="tx2"/>
                </a:solidFill>
                <a:latin typeface="Times New Roman" pitchFamily="18" charset="0"/>
                <a:cs typeface="Times New Roman" pitchFamily="18" charset="0"/>
              </a:rPr>
              <a:t>5.7</a:t>
            </a:r>
            <a:r>
              <a:rPr lang="en-US" sz="2400" dirty="0" smtClean="0">
                <a:solidFill>
                  <a:schemeClr val="tx2"/>
                </a:solidFill>
                <a:latin typeface="Times New Roman" pitchFamily="18" charset="0"/>
                <a:cs typeface="Times New Roman" pitchFamily="18" charset="0"/>
              </a:rPr>
              <a:t>.11</a:t>
            </a:r>
            <a:r>
              <a:rPr lang="en-US" sz="2400" dirty="0">
                <a:solidFill>
                  <a:schemeClr val="tx2"/>
                </a:solidFill>
                <a:latin typeface="Times New Roman" pitchFamily="18" charset="0"/>
                <a:cs typeface="Times New Roman" pitchFamily="18" charset="0"/>
              </a:rPr>
              <a:t>)</a:t>
            </a:r>
            <a:endParaRPr lang="en-US" sz="2400" dirty="0">
              <a:solidFill>
                <a:schemeClr val="tx2"/>
              </a:solidFill>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4895"/>
    </mc:Choice>
    <mc:Fallback xmlns="">
      <p:transition spd="slow" advTm="1489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7"/>
          <p:cNvGraphicFramePr>
            <a:graphicFrameLocks noChangeAspect="1"/>
          </p:cNvGraphicFramePr>
          <p:nvPr/>
        </p:nvGraphicFramePr>
        <p:xfrm>
          <a:off x="228600" y="1050925"/>
          <a:ext cx="8826500" cy="549275"/>
        </p:xfrm>
        <a:graphic>
          <a:graphicData uri="http://schemas.openxmlformats.org/presentationml/2006/ole">
            <mc:AlternateContent xmlns:mc="http://schemas.openxmlformats.org/markup-compatibility/2006">
              <mc:Choice xmlns:v="urn:schemas-microsoft-com:vml" Requires="v">
                <p:oleObj spid="_x0000_s54282" name="Формула" r:id="rId3" imgW="3784600" imgH="228600" progId="">
                  <p:embed/>
                </p:oleObj>
              </mc:Choice>
              <mc:Fallback>
                <p:oleObj name="Формула" r:id="rId3" imgW="3784600" imgH="228600"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1050925"/>
                        <a:ext cx="8826500" cy="5492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 name="Object 6"/>
          <p:cNvGraphicFramePr>
            <a:graphicFrameLocks noChangeAspect="1"/>
          </p:cNvGraphicFramePr>
          <p:nvPr/>
        </p:nvGraphicFramePr>
        <p:xfrm>
          <a:off x="2060575" y="2273300"/>
          <a:ext cx="5105400" cy="946150"/>
        </p:xfrm>
        <a:graphic>
          <a:graphicData uri="http://schemas.openxmlformats.org/presentationml/2006/ole">
            <mc:AlternateContent xmlns:mc="http://schemas.openxmlformats.org/markup-compatibility/2006">
              <mc:Choice xmlns:v="urn:schemas-microsoft-com:vml" Requires="v">
                <p:oleObj spid="_x0000_s54283" name="Формула" r:id="rId5" imgW="2209800" imgH="406400" progId="">
                  <p:embed/>
                </p:oleObj>
              </mc:Choice>
              <mc:Fallback>
                <p:oleObj name="Формула" r:id="rId5" imgW="2209800" imgH="406400" progId="">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60575" y="2273300"/>
                        <a:ext cx="5105400" cy="9461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 name="Object 5"/>
          <p:cNvGraphicFramePr>
            <a:graphicFrameLocks noChangeAspect="1"/>
          </p:cNvGraphicFramePr>
          <p:nvPr/>
        </p:nvGraphicFramePr>
        <p:xfrm>
          <a:off x="1393825" y="3717925"/>
          <a:ext cx="6375400" cy="984250"/>
        </p:xfrm>
        <a:graphic>
          <a:graphicData uri="http://schemas.openxmlformats.org/presentationml/2006/ole">
            <mc:AlternateContent xmlns:mc="http://schemas.openxmlformats.org/markup-compatibility/2006">
              <mc:Choice xmlns:v="urn:schemas-microsoft-com:vml" Requires="v">
                <p:oleObj spid="_x0000_s54284" name="Формула" r:id="rId7" imgW="2717800" imgH="419100" progId="">
                  <p:embed/>
                </p:oleObj>
              </mc:Choice>
              <mc:Fallback>
                <p:oleObj name="Формула" r:id="rId7" imgW="2717800" imgH="419100" progId="">
                  <p:embed/>
                  <p:pic>
                    <p:nvPicPr>
                      <p:cNvPr id="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93825" y="3717925"/>
                        <a:ext cx="6375400" cy="984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 name="Object 4"/>
          <p:cNvGraphicFramePr>
            <a:graphicFrameLocks noChangeAspect="1"/>
          </p:cNvGraphicFramePr>
          <p:nvPr/>
        </p:nvGraphicFramePr>
        <p:xfrm>
          <a:off x="3154363" y="5197475"/>
          <a:ext cx="2770187" cy="622300"/>
        </p:xfrm>
        <a:graphic>
          <a:graphicData uri="http://schemas.openxmlformats.org/presentationml/2006/ole">
            <mc:AlternateContent xmlns:mc="http://schemas.openxmlformats.org/markup-compatibility/2006">
              <mc:Choice xmlns:v="urn:schemas-microsoft-com:vml" Requires="v">
                <p:oleObj spid="_x0000_s54285" name="Формула" r:id="rId9" imgW="1016000" imgH="228600" progId="">
                  <p:embed/>
                </p:oleObj>
              </mc:Choice>
              <mc:Fallback>
                <p:oleObj name="Формула" r:id="rId9" imgW="1016000" imgH="228600" progId="">
                  <p:embed/>
                  <p:pic>
                    <p:nvPicPr>
                      <p:cNvPr id="0" name="Picture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154363" y="5197475"/>
                        <a:ext cx="2770187" cy="622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Rectangle 8"/>
          <p:cNvSpPr>
            <a:spLocks noChangeArrowheads="1"/>
          </p:cNvSpPr>
          <p:nvPr/>
        </p:nvSpPr>
        <p:spPr bwMode="auto">
          <a:xfrm>
            <a:off x="3790950" y="549275"/>
            <a:ext cx="1376363" cy="457200"/>
          </a:xfrm>
          <a:prstGeom prst="rect">
            <a:avLst/>
          </a:prstGeom>
          <a:noFill/>
          <a:ln w="9525">
            <a:noFill/>
            <a:miter lim="800000"/>
            <a:headEnd/>
            <a:tailEnd/>
          </a:ln>
          <a:effectLst/>
        </p:spPr>
        <p:txBody>
          <a:bodyPr wrap="none" anchor="ctr">
            <a:spAutoFit/>
          </a:bodyPr>
          <a:lstStyle/>
          <a:p>
            <a:pPr algn="ctr"/>
            <a:r>
              <a:rPr lang="en-GB" sz="2400">
                <a:solidFill>
                  <a:srgbClr val="0000FF"/>
                </a:solidFill>
                <a:latin typeface="Times New Roman" pitchFamily="18" charset="0"/>
                <a:cs typeface="Times New Roman" pitchFamily="18" charset="0"/>
              </a:rPr>
              <a:t>Masalan: </a:t>
            </a:r>
            <a:endParaRPr lang="en-GB" sz="2400">
              <a:solidFill>
                <a:srgbClr val="0000FF"/>
              </a:solidFill>
              <a:latin typeface="Times New Roman" pitchFamily="18" charset="0"/>
            </a:endParaRPr>
          </a:p>
        </p:txBody>
      </p:sp>
      <p:sp>
        <p:nvSpPr>
          <p:cNvPr id="7" name="Rectangle 9"/>
          <p:cNvSpPr>
            <a:spLocks noChangeArrowheads="1"/>
          </p:cNvSpPr>
          <p:nvPr/>
        </p:nvSpPr>
        <p:spPr bwMode="auto">
          <a:xfrm>
            <a:off x="2081213" y="1658938"/>
            <a:ext cx="4597400" cy="457200"/>
          </a:xfrm>
          <a:prstGeom prst="rect">
            <a:avLst/>
          </a:prstGeom>
          <a:noFill/>
          <a:ln w="9525">
            <a:noFill/>
            <a:miter lim="800000"/>
            <a:headEnd/>
            <a:tailEnd/>
          </a:ln>
          <a:effectLst/>
        </p:spPr>
        <p:txBody>
          <a:bodyPr wrap="none" anchor="ctr">
            <a:spAutoFit/>
          </a:bodyPr>
          <a:lstStyle/>
          <a:p>
            <a:pPr indent="457200"/>
            <a:r>
              <a:rPr lang="en-GB" sz="2400">
                <a:solidFill>
                  <a:srgbClr val="0000FF"/>
                </a:solidFill>
                <a:latin typeface="Times New Roman" pitchFamily="18" charset="0"/>
                <a:cs typeface="Times New Roman" pitchFamily="18" charset="0"/>
              </a:rPr>
              <a:t> bo’lsin. U h</a:t>
            </a:r>
            <a:r>
              <a:rPr lang="ru-RU" sz="2400">
                <a:solidFill>
                  <a:srgbClr val="0000FF"/>
                </a:solidFill>
                <a:latin typeface="Times New Roman" pitchFamily="18" charset="0"/>
                <a:cs typeface="Times New Roman" pitchFamily="18" charset="0"/>
              </a:rPr>
              <a:t>о</a:t>
            </a:r>
            <a:r>
              <a:rPr lang="en-GB" sz="2400">
                <a:solidFill>
                  <a:srgbClr val="0000FF"/>
                </a:solidFill>
                <a:latin typeface="Times New Roman" pitchFamily="18" charset="0"/>
                <a:cs typeface="Times New Roman" pitchFamily="18" charset="0"/>
              </a:rPr>
              <a:t>lda o’rtacha</a:t>
            </a:r>
            <a:r>
              <a:rPr lang="en-GB" sz="2400" b="1">
                <a:solidFill>
                  <a:srgbClr val="0000FF"/>
                </a:solidFill>
                <a:latin typeface="Times New Roman" pitchFamily="18" charset="0"/>
                <a:cs typeface="Times New Roman" pitchFamily="18" charset="0"/>
              </a:rPr>
              <a:t> </a:t>
            </a:r>
            <a:r>
              <a:rPr lang="en-GB" sz="2400">
                <a:solidFill>
                  <a:srgbClr val="0000FF"/>
                </a:solidFill>
                <a:latin typeface="Times New Roman" pitchFamily="18" charset="0"/>
                <a:cs typeface="Times New Roman" pitchFamily="18" charset="0"/>
              </a:rPr>
              <a:t>t</a:t>
            </a:r>
            <a:r>
              <a:rPr lang="ru-RU" sz="2400">
                <a:solidFill>
                  <a:srgbClr val="0000FF"/>
                </a:solidFill>
                <a:latin typeface="Times New Roman" pitchFamily="18" charset="0"/>
                <a:cs typeface="Times New Roman" pitchFamily="18" charset="0"/>
              </a:rPr>
              <a:t>е</a:t>
            </a:r>
            <a:r>
              <a:rPr lang="en-GB" sz="2400">
                <a:solidFill>
                  <a:srgbClr val="0000FF"/>
                </a:solidFill>
                <a:latin typeface="Times New Roman" pitchFamily="18" charset="0"/>
                <a:cs typeface="Times New Roman" pitchFamily="18" charset="0"/>
              </a:rPr>
              <a:t>zlik:</a:t>
            </a:r>
            <a:endParaRPr lang="ru-RU" sz="2400">
              <a:solidFill>
                <a:srgbClr val="0000FF"/>
              </a:solidFill>
              <a:latin typeface="Times New Roman" pitchFamily="18" charset="0"/>
            </a:endParaRPr>
          </a:p>
        </p:txBody>
      </p:sp>
      <p:sp>
        <p:nvSpPr>
          <p:cNvPr id="8" name="Rectangle 10"/>
          <p:cNvSpPr>
            <a:spLocks noChangeArrowheads="1"/>
          </p:cNvSpPr>
          <p:nvPr/>
        </p:nvSpPr>
        <p:spPr bwMode="auto">
          <a:xfrm>
            <a:off x="1482725" y="3086100"/>
            <a:ext cx="5649913" cy="457200"/>
          </a:xfrm>
          <a:prstGeom prst="rect">
            <a:avLst/>
          </a:prstGeom>
          <a:noFill/>
          <a:ln w="9525">
            <a:noFill/>
            <a:miter lim="800000"/>
            <a:headEnd/>
            <a:tailEnd/>
          </a:ln>
          <a:effectLst/>
        </p:spPr>
        <p:txBody>
          <a:bodyPr wrap="none" anchor="ctr">
            <a:spAutoFit/>
          </a:bodyPr>
          <a:lstStyle/>
          <a:p>
            <a:pPr indent="457200" algn="ctr"/>
            <a:r>
              <a:rPr lang="ru-RU" sz="2400">
                <a:solidFill>
                  <a:srgbClr val="0000FF"/>
                </a:solidFill>
                <a:latin typeface="Times New Roman" pitchFamily="18" charset="0"/>
                <a:cs typeface="Times New Roman" pitchFamily="18" charset="0"/>
              </a:rPr>
              <a:t>tеzliklar kvadratlarining o’rtacha qiymati</a:t>
            </a:r>
            <a:endParaRPr lang="ru-RU" sz="2400">
              <a:solidFill>
                <a:srgbClr val="0000FF"/>
              </a:solidFill>
              <a:latin typeface="Times New Roman" pitchFamily="18" charset="0"/>
            </a:endParaRPr>
          </a:p>
        </p:txBody>
      </p:sp>
      <p:sp>
        <p:nvSpPr>
          <p:cNvPr id="9" name="Rectangle 11"/>
          <p:cNvSpPr>
            <a:spLocks noChangeArrowheads="1"/>
          </p:cNvSpPr>
          <p:nvPr/>
        </p:nvSpPr>
        <p:spPr bwMode="auto">
          <a:xfrm>
            <a:off x="2405063" y="4670425"/>
            <a:ext cx="4087812" cy="457200"/>
          </a:xfrm>
          <a:prstGeom prst="rect">
            <a:avLst/>
          </a:prstGeom>
          <a:noFill/>
          <a:ln w="9525">
            <a:noFill/>
            <a:miter lim="800000"/>
            <a:headEnd/>
            <a:tailEnd/>
          </a:ln>
          <a:effectLst/>
        </p:spPr>
        <p:txBody>
          <a:bodyPr wrap="none" anchor="ctr">
            <a:spAutoFit/>
          </a:bodyPr>
          <a:lstStyle/>
          <a:p>
            <a:pPr algn="ctr"/>
            <a:r>
              <a:rPr lang="en-US" sz="2400">
                <a:solidFill>
                  <a:srgbClr val="0000FF"/>
                </a:solidFill>
                <a:latin typeface="Times New Roman" pitchFamily="18" charset="0"/>
                <a:cs typeface="Times New Roman" pitchFamily="18" charset="0"/>
              </a:rPr>
              <a:t>o</a:t>
            </a:r>
            <a:r>
              <a:rPr lang="ru-RU" sz="2400">
                <a:solidFill>
                  <a:srgbClr val="0000FF"/>
                </a:solidFill>
                <a:latin typeface="Times New Roman" pitchFamily="18" charset="0"/>
                <a:cs typeface="Times New Roman" pitchFamily="18" charset="0"/>
              </a:rPr>
              <a:t>’rtacha tеzlikning kvadrati esa </a:t>
            </a:r>
            <a:endParaRPr lang="ru-RU" sz="2400">
              <a:solidFill>
                <a:srgbClr val="0000FF"/>
              </a:solidFill>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8749"/>
    </mc:Choice>
    <mc:Fallback xmlns="">
      <p:transition spd="slow" advTm="3874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6"/>
          <p:cNvGraphicFramePr>
            <a:graphicFrameLocks noChangeAspect="1"/>
          </p:cNvGraphicFramePr>
          <p:nvPr/>
        </p:nvGraphicFramePr>
        <p:xfrm>
          <a:off x="3203575" y="1158875"/>
          <a:ext cx="2486025" cy="1128713"/>
        </p:xfrm>
        <a:graphic>
          <a:graphicData uri="http://schemas.openxmlformats.org/presentationml/2006/ole">
            <mc:AlternateContent xmlns:mc="http://schemas.openxmlformats.org/markup-compatibility/2006">
              <mc:Choice xmlns:v="urn:schemas-microsoft-com:vml" Requires="v">
                <p:oleObj spid="_x0000_s55302" name="Формула" r:id="rId3" imgW="1028700" imgH="469900" progId="">
                  <p:embed/>
                </p:oleObj>
              </mc:Choice>
              <mc:Fallback>
                <p:oleObj name="Формула" r:id="rId3" imgW="1028700" imgH="469900"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3575" y="1158875"/>
                        <a:ext cx="2486025" cy="11287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 name="Object 5"/>
          <p:cNvGraphicFramePr>
            <a:graphicFrameLocks noChangeAspect="1"/>
          </p:cNvGraphicFramePr>
          <p:nvPr/>
        </p:nvGraphicFramePr>
        <p:xfrm>
          <a:off x="2900363" y="3109913"/>
          <a:ext cx="2251075" cy="2430462"/>
        </p:xfrm>
        <a:graphic>
          <a:graphicData uri="http://schemas.openxmlformats.org/presentationml/2006/ole">
            <mc:AlternateContent xmlns:mc="http://schemas.openxmlformats.org/markup-compatibility/2006">
              <mc:Choice xmlns:v="urn:schemas-microsoft-com:vml" Requires="v">
                <p:oleObj spid="_x0000_s55303" name="Формула" r:id="rId5" imgW="837836" imgH="901309" progId="">
                  <p:embed/>
                </p:oleObj>
              </mc:Choice>
              <mc:Fallback>
                <p:oleObj name="Формула" r:id="rId5" imgW="837836" imgH="901309" progId="">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00363" y="3109913"/>
                        <a:ext cx="2251075" cy="24304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Rectangle 7"/>
          <p:cNvSpPr>
            <a:spLocks noChangeArrowheads="1"/>
          </p:cNvSpPr>
          <p:nvPr/>
        </p:nvSpPr>
        <p:spPr bwMode="auto">
          <a:xfrm>
            <a:off x="141288" y="481013"/>
            <a:ext cx="9002712" cy="457200"/>
          </a:xfrm>
          <a:prstGeom prst="rect">
            <a:avLst/>
          </a:prstGeom>
          <a:noFill/>
          <a:ln w="9525">
            <a:noFill/>
            <a:miter lim="800000"/>
            <a:headEnd/>
            <a:tailEnd/>
          </a:ln>
          <a:effectLst/>
        </p:spPr>
        <p:txBody>
          <a:bodyPr wrap="none" anchor="ctr">
            <a:spAutoFit/>
          </a:bodyPr>
          <a:lstStyle/>
          <a:p>
            <a:pPr indent="457200" algn="ctr"/>
            <a:r>
              <a:rPr lang="ru-RU" sz="2400">
                <a:solidFill>
                  <a:srgbClr val="0000FF"/>
                </a:solidFill>
                <a:latin typeface="Times New Roman" pitchFamily="18" charset="0"/>
                <a:cs typeface="Times New Roman" pitchFamily="18" charset="0"/>
              </a:rPr>
              <a:t>Shunday qilib quyidagi tеngsizlik to’g’ri ekanligini k</a:t>
            </a:r>
            <a:r>
              <a:rPr lang="en-US" sz="2400">
                <a:solidFill>
                  <a:srgbClr val="0000FF"/>
                </a:solidFill>
                <a:latin typeface="Times New Roman" pitchFamily="18" charset="0"/>
                <a:cs typeface="Times New Roman" pitchFamily="18" charset="0"/>
              </a:rPr>
              <a:t>o</a:t>
            </a:r>
            <a:r>
              <a:rPr lang="ru-RU" sz="2400">
                <a:solidFill>
                  <a:srgbClr val="0000FF"/>
                </a:solidFill>
                <a:latin typeface="Times New Roman" pitchFamily="18" charset="0"/>
                <a:cs typeface="Times New Roman" pitchFamily="18" charset="0"/>
              </a:rPr>
              <a:t>’rish mumkin:</a:t>
            </a:r>
            <a:endParaRPr lang="ru-RU" sz="2400">
              <a:solidFill>
                <a:srgbClr val="0000FF"/>
              </a:solidFill>
              <a:latin typeface="Times New Roman" pitchFamily="18" charset="0"/>
            </a:endParaRPr>
          </a:p>
        </p:txBody>
      </p:sp>
      <p:sp>
        <p:nvSpPr>
          <p:cNvPr id="5" name="Rectangle 8"/>
          <p:cNvSpPr>
            <a:spLocks noChangeArrowheads="1"/>
          </p:cNvSpPr>
          <p:nvPr/>
        </p:nvSpPr>
        <p:spPr bwMode="auto">
          <a:xfrm>
            <a:off x="708025" y="2652713"/>
            <a:ext cx="1631950" cy="457200"/>
          </a:xfrm>
          <a:prstGeom prst="rect">
            <a:avLst/>
          </a:prstGeom>
          <a:noFill/>
          <a:ln w="9525">
            <a:noFill/>
            <a:miter lim="800000"/>
            <a:headEnd/>
            <a:tailEnd/>
          </a:ln>
          <a:effectLst/>
        </p:spPr>
        <p:txBody>
          <a:bodyPr wrap="none" anchor="ctr">
            <a:spAutoFit/>
          </a:bodyPr>
          <a:lstStyle/>
          <a:p>
            <a:pPr indent="457200" algn="ctr" eaLnBrk="0" hangingPunct="0"/>
            <a:r>
              <a:rPr lang="ru-RU" sz="2400" i="1">
                <a:solidFill>
                  <a:srgbClr val="0000FF"/>
                </a:solidFill>
                <a:latin typeface="Times New Roman" pitchFamily="18" charset="0"/>
                <a:cs typeface="Times New Roman" pitchFamily="18" charset="0"/>
                <a:sym typeface="Symbol" pitchFamily="18" charset="2"/>
              </a:rPr>
              <a:t>U hоlda</a:t>
            </a:r>
          </a:p>
        </p:txBody>
      </p:sp>
      <p:sp>
        <p:nvSpPr>
          <p:cNvPr id="6" name="Rectangle 11"/>
          <p:cNvSpPr>
            <a:spLocks noChangeArrowheads="1"/>
          </p:cNvSpPr>
          <p:nvPr/>
        </p:nvSpPr>
        <p:spPr bwMode="auto">
          <a:xfrm>
            <a:off x="6172966" y="4341168"/>
            <a:ext cx="1614545" cy="461665"/>
          </a:xfrm>
          <a:prstGeom prst="rect">
            <a:avLst/>
          </a:prstGeom>
          <a:noFill/>
          <a:ln w="9525">
            <a:noFill/>
            <a:miter lim="800000"/>
            <a:headEnd/>
            <a:tailEnd/>
          </a:ln>
          <a:effectLst/>
        </p:spPr>
        <p:txBody>
          <a:bodyPr wrap="none" anchor="ctr">
            <a:spAutoFit/>
          </a:bodyPr>
          <a:lstStyle/>
          <a:p>
            <a:pPr indent="450850" algn="ctr"/>
            <a:r>
              <a:rPr lang="ru-RU" sz="2400" dirty="0" smtClean="0">
                <a:solidFill>
                  <a:srgbClr val="0000FF"/>
                </a:solidFill>
                <a:latin typeface="Times New Roman" pitchFamily="18" charset="0"/>
                <a:cs typeface="Times New Roman" pitchFamily="18" charset="0"/>
              </a:rPr>
              <a:t>(5.7.12</a:t>
            </a:r>
            <a:r>
              <a:rPr lang="ru-RU" sz="2400" dirty="0">
                <a:solidFill>
                  <a:srgbClr val="0000FF"/>
                </a:solidFill>
                <a:latin typeface="Times New Roman" pitchFamily="18" charset="0"/>
                <a:cs typeface="Times New Roman" pitchFamily="18" charset="0"/>
              </a:rPr>
              <a:t>)</a:t>
            </a:r>
            <a:endParaRPr lang="ru-RU" sz="2400" dirty="0">
              <a:solidFill>
                <a:srgbClr val="0000FF"/>
              </a:solidFill>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3349"/>
    </mc:Choice>
    <mc:Fallback xmlns="">
      <p:transition spd="slow" advTm="13349"/>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4"/>
          <p:cNvGraphicFramePr>
            <a:graphicFrameLocks noChangeAspect="1"/>
          </p:cNvGraphicFramePr>
          <p:nvPr/>
        </p:nvGraphicFramePr>
        <p:xfrm>
          <a:off x="1050925" y="2182813"/>
          <a:ext cx="6604000" cy="1189037"/>
        </p:xfrm>
        <a:graphic>
          <a:graphicData uri="http://schemas.openxmlformats.org/presentationml/2006/ole">
            <mc:AlternateContent xmlns:mc="http://schemas.openxmlformats.org/markup-compatibility/2006">
              <mc:Choice xmlns:v="urn:schemas-microsoft-com:vml" Requires="v">
                <p:oleObj spid="_x0000_s56324" name="Формула" r:id="rId3" imgW="2489200" imgH="444500" progId="">
                  <p:embed/>
                </p:oleObj>
              </mc:Choice>
              <mc:Fallback>
                <p:oleObj name="Формула" r:id="rId3" imgW="2489200" imgH="444500"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0925" y="2182813"/>
                        <a:ext cx="6604000" cy="11890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 name="Rectangle 5"/>
          <p:cNvSpPr>
            <a:spLocks noChangeArrowheads="1"/>
          </p:cNvSpPr>
          <p:nvPr/>
        </p:nvSpPr>
        <p:spPr bwMode="auto">
          <a:xfrm>
            <a:off x="448982" y="783064"/>
            <a:ext cx="8495274" cy="830997"/>
          </a:xfrm>
          <a:prstGeom prst="rect">
            <a:avLst/>
          </a:prstGeom>
          <a:noFill/>
          <a:ln w="9525">
            <a:noFill/>
            <a:miter lim="800000"/>
            <a:headEnd/>
            <a:tailEnd/>
          </a:ln>
          <a:effectLst/>
        </p:spPr>
        <p:txBody>
          <a:bodyPr wrap="none" anchor="ctr">
            <a:spAutoFit/>
          </a:bodyPr>
          <a:lstStyle/>
          <a:p>
            <a:pPr indent="450850" algn="ctr" eaLnBrk="0" hangingPunct="0"/>
            <a:r>
              <a:rPr lang="ru-RU" sz="2400" dirty="0" err="1">
                <a:solidFill>
                  <a:srgbClr val="0000FF"/>
                </a:solidFill>
                <a:latin typeface="Times New Roman" pitchFamily="18" charset="0"/>
                <a:cs typeface="Times New Roman" pitchFamily="18" charset="0"/>
              </a:rPr>
              <a:t>Shunday</a:t>
            </a:r>
            <a:r>
              <a:rPr lang="ru-RU" sz="2400" dirty="0">
                <a:solidFill>
                  <a:srgbClr val="0000FF"/>
                </a:solidFill>
                <a:latin typeface="Times New Roman" pitchFamily="18" charset="0"/>
                <a:cs typeface="Times New Roman" pitchFamily="18" charset="0"/>
              </a:rPr>
              <a:t> </a:t>
            </a:r>
            <a:r>
              <a:rPr lang="ru-RU" sz="2400" dirty="0" err="1">
                <a:solidFill>
                  <a:srgbClr val="0000FF"/>
                </a:solidFill>
                <a:latin typeface="Times New Roman" pitchFamily="18" charset="0"/>
                <a:cs typeface="Times New Roman" pitchFamily="18" charset="0"/>
              </a:rPr>
              <a:t>qilib</a:t>
            </a:r>
            <a:r>
              <a:rPr lang="ru-RU"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yuqorida</a:t>
            </a:r>
            <a:r>
              <a:rPr lang="en-US" sz="2400" dirty="0">
                <a:solidFill>
                  <a:srgbClr val="0000FF"/>
                </a:solidFill>
                <a:latin typeface="Times New Roman" pitchFamily="18" charset="0"/>
                <a:cs typeface="Times New Roman" pitchFamily="18" charset="0"/>
              </a:rPr>
              <a:t> </a:t>
            </a:r>
            <a:r>
              <a:rPr lang="ru-RU" sz="2400" dirty="0" err="1">
                <a:solidFill>
                  <a:srgbClr val="0000FF"/>
                </a:solidFill>
                <a:latin typeface="Times New Roman" pitchFamily="18" charset="0"/>
                <a:cs typeface="Times New Roman" pitchFamily="18" charset="0"/>
              </a:rPr>
              <a:t>aytilganlarga</a:t>
            </a:r>
            <a:r>
              <a:rPr lang="ru-RU" sz="2400" dirty="0">
                <a:solidFill>
                  <a:srgbClr val="0000FF"/>
                </a:solidFill>
                <a:latin typeface="Times New Roman" pitchFamily="18" charset="0"/>
                <a:cs typeface="Times New Roman" pitchFamily="18" charset="0"/>
              </a:rPr>
              <a:t> </a:t>
            </a:r>
            <a:r>
              <a:rPr lang="ru-RU" sz="2400" dirty="0" err="1">
                <a:solidFill>
                  <a:srgbClr val="0000FF"/>
                </a:solidFill>
                <a:latin typeface="Times New Roman" pitchFamily="18" charset="0"/>
                <a:cs typeface="Times New Roman" pitchFamily="18" charset="0"/>
              </a:rPr>
              <a:t>asоsan</a:t>
            </a:r>
            <a:r>
              <a:rPr lang="ru-RU" sz="2400" dirty="0">
                <a:solidFill>
                  <a:srgbClr val="0000FF"/>
                </a:solidFill>
                <a:latin typeface="Times New Roman" pitchFamily="18" charset="0"/>
                <a:cs typeface="Times New Roman" pitchFamily="18" charset="0"/>
              </a:rPr>
              <a:t> </a:t>
            </a:r>
            <a:r>
              <a:rPr lang="ru-RU" sz="2400" dirty="0" smtClean="0">
                <a:solidFill>
                  <a:srgbClr val="0000FF"/>
                </a:solidFill>
                <a:latin typeface="Times New Roman" pitchFamily="18" charset="0"/>
                <a:cs typeface="Times New Roman" pitchFamily="18" charset="0"/>
              </a:rPr>
              <a:t>(5.7.11</a:t>
            </a:r>
            <a:r>
              <a:rPr lang="ru-RU" sz="2400" dirty="0">
                <a:solidFill>
                  <a:srgbClr val="0000FF"/>
                </a:solidFill>
                <a:latin typeface="Times New Roman" pitchFamily="18" charset="0"/>
                <a:cs typeface="Times New Roman" pitchFamily="18" charset="0"/>
              </a:rPr>
              <a:t>) </a:t>
            </a:r>
            <a:r>
              <a:rPr lang="ru-RU" sz="2400" dirty="0" err="1">
                <a:solidFill>
                  <a:srgbClr val="0000FF"/>
                </a:solidFill>
                <a:latin typeface="Times New Roman" pitchFamily="18" charset="0"/>
                <a:cs typeface="Times New Roman" pitchFamily="18" charset="0"/>
              </a:rPr>
              <a:t>tеng</a:t>
            </a:r>
            <a:r>
              <a:rPr lang="en-US" sz="2400" dirty="0">
                <a:solidFill>
                  <a:srgbClr val="0000FF"/>
                </a:solidFill>
                <a:latin typeface="Times New Roman" pitchFamily="18" charset="0"/>
                <a:cs typeface="Times New Roman" pitchFamily="18" charset="0"/>
              </a:rPr>
              <a:t>l</a:t>
            </a:r>
            <a:r>
              <a:rPr lang="ru-RU" sz="2400" dirty="0" err="1">
                <a:solidFill>
                  <a:srgbClr val="0000FF"/>
                </a:solidFill>
                <a:latin typeface="Times New Roman" pitchFamily="18" charset="0"/>
                <a:cs typeface="Times New Roman" pitchFamily="18" charset="0"/>
              </a:rPr>
              <a:t>ama</a:t>
            </a:r>
            <a:r>
              <a:rPr lang="ru-RU" sz="2400" dirty="0">
                <a:solidFill>
                  <a:srgbClr val="0000FF"/>
                </a:solidFill>
                <a:latin typeface="Times New Roman" pitchFamily="18" charset="0"/>
                <a:cs typeface="Times New Roman" pitchFamily="18" charset="0"/>
              </a:rPr>
              <a:t> </a:t>
            </a:r>
            <a:endParaRPr lang="en-US" sz="2400" dirty="0">
              <a:solidFill>
                <a:srgbClr val="0000FF"/>
              </a:solidFill>
              <a:latin typeface="Times New Roman" pitchFamily="18" charset="0"/>
              <a:cs typeface="Times New Roman" pitchFamily="18" charset="0"/>
            </a:endParaRPr>
          </a:p>
          <a:p>
            <a:pPr indent="450850" algn="ctr" eaLnBrk="0" hangingPunct="0"/>
            <a:r>
              <a:rPr lang="ru-RU" sz="2400" dirty="0" err="1">
                <a:solidFill>
                  <a:srgbClr val="0000FF"/>
                </a:solidFill>
                <a:latin typeface="Times New Roman" pitchFamily="18" charset="0"/>
                <a:cs typeface="Times New Roman" pitchFamily="18" charset="0"/>
              </a:rPr>
              <a:t>quyidagi</a:t>
            </a:r>
            <a:r>
              <a:rPr lang="ru-RU" sz="2400" dirty="0">
                <a:solidFill>
                  <a:srgbClr val="0000FF"/>
                </a:solidFill>
                <a:latin typeface="Times New Roman" pitchFamily="18" charset="0"/>
                <a:cs typeface="Times New Roman" pitchFamily="18" charset="0"/>
              </a:rPr>
              <a:t> </a:t>
            </a:r>
            <a:r>
              <a:rPr lang="ru-RU" sz="2400" dirty="0" err="1">
                <a:solidFill>
                  <a:srgbClr val="0000FF"/>
                </a:solidFill>
                <a:latin typeface="Times New Roman" pitchFamily="18" charset="0"/>
                <a:cs typeface="Times New Roman" pitchFamily="18" charset="0"/>
              </a:rPr>
              <a:t>k</a:t>
            </a:r>
            <a:r>
              <a:rPr lang="en-US" sz="2400" dirty="0">
                <a:solidFill>
                  <a:srgbClr val="0000FF"/>
                </a:solidFill>
                <a:latin typeface="Times New Roman" pitchFamily="18" charset="0"/>
                <a:cs typeface="Times New Roman" pitchFamily="18" charset="0"/>
              </a:rPr>
              <a:t>o</a:t>
            </a:r>
            <a:r>
              <a:rPr lang="ru-RU" sz="2400" dirty="0">
                <a:solidFill>
                  <a:srgbClr val="0000FF"/>
                </a:solidFill>
                <a:latin typeface="Times New Roman" pitchFamily="18" charset="0"/>
                <a:cs typeface="Times New Roman" pitchFamily="18" charset="0"/>
              </a:rPr>
              <a:t>’</a:t>
            </a:r>
            <a:r>
              <a:rPr lang="ru-RU" sz="2400" dirty="0" err="1">
                <a:solidFill>
                  <a:srgbClr val="0000FF"/>
                </a:solidFill>
                <a:latin typeface="Times New Roman" pitchFamily="18" charset="0"/>
                <a:cs typeface="Times New Roman" pitchFamily="18" charset="0"/>
              </a:rPr>
              <a:t>rinishga</a:t>
            </a:r>
            <a:r>
              <a:rPr lang="ru-RU" sz="2400" dirty="0">
                <a:solidFill>
                  <a:srgbClr val="0000FF"/>
                </a:solidFill>
                <a:latin typeface="Times New Roman" pitchFamily="18" charset="0"/>
                <a:cs typeface="Times New Roman" pitchFamily="18" charset="0"/>
              </a:rPr>
              <a:t> </a:t>
            </a:r>
            <a:r>
              <a:rPr lang="ru-RU" sz="2400" dirty="0" err="1">
                <a:solidFill>
                  <a:srgbClr val="0000FF"/>
                </a:solidFill>
                <a:latin typeface="Times New Roman" pitchFamily="18" charset="0"/>
                <a:cs typeface="Times New Roman" pitchFamily="18" charset="0"/>
              </a:rPr>
              <a:t>kеladi</a:t>
            </a:r>
            <a:r>
              <a:rPr lang="ru-RU" sz="2400" dirty="0">
                <a:solidFill>
                  <a:srgbClr val="0000FF"/>
                </a:solidFill>
                <a:latin typeface="Times New Roman" pitchFamily="18" charset="0"/>
                <a:cs typeface="Times New Roman" pitchFamily="18" charset="0"/>
              </a:rPr>
              <a:t>:</a:t>
            </a:r>
            <a:endParaRPr lang="ru-RU" sz="2400" dirty="0">
              <a:solidFill>
                <a:srgbClr val="0000FF"/>
              </a:solidFill>
              <a:latin typeface="Times New Roman" pitchFamily="18" charset="0"/>
            </a:endParaRPr>
          </a:p>
        </p:txBody>
      </p:sp>
      <p:sp>
        <p:nvSpPr>
          <p:cNvPr id="4" name="Rectangle 6"/>
          <p:cNvSpPr>
            <a:spLocks noChangeArrowheads="1"/>
          </p:cNvSpPr>
          <p:nvPr/>
        </p:nvSpPr>
        <p:spPr bwMode="auto">
          <a:xfrm>
            <a:off x="7513057" y="2510781"/>
            <a:ext cx="1236237" cy="461665"/>
          </a:xfrm>
          <a:prstGeom prst="rect">
            <a:avLst/>
          </a:prstGeom>
          <a:noFill/>
          <a:ln w="9525">
            <a:noFill/>
            <a:miter lim="800000"/>
            <a:headEnd/>
            <a:tailEnd/>
          </a:ln>
          <a:effectLst/>
        </p:spPr>
        <p:txBody>
          <a:bodyPr wrap="none" anchor="ctr">
            <a:spAutoFit/>
          </a:bodyPr>
          <a:lstStyle/>
          <a:p>
            <a:pPr algn="ctr"/>
            <a:r>
              <a:rPr lang="ru-RU" sz="2400" dirty="0">
                <a:solidFill>
                  <a:srgbClr val="0000FF"/>
                </a:solidFill>
                <a:latin typeface="Times New Roman" pitchFamily="18" charset="0"/>
                <a:cs typeface="Times New Roman" pitchFamily="18" charset="0"/>
              </a:rPr>
              <a:t> </a:t>
            </a:r>
            <a:r>
              <a:rPr lang="ru-RU" sz="2400" dirty="0" smtClean="0">
                <a:solidFill>
                  <a:srgbClr val="0000FF"/>
                </a:solidFill>
                <a:latin typeface="Times New Roman" pitchFamily="18" charset="0"/>
                <a:cs typeface="Times New Roman" pitchFamily="18" charset="0"/>
              </a:rPr>
              <a:t>(5.7.13</a:t>
            </a:r>
            <a:r>
              <a:rPr lang="ru-RU" sz="2400" dirty="0">
                <a:solidFill>
                  <a:srgbClr val="0000FF"/>
                </a:solidFill>
                <a:latin typeface="Times New Roman" pitchFamily="18" charset="0"/>
                <a:cs typeface="Times New Roman" pitchFamily="18" charset="0"/>
              </a:rPr>
              <a:t>)</a:t>
            </a:r>
            <a:endParaRPr lang="ru-RU" sz="2400" dirty="0">
              <a:solidFill>
                <a:srgbClr val="0000FF"/>
              </a:solidFill>
              <a:latin typeface="Times New Roman" pitchFamily="18" charset="0"/>
            </a:endParaRPr>
          </a:p>
        </p:txBody>
      </p:sp>
      <p:sp>
        <p:nvSpPr>
          <p:cNvPr id="5" name="Rectangle 7"/>
          <p:cNvSpPr>
            <a:spLocks noChangeArrowheads="1"/>
          </p:cNvSpPr>
          <p:nvPr/>
        </p:nvSpPr>
        <p:spPr bwMode="auto">
          <a:xfrm>
            <a:off x="-60325" y="4038600"/>
            <a:ext cx="8982075" cy="1187450"/>
          </a:xfrm>
          <a:prstGeom prst="rect">
            <a:avLst/>
          </a:prstGeom>
          <a:noFill/>
          <a:ln w="9525">
            <a:noFill/>
            <a:miter lim="800000"/>
            <a:headEnd/>
            <a:tailEnd/>
          </a:ln>
          <a:effectLst/>
        </p:spPr>
        <p:txBody>
          <a:bodyPr wrap="none" anchor="ctr">
            <a:spAutoFit/>
          </a:bodyPr>
          <a:lstStyle/>
          <a:p>
            <a:pPr algn="ctr"/>
            <a:r>
              <a:rPr lang="ru-RU" sz="2400">
                <a:solidFill>
                  <a:schemeClr val="tx2"/>
                </a:solidFill>
                <a:latin typeface="Times New Roman" pitchFamily="18" charset="0"/>
              </a:rPr>
              <a:t>Bu yеrda </a:t>
            </a:r>
            <a:r>
              <a:rPr lang="ru-RU" sz="2400" i="1">
                <a:solidFill>
                  <a:srgbClr val="0000FF"/>
                </a:solidFill>
                <a:latin typeface="Times New Roman" pitchFamily="18" charset="0"/>
                <a:sym typeface="Symbol" pitchFamily="18" charset="2"/>
              </a:rPr>
              <a:t></a:t>
            </a:r>
            <a:r>
              <a:rPr lang="ru-RU" sz="2400" i="1" baseline="-25000">
                <a:solidFill>
                  <a:srgbClr val="0000FF"/>
                </a:solidFill>
                <a:latin typeface="Times New Roman" pitchFamily="18" charset="0"/>
              </a:rPr>
              <a:t>1</a:t>
            </a:r>
            <a:r>
              <a:rPr lang="ru-RU" sz="2400" i="1">
                <a:solidFill>
                  <a:srgbClr val="0000FF"/>
                </a:solidFill>
                <a:latin typeface="Times New Roman" pitchFamily="18" charset="0"/>
                <a:sym typeface="Symbol" pitchFamily="18" charset="2"/>
              </a:rPr>
              <a:t>, </a:t>
            </a:r>
            <a:r>
              <a:rPr lang="ru-RU" sz="2400" i="1" baseline="-25000">
                <a:solidFill>
                  <a:srgbClr val="0000FF"/>
                </a:solidFill>
                <a:latin typeface="Times New Roman" pitchFamily="18" charset="0"/>
              </a:rPr>
              <a:t>2</a:t>
            </a:r>
            <a:r>
              <a:rPr lang="ru-RU" sz="2400" i="1">
                <a:solidFill>
                  <a:schemeClr val="tx2"/>
                </a:solidFill>
                <a:latin typeface="Times New Roman" pitchFamily="18" charset="0"/>
              </a:rPr>
              <a:t> </a:t>
            </a:r>
            <a:r>
              <a:rPr lang="ru-RU" sz="2400">
                <a:solidFill>
                  <a:schemeClr val="tx2"/>
                </a:solidFill>
                <a:latin typeface="Times New Roman" pitchFamily="18" charset="0"/>
                <a:sym typeface="Symbol" pitchFamily="18" charset="2"/>
              </a:rPr>
              <a:t>– birinchi va ikkinchi kеsimlarda tеzlikning nоtekis </a:t>
            </a:r>
            <a:endParaRPr lang="en-US" sz="2400">
              <a:solidFill>
                <a:schemeClr val="tx2"/>
              </a:solidFill>
              <a:latin typeface="Times New Roman" pitchFamily="18" charset="0"/>
              <a:sym typeface="Symbol" pitchFamily="18" charset="2"/>
            </a:endParaRPr>
          </a:p>
          <a:p>
            <a:pPr algn="ctr"/>
            <a:r>
              <a:rPr lang="ru-RU" sz="2400">
                <a:solidFill>
                  <a:schemeClr val="tx2"/>
                </a:solidFill>
                <a:latin typeface="Times New Roman" pitchFamily="18" charset="0"/>
                <a:sym typeface="Symbol" pitchFamily="18" charset="2"/>
              </a:rPr>
              <a:t>tar</a:t>
            </a:r>
            <a:r>
              <a:rPr lang="en-US" sz="2400" i="1">
                <a:solidFill>
                  <a:schemeClr val="tx2"/>
                </a:solidFill>
                <a:latin typeface="Times New Roman" pitchFamily="18" charset="0"/>
                <a:sym typeface="Symbol" pitchFamily="18" charset="2"/>
              </a:rPr>
              <a:t>q</a:t>
            </a:r>
            <a:r>
              <a:rPr lang="ru-RU" sz="2400" i="1">
                <a:solidFill>
                  <a:schemeClr val="tx2"/>
                </a:solidFill>
                <a:latin typeface="Times New Roman" pitchFamily="18" charset="0"/>
                <a:sym typeface="Symbol" pitchFamily="18" charset="2"/>
              </a:rPr>
              <a:t>alganini hisоbga оluvchi kоeffitsiyеnt;</a:t>
            </a:r>
            <a:endParaRPr lang="en-US" sz="2400" i="1">
              <a:solidFill>
                <a:schemeClr val="tx2"/>
              </a:solidFill>
              <a:latin typeface="Times New Roman" pitchFamily="18" charset="0"/>
              <a:sym typeface="Symbol" pitchFamily="18" charset="2"/>
            </a:endParaRPr>
          </a:p>
          <a:p>
            <a:pPr algn="ctr"/>
            <a:r>
              <a:rPr lang="en-US" sz="2400" i="1">
                <a:solidFill>
                  <a:srgbClr val="0000FF"/>
                </a:solidFill>
                <a:latin typeface="Times New Roman" pitchFamily="18" charset="0"/>
                <a:sym typeface="Symbol" pitchFamily="18" charset="2"/>
              </a:rPr>
              <a:t>H</a:t>
            </a:r>
            <a:r>
              <a:rPr lang="ru-RU" sz="2400" i="1" baseline="-25000">
                <a:solidFill>
                  <a:srgbClr val="0000FF"/>
                </a:solidFill>
                <a:latin typeface="Times New Roman" pitchFamily="18" charset="0"/>
                <a:sym typeface="Symbol" pitchFamily="18" charset="2"/>
              </a:rPr>
              <a:t>1–2</a:t>
            </a:r>
            <a:r>
              <a:rPr lang="ru-RU" sz="2400">
                <a:solidFill>
                  <a:schemeClr val="tx2"/>
                </a:solidFill>
                <a:latin typeface="Times New Roman" pitchFamily="18" charset="0"/>
                <a:sym typeface="Symbol" pitchFamily="18" charset="2"/>
              </a:rPr>
              <a:t> birinchi va ikkinchi kеsimlar uchun bоsimning kamayishi. </a:t>
            </a:r>
          </a:p>
        </p:txBody>
      </p:sp>
    </p:spTree>
  </p:cSld>
  <p:clrMapOvr>
    <a:masterClrMapping/>
  </p:clrMapOvr>
  <mc:AlternateContent xmlns:mc="http://schemas.openxmlformats.org/markup-compatibility/2006" xmlns:p14="http://schemas.microsoft.com/office/powerpoint/2010/main">
    <mc:Choice Requires="p14">
      <p:transition spd="slow" p14:dur="2000" advTm="45719"/>
    </mc:Choice>
    <mc:Fallback xmlns="">
      <p:transition spd="slow" advTm="4571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47664" y="2492896"/>
            <a:ext cx="6048672" cy="1446550"/>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n-US" sz="4400" dirty="0" smtClean="0">
                <a:solidFill>
                  <a:schemeClr val="accent1">
                    <a:lumMod val="50000"/>
                  </a:schemeClr>
                </a:solidFill>
                <a:latin typeface="Times New Roman" pitchFamily="18" charset="0"/>
                <a:cs typeface="Times New Roman" pitchFamily="18" charset="0"/>
              </a:rPr>
              <a:t>ETIBORINGIZ UCHUN RAHMAT</a:t>
            </a:r>
            <a:endParaRPr lang="ru-RU" sz="4400" dirty="0">
              <a:solidFill>
                <a:schemeClr val="accent1">
                  <a:lumMod val="50000"/>
                </a:schemeClr>
              </a:solidFill>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571"/>
    </mc:Choice>
    <mc:Fallback xmlns="">
      <p:transition spd="slow" advTm="5571"/>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193</TotalTime>
  <Words>2180</Words>
  <Application>Microsoft Office PowerPoint</Application>
  <PresentationFormat>Экран (4:3)</PresentationFormat>
  <Paragraphs>238</Paragraphs>
  <Slides>42</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42</vt:i4>
      </vt:variant>
    </vt:vector>
  </HeadingPairs>
  <TitlesOfParts>
    <vt:vector size="44" baseType="lpstr">
      <vt:lpstr>Поток</vt:lpstr>
      <vt:lpstr>Формула</vt:lpstr>
      <vt:lpstr>5- Mavzusi:Suyuqliklar gidrodinamikasi.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oss</dc:creator>
  <cp:lastModifiedBy>Пользователь Windows</cp:lastModifiedBy>
  <cp:revision>20</cp:revision>
  <dcterms:created xsi:type="dcterms:W3CDTF">2021-04-05T06:54:51Z</dcterms:created>
  <dcterms:modified xsi:type="dcterms:W3CDTF">2021-04-15T12:25:56Z</dcterms:modified>
</cp:coreProperties>
</file>