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096" y="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15.04.2021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332656"/>
            <a:ext cx="7851648" cy="1440160"/>
          </a:xfrm>
        </p:spPr>
        <p:txBody>
          <a:bodyPr>
            <a:normAutofit/>
          </a:bodyPr>
          <a:lstStyle/>
          <a:p>
            <a:r>
              <a:rPr lang="uz-Latn-UZ" dirty="0" smtClean="0"/>
              <a:t>6-Energiya. Impuls</a:t>
            </a: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63043" y="2186528"/>
            <a:ext cx="8125381" cy="450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152352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Кinеtik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enеrgiya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Кinеtik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enеrgiyaning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o`zgаrishi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hаqidаgi</a:t>
            </a:r>
            <a:r>
              <a:rPr lang="ru-RU" sz="28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tеоrеmа</a:t>
            </a:r>
            <a:endParaRPr lang="ru-RU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Kuch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impul’si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Moddiy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teoremadan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chiqadigan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xulosalar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saqlanish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qonuni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harakat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haqidagi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teorema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089"/>
    </mc:Choice>
    <mc:Fallback xmlns="">
      <p:transition spd="slow" advTm="5208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1"/>
          <p:cNvSpPr>
            <a:spLocks noChangeArrowheads="1"/>
          </p:cNvSpPr>
          <p:nvPr/>
        </p:nvSpPr>
        <p:spPr bwMode="auto">
          <a:xfrm>
            <a:off x="472430" y="791312"/>
            <a:ext cx="7790914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Mоddiy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kinеtik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enеrgiyasi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dеb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nuqtа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mаssаsi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tеzlik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kvаdrаti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ko`pаytmаsining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yarmisigа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bo`lgаn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miqdоrgа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аytilаdi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ya`ni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Т=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mV</a:t>
            </a:r>
            <a:r>
              <a:rPr kumimoji="0" lang="ru-RU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/2.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539552" y="2636912"/>
            <a:ext cx="7632848" cy="1620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sistemasida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kin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rgiyaning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o`lch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J = J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`.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 =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tenglamani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urinm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o`qq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pr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о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ksiyal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а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b, ma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=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k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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hosil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qilamiz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.</a:t>
            </a:r>
            <a:endParaRPr kumimoji="0" lang="ru-RU" sz="2000" b="0" i="0" u="none" strike="noStrike" cap="none" normalizeH="0" baseline="-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-30000" dirty="0" smtClean="0">
              <a:ln>
                <a:noFill/>
              </a:ln>
              <a:solidFill>
                <a:schemeClr val="tx1"/>
              </a:solidFill>
              <a:effectLst/>
              <a:latin typeface="TimesUZ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graphicFrame>
        <p:nvGraphicFramePr>
          <p:cNvPr id="44034" name="Object 2"/>
          <p:cNvGraphicFramePr>
            <a:graphicFrameLocks noChangeAspect="1"/>
          </p:cNvGraphicFramePr>
          <p:nvPr/>
        </p:nvGraphicFramePr>
        <p:xfrm>
          <a:off x="3059832" y="4797152"/>
          <a:ext cx="3905610" cy="8945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7" r:id="rId3" imgW="1701800" imgH="393700" progId="">
                  <p:embed/>
                </p:oleObj>
              </mc:Choice>
              <mc:Fallback>
                <p:oleObj r:id="rId3" imgW="1701800" imgH="3937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4797152"/>
                        <a:ext cx="3905610" cy="8945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505"/>
    </mc:Choice>
    <mc:Fallback xmlns="">
      <p:transition spd="slow" advTm="11350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2322826" y="1009273"/>
            <a:ext cx="44983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Nаtijаdа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quydаgi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tеnglikni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hоsil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qilаmiz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5" name="Object 7"/>
          <p:cNvGraphicFramePr>
            <a:graphicFrameLocks noChangeAspect="1"/>
          </p:cNvGraphicFramePr>
          <p:nvPr/>
        </p:nvGraphicFramePr>
        <p:xfrm>
          <a:off x="755576" y="1916832"/>
          <a:ext cx="1984611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3" r:id="rId3" imgW="1079032" imgH="393529" progId="">
                  <p:embed/>
                </p:oleObj>
              </mc:Choice>
              <mc:Fallback>
                <p:oleObj r:id="rId3" imgW="1079032" imgH="393529" progId="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576" y="1916832"/>
                        <a:ext cx="1984611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7" name="Rectangle 9"/>
          <p:cNvSpPr>
            <a:spLocks noChangeArrowheads="1"/>
          </p:cNvSpPr>
          <p:nvPr/>
        </p:nvSpPr>
        <p:spPr bwMode="auto">
          <a:xfrm>
            <a:off x="2915816" y="2017730"/>
            <a:ext cx="46085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d(mV</a:t>
            </a:r>
            <a:r>
              <a:rPr kumimoji="0" lang="en-US" sz="20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/2) =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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k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</a:t>
            </a:r>
            <a:r>
              <a:rPr kumimoji="0" lang="en-US" sz="20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ds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 = 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</a:t>
            </a:r>
            <a:r>
              <a:rPr kumimoji="0" lang="en-US" sz="20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sym typeface="Symbol" pitchFamily="18" charset="2"/>
              </a:rPr>
              <a:t>.</a:t>
            </a:r>
            <a:endParaRPr kumimoji="0" lang="en-US" sz="2000" b="0" i="0" u="none" strike="noStrike" cap="none" normalizeH="0" baseline="-3000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  <a:sym typeface="Symbol" pitchFamily="18" charset="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71600" y="2996952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in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rgiyaning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diff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nsi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r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ishl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rning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yig`indisig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Bu 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nglikni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quyid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if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qil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miz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01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3018" name="Object 10"/>
          <p:cNvGraphicFramePr>
            <a:graphicFrameLocks noChangeAspect="1"/>
          </p:cNvGraphicFramePr>
          <p:nvPr/>
        </p:nvGraphicFramePr>
        <p:xfrm>
          <a:off x="2843808" y="4221088"/>
          <a:ext cx="3850791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4" r:id="rId5" imgW="1727200" imgH="419100" progId="">
                  <p:embed/>
                </p:oleObj>
              </mc:Choice>
              <mc:Fallback>
                <p:oleObj r:id="rId5" imgW="1727200" imgH="419100" progId="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4221088"/>
                        <a:ext cx="3850791" cy="93610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Прямоугольник 13"/>
          <p:cNvSpPr/>
          <p:nvPr/>
        </p:nvSpPr>
        <p:spPr>
          <a:xfrm>
            <a:off x="467544" y="5301208"/>
            <a:ext cx="83529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Mоddiy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nuqtа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kinеtik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enеrgiyasining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birоr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ko`chishdаgi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o`zgаrishi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kuchlаrning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bаjаrgаn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ishlаrining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yig`indisigа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tеng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564"/>
    </mc:Choice>
    <mc:Fallback xmlns="">
      <p:transition spd="slow" advTm="72564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uz-Cyrl-UZ" b="1" dirty="0" smtClean="0"/>
              <a:t>Kuch impul’si</a:t>
            </a:r>
            <a:r>
              <a:rPr lang="uz-Cyrl-UZ" dirty="0" smtClean="0"/>
              <a:t> – o’zaro mexanik ta’sir ulovchi bo’lib berilgan vaqt oralig’ida nuqtaga ta’sir etuvchi  kuch tomonidan beriladigan mexanik harakatni harakterlaydi:</a:t>
            </a:r>
            <a:endParaRPr lang="ru-RU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koordinata</a:t>
            </a:r>
            <a:r>
              <a:rPr lang="en-US" dirty="0" smtClean="0"/>
              <a:t> </a:t>
            </a:r>
            <a:r>
              <a:rPr lang="en-US" dirty="0" err="1" smtClean="0"/>
              <a:t>o’qlaridagi</a:t>
            </a:r>
            <a:r>
              <a:rPr lang="en-US" dirty="0" smtClean="0"/>
              <a:t> </a:t>
            </a:r>
            <a:r>
              <a:rPr lang="en-US" dirty="0" err="1" smtClean="0"/>
              <a:t>proektsiyasi</a:t>
            </a:r>
            <a:r>
              <a:rPr lang="en-US" dirty="0" smtClean="0"/>
              <a:t> </a:t>
            </a:r>
            <a:r>
              <a:rPr lang="uz-Cyrl-UZ" dirty="0" smtClean="0"/>
              <a:t>:</a:t>
            </a:r>
            <a:endParaRPr lang="en-US" dirty="0" smtClean="0"/>
          </a:p>
          <a:p>
            <a:r>
              <a:rPr lang="uz-Cyrl-UZ" dirty="0" smtClean="0"/>
              <a:t>Kuch o’zgarmas bo’lsa: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5693" t="36047" r="26674" b="54109"/>
          <a:stretch>
            <a:fillRect/>
          </a:stretch>
        </p:blipFill>
        <p:spPr bwMode="auto">
          <a:xfrm>
            <a:off x="502351" y="2276872"/>
            <a:ext cx="832412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l="42703" t="52124" r="49549" b="43938"/>
          <a:stretch>
            <a:fillRect/>
          </a:stretch>
        </p:blipFill>
        <p:spPr bwMode="auto">
          <a:xfrm>
            <a:off x="4427984" y="4581128"/>
            <a:ext cx="302433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609"/>
    </mc:Choice>
    <mc:Fallback xmlns="">
      <p:transition spd="slow" advTm="10460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uz-Cyrl-UZ" dirty="0" smtClean="0"/>
              <a:t>Uning koordinata o’qlaridagi proeksiyasi</a:t>
            </a:r>
            <a:endParaRPr lang="ru-RU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uz-Cyrl-UZ" b="1" dirty="0" smtClean="0"/>
              <a:t>Teng ta’sir etuvchi impul’s– </a:t>
            </a:r>
            <a:r>
              <a:rPr lang="uz-Cyrl-UZ" dirty="0" smtClean="0"/>
              <a:t>berilgan vaqt oralig’ida nuqtaga qo’yilgan kuch impul’slarining geometrik yig’indisiga teng bo’ladi</a:t>
            </a:r>
            <a:r>
              <a:rPr lang="uz-Cyrl-UZ" b="1" dirty="0" smtClean="0"/>
              <a:t>:</a:t>
            </a:r>
            <a:endParaRPr lang="ru-RU" dirty="0" smtClean="0"/>
          </a:p>
          <a:p>
            <a:endParaRPr lang="en-US" i="1" dirty="0" smtClean="0"/>
          </a:p>
          <a:p>
            <a:endParaRPr lang="en-US" i="1" dirty="0" smtClean="0"/>
          </a:p>
          <a:p>
            <a:endParaRPr lang="en-US" i="1" dirty="0" smtClean="0"/>
          </a:p>
          <a:p>
            <a:pPr>
              <a:buNone/>
            </a:pPr>
            <a:r>
              <a:rPr lang="uz-Cyrl-UZ" i="1" dirty="0" smtClean="0"/>
              <a:t>dt</a:t>
            </a:r>
            <a:r>
              <a:rPr lang="uz-Cyrl-UZ" dirty="0" smtClean="0"/>
              <a:t> ga ko’paytiramiz: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 l="42334" t="53766" r="29722" b="42297"/>
          <a:stretch>
            <a:fillRect/>
          </a:stretch>
        </p:blipFill>
        <p:spPr bwMode="auto">
          <a:xfrm>
            <a:off x="539552" y="1124744"/>
            <a:ext cx="8100392" cy="64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 l="42887" t="53765" r="42170" b="33438"/>
          <a:stretch>
            <a:fillRect/>
          </a:stretch>
        </p:blipFill>
        <p:spPr bwMode="auto">
          <a:xfrm>
            <a:off x="4234115" y="3510072"/>
            <a:ext cx="4486653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629"/>
    </mc:Choice>
    <mc:Fallback xmlns="">
      <p:transition spd="slow" advTm="7862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uz-Cyrl-UZ" dirty="0" smtClean="0"/>
              <a:t>Berilgan vaqt oralig’ida integrallaymiz:</a:t>
            </a:r>
            <a:endParaRPr lang="ru-RU" dirty="0" smtClean="0"/>
          </a:p>
          <a:p>
            <a:r>
              <a:rPr lang="uz-Cyrl-UZ" dirty="0" smtClean="0"/>
              <a:t> 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lnSpc>
                <a:spcPct val="150000"/>
              </a:lnSpc>
            </a:pPr>
            <a:r>
              <a:rPr lang="uz-Cyrl-UZ" b="1" dirty="0" smtClean="0"/>
              <a:t>Moddiy nuqta va sistemaning harakat miqdori </a:t>
            </a:r>
            <a:endParaRPr lang="ru-RU" dirty="0" smtClean="0"/>
          </a:p>
          <a:p>
            <a:pPr>
              <a:lnSpc>
                <a:spcPct val="150000"/>
              </a:lnSpc>
            </a:pPr>
            <a:r>
              <a:rPr lang="uz-Cyrl-UZ" dirty="0" smtClean="0"/>
              <a:t>Nuqtaning harakat miqdori </a:t>
            </a:r>
            <a:r>
              <a:rPr lang="uz-Cyrl-UZ" b="1" dirty="0" smtClean="0"/>
              <a:t>–</a:t>
            </a:r>
            <a:r>
              <a:rPr lang="uz-Cyrl-UZ" dirty="0" smtClean="0"/>
              <a:t> nuqta massasini uning tezlik vektoriga ko’paytmasi orqali aniqlanadigan vector kattalik bo’lib, u mexanik harakat o’lchov birligi hisoblanadi:</a:t>
            </a:r>
            <a:endParaRPr lang="en-US" dirty="0" smtClean="0"/>
          </a:p>
          <a:p>
            <a:pPr>
              <a:lnSpc>
                <a:spcPct val="150000"/>
              </a:lnSpc>
            </a:pP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34586" t="64594" r="29722" b="27531"/>
          <a:stretch>
            <a:fillRect/>
          </a:stretch>
        </p:blipFill>
        <p:spPr bwMode="auto">
          <a:xfrm>
            <a:off x="312071" y="1196752"/>
            <a:ext cx="870751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47315" t="65578" r="46044" b="28516"/>
          <a:stretch>
            <a:fillRect/>
          </a:stretch>
        </p:blipFill>
        <p:spPr bwMode="auto">
          <a:xfrm>
            <a:off x="4067944" y="4869160"/>
            <a:ext cx="2448272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88"/>
    </mc:Choice>
    <mc:Fallback xmlns="">
      <p:transition spd="slow" advTm="66088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uz-Cyrl-UZ" b="1" dirty="0" smtClean="0"/>
              <a:t>Material nuqtalar sistemasining harakat miqdori –</a:t>
            </a:r>
            <a:r>
              <a:rPr lang="uz-Cyrl-UZ" dirty="0" smtClean="0"/>
              <a:t> material nuqtalar harakat miqdorlarining geometrik yig’indisiga teng bo’ladi: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29605" t="53766" r="42723" b="30484"/>
          <a:stretch>
            <a:fillRect/>
          </a:stretch>
        </p:blipFill>
        <p:spPr bwMode="auto">
          <a:xfrm>
            <a:off x="971600" y="2132856"/>
            <a:ext cx="6525725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61150" t="57703" r="27781" b="33438"/>
          <a:stretch>
            <a:fillRect/>
          </a:stretch>
        </p:blipFill>
        <p:spPr bwMode="auto">
          <a:xfrm>
            <a:off x="2267743" y="4437113"/>
            <a:ext cx="3936435" cy="1771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370"/>
    </mc:Choice>
    <mc:Fallback xmlns="">
      <p:transition spd="slow" advTm="4937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dirty="0" err="1" smtClean="0"/>
              <a:t>Massalar</a:t>
            </a:r>
            <a:r>
              <a:rPr lang="en-US" dirty="0" smtClean="0"/>
              <a:t> </a:t>
            </a:r>
            <a:r>
              <a:rPr lang="en-US" dirty="0" err="1" smtClean="0"/>
              <a:t>markazining</a:t>
            </a:r>
            <a:r>
              <a:rPr lang="en-US" dirty="0" smtClean="0"/>
              <a:t> </a:t>
            </a:r>
            <a:r>
              <a:rPr lang="en-US" dirty="0" err="1" smtClean="0"/>
              <a:t>ta’rifiga</a:t>
            </a:r>
            <a:r>
              <a:rPr lang="en-US" dirty="0" smtClean="0"/>
              <a:t> </a:t>
            </a:r>
            <a:r>
              <a:rPr lang="en-US" dirty="0" err="1" smtClean="0"/>
              <a:t>ko’ra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U </a:t>
            </a:r>
            <a:r>
              <a:rPr lang="en-US" dirty="0" err="1" smtClean="0"/>
              <a:t>holda</a:t>
            </a:r>
            <a:r>
              <a:rPr lang="en-US" dirty="0" smtClean="0"/>
              <a:t>: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53956" t="51797" r="37743" b="44266"/>
          <a:stretch>
            <a:fillRect/>
          </a:stretch>
        </p:blipFill>
        <p:spPr bwMode="auto">
          <a:xfrm>
            <a:off x="2771800" y="1124744"/>
            <a:ext cx="3240360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35139" t="53766" r="36636" b="39344"/>
          <a:stretch>
            <a:fillRect/>
          </a:stretch>
        </p:blipFill>
        <p:spPr bwMode="auto">
          <a:xfrm>
            <a:off x="127579" y="3972648"/>
            <a:ext cx="891870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91"/>
    </mc:Choice>
    <mc:Fallback xmlns="">
      <p:transition spd="slow" advTm="51291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336704"/>
          </a:xfrm>
        </p:spPr>
        <p:txBody>
          <a:bodyPr/>
          <a:lstStyle/>
          <a:p>
            <a:r>
              <a:rPr lang="en-US" b="1" dirty="0" err="1" smtClean="0"/>
              <a:t>Sistema</a:t>
            </a:r>
            <a:r>
              <a:rPr lang="en-US" b="1" dirty="0" smtClean="0"/>
              <a:t> </a:t>
            </a:r>
            <a:r>
              <a:rPr lang="en-US" b="1" dirty="0" err="1" smtClean="0"/>
              <a:t>harakat</a:t>
            </a:r>
            <a:r>
              <a:rPr lang="en-US" b="1" dirty="0" smtClean="0"/>
              <a:t> </a:t>
            </a:r>
            <a:r>
              <a:rPr lang="en-US" b="1" dirty="0" err="1" smtClean="0"/>
              <a:t>miqdorining</a:t>
            </a:r>
            <a:r>
              <a:rPr lang="en-US" b="1" dirty="0" smtClean="0"/>
              <a:t> </a:t>
            </a:r>
            <a:r>
              <a:rPr lang="en-US" b="1" dirty="0" err="1" smtClean="0"/>
              <a:t>o’zgarishi</a:t>
            </a:r>
            <a:r>
              <a:rPr lang="en-US" b="1" dirty="0" smtClean="0"/>
              <a:t> </a:t>
            </a:r>
            <a:r>
              <a:rPr lang="en-US" b="1" dirty="0" err="1" smtClean="0"/>
              <a:t>haqidagi</a:t>
            </a:r>
            <a:r>
              <a:rPr lang="en-US" b="1" dirty="0" smtClean="0"/>
              <a:t> </a:t>
            </a:r>
            <a:r>
              <a:rPr lang="en-US" b="1" dirty="0" err="1" smtClean="0"/>
              <a:t>teorema</a:t>
            </a:r>
            <a:r>
              <a:rPr lang="en-US" b="1" dirty="0" smtClean="0"/>
              <a:t> </a:t>
            </a:r>
            <a:endParaRPr lang="ru-RU" dirty="0" smtClean="0"/>
          </a:p>
          <a:p>
            <a:r>
              <a:rPr lang="uz-Cyrl-UZ" i="1" dirty="0" smtClean="0"/>
              <a:t>n ta </a:t>
            </a:r>
            <a:r>
              <a:rPr lang="uz-Cyrl-UZ" dirty="0" smtClean="0"/>
              <a:t>moddiy nuqtalardan</a:t>
            </a:r>
            <a:r>
              <a:rPr lang="uz-Cyrl-UZ" i="1" dirty="0" smtClean="0"/>
              <a:t> </a:t>
            </a:r>
            <a:r>
              <a:rPr lang="uz-Cyrl-UZ" dirty="0" smtClean="0"/>
              <a:t>iborat bo’lgansistemani qaraymiz</a:t>
            </a:r>
            <a:r>
              <a:rPr lang="en-US" dirty="0" smtClean="0"/>
              <a:t>.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nuqtaga</a:t>
            </a:r>
            <a:r>
              <a:rPr lang="en-US" dirty="0" smtClean="0"/>
              <a:t> </a:t>
            </a:r>
            <a:r>
              <a:rPr lang="en-US" dirty="0" err="1" smtClean="0"/>
              <a:t>ta’sir</a:t>
            </a:r>
            <a:r>
              <a:rPr lang="en-US" dirty="0" smtClean="0"/>
              <a:t> </a:t>
            </a:r>
            <a:r>
              <a:rPr lang="en-US" dirty="0" err="1" smtClean="0"/>
              <a:t>etadigan</a:t>
            </a:r>
            <a:r>
              <a:rPr lang="en-US" dirty="0" smtClean="0"/>
              <a:t> </a:t>
            </a:r>
            <a:r>
              <a:rPr lang="en-US" dirty="0" err="1" smtClean="0"/>
              <a:t>kuchlarni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kuchlarga</a:t>
            </a:r>
            <a:r>
              <a:rPr lang="en-US" dirty="0" smtClean="0"/>
              <a:t> </a:t>
            </a:r>
            <a:r>
              <a:rPr lang="en-US" dirty="0" err="1" smtClean="0"/>
              <a:t>ajratamiz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ularni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uz-Cyrl-UZ" i="1" dirty="0" smtClean="0"/>
              <a:t>F</a:t>
            </a:r>
            <a:r>
              <a:rPr lang="uz-Cyrl-UZ" i="1" baseline="-25000" dirty="0" smtClean="0"/>
              <a:t>ke</a:t>
            </a:r>
            <a:r>
              <a:rPr lang="uz-Cyrl-UZ" baseline="-25000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i="1" dirty="0" smtClean="0"/>
              <a:t> </a:t>
            </a:r>
            <a:r>
              <a:rPr lang="uz-Cyrl-UZ" i="1" dirty="0" smtClean="0"/>
              <a:t>F</a:t>
            </a:r>
            <a:r>
              <a:rPr lang="uz-Cyrl-UZ" i="1" baseline="-25000" dirty="0" smtClean="0"/>
              <a:t>ki</a:t>
            </a:r>
            <a:r>
              <a:rPr lang="uz-Cyrl-UZ" dirty="0" smtClean="0"/>
              <a:t>.  teng ta’sir etuvchilar bilan almashtiraylik. Har bir nuqta uchun dinamikaning asosiy tenglamasini yozamiz:</a:t>
            </a:r>
            <a:endParaRPr lang="ru-RU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 l="37827" t="41532" r="50472" b="52281"/>
          <a:stretch>
            <a:fillRect/>
          </a:stretch>
        </p:blipFill>
        <p:spPr bwMode="auto">
          <a:xfrm>
            <a:off x="1331640" y="4149080"/>
            <a:ext cx="266429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57276" t="33094" r="25014" b="40328"/>
          <a:stretch>
            <a:fillRect/>
          </a:stretch>
        </p:blipFill>
        <p:spPr bwMode="auto">
          <a:xfrm>
            <a:off x="5062721" y="3192724"/>
            <a:ext cx="3181687" cy="2684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69"/>
    </mc:Choice>
    <mc:Fallback xmlns="">
      <p:transition spd="slow" advTm="80769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yozilgan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tenglamalarni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hadma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had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qo'shamiz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tenglamaning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chap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differentsiyal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stiga kiritamiz va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differentsiyal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yig’indisini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yig’indining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differentsiyaliga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almashtiramiz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graphicFrame>
        <p:nvGraphicFramePr>
          <p:cNvPr id="47107" name="Object 3"/>
          <p:cNvGraphicFramePr>
            <a:graphicFrameLocks noChangeAspect="1"/>
          </p:cNvGraphicFramePr>
          <p:nvPr/>
        </p:nvGraphicFramePr>
        <p:xfrm>
          <a:off x="2771800" y="4005064"/>
          <a:ext cx="3910984" cy="1330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0" r:id="rId3" imgW="1155700" imgH="393700" progId="">
                  <p:embed/>
                </p:oleObj>
              </mc:Choice>
              <mc:Fallback>
                <p:oleObj r:id="rId3" imgW="1155700" imgH="39370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4005064"/>
                        <a:ext cx="3910984" cy="133082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69"/>
    </mc:Choice>
    <mc:Fallback xmlns="">
      <p:transition spd="slow" advTm="23169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dirty="0" err="1" smtClean="0"/>
              <a:t>Sistema</a:t>
            </a:r>
            <a:r>
              <a:rPr lang="en-US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miqdorining</a:t>
            </a:r>
            <a:r>
              <a:rPr lang="en-US" dirty="0" smtClean="0"/>
              <a:t> </a:t>
            </a:r>
            <a:r>
              <a:rPr lang="en-US" dirty="0" err="1" smtClean="0"/>
              <a:t>ta’rifiga</a:t>
            </a:r>
            <a:r>
              <a:rPr lang="en-US" dirty="0" smtClean="0"/>
              <a:t> </a:t>
            </a:r>
            <a:r>
              <a:rPr lang="en-US" dirty="0" err="1" smtClean="0"/>
              <a:t>ko’ra</a:t>
            </a:r>
            <a:r>
              <a:rPr lang="uz-Cyrl-UZ" dirty="0" smtClean="0"/>
              <a:t>: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56170" t="57703" r="31655" b="35406"/>
          <a:stretch>
            <a:fillRect/>
          </a:stretch>
        </p:blipFill>
        <p:spPr bwMode="auto">
          <a:xfrm>
            <a:off x="3059831" y="1196752"/>
            <a:ext cx="3024337" cy="96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971600" y="2420888"/>
            <a:ext cx="28515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olsak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 l="48975" t="50812" r="45491" b="42297"/>
          <a:stretch>
            <a:fillRect/>
          </a:stretch>
        </p:blipFill>
        <p:spPr bwMode="auto">
          <a:xfrm>
            <a:off x="3995936" y="2564904"/>
            <a:ext cx="2304256" cy="161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539552" y="4437112"/>
            <a:ext cx="7560840" cy="1687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Demak, sistema harakat miqdori vektoridan vaqt bo’yicha olingan hosila sistema tashqi kuch bosh vektoriga teng bo’lar ekan.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53"/>
    </mc:Choice>
    <mc:Fallback xmlns="">
      <p:transition spd="slow" advTm="31553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algn="ctr"/>
            <a:r>
              <a:rPr lang="uz-Cyrl-UZ" dirty="0" smtClean="0"/>
              <a:t>Uning koordinata o’qlaridagi proektsiyasi:</a:t>
            </a:r>
            <a:endParaRPr lang="en-US" dirty="0" smtClean="0"/>
          </a:p>
          <a:p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35139" t="66562" r="31102" b="26547"/>
          <a:stretch>
            <a:fillRect/>
          </a:stretch>
        </p:blipFill>
        <p:spPr bwMode="auto">
          <a:xfrm>
            <a:off x="467544" y="2996952"/>
            <a:ext cx="815747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23"/>
    </mc:Choice>
    <mc:Fallback xmlns="">
      <p:transition spd="slow" advTm="3072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mikdorini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o’zgarishi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xakida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qullab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dinamikaning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ikkinchi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masalasini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chishga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doir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chish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1-masala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chiziqli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uchastkasida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Tormozlaganda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og’irligining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0,1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qismiga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Tormozlash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boshlanganda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zdning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 m/s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Tormozlash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tormoz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topilsin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0712" t="37031" r="31655" b="43282"/>
          <a:stretch>
            <a:fillRect/>
          </a:stretch>
        </p:blipFill>
        <p:spPr bwMode="auto">
          <a:xfrm>
            <a:off x="1907703" y="4293096"/>
            <a:ext cx="7099989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859"/>
    </mc:Choice>
    <mc:Fallback xmlns="">
      <p:transition spd="slow" advTm="74859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b="1" dirty="0" err="1" smtClean="0"/>
              <a:t>Yechish</a:t>
            </a:r>
            <a:r>
              <a:rPr lang="ru-RU" dirty="0" smtClean="0"/>
              <a:t>: </a:t>
            </a:r>
            <a:r>
              <a:rPr lang="en-US" dirty="0" err="1" smtClean="0"/>
              <a:t>harakat</a:t>
            </a:r>
            <a:r>
              <a:rPr lang="en-US" dirty="0" smtClean="0"/>
              <a:t> to</a:t>
            </a:r>
            <a:r>
              <a:rPr lang="ru-RU" dirty="0" smtClean="0"/>
              <a:t>’</a:t>
            </a:r>
            <a:r>
              <a:rPr lang="en-US" dirty="0" smtClean="0"/>
              <a:t>g</a:t>
            </a:r>
            <a:r>
              <a:rPr lang="ru-RU" dirty="0" smtClean="0"/>
              <a:t>’</a:t>
            </a:r>
            <a:r>
              <a:rPr lang="en-US" dirty="0" err="1" smtClean="0"/>
              <a:t>ri</a:t>
            </a:r>
            <a:r>
              <a:rPr lang="en-US" dirty="0" smtClean="0"/>
              <a:t> </a:t>
            </a:r>
            <a:r>
              <a:rPr lang="en-US" dirty="0" err="1" smtClean="0"/>
              <a:t>chiziqli</a:t>
            </a:r>
            <a:r>
              <a:rPr lang="ru-RU" dirty="0" smtClean="0"/>
              <a:t>, </a:t>
            </a:r>
            <a:r>
              <a:rPr lang="en-US" dirty="0" err="1" smtClean="0"/>
              <a:t>shuning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uchta</a:t>
            </a:r>
            <a:r>
              <a:rPr lang="en-US" dirty="0" smtClean="0"/>
              <a:t> t</a:t>
            </a:r>
            <a:r>
              <a:rPr lang="ru-RU" dirty="0" smtClean="0"/>
              <a:t>е</a:t>
            </a:r>
            <a:r>
              <a:rPr lang="en-US" dirty="0" err="1" smtClean="0"/>
              <a:t>nglamadan</a:t>
            </a:r>
            <a:r>
              <a:rPr lang="en-US" dirty="0" smtClean="0"/>
              <a:t>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bittasi</a:t>
            </a:r>
            <a:r>
              <a:rPr lang="en-US" dirty="0" smtClean="0"/>
              <a:t> </a:t>
            </a:r>
            <a:r>
              <a:rPr lang="en-US" dirty="0" err="1" smtClean="0"/>
              <a:t>qoladi</a:t>
            </a:r>
            <a:r>
              <a:rPr lang="ru-RU" dirty="0" smtClean="0"/>
              <a:t>.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2964" t="32110" r="34422" b="34422"/>
          <a:stretch>
            <a:fillRect/>
          </a:stretch>
        </p:blipFill>
        <p:spPr bwMode="auto">
          <a:xfrm>
            <a:off x="755576" y="1628800"/>
            <a:ext cx="799077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225"/>
    </mc:Choice>
    <mc:Fallback xmlns="">
      <p:transition spd="slow" advTm="107225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2-masala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qiyaligi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15 m/s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ko’tarila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Poеzd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yurgan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alanish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koeffitsiеnti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0,005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boshlagandan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tgach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12,5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Tеplovozning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tortish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topilsin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2964" t="26203" r="33868" b="31469"/>
          <a:stretch>
            <a:fillRect/>
          </a:stretch>
        </p:blipFill>
        <p:spPr bwMode="auto">
          <a:xfrm>
            <a:off x="899592" y="2708919"/>
            <a:ext cx="7560840" cy="4168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448"/>
    </mc:Choice>
    <mc:Fallback xmlns="">
      <p:transition spd="slow" advTm="91448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b="1" dirty="0" err="1" smtClean="0"/>
              <a:t>Yechish</a:t>
            </a:r>
            <a:r>
              <a:rPr lang="ru-RU" b="1" dirty="0" smtClean="0"/>
              <a:t>:</a:t>
            </a:r>
            <a:r>
              <a:rPr lang="ru-RU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to</a:t>
            </a:r>
            <a:r>
              <a:rPr lang="ru-RU" dirty="0" smtClean="0"/>
              <a:t>’</a:t>
            </a:r>
            <a:r>
              <a:rPr lang="en-US" dirty="0" smtClean="0"/>
              <a:t>g</a:t>
            </a:r>
            <a:r>
              <a:rPr lang="ru-RU" dirty="0" smtClean="0"/>
              <a:t>’</a:t>
            </a:r>
            <a:r>
              <a:rPr lang="en-US" dirty="0" err="1" smtClean="0"/>
              <a:t>ri</a:t>
            </a:r>
            <a:r>
              <a:rPr lang="en-US" dirty="0" smtClean="0"/>
              <a:t> </a:t>
            </a:r>
            <a:r>
              <a:rPr lang="en-US" dirty="0" err="1" smtClean="0"/>
              <a:t>chiziqli</a:t>
            </a:r>
            <a:r>
              <a:rPr lang="en-US" dirty="0" smtClean="0"/>
              <a:t> </a:t>
            </a:r>
            <a:r>
              <a:rPr lang="en-US" dirty="0" err="1" smtClean="0"/>
              <a:t>bo</a:t>
            </a:r>
            <a:r>
              <a:rPr lang="ru-RU" dirty="0" smtClean="0"/>
              <a:t>’</a:t>
            </a:r>
            <a:r>
              <a:rPr lang="en-US" dirty="0" err="1" smtClean="0"/>
              <a:t>lgani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harakat</a:t>
            </a:r>
            <a:r>
              <a:rPr lang="en-US" dirty="0" smtClean="0"/>
              <a:t> </a:t>
            </a:r>
            <a:r>
              <a:rPr lang="en-US" dirty="0" err="1" smtClean="0"/>
              <a:t>miqdorining</a:t>
            </a:r>
            <a:r>
              <a:rPr lang="en-US" dirty="0" smtClean="0"/>
              <a:t> o</a:t>
            </a:r>
            <a:r>
              <a:rPr lang="ru-RU" dirty="0" smtClean="0"/>
              <a:t>’</a:t>
            </a:r>
            <a:r>
              <a:rPr lang="en-US" dirty="0" err="1" smtClean="0"/>
              <a:t>zgarishi</a:t>
            </a:r>
            <a:r>
              <a:rPr lang="en-US" dirty="0" smtClean="0"/>
              <a:t> </a:t>
            </a:r>
            <a:r>
              <a:rPr lang="en-US" dirty="0" err="1" smtClean="0"/>
              <a:t>haqidagi</a:t>
            </a:r>
            <a:r>
              <a:rPr lang="en-US" dirty="0" smtClean="0"/>
              <a:t> t</a:t>
            </a:r>
            <a:r>
              <a:rPr lang="ru-RU" dirty="0" smtClean="0"/>
              <a:t>е</a:t>
            </a:r>
            <a:r>
              <a:rPr lang="en-US" dirty="0" err="1" smtClean="0"/>
              <a:t>nglamalardan</a:t>
            </a:r>
            <a:r>
              <a:rPr lang="en-US" dirty="0" smtClean="0"/>
              <a:t>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bittasi</a:t>
            </a:r>
            <a:r>
              <a:rPr lang="en-US" dirty="0" smtClean="0"/>
              <a:t> </a:t>
            </a:r>
            <a:r>
              <a:rPr lang="en-US" dirty="0" err="1" smtClean="0"/>
              <a:t>qoladi</a:t>
            </a:r>
            <a:r>
              <a:rPr lang="ru-RU" dirty="0" smtClean="0"/>
              <a:t>.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6838" t="30141" r="23353" b="30485"/>
          <a:stretch>
            <a:fillRect/>
          </a:stretch>
        </p:blipFill>
        <p:spPr bwMode="auto">
          <a:xfrm>
            <a:off x="240788" y="1855556"/>
            <a:ext cx="8748972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288"/>
    </mc:Choice>
    <mc:Fallback xmlns="">
      <p:transition spd="slow" advTm="119288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ru-RU" b="1" dirty="0" err="1" smtClean="0"/>
              <a:t>masala</a:t>
            </a:r>
            <a:r>
              <a:rPr lang="ru-RU" dirty="0" smtClean="0"/>
              <a:t>. </a:t>
            </a:r>
            <a:r>
              <a:rPr lang="ru-RU" dirty="0" err="1" smtClean="0"/>
              <a:t>Snaryad</a:t>
            </a:r>
            <a:r>
              <a:rPr lang="ru-RU" dirty="0" smtClean="0"/>
              <a:t> </a:t>
            </a:r>
            <a:r>
              <a:rPr lang="ru-RU" dirty="0" err="1" smtClean="0"/>
              <a:t>boshlan</a:t>
            </a:r>
            <a:r>
              <a:rPr lang="en-US" dirty="0" smtClean="0"/>
              <a:t>g</a:t>
            </a:r>
            <a:r>
              <a:rPr lang="ru-RU" dirty="0" smtClean="0"/>
              <a:t>’</a:t>
            </a:r>
            <a:r>
              <a:rPr lang="ru-RU" dirty="0" err="1" smtClean="0"/>
              <a:t>ich</a:t>
            </a:r>
            <a:r>
              <a:rPr lang="ru-RU" dirty="0" smtClean="0"/>
              <a:t> 0 </a:t>
            </a:r>
            <a:r>
              <a:rPr lang="en-US" dirty="0" smtClean="0"/>
              <a:t>h</a:t>
            </a:r>
            <a:r>
              <a:rPr lang="ru-RU" dirty="0" err="1" smtClean="0"/>
              <a:t>olatdan</a:t>
            </a:r>
            <a:r>
              <a:rPr lang="ru-RU" dirty="0" smtClean="0"/>
              <a:t> </a:t>
            </a:r>
            <a:r>
              <a:rPr lang="ru-RU" dirty="0" err="1" smtClean="0"/>
              <a:t>eng</a:t>
            </a:r>
            <a:r>
              <a:rPr lang="ru-RU" dirty="0" smtClean="0"/>
              <a:t> </a:t>
            </a:r>
            <a:r>
              <a:rPr lang="ru-RU" dirty="0" err="1" smtClean="0"/>
              <a:t>baland</a:t>
            </a:r>
            <a:r>
              <a:rPr lang="ru-RU" dirty="0" smtClean="0"/>
              <a:t> M </a:t>
            </a:r>
            <a:r>
              <a:rPr lang="en-US" dirty="0" smtClean="0"/>
              <a:t>h</a:t>
            </a:r>
            <a:r>
              <a:rPr lang="ru-RU" dirty="0" err="1" smtClean="0"/>
              <a:t>olatga</a:t>
            </a:r>
            <a:r>
              <a:rPr lang="ru-RU" dirty="0" smtClean="0"/>
              <a:t> </a:t>
            </a:r>
            <a:r>
              <a:rPr lang="ru-RU" dirty="0" err="1" smtClean="0"/>
              <a:t>o’tganga</a:t>
            </a:r>
            <a:r>
              <a:rPr lang="ru-RU" dirty="0" smtClean="0"/>
              <a:t> </a:t>
            </a:r>
            <a:r>
              <a:rPr lang="en-US" dirty="0" smtClean="0"/>
              <a:t>q</a:t>
            </a:r>
            <a:r>
              <a:rPr lang="ru-RU" dirty="0" err="1" smtClean="0"/>
              <a:t>adar</a:t>
            </a:r>
            <a:r>
              <a:rPr lang="ru-RU" dirty="0" smtClean="0"/>
              <a:t> </a:t>
            </a:r>
            <a:r>
              <a:rPr lang="ru-RU" dirty="0" err="1" smtClean="0"/>
              <a:t>kеtgan</a:t>
            </a:r>
            <a:r>
              <a:rPr lang="ru-RU" dirty="0" smtClean="0"/>
              <a:t> </a:t>
            </a:r>
            <a:r>
              <a:rPr lang="ru-RU" dirty="0" err="1" smtClean="0"/>
              <a:t>va</a:t>
            </a:r>
            <a:r>
              <a:rPr lang="en-US" dirty="0" smtClean="0"/>
              <a:t>q</a:t>
            </a:r>
            <a:r>
              <a:rPr lang="ru-RU" dirty="0" err="1" smtClean="0"/>
              <a:t>t</a:t>
            </a:r>
            <a:r>
              <a:rPr lang="ru-RU" dirty="0" smtClean="0"/>
              <a:t> </a:t>
            </a:r>
            <a:r>
              <a:rPr lang="ru-RU" dirty="0" err="1" smtClean="0"/>
              <a:t>ichida</a:t>
            </a:r>
            <a:r>
              <a:rPr lang="ru-RU" dirty="0" smtClean="0"/>
              <a:t> </a:t>
            </a:r>
            <a:r>
              <a:rPr lang="ru-RU" dirty="0" err="1" smtClean="0"/>
              <a:t>snaryadga</a:t>
            </a:r>
            <a:r>
              <a:rPr lang="ru-RU" dirty="0" smtClean="0"/>
              <a:t> </a:t>
            </a:r>
            <a:r>
              <a:rPr lang="ru-RU" dirty="0" err="1" smtClean="0"/>
              <a:t>ta'sir</a:t>
            </a:r>
            <a:r>
              <a:rPr lang="ru-RU" dirty="0" smtClean="0"/>
              <a:t> </a:t>
            </a:r>
            <a:r>
              <a:rPr lang="en-US" dirty="0" smtClean="0"/>
              <a:t>q</a:t>
            </a:r>
            <a:r>
              <a:rPr lang="ru-RU" dirty="0" err="1" smtClean="0"/>
              <a:t>iladigan</a:t>
            </a:r>
            <a:r>
              <a:rPr lang="ru-RU" dirty="0" smtClean="0"/>
              <a:t> </a:t>
            </a:r>
            <a:r>
              <a:rPr lang="en-US" dirty="0" smtClean="0"/>
              <a:t>h</a:t>
            </a:r>
            <a:r>
              <a:rPr lang="ru-RU" dirty="0" err="1" smtClean="0"/>
              <a:t>amma</a:t>
            </a:r>
            <a:r>
              <a:rPr lang="ru-RU" dirty="0" smtClean="0"/>
              <a:t> </a:t>
            </a:r>
            <a:r>
              <a:rPr lang="ru-RU" dirty="0" err="1" smtClean="0"/>
              <a:t>kuchlar</a:t>
            </a:r>
            <a:r>
              <a:rPr lang="ru-RU" dirty="0" smtClean="0"/>
              <a:t> </a:t>
            </a:r>
            <a:r>
              <a:rPr lang="ru-RU" dirty="0" err="1" smtClean="0"/>
              <a:t>tеng</a:t>
            </a:r>
            <a:r>
              <a:rPr lang="ru-RU" dirty="0" smtClean="0"/>
              <a:t> </a:t>
            </a:r>
            <a:r>
              <a:rPr lang="ru-RU" dirty="0" err="1" smtClean="0"/>
              <a:t>ta'sir</a:t>
            </a:r>
            <a:r>
              <a:rPr lang="ru-RU" dirty="0" smtClean="0"/>
              <a:t> </a:t>
            </a:r>
            <a:r>
              <a:rPr lang="ru-RU" dirty="0" err="1" smtClean="0"/>
              <a:t>etuvchisining</a:t>
            </a:r>
            <a:r>
              <a:rPr lang="ru-RU" dirty="0" smtClean="0"/>
              <a:t> </a:t>
            </a:r>
            <a:r>
              <a:rPr lang="ru-RU" dirty="0" err="1" smtClean="0"/>
              <a:t>impulsi</a:t>
            </a:r>
            <a:r>
              <a:rPr lang="ru-RU" dirty="0" smtClean="0"/>
              <a:t> </a:t>
            </a:r>
            <a:r>
              <a:rPr lang="ru-RU" dirty="0" err="1" smtClean="0"/>
              <a:t>topilsin</a:t>
            </a:r>
            <a:r>
              <a:rPr lang="ru-RU" dirty="0" smtClean="0"/>
              <a:t>?</a:t>
            </a:r>
            <a:endParaRPr lang="en-US" dirty="0" smtClean="0"/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7391" t="38016" r="48258" b="25563"/>
          <a:stretch>
            <a:fillRect/>
          </a:stretch>
        </p:blipFill>
        <p:spPr bwMode="auto">
          <a:xfrm>
            <a:off x="2483768" y="2027393"/>
            <a:ext cx="5040560" cy="423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244"/>
    </mc:Choice>
    <mc:Fallback xmlns="">
      <p:transition spd="slow" advTm="51244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 cstate="print"/>
          <a:srcRect l="27391" t="24235" r="23907" b="12766"/>
          <a:stretch>
            <a:fillRect/>
          </a:stretch>
        </p:blipFill>
        <p:spPr bwMode="auto">
          <a:xfrm>
            <a:off x="251520" y="260648"/>
            <a:ext cx="8712968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254"/>
    </mc:Choice>
    <mc:Fallback xmlns="">
      <p:transition spd="slow" advTm="14625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4 -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masala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Tog’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yig’ib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yakuniy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bosqichida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cho’michi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tog’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tiralish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R=f mg+K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uchraydi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g’ildiraklari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lslarda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zo’riqib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shataksirab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g’ildirakning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bo’ylab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kooeffitsi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g’ildiraklar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);  m-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q-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og’irlik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k-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proportsionallik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s-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g’ildiraklarda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shataksirash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holatidan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ko’chish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boshlang’ich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shataksirash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boshlagan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paytdan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to’xtaguncha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topilsin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250"/>
    </mc:Choice>
    <mc:Fallback xmlns="">
      <p:transition spd="slow" advTm="7925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Yechish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Yuklovchi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cho’michi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tog’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yig’ish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qo’yilgan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ogirlik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chumichlari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 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normal 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aktsiya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,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juft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g’ildiraklarni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cho’michlari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tog’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to’lishi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sistеmani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korpusiga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o’zgarishini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olmasdan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korpus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dеb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hisoblaymiz.Masalani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еchishda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sistеma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massalalar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tеorеmani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qo’llaymiz.harakat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diffеrеntsial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tеnglamaning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koordinatalar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proеktsiyasi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498"/>
    </mc:Choice>
    <mc:Fallback xmlns="">
      <p:transition spd="slow" advTm="5749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4750" t="43770" r="38625" b="43780"/>
          <a:stretch>
            <a:fillRect/>
          </a:stretch>
        </p:blipFill>
        <p:spPr bwMode="auto">
          <a:xfrm>
            <a:off x="2915815" y="476672"/>
            <a:ext cx="2907323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3" cstate="print"/>
          <a:srcRect l="22410" t="33094" r="17266" b="18672"/>
          <a:stretch>
            <a:fillRect/>
          </a:stretch>
        </p:blipFill>
        <p:spPr bwMode="auto">
          <a:xfrm>
            <a:off x="75173" y="1739676"/>
            <a:ext cx="8970139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34"/>
    </mc:Choice>
    <mc:Fallback xmlns="">
      <p:transition spd="slow" advTm="42834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 cstate="print"/>
          <a:srcRect l="22410" t="34078" r="16712" b="14735"/>
          <a:stretch>
            <a:fillRect/>
          </a:stretch>
        </p:blipFill>
        <p:spPr bwMode="auto">
          <a:xfrm>
            <a:off x="84372" y="1371296"/>
            <a:ext cx="898715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51"/>
    </mc:Choice>
    <mc:Fallback xmlns="">
      <p:transition spd="slow" advTm="90151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000" t="35042" r="16751" b="12044"/>
          <a:stretch>
            <a:fillRect/>
          </a:stretch>
        </p:blipFill>
        <p:spPr bwMode="auto">
          <a:xfrm>
            <a:off x="0" y="1190080"/>
            <a:ext cx="914037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950"/>
    </mc:Choice>
    <mc:Fallback xmlns="">
      <p:transition spd="slow" advTm="7095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pPr>
              <a:lnSpc>
                <a:spcPct val="150000"/>
              </a:lnSpc>
            </a:pP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5-masala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Kuzovdagi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o’zi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daruvchi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ildiraklari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tormozlangan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bo’lganida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to’kishda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kuzovdagi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/2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onun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sirpanib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arakatlansa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masasi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mashinani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bo’lmaganda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massasi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=21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kuzov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gorizontga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paramеtr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=3,7 м/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olatida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ildiraklari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grunt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baseline="-250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alanish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avtomobilni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gruntga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bеradigan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bosimlar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indisi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lansin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81"/>
    </mc:Choice>
    <mc:Fallback xmlns="">
      <p:transition spd="slow" advTm="50381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875" t="31930" r="15876" b="24494"/>
          <a:stretch>
            <a:fillRect/>
          </a:stretch>
        </p:blipFill>
        <p:spPr bwMode="auto">
          <a:xfrm>
            <a:off x="25268" y="1527712"/>
            <a:ext cx="9001000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"/>
    </mc:Choice>
    <mc:Fallback xmlns="">
      <p:transition spd="slow" advTm="252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almas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olatdan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ilgarilama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arakatga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kеladi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bеrilgan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ko’chish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onuni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=0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=0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iymatlarda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tеzlanuvchan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onunga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paramеtr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yuk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tеzlanishiga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kеladi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zgarishi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llab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/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36246" t="39984" r="29441" b="34422"/>
          <a:stretch>
            <a:fillRect/>
          </a:stretch>
        </p:blipFill>
        <p:spPr bwMode="auto">
          <a:xfrm>
            <a:off x="971600" y="3140967"/>
            <a:ext cx="7560840" cy="317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577"/>
    </mc:Choice>
    <mc:Fallback xmlns="">
      <p:transition spd="slow" advTm="33577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000" t="28817" r="15876" b="15156"/>
          <a:stretch>
            <a:fillRect/>
          </a:stretch>
        </p:blipFill>
        <p:spPr bwMode="auto">
          <a:xfrm>
            <a:off x="25674" y="1484784"/>
            <a:ext cx="9064120" cy="4595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603"/>
    </mc:Choice>
    <mc:Fallback xmlns="">
      <p:transition spd="slow" advTm="53603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 cstate="print"/>
          <a:srcRect l="22964" t="46274" r="16712" b="31469"/>
          <a:stretch>
            <a:fillRect/>
          </a:stretch>
        </p:blipFill>
        <p:spPr bwMode="auto">
          <a:xfrm>
            <a:off x="122537" y="1916832"/>
            <a:ext cx="8769943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26"/>
    </mc:Choice>
    <mc:Fallback xmlns="">
      <p:transition spd="slow" advTm="26726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991944"/>
          </a:xfrm>
        </p:spPr>
        <p:txBody>
          <a:bodyPr>
            <a:normAutofit fontScale="62500" lnSpcReduction="20000"/>
          </a:bodyPr>
          <a:lstStyle/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Takrorlash uchun savollar: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bog’lanishni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aytib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ring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nuqtaga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impulslari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mat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bog’lanishni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ring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aytiladi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o’zgarmas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nimalar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lozim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diff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ntsial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nglamasini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formula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qo’zg’almas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markazidan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o’tmasa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diff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ntsial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nglamasini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formula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yozamz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bosh 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bo’lmasa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hodisa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ro’y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radi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Qo’zg’almas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atrofida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jismning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rtsiya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mom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o’zgaruvchan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burchakli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o’zgaradimi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sist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muvozanatlik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sharti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nglamasini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yozib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ring.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6"/>
    </mc:Choice>
    <mc:Fallback xmlns="">
      <p:transition spd="slow" advTm="4346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492896"/>
            <a:ext cx="6048672" cy="144655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ETIBORINGIZ UCHUN RAHMAT</a:t>
            </a:r>
            <a:endParaRPr lang="ru-RU" sz="440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8"/>
    </mc:Choice>
    <mc:Fallback xmlns="">
      <p:transition spd="slow" advTm="2078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175</TotalTime>
  <Words>1200</Words>
  <Application>Microsoft Office PowerPoint</Application>
  <PresentationFormat>Экран (4:3)</PresentationFormat>
  <Paragraphs>93</Paragraphs>
  <Slides>30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Поток</vt:lpstr>
      <vt:lpstr>6-Energiya. Impuls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oss</dc:creator>
  <cp:lastModifiedBy>Пользователь Windows</cp:lastModifiedBy>
  <cp:revision>16</cp:revision>
  <dcterms:created xsi:type="dcterms:W3CDTF">2021-04-05T06:54:51Z</dcterms:created>
  <dcterms:modified xsi:type="dcterms:W3CDTF">2021-04-15T12:27:29Z</dcterms:modified>
</cp:coreProperties>
</file>