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6" r:id="rId3"/>
    <p:sldId id="268" r:id="rId4"/>
    <p:sldId id="257" r:id="rId5"/>
    <p:sldId id="269" r:id="rId6"/>
    <p:sldId id="258" r:id="rId7"/>
    <p:sldId id="270" r:id="rId8"/>
    <p:sldId id="259" r:id="rId9"/>
    <p:sldId id="260" r:id="rId10"/>
    <p:sldId id="261" r:id="rId11"/>
    <p:sldId id="271" r:id="rId12"/>
    <p:sldId id="262" r:id="rId13"/>
    <p:sldId id="263" r:id="rId14"/>
    <p:sldId id="272" r:id="rId15"/>
    <p:sldId id="264" r:id="rId16"/>
    <p:sldId id="273" r:id="rId17"/>
    <p:sldId id="265" r:id="rId18"/>
    <p:sldId id="276" r:id="rId19"/>
    <p:sldId id="277" r:id="rId20"/>
    <p:sldId id="278" r:id="rId21"/>
    <p:sldId id="274" r:id="rId22"/>
    <p:sldId id="275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508" y="-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4851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5940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04213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5265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6338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489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52463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559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93835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6668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142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1A421A-EFF7-4947-95E1-1C4072977ED7}" type="datetimeFigureOut">
              <a:rPr lang="ru-RU" smtClean="0"/>
              <a:t>01.06.2021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AA2A1E-B6D7-49C0-AAC4-F2A9D1E848A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347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13509"/>
            <a:ext cx="9144000" cy="13977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13-Mavzu: </a:t>
            </a:r>
            <a:r>
              <a:rPr lang="en-US" sz="4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Markaziy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maydondagi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4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harakat</a:t>
            </a:r>
            <a:r>
              <a:rPr lang="en-US" sz="4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815737"/>
            <a:ext cx="9144000" cy="488550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US" b="1" i="1" dirty="0" smtClean="0"/>
          </a:p>
          <a:p>
            <a:r>
              <a:rPr lang="uz-Latn-UZ" sz="3200" b="1" i="1" dirty="0" smtClean="0"/>
              <a:t>Reja</a:t>
            </a:r>
            <a:r>
              <a:rPr lang="uz-Latn-UZ" sz="3200" b="1" i="1" dirty="0"/>
              <a:t>:</a:t>
            </a:r>
            <a:endParaRPr lang="ru-RU" sz="3200" dirty="0"/>
          </a:p>
          <a:p>
            <a:r>
              <a:rPr lang="en-US" sz="3200" b="1" i="1" dirty="0"/>
              <a:t>1. </a:t>
            </a:r>
            <a:r>
              <a:rPr lang="uz-Latn-UZ" sz="3200" b="1" i="1" dirty="0"/>
              <a:t>Markaziy maydondagi harakat </a:t>
            </a:r>
            <a:endParaRPr lang="ru-RU" sz="3200" dirty="0"/>
          </a:p>
          <a:p>
            <a:r>
              <a:rPr lang="en-US" sz="3200" b="1" i="1" dirty="0"/>
              <a:t>2. </a:t>
            </a:r>
            <a:r>
              <a:rPr lang="en-US" sz="3200" b="1" i="1" dirty="0" err="1"/>
              <a:t>Markaziy</a:t>
            </a:r>
            <a:r>
              <a:rPr lang="en-US" sz="3200" b="1" i="1" dirty="0"/>
              <a:t> </a:t>
            </a:r>
            <a:r>
              <a:rPr lang="en-US" sz="3200" b="1" i="1" dirty="0" err="1"/>
              <a:t>kuch</a:t>
            </a:r>
            <a:r>
              <a:rPr lang="en-US" sz="3200" b="1" i="1" dirty="0"/>
              <a:t> </a:t>
            </a:r>
            <a:r>
              <a:rPr lang="en-US" sz="3200" b="1" i="1" dirty="0" err="1"/>
              <a:t>maydoni</a:t>
            </a:r>
            <a:endParaRPr lang="ru-RU" sz="32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4227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13509"/>
            <a:ext cx="9144000" cy="13977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400" b="1" i="1" dirty="0"/>
              <a:t>1. </a:t>
            </a:r>
            <a:r>
              <a:rPr lang="uz-Latn-UZ" sz="4400" b="1" i="1" dirty="0"/>
              <a:t>Markaziy maydondagi harakat 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en-US" sz="4400" b="1" i="1" dirty="0"/>
              <a:t>2. </a:t>
            </a:r>
            <a:r>
              <a:rPr lang="en-US" sz="4400" b="1" i="1" dirty="0" err="1"/>
              <a:t>Markaziy</a:t>
            </a:r>
            <a:r>
              <a:rPr lang="en-US" sz="4400" b="1" i="1" dirty="0"/>
              <a:t> </a:t>
            </a:r>
            <a:r>
              <a:rPr lang="en-US" sz="4400" b="1" i="1" dirty="0" err="1"/>
              <a:t>kuch</a:t>
            </a:r>
            <a:r>
              <a:rPr lang="en-US" sz="4400" b="1" i="1" dirty="0"/>
              <a:t> </a:t>
            </a:r>
            <a:r>
              <a:rPr lang="en-US" sz="4400" b="1" i="1" dirty="0" err="1"/>
              <a:t>maydoni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815737"/>
            <a:ext cx="9144000" cy="488550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sz="3200" dirty="0" err="1" smtClean="0"/>
              <a:t>Zarra</a:t>
            </a:r>
            <a:r>
              <a:rPr lang="en-US" sz="3200" dirty="0" smtClean="0"/>
              <a:t> </a:t>
            </a:r>
            <a:r>
              <a:rPr lang="en-US" sz="3200" dirty="0" err="1" smtClean="0"/>
              <a:t>potensial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energiyasi</a:t>
            </a:r>
            <a:r>
              <a:rPr lang="en-US" sz="3200" dirty="0" smtClean="0"/>
              <a:t> </a:t>
            </a:r>
            <a:r>
              <a:rPr lang="en-US" sz="3200" dirty="0" err="1" smtClean="0"/>
              <a:t>bu</a:t>
            </a:r>
            <a:r>
              <a:rPr lang="en-US" sz="3200" dirty="0" smtClean="0"/>
              <a:t> </a:t>
            </a:r>
            <a:r>
              <a:rPr lang="en-US" sz="3200" dirty="0" err="1" smtClean="0"/>
              <a:t>zarraga</a:t>
            </a:r>
            <a:r>
              <a:rPr lang="en-US" sz="3200" dirty="0" smtClean="0"/>
              <a:t> </a:t>
            </a:r>
            <a:r>
              <a:rPr lang="en-US" sz="3200" dirty="0" err="1" smtClean="0"/>
              <a:t>ta’sir</a:t>
            </a:r>
            <a:r>
              <a:rPr lang="en-US" sz="3200" dirty="0" smtClean="0"/>
              <a:t> </a:t>
            </a:r>
            <a:r>
              <a:rPr lang="en-US" sz="3200" dirty="0" err="1" smtClean="0"/>
              <a:t>etuvchi</a:t>
            </a:r>
            <a:r>
              <a:rPr lang="en-US" sz="3200" dirty="0" smtClean="0"/>
              <a:t> </a:t>
            </a:r>
            <a:r>
              <a:rPr lang="en-US" sz="3200" dirty="0" err="1" smtClean="0"/>
              <a:t>biror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r>
              <a:rPr lang="en-US" sz="3200" dirty="0" err="1" smtClean="0"/>
              <a:t>markazi</a:t>
            </a:r>
            <a:r>
              <a:rPr lang="en-US" sz="3200" dirty="0" smtClean="0"/>
              <a:t> </a:t>
            </a:r>
            <a:r>
              <a:rPr lang="en-US" sz="3200" dirty="0" err="1" smtClean="0"/>
              <a:t>joylashgan</a:t>
            </a:r>
            <a:r>
              <a:rPr lang="en-US" sz="3200" dirty="0" smtClean="0"/>
              <a:t> </a:t>
            </a:r>
            <a:r>
              <a:rPr lang="en-US" sz="3200" dirty="0" err="1" smtClean="0"/>
              <a:t>nuqtagacha</a:t>
            </a:r>
            <a:r>
              <a:rPr lang="en-US" sz="3200" dirty="0" smtClean="0"/>
              <a:t> </a:t>
            </a:r>
            <a:r>
              <a:rPr lang="en-US" sz="3200" dirty="0" err="1" smtClean="0"/>
              <a:t>bulgan</a:t>
            </a:r>
            <a:r>
              <a:rPr lang="en-US" sz="3200" dirty="0" smtClean="0"/>
              <a:t> r </a:t>
            </a:r>
            <a:r>
              <a:rPr lang="en-US" sz="3200" dirty="0" err="1" smtClean="0"/>
              <a:t>masofaning</a:t>
            </a:r>
            <a:r>
              <a:rPr lang="en-US" sz="3200" dirty="0" smtClean="0"/>
              <a:t> </a:t>
            </a:r>
            <a:r>
              <a:rPr lang="en-US" sz="3200" dirty="0" err="1" smtClean="0"/>
              <a:t>radiusi</a:t>
            </a:r>
            <a:r>
              <a:rPr lang="en-US" sz="3200" dirty="0" smtClean="0"/>
              <a:t> </a:t>
            </a:r>
            <a:r>
              <a:rPr lang="en-US" sz="3200" dirty="0" err="1" smtClean="0"/>
              <a:t>bo’lganda</a:t>
            </a:r>
            <a:r>
              <a:rPr lang="en-US" sz="3200" dirty="0" smtClean="0"/>
              <a:t> </a:t>
            </a:r>
            <a:r>
              <a:rPr lang="en-US" sz="3200" dirty="0" err="1" smtClean="0"/>
              <a:t>bunday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r>
              <a:rPr lang="en-US" sz="3200" dirty="0" err="1" smtClean="0"/>
              <a:t>yaratgan</a:t>
            </a:r>
            <a:r>
              <a:rPr lang="en-US" sz="3200" dirty="0" smtClean="0"/>
              <a:t> </a:t>
            </a:r>
            <a:r>
              <a:rPr lang="en-US" sz="3200" dirty="0" err="1" smtClean="0"/>
              <a:t>maydonni</a:t>
            </a:r>
            <a:r>
              <a:rPr lang="en-US" sz="3200" dirty="0" smtClean="0"/>
              <a:t> </a:t>
            </a:r>
            <a:r>
              <a:rPr lang="en-US" sz="3200" dirty="0" err="1" smtClean="0"/>
              <a:t>markaziy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deb </a:t>
            </a:r>
            <a:r>
              <a:rPr lang="en-US" sz="3200" dirty="0" err="1" smtClean="0"/>
              <a:t>yttgan</a:t>
            </a:r>
            <a:r>
              <a:rPr lang="en-US" sz="3200" dirty="0" smtClean="0"/>
              <a:t> </a:t>
            </a:r>
            <a:r>
              <a:rPr lang="en-US" sz="3200" dirty="0" err="1" smtClean="0"/>
              <a:t>edik</a:t>
            </a:r>
            <a:r>
              <a:rPr lang="en-US" sz="3200" dirty="0" smtClean="0"/>
              <a:t>. </a:t>
            </a:r>
            <a:r>
              <a:rPr lang="en-US" sz="3200" dirty="0" err="1" smtClean="0"/>
              <a:t>Bunday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endParaRPr lang="en-US" sz="3200" dirty="0" smtClean="0"/>
          </a:p>
          <a:p>
            <a:pPr algn="just"/>
            <a:endParaRPr lang="en-US" sz="3200" dirty="0"/>
          </a:p>
          <a:p>
            <a:pPr algn="just"/>
            <a:endParaRPr lang="en-US" sz="32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47754" y="4497698"/>
            <a:ext cx="3264265" cy="84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218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313509"/>
            <a:ext cx="9144000" cy="139772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4400" b="1" i="1" dirty="0"/>
              <a:t>1. </a:t>
            </a:r>
            <a:r>
              <a:rPr lang="uz-Latn-UZ" sz="4400" b="1" i="1" dirty="0"/>
              <a:t>Markaziy maydondagi harakat </a:t>
            </a:r>
            <a:r>
              <a:rPr lang="ru-RU" sz="4400" dirty="0"/>
              <a:t/>
            </a:r>
            <a:br>
              <a:rPr lang="ru-RU" sz="4400" dirty="0"/>
            </a:br>
            <a:r>
              <a:rPr lang="en-US" sz="4400" b="1" i="1" dirty="0"/>
              <a:t>2. </a:t>
            </a:r>
            <a:r>
              <a:rPr lang="en-US" sz="4400" b="1" i="1" dirty="0" err="1"/>
              <a:t>Markaziy</a:t>
            </a:r>
            <a:r>
              <a:rPr lang="en-US" sz="4400" b="1" i="1" dirty="0"/>
              <a:t> </a:t>
            </a:r>
            <a:r>
              <a:rPr lang="en-US" sz="4400" b="1" i="1" dirty="0" err="1"/>
              <a:t>kuch</a:t>
            </a:r>
            <a:r>
              <a:rPr lang="en-US" sz="4400" b="1" i="1" dirty="0"/>
              <a:t> </a:t>
            </a:r>
            <a:r>
              <a:rPr lang="en-US" sz="4400" b="1" i="1" dirty="0" err="1"/>
              <a:t>maydoni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1815737"/>
            <a:ext cx="9144000" cy="488550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  <a:p>
            <a:endParaRPr lang="en-US" dirty="0" smtClean="0"/>
          </a:p>
          <a:p>
            <a:pPr algn="l"/>
            <a:r>
              <a:rPr lang="en-US" sz="3200" dirty="0" err="1" smtClean="0"/>
              <a:t>Ko’rinishida</a:t>
            </a:r>
            <a:r>
              <a:rPr lang="en-US" sz="3200" dirty="0" smtClean="0"/>
              <a:t> </a:t>
            </a:r>
            <a:r>
              <a:rPr lang="en-US" sz="3200" dirty="0" err="1" smtClean="0"/>
              <a:t>yoziladi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n-US" sz="3200" dirty="0" err="1" smtClean="0"/>
              <a:t>absolyut</a:t>
            </a:r>
            <a:r>
              <a:rPr lang="en-US" sz="3200" dirty="0" smtClean="0"/>
              <a:t> </a:t>
            </a:r>
            <a:r>
              <a:rPr lang="en-US" sz="3200" dirty="0" err="1" smtClean="0"/>
              <a:t>jihatdan</a:t>
            </a:r>
            <a:r>
              <a:rPr lang="en-US" sz="3200" dirty="0" smtClean="0"/>
              <a:t> </a:t>
            </a:r>
            <a:r>
              <a:rPr lang="en-US" sz="3200" dirty="0" err="1" smtClean="0"/>
              <a:t>faqat</a:t>
            </a:r>
            <a:r>
              <a:rPr lang="en-US" sz="3200" dirty="0" smtClean="0"/>
              <a:t> r </a:t>
            </a:r>
            <a:r>
              <a:rPr lang="en-US" sz="3200" dirty="0" err="1" smtClean="0"/>
              <a:t>buladi,har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nuo’tada</a:t>
            </a:r>
            <a:r>
              <a:rPr lang="en-US" sz="3200" dirty="0" smtClean="0"/>
              <a:t> </a:t>
            </a:r>
            <a:r>
              <a:rPr lang="en-US" sz="3200" dirty="0" err="1" smtClean="0"/>
              <a:t>radiusvektor</a:t>
            </a:r>
            <a:r>
              <a:rPr lang="en-US" sz="3200" dirty="0" smtClean="0"/>
              <a:t> </a:t>
            </a:r>
            <a:r>
              <a:rPr lang="en-US" sz="3200" dirty="0" smtClean="0"/>
              <a:t>r </a:t>
            </a:r>
            <a:r>
              <a:rPr lang="en-US" sz="3200" dirty="0" err="1" smtClean="0"/>
              <a:t>bo’yicha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yo’naladi</a:t>
            </a:r>
            <a:r>
              <a:rPr lang="en-US" sz="3200" dirty="0" smtClean="0"/>
              <a:t>. </a:t>
            </a:r>
            <a:r>
              <a:rPr lang="en-US" sz="3200" dirty="0" err="1" smtClean="0"/>
              <a:t>Bunday</a:t>
            </a:r>
            <a:r>
              <a:rPr lang="en-US" sz="3200" dirty="0" smtClean="0"/>
              <a:t> </a:t>
            </a:r>
            <a:r>
              <a:rPr lang="en-US" sz="3200" dirty="0" err="1" smtClean="0"/>
              <a:t>maydon</a:t>
            </a:r>
            <a:r>
              <a:rPr lang="en-US" sz="3200" dirty="0" smtClean="0"/>
              <a:t> </a:t>
            </a:r>
            <a:r>
              <a:rPr lang="en-US" sz="3200" dirty="0" err="1" smtClean="0"/>
              <a:t>Lagranj</a:t>
            </a:r>
            <a:r>
              <a:rPr lang="en-US" sz="3200" dirty="0" smtClean="0"/>
              <a:t> </a:t>
            </a:r>
            <a:r>
              <a:rPr lang="en-US" sz="3200" dirty="0" err="1" smtClean="0"/>
              <a:t>funksiyasi</a:t>
            </a:r>
            <a:endParaRPr lang="en-US" sz="3200" dirty="0" smtClean="0"/>
          </a:p>
          <a:p>
            <a:pPr algn="l"/>
            <a:endParaRPr lang="en-US" dirty="0" smtClean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868247" y="4269997"/>
            <a:ext cx="4128207" cy="1321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282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711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sz="3200" dirty="0" err="1" smtClean="0"/>
              <a:t>Vaqtda</a:t>
            </a:r>
            <a:r>
              <a:rPr lang="en-US" sz="3200" dirty="0" smtClean="0"/>
              <a:t> </a:t>
            </a:r>
            <a:r>
              <a:rPr lang="en-US" sz="3200" dirty="0" err="1" smtClean="0"/>
              <a:t>oshkor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bog’liq</a:t>
            </a:r>
            <a:r>
              <a:rPr lang="en-US" sz="3200" dirty="0" smtClean="0"/>
              <a:t> </a:t>
            </a:r>
            <a:r>
              <a:rPr lang="en-US" sz="3200" dirty="0" err="1" smtClean="0"/>
              <a:t>bulmaydi</a:t>
            </a:r>
            <a:r>
              <a:rPr lang="en-US" sz="3200" dirty="0" smtClean="0"/>
              <a:t> </a:t>
            </a:r>
            <a:r>
              <a:rPr lang="en-US" sz="3200" dirty="0" err="1" smtClean="0"/>
              <a:t>hamda</a:t>
            </a:r>
            <a:r>
              <a:rPr lang="en-US" sz="3200" dirty="0" smtClean="0"/>
              <a:t> </a:t>
            </a:r>
            <a:r>
              <a:rPr lang="en-US" sz="3200" dirty="0" err="1" smtClean="0"/>
              <a:t>sferik</a:t>
            </a:r>
            <a:r>
              <a:rPr lang="en-US" sz="3200" dirty="0" smtClean="0"/>
              <a:t> </a:t>
            </a:r>
            <a:r>
              <a:rPr lang="en-US" sz="3200" dirty="0" err="1" smtClean="0"/>
              <a:t>simmetriyaga</a:t>
            </a:r>
            <a:r>
              <a:rPr lang="en-US" sz="3200" dirty="0" smtClean="0"/>
              <a:t> </a:t>
            </a:r>
            <a:r>
              <a:rPr lang="en-US" sz="3200" dirty="0" err="1" smtClean="0"/>
              <a:t>ega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. </a:t>
            </a:r>
            <a:r>
              <a:rPr lang="en-US" sz="3200" dirty="0" err="1" smtClean="0"/>
              <a:t>Shuning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</a:t>
            </a:r>
            <a:r>
              <a:rPr lang="en-US" sz="3200" dirty="0" smtClean="0"/>
              <a:t> </a:t>
            </a:r>
            <a:r>
              <a:rPr lang="en-US" sz="3200" dirty="0" err="1" smtClean="0"/>
              <a:t>saqlanuvchan</a:t>
            </a:r>
            <a:r>
              <a:rPr lang="en-US" sz="3200" dirty="0" smtClean="0"/>
              <a:t>,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sz="3200" dirty="0" err="1" smtClean="0"/>
              <a:t>bo’ladi</a:t>
            </a:r>
            <a:r>
              <a:rPr lang="en-US" sz="3200" dirty="0" smtClean="0"/>
              <a:t>. </a:t>
            </a:r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34539" y="3145872"/>
            <a:ext cx="5270323" cy="128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6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71118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Xudi</a:t>
            </a:r>
            <a:r>
              <a:rPr lang="en-US" sz="3200" dirty="0" smtClean="0"/>
              <a:t> </a:t>
            </a:r>
            <a:r>
              <a:rPr lang="en-US" sz="3200" dirty="0" err="1" smtClean="0"/>
              <a:t>shuningdek</a:t>
            </a:r>
            <a:r>
              <a:rPr lang="en-US" sz="3200" dirty="0" smtClean="0"/>
              <a:t>, </a:t>
            </a:r>
            <a:r>
              <a:rPr lang="en-US" sz="3200" dirty="0" err="1" smtClean="0"/>
              <a:t>berilgan</a:t>
            </a:r>
            <a:r>
              <a:rPr lang="en-US" sz="3200" dirty="0" smtClean="0"/>
              <a:t> </a:t>
            </a:r>
            <a:r>
              <a:rPr lang="en-US" sz="3200" dirty="0" err="1" smtClean="0"/>
              <a:t>holda</a:t>
            </a:r>
            <a:r>
              <a:rPr lang="en-US" sz="3200" dirty="0" smtClean="0"/>
              <a:t> </a:t>
            </a:r>
            <a:r>
              <a:rPr lang="en-US" sz="3200" dirty="0" err="1" smtClean="0"/>
              <a:t>maydon</a:t>
            </a:r>
            <a:r>
              <a:rPr lang="en-US" sz="3200" dirty="0" smtClean="0"/>
              <a:t> </a:t>
            </a:r>
            <a:r>
              <a:rPr lang="en-US" sz="3200" dirty="0" err="1" smtClean="0"/>
              <a:t>markaziga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impuls</a:t>
            </a:r>
            <a:r>
              <a:rPr lang="en-US" sz="3200" dirty="0" smtClean="0"/>
              <a:t> </a:t>
            </a:r>
            <a:r>
              <a:rPr lang="en-US" sz="3200" dirty="0" err="1" smtClean="0"/>
              <a:t>momenti</a:t>
            </a:r>
            <a:r>
              <a:rPr lang="en-US" sz="3200" dirty="0" smtClean="0"/>
              <a:t> ham </a:t>
            </a:r>
            <a:r>
              <a:rPr lang="en-US" sz="3200" dirty="0" err="1" smtClean="0"/>
              <a:t>saqlanadi</a:t>
            </a:r>
            <a:r>
              <a:rPr lang="en-US" sz="3200" dirty="0" smtClean="0"/>
              <a:t>. </a:t>
            </a:r>
            <a:r>
              <a:rPr lang="en-US" sz="3200" dirty="0" err="1" smtClean="0"/>
              <a:t>Bita</a:t>
            </a:r>
            <a:r>
              <a:rPr lang="en-US" sz="3200" dirty="0" smtClean="0"/>
              <a:t> </a:t>
            </a:r>
            <a:r>
              <a:rPr lang="en-US" sz="3200" dirty="0" err="1" smtClean="0"/>
              <a:t>zarra</a:t>
            </a:r>
            <a:r>
              <a:rPr lang="en-US" sz="3200" dirty="0" smtClean="0"/>
              <a:t> </a:t>
            </a:r>
            <a:r>
              <a:rPr lang="en-US" sz="3200" dirty="0" err="1" smtClean="0"/>
              <a:t>uchun</a:t>
            </a:r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err="1" smtClean="0"/>
              <a:t>bo’ladi</a:t>
            </a:r>
            <a:r>
              <a:rPr lang="en-US" sz="3200" dirty="0" smtClean="0"/>
              <a:t> </a:t>
            </a:r>
            <a:r>
              <a:rPr lang="en-US" sz="3200" dirty="0" err="1" smtClean="0"/>
              <a:t>va</a:t>
            </a:r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4101" y="2919800"/>
            <a:ext cx="4309705" cy="9475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92156" y="5022668"/>
            <a:ext cx="4920684" cy="96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23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9274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Xulosa</a:t>
            </a:r>
            <a:r>
              <a:rPr lang="en-US" sz="3200" dirty="0" smtClean="0"/>
              <a:t> 1. </a:t>
            </a:r>
            <a:r>
              <a:rPr lang="en-US" sz="3200" dirty="0" err="1" smtClean="0"/>
              <a:t>Markaziy</a:t>
            </a:r>
            <a:r>
              <a:rPr lang="en-US" sz="3200" dirty="0" smtClean="0"/>
              <a:t> </a:t>
            </a:r>
            <a:r>
              <a:rPr lang="en-US" sz="3200" dirty="0" err="1" smtClean="0"/>
              <a:t>kuch</a:t>
            </a:r>
            <a:r>
              <a:rPr lang="en-US" sz="3200" dirty="0" smtClean="0"/>
              <a:t> </a:t>
            </a:r>
            <a:r>
              <a:rPr lang="en-US" sz="3200" dirty="0" err="1" smtClean="0"/>
              <a:t>maydonining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tekislikda</a:t>
            </a:r>
            <a:r>
              <a:rPr lang="en-US" sz="3200" dirty="0" smtClean="0"/>
              <a:t> </a:t>
            </a:r>
            <a:r>
              <a:rPr lang="en-US" sz="3200" dirty="0" err="1" smtClean="0"/>
              <a:t>sodir</a:t>
            </a:r>
            <a:r>
              <a:rPr lang="en-US" sz="3200" dirty="0" smtClean="0"/>
              <a:t> </a:t>
            </a:r>
            <a:r>
              <a:rPr lang="en-US" sz="3200" dirty="0" err="1" smtClean="0"/>
              <a:t>bo’lishi</a:t>
            </a:r>
            <a:r>
              <a:rPr lang="en-US" sz="3200" dirty="0" smtClean="0"/>
              <a:t>. </a:t>
            </a:r>
            <a:r>
              <a:rPr lang="en-US" sz="3200" dirty="0" err="1" smtClean="0"/>
              <a:t>Effektiv</a:t>
            </a:r>
            <a:r>
              <a:rPr lang="en-US" sz="3200" dirty="0" smtClean="0"/>
              <a:t> </a:t>
            </a:r>
            <a:r>
              <a:rPr lang="en-US" sz="3200" dirty="0" err="1" smtClean="0"/>
              <a:t>potensial</a:t>
            </a:r>
            <a:r>
              <a:rPr lang="en-US" sz="3200" dirty="0" smtClean="0"/>
              <a:t> </a:t>
            </a:r>
            <a:r>
              <a:rPr lang="en-US" sz="3200" dirty="0" err="1" smtClean="0"/>
              <a:t>energiya</a:t>
            </a:r>
            <a:r>
              <a:rPr lang="en-US" sz="3200" dirty="0" smtClean="0"/>
              <a:t>. </a:t>
            </a:r>
            <a:r>
              <a:rPr lang="en-US" sz="3200" dirty="0" err="1" smtClean="0"/>
              <a:t>Markaziy</a:t>
            </a:r>
            <a:r>
              <a:rPr lang="en-US" sz="3200" dirty="0" smtClean="0"/>
              <a:t> </a:t>
            </a:r>
            <a:r>
              <a:rPr lang="en-US" sz="3200" dirty="0" err="1" smtClean="0"/>
              <a:t>maydonda</a:t>
            </a:r>
            <a:r>
              <a:rPr lang="en-US" sz="3200" dirty="0" smtClean="0"/>
              <a:t>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tekislikda</a:t>
            </a:r>
            <a:r>
              <a:rPr lang="en-US" sz="3200" dirty="0" smtClean="0"/>
              <a:t> </a:t>
            </a:r>
            <a:r>
              <a:rPr lang="en-US" sz="3200" dirty="0" err="1" smtClean="0"/>
              <a:t>sodir</a:t>
            </a:r>
            <a:r>
              <a:rPr lang="en-US" sz="3200" dirty="0" smtClean="0"/>
              <a:t> </a:t>
            </a:r>
            <a:r>
              <a:rPr lang="en-US" sz="3200" dirty="0" err="1" smtClean="0"/>
              <a:t>bo’ladi</a:t>
            </a:r>
            <a:r>
              <a:rPr lang="en-US" sz="3200" dirty="0" smtClean="0"/>
              <a:t>. </a:t>
            </a:r>
            <a:r>
              <a:rPr lang="en-US" sz="3200" dirty="0" err="1" smtClean="0"/>
              <a:t>Harakat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tekisligini</a:t>
            </a:r>
            <a:r>
              <a:rPr lang="en-US" sz="3200" dirty="0" smtClean="0"/>
              <a:t> </a:t>
            </a:r>
            <a:r>
              <a:rPr lang="en-US" sz="3200" dirty="0" err="1" smtClean="0"/>
              <a:t>xy</a:t>
            </a:r>
            <a:r>
              <a:rPr lang="en-US" sz="3200" dirty="0" smtClean="0"/>
              <a:t> </a:t>
            </a:r>
            <a:r>
              <a:rPr lang="en-US" sz="3200" dirty="0" err="1" smtClean="0"/>
              <a:t>tekisligi</a:t>
            </a:r>
            <a:r>
              <a:rPr lang="en-US" sz="3200" dirty="0" smtClean="0"/>
              <a:t> deb </a:t>
            </a:r>
            <a:r>
              <a:rPr lang="en-US" sz="3200" dirty="0" err="1" smtClean="0"/>
              <a:t>olsak</a:t>
            </a:r>
            <a:r>
              <a:rPr lang="en-US" sz="3200" dirty="0" smtClean="0"/>
              <a:t>, </a:t>
            </a:r>
            <a:r>
              <a:rPr lang="en-US" sz="3200" dirty="0" err="1" smtClean="0"/>
              <a:t>impuls</a:t>
            </a:r>
            <a:r>
              <a:rPr lang="en-US" sz="3200" dirty="0" smtClean="0"/>
              <a:t> </a:t>
            </a:r>
            <a:r>
              <a:rPr lang="en-US" sz="3200" dirty="0" err="1" smtClean="0"/>
              <a:t>momenti</a:t>
            </a:r>
            <a:r>
              <a:rPr lang="en-US" sz="3200" dirty="0" smtClean="0"/>
              <a:t> z </a:t>
            </a:r>
            <a:r>
              <a:rPr lang="en-US" sz="3200" dirty="0" err="1" smtClean="0"/>
              <a:t>o’qi</a:t>
            </a:r>
            <a:r>
              <a:rPr lang="en-US" sz="3200" dirty="0" smtClean="0"/>
              <a:t> </a:t>
            </a:r>
            <a:r>
              <a:rPr lang="en-US" sz="3200" dirty="0" err="1" smtClean="0"/>
              <a:t>bo’ylab</a:t>
            </a:r>
            <a:r>
              <a:rPr lang="en-US" sz="3200" dirty="0" smtClean="0"/>
              <a:t> </a:t>
            </a:r>
            <a:r>
              <a:rPr lang="en-US" sz="3200" dirty="0" err="1" smtClean="0"/>
              <a:t>yo’naladi</a:t>
            </a:r>
            <a:r>
              <a:rPr lang="en-US" sz="3200" dirty="0" smtClean="0"/>
              <a:t>: </a:t>
            </a:r>
          </a:p>
          <a:p>
            <a:endParaRPr lang="en-US" dirty="0"/>
          </a:p>
          <a:p>
            <a:endParaRPr lang="en-US" dirty="0" smtClean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25840" y="4135771"/>
            <a:ext cx="3379396" cy="126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8596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9274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endParaRPr lang="en-US" dirty="0"/>
          </a:p>
          <a:p>
            <a:endParaRPr lang="en-US" dirty="0" smtClean="0"/>
          </a:p>
          <a:p>
            <a:r>
              <a:rPr lang="en-US" sz="3200" dirty="0" smtClean="0"/>
              <a:t>Bu </a:t>
            </a:r>
            <a:r>
              <a:rPr lang="en-US" sz="3200" dirty="0" err="1" smtClean="0"/>
              <a:t>yerda</a:t>
            </a:r>
            <a:r>
              <a:rPr lang="en-US" sz="3200" dirty="0" smtClean="0"/>
              <a:t> M0 </a:t>
            </a:r>
            <a:r>
              <a:rPr lang="en-US" sz="3200" dirty="0" err="1" smtClean="0"/>
              <a:t>impuls</a:t>
            </a:r>
            <a:r>
              <a:rPr lang="en-US" sz="3200" dirty="0" smtClean="0"/>
              <a:t> </a:t>
            </a:r>
            <a:r>
              <a:rPr lang="en-US" sz="3200" dirty="0" err="1" smtClean="0"/>
              <a:t>momentining</a:t>
            </a:r>
            <a:r>
              <a:rPr lang="en-US" sz="3200" dirty="0" smtClean="0"/>
              <a:t> </a:t>
            </a:r>
            <a:r>
              <a:rPr lang="en-US" sz="3200" dirty="0" err="1" smtClean="0"/>
              <a:t>doimiy</a:t>
            </a:r>
            <a:r>
              <a:rPr lang="en-US" sz="3200" dirty="0" smtClean="0"/>
              <a:t> </a:t>
            </a:r>
            <a:r>
              <a:rPr lang="en-US" sz="3200" dirty="0" err="1" smtClean="0"/>
              <a:t>qiymati</a:t>
            </a:r>
            <a:r>
              <a:rPr lang="en-US" sz="3200" dirty="0" smtClean="0"/>
              <a:t>. </a:t>
            </a:r>
            <a:r>
              <a:rPr lang="en-US" sz="3200" dirty="0" err="1" smtClean="0"/>
              <a:t>Qutb</a:t>
            </a:r>
            <a:r>
              <a:rPr lang="en-US" sz="3200" dirty="0" smtClean="0"/>
              <a:t> </a:t>
            </a:r>
            <a:r>
              <a:rPr lang="en-US" sz="3200" dirty="0" err="1" smtClean="0"/>
              <a:t>koordinatalari</a:t>
            </a:r>
            <a:r>
              <a:rPr lang="en-US" sz="3200" dirty="0" smtClean="0"/>
              <a:t> </a:t>
            </a:r>
            <a:r>
              <a:rPr lang="en-US" sz="3200" dirty="0" err="1" smtClean="0"/>
              <a:t>kiritish</a:t>
            </a:r>
            <a:r>
              <a:rPr lang="en-US" sz="3200" dirty="0" smtClean="0"/>
              <a:t> </a:t>
            </a:r>
            <a:r>
              <a:rPr lang="en-US" sz="3200" dirty="0" err="1" smtClean="0"/>
              <a:t>yo’li</a:t>
            </a:r>
            <a:r>
              <a:rPr lang="en-US" sz="3200" dirty="0" smtClean="0"/>
              <a:t> </a:t>
            </a:r>
            <a:r>
              <a:rPr lang="en-US" sz="3200" dirty="0" err="1" smtClean="0"/>
              <a:t>bilan</a:t>
            </a:r>
            <a:endParaRPr lang="ru-RU" sz="32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7288" y="4012433"/>
            <a:ext cx="3578075" cy="159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026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972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Qutb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koordinatalarida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Lagranj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funksiyasi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energiya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ko’rinishlari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quyidagicha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bo’ladi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  <a:p>
            <a:endParaRPr 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32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005626" y="3151983"/>
            <a:ext cx="3695888" cy="2695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1896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s-ES" dirty="0" smtClean="0"/>
              <a:t>Bu yerda</a:t>
            </a:r>
          </a:p>
          <a:p>
            <a:endParaRPr lang="es-ES" dirty="0"/>
          </a:p>
          <a:p>
            <a:endParaRPr lang="en-US" dirty="0" smtClean="0"/>
          </a:p>
          <a:p>
            <a:r>
              <a:rPr lang="en-US" dirty="0" err="1" smtClean="0"/>
              <a:t>markazdan</a:t>
            </a:r>
            <a:r>
              <a:rPr lang="en-US" dirty="0" smtClean="0"/>
              <a:t> </a:t>
            </a:r>
            <a:r>
              <a:rPr lang="en-US" dirty="0" err="1" smtClean="0"/>
              <a:t>qochma</a:t>
            </a:r>
            <a:r>
              <a:rPr lang="en-US" dirty="0" smtClean="0"/>
              <a:t> </a:t>
            </a:r>
            <a:r>
              <a:rPr lang="en-US" dirty="0" err="1" smtClean="0"/>
              <a:t>energiya</a:t>
            </a:r>
            <a:r>
              <a:rPr lang="en-US" dirty="0" smtClean="0"/>
              <a:t> </a:t>
            </a:r>
            <a:r>
              <a:rPr lang="en-US" dirty="0" err="1" smtClean="0"/>
              <a:t>deyiladi</a:t>
            </a:r>
            <a:r>
              <a:rPr lang="en-US" dirty="0" smtClean="0"/>
              <a:t>. Agar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belgilash</a:t>
            </a:r>
            <a:r>
              <a:rPr lang="en-US" dirty="0" smtClean="0"/>
              <a:t> </a:t>
            </a:r>
            <a:r>
              <a:rPr lang="en-US" dirty="0" err="1" smtClean="0"/>
              <a:t>kiritsak</a:t>
            </a:r>
            <a:r>
              <a:rPr lang="en-US" dirty="0" smtClean="0"/>
              <a:t>, </a:t>
            </a:r>
            <a:r>
              <a:rPr lang="es-ES" dirty="0" smtClean="0"/>
              <a:t> </a:t>
            </a:r>
          </a:p>
          <a:p>
            <a:endParaRPr lang="es-ES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95452" y="1943191"/>
            <a:ext cx="1084217" cy="9828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655576" y="3264631"/>
            <a:ext cx="2964527" cy="88935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45874" y="4668648"/>
            <a:ext cx="2560320" cy="993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048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940935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en-US" sz="36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Xulosa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Markaziy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kuch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maydonida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finitli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infinitli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xarakat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trayektoriya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tenglamasi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Markaziy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maydonda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harakat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«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effektiv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»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potensial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energiyalik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bir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o’lchamli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harakatga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keltiradi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Endi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zarra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trayektoriya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tenglamasini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6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aniqlaymiz</a:t>
            </a:r>
            <a:r>
              <a:rPr lang="en-US" sz="36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endParaRPr lang="ru-RU" sz="36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399081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4"/>
                <a:ext cx="10515600" cy="4940935"/>
              </a:xfr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/>
              <a:lstStyle/>
              <a:p>
                <a:endParaRPr lang="en-US" dirty="0" smtClean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  <a:p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Aytganimizdan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,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berilgan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holda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harakat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integrallari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hisoblangan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E , M 0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kattaliklar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hisoblangan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tenglamasini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yechmasdan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trayektoriya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tenglamasini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topish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imkonini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beradi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.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Buning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uchun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3200" i="1" dirty="0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/>
                          </a:rPr>
                        </m:ctrlPr>
                      </m:accPr>
                      <m:e>
                        <m:r>
                          <a:rPr lang="en-US" sz="3200" i="1" dirty="0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𝑟</m:t>
                        </m:r>
                      </m:e>
                    </m:acc>
                  </m:oMath>
                </a14:m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topamiz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:</a:t>
                </a:r>
                <a:endParaRPr lang="ru-RU" sz="32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4"/>
                <a:ext cx="10515600" cy="4940935"/>
              </a:xfrm>
              <a:blipFill rotWithShape="1">
                <a:blip r:embed="rId2"/>
                <a:stretch>
                  <a:fillRect l="-14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76569" y="4252750"/>
            <a:ext cx="4293641" cy="2147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60720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972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/>
              <a:t>ekanligini</a:t>
            </a:r>
            <a:r>
              <a:rPr lang="en-US" dirty="0" smtClean="0"/>
              <a:t> </a:t>
            </a:r>
            <a:r>
              <a:rPr lang="en-US" dirty="0" err="1" smtClean="0"/>
              <a:t>topamiz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err="1" smtClean="0"/>
              <a:t>ifodaga</a:t>
            </a:r>
            <a:r>
              <a:rPr lang="en-US" dirty="0" smtClean="0"/>
              <a:t> </a:t>
            </a:r>
            <a:r>
              <a:rPr lang="en-US" dirty="0" err="1" smtClean="0"/>
              <a:t>qo’yib</a:t>
            </a:r>
            <a:r>
              <a:rPr lang="en-US" dirty="0" smtClean="0"/>
              <a:t>, </a:t>
            </a:r>
            <a:r>
              <a:rPr lang="en-US" dirty="0" err="1" smtClean="0"/>
              <a:t>itegrallasak</a:t>
            </a: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03761" y="2435119"/>
            <a:ext cx="2010102" cy="9481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72493" y="4136104"/>
            <a:ext cx="4622845" cy="1716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75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 smtClean="0"/>
              <a:t>Trayektoriya</a:t>
            </a:r>
            <a:r>
              <a:rPr lang="en-US" sz="3200" dirty="0" smtClean="0"/>
              <a:t> </a:t>
            </a:r>
            <a:r>
              <a:rPr lang="en-US" sz="3200" dirty="0" err="1" smtClean="0"/>
              <a:t>tenglamasini</a:t>
            </a:r>
            <a:r>
              <a:rPr lang="en-US" sz="3200" dirty="0" smtClean="0"/>
              <a:t> </a:t>
            </a:r>
            <a:r>
              <a:rPr lang="en-US" sz="3200" dirty="0" err="1" smtClean="0"/>
              <a:t>topamiz</a:t>
            </a:r>
            <a:r>
              <a:rPr lang="en-US" sz="3200" dirty="0" smtClean="0"/>
              <a:t>, </a:t>
            </a:r>
            <a:r>
              <a:rPr lang="en-US" sz="3200" dirty="0" err="1" smtClean="0"/>
              <a:t>chunki</a:t>
            </a:r>
            <a:r>
              <a:rPr lang="en-US" sz="3200" dirty="0" smtClean="0"/>
              <a:t>  </a:t>
            </a:r>
            <a:r>
              <a:rPr lang="en-US" sz="3200" dirty="0" err="1" smtClean="0"/>
              <a:t>tenglama</a:t>
            </a:r>
            <a:r>
              <a:rPr lang="en-US" sz="3200" dirty="0" smtClean="0"/>
              <a:t> r </a:t>
            </a:r>
            <a:r>
              <a:rPr lang="en-US" sz="3200" dirty="0" err="1" smtClean="0"/>
              <a:t>va</a:t>
            </a:r>
            <a:r>
              <a:rPr lang="en-US" sz="3200" dirty="0" smtClean="0"/>
              <a:t> </a:t>
            </a:r>
            <a:r>
              <a:rPr lang="el-GR" sz="3200" dirty="0" smtClean="0"/>
              <a:t>ϕ </a:t>
            </a:r>
            <a:r>
              <a:rPr lang="en-US" sz="3200" dirty="0" err="1" smtClean="0"/>
              <a:t>o’zgaruvchilar</a:t>
            </a:r>
            <a:r>
              <a:rPr lang="en-US" sz="3200" dirty="0" smtClean="0"/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o’rtasidagi</a:t>
            </a:r>
            <a:r>
              <a:rPr lang="en-US" sz="3200" dirty="0" smtClean="0"/>
              <a:t> </a:t>
            </a:r>
            <a:r>
              <a:rPr lang="en-US" sz="3200" dirty="0" err="1" smtClean="0"/>
              <a:t>bog’lanishni</a:t>
            </a:r>
            <a:r>
              <a:rPr lang="en-US" sz="3200" dirty="0" smtClean="0"/>
              <a:t> </a:t>
            </a:r>
            <a:r>
              <a:rPr lang="en-US" sz="3200" dirty="0" err="1" smtClean="0"/>
              <a:t>ifoda</a:t>
            </a:r>
            <a:r>
              <a:rPr lang="en-US" sz="3200" dirty="0" smtClean="0"/>
              <a:t> </a:t>
            </a:r>
            <a:r>
              <a:rPr lang="en-US" sz="3200" dirty="0" err="1" smtClean="0"/>
              <a:t>etadi</a:t>
            </a:r>
            <a:r>
              <a:rPr lang="en-US" sz="3200" dirty="0" smtClean="0"/>
              <a:t>. Biz </a:t>
            </a:r>
            <a:r>
              <a:rPr lang="en-US" sz="3200" dirty="0" err="1" smtClean="0"/>
              <a:t>ko’rdikki</a:t>
            </a:r>
            <a:r>
              <a:rPr lang="en-US" sz="3200" dirty="0" smtClean="0"/>
              <a:t>,</a:t>
            </a:r>
          </a:p>
          <a:p>
            <a:endParaRPr lang="en-US" sz="3200" dirty="0"/>
          </a:p>
          <a:p>
            <a:endParaRPr lang="en-US" sz="3200" dirty="0" smtClean="0"/>
          </a:p>
          <a:p>
            <a:endParaRPr lang="en-US" sz="3200" dirty="0"/>
          </a:p>
          <a:p>
            <a:endParaRPr lang="en-US" sz="3200" dirty="0" smtClean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94444" y="3592345"/>
            <a:ext cx="4701879" cy="1724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450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endParaRPr lang="en-US" dirty="0"/>
              </a:p>
              <a:p>
                <a:endParaRPr lang="en-US" dirty="0" smtClean="0"/>
              </a:p>
              <a:p>
                <a:r>
                  <a:rPr lang="en-US" dirty="0" err="1" smtClean="0"/>
                  <a:t>tenglik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markazdan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qancha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masofa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zarra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harakat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qiladigan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soha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chegarasini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aniqlar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edi</a:t>
                </a:r>
                <a:r>
                  <a:rPr lang="en-US" dirty="0" smtClean="0"/>
                  <a:t>. Bu </a:t>
                </a:r>
                <a:r>
                  <a:rPr lang="en-US" dirty="0" err="1" smtClean="0"/>
                  <a:t>holda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tenglamalardan</a:t>
                </a:r>
                <a:r>
                  <a:rPr lang="en-US" dirty="0" smtClean="0"/>
                  <a:t> </a:t>
                </a:r>
                <a:r>
                  <a:rPr lang="en-US" dirty="0" smtClean="0"/>
                  <a:t>radial </a:t>
                </a:r>
                <a:r>
                  <a:rPr lang="en-US" dirty="0" err="1" smtClean="0"/>
                  <a:t>tezlik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i="1" smtClean="0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dirty="0" smtClean="0"/>
                          <m:t>r</m:t>
                        </m:r>
                      </m:e>
                    </m:acc>
                  </m:oMath>
                </a14:m>
                <a:r>
                  <a:rPr lang="en-US" dirty="0" smtClean="0"/>
                  <a:t> </a:t>
                </a:r>
                <a:r>
                  <a:rPr lang="en-US" dirty="0" err="1" smtClean="0"/>
                  <a:t>ning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nolga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bo’lishligi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kelib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chiqadi</a:t>
                </a:r>
                <a:r>
                  <a:rPr lang="en-US" dirty="0" smtClean="0"/>
                  <a:t>. </a:t>
                </a:r>
                <a:r>
                  <a:rPr lang="en-US" dirty="0" err="1" smtClean="0"/>
                  <a:t>Lekin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bu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holda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zarra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bir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o’lchamli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harakatda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ko’rganimizdek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harakatdan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to’xtamaydi</a:t>
                </a:r>
                <a:r>
                  <a:rPr lang="en-US" dirty="0" smtClean="0"/>
                  <a:t>, </a:t>
                </a:r>
                <a:r>
                  <a:rPr lang="en-US" dirty="0" err="1" smtClean="0"/>
                  <a:t>chunki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burchakli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tezlik</a:t>
                </a:r>
                <a:r>
                  <a:rPr lang="en-US" dirty="0" smtClean="0"/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l-GR" i="1" smtClean="0"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l-GR" dirty="0" smtClean="0"/>
                          <m:t>ϕ</m:t>
                        </m:r>
                      </m:e>
                    </m:acc>
                  </m:oMath>
                </a14:m>
                <a:r>
                  <a:rPr lang="el-GR" dirty="0" smtClean="0"/>
                  <a:t> </a:t>
                </a:r>
                <a:r>
                  <a:rPr lang="en-US" dirty="0" err="1" smtClean="0"/>
                  <a:t>nolga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teng</a:t>
                </a:r>
                <a:r>
                  <a:rPr lang="en-US" dirty="0" smtClean="0"/>
                  <a:t> </a:t>
                </a:r>
                <a:r>
                  <a:rPr lang="en-US" dirty="0" err="1" smtClean="0"/>
                  <a:t>bo’lmaydi</a:t>
                </a:r>
                <a:r>
                  <a:rPr lang="en-US" dirty="0" smtClean="0"/>
                  <a:t>. </a:t>
                </a:r>
              </a:p>
              <a:p>
                <a:endParaRPr lang="en-US" dirty="0"/>
              </a:p>
              <a:p>
                <a:endParaRPr lang="en-US" dirty="0" smtClean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88148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1825625"/>
                <a:ext cx="10515600" cy="4705804"/>
              </a:xfrm>
            </p:spPr>
            <p:style>
              <a:lnRef idx="1">
                <a:schemeClr val="accent6"/>
              </a:lnRef>
              <a:fillRef idx="2">
                <a:schemeClr val="accent6"/>
              </a:fillRef>
              <a:effectRef idx="1">
                <a:schemeClr val="accent6"/>
              </a:effectRef>
              <a:fontRef idx="minor">
                <a:schemeClr val="dk1"/>
              </a:fontRef>
            </p:style>
            <p:txBody>
              <a:bodyPr>
                <a:norm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Radial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tezlik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uchun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̇"/>
                        <m:ctrlPr>
                          <a:rPr lang="en-US" sz="3200" i="1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Cambria Math"/>
                          </a:rPr>
                        </m:ctrlPr>
                      </m:accPr>
                      <m:e>
                        <m:r>
                          <m:rPr>
                            <m:nor/>
                          </m:rPr>
                          <a:rPr lang="en-US" sz="3200" dirty="0" smtClean="0">
                            <a:ln w="0"/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rPr>
                          <m:t>r</m:t>
                        </m:r>
                      </m:e>
                    </m:acc>
                  </m:oMath>
                </a14:m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= 0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tenglik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trayektoriyadagi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«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burilish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nuqtani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»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ko’rsatadi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,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bu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nuqtadan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boshlab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r(t)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oshib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boruvchi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yoki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kamayib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boruvchi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qiymatlarni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qabul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qiladi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. Agar r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ning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o’zgarish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sohasi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min r ≥ r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shart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bilan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chegaralangan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bo’lsa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,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zarra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cheksizlikdan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min r = r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gacha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yaqinlashib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,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yana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cheksizlikka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 </a:t>
                </a:r>
                <a:r>
                  <a:rPr lang="en-US" sz="3200" dirty="0" err="1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uzoqlashadi</a:t>
                </a:r>
                <a:r>
                  <a:rPr lang="en-US" sz="3200" dirty="0" smtClean="0">
                    <a:ln w="0"/>
                    <a:effectLst>
                      <a:outerShdw blurRad="38100" dist="19050" dir="2700000" algn="tl" rotWithShape="0">
                        <a:schemeClr val="dk1">
                          <a:alpha val="40000"/>
                        </a:schemeClr>
                      </a:outerShdw>
                    </a:effectLst>
                  </a:rPr>
                  <a:t>. </a:t>
                </a:r>
                <a:endParaRPr lang="ru-RU" sz="3200" dirty="0">
                  <a:ln w="0"/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825625"/>
                <a:ext cx="10515600" cy="4705804"/>
              </a:xfrm>
              <a:blipFill rotWithShape="1">
                <a:blip r:embed="rId2"/>
                <a:stretch>
                  <a:fillRect l="-1448" r="-8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60672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0580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Agar r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ning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o’zgarish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sohasi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max r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min r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chegaralarga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ega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bo’lsa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zarra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harakati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finitli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bo’ladi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uning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trayektoriyasi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max r = r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min r = r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doiralar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bilan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chegaralangan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halqa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ichida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joylashgan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bo’ladi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Lekin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bundan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zarra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harakat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trayektoriyasining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so’zsiz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yopiq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bo’lishi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kerak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degan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xulosa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kelib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3200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chiqmaydi</a:t>
            </a:r>
            <a:r>
              <a:rPr lang="en-US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092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4048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Zarraning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kuch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markazigacha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bo’lgan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masofaning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max r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dan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min r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gacha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undan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yana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max r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qaytishida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radius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vektor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∆</a:t>
            </a:r>
            <a:r>
              <a:rPr lang="el-GR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ϕ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burchakka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buriladi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uning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qiymatiga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asosan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 </a:t>
            </a:r>
          </a:p>
          <a:p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Trayektoriyaning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yopiq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bo’lishligi</a:t>
            </a:r>
            <a:r>
              <a:rPr lang="en-US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uchun</a:t>
            </a:r>
            <a:endParaRPr lang="ru-RU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ru-RU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87200" y="2995612"/>
            <a:ext cx="4385138" cy="16155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873173" y="5403532"/>
            <a:ext cx="2076267" cy="90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938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4048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3200" dirty="0" err="1"/>
              <a:t>Bitta</a:t>
            </a:r>
            <a:r>
              <a:rPr lang="en-US" sz="3200" dirty="0"/>
              <a:t> </a:t>
            </a:r>
            <a:r>
              <a:rPr lang="en-US" sz="3200" dirty="0" err="1"/>
              <a:t>erkinlik</a:t>
            </a:r>
            <a:r>
              <a:rPr lang="en-US" sz="3200" dirty="0"/>
              <a:t> </a:t>
            </a:r>
            <a:r>
              <a:rPr lang="en-US" sz="3200" dirty="0" err="1"/>
              <a:t>darajasiga</a:t>
            </a:r>
            <a:r>
              <a:rPr lang="en-US" sz="3200" dirty="0"/>
              <a:t> </a:t>
            </a:r>
            <a:r>
              <a:rPr lang="en-US" sz="3200" dirty="0" err="1"/>
              <a:t>yega</a:t>
            </a:r>
            <a:r>
              <a:rPr lang="en-US" sz="3200" dirty="0"/>
              <a:t> </a:t>
            </a:r>
            <a:r>
              <a:rPr lang="en-US" sz="3200" dirty="0" err="1"/>
              <a:t>bo’lgan</a:t>
            </a:r>
            <a:r>
              <a:rPr lang="en-US" sz="3200" dirty="0"/>
              <a:t> </a:t>
            </a:r>
            <a:r>
              <a:rPr lang="en-US" sz="3200" dirty="0" err="1"/>
              <a:t>sistema</a:t>
            </a:r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o’lchovli</a:t>
            </a:r>
            <a:r>
              <a:rPr lang="en-US" sz="3200" dirty="0"/>
              <a:t> </a:t>
            </a:r>
            <a:r>
              <a:rPr lang="en-US" sz="3200" dirty="0" err="1"/>
              <a:t>sistema</a:t>
            </a:r>
            <a:r>
              <a:rPr lang="en-US" sz="3200" dirty="0"/>
              <a:t> </a:t>
            </a:r>
            <a:r>
              <a:rPr lang="en-US" sz="3200" dirty="0" err="1"/>
              <a:t>deyiladi</a:t>
            </a:r>
            <a:r>
              <a:rPr lang="en-US" sz="3200" dirty="0"/>
              <a:t>. </a:t>
            </a:r>
            <a:r>
              <a:rPr lang="en-US" sz="3200" dirty="0" err="1"/>
              <a:t>Bunga</a:t>
            </a:r>
            <a:r>
              <a:rPr lang="en-US" sz="3200" dirty="0"/>
              <a:t> U(x) </a:t>
            </a:r>
            <a:r>
              <a:rPr lang="en-US" sz="3200" dirty="0" err="1"/>
              <a:t>potensial</a:t>
            </a:r>
            <a:r>
              <a:rPr lang="en-US" sz="3200" dirty="0"/>
              <a:t> </a:t>
            </a:r>
            <a:r>
              <a:rPr lang="en-US" sz="3200" dirty="0" err="1"/>
              <a:t>maydondagi</a:t>
            </a:r>
            <a:r>
              <a:rPr lang="en-US" sz="3200" dirty="0"/>
              <a:t> </a:t>
            </a:r>
            <a:r>
              <a:rPr lang="en-US" sz="3200" dirty="0" err="1"/>
              <a:t>xarakatni</a:t>
            </a:r>
            <a:r>
              <a:rPr lang="en-US" sz="3200" dirty="0"/>
              <a:t>, </a:t>
            </a:r>
            <a:r>
              <a:rPr lang="en-US" sz="3200" dirty="0" err="1"/>
              <a:t>yassi</a:t>
            </a:r>
            <a:r>
              <a:rPr lang="en-US" sz="3200" dirty="0"/>
              <a:t> </a:t>
            </a:r>
            <a:r>
              <a:rPr lang="en-US" sz="3200" dirty="0" err="1"/>
              <a:t>matematik</a:t>
            </a:r>
            <a:r>
              <a:rPr lang="en-US" sz="3200" dirty="0"/>
              <a:t> </a:t>
            </a:r>
            <a:r>
              <a:rPr lang="en-US" sz="3200" dirty="0" err="1"/>
              <a:t>mayatnikni</a:t>
            </a:r>
            <a:r>
              <a:rPr lang="en-US" sz="3200" dirty="0"/>
              <a:t> </a:t>
            </a:r>
            <a:r>
              <a:rPr lang="en-US" sz="3200" dirty="0" err="1"/>
              <a:t>misol</a:t>
            </a:r>
            <a:r>
              <a:rPr lang="en-US" sz="3200" dirty="0"/>
              <a:t> </a:t>
            </a:r>
            <a:r>
              <a:rPr lang="en-US" sz="3200" dirty="0" err="1"/>
              <a:t>keltirish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.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o’lchamli</a:t>
            </a:r>
            <a:r>
              <a:rPr lang="en-US" sz="3200" dirty="0"/>
              <a:t> </a:t>
            </a:r>
            <a:r>
              <a:rPr lang="en-US" sz="3200" dirty="0" err="1"/>
              <a:t>harakat</a:t>
            </a:r>
            <a:r>
              <a:rPr lang="en-US" sz="3200" dirty="0"/>
              <a:t> </a:t>
            </a:r>
            <a:r>
              <a:rPr lang="en-US" sz="3200" dirty="0" err="1"/>
              <a:t>tenglamasi</a:t>
            </a:r>
            <a:r>
              <a:rPr lang="en-US" sz="3200" dirty="0"/>
              <a:t> </a:t>
            </a:r>
            <a:r>
              <a:rPr lang="en-US" sz="3200" dirty="0" err="1"/>
              <a:t>umumiy</a:t>
            </a:r>
            <a:r>
              <a:rPr lang="en-US" sz="3200" dirty="0"/>
              <a:t> </a:t>
            </a:r>
            <a:r>
              <a:rPr lang="en-US" sz="3200" dirty="0" err="1"/>
              <a:t>ko’rinishdagi</a:t>
            </a:r>
            <a:r>
              <a:rPr lang="en-US" sz="3200" dirty="0"/>
              <a:t> </a:t>
            </a:r>
            <a:r>
              <a:rPr lang="en-US" sz="3200" dirty="0" err="1"/>
              <a:t>to’la</a:t>
            </a:r>
            <a:r>
              <a:rPr lang="en-US" sz="3200" dirty="0"/>
              <a:t> </a:t>
            </a:r>
            <a:r>
              <a:rPr lang="en-US" sz="3200" dirty="0" err="1"/>
              <a:t>yechimga</a:t>
            </a:r>
            <a:r>
              <a:rPr lang="en-US" sz="3200" dirty="0"/>
              <a:t> </a:t>
            </a:r>
            <a:r>
              <a:rPr lang="en-US" sz="3200" dirty="0" err="1"/>
              <a:t>ega</a:t>
            </a:r>
            <a:r>
              <a:rPr lang="en-US" sz="3200" dirty="0"/>
              <a:t> </a:t>
            </a:r>
            <a:r>
              <a:rPr lang="en-US" sz="3200" dirty="0" err="1"/>
              <a:t>ya’ni</a:t>
            </a:r>
            <a:r>
              <a:rPr lang="en-US" sz="3200" dirty="0"/>
              <a:t> </a:t>
            </a:r>
            <a:r>
              <a:rPr lang="en-US" sz="3200" dirty="0" err="1"/>
              <a:t>tegishli</a:t>
            </a:r>
            <a:r>
              <a:rPr lang="en-US" sz="3200" dirty="0"/>
              <a:t> </a:t>
            </a:r>
            <a:r>
              <a:rPr lang="en-US" sz="3200" dirty="0" err="1"/>
              <a:t>harakat</a:t>
            </a:r>
            <a:r>
              <a:rPr lang="en-US" sz="3200" dirty="0"/>
              <a:t> </a:t>
            </a:r>
            <a:r>
              <a:rPr lang="en-US" sz="3200" dirty="0" err="1"/>
              <a:t>tenglamasini</a:t>
            </a:r>
            <a:r>
              <a:rPr lang="en-US" sz="3200" dirty="0"/>
              <a:t> </a:t>
            </a:r>
            <a:r>
              <a:rPr lang="en-US" sz="3200" dirty="0" err="1"/>
              <a:t>berilgan</a:t>
            </a:r>
            <a:r>
              <a:rPr lang="en-US" sz="3200" dirty="0"/>
              <a:t> </a:t>
            </a:r>
            <a:r>
              <a:rPr lang="en-US" sz="3200" dirty="0" err="1"/>
              <a:t>boshlang’ich</a:t>
            </a:r>
            <a:r>
              <a:rPr lang="en-US" sz="3200" dirty="0"/>
              <a:t> </a:t>
            </a:r>
            <a:r>
              <a:rPr lang="en-US" sz="3200" dirty="0" err="1"/>
              <a:t>shartalarda</a:t>
            </a:r>
            <a:r>
              <a:rPr lang="en-US" sz="3200" dirty="0"/>
              <a:t> </a:t>
            </a:r>
            <a:r>
              <a:rPr lang="en-US" sz="3200" dirty="0" err="1"/>
              <a:t>yechib</a:t>
            </a:r>
            <a:r>
              <a:rPr lang="en-US" sz="3200" dirty="0"/>
              <a:t>, </a:t>
            </a:r>
            <a:r>
              <a:rPr lang="en-US" sz="3200" dirty="0" err="1"/>
              <a:t>zarraning</a:t>
            </a:r>
            <a:r>
              <a:rPr lang="en-US" sz="3200" dirty="0"/>
              <a:t> </a:t>
            </a:r>
            <a:r>
              <a:rPr lang="en-US" sz="3200" dirty="0" err="1"/>
              <a:t>harakati</a:t>
            </a:r>
            <a:r>
              <a:rPr lang="en-US" sz="3200" dirty="0"/>
              <a:t> </a:t>
            </a:r>
            <a:r>
              <a:rPr lang="en-US" sz="3200" dirty="0" err="1"/>
              <a:t>to’liq</a:t>
            </a:r>
            <a:r>
              <a:rPr lang="en-US" sz="3200" dirty="0"/>
              <a:t> </a:t>
            </a:r>
            <a:r>
              <a:rPr lang="en-US" sz="3200" dirty="0" err="1"/>
              <a:t>aniqlanishi</a:t>
            </a:r>
            <a:r>
              <a:rPr lang="en-US" sz="3200" dirty="0"/>
              <a:t> </a:t>
            </a:r>
            <a:r>
              <a:rPr lang="en-US" sz="3200" dirty="0" err="1"/>
              <a:t>mumkin</a:t>
            </a:r>
            <a:r>
              <a:rPr lang="en-US" sz="3200" dirty="0"/>
              <a:t>. </a:t>
            </a:r>
            <a:r>
              <a:rPr lang="en-US" sz="3200" dirty="0" err="1"/>
              <a:t>Buning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</a:t>
            </a:r>
            <a:r>
              <a:rPr lang="en-US" sz="3200" dirty="0" err="1"/>
              <a:t>energiyaning</a:t>
            </a:r>
            <a:r>
              <a:rPr lang="en-US" sz="3200" dirty="0"/>
              <a:t> </a:t>
            </a:r>
            <a:r>
              <a:rPr lang="en-US" sz="3200" dirty="0" err="1"/>
              <a:t>saqlanish</a:t>
            </a:r>
            <a:r>
              <a:rPr lang="en-US" sz="3200" dirty="0"/>
              <a:t> </a:t>
            </a:r>
            <a:r>
              <a:rPr lang="en-US" sz="3200" dirty="0" err="1"/>
              <a:t>qonunidan</a:t>
            </a:r>
            <a:r>
              <a:rPr lang="en-US" sz="3200" dirty="0"/>
              <a:t> </a:t>
            </a:r>
            <a:r>
              <a:rPr lang="en-US" sz="3200" dirty="0" err="1"/>
              <a:t>foydalanish</a:t>
            </a:r>
            <a:r>
              <a:rPr lang="en-US" sz="3200" dirty="0"/>
              <a:t> </a:t>
            </a:r>
            <a:r>
              <a:rPr lang="en-US" sz="3200" dirty="0" err="1"/>
              <a:t>maqsadga</a:t>
            </a:r>
            <a:r>
              <a:rPr lang="en-US" sz="3200" dirty="0"/>
              <a:t> </a:t>
            </a:r>
            <a:r>
              <a:rPr lang="en-US" sz="3200" dirty="0" err="1"/>
              <a:t>muvofiq</a:t>
            </a:r>
            <a:endParaRPr lang="ru-RU" sz="32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3124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64048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 smtClean="0"/>
              <a:t>o’lchovli</a:t>
            </a:r>
            <a:r>
              <a:rPr lang="en-US" dirty="0" smtClean="0"/>
              <a:t> </a:t>
            </a:r>
            <a:r>
              <a:rPr lang="en-US" dirty="0" err="1"/>
              <a:t>hol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Lagranj</a:t>
            </a:r>
            <a:r>
              <a:rPr lang="en-US" dirty="0"/>
              <a:t> </a:t>
            </a:r>
            <a:r>
              <a:rPr lang="en-US" dirty="0" err="1"/>
              <a:t>tenglamasi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 smtClean="0"/>
              <a:t>ko’rinishda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err="1"/>
              <a:t>Bunda</a:t>
            </a:r>
            <a:r>
              <a:rPr lang="en-US" dirty="0"/>
              <a:t> </a:t>
            </a:r>
            <a:r>
              <a:rPr lang="en-US" dirty="0" err="1"/>
              <a:t>Lagranj</a:t>
            </a:r>
            <a:r>
              <a:rPr lang="en-US" dirty="0"/>
              <a:t> </a:t>
            </a:r>
            <a:r>
              <a:rPr lang="en-US" dirty="0" err="1"/>
              <a:t>funksiyasiga</a:t>
            </a:r>
            <a:r>
              <a:rPr lang="en-US" dirty="0"/>
              <a:t> </a:t>
            </a:r>
            <a:r>
              <a:rPr lang="en-US" dirty="0" err="1"/>
              <a:t>tegishli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tenglamasining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integrali</a:t>
            </a:r>
            <a:r>
              <a:rPr lang="en-US" dirty="0"/>
              <a:t> </a:t>
            </a:r>
            <a:r>
              <a:rPr lang="en-US" dirty="0" err="1"/>
              <a:t>energiyaning</a:t>
            </a:r>
            <a:r>
              <a:rPr lang="en-US" dirty="0"/>
              <a:t> </a:t>
            </a:r>
            <a:r>
              <a:rPr lang="en-US" dirty="0" err="1"/>
              <a:t>saqlanish</a:t>
            </a:r>
            <a:r>
              <a:rPr lang="en-US" dirty="0"/>
              <a:t> </a:t>
            </a:r>
            <a:r>
              <a:rPr lang="en-US" dirty="0" err="1"/>
              <a:t>qonunini</a:t>
            </a:r>
            <a:r>
              <a:rPr lang="en-US" dirty="0"/>
              <a:t> </a:t>
            </a:r>
            <a:r>
              <a:rPr lang="en-US" dirty="0" err="1"/>
              <a:t>ifodalovchi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tartibli</a:t>
            </a:r>
            <a:r>
              <a:rPr lang="en-US" dirty="0"/>
              <a:t> </a:t>
            </a:r>
            <a:r>
              <a:rPr lang="en-US" dirty="0" err="1"/>
              <a:t>differensial</a:t>
            </a:r>
            <a:r>
              <a:rPr lang="en-US" dirty="0"/>
              <a:t> </a:t>
            </a:r>
            <a:r>
              <a:rPr lang="en-US" dirty="0" err="1"/>
              <a:t>tenglama</a:t>
            </a:r>
            <a:r>
              <a:rPr lang="en-US" dirty="0"/>
              <a:t> </a:t>
            </a:r>
            <a:r>
              <a:rPr lang="en-US" dirty="0" err="1"/>
              <a:t>yechiladi</a:t>
            </a:r>
            <a:r>
              <a:rPr lang="en-US" dirty="0"/>
              <a:t>. </a:t>
            </a:r>
            <a:endParaRPr lang="ru-RU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71" t="63367" r="44197" b="26468"/>
          <a:stretch/>
        </p:blipFill>
        <p:spPr bwMode="auto">
          <a:xfrm>
            <a:off x="4106453" y="2462540"/>
            <a:ext cx="3290228" cy="1173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31249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b="1" i="1" dirty="0"/>
              <a:t>1. </a:t>
            </a:r>
            <a:r>
              <a:rPr lang="uz-Latn-UZ" b="1" i="1" dirty="0"/>
              <a:t>Markaziy maydondagi harakat </a:t>
            </a:r>
            <a:r>
              <a:rPr lang="ru-RU" dirty="0"/>
              <a:t/>
            </a:r>
            <a:br>
              <a:rPr lang="ru-RU" dirty="0"/>
            </a:br>
            <a:r>
              <a:rPr lang="en-US" b="1" i="1" dirty="0"/>
              <a:t>2. </a:t>
            </a:r>
            <a:r>
              <a:rPr lang="en-US" b="1" i="1" dirty="0" err="1"/>
              <a:t>Markaziy</a:t>
            </a:r>
            <a:r>
              <a:rPr lang="en-US" b="1" i="1" dirty="0"/>
              <a:t> </a:t>
            </a:r>
            <a:r>
              <a:rPr lang="en-US" b="1" i="1" dirty="0" err="1"/>
              <a:t>kuch</a:t>
            </a:r>
            <a:r>
              <a:rPr lang="en-US" b="1" i="1" dirty="0"/>
              <a:t> </a:t>
            </a:r>
            <a:r>
              <a:rPr lang="en-US" b="1" i="1" dirty="0" err="1"/>
              <a:t>maydoni</a:t>
            </a:r>
            <a:endParaRPr lang="ru-RU" sz="4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68" t="31480" r="44330" b="46863"/>
          <a:stretch/>
        </p:blipFill>
        <p:spPr bwMode="auto">
          <a:xfrm>
            <a:off x="277639" y="3802457"/>
            <a:ext cx="3266586" cy="1358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7350" y="1754294"/>
            <a:ext cx="1097581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err="1"/>
              <a:t>Lagranj</a:t>
            </a:r>
            <a:r>
              <a:rPr lang="en-US" sz="3200" dirty="0"/>
              <a:t> </a:t>
            </a:r>
            <a:r>
              <a:rPr lang="en-US" sz="3200" dirty="0" err="1"/>
              <a:t>funksiyasi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U(x) </a:t>
            </a:r>
            <a:r>
              <a:rPr lang="en-US" sz="3200" dirty="0" err="1"/>
              <a:t>potensial</a:t>
            </a:r>
            <a:r>
              <a:rPr lang="en-US" sz="3200" dirty="0"/>
              <a:t> </a:t>
            </a:r>
            <a:r>
              <a:rPr lang="en-US" sz="3200" dirty="0" err="1"/>
              <a:t>maydondagi</a:t>
            </a:r>
            <a:r>
              <a:rPr lang="en-US" sz="3200" dirty="0"/>
              <a:t> </a:t>
            </a:r>
            <a:r>
              <a:rPr lang="en-US" sz="3200" dirty="0" err="1"/>
              <a:t>zarra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matematik</a:t>
            </a:r>
            <a:r>
              <a:rPr lang="en-US" sz="3200" dirty="0"/>
              <a:t> </a:t>
            </a:r>
            <a:r>
              <a:rPr lang="en-US" sz="3200" dirty="0" err="1"/>
              <a:t>mayatnik</a:t>
            </a:r>
            <a:r>
              <a:rPr lang="en-US" sz="3200" dirty="0"/>
              <a:t> </a:t>
            </a:r>
            <a:r>
              <a:rPr lang="en-US" sz="3200" dirty="0" err="1"/>
              <a:t>uchun</a:t>
            </a:r>
            <a:r>
              <a:rPr lang="en-US" sz="3200" dirty="0"/>
              <a:t> (1-a </a:t>
            </a:r>
            <a:r>
              <a:rPr lang="en-US" sz="3200" dirty="0" err="1"/>
              <a:t>rasm</a:t>
            </a:r>
            <a:r>
              <a:rPr lang="en-US" sz="3200" dirty="0"/>
              <a:t>) </a:t>
            </a:r>
            <a:r>
              <a:rPr lang="en-US" sz="3200" dirty="0" err="1"/>
              <a:t>energiyaning</a:t>
            </a:r>
            <a:r>
              <a:rPr lang="en-US" sz="3200" dirty="0"/>
              <a:t> </a:t>
            </a:r>
            <a:r>
              <a:rPr lang="en-US" sz="3200" dirty="0" err="1"/>
              <a:t>saqlanish</a:t>
            </a:r>
            <a:r>
              <a:rPr lang="en-US" sz="3200" dirty="0"/>
              <a:t> </a:t>
            </a:r>
            <a:r>
              <a:rPr lang="en-US" sz="3200" dirty="0" err="1"/>
              <a:t>qonuni</a:t>
            </a:r>
            <a:r>
              <a:rPr lang="en-US" sz="3200" dirty="0"/>
              <a:t> </a:t>
            </a:r>
            <a:r>
              <a:rPr lang="en-US" sz="3200" dirty="0" err="1"/>
              <a:t>quyidagi</a:t>
            </a:r>
            <a:r>
              <a:rPr lang="en-US" sz="3200" dirty="0"/>
              <a:t> </a:t>
            </a:r>
            <a:r>
              <a:rPr lang="en-US" sz="3200" dirty="0" err="1"/>
              <a:t>ko’rinishga</a:t>
            </a:r>
            <a:r>
              <a:rPr lang="en-US" sz="3200" dirty="0"/>
              <a:t> </a:t>
            </a:r>
            <a:r>
              <a:rPr lang="en-US" sz="3200" dirty="0" err="1"/>
              <a:t>ega</a:t>
            </a:r>
            <a:r>
              <a:rPr lang="en-US" sz="3200" dirty="0"/>
              <a:t>: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87" t="31419" r="54034" b="24621"/>
          <a:stretch/>
        </p:blipFill>
        <p:spPr bwMode="auto">
          <a:xfrm>
            <a:off x="5911912" y="3323954"/>
            <a:ext cx="4227969" cy="30148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657323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6679" y="729842"/>
            <a:ext cx="10477849" cy="5186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dirty="0" err="1"/>
              <a:t>Nazorat</a:t>
            </a:r>
            <a:r>
              <a:rPr lang="en-US" sz="3200" dirty="0"/>
              <a:t> </a:t>
            </a:r>
            <a:r>
              <a:rPr lang="en-US" sz="3200" dirty="0" err="1"/>
              <a:t>savollari</a:t>
            </a:r>
            <a:r>
              <a:rPr lang="en-US" sz="3200" dirty="0"/>
              <a:t> </a:t>
            </a:r>
            <a:endParaRPr lang="en-US" sz="32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3200" dirty="0" err="1" smtClean="0"/>
              <a:t>Bir</a:t>
            </a:r>
            <a:r>
              <a:rPr lang="en-US" sz="3200" dirty="0" smtClean="0"/>
              <a:t> </a:t>
            </a:r>
            <a:r>
              <a:rPr lang="en-US" sz="3200" dirty="0" err="1"/>
              <a:t>o’lchovli</a:t>
            </a:r>
            <a:r>
              <a:rPr lang="en-US" sz="3200" dirty="0"/>
              <a:t> </a:t>
            </a:r>
            <a:r>
              <a:rPr lang="en-US" sz="3200" dirty="0" err="1"/>
              <a:t>harakat</a:t>
            </a:r>
            <a:r>
              <a:rPr lang="en-US" sz="3200" dirty="0"/>
              <a:t> </a:t>
            </a:r>
            <a:r>
              <a:rPr lang="en-US" sz="3200" dirty="0" err="1"/>
              <a:t>tenglamalarini</a:t>
            </a:r>
            <a:r>
              <a:rPr lang="en-US" sz="3200" dirty="0"/>
              <a:t> </a:t>
            </a:r>
            <a:r>
              <a:rPr lang="en-US" sz="3200" dirty="0" err="1"/>
              <a:t>integrallang</a:t>
            </a:r>
            <a:r>
              <a:rPr lang="en-US" sz="3200" dirty="0"/>
              <a:t>. </a:t>
            </a:r>
            <a:endParaRPr lang="en-US" sz="32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3200" dirty="0" err="1" smtClean="0"/>
              <a:t>Markaziy</a:t>
            </a:r>
            <a:r>
              <a:rPr lang="en-US" sz="3200" dirty="0" smtClean="0"/>
              <a:t> </a:t>
            </a:r>
            <a:r>
              <a:rPr lang="en-US" sz="3200" dirty="0" err="1"/>
              <a:t>maydondagi</a:t>
            </a:r>
            <a:r>
              <a:rPr lang="en-US" sz="3200" dirty="0"/>
              <a:t> </a:t>
            </a:r>
            <a:r>
              <a:rPr lang="en-US" sz="3200" dirty="0" err="1"/>
              <a:t>harakatda</a:t>
            </a:r>
            <a:r>
              <a:rPr lang="en-US" sz="3200" dirty="0"/>
              <a:t> </a:t>
            </a:r>
            <a:r>
              <a:rPr lang="en-US" sz="3200" dirty="0" err="1"/>
              <a:t>xarakatni</a:t>
            </a:r>
            <a:r>
              <a:rPr lang="en-US" sz="3200" dirty="0"/>
              <a:t> </a:t>
            </a:r>
            <a:r>
              <a:rPr lang="en-US" sz="3200" dirty="0" err="1"/>
              <a:t>tushuntirib</a:t>
            </a:r>
            <a:r>
              <a:rPr lang="en-US" sz="3200" dirty="0"/>
              <a:t> </a:t>
            </a:r>
            <a:r>
              <a:rPr lang="en-US" sz="3200" dirty="0" err="1"/>
              <a:t>bering</a:t>
            </a:r>
            <a:r>
              <a:rPr lang="en-US" sz="3200" dirty="0"/>
              <a:t> </a:t>
            </a:r>
            <a:endParaRPr lang="en-US" sz="32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3200" dirty="0" err="1" smtClean="0"/>
              <a:t>Markaziy</a:t>
            </a:r>
            <a:r>
              <a:rPr lang="en-US" sz="3200" dirty="0" smtClean="0"/>
              <a:t> </a:t>
            </a:r>
            <a:r>
              <a:rPr lang="en-US" sz="3200" dirty="0" err="1"/>
              <a:t>kuch</a:t>
            </a:r>
            <a:r>
              <a:rPr lang="en-US" sz="3200" dirty="0"/>
              <a:t> </a:t>
            </a:r>
            <a:r>
              <a:rPr lang="en-US" sz="3200" dirty="0" err="1"/>
              <a:t>maydoni</a:t>
            </a:r>
            <a:r>
              <a:rPr lang="en-US" sz="3200" dirty="0"/>
              <a:t> </a:t>
            </a:r>
            <a:r>
              <a:rPr lang="en-US" sz="3200" dirty="0" err="1"/>
              <a:t>haqida</a:t>
            </a:r>
            <a:r>
              <a:rPr lang="en-US" sz="3200" dirty="0"/>
              <a:t> </a:t>
            </a:r>
            <a:r>
              <a:rPr lang="en-US" sz="3200" dirty="0" err="1"/>
              <a:t>tushuncha</a:t>
            </a:r>
            <a:r>
              <a:rPr lang="en-US" sz="3200" dirty="0"/>
              <a:t> </a:t>
            </a:r>
            <a:r>
              <a:rPr lang="en-US" sz="3200" dirty="0" err="1"/>
              <a:t>bering</a:t>
            </a:r>
            <a:r>
              <a:rPr lang="en-US" sz="3200" dirty="0"/>
              <a:t> </a:t>
            </a:r>
            <a:endParaRPr lang="en-US" sz="3200" dirty="0" smtClean="0"/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3200" dirty="0" err="1" smtClean="0"/>
              <a:t>Effektiv</a:t>
            </a:r>
            <a:r>
              <a:rPr lang="en-US" sz="3200" dirty="0" smtClean="0"/>
              <a:t> </a:t>
            </a:r>
            <a:r>
              <a:rPr lang="en-US" sz="3200" dirty="0" err="1"/>
              <a:t>potensial</a:t>
            </a:r>
            <a:r>
              <a:rPr lang="en-US" sz="3200" dirty="0"/>
              <a:t> </a:t>
            </a:r>
            <a:r>
              <a:rPr lang="en-US" sz="3200" dirty="0" err="1"/>
              <a:t>energiya</a:t>
            </a:r>
            <a:r>
              <a:rPr lang="en-US" sz="3200" dirty="0"/>
              <a:t> </a:t>
            </a:r>
            <a:r>
              <a:rPr lang="en-US" sz="3200" dirty="0" err="1"/>
              <a:t>va</a:t>
            </a:r>
            <a:r>
              <a:rPr lang="en-US" sz="3200" dirty="0"/>
              <a:t> </a:t>
            </a:r>
            <a:r>
              <a:rPr lang="en-US" sz="3200" dirty="0" err="1"/>
              <a:t>to’la</a:t>
            </a:r>
            <a:r>
              <a:rPr lang="en-US" sz="3200" dirty="0"/>
              <a:t> </a:t>
            </a:r>
            <a:r>
              <a:rPr lang="en-US" sz="3200" dirty="0" err="1"/>
              <a:t>energiyalarning</a:t>
            </a:r>
            <a:r>
              <a:rPr lang="en-US" sz="3200" dirty="0"/>
              <a:t> radius </a:t>
            </a:r>
            <a:r>
              <a:rPr lang="en-US" sz="3200" dirty="0" err="1"/>
              <a:t>vektordan</a:t>
            </a:r>
            <a:r>
              <a:rPr lang="en-US" sz="3200" dirty="0"/>
              <a:t> </a:t>
            </a:r>
            <a:r>
              <a:rPr lang="en-US" sz="3200" dirty="0" err="1"/>
              <a:t>bog’liqligi</a:t>
            </a:r>
            <a:r>
              <a:rPr lang="en-US" sz="3200" dirty="0"/>
              <a:t> </a:t>
            </a:r>
            <a:r>
              <a:rPr lang="en-US" sz="3200" dirty="0" err="1"/>
              <a:t>ko’rasting</a:t>
            </a:r>
            <a:r>
              <a:rPr lang="en-US" sz="3200" dirty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8347367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22121" y="956347"/>
            <a:ext cx="1082179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/>
              <a:t> </a:t>
            </a:r>
            <a:endParaRPr lang="ru-RU" sz="2400" dirty="0"/>
          </a:p>
          <a:p>
            <a:r>
              <a:rPr lang="en-US" sz="2400" b="1" dirty="0"/>
              <a:t>F O Y D A L A N I L G A N     A D A B I Y O T L A R:</a:t>
            </a:r>
            <a:endParaRPr lang="ru-RU" sz="2400" dirty="0"/>
          </a:p>
          <a:p>
            <a:r>
              <a:rPr lang="en-US" sz="2400" dirty="0"/>
              <a:t> </a:t>
            </a:r>
            <a:r>
              <a:rPr lang="ru-RU" sz="2400" dirty="0"/>
              <a:t>1. Ландау Л.Д. и Лифшиц Е.М. Теоретическая физика. Том 1. Механика. М., Наука, 1988 </a:t>
            </a:r>
          </a:p>
          <a:p>
            <a:r>
              <a:rPr lang="ru-RU" sz="2400" dirty="0"/>
              <a:t>2. Ольховский И.И. Курс теоретической механики для физиков. Изд. МГУ, 1974.</a:t>
            </a:r>
          </a:p>
          <a:p>
            <a:r>
              <a:rPr lang="ru-RU" sz="2400" dirty="0"/>
              <a:t>3. Савельев И.В. Основы теоретической физики. Том 1. Механика и электродинамика. М., Наука, 1991.</a:t>
            </a:r>
          </a:p>
          <a:p>
            <a:r>
              <a:rPr lang="ru-RU" sz="2400" dirty="0"/>
              <a:t>4. </a:t>
            </a:r>
            <a:r>
              <a:rPr lang="en-US" sz="2400" dirty="0"/>
              <a:t>R</a:t>
            </a:r>
            <a:r>
              <a:rPr lang="ru-RU" sz="2400" dirty="0"/>
              <a:t>.</a:t>
            </a:r>
            <a:r>
              <a:rPr lang="en-US" sz="2400" dirty="0"/>
              <a:t>I</a:t>
            </a:r>
            <a:r>
              <a:rPr lang="ru-RU" sz="2400" dirty="0"/>
              <a:t>.</a:t>
            </a:r>
            <a:r>
              <a:rPr lang="en-US" sz="2400" dirty="0" err="1"/>
              <a:t>Xolmurodov</a:t>
            </a:r>
            <a:r>
              <a:rPr lang="ru-RU" sz="2400" dirty="0"/>
              <a:t>, </a:t>
            </a:r>
            <a:r>
              <a:rPr lang="en-US" sz="2400" dirty="0"/>
              <a:t>X</a:t>
            </a:r>
            <a:r>
              <a:rPr lang="ru-RU" sz="2400" dirty="0"/>
              <a:t>.</a:t>
            </a:r>
            <a:r>
              <a:rPr lang="en-US" sz="2400" dirty="0"/>
              <a:t>X</a:t>
            </a:r>
            <a:r>
              <a:rPr lang="ru-RU" sz="2400" dirty="0"/>
              <a:t>.</a:t>
            </a:r>
            <a:r>
              <a:rPr lang="en-US" sz="2400" dirty="0" err="1"/>
              <a:t>Xudoynazarov</a:t>
            </a:r>
            <a:r>
              <a:rPr lang="ru-RU" sz="2400" dirty="0"/>
              <a:t> “</a:t>
            </a:r>
            <a:r>
              <a:rPr lang="en-US" sz="2400" dirty="0" err="1"/>
              <a:t>Elastiklik</a:t>
            </a:r>
            <a:r>
              <a:rPr lang="en-US" sz="2400" dirty="0"/>
              <a:t> </a:t>
            </a:r>
            <a:r>
              <a:rPr lang="en-US" sz="2400" dirty="0" err="1"/>
              <a:t>nazariyasi</a:t>
            </a:r>
            <a:r>
              <a:rPr lang="ru-RU" sz="2400" dirty="0"/>
              <a:t>” </a:t>
            </a:r>
            <a:r>
              <a:rPr lang="en-US" sz="2400" dirty="0"/>
              <a:t>I</a:t>
            </a:r>
            <a:r>
              <a:rPr lang="ru-RU" sz="2400" dirty="0"/>
              <a:t>-</a:t>
            </a:r>
            <a:r>
              <a:rPr lang="en-US" sz="2400" dirty="0"/>
              <a:t>II </a:t>
            </a:r>
            <a:r>
              <a:rPr lang="en-US" sz="2400" dirty="0" err="1"/>
              <a:t>qism</a:t>
            </a:r>
            <a:r>
              <a:rPr lang="ru-RU" sz="2400" dirty="0"/>
              <a:t>. </a:t>
            </a:r>
            <a:r>
              <a:rPr lang="en-US" sz="2400" dirty="0"/>
              <a:t>Toshkent, fan, 2003 y.</a:t>
            </a:r>
            <a:endParaRPr lang="ru-RU" sz="2400" dirty="0"/>
          </a:p>
          <a:p>
            <a:r>
              <a:rPr lang="en-US" sz="2400" dirty="0"/>
              <a:t> 5. </a:t>
            </a:r>
            <a:r>
              <a:rPr lang="en-US" sz="2400" dirty="0" err="1"/>
              <a:t>Mamatqulov</a:t>
            </a:r>
            <a:r>
              <a:rPr lang="en-US" sz="2400" dirty="0"/>
              <a:t> Sh. </a:t>
            </a:r>
            <a:r>
              <a:rPr lang="en-US" sz="2400" dirty="0" err="1"/>
              <a:t>Elastiklik</a:t>
            </a:r>
            <a:r>
              <a:rPr lang="en-US" sz="2400" dirty="0"/>
              <a:t> </a:t>
            </a:r>
            <a:r>
              <a:rPr lang="en-US" sz="2400" dirty="0" err="1"/>
              <a:t>nazariyasidan</a:t>
            </a:r>
            <a:r>
              <a:rPr lang="en-US" sz="2400" dirty="0"/>
              <a:t> </a:t>
            </a:r>
            <a:r>
              <a:rPr lang="en-US" sz="2400" dirty="0" err="1"/>
              <a:t>ma’ruzalar</a:t>
            </a:r>
            <a:r>
              <a:rPr lang="en-US" sz="2400" dirty="0"/>
              <a:t>. T.: </a:t>
            </a:r>
            <a:r>
              <a:rPr lang="en-US" sz="2400" dirty="0" err="1"/>
              <a:t>Universitet</a:t>
            </a:r>
            <a:r>
              <a:rPr lang="en-US" sz="2400" dirty="0"/>
              <a:t>, 1995. </a:t>
            </a:r>
            <a:endParaRPr lang="ru-RU" sz="2400" dirty="0"/>
          </a:p>
          <a:p>
            <a:r>
              <a:rPr lang="en-US" sz="2400" dirty="0"/>
              <a:t>6. Timoshenko S.P., </a:t>
            </a:r>
            <a:r>
              <a:rPr lang="en-US" sz="2400" dirty="0" err="1"/>
              <a:t>Gudyer</a:t>
            </a:r>
            <a:r>
              <a:rPr lang="en-US" sz="2400" dirty="0"/>
              <a:t> </a:t>
            </a:r>
            <a:r>
              <a:rPr lang="en-US" sz="2400" dirty="0" err="1"/>
              <a:t>Dj</a:t>
            </a:r>
            <a:r>
              <a:rPr lang="en-US" sz="2400" dirty="0"/>
              <a:t>. </a:t>
            </a:r>
            <a:r>
              <a:rPr lang="en-US" sz="2400" dirty="0" err="1"/>
              <a:t>Teoriya</a:t>
            </a:r>
            <a:r>
              <a:rPr lang="en-US" sz="2400" dirty="0"/>
              <a:t> </a:t>
            </a:r>
            <a:r>
              <a:rPr lang="en-US" sz="2400" dirty="0" err="1"/>
              <a:t>uprugosti</a:t>
            </a:r>
            <a:r>
              <a:rPr lang="en-US" sz="2400" dirty="0"/>
              <a:t>. M., Mir, 1975.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9066204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683</Words>
  <Application>Microsoft Office PowerPoint</Application>
  <PresentationFormat>Произвольный</PresentationFormat>
  <Paragraphs>94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13-Mavzu: Markaziy maydondagi harakat. 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1. Markaziy maydondagi harakat  2. Markaziy kuch maydoni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2.Markaziy maydondagi harakat. Markaziy kuch maydoni</dc:title>
  <dc:creator>Пользователь</dc:creator>
  <cp:lastModifiedBy>Пользователь Windows</cp:lastModifiedBy>
  <cp:revision>9</cp:revision>
  <dcterms:created xsi:type="dcterms:W3CDTF">2021-05-31T10:08:04Z</dcterms:created>
  <dcterms:modified xsi:type="dcterms:W3CDTF">2021-06-01T13:14:31Z</dcterms:modified>
</cp:coreProperties>
</file>