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8" roundtripDataSignature="AMtx7miK0Kxl0EudUH8X6s/TbdpnlKhDT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 name="Google Shape;188;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3" name="Google Shape;193;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8" name="Google Shape;198;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 name="Google Shape;221;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1"/>
        <p:cNvGrpSpPr/>
        <p:nvPr/>
      </p:nvGrpSpPr>
      <p:grpSpPr>
        <a:xfrm>
          <a:off x="0" y="0"/>
          <a:ext cx="0" cy="0"/>
          <a:chOff x="0" y="0"/>
          <a:chExt cx="0" cy="0"/>
        </a:xfrm>
      </p:grpSpPr>
      <p:sp>
        <p:nvSpPr>
          <p:cNvPr id="12" name="Google Shape;12;p2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17"/>
        <p:cNvGrpSpPr/>
        <p:nvPr/>
      </p:nvGrpSpPr>
      <p:grpSpPr>
        <a:xfrm>
          <a:off x="0" y="0"/>
          <a:ext cx="0" cy="0"/>
          <a:chOff x="0" y="0"/>
          <a:chExt cx="0" cy="0"/>
        </a:xfrm>
      </p:grpSpPr>
      <p:sp>
        <p:nvSpPr>
          <p:cNvPr id="18" name="Google Shape;18;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3"/>
        <p:cNvGrpSpPr/>
        <p:nvPr/>
      </p:nvGrpSpPr>
      <p:grpSpPr>
        <a:xfrm>
          <a:off x="0" y="0"/>
          <a:ext cx="0" cy="0"/>
          <a:chOff x="0" y="0"/>
          <a:chExt cx="0" cy="0"/>
        </a:xfrm>
      </p:grpSpPr>
      <p:sp>
        <p:nvSpPr>
          <p:cNvPr id="24" name="Google Shape;24;p2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29"/>
        <p:cNvGrpSpPr/>
        <p:nvPr/>
      </p:nvGrpSpPr>
      <p:grpSpPr>
        <a:xfrm>
          <a:off x="0" y="0"/>
          <a:ext cx="0" cy="0"/>
          <a:chOff x="0" y="0"/>
          <a:chExt cx="0" cy="0"/>
        </a:xfrm>
      </p:grpSpPr>
      <p:sp>
        <p:nvSpPr>
          <p:cNvPr id="30" name="Google Shape;30;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2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2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36"/>
        <p:cNvGrpSpPr/>
        <p:nvPr/>
      </p:nvGrpSpPr>
      <p:grpSpPr>
        <a:xfrm>
          <a:off x="0" y="0"/>
          <a:ext cx="0" cy="0"/>
          <a:chOff x="0" y="0"/>
          <a:chExt cx="0" cy="0"/>
        </a:xfrm>
      </p:grpSpPr>
      <p:sp>
        <p:nvSpPr>
          <p:cNvPr id="37" name="Google Shape;37;p2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2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2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2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5"/>
        <p:cNvGrpSpPr/>
        <p:nvPr/>
      </p:nvGrpSpPr>
      <p:grpSpPr>
        <a:xfrm>
          <a:off x="0" y="0"/>
          <a:ext cx="0" cy="0"/>
          <a:chOff x="0" y="0"/>
          <a:chExt cx="0" cy="0"/>
        </a:xfrm>
      </p:grpSpPr>
      <p:sp>
        <p:nvSpPr>
          <p:cNvPr id="46" name="Google Shape;46;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0"/>
        <p:cNvGrpSpPr/>
        <p:nvPr/>
      </p:nvGrpSpPr>
      <p:grpSpPr>
        <a:xfrm>
          <a:off x="0" y="0"/>
          <a:ext cx="0" cy="0"/>
          <a:chOff x="0" y="0"/>
          <a:chExt cx="0" cy="0"/>
        </a:xfrm>
      </p:grpSpPr>
      <p:sp>
        <p:nvSpPr>
          <p:cNvPr id="51" name="Google Shape;51;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4"/>
        <p:cNvGrpSpPr/>
        <p:nvPr/>
      </p:nvGrpSpPr>
      <p:grpSpPr>
        <a:xfrm>
          <a:off x="0" y="0"/>
          <a:ext cx="0" cy="0"/>
          <a:chOff x="0" y="0"/>
          <a:chExt cx="0" cy="0"/>
        </a:xfrm>
      </p:grpSpPr>
      <p:sp>
        <p:nvSpPr>
          <p:cNvPr id="55" name="Google Shape;55;p3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1"/>
        <p:cNvGrpSpPr/>
        <p:nvPr/>
      </p:nvGrpSpPr>
      <p:grpSpPr>
        <a:xfrm>
          <a:off x="0" y="0"/>
          <a:ext cx="0" cy="0"/>
          <a:chOff x="0" y="0"/>
          <a:chExt cx="0" cy="0"/>
        </a:xfrm>
      </p:grpSpPr>
      <p:sp>
        <p:nvSpPr>
          <p:cNvPr id="62" name="Google Shape;62;p3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3"/>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3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68"/>
        <p:cNvGrpSpPr/>
        <p:nvPr/>
      </p:nvGrpSpPr>
      <p:grpSpPr>
        <a:xfrm>
          <a:off x="0" y="0"/>
          <a:ext cx="0" cy="0"/>
          <a:chOff x="0" y="0"/>
          <a:chExt cx="0" cy="0"/>
        </a:xfrm>
      </p:grpSpPr>
      <p:sp>
        <p:nvSpPr>
          <p:cNvPr id="69" name="Google Shape;69;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4"/>
        <p:cNvGrpSpPr/>
        <p:nvPr/>
      </p:nvGrpSpPr>
      <p:grpSpPr>
        <a:xfrm>
          <a:off x="0" y="0"/>
          <a:ext cx="0" cy="0"/>
          <a:chOff x="0" y="0"/>
          <a:chExt cx="0" cy="0"/>
        </a:xfrm>
      </p:grpSpPr>
      <p:sp>
        <p:nvSpPr>
          <p:cNvPr id="75" name="Google Shape;75;p3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ru-RU"/>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3341966" y="4175171"/>
            <a:ext cx="5321677" cy="2356230"/>
          </a:xfrm>
          <a:prstGeom prst="rect">
            <a:avLst/>
          </a:prstGeom>
          <a:noFill/>
          <a:ln>
            <a:noFill/>
          </a:ln>
        </p:spPr>
      </p:pic>
      <p:sp>
        <p:nvSpPr>
          <p:cNvPr id="85" name="Google Shape;85;p1"/>
          <p:cNvSpPr/>
          <p:nvPr/>
        </p:nvSpPr>
        <p:spPr>
          <a:xfrm>
            <a:off x="2651758" y="235941"/>
            <a:ext cx="6857999" cy="1481175"/>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ru-RU" sz="3200" b="1" i="0" u="none" strike="noStrike" cap="none">
                <a:solidFill>
                  <a:srgbClr val="FF0000"/>
                </a:solidFill>
                <a:latin typeface="Times New Roman"/>
                <a:ea typeface="Times New Roman"/>
                <a:cs typeface="Times New Roman"/>
                <a:sym typeface="Times New Roman"/>
              </a:rPr>
              <a:t>ЎЗАРОАЛМАШУВЧАНЛИК ВА ЎЛЧОВ ТЕХНИКАСИ</a:t>
            </a:r>
            <a:endParaRPr sz="2400" b="0" i="0" u="none" strike="noStrike" cap="none">
              <a:solidFill>
                <a:srgbClr val="FF0000"/>
              </a:solidFill>
              <a:latin typeface="Times New Roman"/>
              <a:ea typeface="Times New Roman"/>
              <a:cs typeface="Times New Roman"/>
              <a:sym typeface="Times New Roman"/>
            </a:endParaRPr>
          </a:p>
        </p:txBody>
      </p:sp>
      <p:sp>
        <p:nvSpPr>
          <p:cNvPr id="86" name="Google Shape;86;p1"/>
          <p:cNvSpPr/>
          <p:nvPr/>
        </p:nvSpPr>
        <p:spPr>
          <a:xfrm>
            <a:off x="3497870" y="2253646"/>
            <a:ext cx="5165773" cy="138499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КИРИШ. </a:t>
            </a:r>
            <a:endParaRPr sz="2800" b="1"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ЎЗАРОАЛМАШУВЧАНЛИК. </a:t>
            </a:r>
            <a:endParaRPr sz="2800" b="1"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СТАНДАРТЛАШТИРИШ.</a:t>
            </a:r>
            <a:endParaRPr sz="2800" b="0" i="0" u="none" strike="noStrike" cap="none">
              <a:solidFill>
                <a:srgbClr val="0070C0"/>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2"/>
          <p:cNvSpPr/>
          <p:nvPr/>
        </p:nvSpPr>
        <p:spPr>
          <a:xfrm>
            <a:off x="600891" y="349076"/>
            <a:ext cx="10933612" cy="63094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400" b="1" i="0" u="none" strike="noStrike" cap="none">
                <a:solidFill>
                  <a:srgbClr val="0070C0"/>
                </a:solidFill>
                <a:latin typeface="Times New Roman"/>
                <a:ea typeface="Times New Roman"/>
                <a:cs typeface="Times New Roman"/>
                <a:sym typeface="Times New Roman"/>
              </a:rPr>
              <a:t>Стандартлаштириш тў</a:t>
            </a:r>
            <a:r>
              <a:rPr lang="ru-RU" sz="2400" b="0" i="0" u="none" strike="noStrike" cap="none">
                <a:solidFill>
                  <a:srgbClr val="0070C0"/>
                </a:solidFill>
                <a:latin typeface="Times New Roman"/>
                <a:ea typeface="Times New Roman"/>
                <a:cs typeface="Times New Roman"/>
                <a:sym typeface="Times New Roman"/>
              </a:rPr>
              <a:t>ғ</a:t>
            </a:r>
            <a:r>
              <a:rPr lang="ru-RU" sz="2400" b="1" i="0" u="none" strike="noStrike" cap="none">
                <a:solidFill>
                  <a:srgbClr val="0070C0"/>
                </a:solidFill>
                <a:latin typeface="Times New Roman"/>
                <a:ea typeface="Times New Roman"/>
                <a:cs typeface="Times New Roman"/>
                <a:sym typeface="Times New Roman"/>
              </a:rPr>
              <a:t>рисида асосий тушунчалар ва қоидалар</a:t>
            </a:r>
            <a:endParaRPr sz="2400" b="1"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endParaRPr sz="2000" b="0" i="0" u="none" strike="noStrike" cap="none">
              <a:solidFill>
                <a:srgbClr val="0070C0"/>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000" b="0" i="0" u="none" strike="noStrike" cap="none">
                <a:solidFill>
                  <a:schemeClr val="dk1"/>
                </a:solidFill>
                <a:latin typeface="Times New Roman"/>
                <a:ea typeface="Times New Roman"/>
                <a:cs typeface="Times New Roman"/>
                <a:sym typeface="Times New Roman"/>
              </a:rPr>
              <a:t>Стандартлаштириш элементлари бу атама тўғрисида ҳеч қандай тушунча пайдо бўлмасдан илгарироқ мавжуд бўлган. қандайдир қоидаларни белгилашга ва қўллашга талаб инсоният пайдо бўлиши билан юзага келди. Мисол тариқасида тошлардан (410х200х130 мм) қурилган, Миср пирамидалари, Вавилон миноралари; Ўрта Осиёда шаҳарларни сув билан таъминлаш учун сопол қувурлардан қурилган сув иншоотлари, миср аскарларини стандарт найзалар ва ўқ, ёйлардан фойдаланиши ва бошқаларни кўрсатиш мумкин. Ўзбекистон Республикаси ўз мустақиллигининг биринчи йилиданоқ, стандартлаштиришга асосий эътибор берди. Вазирлар Маҳкамасининг «Ўзбекистон Республикасида стандартлаштириш бўйича ишларни ташкил қилиш» тўғрисида 1992 йил 2 мартдаги 93 сонли қарорига мувофиқ, Ўзбекистон Республикасининг Вазирлар Маҳкамаси хузуридаги стандартлаштириш, метрология ва сертификатлаштириш Ўзбекистон давлат маркази (Ўздавстандарт)- ташкил этилди. </a:t>
            </a:r>
            <a:endParaRPr sz="2000" b="0" i="0" u="none" strike="noStrike" cap="none">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endParaRPr sz="2000" b="0" i="0" u="none" strike="noStrike" cap="none">
              <a:solidFill>
                <a:schemeClr val="dk1"/>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3"/>
          <p:cNvSpPr/>
          <p:nvPr/>
        </p:nvSpPr>
        <p:spPr>
          <a:xfrm>
            <a:off x="2424412" y="892242"/>
            <a:ext cx="8162022"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4000" b="1" i="0" u="none" strike="noStrike" cap="none">
                <a:solidFill>
                  <a:srgbClr val="0070C0"/>
                </a:solidFill>
                <a:latin typeface="Times New Roman"/>
                <a:ea typeface="Times New Roman"/>
                <a:cs typeface="Times New Roman"/>
                <a:sym typeface="Times New Roman"/>
              </a:rPr>
              <a:t>“O‘zstandart” agentligi </a:t>
            </a:r>
            <a:br>
              <a:rPr lang="ru-RU" sz="4000" b="1" i="0" u="none" strike="noStrike" cap="none">
                <a:solidFill>
                  <a:srgbClr val="0070C0"/>
                </a:solidFill>
                <a:latin typeface="Times New Roman"/>
                <a:ea typeface="Times New Roman"/>
                <a:cs typeface="Times New Roman"/>
                <a:sym typeface="Times New Roman"/>
              </a:rPr>
            </a:br>
            <a:r>
              <a:rPr lang="ru-RU" sz="4000" b="1" i="0" u="none" strike="noStrike" cap="none">
                <a:solidFill>
                  <a:srgbClr val="0070C0"/>
                </a:solidFill>
                <a:latin typeface="Times New Roman"/>
                <a:ea typeface="Times New Roman"/>
                <a:cs typeface="Times New Roman"/>
                <a:sym typeface="Times New Roman"/>
              </a:rPr>
              <a:t>xalq xo‘jaligi tarmoqlarida</a:t>
            </a:r>
            <a:endParaRPr sz="4000" b="0" i="0" u="none" strike="noStrike" cap="none">
              <a:solidFill>
                <a:srgbClr val="0070C0"/>
              </a:solidFill>
              <a:latin typeface="Times New Roman"/>
              <a:ea typeface="Times New Roman"/>
              <a:cs typeface="Times New Roman"/>
              <a:sym typeface="Times New Roman"/>
            </a:endParaRPr>
          </a:p>
        </p:txBody>
      </p:sp>
      <p:sp>
        <p:nvSpPr>
          <p:cNvPr id="97" name="Google Shape;97;p3"/>
          <p:cNvSpPr/>
          <p:nvPr/>
        </p:nvSpPr>
        <p:spPr>
          <a:xfrm>
            <a:off x="853768" y="409225"/>
            <a:ext cx="10835722" cy="483017"/>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ru-RU" sz="2400" b="1" i="0" u="none" strike="noStrike" cap="none">
                <a:solidFill>
                  <a:srgbClr val="0070C0"/>
                </a:solidFill>
                <a:latin typeface="Times New Roman"/>
                <a:ea typeface="Times New Roman"/>
                <a:cs typeface="Times New Roman"/>
                <a:sym typeface="Times New Roman"/>
              </a:rPr>
              <a:t>STANDARTLASHTIRISH BO`YICHA DAVLAT BOSHQARUV ORGANLARI.</a:t>
            </a:r>
            <a:endParaRPr sz="2400" b="0" i="0" u="none" strike="noStrike" cap="none">
              <a:solidFill>
                <a:srgbClr val="0070C0"/>
              </a:solidFill>
              <a:latin typeface="Times New Roman"/>
              <a:ea typeface="Times New Roman"/>
              <a:cs typeface="Times New Roman"/>
              <a:sym typeface="Times New Roman"/>
            </a:endParaRPr>
          </a:p>
        </p:txBody>
      </p:sp>
      <p:sp>
        <p:nvSpPr>
          <p:cNvPr id="98" name="Google Shape;98;p3"/>
          <p:cNvSpPr/>
          <p:nvPr/>
        </p:nvSpPr>
        <p:spPr>
          <a:xfrm>
            <a:off x="2424412" y="2338527"/>
            <a:ext cx="8040710" cy="181588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O‘zbekiston Respublikasi  </a:t>
            </a:r>
            <a:br>
              <a:rPr lang="ru-RU" sz="2800" b="1" i="0" u="none" strike="noStrike" cap="none">
                <a:solidFill>
                  <a:srgbClr val="0070C0"/>
                </a:solidFill>
                <a:latin typeface="Times New Roman"/>
                <a:ea typeface="Times New Roman"/>
                <a:cs typeface="Times New Roman"/>
                <a:sym typeface="Times New Roman"/>
              </a:rPr>
            </a:br>
            <a:r>
              <a:rPr lang="ru-RU" sz="2800" b="1" i="0" u="none" strike="noStrike" cap="none">
                <a:solidFill>
                  <a:srgbClr val="0070C0"/>
                </a:solidFill>
                <a:latin typeface="Times New Roman"/>
                <a:ea typeface="Times New Roman"/>
                <a:cs typeface="Times New Roman"/>
                <a:sym typeface="Times New Roman"/>
              </a:rPr>
              <a:t>Qurilish vazirligi</a:t>
            </a:r>
            <a:endParaRPr sz="2800" b="0"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Qurilish, qurilish industriyasi sohasida, shu jumladan, loyihalashtirish va konstruksiyalashda</a:t>
            </a:r>
            <a:endParaRPr sz="2800" b="0" i="0" u="none" strike="noStrike" cap="none">
              <a:solidFill>
                <a:srgbClr val="0070C0"/>
              </a:solidFill>
              <a:latin typeface="Times New Roman"/>
              <a:ea typeface="Times New Roman"/>
              <a:cs typeface="Times New Roman"/>
              <a:sym typeface="Times New Roman"/>
            </a:endParaRPr>
          </a:p>
        </p:txBody>
      </p:sp>
      <p:sp>
        <p:nvSpPr>
          <p:cNvPr id="99" name="Google Shape;99;p3"/>
          <p:cNvSpPr/>
          <p:nvPr/>
        </p:nvSpPr>
        <p:spPr>
          <a:xfrm>
            <a:off x="1435612" y="4470541"/>
            <a:ext cx="9672033" cy="181588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O‘zbekiston Respublikasi</a:t>
            </a:r>
            <a:br>
              <a:rPr lang="ru-RU" sz="2800" b="1" i="0" u="none" strike="noStrike" cap="none">
                <a:solidFill>
                  <a:srgbClr val="0070C0"/>
                </a:solidFill>
                <a:latin typeface="Times New Roman"/>
                <a:ea typeface="Times New Roman"/>
                <a:cs typeface="Times New Roman"/>
                <a:sym typeface="Times New Roman"/>
              </a:rPr>
            </a:br>
            <a:r>
              <a:rPr lang="ru-RU" sz="2800" b="1" i="0" u="none" strike="noStrike" cap="none">
                <a:solidFill>
                  <a:srgbClr val="0070C0"/>
                </a:solidFill>
                <a:latin typeface="Times New Roman"/>
                <a:ea typeface="Times New Roman"/>
                <a:cs typeface="Times New Roman"/>
                <a:sym typeface="Times New Roman"/>
              </a:rPr>
              <a:t>Mudofaa vazirligi</a:t>
            </a:r>
            <a:endParaRPr sz="2800" b="0"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Mudofaa qobiliyatini va safarbarlik tayyorgarligini taʼminlash mudofaa ahamiyatiga molik mahsulotlar sohasida</a:t>
            </a:r>
            <a:endParaRPr sz="2800" b="0" i="0" u="none" strike="noStrike" cap="none">
              <a:solidFill>
                <a:srgbClr val="0070C0"/>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4"/>
          <p:cNvSpPr/>
          <p:nvPr/>
        </p:nvSpPr>
        <p:spPr>
          <a:xfrm>
            <a:off x="1494194" y="714103"/>
            <a:ext cx="9762186" cy="22467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O‘zbekiston Respublikasi</a:t>
            </a:r>
            <a:br>
              <a:rPr lang="ru-RU" sz="2800" b="1" i="0" u="none" strike="noStrike" cap="none">
                <a:solidFill>
                  <a:srgbClr val="0070C0"/>
                </a:solidFill>
                <a:latin typeface="Times New Roman"/>
                <a:ea typeface="Times New Roman"/>
                <a:cs typeface="Times New Roman"/>
                <a:sym typeface="Times New Roman"/>
              </a:rPr>
            </a:br>
            <a:r>
              <a:rPr lang="ru-RU" sz="2800" b="1" i="0" u="none" strike="noStrike" cap="none">
                <a:solidFill>
                  <a:srgbClr val="0070C0"/>
                </a:solidFill>
                <a:latin typeface="Times New Roman"/>
                <a:ea typeface="Times New Roman"/>
                <a:cs typeface="Times New Roman"/>
                <a:sym typeface="Times New Roman"/>
              </a:rPr>
              <a:t>Tabiatni muhofaza qilish davlat qo‘mitasi</a:t>
            </a:r>
            <a:endParaRPr sz="2800" b="0"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Tabiiy resurslardan foydalanishni tartibga solish hamda atrof-muhitni ifloslanishdan va boshqa zararli taʼsirlardan muhofaza qilish sohasida</a:t>
            </a:r>
            <a:endParaRPr sz="2800" b="0" i="0" u="none" strike="noStrike" cap="none">
              <a:solidFill>
                <a:srgbClr val="0070C0"/>
              </a:solidFill>
              <a:latin typeface="Times New Roman"/>
              <a:ea typeface="Times New Roman"/>
              <a:cs typeface="Times New Roman"/>
              <a:sym typeface="Times New Roman"/>
            </a:endParaRPr>
          </a:p>
        </p:txBody>
      </p:sp>
      <p:sp>
        <p:nvSpPr>
          <p:cNvPr id="105" name="Google Shape;105;p4"/>
          <p:cNvSpPr/>
          <p:nvPr/>
        </p:nvSpPr>
        <p:spPr>
          <a:xfrm>
            <a:off x="945154" y="3279888"/>
            <a:ext cx="10586434" cy="26776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O‘zbekiston Respublikasi</a:t>
            </a:r>
            <a:endParaRPr sz="2800" b="0"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1" i="0" u="none" strike="noStrike" cap="none">
                <a:solidFill>
                  <a:srgbClr val="0070C0"/>
                </a:solidFill>
                <a:latin typeface="Times New Roman"/>
                <a:ea typeface="Times New Roman"/>
                <a:cs typeface="Times New Roman"/>
                <a:sym typeface="Times New Roman"/>
              </a:rPr>
              <a:t>Sog‘liqni saqlash vazirligi</a:t>
            </a:r>
            <a:endParaRPr sz="2800" b="0" i="0"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ru-RU" sz="2800" b="0" i="0" u="none" strike="noStrike" cap="none">
                <a:solidFill>
                  <a:srgbClr val="0070C0"/>
                </a:solidFill>
                <a:latin typeface="Times New Roman"/>
                <a:ea typeface="Times New Roman"/>
                <a:cs typeface="Times New Roman"/>
                <a:sym typeface="Times New Roman"/>
              </a:rPr>
              <a:t>Tibbiyot uchun mo‘ljallangan mahsulotlar, shu jumladan tibbiyot uchun mo‘ljallangan buyumlar, tibbiy texnika buyumlari, dori vositalari sohasida va mahsulotlarda inson uchun zararli moddalar borligini aniqlash bo‘yicha masalalarda</a:t>
            </a:r>
            <a:endParaRPr sz="2800" b="0" i="0" u="none" strike="noStrike" cap="none">
              <a:solidFill>
                <a:srgbClr val="0070C0"/>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5"/>
          <p:cNvSpPr/>
          <p:nvPr/>
        </p:nvSpPr>
        <p:spPr>
          <a:xfrm>
            <a:off x="2009104" y="936297"/>
            <a:ext cx="9118242" cy="4662815"/>
          </a:xfrm>
          <a:prstGeom prst="rect">
            <a:avLst/>
          </a:prstGeom>
          <a:noFill/>
          <a:ln>
            <a:noFill/>
          </a:ln>
        </p:spPr>
        <p:txBody>
          <a:bodyPr spcFirstLastPara="1" wrap="square" lIns="91425" tIns="45700" rIns="91425" bIns="45700" anchor="t" anchorCtr="0">
            <a:spAutoFit/>
          </a:bodyPr>
          <a:lstStyle/>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Ўзбекистон Республикасида стандартлаштиришга оид ишлар</a:t>
            </a:r>
            <a:r>
              <a:rPr lang="ru-RU" sz="1800" b="0" i="1" u="none" strike="noStrike" cap="none">
                <a:solidFill>
                  <a:schemeClr val="dk1"/>
                </a:solidFill>
                <a:latin typeface="Times New Roman"/>
                <a:ea typeface="Times New Roman"/>
                <a:cs typeface="Times New Roman"/>
                <a:sym typeface="Times New Roman"/>
              </a:rPr>
              <a:t> </a:t>
            </a:r>
            <a:r>
              <a:rPr lang="ru-RU" sz="1800" b="0" i="0" u="none" strike="noStrike" cap="none">
                <a:solidFill>
                  <a:schemeClr val="dk1"/>
                </a:solidFill>
                <a:latin typeface="Times New Roman"/>
                <a:ea typeface="Times New Roman"/>
                <a:cs typeface="Times New Roman"/>
                <a:sym typeface="Times New Roman"/>
              </a:rPr>
              <a:t>Ўздавстандарт томонидан стандартлаштириш бўйича техника қўмиталари, корхоналар, бирлашмалар ва бошқа манфаатдор ташкилотларнинг бўлажак режалари асосида тузиладиган йиллик режалар бўйича амалга оширилади.</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Республика стандартлаштириш режасига биринчи навбатда миллий стандартлар талаблари билан уйғунлашган ҳолда, кишиларнинг хаёти ва соғлиғи</a:t>
            </a:r>
            <a:r>
              <a:rPr lang="ru-RU" sz="1800" b="0" i="0" u="none" strike="noStrike" cap="small">
                <a:solidFill>
                  <a:schemeClr val="dk1"/>
                </a:solidFill>
                <a:latin typeface="Times New Roman"/>
                <a:ea typeface="Times New Roman"/>
                <a:cs typeface="Times New Roman"/>
                <a:sym typeface="Times New Roman"/>
              </a:rPr>
              <a:t> </a:t>
            </a:r>
            <a:r>
              <a:rPr lang="ru-RU" sz="1800" b="0" i="0" u="none" strike="noStrike" cap="none">
                <a:solidFill>
                  <a:schemeClr val="dk1"/>
                </a:solidFill>
                <a:latin typeface="Times New Roman"/>
                <a:ea typeface="Times New Roman"/>
                <a:cs typeface="Times New Roman"/>
                <a:sym typeface="Times New Roman"/>
              </a:rPr>
              <a:t>учун хавфсизликни, атроф муҳитнинг муҳофаза қилинишини миллий социал-иқтисодий ва миллий техникавий дастурларни амалга оширилишини таъминлайдиган мил­лий стандартларни ишлаб чиқиш киритилди.</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Корхона рахбарлари корхоналарда стандартлаштириш бўйича ишларнинг ташкил этилиши ва бу ишларнинг бажарилишига бевосита масъулдирлар.</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6"/>
          <p:cNvSpPr/>
          <p:nvPr/>
        </p:nvSpPr>
        <p:spPr>
          <a:xfrm>
            <a:off x="1390917" y="694355"/>
            <a:ext cx="9775065" cy="5493812"/>
          </a:xfrm>
          <a:prstGeom prst="rect">
            <a:avLst/>
          </a:prstGeom>
          <a:noFill/>
          <a:ln>
            <a:noFill/>
          </a:ln>
        </p:spPr>
        <p:txBody>
          <a:bodyPr spcFirstLastPara="1" wrap="square" lIns="91425" tIns="45700" rIns="91425" bIns="45700" anchor="t" anchorCtr="0">
            <a:spAutoFit/>
          </a:bodyPr>
          <a:lstStyle/>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Ўзбекистон Республикасининг стандартлаштириш соҳасида халқаро илмий-техникавий ҳамкорлик қилишдаги асосий вазифаси давлат стандартлаштириш тизимини халқаро, минтақа ҳамда, чет мамлакатларнинг илғор миллий тизимлари билан қуйидаги мақсадларда уйғунлаштиришдан иборатдир: ватанимизда ишлаб чиқарилаётган маҳсулотнинг сифатини ва унинг жаҳон бозорида рақобатбардошлигини ошириш; мамлакатимиз стандартлари асо­сида янги рақобатбардош маҳсулот ва технология турларига халқ­аро стандартларни шу жумладан, икки томонлама (кўп томонлама) ҳамкорлик натижасида яратилган маҳсулот ва технологияларга халқаро стандартларни ишлаб чикиш; халқаро ва минтақа стандартларини ишлаб чиқишда халқ хўжалигининг манфаатлари ҳимоя қилинишини таъминлаш.</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Стандарт — стандартлаштириш ишларининг ташкил этилиши ва асосий қонун қоидалари, меъёрий хужжатларнинг тоифаси, стандар­тлар турлари, халқаро ҳамкорлик бўйича асосий қоидалар, стандарт­лар ва техникавий шартларнинг қўлланилиши, стандартлар ва ўлчов воситалари устидан давлат назворатини белгилайди.</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7"/>
          <p:cNvSpPr/>
          <p:nvPr/>
        </p:nvSpPr>
        <p:spPr>
          <a:xfrm>
            <a:off x="759852" y="400896"/>
            <a:ext cx="10650829" cy="5909310"/>
          </a:xfrm>
          <a:prstGeom prst="rect">
            <a:avLst/>
          </a:prstGeom>
          <a:noFill/>
          <a:ln>
            <a:noFill/>
          </a:ln>
        </p:spPr>
        <p:txBody>
          <a:bodyPr spcFirstLastPara="1" wrap="square" lIns="91425" tIns="45700" rIns="91425" bIns="45700" anchor="t" anchorCtr="0">
            <a:spAutoFit/>
          </a:bodyPr>
          <a:lstStyle/>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Стандартлаштириш давлат тизимининг стандарт қоидалари барча давлат, жамоа, акционерлик, қўшимча ва бошқа корхоналар ҳамда ташкилотлар, концернлар, уюшмалар, акцио­нерлик жамиятлари ва бошқа бирлашмалар томонидан, уларнинг идоравий мансублиги ва мулкчиликнинг шаклидан қатьий назар Ўзбекистон Республикаси вазирликлари ва давлат бошқаришининг бошқа идоралари, маҳаллий ўз-ўзини бошқариш идоралари, шунингдек ташаббускорлик фаолияти билан шуғулланаётган фуқаролар томонидан бутун Ўзбекистон Республикаси худудида қўлланилиши шарт. Стандартлаштириш мавжуд ёки бўлажак масалаларга нисбатан умуман ва кўп маротаба тадбиқ этиладиган талабларни белгилаш орқали маълум соҳада энг мақбул даражада тартиблаштиришга йўналтирилган илмий техникавий фаолиятдир.</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Стандарт — кўпчилик манфаатдор томонлар келишуви асоси­да ишлаб чиқилган ва маълум соҳаларда энг мақбул даражада тартиблаштиришга йўналтирилган фаолиятнинг хар ҳил турларига ёки натижаларига тегишли бўлган умумий ва такрор қўллаш учун қоидалар, тавсифлар, талаблар ва усуллар мажмуи бўлиб тан олинган идора томонидан тасдиқланган хужжат.</a:t>
            </a:r>
            <a:endParaRPr sz="1400" b="0" i="0" u="none" strike="noStrike" cap="none">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Стандартлар, фан, техника ва тажрибаларнинг умумлаштирилган натижаларига асосланиши ва жамият учун юқори даражадаги манфаатли фойдага эришишга йўналтирилган бўлиши керак.</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8"/>
          <p:cNvSpPr/>
          <p:nvPr/>
        </p:nvSpPr>
        <p:spPr>
          <a:xfrm>
            <a:off x="1326524" y="657406"/>
            <a:ext cx="10032643" cy="5493812"/>
          </a:xfrm>
          <a:prstGeom prst="rect">
            <a:avLst/>
          </a:prstGeom>
          <a:noFill/>
          <a:ln>
            <a:noFill/>
          </a:ln>
        </p:spPr>
        <p:txBody>
          <a:bodyPr spcFirstLastPara="1" wrap="square" lIns="91425" tIns="45700" rIns="91425" bIns="45700" anchor="t" anchorCtr="0">
            <a:spAutoFit/>
          </a:bodyPr>
          <a:lstStyle/>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Ўзбекистон Республикаси стандарти - стандартлаш­тириш бўйича давлат идораси ёки бошқа тегишли хуқуқга эга бўлган Республика идораси (Ўздавстандарт, қурилиш давлат қўмитаси, Табиатни муҳофаза қилиш давлат қўмитаси, Соғлиқни сақлаш вазирлиги) томонидан тасдиқланган стандарт.</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Техникавий шартлар - буюртмачи билан келишилган ҳолда ишлаб чиқарувчи томонидан, ёки буюртмачи ва ишлаб чиқарувчи билан биргаликда, ёки буюртмачи билан тасдиқланган аниқ маҳсулотга (хизматга) бўлган техникавий талабларни белгиловчи меъёрий хужжат.</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Корхона стандарти маҳсулотга, хизматга ёки жараёнга корхонанинг ташаббуси билан ишлаб чиқилган ва унинг то­монидан тасдиқданган стандартдир. </a:t>
            </a:r>
            <a:endParaRPr sz="1400" b="0" i="0" u="none" strike="noStrike" cap="none">
              <a:solidFill>
                <a:schemeClr val="dk1"/>
              </a:solidFill>
              <a:latin typeface="Times New Roman"/>
              <a:ea typeface="Times New Roman"/>
              <a:cs typeface="Times New Roman"/>
              <a:sym typeface="Times New Roman"/>
            </a:endParaRPr>
          </a:p>
          <a:p>
            <a:pPr marL="0" marR="0" lvl="0" indent="449580" algn="l" rtl="0">
              <a:lnSpc>
                <a:spcPct val="150000"/>
              </a:lnSpc>
              <a:spcBef>
                <a:spcPts val="0"/>
              </a:spcBef>
              <a:spcAft>
                <a:spcPts val="0"/>
              </a:spcAft>
              <a:buNone/>
            </a:pPr>
            <a:r>
              <a:rPr lang="ru-RU" sz="1800" b="0" i="0" u="none" strike="noStrike" cap="none">
                <a:solidFill>
                  <a:schemeClr val="dk1"/>
                </a:solidFill>
                <a:latin typeface="Times New Roman"/>
                <a:ea typeface="Times New Roman"/>
                <a:cs typeface="Times New Roman"/>
                <a:sym typeface="Times New Roman"/>
              </a:rPr>
              <a:t>Стандартлар мажмуи — ўзаро боғланган стандартлаштириш объектларига келишилган талабларни белгиловчи ва маълум ил­мий-техникавий ёки ижтимоий иқтисодий муаммоларнинг ечимини меъёрий хужжатлар билан таъминлаш мақсадида бирлаштирилган ўзаро боғланган стандартлар тўплами.</a:t>
            </a:r>
            <a:endParaRPr sz="1400" b="0"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9"/>
          <p:cNvSpPr/>
          <p:nvPr/>
        </p:nvSpPr>
        <p:spPr>
          <a:xfrm>
            <a:off x="4671060" y="1219200"/>
            <a:ext cx="2590800" cy="1905000"/>
          </a:xfrm>
          <a:prstGeom prst="rect">
            <a:avLst/>
          </a:prstGeom>
          <a:solidFill>
            <a:srgbClr val="B1B9C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131" name="Google Shape;131;p9"/>
          <p:cNvSpPr/>
          <p:nvPr/>
        </p:nvSpPr>
        <p:spPr>
          <a:xfrm>
            <a:off x="1942148" y="1243013"/>
            <a:ext cx="2500312" cy="1881187"/>
          </a:xfrm>
          <a:prstGeom prst="rect">
            <a:avLst/>
          </a:prstGeom>
          <a:solidFill>
            <a:srgbClr val="B1B9C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pic>
        <p:nvPicPr>
          <p:cNvPr id="132" name="Google Shape;132;p9" descr="mgs_2"/>
          <p:cNvPicPr preferRelativeResize="0"/>
          <p:nvPr/>
        </p:nvPicPr>
        <p:blipFill rotWithShape="1">
          <a:blip r:embed="rId3">
            <a:alphaModFix/>
          </a:blip>
          <a:srcRect/>
          <a:stretch/>
        </p:blipFill>
        <p:spPr>
          <a:xfrm>
            <a:off x="6271260" y="1371600"/>
            <a:ext cx="685800" cy="666750"/>
          </a:xfrm>
          <a:prstGeom prst="rect">
            <a:avLst/>
          </a:prstGeom>
          <a:noFill/>
          <a:ln>
            <a:noFill/>
          </a:ln>
        </p:spPr>
      </p:pic>
      <p:pic>
        <p:nvPicPr>
          <p:cNvPr id="133" name="Google Shape;133;p9" descr="Iso"/>
          <p:cNvPicPr preferRelativeResize="0"/>
          <p:nvPr/>
        </p:nvPicPr>
        <p:blipFill rotWithShape="1">
          <a:blip r:embed="rId4">
            <a:alphaModFix/>
          </a:blip>
          <a:srcRect/>
          <a:stretch/>
        </p:blipFill>
        <p:spPr>
          <a:xfrm>
            <a:off x="3070860" y="1371600"/>
            <a:ext cx="568325" cy="503238"/>
          </a:xfrm>
          <a:prstGeom prst="rect">
            <a:avLst/>
          </a:prstGeom>
          <a:noFill/>
          <a:ln>
            <a:noFill/>
          </a:ln>
        </p:spPr>
      </p:pic>
      <p:pic>
        <p:nvPicPr>
          <p:cNvPr id="134" name="Google Shape;134;p9" descr="iec2"/>
          <p:cNvPicPr preferRelativeResize="0"/>
          <p:nvPr/>
        </p:nvPicPr>
        <p:blipFill rotWithShape="1">
          <a:blip r:embed="rId5">
            <a:alphaModFix/>
          </a:blip>
          <a:srcRect/>
          <a:stretch/>
        </p:blipFill>
        <p:spPr>
          <a:xfrm>
            <a:off x="3680460" y="1371600"/>
            <a:ext cx="539750" cy="503238"/>
          </a:xfrm>
          <a:prstGeom prst="rect">
            <a:avLst/>
          </a:prstGeom>
          <a:noFill/>
          <a:ln>
            <a:noFill/>
          </a:ln>
        </p:spPr>
      </p:pic>
      <p:sp>
        <p:nvSpPr>
          <p:cNvPr id="135" name="Google Shape;135;p9"/>
          <p:cNvSpPr txBox="1"/>
          <p:nvPr/>
        </p:nvSpPr>
        <p:spPr>
          <a:xfrm>
            <a:off x="4747260" y="2133600"/>
            <a:ext cx="1905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b="1">
                <a:solidFill>
                  <a:schemeClr val="lt1"/>
                </a:solidFill>
                <a:latin typeface="Calibri"/>
                <a:ea typeface="Calibri"/>
                <a:cs typeface="Calibri"/>
                <a:sym typeface="Calibri"/>
              </a:rPr>
              <a:t>Davlatlararo standartlar</a:t>
            </a:r>
            <a:endParaRPr sz="1400" b="1">
              <a:solidFill>
                <a:schemeClr val="lt1"/>
              </a:solidFill>
              <a:latin typeface="Calibri"/>
              <a:ea typeface="Calibri"/>
              <a:cs typeface="Calibri"/>
              <a:sym typeface="Calibri"/>
            </a:endParaRPr>
          </a:p>
        </p:txBody>
      </p:sp>
      <p:sp>
        <p:nvSpPr>
          <p:cNvPr id="136" name="Google Shape;136;p9"/>
          <p:cNvSpPr/>
          <p:nvPr/>
        </p:nvSpPr>
        <p:spPr>
          <a:xfrm>
            <a:off x="7423543" y="1204913"/>
            <a:ext cx="2877033" cy="1905000"/>
          </a:xfrm>
          <a:prstGeom prst="rect">
            <a:avLst/>
          </a:prstGeom>
          <a:solidFill>
            <a:srgbClr val="B1B9C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137" name="Google Shape;137;p9"/>
          <p:cNvSpPr txBox="1"/>
          <p:nvPr/>
        </p:nvSpPr>
        <p:spPr>
          <a:xfrm>
            <a:off x="7338060" y="1752600"/>
            <a:ext cx="2286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b="1">
                <a:solidFill>
                  <a:schemeClr val="lt1"/>
                </a:solidFill>
                <a:latin typeface="Calibri"/>
                <a:ea typeface="Calibri"/>
                <a:cs typeface="Calibri"/>
                <a:sym typeface="Calibri"/>
              </a:rPr>
              <a:t>Xorijiy mamlakatlar milliy standartlari</a:t>
            </a:r>
            <a:endParaRPr sz="1400" b="1">
              <a:solidFill>
                <a:schemeClr val="lt1"/>
              </a:solidFill>
              <a:latin typeface="Calibri"/>
              <a:ea typeface="Calibri"/>
              <a:cs typeface="Calibri"/>
              <a:sym typeface="Calibri"/>
            </a:endParaRPr>
          </a:p>
        </p:txBody>
      </p:sp>
      <p:sp>
        <p:nvSpPr>
          <p:cNvPr id="138" name="Google Shape;138;p9"/>
          <p:cNvSpPr/>
          <p:nvPr/>
        </p:nvSpPr>
        <p:spPr>
          <a:xfrm>
            <a:off x="1888173" y="1382713"/>
            <a:ext cx="1057275" cy="369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b="1">
                <a:solidFill>
                  <a:schemeClr val="lt1"/>
                </a:solidFill>
                <a:latin typeface="Times New Roman"/>
                <a:ea typeface="Times New Roman"/>
                <a:cs typeface="Times New Roman"/>
                <a:sym typeface="Times New Roman"/>
              </a:rPr>
              <a:t>ISO/IEC</a:t>
            </a:r>
            <a:endParaRPr sz="1800">
              <a:solidFill>
                <a:schemeClr val="dk1"/>
              </a:solidFill>
              <a:latin typeface="Times New Roman"/>
              <a:ea typeface="Times New Roman"/>
              <a:cs typeface="Times New Roman"/>
              <a:sym typeface="Times New Roman"/>
            </a:endParaRPr>
          </a:p>
        </p:txBody>
      </p:sp>
      <p:sp>
        <p:nvSpPr>
          <p:cNvPr id="139" name="Google Shape;139;p9"/>
          <p:cNvSpPr/>
          <p:nvPr/>
        </p:nvSpPr>
        <p:spPr>
          <a:xfrm>
            <a:off x="4747260" y="1371600"/>
            <a:ext cx="828675"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b="1">
                <a:solidFill>
                  <a:schemeClr val="lt1"/>
                </a:solidFill>
                <a:latin typeface="Times New Roman"/>
                <a:ea typeface="Times New Roman"/>
                <a:cs typeface="Times New Roman"/>
                <a:sym typeface="Times New Roman"/>
              </a:rPr>
              <a:t>ГОСТ</a:t>
            </a:r>
            <a:endParaRPr sz="1800">
              <a:solidFill>
                <a:schemeClr val="dk1"/>
              </a:solidFill>
              <a:latin typeface="Times New Roman"/>
              <a:ea typeface="Times New Roman"/>
              <a:cs typeface="Times New Roman"/>
              <a:sym typeface="Times New Roman"/>
            </a:endParaRPr>
          </a:p>
        </p:txBody>
      </p:sp>
      <p:pic>
        <p:nvPicPr>
          <p:cNvPr id="140" name="Google Shape;140;p9" descr="din"/>
          <p:cNvPicPr preferRelativeResize="0"/>
          <p:nvPr/>
        </p:nvPicPr>
        <p:blipFill rotWithShape="1">
          <a:blip r:embed="rId6">
            <a:alphaModFix/>
          </a:blip>
          <a:srcRect/>
          <a:stretch/>
        </p:blipFill>
        <p:spPr>
          <a:xfrm>
            <a:off x="9624060" y="1752600"/>
            <a:ext cx="550863" cy="404813"/>
          </a:xfrm>
          <a:prstGeom prst="rect">
            <a:avLst/>
          </a:prstGeom>
          <a:noFill/>
          <a:ln>
            <a:noFill/>
          </a:ln>
        </p:spPr>
      </p:pic>
      <p:pic>
        <p:nvPicPr>
          <p:cNvPr id="141" name="Google Shape;141;p9" descr="bsi"/>
          <p:cNvPicPr preferRelativeResize="0"/>
          <p:nvPr/>
        </p:nvPicPr>
        <p:blipFill rotWithShape="1">
          <a:blip r:embed="rId7">
            <a:alphaModFix/>
          </a:blip>
          <a:srcRect/>
          <a:stretch/>
        </p:blipFill>
        <p:spPr>
          <a:xfrm>
            <a:off x="9547860" y="1295400"/>
            <a:ext cx="635000" cy="360363"/>
          </a:xfrm>
          <a:prstGeom prst="rect">
            <a:avLst/>
          </a:prstGeom>
          <a:noFill/>
          <a:ln>
            <a:noFill/>
          </a:ln>
        </p:spPr>
      </p:pic>
      <p:pic>
        <p:nvPicPr>
          <p:cNvPr id="142" name="Google Shape;142;p9"/>
          <p:cNvPicPr preferRelativeResize="0"/>
          <p:nvPr/>
        </p:nvPicPr>
        <p:blipFill rotWithShape="1">
          <a:blip r:embed="rId8">
            <a:alphaModFix/>
          </a:blip>
          <a:srcRect/>
          <a:stretch/>
        </p:blipFill>
        <p:spPr>
          <a:xfrm>
            <a:off x="9624060" y="2667000"/>
            <a:ext cx="533400" cy="457200"/>
          </a:xfrm>
          <a:prstGeom prst="rect">
            <a:avLst/>
          </a:prstGeom>
          <a:solidFill>
            <a:schemeClr val="accent2"/>
          </a:solidFill>
          <a:ln>
            <a:noFill/>
          </a:ln>
        </p:spPr>
      </p:pic>
      <p:pic>
        <p:nvPicPr>
          <p:cNvPr id="143" name="Google Shape;143;p9" descr="gost"/>
          <p:cNvPicPr preferRelativeResize="0"/>
          <p:nvPr/>
        </p:nvPicPr>
        <p:blipFill rotWithShape="1">
          <a:blip r:embed="rId9">
            <a:alphaModFix/>
          </a:blip>
          <a:srcRect/>
          <a:stretch/>
        </p:blipFill>
        <p:spPr>
          <a:xfrm>
            <a:off x="9624060" y="2209800"/>
            <a:ext cx="533400" cy="381000"/>
          </a:xfrm>
          <a:prstGeom prst="rect">
            <a:avLst/>
          </a:prstGeom>
          <a:noFill/>
          <a:ln>
            <a:noFill/>
          </a:ln>
        </p:spPr>
      </p:pic>
      <p:sp>
        <p:nvSpPr>
          <p:cNvPr id="144" name="Google Shape;144;p9"/>
          <p:cNvSpPr/>
          <p:nvPr/>
        </p:nvSpPr>
        <p:spPr>
          <a:xfrm>
            <a:off x="8328660" y="1295400"/>
            <a:ext cx="787400" cy="3698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1800" b="1">
                <a:solidFill>
                  <a:schemeClr val="lt1"/>
                </a:solidFill>
                <a:latin typeface="Times New Roman"/>
                <a:ea typeface="Times New Roman"/>
                <a:cs typeface="Times New Roman"/>
                <a:sym typeface="Times New Roman"/>
              </a:rPr>
              <a:t>HMSt</a:t>
            </a:r>
            <a:endParaRPr sz="1800" b="1">
              <a:solidFill>
                <a:schemeClr val="lt1"/>
              </a:solidFill>
              <a:latin typeface="Times New Roman"/>
              <a:ea typeface="Times New Roman"/>
              <a:cs typeface="Times New Roman"/>
              <a:sym typeface="Times New Roman"/>
            </a:endParaRPr>
          </a:p>
        </p:txBody>
      </p:sp>
      <p:sp>
        <p:nvSpPr>
          <p:cNvPr id="145" name="Google Shape;145;p9"/>
          <p:cNvSpPr/>
          <p:nvPr/>
        </p:nvSpPr>
        <p:spPr>
          <a:xfrm>
            <a:off x="2461260" y="3429000"/>
            <a:ext cx="2362200" cy="2819400"/>
          </a:xfrm>
          <a:prstGeom prst="rect">
            <a:avLst/>
          </a:prstGeom>
          <a:solidFill>
            <a:srgbClr val="333399">
              <a:alpha val="94901"/>
            </a:srgbClr>
          </a:solidFill>
          <a:ln w="9525" cap="flat"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1800" b="1">
                <a:solidFill>
                  <a:srgbClr val="FFFFFF"/>
                </a:solidFill>
                <a:latin typeface="Calibri"/>
                <a:ea typeface="Calibri"/>
                <a:cs typeface="Calibri"/>
                <a:sym typeface="Calibri"/>
              </a:rPr>
              <a:t>O`zbekiston Respublikasi Davlat Standartlari</a:t>
            </a:r>
            <a:endParaRPr sz="1800" b="1">
              <a:solidFill>
                <a:srgbClr val="FFFFFF"/>
              </a:solidFill>
              <a:latin typeface="Calibri"/>
              <a:ea typeface="Calibri"/>
              <a:cs typeface="Calibri"/>
              <a:sym typeface="Calibri"/>
            </a:endParaRPr>
          </a:p>
        </p:txBody>
      </p:sp>
      <p:sp>
        <p:nvSpPr>
          <p:cNvPr id="146" name="Google Shape;146;p9"/>
          <p:cNvSpPr/>
          <p:nvPr/>
        </p:nvSpPr>
        <p:spPr>
          <a:xfrm>
            <a:off x="2461260" y="3505200"/>
            <a:ext cx="1295400" cy="4000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ru-RU" sz="2000" b="1">
                <a:solidFill>
                  <a:srgbClr val="FFFFFF"/>
                </a:solidFill>
                <a:latin typeface="Times New Roman"/>
                <a:ea typeface="Times New Roman"/>
                <a:cs typeface="Times New Roman"/>
                <a:sym typeface="Times New Roman"/>
              </a:rPr>
              <a:t>O‘z DSt</a:t>
            </a:r>
            <a:endParaRPr sz="2000" b="1">
              <a:solidFill>
                <a:srgbClr val="FFFFFF"/>
              </a:solidFill>
              <a:latin typeface="Times New Roman"/>
              <a:ea typeface="Times New Roman"/>
              <a:cs typeface="Times New Roman"/>
              <a:sym typeface="Times New Roman"/>
            </a:endParaRPr>
          </a:p>
        </p:txBody>
      </p:sp>
      <p:pic>
        <p:nvPicPr>
          <p:cNvPr id="147" name="Google Shape;147;p9"/>
          <p:cNvPicPr preferRelativeResize="0"/>
          <p:nvPr/>
        </p:nvPicPr>
        <p:blipFill rotWithShape="1">
          <a:blip r:embed="rId10">
            <a:alphaModFix/>
          </a:blip>
          <a:srcRect/>
          <a:stretch/>
        </p:blipFill>
        <p:spPr>
          <a:xfrm>
            <a:off x="3756660" y="3429000"/>
            <a:ext cx="1058863" cy="630238"/>
          </a:xfrm>
          <a:prstGeom prst="rect">
            <a:avLst/>
          </a:prstGeom>
          <a:noFill/>
          <a:ln>
            <a:noFill/>
          </a:ln>
        </p:spPr>
      </p:pic>
      <p:sp>
        <p:nvSpPr>
          <p:cNvPr id="148" name="Google Shape;148;p9"/>
          <p:cNvSpPr/>
          <p:nvPr/>
        </p:nvSpPr>
        <p:spPr>
          <a:xfrm>
            <a:off x="7261860" y="3429000"/>
            <a:ext cx="2286000" cy="2819400"/>
          </a:xfrm>
          <a:prstGeom prst="rect">
            <a:avLst/>
          </a:prstGeom>
          <a:solidFill>
            <a:srgbClr val="333399">
              <a:alpha val="94901"/>
            </a:srgbClr>
          </a:solidFill>
          <a:ln w="9525" cap="flat"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ru-RU" sz="2000" b="1">
                <a:solidFill>
                  <a:srgbClr val="FFFFFF"/>
                </a:solidFill>
                <a:latin typeface="Calibri"/>
                <a:ea typeface="Calibri"/>
                <a:cs typeface="Calibri"/>
                <a:sym typeface="Calibri"/>
              </a:rPr>
              <a:t>Tashkilotning standartlari</a:t>
            </a:r>
            <a:endParaRPr sz="2000" b="1">
              <a:solidFill>
                <a:srgbClr val="FFFFFF"/>
              </a:solidFill>
              <a:latin typeface="Calibri"/>
              <a:ea typeface="Calibri"/>
              <a:cs typeface="Calibri"/>
              <a:sym typeface="Calibri"/>
            </a:endParaRPr>
          </a:p>
        </p:txBody>
      </p:sp>
      <p:sp>
        <p:nvSpPr>
          <p:cNvPr id="149" name="Google Shape;149;p9"/>
          <p:cNvSpPr/>
          <p:nvPr/>
        </p:nvSpPr>
        <p:spPr>
          <a:xfrm>
            <a:off x="8100060" y="3581400"/>
            <a:ext cx="431800" cy="4000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000" b="1">
                <a:solidFill>
                  <a:schemeClr val="dk1"/>
                </a:solidFill>
                <a:latin typeface="Times New Roman"/>
                <a:ea typeface="Times New Roman"/>
                <a:cs typeface="Times New Roman"/>
                <a:sym typeface="Times New Roman"/>
              </a:rPr>
              <a:t>Ts</a:t>
            </a:r>
            <a:endParaRPr sz="2000">
              <a:solidFill>
                <a:schemeClr val="dk1"/>
              </a:solidFill>
              <a:latin typeface="Times New Roman"/>
              <a:ea typeface="Times New Roman"/>
              <a:cs typeface="Times New Roman"/>
              <a:sym typeface="Times New Roman"/>
            </a:endParaRPr>
          </a:p>
        </p:txBody>
      </p:sp>
      <p:sp>
        <p:nvSpPr>
          <p:cNvPr id="150" name="Google Shape;150;p9"/>
          <p:cNvSpPr txBox="1"/>
          <p:nvPr/>
        </p:nvSpPr>
        <p:spPr>
          <a:xfrm>
            <a:off x="1927860" y="2133600"/>
            <a:ext cx="24384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1800" b="1">
                <a:solidFill>
                  <a:schemeClr val="lt1"/>
                </a:solidFill>
                <a:latin typeface="Calibri"/>
                <a:ea typeface="Calibri"/>
                <a:cs typeface="Calibri"/>
                <a:sym typeface="Calibri"/>
              </a:rPr>
              <a:t>Xalqaro standartlar</a:t>
            </a:r>
            <a:endParaRPr sz="1400" b="1">
              <a:solidFill>
                <a:schemeClr val="lt1"/>
              </a:solidFill>
              <a:latin typeface="Calibri"/>
              <a:ea typeface="Calibri"/>
              <a:cs typeface="Calibri"/>
              <a:sym typeface="Calibri"/>
            </a:endParaRPr>
          </a:p>
        </p:txBody>
      </p:sp>
      <p:sp>
        <p:nvSpPr>
          <p:cNvPr id="151" name="Google Shape;151;p9"/>
          <p:cNvSpPr/>
          <p:nvPr/>
        </p:nvSpPr>
        <p:spPr>
          <a:xfrm>
            <a:off x="2886143" y="285750"/>
            <a:ext cx="6442789" cy="390684"/>
          </a:xfrm>
          <a:prstGeom prst="rect">
            <a:avLst/>
          </a:prstGeom>
          <a:noFill/>
          <a:ln>
            <a:noFill/>
          </a:ln>
        </p:spPr>
        <p:txBody>
          <a:bodyPr spcFirstLastPara="1" wrap="square" lIns="91425" tIns="45700" rIns="91425" bIns="45700" anchor="t" anchorCtr="0">
            <a:spAutoFit/>
          </a:bodyPr>
          <a:lstStyle/>
          <a:p>
            <a:pPr marL="0" marR="0" lvl="0" indent="228600" algn="just" rtl="0">
              <a:lnSpc>
                <a:spcPct val="115000"/>
              </a:lnSpc>
              <a:spcBef>
                <a:spcPts val="0"/>
              </a:spcBef>
              <a:spcAft>
                <a:spcPts val="0"/>
              </a:spcAft>
              <a:buNone/>
            </a:pPr>
            <a:r>
              <a:rPr lang="ru-RU" sz="1800" b="1">
                <a:solidFill>
                  <a:srgbClr val="000000"/>
                </a:solidFill>
                <a:latin typeface="Times New Roman"/>
                <a:ea typeface="Times New Roman"/>
                <a:cs typeface="Times New Roman"/>
                <a:sym typeface="Times New Roman"/>
              </a:rPr>
              <a:t>O`zbekistonda quyidagi me'yoriy hujjatlardan foydalaniladi:</a:t>
            </a:r>
            <a:endParaRPr sz="1400" b="1">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0"/>
          <p:cNvSpPr txBox="1">
            <a:spLocks noGrp="1"/>
          </p:cNvSpPr>
          <p:nvPr>
            <p:ph type="body" idx="1"/>
          </p:nvPr>
        </p:nvSpPr>
        <p:spPr>
          <a:xfrm>
            <a:off x="2047592" y="2780765"/>
            <a:ext cx="8229600" cy="3382963"/>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800"/>
              <a:buNone/>
            </a:pPr>
            <a:r>
              <a:rPr lang="ru-RU">
                <a:latin typeface="Times New Roman"/>
                <a:ea typeface="Times New Roman"/>
                <a:cs typeface="Times New Roman"/>
                <a:sym typeface="Times New Roman"/>
              </a:rPr>
              <a:t>Бу халқаро стандартлаштириш ташкилотлари томонидан қабул қилинган ва истемолчилар (компаниялар) томонидан қўлланиладиган стандартдир.</a:t>
            </a:r>
            <a:endParaRPr/>
          </a:p>
        </p:txBody>
      </p:sp>
      <p:sp>
        <p:nvSpPr>
          <p:cNvPr id="157" name="Google Shape;157;p10"/>
          <p:cNvSpPr/>
          <p:nvPr/>
        </p:nvSpPr>
        <p:spPr>
          <a:xfrm>
            <a:off x="4527410" y="1149869"/>
            <a:ext cx="371633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ru-RU" sz="2800" b="1">
                <a:solidFill>
                  <a:schemeClr val="dk1"/>
                </a:solidFill>
                <a:latin typeface="Times New Roman"/>
                <a:ea typeface="Times New Roman"/>
                <a:cs typeface="Times New Roman"/>
                <a:sym typeface="Times New Roman"/>
              </a:rPr>
              <a:t>Халқаро стандартлар</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1"/>
          <p:cNvSpPr txBox="1">
            <a:spLocks noGrp="1"/>
          </p:cNvSpPr>
          <p:nvPr>
            <p:ph type="title"/>
          </p:nvPr>
        </p:nvSpPr>
        <p:spPr>
          <a:xfrm>
            <a:off x="838200" y="93179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600"/>
              <a:buFont typeface="Times New Roman"/>
              <a:buNone/>
            </a:pPr>
            <a:r>
              <a:rPr lang="ru-RU" sz="3600" b="1">
                <a:latin typeface="Times New Roman"/>
                <a:ea typeface="Times New Roman"/>
                <a:cs typeface="Times New Roman"/>
                <a:sym typeface="Times New Roman"/>
              </a:rPr>
              <a:t>Давлатлараро стандартлар</a:t>
            </a:r>
            <a:r>
              <a:rPr lang="ru-RU" sz="3600">
                <a:latin typeface="Times New Roman"/>
                <a:ea typeface="Times New Roman"/>
                <a:cs typeface="Times New Roman"/>
                <a:sym typeface="Times New Roman"/>
              </a:rPr>
              <a:t/>
            </a:r>
            <a:br>
              <a:rPr lang="ru-RU" sz="3600">
                <a:latin typeface="Times New Roman"/>
                <a:ea typeface="Times New Roman"/>
                <a:cs typeface="Times New Roman"/>
                <a:sym typeface="Times New Roman"/>
              </a:rPr>
            </a:br>
            <a:r>
              <a:rPr lang="ru-RU" sz="3600">
                <a:latin typeface="Times New Roman"/>
                <a:ea typeface="Times New Roman"/>
                <a:cs typeface="Times New Roman"/>
                <a:sym typeface="Times New Roman"/>
              </a:rPr>
              <a:t> </a:t>
            </a:r>
            <a:endParaRPr/>
          </a:p>
        </p:txBody>
      </p:sp>
      <p:sp>
        <p:nvSpPr>
          <p:cNvPr id="163" name="Google Shape;163;p11"/>
          <p:cNvSpPr txBox="1">
            <a:spLocks noGrp="1"/>
          </p:cNvSpPr>
          <p:nvPr>
            <p:ph type="body" idx="1"/>
          </p:nvPr>
        </p:nvSpPr>
        <p:spPr>
          <a:xfrm>
            <a:off x="838200" y="3049118"/>
            <a:ext cx="10515600" cy="4351338"/>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3200"/>
              <a:buNone/>
            </a:pPr>
            <a:r>
              <a:rPr lang="ru-RU" sz="3200">
                <a:latin typeface="Times New Roman"/>
                <a:ea typeface="Times New Roman"/>
                <a:cs typeface="Times New Roman"/>
                <a:sym typeface="Times New Roman"/>
              </a:rPr>
              <a:t>Bu mintaqaviy standartlashtirish tashkilotlari tomonidan qabul qilingan va iste'molchilar (kompaniyalar) tomonidan qo'llaniladigan standartdir.</a:t>
            </a:r>
            <a:endParaRPr sz="32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2"/>
          <p:cNvSpPr txBox="1">
            <a:spLocks noGrp="1"/>
          </p:cNvSpPr>
          <p:nvPr>
            <p:ph type="title"/>
          </p:nvPr>
        </p:nvSpPr>
        <p:spPr>
          <a:xfrm>
            <a:off x="902594" y="1331040"/>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Times New Roman"/>
              <a:buNone/>
            </a:pPr>
            <a:r>
              <a:rPr lang="ru-RU" b="1">
                <a:latin typeface="Times New Roman"/>
                <a:ea typeface="Times New Roman"/>
                <a:cs typeface="Times New Roman"/>
                <a:sym typeface="Times New Roman"/>
              </a:rPr>
              <a:t>Ўзбекистон Республикаси Давлат Стандартлари</a:t>
            </a:r>
            <a:r>
              <a:rPr lang="ru-RU">
                <a:latin typeface="Times New Roman"/>
                <a:ea typeface="Times New Roman"/>
                <a:cs typeface="Times New Roman"/>
                <a:sym typeface="Times New Roman"/>
              </a:rPr>
              <a:t/>
            </a:r>
            <a:br>
              <a:rPr lang="ru-RU">
                <a:latin typeface="Times New Roman"/>
                <a:ea typeface="Times New Roman"/>
                <a:cs typeface="Times New Roman"/>
                <a:sym typeface="Times New Roman"/>
              </a:rPr>
            </a:br>
            <a:r>
              <a:rPr lang="ru-RU">
                <a:latin typeface="Times New Roman"/>
                <a:ea typeface="Times New Roman"/>
                <a:cs typeface="Times New Roman"/>
                <a:sym typeface="Times New Roman"/>
              </a:rPr>
              <a:t> </a:t>
            </a:r>
            <a:endParaRPr/>
          </a:p>
        </p:txBody>
      </p:sp>
      <p:sp>
        <p:nvSpPr>
          <p:cNvPr id="169" name="Google Shape;169;p12"/>
          <p:cNvSpPr txBox="1">
            <a:spLocks noGrp="1"/>
          </p:cNvSpPr>
          <p:nvPr>
            <p:ph type="body" idx="1"/>
          </p:nvPr>
        </p:nvSpPr>
        <p:spPr>
          <a:xfrm>
            <a:off x="902594" y="2791540"/>
            <a:ext cx="10515600" cy="4351338"/>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800"/>
              <a:buNone/>
            </a:pPr>
            <a:r>
              <a:rPr lang="ru-RU" b="1">
                <a:latin typeface="Times New Roman"/>
                <a:ea typeface="Times New Roman"/>
                <a:cs typeface="Times New Roman"/>
                <a:sym typeface="Times New Roman"/>
              </a:rPr>
              <a:t>Бу миллий стандартлаштириш ташкилотлари томонидан қабул қилинган ва истемолчилар (компаниялар) томонидан қўлланиладиган стандартдир.</a:t>
            </a:r>
            <a:endParaRPr>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3"/>
          <p:cNvSpPr txBox="1">
            <a:spLocks noGrp="1"/>
          </p:cNvSpPr>
          <p:nvPr>
            <p:ph type="title"/>
          </p:nvPr>
        </p:nvSpPr>
        <p:spPr>
          <a:xfrm>
            <a:off x="1981200" y="274638"/>
            <a:ext cx="8229600" cy="163036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Times New Roman"/>
              <a:buNone/>
            </a:pPr>
            <a:r>
              <a:rPr lang="ru-RU" b="1">
                <a:latin typeface="Times New Roman"/>
                <a:ea typeface="Times New Roman"/>
                <a:cs typeface="Times New Roman"/>
                <a:sym typeface="Times New Roman"/>
              </a:rPr>
              <a:t>Хорижий мамлакатлар миллий стандартлари</a:t>
            </a:r>
            <a:r>
              <a:rPr lang="ru-RU">
                <a:latin typeface="Times New Roman"/>
                <a:ea typeface="Times New Roman"/>
                <a:cs typeface="Times New Roman"/>
                <a:sym typeface="Times New Roman"/>
              </a:rPr>
              <a:t/>
            </a:r>
            <a:br>
              <a:rPr lang="ru-RU">
                <a:latin typeface="Times New Roman"/>
                <a:ea typeface="Times New Roman"/>
                <a:cs typeface="Times New Roman"/>
                <a:sym typeface="Times New Roman"/>
              </a:rPr>
            </a:br>
            <a:r>
              <a:rPr lang="ru-RU">
                <a:latin typeface="Times New Roman"/>
                <a:ea typeface="Times New Roman"/>
                <a:cs typeface="Times New Roman"/>
                <a:sym typeface="Times New Roman"/>
              </a:rPr>
              <a:t> </a:t>
            </a:r>
            <a:endParaRPr/>
          </a:p>
        </p:txBody>
      </p:sp>
      <p:sp>
        <p:nvSpPr>
          <p:cNvPr id="175" name="Google Shape;175;p13"/>
          <p:cNvSpPr txBox="1">
            <a:spLocks noGrp="1"/>
          </p:cNvSpPr>
          <p:nvPr>
            <p:ph type="body" idx="1"/>
          </p:nvPr>
        </p:nvSpPr>
        <p:spPr>
          <a:xfrm>
            <a:off x="1981200" y="1752601"/>
            <a:ext cx="8229600" cy="4525963"/>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800"/>
              <a:buNone/>
            </a:pPr>
            <a:r>
              <a:rPr lang="ru-RU" b="1">
                <a:latin typeface="Times New Roman"/>
                <a:ea typeface="Times New Roman"/>
                <a:cs typeface="Times New Roman"/>
                <a:sym typeface="Times New Roman"/>
              </a:rPr>
              <a:t>Бу хорижий стандартлаштириш ташкилотлари томонидан қабул қилинган ва истемолчилар (компаниялар) ва шерик мамлакатлар томонидан қўлланиладиган стандартдир</a:t>
            </a:r>
            <a:endParaRPr>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4"/>
          <p:cNvSpPr/>
          <p:nvPr/>
        </p:nvSpPr>
        <p:spPr>
          <a:xfrm>
            <a:off x="979714" y="718273"/>
            <a:ext cx="10332720" cy="5493812"/>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Ўзбекистон Республикасининг стандартлаштириш соҳасида халқаро илмий-техникавий ҳамкорлик қилишдаги асосий вазифаси давлат стандартлаштириш тизимини халқаро, минтақа ҳамда, чет мамлакатларнинг илғор миллий тизимлари билан қуйидаги мақсадларда уйғунлаштиришдан иборатдир: ватанимизда ишлаб чиқарилаётган маҳсулотнинг сифатини ва унинг жаҳон бозорида рақобатбардошлигини ошириш; мамлакатимиз стандартлари асо­сида янги рақобатбардош маҳсулот ва технология турларига халқ­аро стандартларни шу жумладан, икки томонлама (кўп томонлама) ҳамкорлик натижасида яратилган маҳсулот ва технологияларга халқаро стандартларни ишлаб чикиш; халқаро ва минтақа стандартларини ишлаб чиқишда халқ хўжалигининг манфаатлари ҳимоя қилинишини таъминлаш.</a:t>
            </a:r>
            <a:endParaRPr sz="14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b="1">
                <a:solidFill>
                  <a:srgbClr val="0070C0"/>
                </a:solidFill>
                <a:latin typeface="Times New Roman"/>
                <a:ea typeface="Times New Roman"/>
                <a:cs typeface="Times New Roman"/>
                <a:sym typeface="Times New Roman"/>
              </a:rPr>
              <a:t>Стандарт</a:t>
            </a:r>
            <a:r>
              <a:rPr lang="ru-RU" sz="1800">
                <a:solidFill>
                  <a:schemeClr val="dk1"/>
                </a:solidFill>
                <a:latin typeface="Times New Roman"/>
                <a:ea typeface="Times New Roman"/>
                <a:cs typeface="Times New Roman"/>
                <a:sym typeface="Times New Roman"/>
              </a:rPr>
              <a:t> — стандартлаштириш ишларининг ташкил этилиши ва асосий қонун қоидалари, меъёрий хужжатларнинг тоифаси, стандар­тлар турлари, халқаро ҳамкорлик бўйича асосий қоидалар, стандарт­лар ва техникавий шартларнинг қўлланилиши, стандартлар ва ўлчов воситалари устидан давлат назворатини белгилайди.</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5"/>
          <p:cNvSpPr/>
          <p:nvPr/>
        </p:nvSpPr>
        <p:spPr>
          <a:xfrm>
            <a:off x="566670" y="399246"/>
            <a:ext cx="10818254" cy="6186309"/>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2400" b="1">
                <a:solidFill>
                  <a:srgbClr val="0070C0"/>
                </a:solidFill>
                <a:latin typeface="Times New Roman"/>
                <a:ea typeface="Times New Roman"/>
                <a:cs typeface="Times New Roman"/>
                <a:sym typeface="Times New Roman"/>
              </a:rPr>
              <a:t>Стандартлаштиришдан асосий мақсад қуйидагилардан иборатдир:</a:t>
            </a:r>
            <a:endParaRPr sz="1800" b="1">
              <a:solidFill>
                <a:srgbClr val="0070C0"/>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 маҳсулотлар, хизматлар ва жараёнларнинг сифати ва нормалари масаласига давлат ва истеъмолчиларнинг манфаатини ҳимоя қилиш, кишилар соғлиғи</a:t>
            </a:r>
            <a:r>
              <a:rPr lang="ru-RU" sz="2400" cap="small">
                <a:solidFill>
                  <a:schemeClr val="dk1"/>
                </a:solidFill>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ва хаётининг хавфсизлигини таъминлаш, табиатни муҳофаза қилиш;</a:t>
            </a:r>
            <a:endParaRPr sz="18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 фан ва техниканинг ривожлантирилиши билан аҳолининг ва халқ хўжалигининг эҳтиёжларига мувофиқ равишда маҳсулот сифатини ошириш;</a:t>
            </a:r>
            <a:endParaRPr sz="18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 алмашинувчанликни таъминлаш;</a:t>
            </a:r>
            <a:endParaRPr sz="18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 моддий ресурсларнинг тежалишига, иқтисодий кўрсаткичларнинг яхшиланишига кўмаклашиш;</a:t>
            </a:r>
            <a:endParaRPr sz="18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 савдода техникавий тўсиқларни бартараф қилинишига, жаҳон бозорида рақобат қилиш қобилиятини таъминланишга эришиш ва б.</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6"/>
          <p:cNvSpPr/>
          <p:nvPr/>
        </p:nvSpPr>
        <p:spPr>
          <a:xfrm>
            <a:off x="1583161" y="825641"/>
            <a:ext cx="8895806" cy="5216813"/>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2400" b="1">
                <a:solidFill>
                  <a:srgbClr val="0070C0"/>
                </a:solidFill>
                <a:latin typeface="Times New Roman"/>
                <a:ea typeface="Times New Roman"/>
                <a:cs typeface="Times New Roman"/>
                <a:sym typeface="Times New Roman"/>
              </a:rPr>
              <a:t>Стандартлаштириш вазифалари:</a:t>
            </a:r>
            <a:endParaRPr sz="1800" b="1">
              <a:solidFill>
                <a:srgbClr val="0070C0"/>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Arial"/>
              <a:buChar char="•"/>
            </a:pPr>
            <a:r>
              <a:rPr lang="ru-RU" sz="1800">
                <a:solidFill>
                  <a:schemeClr val="dk1"/>
                </a:solidFill>
                <a:latin typeface="Times New Roman"/>
                <a:ea typeface="Times New Roman"/>
                <a:cs typeface="Times New Roman"/>
                <a:sym typeface="Times New Roman"/>
              </a:rPr>
              <a:t>истеъмолчи ва давлатнинг манфаати йўлида махсулотнинт сифати ва нормаларига нисбатан энг мақбул талабларни қўйиш;</a:t>
            </a:r>
            <a:endParaRPr sz="1400">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Arial"/>
              <a:buChar char="•"/>
            </a:pPr>
            <a:r>
              <a:rPr lang="ru-RU" sz="1800">
                <a:solidFill>
                  <a:schemeClr val="dk1"/>
                </a:solidFill>
                <a:latin typeface="Times New Roman"/>
                <a:ea typeface="Times New Roman"/>
                <a:cs typeface="Times New Roman"/>
                <a:sym typeface="Times New Roman"/>
              </a:rPr>
              <a:t>давлат, республика фуқаролари ва чет эл эҳтиёжи учун тайёрланган маҳсулотга, керакли талабларни белгиловчи меъёрий хужжатлар тизимини ва уни ишлаш қоидаларини яратиш, ишлаб чиқариш</a:t>
            </a:r>
            <a:r>
              <a:rPr lang="ru-RU" sz="1800" cap="small">
                <a:solidFill>
                  <a:schemeClr val="dk1"/>
                </a:solidFill>
                <a:latin typeface="Times New Roman"/>
                <a:ea typeface="Times New Roman"/>
                <a:cs typeface="Times New Roman"/>
                <a:sym typeface="Times New Roman"/>
              </a:rPr>
              <a:t> </a:t>
            </a:r>
            <a:r>
              <a:rPr lang="ru-RU" sz="1800">
                <a:solidFill>
                  <a:schemeClr val="dk1"/>
                </a:solidFill>
                <a:latin typeface="Times New Roman"/>
                <a:ea typeface="Times New Roman"/>
                <a:cs typeface="Times New Roman"/>
                <a:sym typeface="Times New Roman"/>
              </a:rPr>
              <a:t>ва қўллаш, шунингдек хужжатлардан фойдаланишни назорат қилиш.</a:t>
            </a:r>
            <a:endParaRPr sz="1400">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Arial"/>
              <a:buChar char="•"/>
            </a:pPr>
            <a:r>
              <a:rPr lang="ru-RU" sz="1800">
                <a:solidFill>
                  <a:schemeClr val="dk1"/>
                </a:solidFill>
                <a:latin typeface="Times New Roman"/>
                <a:ea typeface="Times New Roman"/>
                <a:cs typeface="Times New Roman"/>
                <a:sym typeface="Times New Roman"/>
              </a:rPr>
              <a:t>хорижий мамлакатларнинг талаблари Ўзбекистон Республикасининг халқ хўжалиги эҳтиёжларини қондира олган ҳолларда уларнинг халқаро, минтақавий ва миллий стандартларини мамла­кат стандартлари ва техникавий шартлар тариқасида тўғридан-тўғри кўллаш тажрибасини кенгайтириш;</a:t>
            </a:r>
            <a:endParaRPr sz="1400">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800"/>
              <a:buFont typeface="Arial"/>
              <a:buChar char="•"/>
            </a:pPr>
            <a:r>
              <a:rPr lang="ru-RU" sz="1800">
                <a:solidFill>
                  <a:schemeClr val="dk1"/>
                </a:solidFill>
                <a:latin typeface="Times New Roman"/>
                <a:ea typeface="Times New Roman"/>
                <a:cs typeface="Times New Roman"/>
                <a:sym typeface="Times New Roman"/>
              </a:rPr>
              <a:t>технологик жараёнларга талабларни белгилаш ва бошқалардан иборатдир.</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17"/>
          <p:cNvSpPr/>
          <p:nvPr/>
        </p:nvSpPr>
        <p:spPr>
          <a:xfrm>
            <a:off x="1059543" y="753692"/>
            <a:ext cx="10348686" cy="4708981"/>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2000" b="1">
                <a:solidFill>
                  <a:srgbClr val="0070C0"/>
                </a:solidFill>
                <a:latin typeface="Times New Roman"/>
                <a:ea typeface="Times New Roman"/>
                <a:cs typeface="Times New Roman"/>
                <a:sym typeface="Times New Roman"/>
              </a:rPr>
              <a:t>Стандартлаштириш принциплари:</a:t>
            </a:r>
            <a:endParaRPr sz="1600" b="1">
              <a:solidFill>
                <a:srgbClr val="0070C0"/>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000">
                <a:solidFill>
                  <a:schemeClr val="dk1"/>
                </a:solidFill>
                <a:latin typeface="Times New Roman"/>
                <a:ea typeface="Times New Roman"/>
                <a:cs typeface="Times New Roman"/>
                <a:sym typeface="Times New Roman"/>
              </a:rPr>
              <a:t>1) </a:t>
            </a:r>
            <a:r>
              <a:rPr lang="ru-RU" sz="2000" b="1">
                <a:solidFill>
                  <a:srgbClr val="0070C0"/>
                </a:solidFill>
                <a:latin typeface="Times New Roman"/>
                <a:ea typeface="Times New Roman"/>
                <a:cs typeface="Times New Roman"/>
                <a:sym typeface="Times New Roman"/>
              </a:rPr>
              <a:t>такрорланувчанлик</a:t>
            </a:r>
            <a:r>
              <a:rPr lang="ru-RU" sz="2000">
                <a:solidFill>
                  <a:schemeClr val="dk1"/>
                </a:solidFill>
                <a:latin typeface="Times New Roman"/>
                <a:ea typeface="Times New Roman"/>
                <a:cs typeface="Times New Roman"/>
                <a:sym typeface="Times New Roman"/>
              </a:rPr>
              <a:t> — умумий хусусиятга эга бўлган, буюмлар, жараёнлар, фаолият турлари, ҳодисаларга қўлланилиши мум­кин бўлган объектлар доирасини аниқлайди;</a:t>
            </a:r>
            <a:endParaRPr sz="16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000">
                <a:solidFill>
                  <a:schemeClr val="dk1"/>
                </a:solidFill>
                <a:latin typeface="Times New Roman"/>
                <a:ea typeface="Times New Roman"/>
                <a:cs typeface="Times New Roman"/>
                <a:sym typeface="Times New Roman"/>
              </a:rPr>
              <a:t>2) </a:t>
            </a:r>
            <a:r>
              <a:rPr lang="ru-RU" sz="2000" b="1">
                <a:solidFill>
                  <a:srgbClr val="0070C0"/>
                </a:solidFill>
                <a:latin typeface="Times New Roman"/>
                <a:ea typeface="Times New Roman"/>
                <a:cs typeface="Times New Roman"/>
                <a:sym typeface="Times New Roman"/>
              </a:rPr>
              <a:t>мажбурийлиги</a:t>
            </a:r>
            <a:r>
              <a:rPr lang="ru-RU" sz="2000">
                <a:solidFill>
                  <a:schemeClr val="dk1"/>
                </a:solidFill>
                <a:latin typeface="Times New Roman"/>
                <a:ea typeface="Times New Roman"/>
                <a:cs typeface="Times New Roman"/>
                <a:sym typeface="Times New Roman"/>
              </a:rPr>
              <a:t> — стандартлаштиришнинг қонуний характерини аниқлайди;</a:t>
            </a:r>
            <a:endParaRPr sz="16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000">
                <a:solidFill>
                  <a:schemeClr val="dk1"/>
                </a:solidFill>
                <a:latin typeface="Times New Roman"/>
                <a:ea typeface="Times New Roman"/>
                <a:cs typeface="Times New Roman"/>
                <a:sym typeface="Times New Roman"/>
              </a:rPr>
              <a:t>3) </a:t>
            </a:r>
            <a:r>
              <a:rPr lang="ru-RU" sz="2000" b="1">
                <a:solidFill>
                  <a:srgbClr val="0070C0"/>
                </a:solidFill>
                <a:latin typeface="Times New Roman"/>
                <a:ea typeface="Times New Roman"/>
                <a:cs typeface="Times New Roman"/>
                <a:sym typeface="Times New Roman"/>
              </a:rPr>
              <a:t>турлилиги</a:t>
            </a:r>
            <a:r>
              <a:rPr lang="ru-RU" sz="2000">
                <a:solidFill>
                  <a:schemeClr val="dk1"/>
                </a:solidFill>
                <a:latin typeface="Times New Roman"/>
                <a:ea typeface="Times New Roman"/>
                <a:cs typeface="Times New Roman"/>
                <a:sym typeface="Times New Roman"/>
              </a:rPr>
              <a:t> — стандартлаштириш объектига кирувчи стан­дарт элементларнинг бир неча турларидан энг мақбули билан таъминлайди;</a:t>
            </a:r>
            <a:endParaRPr sz="16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000">
                <a:solidFill>
                  <a:schemeClr val="dk1"/>
                </a:solidFill>
                <a:latin typeface="Times New Roman"/>
                <a:ea typeface="Times New Roman"/>
                <a:cs typeface="Times New Roman"/>
                <a:sym typeface="Times New Roman"/>
              </a:rPr>
              <a:t>4) </a:t>
            </a:r>
            <a:r>
              <a:rPr lang="ru-RU" sz="2000" b="1">
                <a:solidFill>
                  <a:srgbClr val="0070C0"/>
                </a:solidFill>
                <a:latin typeface="Times New Roman"/>
                <a:ea typeface="Times New Roman"/>
                <a:cs typeface="Times New Roman"/>
                <a:sym typeface="Times New Roman"/>
              </a:rPr>
              <a:t>тизимлилиги</a:t>
            </a:r>
            <a:r>
              <a:rPr lang="ru-RU" sz="2000">
                <a:solidFill>
                  <a:schemeClr val="dk1"/>
                </a:solidFill>
                <a:latin typeface="Times New Roman"/>
                <a:ea typeface="Times New Roman"/>
                <a:cs typeface="Times New Roman"/>
                <a:sym typeface="Times New Roman"/>
              </a:rPr>
              <a:t> — стандартни тизим элементи деб қарайди ва мазмуни билан ўзаро борланган муайян стандартлаштириш объектларини стандартлар тизимини яратади;</a:t>
            </a:r>
            <a:endParaRPr sz="16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000">
                <a:solidFill>
                  <a:schemeClr val="dk1"/>
                </a:solidFill>
                <a:latin typeface="Times New Roman"/>
                <a:ea typeface="Times New Roman"/>
                <a:cs typeface="Times New Roman"/>
                <a:sym typeface="Times New Roman"/>
              </a:rPr>
              <a:t>5) </a:t>
            </a:r>
            <a:r>
              <a:rPr lang="ru-RU" sz="2000" b="1">
                <a:solidFill>
                  <a:srgbClr val="0070C0"/>
                </a:solidFill>
                <a:latin typeface="Times New Roman"/>
                <a:ea typeface="Times New Roman"/>
                <a:cs typeface="Times New Roman"/>
                <a:sym typeface="Times New Roman"/>
              </a:rPr>
              <a:t>ўзароалмашинувчанлиги</a:t>
            </a:r>
            <a:r>
              <a:rPr lang="ru-RU" sz="2000">
                <a:solidFill>
                  <a:schemeClr val="dk1"/>
                </a:solidFill>
                <a:latin typeface="Times New Roman"/>
                <a:ea typeface="Times New Roman"/>
                <a:cs typeface="Times New Roman"/>
                <a:sym typeface="Times New Roman"/>
              </a:rPr>
              <a:t> — ишлов бермасдан бир ҳилдаги деталларни, узелларни, агрегатларни ва бошқа конструкцияларни йиғиш</a:t>
            </a:r>
            <a:r>
              <a:rPr lang="ru-RU" sz="2000" cap="small">
                <a:solidFill>
                  <a:schemeClr val="dk1"/>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ёки алмаштиришни назарда тутади.</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18"/>
          <p:cNvSpPr/>
          <p:nvPr/>
        </p:nvSpPr>
        <p:spPr>
          <a:xfrm>
            <a:off x="1188720" y="316334"/>
            <a:ext cx="10006148" cy="6047809"/>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ru-RU" sz="2400" b="1">
                <a:solidFill>
                  <a:srgbClr val="0070C0"/>
                </a:solidFill>
                <a:latin typeface="Times New Roman"/>
                <a:ea typeface="Times New Roman"/>
                <a:cs typeface="Times New Roman"/>
                <a:sym typeface="Times New Roman"/>
              </a:rPr>
              <a:t> ЎЗАРОАЛМАШИНУВЧАНЛИК </a:t>
            </a:r>
            <a:endParaRPr sz="1800">
              <a:solidFill>
                <a:srgbClr val="0070C0"/>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r>
              <a:rPr lang="ru-RU" sz="2400" b="1">
                <a:solidFill>
                  <a:srgbClr val="0070C0"/>
                </a:solidFill>
                <a:latin typeface="Times New Roman"/>
                <a:ea typeface="Times New Roman"/>
                <a:cs typeface="Times New Roman"/>
                <a:sym typeface="Times New Roman"/>
              </a:rPr>
              <a:t>ЎЗАРОАЛМАШИНУВЧАНЛИК МАЗМУНИ</a:t>
            </a:r>
            <a:endParaRPr sz="2400" b="1">
              <a:solidFill>
                <a:srgbClr val="0070C0"/>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Ўзароалмашинувчанлик деб, машиналарнинг фойдаланиш кўрсаткичларига, пухталигига ва узоқ, муддат ишлашига таъсир қилмаган ҳолда, деталлар ва узелларни қўшимча ишлов бермасдан йиғиш ёки таъмир жараёнида алмаштирилишини таъминловчи машиналарни яратиш, ишлаб чиқариш ва фойдаланиш принципларига айтилади.</a:t>
            </a:r>
            <a:endParaRPr sz="18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2400">
                <a:solidFill>
                  <a:schemeClr val="dk1"/>
                </a:solidFill>
                <a:latin typeface="Times New Roman"/>
                <a:ea typeface="Times New Roman"/>
                <a:cs typeface="Times New Roman"/>
                <a:sym typeface="Times New Roman"/>
              </a:rPr>
              <a:t>Таърифдан шундай хулоса қилиш мумкинки, ўзароалмашинучанлик — бу комплекс тушунча бўлиб, у машиналарни тайёрлаш ва фойдаланиш жараёнларини ўз ичига олади.</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19"/>
          <p:cNvGrpSpPr/>
          <p:nvPr/>
        </p:nvGrpSpPr>
        <p:grpSpPr>
          <a:xfrm>
            <a:off x="1663700" y="1390769"/>
            <a:ext cx="9829800" cy="5105160"/>
            <a:chOff x="0" y="31869"/>
            <a:chExt cx="9829800" cy="5105160"/>
          </a:xfrm>
        </p:grpSpPr>
        <p:sp>
          <p:nvSpPr>
            <p:cNvPr id="206" name="Google Shape;206;p19"/>
            <p:cNvSpPr/>
            <p:nvPr/>
          </p:nvSpPr>
          <p:spPr>
            <a:xfrm>
              <a:off x="0" y="459909"/>
              <a:ext cx="9829800" cy="730800"/>
            </a:xfrm>
            <a:prstGeom prst="rect">
              <a:avLst/>
            </a:prstGeom>
            <a:solidFill>
              <a:schemeClr val="lt1">
                <a:alpha val="89803"/>
              </a:schemeClr>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9"/>
            <p:cNvSpPr/>
            <p:nvPr/>
          </p:nvSpPr>
          <p:spPr>
            <a:xfrm>
              <a:off x="491490" y="31869"/>
              <a:ext cx="6880860" cy="856080"/>
            </a:xfrm>
            <a:prstGeom prst="roundRect">
              <a:avLst>
                <a:gd name="adj" fmla="val 16667"/>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9"/>
            <p:cNvSpPr txBox="1"/>
            <p:nvPr/>
          </p:nvSpPr>
          <p:spPr>
            <a:xfrm>
              <a:off x="533280" y="73659"/>
              <a:ext cx="6797280" cy="772500"/>
            </a:xfrm>
            <a:prstGeom prst="rect">
              <a:avLst/>
            </a:prstGeom>
            <a:noFill/>
            <a:ln>
              <a:noFill/>
            </a:ln>
          </p:spPr>
          <p:txBody>
            <a:bodyPr spcFirstLastPara="1" wrap="square" lIns="260075" tIns="0" rIns="260075" bIns="0" anchor="ctr" anchorCtr="0">
              <a:noAutofit/>
            </a:bodyPr>
            <a:lstStyle/>
            <a:p>
              <a:pPr marL="0" marR="0" lvl="0" indent="0" algn="l" rtl="0">
                <a:lnSpc>
                  <a:spcPct val="90000"/>
                </a:lnSpc>
                <a:spcBef>
                  <a:spcPts val="0"/>
                </a:spcBef>
                <a:spcAft>
                  <a:spcPts val="0"/>
                </a:spcAft>
                <a:buNone/>
              </a:pPr>
              <a:r>
                <a:rPr lang="ru-RU" sz="2400">
                  <a:solidFill>
                    <a:schemeClr val="dk1"/>
                  </a:solidFill>
                  <a:latin typeface="Times New Roman"/>
                  <a:ea typeface="Times New Roman"/>
                  <a:cs typeface="Times New Roman"/>
                  <a:sym typeface="Times New Roman"/>
                </a:rPr>
                <a:t>узел ва деталларнинг шаклини соддалаштириш уларни тайёрлашни арзонлаштиради ва керакли аниқликда ишлов беришни таъминлайди; </a:t>
              </a:r>
              <a:endParaRPr sz="2400">
                <a:solidFill>
                  <a:schemeClr val="dk1"/>
                </a:solidFill>
                <a:latin typeface="Calibri"/>
                <a:ea typeface="Calibri"/>
                <a:cs typeface="Calibri"/>
                <a:sym typeface="Calibri"/>
              </a:endParaRPr>
            </a:p>
          </p:txBody>
        </p:sp>
        <p:sp>
          <p:nvSpPr>
            <p:cNvPr id="209" name="Google Shape;209;p19"/>
            <p:cNvSpPr/>
            <p:nvPr/>
          </p:nvSpPr>
          <p:spPr>
            <a:xfrm>
              <a:off x="0" y="1775349"/>
              <a:ext cx="9829800" cy="730800"/>
            </a:xfrm>
            <a:prstGeom prst="rect">
              <a:avLst/>
            </a:prstGeom>
            <a:solidFill>
              <a:schemeClr val="lt1">
                <a:alpha val="89803"/>
              </a:schemeClr>
            </a:solidFill>
            <a:ln w="12700" cap="flat" cmpd="sng">
              <a:solidFill>
                <a:srgbClr val="43BCB8"/>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9"/>
            <p:cNvSpPr/>
            <p:nvPr/>
          </p:nvSpPr>
          <p:spPr>
            <a:xfrm>
              <a:off x="491490" y="1347309"/>
              <a:ext cx="6880860" cy="856080"/>
            </a:xfrm>
            <a:prstGeom prst="roundRect">
              <a:avLst>
                <a:gd name="adj" fmla="val 16667"/>
              </a:avLst>
            </a:prstGeom>
            <a:solidFill>
              <a:srgbClr val="43BCB8"/>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9"/>
            <p:cNvSpPr txBox="1"/>
            <p:nvPr/>
          </p:nvSpPr>
          <p:spPr>
            <a:xfrm>
              <a:off x="533280" y="1389099"/>
              <a:ext cx="6797280" cy="772500"/>
            </a:xfrm>
            <a:prstGeom prst="rect">
              <a:avLst/>
            </a:prstGeom>
            <a:noFill/>
            <a:ln>
              <a:noFill/>
            </a:ln>
          </p:spPr>
          <p:txBody>
            <a:bodyPr spcFirstLastPara="1" wrap="square" lIns="260075" tIns="0" rIns="260075" bIns="0" anchor="ctr" anchorCtr="0">
              <a:noAutofit/>
            </a:bodyPr>
            <a:lstStyle/>
            <a:p>
              <a:pPr marL="0" marR="0" lvl="0" indent="0" algn="l" rtl="0">
                <a:lnSpc>
                  <a:spcPct val="90000"/>
                </a:lnSpc>
                <a:spcBef>
                  <a:spcPts val="0"/>
                </a:spcBef>
                <a:spcAft>
                  <a:spcPts val="0"/>
                </a:spcAft>
                <a:buNone/>
              </a:pPr>
              <a:r>
                <a:rPr lang="ru-RU" sz="2400">
                  <a:solidFill>
                    <a:schemeClr val="dk1"/>
                  </a:solidFill>
                  <a:latin typeface="Times New Roman"/>
                  <a:ea typeface="Times New Roman"/>
                  <a:cs typeface="Times New Roman"/>
                  <a:sym typeface="Times New Roman"/>
                </a:rPr>
                <a:t>чизмада ўлчамларни туғри қўйиш ва уларнинг аниқлигига асосланган талабларни ёзиш; </a:t>
              </a:r>
              <a:endParaRPr sz="2400">
                <a:solidFill>
                  <a:schemeClr val="dk1"/>
                </a:solidFill>
                <a:latin typeface="Calibri"/>
                <a:ea typeface="Calibri"/>
                <a:cs typeface="Calibri"/>
                <a:sym typeface="Calibri"/>
              </a:endParaRPr>
            </a:p>
          </p:txBody>
        </p:sp>
        <p:sp>
          <p:nvSpPr>
            <p:cNvPr id="212" name="Google Shape;212;p19"/>
            <p:cNvSpPr/>
            <p:nvPr/>
          </p:nvSpPr>
          <p:spPr>
            <a:xfrm>
              <a:off x="0" y="3090789"/>
              <a:ext cx="9829800" cy="730800"/>
            </a:xfrm>
            <a:prstGeom prst="rect">
              <a:avLst/>
            </a:prstGeom>
            <a:solidFill>
              <a:schemeClr val="lt1">
                <a:alpha val="89803"/>
              </a:schemeClr>
            </a:solidFill>
            <a:ln w="12700" cap="flat" cmpd="sng">
              <a:solidFill>
                <a:srgbClr val="45B363"/>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9"/>
            <p:cNvSpPr/>
            <p:nvPr/>
          </p:nvSpPr>
          <p:spPr>
            <a:xfrm>
              <a:off x="491490" y="2662749"/>
              <a:ext cx="6880860" cy="856080"/>
            </a:xfrm>
            <a:prstGeom prst="roundRect">
              <a:avLst>
                <a:gd name="adj" fmla="val 16667"/>
              </a:avLst>
            </a:prstGeom>
            <a:solidFill>
              <a:srgbClr val="45B36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19"/>
            <p:cNvSpPr txBox="1"/>
            <p:nvPr/>
          </p:nvSpPr>
          <p:spPr>
            <a:xfrm>
              <a:off x="533280" y="2704539"/>
              <a:ext cx="6797280" cy="772500"/>
            </a:xfrm>
            <a:prstGeom prst="rect">
              <a:avLst/>
            </a:prstGeom>
            <a:noFill/>
            <a:ln>
              <a:noFill/>
            </a:ln>
          </p:spPr>
          <p:txBody>
            <a:bodyPr spcFirstLastPara="1" wrap="square" lIns="260075" tIns="0" rIns="260075" bIns="0" anchor="ctr" anchorCtr="0">
              <a:noAutofit/>
            </a:bodyPr>
            <a:lstStyle/>
            <a:p>
              <a:pPr marL="0" marR="0" lvl="0" indent="0" algn="l" rtl="0">
                <a:lnSpc>
                  <a:spcPct val="90000"/>
                </a:lnSpc>
                <a:spcBef>
                  <a:spcPts val="0"/>
                </a:spcBef>
                <a:spcAft>
                  <a:spcPts val="0"/>
                </a:spcAft>
                <a:buNone/>
              </a:pPr>
              <a:r>
                <a:rPr lang="ru-RU" sz="2400">
                  <a:solidFill>
                    <a:schemeClr val="dk1"/>
                  </a:solidFill>
                  <a:latin typeface="Times New Roman"/>
                  <a:ea typeface="Times New Roman"/>
                  <a:cs typeface="Times New Roman"/>
                  <a:sym typeface="Times New Roman"/>
                </a:rPr>
                <a:t>туташувчи ўлчамлар сонини камайтириш; </a:t>
              </a:r>
              <a:endParaRPr sz="2400">
                <a:solidFill>
                  <a:schemeClr val="dk1"/>
                </a:solidFill>
                <a:latin typeface="Times New Roman"/>
                <a:ea typeface="Times New Roman"/>
                <a:cs typeface="Times New Roman"/>
                <a:sym typeface="Times New Roman"/>
              </a:endParaRPr>
            </a:p>
          </p:txBody>
        </p:sp>
        <p:sp>
          <p:nvSpPr>
            <p:cNvPr id="215" name="Google Shape;215;p19"/>
            <p:cNvSpPr/>
            <p:nvPr/>
          </p:nvSpPr>
          <p:spPr>
            <a:xfrm>
              <a:off x="0" y="4406229"/>
              <a:ext cx="9829800" cy="730800"/>
            </a:xfrm>
            <a:prstGeom prst="rect">
              <a:avLst/>
            </a:prstGeom>
            <a:solidFill>
              <a:schemeClr val="lt1">
                <a:alpha val="89803"/>
              </a:schemeClr>
            </a:solidFill>
            <a:ln w="12700" cap="flat" cmpd="sng">
              <a:solidFill>
                <a:srgbClr val="6FAA47"/>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9"/>
            <p:cNvSpPr/>
            <p:nvPr/>
          </p:nvSpPr>
          <p:spPr>
            <a:xfrm>
              <a:off x="491490" y="3978189"/>
              <a:ext cx="6880860" cy="856080"/>
            </a:xfrm>
            <a:prstGeom prst="roundRect">
              <a:avLst>
                <a:gd name="adj" fmla="val 16667"/>
              </a:avLst>
            </a:prstGeom>
            <a:solidFill>
              <a:srgbClr val="6FAA4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9"/>
            <p:cNvSpPr txBox="1"/>
            <p:nvPr/>
          </p:nvSpPr>
          <p:spPr>
            <a:xfrm>
              <a:off x="533280" y="4019979"/>
              <a:ext cx="6797280" cy="772500"/>
            </a:xfrm>
            <a:prstGeom prst="rect">
              <a:avLst/>
            </a:prstGeom>
            <a:noFill/>
            <a:ln>
              <a:noFill/>
            </a:ln>
          </p:spPr>
          <p:txBody>
            <a:bodyPr spcFirstLastPara="1" wrap="square" lIns="260075" tIns="0" rIns="260075" bIns="0" anchor="ctr" anchorCtr="0">
              <a:noAutofit/>
            </a:bodyPr>
            <a:lstStyle/>
            <a:p>
              <a:pPr marL="0" marR="0" lvl="0" indent="0" algn="l" rtl="0">
                <a:lnSpc>
                  <a:spcPct val="90000"/>
                </a:lnSpc>
                <a:spcBef>
                  <a:spcPts val="0"/>
                </a:spcBef>
                <a:spcAft>
                  <a:spcPts val="0"/>
                </a:spcAft>
                <a:buNone/>
              </a:pPr>
              <a:r>
                <a:rPr lang="ru-RU" sz="2400">
                  <a:solidFill>
                    <a:schemeClr val="dk1"/>
                  </a:solidFill>
                  <a:latin typeface="Times New Roman"/>
                  <a:ea typeface="Times New Roman"/>
                  <a:cs typeface="Times New Roman"/>
                  <a:sym typeface="Times New Roman"/>
                </a:rPr>
                <a:t>детални тайёрлаш учун асосланган материал танлаш.</a:t>
              </a:r>
              <a:endParaRPr sz="2400">
                <a:solidFill>
                  <a:schemeClr val="dk1"/>
                </a:solidFill>
                <a:latin typeface="Calibri"/>
                <a:ea typeface="Calibri"/>
                <a:cs typeface="Calibri"/>
                <a:sym typeface="Calibri"/>
              </a:endParaRPr>
            </a:p>
          </p:txBody>
        </p:sp>
      </p:grpSp>
      <p:sp>
        <p:nvSpPr>
          <p:cNvPr id="218" name="Google Shape;218;p19"/>
          <p:cNvSpPr/>
          <p:nvPr/>
        </p:nvSpPr>
        <p:spPr>
          <a:xfrm>
            <a:off x="1447800" y="173335"/>
            <a:ext cx="8978900" cy="960328"/>
          </a:xfrm>
          <a:prstGeom prst="rect">
            <a:avLst/>
          </a:prstGeom>
          <a:noFill/>
          <a:ln>
            <a:noFill/>
          </a:ln>
        </p:spPr>
        <p:txBody>
          <a:bodyPr spcFirstLastPara="1" wrap="square" lIns="91425" tIns="45700" rIns="91425" bIns="45700" anchor="t" anchorCtr="0">
            <a:spAutoFit/>
          </a:bodyPr>
          <a:lstStyle/>
          <a:p>
            <a:pPr marL="0" marR="0" lvl="0" indent="449580" algn="ctr" rtl="0">
              <a:lnSpc>
                <a:spcPct val="150000"/>
              </a:lnSpc>
              <a:spcBef>
                <a:spcPts val="0"/>
              </a:spcBef>
              <a:spcAft>
                <a:spcPts val="0"/>
              </a:spcAft>
              <a:buNone/>
            </a:pPr>
            <a:r>
              <a:rPr lang="ru-RU" sz="2000" b="1">
                <a:solidFill>
                  <a:schemeClr val="dk1"/>
                </a:solidFill>
                <a:latin typeface="Times New Roman"/>
                <a:ea typeface="Times New Roman"/>
                <a:cs typeface="Times New Roman"/>
                <a:sym typeface="Times New Roman"/>
              </a:rPr>
              <a:t>Узел ва деталь конструкциясига ўзароалмашинувчанлик қуйидаги асосий талабларни қўяди: </a:t>
            </a:r>
            <a:endParaRPr sz="1600" b="1">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0"/>
          <p:cNvSpPr/>
          <p:nvPr/>
        </p:nvSpPr>
        <p:spPr>
          <a:xfrm>
            <a:off x="561703" y="593926"/>
            <a:ext cx="11247120" cy="5493812"/>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Ўзароалмашинувчанлик хозирги замон машинасозлигининг ишлаб чиқариш маданиятини оширишнинг асосий воситасидир. Ўзароалмашинувчан деталларни тайёрлаш учун ишлаб чиқаришни тайёрлаш ва ташкил қилишда муайян ишларни: деталларни тайёрлаш учун технологик жараёнларни ишлаб чиқиш, керакли мосламаларни, штампларни, қирқувчи ва ўлчовчи асбобларни лойиҳалаш ва тайёрлаш, ўлчов-назорат бўлимларини, назорат қилиш усулларини ишлаб чиқишни ва х. амалга оширишни талаб қилади. Ўлчамга ва шаклга берилган жоизлик қиймати бўйича тайёрланган деталь узелларга, узеллар-машиналарга ҳеч қандай қўшим­ча ишлов бермасдан йиғилади, бу машиналарни ишлаб чиқаришни соддалаштиради ва арзонлаштиради.</a:t>
            </a:r>
            <a:endParaRPr sz="14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Ўзароалмашинувчанлик машиналардан фойдаланишни соддалаштиради. Юқорида айтилганидек, машиналар таъмири амалда синган ёки ёйилган деталларни алмаштириш билан чекланади. Бу машиналарни йиғиш ва таъмирлаш жараёнида юқори малакали ишчилар талаб қилинмайди.</a:t>
            </a:r>
            <a:endParaRPr sz="14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Машина ва узел деталларини лойиҳалаш ва аниқлик параметрларини белгилашда давлат ва халқаро стандартга қатьий риск қилиш лозим. Халқаро ва давлат стандартларини қўллаш ўзароалмашинувчанлик даражасини оширади, машиналар ишлаб чиқаришни арзонлаштиради.</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21"/>
          <p:cNvSpPr/>
          <p:nvPr/>
        </p:nvSpPr>
        <p:spPr>
          <a:xfrm>
            <a:off x="953588" y="707723"/>
            <a:ext cx="10515601" cy="5493812"/>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Ўзароалмашинувчанликнинг қуйидаги турлари мавжуд: тўлиқ, тўлиқмас, ички, ташқи ва функционал. Тўлиқ ўзароалмашинувчанликда деталлар чизмада кўрсатилган геометрик параметрларга мувофиқ тайёрланиб йиғиш жараёнида деталларга ҳеч қандай ишлов берилмайди. Тўлиқ ўзароалмашинувчанлик асосан кўплаб маҳсулот ишлаб чиқарадиган корхоналар учун хосдир. Ушбу корхоналар деталларни юқори аниқликда тайёрлашни таъминлайди натижада машиналарни йиғиш</a:t>
            </a:r>
            <a:r>
              <a:rPr lang="ru-RU" sz="1800" cap="small">
                <a:solidFill>
                  <a:schemeClr val="dk1"/>
                </a:solidFill>
                <a:latin typeface="Times New Roman"/>
                <a:ea typeface="Times New Roman"/>
                <a:cs typeface="Times New Roman"/>
                <a:sym typeface="Times New Roman"/>
              </a:rPr>
              <a:t> </a:t>
            </a:r>
            <a:r>
              <a:rPr lang="ru-RU" sz="1800">
                <a:solidFill>
                  <a:schemeClr val="dk1"/>
                </a:solidFill>
                <a:latin typeface="Times New Roman"/>
                <a:ea typeface="Times New Roman"/>
                <a:cs typeface="Times New Roman"/>
                <a:sym typeface="Times New Roman"/>
              </a:rPr>
              <a:t>деталларга ҳеч қандай ишлов бермасдан амалга оширилади. Бу йиғиш</a:t>
            </a:r>
            <a:r>
              <a:rPr lang="ru-RU" sz="1800" cap="small">
                <a:solidFill>
                  <a:schemeClr val="dk1"/>
                </a:solidFill>
                <a:latin typeface="Times New Roman"/>
                <a:ea typeface="Times New Roman"/>
                <a:cs typeface="Times New Roman"/>
                <a:sym typeface="Times New Roman"/>
              </a:rPr>
              <a:t> </a:t>
            </a:r>
            <a:r>
              <a:rPr lang="ru-RU" sz="1800">
                <a:solidFill>
                  <a:schemeClr val="dk1"/>
                </a:solidFill>
                <a:latin typeface="Times New Roman"/>
                <a:ea typeface="Times New Roman"/>
                <a:cs typeface="Times New Roman"/>
                <a:sym typeface="Times New Roman"/>
              </a:rPr>
              <a:t>жараёни юқори малакали ишчиларни талаб қилмайди ва йиғишни</a:t>
            </a:r>
            <a:r>
              <a:rPr lang="ru-RU" sz="1800" cap="small">
                <a:solidFill>
                  <a:schemeClr val="dk1"/>
                </a:solidFill>
                <a:latin typeface="Times New Roman"/>
                <a:ea typeface="Times New Roman"/>
                <a:cs typeface="Times New Roman"/>
                <a:sym typeface="Times New Roman"/>
              </a:rPr>
              <a:t> </a:t>
            </a:r>
            <a:r>
              <a:rPr lang="ru-RU" sz="1800">
                <a:solidFill>
                  <a:schemeClr val="dk1"/>
                </a:solidFill>
                <a:latin typeface="Times New Roman"/>
                <a:ea typeface="Times New Roman"/>
                <a:cs typeface="Times New Roman"/>
                <a:sym typeface="Times New Roman"/>
              </a:rPr>
              <a:t>арзонлаштиради. Тўлиқ ўзароалмашинувчанлик машиналар таъмирини ҳам соддалаштиради, яъни машиналарнинг синган ёки ейилган деталлари бошқаларига ҳеч қандай ишлов бермасдан алмаштирилади. Хозирги Замон тракторлари, машиналарини қўшма корхоналарнинг маҳсулотисиз тасаввур қилиш мумкин эмас. Масалан, МТЗ-80 трактори конструкциясидаги 75% агрегатлар, йиғма бирликлар ва деталлар хар ҳил ёндош корхоналарда тайёрланган. Ҳозирги Асака автомобиль заводида, Тошкент трактор ишлаб чиқариш бирлашмасида тракторларни йиғиш жараёни ҳам тўлиқ ўзароалмашинувчанлик принципларига асосланган.</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2"/>
          <p:cNvSpPr/>
          <p:nvPr/>
        </p:nvSpPr>
        <p:spPr>
          <a:xfrm>
            <a:off x="391886" y="280914"/>
            <a:ext cx="6818812" cy="6324808"/>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Қишлоқ хўжалиги машиналарини таъмирлаш ҳам тўлиқ ўзаро алмашинувчанлик таъминланган тақдирдагина ўз самарасини беради. Чунки таъмирлаш корхоналарида эҳтиёт қисмларни тайёрлаш, айниқса трактор ва автомобиль двигатели поршенларини тайёрлаш махсус дастгоҳларни талаб қилади ва у иқтисодий жиҳатдан самара бермайди. Шунинг учун қишлоқ хўжалиги машиналарини таъмирлаш амалда эҳтиёт қисмлар билан тўда таъминлангандагина ўз самарасини беради. Ҳозирги вақтда тез ейиладиган ва синган деталларни тайёрлаш ва қайта тиклаш бўйича махсус таъмирлаш корхоналарини ташкил қилиш ўзароалмашинувчанлик принципларидан тўлиқ фойдаланиш имконини беради.</a:t>
            </a:r>
            <a:endParaRPr sz="14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Тўлиқмас ўзароалмашинувчанлик деталларни ишлаб чиқариш  технологияси йиғишда кўрсатилган аниқликни таъминламаган ҳолларда қўлланилади.</a:t>
            </a:r>
            <a:endParaRPr sz="1400">
              <a:solidFill>
                <a:schemeClr val="dk1"/>
              </a:solidFill>
              <a:latin typeface="Times New Roman"/>
              <a:ea typeface="Times New Roman"/>
              <a:cs typeface="Times New Roman"/>
              <a:sym typeface="Times New Roman"/>
            </a:endParaRPr>
          </a:p>
        </p:txBody>
      </p:sp>
      <p:pic>
        <p:nvPicPr>
          <p:cNvPr id="234" name="Google Shape;234;p22" descr="Internal Combustion Engines for Industrial Machinery and Tractors - Internal  Combustion Engines for Industrial Machinery and Tractors - Content - avl.com"/>
          <p:cNvPicPr preferRelativeResize="0"/>
          <p:nvPr/>
        </p:nvPicPr>
        <p:blipFill rotWithShape="1">
          <a:blip r:embed="rId3">
            <a:alphaModFix/>
          </a:blip>
          <a:srcRect/>
          <a:stretch/>
        </p:blipFill>
        <p:spPr>
          <a:xfrm>
            <a:off x="7462683" y="579418"/>
            <a:ext cx="4376994" cy="5727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3"/>
          <p:cNvSpPr/>
          <p:nvPr/>
        </p:nvSpPr>
        <p:spPr>
          <a:xfrm>
            <a:off x="404948" y="313509"/>
            <a:ext cx="11560629" cy="6324808"/>
          </a:xfrm>
          <a:prstGeom prst="rect">
            <a:avLst/>
          </a:prstGeom>
          <a:noFill/>
          <a:ln>
            <a:noFill/>
          </a:ln>
        </p:spPr>
        <p:txBody>
          <a:bodyPr spcFirstLastPara="1" wrap="square" lIns="91425" tIns="45700" rIns="91425" bIns="45700" anchor="t" anchorCtr="0">
            <a:spAutoFit/>
          </a:bodyPr>
          <a:lstStyle/>
          <a:p>
            <a:pPr marL="0" marR="0" lvl="0" indent="449580" algn="just" rtl="0">
              <a:lnSpc>
                <a:spcPct val="150000"/>
              </a:lnSpc>
              <a:spcBef>
                <a:spcPts val="0"/>
              </a:spcBef>
              <a:spcAft>
                <a:spcPts val="0"/>
              </a:spcAft>
              <a:buNone/>
            </a:pPr>
            <a:r>
              <a:rPr lang="ru-RU" sz="1800">
                <a:solidFill>
                  <a:schemeClr val="dk1"/>
                </a:solidFill>
                <a:latin typeface="Times New Roman"/>
                <a:ea typeface="Times New Roman"/>
                <a:cs typeface="Times New Roman"/>
                <a:sym typeface="Times New Roman"/>
              </a:rPr>
              <a:t>Ушбу ўзароалмашинувчанликда: тугалланмаган ишлаб чиқариш (яъни гуруҳдаги бирикувчи деталларни ўзаро тенг эмаслиги натижасида), қўшимча ишлаб чиқариш майдони ва назоратчи талаб қилиниши каби камчиликлар бўлиб, лекин булар ундан фойдала­ниш самарадорлигига салбий таъсир қилмайди.</a:t>
            </a:r>
            <a:endParaRPr sz="14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b="1">
                <a:solidFill>
                  <a:schemeClr val="dk1"/>
                </a:solidFill>
                <a:latin typeface="Times New Roman"/>
                <a:ea typeface="Times New Roman"/>
                <a:cs typeface="Times New Roman"/>
                <a:sym typeface="Times New Roman"/>
              </a:rPr>
              <a:t>Ташқи ўзароалмашинувчанлик </a:t>
            </a:r>
            <a:r>
              <a:rPr lang="ru-RU" sz="1800">
                <a:solidFill>
                  <a:schemeClr val="dk1"/>
                </a:solidFill>
                <a:latin typeface="Times New Roman"/>
                <a:ea typeface="Times New Roman"/>
                <a:cs typeface="Times New Roman"/>
                <a:sym typeface="Times New Roman"/>
              </a:rPr>
              <a:t>— фойдаланиш белгилари анча мураккаб бўлган, йиғиладиган тайёр маҳсулотлар ва бирикувчи юзаларининг шакли бўйича йиғиладиган тайёр маҳсулотлар ва узелларнинг ўзароалмашинувчанлигидир. Трактор ва автомобилларнинг электр жиҳозлари, ёқилғи аппаратлари, гидронасослар, думалаш подшипниклари умуман олганда, қўшма корхона маҳсулотлари, асосий машинани йиғувчи корхона учун ўзароалмашинувчан бўлишлари лозим.</a:t>
            </a:r>
            <a:endParaRPr sz="1400">
              <a:solidFill>
                <a:schemeClr val="dk1"/>
              </a:solidFill>
              <a:latin typeface="Times New Roman"/>
              <a:ea typeface="Times New Roman"/>
              <a:cs typeface="Times New Roman"/>
              <a:sym typeface="Times New Roman"/>
            </a:endParaRPr>
          </a:p>
          <a:p>
            <a:pPr marL="0" marR="0" lvl="0" indent="449580" algn="just" rtl="0">
              <a:lnSpc>
                <a:spcPct val="150000"/>
              </a:lnSpc>
              <a:spcBef>
                <a:spcPts val="0"/>
              </a:spcBef>
              <a:spcAft>
                <a:spcPts val="0"/>
              </a:spcAft>
              <a:buNone/>
            </a:pPr>
            <a:r>
              <a:rPr lang="ru-RU" sz="1800" b="1">
                <a:solidFill>
                  <a:schemeClr val="dk1"/>
                </a:solidFill>
                <a:latin typeface="Times New Roman"/>
                <a:ea typeface="Times New Roman"/>
                <a:cs typeface="Times New Roman"/>
                <a:sym typeface="Times New Roman"/>
              </a:rPr>
              <a:t>Ички ўзароалмашинувчанлик </a:t>
            </a:r>
            <a:r>
              <a:rPr lang="ru-RU" sz="1800">
                <a:solidFill>
                  <a:schemeClr val="dk1"/>
                </a:solidFill>
                <a:latin typeface="Times New Roman"/>
                <a:ea typeface="Times New Roman"/>
                <a:cs typeface="Times New Roman"/>
                <a:sym typeface="Times New Roman"/>
              </a:rPr>
              <a:t>— бу маҳсулот таркибига кирувчи узеллар ва механизмларнинг ёки узелга кирувчи алоҳида деталларнинг ўзароалмашинувчанлигидир. Масалан, сирпаниш подшипнигида ичқўймани алмаштириш; думалаш подшипнигида дума­лаш элементи ва халқаларни алмаштириш; поршень бармоқларини ва шатун юқориги каллагининг қистирмасини алмаштириш ва бошқалар. Ҳозирги вақтда машиналарни баҳолашдаги асосий ме­зон бўлиб, улар конструкциясининг пухталиги ва ўзоқ муддат ишлаши ҳисобланади. Шу муносабат билан деталларни, маҳсулотларни иш вазифасига кўра тайёрланиш аниқлигини ифодаловчи функционал ўзароалмашинувчанлик кенг маъно касб этади.</a:t>
            </a:r>
            <a:endParaRPr sz="1800">
              <a:solidFill>
                <a:schemeClr val="dk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84219" y="658482"/>
            <a:ext cx="9227126" cy="3323987"/>
          </a:xfrm>
          <a:prstGeom prst="rect">
            <a:avLst/>
          </a:prstGeom>
        </p:spPr>
        <p:txBody>
          <a:bodyPr wrap="square">
            <a:spAutoFit/>
          </a:bodyPr>
          <a:lstStyle/>
          <a:p>
            <a:pPr indent="449580" algn="ctr">
              <a:lnSpc>
                <a:spcPct val="150000"/>
              </a:lnSpc>
            </a:pPr>
            <a:r>
              <a:rPr lang="ru-RU" sz="2000" dirty="0" err="1">
                <a:latin typeface="Times New Roman" panose="02020603050405020304" pitchFamily="18" charset="0"/>
                <a:ea typeface="Times New Roman" panose="02020603050405020304" pitchFamily="18" charset="0"/>
              </a:rPr>
              <a:t>Фойдаланилган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адабиётлар</a:t>
            </a:r>
            <a:endParaRPr lang="ru-RU" sz="1600" dirty="0">
              <a:latin typeface="Times New Roman" panose="02020603050405020304" pitchFamily="18" charset="0"/>
              <a:ea typeface="Times New Roman" panose="02020603050405020304" pitchFamily="18" charset="0"/>
            </a:endParaRPr>
          </a:p>
          <a:p>
            <a:pPr marL="285750" indent="-285750" algn="just">
              <a:lnSpc>
                <a:spcPct val="150000"/>
              </a:lnSpc>
            </a:pPr>
            <a:r>
              <a:rPr lang="ru-RU" sz="2000" dirty="0">
                <a:latin typeface="Times New Roman" panose="02020603050405020304" pitchFamily="18" charset="0"/>
                <a:ea typeface="Times New Roman" panose="02020603050405020304" pitchFamily="18" charset="0"/>
              </a:rPr>
              <a:t>1. "</a:t>
            </a:r>
            <a:r>
              <a:rPr lang="ru-RU" sz="2000" dirty="0" err="1">
                <a:latin typeface="Times New Roman" panose="02020603050405020304" pitchFamily="18" charset="0"/>
                <a:ea typeface="Times New Roman" panose="02020603050405020304" pitchFamily="18" charset="0"/>
              </a:rPr>
              <a:t>Ўзароалмашинувчанлик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стандартлаштириш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ўлчов</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усуллари</a:t>
            </a:r>
            <a:r>
              <a:rPr lang="ru-RU" sz="2000" dirty="0">
                <a:latin typeface="Times New Roman" panose="02020603050405020304" pitchFamily="18" charset="0"/>
                <a:ea typeface="Times New Roman" panose="02020603050405020304" pitchFamily="18" charset="0"/>
              </a:rPr>
              <a:t>", Р.Р. </a:t>
            </a:r>
            <a:r>
              <a:rPr lang="ru-RU" sz="2000" dirty="0" err="1">
                <a:latin typeface="Times New Roman" panose="02020603050405020304" pitchFamily="18" charset="0"/>
                <a:ea typeface="Times New Roman" panose="02020603050405020304" pitchFamily="18" charset="0"/>
              </a:rPr>
              <a:t>Равшанов</a:t>
            </a:r>
            <a:r>
              <a:rPr lang="ru-RU" sz="2000" dirty="0">
                <a:latin typeface="Times New Roman" panose="02020603050405020304" pitchFamily="18" charset="0"/>
                <a:ea typeface="Times New Roman" panose="02020603050405020304" pitchFamily="18" charset="0"/>
              </a:rPr>
              <a:t> - </a:t>
            </a:r>
            <a:r>
              <a:rPr lang="uz-Cyrl-UZ" sz="2000" dirty="0">
                <a:latin typeface="Times New Roman" panose="02020603050405020304" pitchFamily="18" charset="0"/>
                <a:ea typeface="Times New Roman" panose="02020603050405020304" pitchFamily="18" charset="0"/>
              </a:rPr>
              <a:t>Ў</a:t>
            </a:r>
            <a:r>
              <a:rPr lang="ru-RU" sz="2000" dirty="0" err="1">
                <a:latin typeface="Times New Roman" panose="02020603050405020304" pitchFamily="18" charset="0"/>
                <a:ea typeface="Times New Roman" panose="02020603050405020304" pitchFamily="18" charset="0"/>
              </a:rPr>
              <a:t>қитувчи</a:t>
            </a:r>
            <a:r>
              <a:rPr lang="ru-RU" sz="2000" dirty="0">
                <a:latin typeface="Times New Roman" panose="02020603050405020304" pitchFamily="18" charset="0"/>
                <a:ea typeface="Times New Roman" panose="02020603050405020304" pitchFamily="18" charset="0"/>
              </a:rPr>
              <a:t>, Ташкент, 2016.</a:t>
            </a:r>
            <a:endParaRPr lang="ru-RU" sz="1600" dirty="0">
              <a:latin typeface="Times New Roman" panose="02020603050405020304" pitchFamily="18" charset="0"/>
              <a:ea typeface="Times New Roman" panose="02020603050405020304" pitchFamily="18" charset="0"/>
            </a:endParaRPr>
          </a:p>
          <a:p>
            <a:pPr marL="285750" indent="-285750" algn="just">
              <a:lnSpc>
                <a:spcPct val="150000"/>
              </a:lnSpc>
            </a:pPr>
            <a:r>
              <a:rPr lang="ru-RU" sz="2000" dirty="0">
                <a:latin typeface="Times New Roman" panose="02020603050405020304" pitchFamily="18" charset="0"/>
                <a:ea typeface="Times New Roman" panose="02020603050405020304" pitchFamily="18" charset="0"/>
              </a:rPr>
              <a:t>2. "Метрология, </a:t>
            </a:r>
            <a:r>
              <a:rPr lang="ru-RU" sz="2000" dirty="0" err="1">
                <a:latin typeface="Times New Roman" panose="02020603050405020304" pitchFamily="18" charset="0"/>
                <a:ea typeface="Times New Roman" panose="02020603050405020304" pitchFamily="18" charset="0"/>
              </a:rPr>
              <a:t>Ўзароалмашинувчанлик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стандартлаштириш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Файзиев</a:t>
            </a:r>
            <a:r>
              <a:rPr lang="ru-RU" sz="2000" dirty="0">
                <a:latin typeface="Times New Roman" panose="02020603050405020304" pitchFamily="18" charset="0"/>
                <a:ea typeface="Times New Roman" panose="02020603050405020304" pitchFamily="18" charset="0"/>
              </a:rPr>
              <a:t> Р.Р., </a:t>
            </a:r>
            <a:r>
              <a:rPr lang="ru-RU" sz="2000" dirty="0" err="1">
                <a:latin typeface="Times New Roman" panose="02020603050405020304" pitchFamily="18" charset="0"/>
                <a:ea typeface="Times New Roman" panose="02020603050405020304" pitchFamily="18" charset="0"/>
              </a:rPr>
              <a:t>Дарслик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Меҳнат</a:t>
            </a:r>
            <a:r>
              <a:rPr lang="ru-RU" sz="2000" dirty="0">
                <a:latin typeface="Times New Roman" panose="02020603050405020304" pitchFamily="18" charset="0"/>
                <a:ea typeface="Times New Roman" panose="02020603050405020304" pitchFamily="18" charset="0"/>
              </a:rPr>
              <a:t>", Ташкент - 2014.</a:t>
            </a:r>
            <a:endParaRPr lang="ru-RU" sz="1600" dirty="0">
              <a:latin typeface="Times New Roman" panose="02020603050405020304" pitchFamily="18" charset="0"/>
              <a:ea typeface="Times New Roman" panose="02020603050405020304" pitchFamily="18" charset="0"/>
            </a:endParaRPr>
          </a:p>
          <a:p>
            <a:pPr marL="285750" indent="-285750">
              <a:lnSpc>
                <a:spcPct val="150000"/>
              </a:lnSpc>
            </a:pPr>
            <a:r>
              <a:rPr lang="ru-RU" sz="2000" dirty="0">
                <a:latin typeface="Times New Roman" panose="02020603050405020304" pitchFamily="18" charset="0"/>
                <a:ea typeface="Times New Roman" panose="02020603050405020304" pitchFamily="18" charset="0"/>
              </a:rPr>
              <a:t>3. "</a:t>
            </a:r>
            <a:r>
              <a:rPr lang="ru-RU" sz="2000" dirty="0" err="1">
                <a:latin typeface="Times New Roman" panose="02020603050405020304" pitchFamily="18" charset="0"/>
                <a:ea typeface="Times New Roman" panose="02020603050405020304" pitchFamily="18" charset="0"/>
              </a:rPr>
              <a:t>Технологик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параметрларни</a:t>
            </a:r>
            <a:r>
              <a:rPr lang="ru-RU" sz="2000" dirty="0">
                <a:latin typeface="Times New Roman" panose="02020603050405020304" pitchFamily="18" charset="0"/>
                <a:ea typeface="Times New Roman" panose="02020603050405020304" pitchFamily="18" charset="0"/>
              </a:rPr>
              <a:t> </a:t>
            </a:r>
            <a:r>
              <a:rPr lang="uz-Cyrl-UZ" sz="2000" dirty="0">
                <a:latin typeface="Times New Roman" panose="02020603050405020304" pitchFamily="18" charset="0"/>
                <a:ea typeface="Times New Roman" panose="02020603050405020304" pitchFamily="18" charset="0"/>
              </a:rPr>
              <a:t>ў</a:t>
            </a:r>
            <a:r>
              <a:rPr lang="ru-RU" sz="2000" dirty="0" err="1">
                <a:latin typeface="Times New Roman" panose="02020603050405020304" pitchFamily="18" charset="0"/>
                <a:ea typeface="Times New Roman" panose="02020603050405020304" pitchFamily="18" charset="0"/>
              </a:rPr>
              <a:t>лчаш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усуллари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воситалари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Муҳамедов</a:t>
            </a:r>
            <a:r>
              <a:rPr lang="ru-RU" sz="2000" dirty="0">
                <a:latin typeface="Times New Roman" panose="02020603050405020304" pitchFamily="18" charset="0"/>
                <a:ea typeface="Times New Roman" panose="02020603050405020304" pitchFamily="18" charset="0"/>
              </a:rPr>
              <a:t> Б.Э., - </a:t>
            </a:r>
            <a:r>
              <a:rPr lang="uz-Cyrl-UZ" sz="2000" dirty="0">
                <a:latin typeface="Times New Roman" panose="02020603050405020304" pitchFamily="18" charset="0"/>
                <a:ea typeface="Times New Roman" panose="02020603050405020304" pitchFamily="18" charset="0"/>
              </a:rPr>
              <a:t>Ў</a:t>
            </a:r>
            <a:r>
              <a:rPr lang="ru-RU" sz="2000" dirty="0" err="1">
                <a:latin typeface="Times New Roman" panose="02020603050405020304" pitchFamily="18" charset="0"/>
                <a:ea typeface="Times New Roman" panose="02020603050405020304" pitchFamily="18" charset="0"/>
              </a:rPr>
              <a:t>қитувчи</a:t>
            </a:r>
            <a:r>
              <a:rPr lang="ru-RU" sz="2000" dirty="0">
                <a:latin typeface="Times New Roman" panose="02020603050405020304" pitchFamily="18" charset="0"/>
                <a:ea typeface="Times New Roman" panose="02020603050405020304" pitchFamily="18" charset="0"/>
              </a:rPr>
              <a:t>, Ташкент, 2017.</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4911816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1904</Words>
  <Application>Microsoft Office PowerPoint</Application>
  <PresentationFormat>Широкоэкранный</PresentationFormat>
  <Paragraphs>91</Paragraphs>
  <Slides>24</Slides>
  <Notes>23</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24</vt:i4>
      </vt:variant>
    </vt:vector>
  </HeadingPairs>
  <TitlesOfParts>
    <vt:vector size="28" baseType="lpstr">
      <vt:lpstr>Arial</vt:lpstr>
      <vt:lpstr>Calibri</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Давлатлараро стандартлар  </vt:lpstr>
      <vt:lpstr>Ўзбекистон Республикаси Давлат Стандартлари  </vt:lpstr>
      <vt:lpstr>Хорижий мамлакатлар миллий стандартлари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cp:lastModifiedBy>
  <cp:revision>1</cp:revision>
  <dcterms:created xsi:type="dcterms:W3CDTF">2021-03-22T12:52:27Z</dcterms:created>
  <dcterms:modified xsi:type="dcterms:W3CDTF">2021-04-09T04:55:41Z</dcterms:modified>
</cp:coreProperties>
</file>