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0" r:id="rId15"/>
    <p:sldId id="269" r:id="rId16"/>
    <p:sldId id="270" r:id="rId17"/>
    <p:sldId id="271" r:id="rId18"/>
    <p:sldId id="272" r:id="rId19"/>
    <p:sldId id="273" r:id="rId20"/>
    <p:sldId id="274" r:id="rId21"/>
    <p:sldId id="275" r:id="rId22"/>
    <p:sldId id="279" r:id="rId23"/>
    <p:sldId id="276" r:id="rId24"/>
    <p:sldId id="281" r:id="rId2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28D5641-CD3C-4160-AAE3-1D6A81902C60}"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967848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28D5641-CD3C-4160-AAE3-1D6A81902C60}"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2352662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28D5641-CD3C-4160-AAE3-1D6A81902C60}"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881806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28D5641-CD3C-4160-AAE3-1D6A81902C60}" type="datetimeFigureOut">
              <a:rPr lang="ru-RU" smtClean="0"/>
              <a:t>09.04.2021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2282840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28D5641-CD3C-4160-AAE3-1D6A81902C60}" type="datetimeFigureOut">
              <a:rPr lang="ru-RU" smtClean="0"/>
              <a:t>09.04.2021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3614508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28D5641-CD3C-4160-AAE3-1D6A81902C60}" type="datetimeFigureOut">
              <a:rPr lang="ru-RU" smtClean="0"/>
              <a:t>09.04.2021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4090697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28D5641-CD3C-4160-AAE3-1D6A81902C60}" type="datetimeFigureOut">
              <a:rPr lang="ru-RU" smtClean="0"/>
              <a:t>09.04.2021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1368255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428D5641-CD3C-4160-AAE3-1D6A81902C60}" type="datetimeFigureOut">
              <a:rPr lang="ru-RU" smtClean="0"/>
              <a:t>09.04.2021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3460409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428D5641-CD3C-4160-AAE3-1D6A81902C60}" type="datetimeFigureOut">
              <a:rPr lang="ru-RU" smtClean="0"/>
              <a:t>09.04.2021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4106140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28D5641-CD3C-4160-AAE3-1D6A81902C60}"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189290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28D5641-CD3C-4160-AAE3-1D6A81902C60}"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4044117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8D5641-CD3C-4160-AAE3-1D6A81902C60}" type="datetimeFigureOut">
              <a:rPr lang="ru-RU" smtClean="0"/>
              <a:t>09.04.2021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91E72B-9C6D-4C4B-B028-26976984F993}" type="slidenum">
              <a:rPr lang="ru-RU" smtClean="0"/>
              <a:t>‹#›</a:t>
            </a:fld>
            <a:endParaRPr lang="ru-RU"/>
          </a:p>
        </p:txBody>
      </p:sp>
    </p:spTree>
    <p:extLst>
      <p:ext uri="{BB962C8B-B14F-4D97-AF65-F5344CB8AC3E}">
        <p14:creationId xmlns:p14="http://schemas.microsoft.com/office/powerpoint/2010/main" val="14436452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3341966" y="4175171"/>
            <a:ext cx="5321677" cy="2356230"/>
          </a:xfrm>
          <a:prstGeom prst="rect">
            <a:avLst/>
          </a:prstGeom>
          <a:ln>
            <a:noFill/>
          </a:ln>
          <a:effectLst>
            <a:softEdge rad="112500"/>
          </a:effectLst>
        </p:spPr>
      </p:pic>
      <p:sp>
        <p:nvSpPr>
          <p:cNvPr id="5" name="Прямоугольник 4"/>
          <p:cNvSpPr/>
          <p:nvPr/>
        </p:nvSpPr>
        <p:spPr>
          <a:xfrm>
            <a:off x="2651758" y="235941"/>
            <a:ext cx="6857999" cy="1481175"/>
          </a:xfrm>
          <a:prstGeom prst="rect">
            <a:avLst/>
          </a:prstGeom>
        </p:spPr>
        <p:txBody>
          <a:bodyPr wrap="square">
            <a:spAutoFit/>
          </a:bodyPr>
          <a:lstStyle/>
          <a:p>
            <a:pPr algn="ctr">
              <a:lnSpc>
                <a:spcPct val="150000"/>
              </a:lnSpc>
            </a:pPr>
            <a:r>
              <a:rPr lang="uz-Cyrl-UZ" sz="3200" b="1" dirty="0" smtClean="0">
                <a:solidFill>
                  <a:srgbClr val="FF0000"/>
                </a:solidFill>
                <a:latin typeface="Times New Roman" panose="02020603050405020304" pitchFamily="18" charset="0"/>
                <a:ea typeface="Times New Roman" panose="02020603050405020304" pitchFamily="18" charset="0"/>
              </a:rPr>
              <a:t>Ў</a:t>
            </a:r>
            <a:r>
              <a:rPr lang="en-US" sz="3200" b="1" dirty="0" smtClean="0">
                <a:solidFill>
                  <a:srgbClr val="FF0000"/>
                </a:solidFill>
                <a:latin typeface="Times New Roman" panose="02020603050405020304" pitchFamily="18" charset="0"/>
                <a:ea typeface="Times New Roman" panose="02020603050405020304" pitchFamily="18" charset="0"/>
              </a:rPr>
              <a:t>ЗАРОАЛМАШУВЧАНЛИК ВА </a:t>
            </a:r>
            <a:r>
              <a:rPr lang="uz-Cyrl-UZ" sz="3200" b="1" dirty="0" smtClean="0">
                <a:solidFill>
                  <a:srgbClr val="FF0000"/>
                </a:solidFill>
                <a:latin typeface="Times New Roman" panose="02020603050405020304" pitchFamily="18" charset="0"/>
                <a:ea typeface="Times New Roman" panose="02020603050405020304" pitchFamily="18" charset="0"/>
              </a:rPr>
              <a:t>ЎЛЧОВ ТЕХНИКАСИ</a:t>
            </a:r>
            <a:endParaRPr lang="ru-RU" sz="2400" dirty="0">
              <a:solidFill>
                <a:srgbClr val="FF0000"/>
              </a:solidFill>
              <a:effectLst/>
              <a:latin typeface="Times New Roman" panose="02020603050405020304" pitchFamily="18" charset="0"/>
              <a:ea typeface="Times New Roman" panose="02020603050405020304" pitchFamily="18" charset="0"/>
            </a:endParaRPr>
          </a:p>
        </p:txBody>
      </p:sp>
      <p:sp>
        <p:nvSpPr>
          <p:cNvPr id="6" name="Прямоугольник 5"/>
          <p:cNvSpPr/>
          <p:nvPr/>
        </p:nvSpPr>
        <p:spPr>
          <a:xfrm>
            <a:off x="2380641" y="2253646"/>
            <a:ext cx="7400231" cy="1200329"/>
          </a:xfrm>
          <a:prstGeom prst="rect">
            <a:avLst/>
          </a:prstGeom>
        </p:spPr>
        <p:txBody>
          <a:bodyPr wrap="none">
            <a:spAutoFit/>
          </a:bodyPr>
          <a:lstStyle/>
          <a:p>
            <a:pPr algn="ctr"/>
            <a:r>
              <a:rPr lang="ru-RU" sz="2400" b="1" dirty="0">
                <a:solidFill>
                  <a:srgbClr val="0070C0"/>
                </a:solidFill>
                <a:latin typeface="Times New Roman" panose="02020603050405020304" pitchFamily="18" charset="0"/>
                <a:cs typeface="Times New Roman" panose="02020603050405020304" pitchFamily="18" charset="0"/>
              </a:rPr>
              <a:t>ДЕТАЛЛАРНИНГ ШАКЛИНИ, </a:t>
            </a:r>
            <a:endParaRPr lang="en-US" sz="2400" b="1" dirty="0" smtClean="0">
              <a:solidFill>
                <a:srgbClr val="0070C0"/>
              </a:solidFill>
              <a:latin typeface="Times New Roman" panose="02020603050405020304" pitchFamily="18" charset="0"/>
              <a:cs typeface="Times New Roman" panose="02020603050405020304" pitchFamily="18" charset="0"/>
            </a:endParaRPr>
          </a:p>
          <a:p>
            <a:pPr algn="ctr"/>
            <a:r>
              <a:rPr lang="ru-RU" sz="2400" b="1" dirty="0" smtClean="0">
                <a:solidFill>
                  <a:srgbClr val="0070C0"/>
                </a:solidFill>
                <a:latin typeface="Times New Roman" panose="02020603050405020304" pitchFamily="18" charset="0"/>
                <a:cs typeface="Times New Roman" panose="02020603050405020304" pitchFamily="18" charset="0"/>
              </a:rPr>
              <a:t>ТЕКИСЛИКЛАРИНИ </a:t>
            </a:r>
            <a:r>
              <a:rPr lang="ru-RU" sz="2400" b="1" dirty="0">
                <a:solidFill>
                  <a:srgbClr val="0070C0"/>
                </a:solidFill>
                <a:latin typeface="Times New Roman" panose="02020603050405020304" pitchFamily="18" charset="0"/>
                <a:cs typeface="Times New Roman" panose="02020603050405020304" pitchFamily="18" charset="0"/>
              </a:rPr>
              <a:t>ЎЗАРО ЖОЙЛАШИШДАН </a:t>
            </a:r>
            <a:endParaRPr lang="en-US" sz="2400" b="1" dirty="0" smtClean="0">
              <a:solidFill>
                <a:srgbClr val="0070C0"/>
              </a:solidFill>
              <a:latin typeface="Times New Roman" panose="02020603050405020304" pitchFamily="18" charset="0"/>
              <a:cs typeface="Times New Roman" panose="02020603050405020304" pitchFamily="18" charset="0"/>
            </a:endParaRPr>
          </a:p>
          <a:p>
            <a:pPr algn="ctr"/>
            <a:r>
              <a:rPr lang="ru-RU" sz="2400" b="1" dirty="0" smtClean="0">
                <a:solidFill>
                  <a:srgbClr val="0070C0"/>
                </a:solidFill>
                <a:latin typeface="Times New Roman" panose="02020603050405020304" pitchFamily="18" charset="0"/>
                <a:cs typeface="Times New Roman" panose="02020603050405020304" pitchFamily="18" charset="0"/>
              </a:rPr>
              <a:t>ЧЕТГА ЧИ</a:t>
            </a:r>
            <a:r>
              <a:rPr lang="uz-Cyrl-UZ" sz="2400" b="1" dirty="0">
                <a:solidFill>
                  <a:srgbClr val="0070C0"/>
                </a:solidFill>
                <a:latin typeface="Times New Roman" panose="02020603050405020304" pitchFamily="18" charset="0"/>
                <a:cs typeface="Times New Roman" panose="02020603050405020304" pitchFamily="18" charset="0"/>
              </a:rPr>
              <a:t>Қ</a:t>
            </a:r>
            <a:r>
              <a:rPr lang="ru-RU" sz="2400" b="1" dirty="0">
                <a:solidFill>
                  <a:srgbClr val="0070C0"/>
                </a:solidFill>
                <a:latin typeface="Times New Roman" panose="02020603050405020304" pitchFamily="18" charset="0"/>
                <a:cs typeface="Times New Roman" panose="02020603050405020304" pitchFamily="18" charset="0"/>
              </a:rPr>
              <a:t>ИШЛАРИНИ МЕЪЁРЛАШ</a:t>
            </a:r>
            <a:endParaRPr lang="ru-RU" sz="36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47027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722504" y="630093"/>
            <a:ext cx="10855603" cy="5324535"/>
          </a:xfrm>
          <a:prstGeom prst="rect">
            <a:avLst/>
          </a:prstGeom>
        </p:spPr>
        <p:txBody>
          <a:bodyPr wrap="square">
            <a:spAutoFit/>
          </a:bodyPr>
          <a:lstStyle/>
          <a:p>
            <a:pPr indent="449580" algn="just"/>
            <a:r>
              <a:rPr lang="ru-RU" sz="2000" dirty="0">
                <a:latin typeface="Times New Roman" panose="02020603050405020304" pitchFamily="18" charset="0"/>
                <a:ea typeface="Times New Roman" panose="02020603050405020304" pitchFamily="18" charset="0"/>
                <a:cs typeface="Times New Roman" panose="02020603050405020304" pitchFamily="18" charset="0"/>
              </a:rPr>
              <a:t>Машина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деталларининг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сифати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уларнинг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геометрик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физик, механик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бошқа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параметрларининг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мажмуи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аниқланади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қандай</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деталнинг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ясси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цилиндрик,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конуссимон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сферик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эвольвентли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бошқа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сиртлар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чегараланган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геометрик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жисм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уларнинг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элементлари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тўпламидан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топган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қараш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Масалан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погонали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вални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умумий</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ўққа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турли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диаметрли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цилиндрлар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тўплами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тасаввур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қилиш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Тайёрлаш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жараёнида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идеал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геометрик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шаклдаги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деталь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сиртини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олиш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эмас</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Бунга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сабаб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олдинги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бандда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келтирилган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турли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хатоликлар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шакл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тузилиши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сиртларнинг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жойлашишида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хатоликлар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келтириб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чиқаради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вақтида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йиғишда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бу</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четга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чиқишлар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ейилишга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равон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юришнинг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бузилишига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шовқин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хосил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таранглик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тирқишнинг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нотекис</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бўлишига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бошқаларга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олиб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келади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a:t>
            </a:r>
          </a:p>
          <a:p>
            <a:pPr indent="449580" algn="just"/>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Сиртларнинг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белгиланган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шаклидан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жойлашишдан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четга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чиқиши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йиғишни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қийинлаштиради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ўлчамлариинг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аниқлиги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камайтиради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базалаш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аниқлигига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таъсир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қилади</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indent="449580" algn="just"/>
            <a:r>
              <a:rPr lang="ru-RU" sz="2000" dirty="0" err="1">
                <a:latin typeface="Times New Roman" panose="02020603050405020304" pitchFamily="18" charset="0"/>
                <a:cs typeface="Times New Roman" panose="02020603050405020304" pitchFamily="18" charset="0"/>
              </a:rPr>
              <a:t>Шундай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қилиб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эксплуатацион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технологик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кўрсаткичлар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ошириш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учун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чизиқли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бурчак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ўлчамлардан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четга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чиқиш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чегарасини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чегаралабгина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қолмай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сиртларнинг</a:t>
            </a:r>
            <a:r>
              <a:rPr lang="ru-RU" sz="2000" dirty="0">
                <a:latin typeface="Times New Roman" panose="02020603050405020304" pitchFamily="18" charset="0"/>
                <a:cs typeface="Times New Roman" panose="02020603050405020304" pitchFamily="18" charset="0"/>
              </a:rPr>
              <a:t> номинал </a:t>
            </a:r>
            <a:r>
              <a:rPr lang="ru-RU" sz="2000" dirty="0" err="1">
                <a:latin typeface="Times New Roman" panose="02020603050405020304" pitchFamily="18" charset="0"/>
                <a:cs typeface="Times New Roman" panose="02020603050405020304" pitchFamily="18" charset="0"/>
              </a:rPr>
              <a:t>шаклдан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жолашиш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ўрнидан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четга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чиқишларни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чеклаш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лозим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Тайёрлаш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текширишда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деталлар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геометрияси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аниқлигини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ошириш</a:t>
            </a:r>
            <a:r>
              <a:rPr lang="ru-RU" sz="2000" dirty="0">
                <a:latin typeface="Times New Roman" panose="02020603050405020304" pitchFamily="18" charset="0"/>
                <a:cs typeface="Times New Roman" panose="02020603050405020304" pitchFamily="18" charset="0"/>
              </a:rPr>
              <a:t>, машина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приборлар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сифатини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оширишга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имкон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беради</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50899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50006" y="187124"/>
            <a:ext cx="10341736" cy="2246769"/>
          </a:xfrm>
          <a:prstGeom prst="rect">
            <a:avLst/>
          </a:prstGeom>
        </p:spPr>
        <p:txBody>
          <a:bodyPr wrap="square">
            <a:spAutoFit/>
          </a:bodyPr>
          <a:lstStyle/>
          <a:p>
            <a:pPr indent="449580" algn="just"/>
            <a:r>
              <a:rPr lang="ru-RU" sz="2000" dirty="0" err="1">
                <a:latin typeface="Times New Roman" panose="02020603050405020304" pitchFamily="18" charset="0"/>
                <a:ea typeface="Times New Roman" panose="02020603050405020304" pitchFamily="18" charset="0"/>
              </a:rPr>
              <a:t>Шакл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аниқлиги</a:t>
            </a:r>
            <a:r>
              <a:rPr lang="ru-RU" sz="2000" dirty="0">
                <a:latin typeface="Times New Roman" panose="02020603050405020304" pitchFamily="18" charset="0"/>
                <a:ea typeface="Times New Roman" panose="02020603050405020304" pitchFamily="18" charset="0"/>
              </a:rPr>
              <a:t> ГОСТ 24642-81 (СТСЭВ 301-76) га </a:t>
            </a:r>
            <a:r>
              <a:rPr lang="ru-RU" sz="2000" dirty="0" err="1">
                <a:latin typeface="Times New Roman" panose="02020603050405020304" pitchFamily="18" charset="0"/>
                <a:ea typeface="Times New Roman" panose="02020603050405020304" pitchFamily="18" charset="0"/>
              </a:rPr>
              <a:t>мувофиқ</a:t>
            </a:r>
            <a:r>
              <a:rPr lang="ru-RU" sz="2000" dirty="0">
                <a:latin typeface="Times New Roman" panose="02020603050405020304" pitchFamily="18" charset="0"/>
                <a:ea typeface="Times New Roman" panose="02020603050405020304" pitchFamily="18" charset="0"/>
              </a:rPr>
              <a:t> реал </a:t>
            </a:r>
            <a:r>
              <a:rPr lang="ru-RU" sz="2000" dirty="0" err="1">
                <a:latin typeface="Times New Roman" panose="02020603050405020304" pitchFamily="18" charset="0"/>
                <a:ea typeface="Times New Roman" panose="02020603050405020304" pitchFamily="18" charset="0"/>
              </a:rPr>
              <a:t>юзанинг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профилнинг</a:t>
            </a:r>
            <a:r>
              <a:rPr lang="ru-RU" sz="2000" dirty="0">
                <a:latin typeface="Times New Roman" panose="02020603050405020304" pitchFamily="18" charset="0"/>
                <a:ea typeface="Times New Roman" panose="02020603050405020304" pitchFamily="18" charset="0"/>
              </a:rPr>
              <a:t>) номинал юза </a:t>
            </a:r>
            <a:r>
              <a:rPr lang="ru-RU" sz="2000" dirty="0" err="1">
                <a:latin typeface="Times New Roman" panose="02020603050405020304" pitchFamily="18" charset="0"/>
                <a:ea typeface="Times New Roman" panose="02020603050405020304" pitchFamily="18" charset="0"/>
              </a:rPr>
              <a:t>шаклидан</a:t>
            </a:r>
            <a:r>
              <a:rPr lang="ru-RU" sz="2000" dirty="0">
                <a:latin typeface="Times New Roman" panose="02020603050405020304" pitchFamily="18" charset="0"/>
                <a:ea typeface="Times New Roman" panose="02020603050405020304" pitchFamily="18" charset="0"/>
              </a:rPr>
              <a:t> чет </a:t>
            </a:r>
            <a:r>
              <a:rPr lang="ru-RU" sz="2000" dirty="0" err="1">
                <a:latin typeface="Times New Roman" panose="02020603050405020304" pitchFamily="18" charset="0"/>
                <a:ea typeface="Times New Roman" panose="02020603050405020304" pitchFamily="18" charset="0"/>
              </a:rPr>
              <a:t>чиқиши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ифодаланади</a:t>
            </a:r>
            <a:r>
              <a:rPr lang="ru-RU" sz="20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449580" algn="just"/>
            <a:r>
              <a:rPr lang="ru-RU" sz="2000" b="1" dirty="0">
                <a:solidFill>
                  <a:srgbClr val="0070C0"/>
                </a:solidFill>
                <a:latin typeface="Times New Roman" panose="02020603050405020304" pitchFamily="18" charset="0"/>
                <a:ea typeface="Times New Roman" panose="02020603050405020304" pitchFamily="18" charset="0"/>
              </a:rPr>
              <a:t>Реал юза</a:t>
            </a:r>
            <a:r>
              <a:rPr lang="ru-RU" sz="2000" dirty="0">
                <a:solidFill>
                  <a:srgbClr val="0070C0"/>
                </a:solidFill>
                <a:latin typeface="Times New Roman" panose="02020603050405020304" pitchFamily="18" charset="0"/>
                <a:ea typeface="Times New Roman" panose="02020603050405020304" pitchFamily="18" charset="0"/>
              </a:rPr>
              <a:t> </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шундай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юзаки</a:t>
            </a:r>
            <a:r>
              <a:rPr lang="ru-RU" sz="2000" dirty="0">
                <a:latin typeface="Times New Roman" panose="02020603050405020304" pitchFamily="18" charset="0"/>
                <a:ea typeface="Times New Roman" panose="02020603050405020304" pitchFamily="18" charset="0"/>
              </a:rPr>
              <a:t>, у </a:t>
            </a:r>
            <a:r>
              <a:rPr lang="ru-RU" sz="2000" dirty="0" err="1">
                <a:latin typeface="Times New Roman" panose="02020603050405020304" pitchFamily="18" charset="0"/>
                <a:ea typeface="Times New Roman" panose="02020603050405020304" pitchFamily="18" charset="0"/>
              </a:rPr>
              <a:t>детални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атроф-мухитдан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чеклаб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туради</a:t>
            </a:r>
            <a:r>
              <a:rPr lang="ru-RU" sz="20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449580" algn="just"/>
            <a:r>
              <a:rPr lang="ru-RU" sz="2000" b="1" dirty="0">
                <a:solidFill>
                  <a:srgbClr val="0070C0"/>
                </a:solidFill>
                <a:latin typeface="Times New Roman" panose="02020603050405020304" pitchFamily="18" charset="0"/>
                <a:ea typeface="Times New Roman" panose="02020603050405020304" pitchFamily="18" charset="0"/>
              </a:rPr>
              <a:t>Номинал юза</a:t>
            </a:r>
            <a:r>
              <a:rPr lang="ru-RU" sz="2000" dirty="0">
                <a:solidFill>
                  <a:srgbClr val="0070C0"/>
                </a:solidFill>
                <a:latin typeface="Times New Roman" panose="02020603050405020304" pitchFamily="18" charset="0"/>
                <a:ea typeface="Times New Roman" panose="02020603050405020304" pitchFamily="18" charset="0"/>
              </a:rPr>
              <a:t> </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шундай</a:t>
            </a:r>
            <a:r>
              <a:rPr lang="ru-RU" sz="2000" dirty="0">
                <a:latin typeface="Times New Roman" panose="02020603050405020304" pitchFamily="18" charset="0"/>
                <a:ea typeface="Times New Roman" panose="02020603050405020304" pitchFamily="18" charset="0"/>
              </a:rPr>
              <a:t> идеал </a:t>
            </a:r>
            <a:r>
              <a:rPr lang="ru-RU" sz="2000" dirty="0" err="1">
                <a:latin typeface="Times New Roman" panose="02020603050405020304" pitchFamily="18" charset="0"/>
                <a:ea typeface="Times New Roman" panose="02020603050405020304" pitchFamily="18" charset="0"/>
              </a:rPr>
              <a:t>юзаки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шакли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чизма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rPr>
              <a:t> техник </a:t>
            </a:r>
            <a:r>
              <a:rPr lang="ru-RU" sz="2000" dirty="0" err="1">
                <a:latin typeface="Times New Roman" panose="02020603050405020304" pitchFamily="18" charset="0"/>
                <a:ea typeface="Times New Roman" panose="02020603050405020304" pitchFamily="18" charset="0"/>
              </a:rPr>
              <a:t>шартлар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белгиланган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бўлади</a:t>
            </a:r>
            <a:r>
              <a:rPr lang="ru-RU" sz="20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449580" algn="just"/>
            <a:r>
              <a:rPr lang="ru-RU" sz="2000" dirty="0" err="1">
                <a:latin typeface="Times New Roman" panose="02020603050405020304" pitchFamily="18" charset="0"/>
                <a:ea typeface="Times New Roman" panose="02020603050405020304" pitchFamily="18" charset="0"/>
              </a:rPr>
              <a:t>Шакл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бўйича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четга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чиқишларни</a:t>
            </a:r>
            <a:r>
              <a:rPr lang="ru-RU" sz="2000" dirty="0">
                <a:latin typeface="Times New Roman" panose="02020603050405020304" pitchFamily="18" charset="0"/>
                <a:ea typeface="Times New Roman" panose="02020603050405020304" pitchFamily="18" charset="0"/>
              </a:rPr>
              <a:t> сон </a:t>
            </a:r>
            <a:r>
              <a:rPr lang="ru-RU" sz="2000" dirty="0" err="1">
                <a:latin typeface="Times New Roman" panose="02020603050405020304" pitchFamily="18" charset="0"/>
                <a:ea typeface="Times New Roman" panose="02020603050405020304" pitchFamily="18" charset="0"/>
              </a:rPr>
              <a:t>жиҳатдан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баҳолаш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учун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ёндош</a:t>
            </a:r>
            <a:r>
              <a:rPr lang="ru-RU" sz="2000" dirty="0">
                <a:latin typeface="Times New Roman" panose="02020603050405020304" pitchFamily="18" charset="0"/>
                <a:ea typeface="Times New Roman" panose="02020603050405020304" pitchFamily="18" charset="0"/>
              </a:rPr>
              <a:t> юза, </a:t>
            </a:r>
            <a:r>
              <a:rPr lang="ru-RU" sz="2000" dirty="0" err="1">
                <a:latin typeface="Times New Roman" panose="02020603050405020304" pitchFamily="18" charset="0"/>
                <a:ea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профилдан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фойдаланилади</a:t>
            </a:r>
            <a:r>
              <a:rPr lang="ru-RU" sz="2000" dirty="0">
                <a:latin typeface="Times New Roman" panose="02020603050405020304" pitchFamily="18" charset="0"/>
                <a:ea typeface="Times New Roman" panose="02020603050405020304" pitchFamily="18" charset="0"/>
              </a:rPr>
              <a:t> (12-расм).</a:t>
            </a:r>
            <a:endParaRPr lang="ru-RU" sz="1600" dirty="0">
              <a:effectLst/>
              <a:latin typeface="Times New Roman" panose="02020603050405020304" pitchFamily="18" charset="0"/>
              <a:ea typeface="Times New Roman" panose="02020603050405020304" pitchFamily="18" charset="0"/>
            </a:endParaRPr>
          </a:p>
        </p:txBody>
      </p:sp>
      <p:pic>
        <p:nvPicPr>
          <p:cNvPr id="5" name="Рисунок 4" descr="10"/>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941548" y="2586172"/>
            <a:ext cx="7103974" cy="3885462"/>
          </a:xfrm>
          <a:prstGeom prst="rect">
            <a:avLst/>
          </a:prstGeom>
          <a:noFill/>
          <a:ln>
            <a:noFill/>
          </a:ln>
        </p:spPr>
      </p:pic>
    </p:spTree>
    <p:extLst>
      <p:ext uri="{BB962C8B-B14F-4D97-AF65-F5344CB8AC3E}">
        <p14:creationId xmlns:p14="http://schemas.microsoft.com/office/powerpoint/2010/main" val="2834249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2581" y="228886"/>
            <a:ext cx="10650828" cy="3170099"/>
          </a:xfrm>
          <a:prstGeom prst="rect">
            <a:avLst/>
          </a:prstGeom>
        </p:spPr>
        <p:txBody>
          <a:bodyPr wrap="square">
            <a:spAutoFit/>
          </a:bodyPr>
          <a:lstStyle/>
          <a:p>
            <a:pPr indent="449580" algn="just"/>
            <a:r>
              <a:rPr lang="ru-RU" sz="2000" dirty="0" err="1">
                <a:latin typeface="Times New Roman" panose="02020603050405020304" pitchFamily="18" charset="0"/>
                <a:ea typeface="Times New Roman" panose="02020603050405020304" pitchFamily="18" charset="0"/>
              </a:rPr>
              <a:t>Ёндош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текислик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деб</a:t>
            </a:r>
            <a:r>
              <a:rPr lang="ru-RU" sz="2000" dirty="0">
                <a:latin typeface="Times New Roman" panose="02020603050405020304" pitchFamily="18" charset="0"/>
                <a:ea typeface="Times New Roman" panose="02020603050405020304" pitchFamily="18" charset="0"/>
              </a:rPr>
              <a:t>, реал </a:t>
            </a:r>
            <a:r>
              <a:rPr lang="ru-RU" sz="2000" dirty="0" err="1">
                <a:latin typeface="Times New Roman" panose="02020603050405020304" pitchFamily="18" charset="0"/>
                <a:ea typeface="Times New Roman" panose="02020603050405020304" pitchFamily="18" charset="0"/>
              </a:rPr>
              <a:t>юзага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тегиб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турадиган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меъёрланган</a:t>
            </a:r>
            <a:r>
              <a:rPr lang="ru-RU" sz="2000" dirty="0">
                <a:latin typeface="Times New Roman" panose="02020603050405020304" pitchFamily="18" charset="0"/>
                <a:ea typeface="Times New Roman" panose="02020603050405020304" pitchFamily="18" charset="0"/>
              </a:rPr>
              <a:t> участка </a:t>
            </a:r>
            <a:r>
              <a:rPr lang="ru-RU" sz="2000" dirty="0" err="1">
                <a:latin typeface="Times New Roman" panose="02020603050405020304" pitchFamily="18" charset="0"/>
                <a:ea typeface="Times New Roman" panose="02020603050405020304" pitchFamily="18" charset="0"/>
              </a:rPr>
              <a:t>чегарасида</a:t>
            </a:r>
            <a:r>
              <a:rPr lang="ru-RU" sz="2000" dirty="0">
                <a:latin typeface="Times New Roman" panose="02020603050405020304" pitchFamily="18" charset="0"/>
                <a:ea typeface="Times New Roman" panose="02020603050405020304" pitchFamily="18" charset="0"/>
              </a:rPr>
              <a:t> реал </a:t>
            </a:r>
            <a:r>
              <a:rPr lang="ru-RU" sz="2000" dirty="0" err="1">
                <a:latin typeface="Times New Roman" panose="02020603050405020304" pitchFamily="18" charset="0"/>
                <a:ea typeface="Times New Roman" panose="02020603050405020304" pitchFamily="18" charset="0"/>
              </a:rPr>
              <a:t>юзанинг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энг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кичик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нуқтасидан</a:t>
            </a:r>
            <a:r>
              <a:rPr lang="ru-RU" sz="2000" dirty="0">
                <a:latin typeface="Times New Roman" panose="02020603050405020304" pitchFamily="18" charset="0"/>
                <a:ea typeface="Times New Roman" panose="02020603050405020304" pitchFamily="18" charset="0"/>
              </a:rPr>
              <a:t> минимум </a:t>
            </a:r>
            <a:r>
              <a:rPr lang="ru-RU" sz="2000" dirty="0" err="1">
                <a:latin typeface="Times New Roman" panose="02020603050405020304" pitchFamily="18" charset="0"/>
                <a:ea typeface="Times New Roman" panose="02020603050405020304" pitchFamily="18" charset="0"/>
              </a:rPr>
              <a:t>миқдорда</a:t>
            </a:r>
            <a:r>
              <a:rPr lang="ru-RU" sz="2000" dirty="0">
                <a:latin typeface="Times New Roman" panose="02020603050405020304" pitchFamily="18" charset="0"/>
                <a:ea typeface="Times New Roman" panose="02020603050405020304" pitchFamily="18" charset="0"/>
              </a:rPr>
              <a:t> (12-расм, а) </a:t>
            </a:r>
            <a:r>
              <a:rPr lang="ru-RU" sz="2000" dirty="0" err="1">
                <a:latin typeface="Times New Roman" panose="02020603050405020304" pitchFamily="18" charset="0"/>
                <a:ea typeface="Times New Roman" panose="02020603050405020304" pitchFamily="18" charset="0"/>
              </a:rPr>
              <a:t>четга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чиқувчи</a:t>
            </a:r>
            <a:r>
              <a:rPr lang="ru-RU" sz="2000" dirty="0">
                <a:latin typeface="Times New Roman" panose="02020603050405020304" pitchFamily="18" charset="0"/>
                <a:ea typeface="Times New Roman" panose="02020603050405020304" pitchFamily="18" charset="0"/>
              </a:rPr>
              <a:t>, деталь </a:t>
            </a:r>
            <a:r>
              <a:rPr lang="ru-RU" sz="2000" dirty="0" err="1">
                <a:latin typeface="Times New Roman" panose="02020603050405020304" pitchFamily="18" charset="0"/>
                <a:ea typeface="Times New Roman" panose="02020603050405020304" pitchFamily="18" charset="0"/>
              </a:rPr>
              <a:t>материалидан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ташқарида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жойлашган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текисликка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айтилади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Ёндош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чизиқ</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деб</a:t>
            </a:r>
            <a:r>
              <a:rPr lang="ru-RU" sz="2000" dirty="0">
                <a:latin typeface="Times New Roman" panose="02020603050405020304" pitchFamily="18" charset="0"/>
                <a:ea typeface="Times New Roman" panose="02020603050405020304" pitchFamily="18" charset="0"/>
              </a:rPr>
              <a:t>, реал </a:t>
            </a:r>
            <a:r>
              <a:rPr lang="ru-RU" sz="2000" dirty="0" err="1">
                <a:latin typeface="Times New Roman" panose="02020603050405020304" pitchFamily="18" charset="0"/>
                <a:ea typeface="Times New Roman" panose="02020603050405020304" pitchFamily="18" charset="0"/>
              </a:rPr>
              <a:t>профилга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тегиб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турадиган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меъёрланган</a:t>
            </a:r>
            <a:r>
              <a:rPr lang="ru-RU" sz="2000" dirty="0">
                <a:latin typeface="Times New Roman" panose="02020603050405020304" pitchFamily="18" charset="0"/>
                <a:ea typeface="Times New Roman" panose="02020603050405020304" pitchFamily="18" charset="0"/>
              </a:rPr>
              <a:t> участка </a:t>
            </a:r>
            <a:r>
              <a:rPr lang="ru-RU" sz="2000" dirty="0" err="1">
                <a:latin typeface="Times New Roman" panose="02020603050405020304" pitchFamily="18" charset="0"/>
                <a:ea typeface="Times New Roman" panose="02020603050405020304" pitchFamily="18" charset="0"/>
              </a:rPr>
              <a:t>чегарасида</a:t>
            </a:r>
            <a:r>
              <a:rPr lang="ru-RU" sz="2000" dirty="0">
                <a:latin typeface="Times New Roman" panose="02020603050405020304" pitchFamily="18" charset="0"/>
                <a:ea typeface="Times New Roman" panose="02020603050405020304" pitchFamily="18" charset="0"/>
              </a:rPr>
              <a:t> реал </a:t>
            </a:r>
            <a:r>
              <a:rPr lang="ru-RU" sz="2000" dirty="0" err="1">
                <a:latin typeface="Times New Roman" panose="02020603050405020304" pitchFamily="18" charset="0"/>
                <a:ea typeface="Times New Roman" panose="02020603050405020304" pitchFamily="18" charset="0"/>
              </a:rPr>
              <a:t>профилнинг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энг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чиқиқ</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нуқтасидан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минимал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миқдорда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четга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чиқувчи</a:t>
            </a:r>
            <a:r>
              <a:rPr lang="ru-RU" sz="2000" dirty="0">
                <a:latin typeface="Times New Roman" panose="02020603050405020304" pitchFamily="18" charset="0"/>
                <a:ea typeface="Times New Roman" panose="02020603050405020304" pitchFamily="18" charset="0"/>
              </a:rPr>
              <a:t>, деталь, </a:t>
            </a:r>
            <a:r>
              <a:rPr lang="ru-RU" sz="2000" dirty="0" err="1">
                <a:latin typeface="Times New Roman" panose="02020603050405020304" pitchFamily="18" charset="0"/>
                <a:ea typeface="Times New Roman" panose="02020603050405020304" pitchFamily="18" charset="0"/>
              </a:rPr>
              <a:t>материалидан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ташқарида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ётувчи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тўғри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чизиққа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айтилади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Ёндош</a:t>
            </a:r>
            <a:r>
              <a:rPr lang="ru-RU" sz="2000" dirty="0">
                <a:latin typeface="Times New Roman" panose="02020603050405020304" pitchFamily="18" charset="0"/>
                <a:ea typeface="Times New Roman" panose="02020603050405020304" pitchFamily="18" charset="0"/>
              </a:rPr>
              <a:t> цилиндр реал </a:t>
            </a:r>
            <a:r>
              <a:rPr lang="ru-RU" sz="2000" dirty="0" err="1">
                <a:latin typeface="Times New Roman" panose="02020603050405020304" pitchFamily="18" charset="0"/>
                <a:ea typeface="Times New Roman" panose="02020603050405020304" pitchFamily="18" charset="0"/>
              </a:rPr>
              <a:t>ташқи</a:t>
            </a:r>
            <a:r>
              <a:rPr lang="ru-RU" sz="2000" dirty="0">
                <a:latin typeface="Times New Roman" panose="02020603050405020304" pitchFamily="18" charset="0"/>
                <a:ea typeface="Times New Roman" panose="02020603050405020304" pitchFamily="18" charset="0"/>
              </a:rPr>
              <a:t> юза (вал </a:t>
            </a:r>
            <a:r>
              <a:rPr lang="ru-RU" sz="2000" dirty="0" err="1">
                <a:latin typeface="Times New Roman" panose="02020603050405020304" pitchFamily="18" charset="0"/>
                <a:ea typeface="Times New Roman" panose="02020603050405020304" pitchFamily="18" charset="0"/>
              </a:rPr>
              <a:t>учун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атрофига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чизилган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минимал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диаметрли</a:t>
            </a:r>
            <a:r>
              <a:rPr lang="ru-RU" sz="2000" dirty="0">
                <a:latin typeface="Times New Roman" panose="02020603050405020304" pitchFamily="18" charset="0"/>
                <a:ea typeface="Times New Roman" panose="02020603050405020304" pitchFamily="18" charset="0"/>
              </a:rPr>
              <a:t> реал </a:t>
            </a:r>
            <a:r>
              <a:rPr lang="ru-RU" sz="2000" dirty="0" err="1">
                <a:latin typeface="Times New Roman" panose="02020603050405020304" pitchFamily="18" charset="0"/>
                <a:ea typeface="Times New Roman" panose="02020603050405020304" pitchFamily="18" charset="0"/>
              </a:rPr>
              <a:t>ички</a:t>
            </a:r>
            <a:r>
              <a:rPr lang="ru-RU" sz="2000" dirty="0">
                <a:latin typeface="Times New Roman" panose="02020603050405020304" pitchFamily="18" charset="0"/>
                <a:ea typeface="Times New Roman" panose="02020603050405020304" pitchFamily="18" charset="0"/>
              </a:rPr>
              <a:t> юза ичига </a:t>
            </a:r>
            <a:r>
              <a:rPr lang="ru-RU" sz="2000" dirty="0" err="1">
                <a:latin typeface="Times New Roman" panose="02020603050405020304" pitchFamily="18" charset="0"/>
                <a:ea typeface="Times New Roman" panose="02020603050405020304" pitchFamily="18" charset="0"/>
              </a:rPr>
              <a:t>чизилган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максимал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таметрли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цилиндрдир</a:t>
            </a:r>
            <a:r>
              <a:rPr lang="ru-RU" sz="2000" dirty="0">
                <a:latin typeface="Times New Roman" panose="02020603050405020304" pitchFamily="18" charset="0"/>
                <a:ea typeface="Times New Roman" panose="02020603050405020304" pitchFamily="18" charset="0"/>
              </a:rPr>
              <a:t> (12-расм, </a:t>
            </a:r>
            <a:r>
              <a:rPr lang="ru-RU" sz="2000" i="1" dirty="0">
                <a:latin typeface="Times New Roman" panose="02020603050405020304" pitchFamily="18" charset="0"/>
                <a:ea typeface="Times New Roman" panose="02020603050405020304" pitchFamily="18" charset="0"/>
              </a:rPr>
              <a:t>б).</a:t>
            </a:r>
            <a:endParaRPr lang="ru-RU" sz="2000" dirty="0">
              <a:latin typeface="Times New Roman" panose="02020603050405020304" pitchFamily="18" charset="0"/>
              <a:ea typeface="Times New Roman" panose="02020603050405020304" pitchFamily="18" charset="0"/>
            </a:endParaRPr>
          </a:p>
          <a:p>
            <a:pPr indent="449580" algn="just"/>
            <a:r>
              <a:rPr lang="ru-RU" sz="2000" dirty="0" err="1">
                <a:latin typeface="Times New Roman" panose="02020603050405020304" pitchFamily="18" charset="0"/>
                <a:ea typeface="Times New Roman" panose="02020603050405020304" pitchFamily="18" charset="0"/>
              </a:rPr>
              <a:t>Ёндош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айлана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айлана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юзанинг</a:t>
            </a:r>
            <a:r>
              <a:rPr lang="ru-RU" sz="2000" dirty="0">
                <a:latin typeface="Times New Roman" panose="02020603050405020304" pitchFamily="18" charset="0"/>
                <a:ea typeface="Times New Roman" panose="02020603050405020304" pitchFamily="18" charset="0"/>
              </a:rPr>
              <a:t> (вал </a:t>
            </a:r>
            <a:r>
              <a:rPr lang="ru-RU" sz="2000" dirty="0" err="1">
                <a:latin typeface="Times New Roman" panose="02020603050405020304" pitchFamily="18" charset="0"/>
                <a:ea typeface="Times New Roman" panose="02020603050405020304" pitchFamily="18" charset="0"/>
              </a:rPr>
              <a:t>учун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ташқи</a:t>
            </a:r>
            <a:r>
              <a:rPr lang="ru-RU" sz="2000" dirty="0">
                <a:latin typeface="Times New Roman" panose="02020603050405020304" pitchFamily="18" charset="0"/>
                <a:ea typeface="Times New Roman" panose="02020603050405020304" pitchFamily="18" charset="0"/>
              </a:rPr>
              <a:t> реал профили </a:t>
            </a:r>
            <a:r>
              <a:rPr lang="ru-RU" sz="2000" dirty="0" err="1">
                <a:latin typeface="Times New Roman" panose="02020603050405020304" pitchFamily="18" charset="0"/>
                <a:ea typeface="Times New Roman" panose="02020603050405020304" pitchFamily="18" charset="0"/>
              </a:rPr>
              <a:t>атрофида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чизиладиган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минимал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диаметрли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ички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айлана</a:t>
            </a:r>
            <a:r>
              <a:rPr lang="ru-RU" sz="2000" dirty="0">
                <a:latin typeface="Times New Roman" panose="02020603050405020304" pitchFamily="18" charset="0"/>
                <a:ea typeface="Times New Roman" panose="02020603050405020304" pitchFamily="18" charset="0"/>
              </a:rPr>
              <a:t> юза реал профили ичига (</a:t>
            </a:r>
            <a:r>
              <a:rPr lang="ru-RU" sz="2000" dirty="0" err="1">
                <a:latin typeface="Times New Roman" panose="02020603050405020304" pitchFamily="18" charset="0"/>
                <a:ea typeface="Times New Roman" panose="02020603050405020304" pitchFamily="18" charset="0"/>
              </a:rPr>
              <a:t>текисликлар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учун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чизилган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максимал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диаметрли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айлана</a:t>
            </a:r>
            <a:r>
              <a:rPr lang="ru-RU" sz="2000" dirty="0">
                <a:latin typeface="Times New Roman" panose="02020603050405020304" pitchFamily="18" charset="0"/>
                <a:ea typeface="Times New Roman" panose="02020603050405020304" pitchFamily="18" charset="0"/>
              </a:rPr>
              <a:t> (12-расм, </a:t>
            </a:r>
            <a:r>
              <a:rPr lang="ru-RU" sz="2000" i="1" dirty="0">
                <a:latin typeface="Times New Roman" panose="02020603050405020304" pitchFamily="18" charset="0"/>
                <a:ea typeface="Times New Roman" panose="02020603050405020304" pitchFamily="18" charset="0"/>
              </a:rPr>
              <a:t>в).</a:t>
            </a:r>
            <a:endParaRPr lang="ru-RU" sz="2000" dirty="0">
              <a:effectLst/>
              <a:latin typeface="Times New Roman" panose="02020603050405020304" pitchFamily="18" charset="0"/>
              <a:ea typeface="Times New Roman" panose="02020603050405020304" pitchFamily="18" charset="0"/>
            </a:endParaRPr>
          </a:p>
        </p:txBody>
      </p:sp>
      <p:pic>
        <p:nvPicPr>
          <p:cNvPr id="5" name="Рисунок 4" descr="10"/>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3327914" y="3527774"/>
            <a:ext cx="6047906" cy="3124165"/>
          </a:xfrm>
          <a:prstGeom prst="rect">
            <a:avLst/>
          </a:prstGeom>
          <a:noFill/>
          <a:ln>
            <a:noFill/>
          </a:ln>
        </p:spPr>
      </p:pic>
    </p:spTree>
    <p:extLst>
      <p:ext uri="{BB962C8B-B14F-4D97-AF65-F5344CB8AC3E}">
        <p14:creationId xmlns:p14="http://schemas.microsoft.com/office/powerpoint/2010/main" val="26815023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92429" y="466625"/>
            <a:ext cx="11445025" cy="2041585"/>
          </a:xfrm>
          <a:prstGeom prst="rect">
            <a:avLst/>
          </a:prstGeom>
        </p:spPr>
        <p:txBody>
          <a:bodyPr wrap="square">
            <a:spAutoFit/>
          </a:bodyPr>
          <a:lstStyle/>
          <a:p>
            <a:pPr indent="449580" algn="just">
              <a:lnSpc>
                <a:spcPts val="19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Цилиндрик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юзаларнинг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шакл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четга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чиқишлари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кўндаланг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бўйлама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кесимда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кузатилади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Цилиндрсимон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жисмларнинг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кўндаланг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кесими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айланадан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иборатдир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Кўндаланг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кесим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контури-энг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четга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чиқишининг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комплекс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кўрсаткичи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доиравиймасликдир</a:t>
            </a:r>
            <a:r>
              <a:rPr lang="ru-RU" dirty="0">
                <a:latin typeface="Times New Roman" panose="02020603050405020304" pitchFamily="18" charset="0"/>
                <a:ea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ҳақиқий</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айланадан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ёндош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булган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масофаларнинг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каттаси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latin typeface="Times New Roman" panose="02020603050405020304" pitchFamily="18" charset="0"/>
                <a:ea typeface="Times New Roman" panose="02020603050405020304" pitchFamily="18" charset="0"/>
                <a:cs typeface="Times New Roman" panose="02020603050405020304" pitchFamily="18" charset="0"/>
              </a:rPr>
              <a:t>(В)</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аниқланади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(13-расм).</a:t>
            </a:r>
            <a:endParaRPr lang="ru-RU" dirty="0">
              <a:latin typeface="Arial" panose="020B0604020202020204" pitchFamily="34" charset="0"/>
              <a:ea typeface="Times New Roman" panose="02020603050405020304" pitchFamily="18" charset="0"/>
              <a:cs typeface="Times New Roman" panose="02020603050405020304" pitchFamily="18" charset="0"/>
            </a:endParaRPr>
          </a:p>
          <a:p>
            <a:pPr indent="449580" algn="ctr">
              <a:lnSpc>
                <a:spcPts val="19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b="1" dirty="0">
                <a:latin typeface="Times New Roman" panose="02020603050405020304" pitchFamily="18" charset="0"/>
                <a:ea typeface="Times New Roman" panose="02020603050405020304" pitchFamily="18" charset="0"/>
                <a:cs typeface="Times New Roman" panose="02020603050405020304" pitchFamily="18" charset="0"/>
              </a:rPr>
              <a:t>0,50(</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d</a:t>
            </a:r>
            <a:r>
              <a:rPr lang="en-US" b="1" baseline="-25000" dirty="0" err="1">
                <a:latin typeface="Times New Roman" panose="02020603050405020304" pitchFamily="18" charset="0"/>
                <a:ea typeface="Times New Roman" panose="02020603050405020304" pitchFamily="18" charset="0"/>
                <a:cs typeface="Times New Roman" panose="02020603050405020304" pitchFamily="18" charset="0"/>
              </a:rPr>
              <a:t>max</a:t>
            </a:r>
            <a:r>
              <a:rPr lang="ru-RU" b="1" dirty="0">
                <a:latin typeface="Times New Roman" panose="02020603050405020304" pitchFamily="18" charset="0"/>
                <a:ea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d</a:t>
            </a:r>
            <a:r>
              <a:rPr lang="en-US" b="1" baseline="-25000" dirty="0" err="1">
                <a:latin typeface="Times New Roman" panose="02020603050405020304" pitchFamily="18" charset="0"/>
                <a:ea typeface="Times New Roman" panose="02020603050405020304" pitchFamily="18" charset="0"/>
                <a:cs typeface="Times New Roman" panose="02020603050405020304" pitchFamily="18" charset="0"/>
              </a:rPr>
              <a:t>min</a:t>
            </a:r>
            <a:r>
              <a:rPr lang="ru-RU" b="1" dirty="0">
                <a:latin typeface="Times New Roman" panose="02020603050405020304" pitchFamily="18" charset="0"/>
                <a:ea typeface="Times New Roman" panose="02020603050405020304" pitchFamily="18" charset="0"/>
                <a:cs typeface="Times New Roman" panose="02020603050405020304" pitchFamily="18" charset="0"/>
              </a:rPr>
              <a:t>)      (2.22)</a:t>
            </a:r>
            <a:endParaRPr lang="ru-RU" dirty="0">
              <a:latin typeface="Arial" panose="020B0604020202020204" pitchFamily="34" charset="0"/>
              <a:ea typeface="Times New Roman" panose="02020603050405020304" pitchFamily="18" charset="0"/>
              <a:cs typeface="Times New Roman" panose="02020603050405020304" pitchFamily="18" charset="0"/>
            </a:endParaRPr>
          </a:p>
          <a:p>
            <a:pPr indent="449580" algn="just">
              <a:lnSpc>
                <a:spcPts val="1900"/>
              </a:lnSpc>
            </a:pPr>
            <a:r>
              <a:rPr lang="ru-RU" dirty="0" err="1">
                <a:latin typeface="Times New Roman" panose="02020603050405020304" pitchFamily="18" charset="0"/>
                <a:ea typeface="Times New Roman" panose="02020603050405020304" pitchFamily="18" charset="0"/>
              </a:rPr>
              <a:t>Овалсимонлик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доиравийликдан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четга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чиқиш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бўлиб</a:t>
            </a:r>
            <a:r>
              <a:rPr lang="ru-RU" dirty="0">
                <a:latin typeface="Times New Roman" panose="02020603050405020304" pitchFamily="18" charset="0"/>
                <a:ea typeface="Times New Roman" panose="02020603050405020304" pitchFamily="18" charset="0"/>
              </a:rPr>
              <a:t>, бунда </a:t>
            </a:r>
            <a:r>
              <a:rPr lang="ru-RU" dirty="0" err="1">
                <a:latin typeface="Times New Roman" panose="02020603050405020304" pitchFamily="18" charset="0"/>
                <a:ea typeface="Times New Roman" panose="02020603050405020304" pitchFamily="18" charset="0"/>
              </a:rPr>
              <a:t>кўндаланг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кесимнинг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ҳақиқий</a:t>
            </a:r>
            <a:r>
              <a:rPr lang="ru-RU" dirty="0">
                <a:latin typeface="Times New Roman" panose="02020603050405020304" pitchFamily="18" charset="0"/>
                <a:ea typeface="Times New Roman" panose="02020603050405020304" pitchFamily="18" charset="0"/>
              </a:rPr>
              <a:t> профили </a:t>
            </a:r>
            <a:r>
              <a:rPr lang="ru-RU" dirty="0" err="1">
                <a:latin typeface="Times New Roman" panose="02020603050405020304" pitchFamily="18" charset="0"/>
                <a:ea typeface="Times New Roman" panose="02020603050405020304" pitchFamily="18" charset="0"/>
              </a:rPr>
              <a:t>овалсимон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шарни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кўрсатади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Овалсимонлик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сифатида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катта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кичик</a:t>
            </a:r>
            <a:r>
              <a:rPr lang="ru-RU" i="1" cap="small"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диаметрлар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фарқининг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ярмиси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тушунилади</a:t>
            </a:r>
            <a:r>
              <a:rPr lang="ru-RU" dirty="0">
                <a:latin typeface="Times New Roman" panose="02020603050405020304" pitchFamily="18" charset="0"/>
                <a:ea typeface="Times New Roman" panose="02020603050405020304" pitchFamily="18" charset="0"/>
              </a:rPr>
              <a:t> (13-расм, б).</a:t>
            </a:r>
            <a:endParaRPr lang="ru-RU" dirty="0">
              <a:effectLst/>
              <a:latin typeface="Times New Roman" panose="02020603050405020304" pitchFamily="18" charset="0"/>
              <a:ea typeface="Times New Roman" panose="02020603050405020304" pitchFamily="18" charset="0"/>
            </a:endParaRPr>
          </a:p>
        </p:txBody>
      </p:sp>
      <p:pic>
        <p:nvPicPr>
          <p:cNvPr id="3074" name="Picture 2" descr="11"/>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852112" y="2839703"/>
            <a:ext cx="6925658" cy="3527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10118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94704" y="304075"/>
            <a:ext cx="10483403" cy="2246769"/>
          </a:xfrm>
          <a:prstGeom prst="rect">
            <a:avLst/>
          </a:prstGeom>
        </p:spPr>
        <p:txBody>
          <a:bodyPr wrap="square">
            <a:spAutoFit/>
          </a:bodyPr>
          <a:lstStyle/>
          <a:p>
            <a:pPr indent="449580" algn="just"/>
            <a:r>
              <a:rPr lang="ru-RU" sz="2000" dirty="0" err="1">
                <a:latin typeface="Times New Roman" panose="02020603050405020304" pitchFamily="18" charset="0"/>
                <a:ea typeface="Times New Roman" panose="02020603050405020304" pitchFamily="18" charset="0"/>
              </a:rPr>
              <a:t>Қирраликнинг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пайдо</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бўлишига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асосий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сабаб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детални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айланиш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марказини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ишлов</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бериш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жараёнида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ўзгаришидан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ҳосил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бўлади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бу</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асосан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марказсиз</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силлиқлашда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дастгоҳ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узеллариня</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етарли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бикирликка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эга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бўлмаганида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содир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бўлади</a:t>
            </a:r>
            <a:r>
              <a:rPr lang="ru-RU" sz="2000"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449580" algn="just"/>
            <a:r>
              <a:rPr lang="ru-RU" sz="2000" dirty="0" err="1">
                <a:latin typeface="Times New Roman" panose="02020603050405020304" pitchFamily="18" charset="0"/>
                <a:ea typeface="Times New Roman" panose="02020603050405020304" pitchFamily="18" charset="0"/>
              </a:rPr>
              <a:t>Цилиндрсимон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деталларнинг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бўйлама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кесим</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бўйича</a:t>
            </a:r>
            <a:r>
              <a:rPr lang="ru-RU" sz="2000" dirty="0">
                <a:latin typeface="Times New Roman" panose="02020603050405020304" pitchFamily="18" charset="0"/>
                <a:ea typeface="Times New Roman" panose="02020603050405020304" pitchFamily="18" charset="0"/>
              </a:rPr>
              <a:t> чет </a:t>
            </a:r>
            <a:r>
              <a:rPr lang="ru-RU" sz="2000" dirty="0" err="1">
                <a:latin typeface="Times New Roman" panose="02020603050405020304" pitchFamily="18" charset="0"/>
                <a:ea typeface="Times New Roman" panose="02020603050405020304" pitchFamily="18" charset="0"/>
              </a:rPr>
              <a:t>чиқишларининг</a:t>
            </a:r>
            <a:r>
              <a:rPr lang="ru-RU" sz="2000" dirty="0">
                <a:latin typeface="Times New Roman" panose="02020603050405020304" pitchFamily="18" charset="0"/>
                <a:ea typeface="Times New Roman" panose="02020603050405020304" pitchFamily="18" charset="0"/>
              </a:rPr>
              <a:t> комплекс </a:t>
            </a:r>
            <a:r>
              <a:rPr lang="ru-RU" sz="2000" dirty="0" err="1">
                <a:latin typeface="Times New Roman" panose="02020603050405020304" pitchFamily="18" charset="0"/>
                <a:ea typeface="Times New Roman" panose="02020603050405020304" pitchFamily="18" charset="0"/>
              </a:rPr>
              <a:t>кўрсаткичи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бўлиб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ноцилиндр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ҳисобланади</a:t>
            </a:r>
            <a:r>
              <a:rPr lang="ru-RU" sz="2000" dirty="0">
                <a:latin typeface="Times New Roman" panose="02020603050405020304" pitchFamily="18" charset="0"/>
                <a:ea typeface="Times New Roman" panose="02020603050405020304" pitchFamily="18" charset="0"/>
              </a:rPr>
              <a:t>. (14-расм).</a:t>
            </a:r>
            <a:endParaRPr lang="ru-RU" sz="1600" dirty="0">
              <a:latin typeface="Times New Roman" panose="02020603050405020304" pitchFamily="18" charset="0"/>
              <a:ea typeface="Times New Roman" panose="02020603050405020304" pitchFamily="18" charset="0"/>
            </a:endParaRPr>
          </a:p>
          <a:p>
            <a:pPr indent="449580" algn="just"/>
            <a:r>
              <a:rPr lang="ru-RU" sz="2000" dirty="0" err="1">
                <a:latin typeface="Times New Roman" panose="02020603050405020304" pitchFamily="18" charset="0"/>
                <a:ea typeface="Times New Roman" panose="02020603050405020304" pitchFamily="18" charset="0"/>
              </a:rPr>
              <a:t>Цилиндрсимон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деталларнинг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бўйлама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кесим</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бўйича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четга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чиқишлари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конуссимонлик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бочкасимонлик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эгарсимонлик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эгилганлик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ҳисобланади</a:t>
            </a:r>
            <a:r>
              <a:rPr lang="ru-RU" sz="2000"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3" name="Рисунок 2" descr="12"/>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3088871" y="2737029"/>
            <a:ext cx="6840739" cy="3856954"/>
          </a:xfrm>
          <a:prstGeom prst="rect">
            <a:avLst/>
          </a:prstGeom>
          <a:noFill/>
          <a:ln>
            <a:noFill/>
          </a:ln>
        </p:spPr>
      </p:pic>
    </p:spTree>
    <p:extLst>
      <p:ext uri="{BB962C8B-B14F-4D97-AF65-F5344CB8AC3E}">
        <p14:creationId xmlns:p14="http://schemas.microsoft.com/office/powerpoint/2010/main" val="14015733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69702" y="248724"/>
            <a:ext cx="10856890" cy="2308324"/>
          </a:xfrm>
          <a:prstGeom prst="rect">
            <a:avLst/>
          </a:prstGeom>
        </p:spPr>
        <p:txBody>
          <a:bodyPr wrap="square">
            <a:spAutoFit/>
          </a:bodyPr>
          <a:lstStyle/>
          <a:p>
            <a:pPr indent="449580" algn="just"/>
            <a:r>
              <a:rPr lang="ru-RU" b="1" dirty="0" err="1">
                <a:latin typeface="Times New Roman" panose="02020603050405020304" pitchFamily="18" charset="0"/>
                <a:ea typeface="Times New Roman" panose="02020603050405020304" pitchFamily="18" charset="0"/>
              </a:rPr>
              <a:t>Конуссимонлик</a:t>
            </a:r>
            <a:r>
              <a:rPr lang="ru-RU" dirty="0">
                <a:latin typeface="Times New Roman" panose="02020603050405020304" pitchFamily="18" charset="0"/>
                <a:ea typeface="Times New Roman" panose="02020603050405020304" pitchFamily="18" charset="0"/>
              </a:rPr>
              <a:t> — </a:t>
            </a: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профилнинг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бўйлама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кесим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бўйича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четга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чиқиши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бўлиб</a:t>
            </a:r>
            <a:r>
              <a:rPr lang="ru-RU" dirty="0">
                <a:latin typeface="Times New Roman" panose="02020603050405020304" pitchFamily="18" charset="0"/>
                <a:ea typeface="Times New Roman" panose="02020603050405020304" pitchFamily="18" charset="0"/>
              </a:rPr>
              <a:t>, бунда </a:t>
            </a:r>
            <a:r>
              <a:rPr lang="ru-RU" dirty="0" err="1">
                <a:latin typeface="Times New Roman" panose="02020603050405020304" pitchFamily="18" charset="0"/>
                <a:ea typeface="Times New Roman" panose="02020603050405020304" pitchFamily="18" charset="0"/>
              </a:rPr>
              <a:t>уни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этувчилар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тўғри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чизиқда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иборат</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лекин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параллел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эмас</a:t>
            </a:r>
            <a:r>
              <a:rPr lang="ru-RU" dirty="0">
                <a:latin typeface="Times New Roman" panose="02020603050405020304" pitchFamily="18" charset="0"/>
                <a:ea typeface="Times New Roman" panose="02020603050405020304" pitchFamily="18" charset="0"/>
              </a:rPr>
              <a:t> (15-расм. </a:t>
            </a:r>
            <a:r>
              <a:rPr lang="ru-RU" i="1" dirty="0">
                <a:latin typeface="Times New Roman" panose="02020603050405020304" pitchFamily="18" charset="0"/>
                <a:ea typeface="Times New Roman" panose="02020603050405020304" pitchFamily="18" charset="0"/>
              </a:rPr>
              <a:t>а).</a:t>
            </a:r>
            <a:endParaRPr lang="ru-RU" dirty="0">
              <a:latin typeface="Times New Roman" panose="02020603050405020304" pitchFamily="18" charset="0"/>
              <a:ea typeface="Times New Roman" panose="02020603050405020304" pitchFamily="18" charset="0"/>
            </a:endParaRPr>
          </a:p>
          <a:p>
            <a:pPr indent="449580" algn="just"/>
            <a:r>
              <a:rPr lang="ru-RU" dirty="0" err="1">
                <a:latin typeface="Times New Roman" panose="02020603050405020304" pitchFamily="18" charset="0"/>
                <a:ea typeface="Times New Roman" panose="02020603050405020304" pitchFamily="18" charset="0"/>
              </a:rPr>
              <a:t>Конуссимонлик</a:t>
            </a:r>
            <a:r>
              <a:rPr lang="ru-RU" dirty="0">
                <a:latin typeface="Times New Roman" panose="02020603050405020304" pitchFamily="18" charset="0"/>
                <a:ea typeface="Times New Roman" panose="02020603050405020304" pitchFamily="18" charset="0"/>
              </a:rPr>
              <a:t> шпиндель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кейинги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марказ</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ўқларининг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ўқда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ётмаслигидан</a:t>
            </a:r>
            <a:r>
              <a:rPr lang="ru-RU" dirty="0">
                <a:latin typeface="Times New Roman" panose="02020603050405020304" pitchFamily="18" charset="0"/>
                <a:ea typeface="Times New Roman" panose="02020603050405020304" pitchFamily="18" charset="0"/>
              </a:rPr>
              <a:t>, шпиндель </a:t>
            </a:r>
            <a:r>
              <a:rPr lang="ru-RU" dirty="0" err="1">
                <a:latin typeface="Times New Roman" panose="02020603050405020304" pitchFamily="18" charset="0"/>
                <a:ea typeface="Times New Roman" panose="02020603050405020304" pitchFamily="18" charset="0"/>
              </a:rPr>
              <a:t>ўқининг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йўналтирувчи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станинага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параллел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эмаслигидан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келиб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чиқади</a:t>
            </a:r>
            <a:r>
              <a:rPr lang="ru-RU" dirty="0">
                <a:latin typeface="Times New Roman" panose="02020603050405020304" pitchFamily="18" charset="0"/>
                <a:ea typeface="Times New Roman" panose="02020603050405020304" pitchFamily="18" charset="0"/>
              </a:rPr>
              <a:t>.</a:t>
            </a:r>
          </a:p>
          <a:p>
            <a:pPr indent="449580" algn="just"/>
            <a:r>
              <a:rPr lang="ru-RU" b="1" dirty="0" err="1">
                <a:latin typeface="Times New Roman" panose="02020603050405020304" pitchFamily="18" charset="0"/>
                <a:ea typeface="Times New Roman" panose="02020603050405020304" pitchFamily="18" charset="0"/>
              </a:rPr>
              <a:t>Бочкасимонлик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профилни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бўйлама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кесим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бўйича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четга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чиқиши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бўлиб</a:t>
            </a:r>
            <a:r>
              <a:rPr lang="ru-RU" dirty="0">
                <a:latin typeface="Times New Roman" panose="02020603050405020304" pitchFamily="18" charset="0"/>
                <a:ea typeface="Times New Roman" panose="02020603050405020304" pitchFamily="18" charset="0"/>
              </a:rPr>
              <a:t>, бунда </a:t>
            </a:r>
            <a:r>
              <a:rPr lang="ru-RU" dirty="0" err="1">
                <a:latin typeface="Times New Roman" panose="02020603050405020304" pitchFamily="18" charset="0"/>
                <a:ea typeface="Times New Roman" panose="02020603050405020304" pitchFamily="18" charset="0"/>
              </a:rPr>
              <a:t>уни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этувчилари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эфи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чизиқ</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диаметри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чеккаларидан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ўртаси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томон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ошиб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боради</a:t>
            </a:r>
            <a:r>
              <a:rPr lang="ru-RU" dirty="0">
                <a:latin typeface="Times New Roman" panose="02020603050405020304" pitchFamily="18" charset="0"/>
                <a:ea typeface="Times New Roman" panose="02020603050405020304" pitchFamily="18" charset="0"/>
              </a:rPr>
              <a:t> (15-расм). </a:t>
            </a:r>
            <a:r>
              <a:rPr lang="ru-RU" dirty="0" err="1">
                <a:latin typeface="Times New Roman" panose="02020603050405020304" pitchFamily="18" charset="0"/>
                <a:ea typeface="Times New Roman" panose="02020603050405020304" pitchFamily="18" charset="0"/>
              </a:rPr>
              <a:t>Бочкасимонликнинг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пайдо</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бўлишининг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асосий</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сабабларидан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бири</a:t>
            </a:r>
            <a:r>
              <a:rPr lang="ru-RU" dirty="0">
                <a:latin typeface="Times New Roman" panose="02020603050405020304" pitchFamily="18" charset="0"/>
                <a:ea typeface="Times New Roman" panose="02020603050405020304" pitchFamily="18" charset="0"/>
              </a:rPr>
              <a:t> деталь </a:t>
            </a:r>
            <a:r>
              <a:rPr lang="ru-RU" dirty="0" err="1">
                <a:latin typeface="Times New Roman" panose="02020603050405020304" pitchFamily="18" charset="0"/>
                <a:ea typeface="Times New Roman" panose="02020603050405020304" pitchFamily="18" charset="0"/>
              </a:rPr>
              <a:t>бикирлигини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узунлигини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диаметрига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нисбати</a:t>
            </a:r>
            <a:r>
              <a:rPr lang="ru-RU" dirty="0">
                <a:latin typeface="Times New Roman" panose="02020603050405020304" pitchFamily="18" charset="0"/>
                <a:ea typeface="Times New Roman" panose="02020603050405020304" pitchFamily="18" charset="0"/>
              </a:rPr>
              <a:t> 5 дан </a:t>
            </a:r>
            <a:r>
              <a:rPr lang="ru-RU" dirty="0" err="1">
                <a:latin typeface="Times New Roman" panose="02020603050405020304" pitchFamily="18" charset="0"/>
                <a:ea typeface="Times New Roman" panose="02020603050405020304" pitchFamily="18" charset="0"/>
              </a:rPr>
              <a:t>катта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кичик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бўлиши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натижасида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марказлар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орасига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ўрнатиб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ишлов</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вақтидаги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эгилишидир</a:t>
            </a:r>
            <a:r>
              <a:rPr lang="ru-RU" dirty="0">
                <a:latin typeface="Times New Roman" panose="02020603050405020304" pitchFamily="18" charset="0"/>
                <a:ea typeface="Times New Roman" panose="02020603050405020304" pitchFamily="18" charset="0"/>
              </a:rPr>
              <a:t>.</a:t>
            </a:r>
            <a:endParaRPr lang="ru-RU" dirty="0">
              <a:effectLst/>
              <a:latin typeface="Times New Roman" panose="02020603050405020304" pitchFamily="18" charset="0"/>
              <a:ea typeface="Times New Roman" panose="02020603050405020304" pitchFamily="18" charset="0"/>
            </a:endParaRPr>
          </a:p>
        </p:txBody>
      </p:sp>
      <p:pic>
        <p:nvPicPr>
          <p:cNvPr id="3" name="Рисунок 2" descr="13"/>
          <p:cNvPicPr/>
          <p:nvPr/>
        </p:nvPicPr>
        <p:blipFill>
          <a:blip r:embed="rId2">
            <a:duotone>
              <a:prstClr val="black"/>
              <a:schemeClr val="accent1">
                <a:tint val="45000"/>
                <a:satMod val="400000"/>
              </a:schemeClr>
            </a:duotone>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2729338" y="2673163"/>
            <a:ext cx="6737617" cy="3933697"/>
          </a:xfrm>
          <a:prstGeom prst="rect">
            <a:avLst/>
          </a:prstGeom>
          <a:noFill/>
          <a:ln>
            <a:noFill/>
          </a:ln>
        </p:spPr>
      </p:pic>
    </p:spTree>
    <p:extLst>
      <p:ext uri="{BB962C8B-B14F-4D97-AF65-F5344CB8AC3E}">
        <p14:creationId xmlns:p14="http://schemas.microsoft.com/office/powerpoint/2010/main" val="20966321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31066" y="205921"/>
            <a:ext cx="11101589" cy="2246769"/>
          </a:xfrm>
          <a:prstGeom prst="rect">
            <a:avLst/>
          </a:prstGeom>
        </p:spPr>
        <p:txBody>
          <a:bodyPr wrap="square">
            <a:spAutoFit/>
          </a:bodyPr>
          <a:lstStyle/>
          <a:p>
            <a:pPr indent="449580" algn="just"/>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Эгарсимонлик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бу</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профилни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бўйлама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кесим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четга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чиқиши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бунда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этувчилари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эгри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чизиқ</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диаметри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чеккаларидан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ўртаси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томон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камайиб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боради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(15-расм, </a:t>
            </a:r>
            <a:r>
              <a:rPr lang="ru-RU" sz="2000" i="1" dirty="0">
                <a:latin typeface="Times New Roman" panose="02020603050405020304" pitchFamily="18" charset="0"/>
                <a:ea typeface="Times New Roman" panose="02020603050405020304" pitchFamily="18" charset="0"/>
                <a:cs typeface="Times New Roman" panose="02020603050405020304" pitchFamily="18" charset="0"/>
              </a:rPr>
              <a:t>в).</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Эгарсимонликнинг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пайдо</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бўлишининг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сабаби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токарлик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дастгоҳи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марка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ўқларининг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вертикал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текисликда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ўқда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ётмаслиги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қисман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катта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диаметрдаги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валларни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марказларга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қўйиб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ишлов</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бериш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натижасидир</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indent="449580" algn="just"/>
            <a:r>
              <a:rPr lang="ru-RU" sz="2000" dirty="0" err="1">
                <a:latin typeface="Times New Roman" panose="02020603050405020304" pitchFamily="18" charset="0"/>
                <a:cs typeface="Times New Roman" panose="02020603050405020304" pitchFamily="18" charset="0"/>
              </a:rPr>
              <a:t>Эгилганлик</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бу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профилни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кўндаланг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кесим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бўйича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четда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чиқиши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фазода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бўйлама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ўқнинг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тўғри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чизиқликда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четга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чиқишидан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ҳосил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бўлади</a:t>
            </a:r>
            <a:r>
              <a:rPr lang="ru-RU" sz="2000" dirty="0">
                <a:latin typeface="Times New Roman" panose="02020603050405020304" pitchFamily="18" charset="0"/>
                <a:cs typeface="Times New Roman" panose="02020603050405020304" pitchFamily="18" charset="0"/>
              </a:rPr>
              <a:t> (15-расм, г).</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Рисунок 2" descr="13"/>
          <p:cNvPicPr/>
          <p:nvPr/>
        </p:nvPicPr>
        <p:blipFill>
          <a:blip r:embed="rId2">
            <a:duotone>
              <a:prstClr val="black"/>
              <a:schemeClr val="accent1">
                <a:tint val="45000"/>
                <a:satMod val="400000"/>
              </a:schemeClr>
            </a:duotone>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3193961" y="2627291"/>
            <a:ext cx="6516531" cy="3912763"/>
          </a:xfrm>
          <a:prstGeom prst="rect">
            <a:avLst/>
          </a:prstGeom>
          <a:noFill/>
          <a:ln>
            <a:noFill/>
          </a:ln>
        </p:spPr>
      </p:pic>
    </p:spTree>
    <p:extLst>
      <p:ext uri="{BB962C8B-B14F-4D97-AF65-F5344CB8AC3E}">
        <p14:creationId xmlns:p14="http://schemas.microsoft.com/office/powerpoint/2010/main" val="9183161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5764" y="385181"/>
            <a:ext cx="10315978" cy="6247864"/>
          </a:xfrm>
          <a:prstGeom prst="rect">
            <a:avLst/>
          </a:prstGeom>
        </p:spPr>
        <p:txBody>
          <a:bodyPr wrap="square">
            <a:spAutoFit/>
          </a:bodyPr>
          <a:lstStyle/>
          <a:p>
            <a:pPr indent="449580" algn="just"/>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p>
          <a:p>
            <a:pPr indent="449580" algn="just"/>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Конуссимонлик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бочкасимонлик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эгарсимонлик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сон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жиҳатдан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максимал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минимал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диаметрлар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айирмасининг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ярмига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тенг</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endParaRPr lang="ru-RU" sz="2000" dirty="0">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50000"/>
              </a:lnSpc>
            </a:pPr>
            <a:r>
              <a:rPr lang="en-US"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de-DE"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0,5(</a:t>
            </a:r>
            <a:r>
              <a:rPr lang="de-DE" sz="20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d</a:t>
            </a:r>
            <a:r>
              <a:rPr lang="de-DE" sz="2000" b="1" baseline="-25000"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max</a:t>
            </a:r>
            <a:r>
              <a:rPr lang="de-DE" sz="20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-d</a:t>
            </a:r>
            <a:r>
              <a:rPr lang="de-DE" sz="2000" b="1" baseline="-25000"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min</a:t>
            </a:r>
            <a:r>
              <a:rPr lang="de-DE"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de-DE" sz="20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sz="2000" b="1" baseline="-250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б</a:t>
            </a:r>
            <a:r>
              <a:rPr lang="ru-RU"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de-DE"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0,5(</a:t>
            </a:r>
            <a:r>
              <a:rPr lang="de-DE" sz="20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d</a:t>
            </a:r>
            <a:r>
              <a:rPr lang="de-DE" sz="2000" b="1" baseline="-25000"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max</a:t>
            </a:r>
            <a:r>
              <a:rPr lang="de-DE" sz="20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-d</a:t>
            </a:r>
            <a:r>
              <a:rPr lang="de-DE" sz="2000" b="1" baseline="-25000"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min</a:t>
            </a:r>
            <a:r>
              <a:rPr lang="de-DE" sz="20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0,5</a:t>
            </a:r>
            <a:endParaRPr lang="ru-RU"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50000"/>
              </a:lnSpc>
            </a:pPr>
            <a:r>
              <a:rPr lang="en-US"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sz="2000" b="1" baseline="-250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de-DE"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0,5(</a:t>
            </a:r>
            <a:r>
              <a:rPr lang="de-DE" sz="20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d</a:t>
            </a:r>
            <a:r>
              <a:rPr lang="de-DE" sz="2000" b="1" baseline="-25000"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max</a:t>
            </a:r>
            <a:r>
              <a:rPr lang="de-DE" sz="2000" b="1"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-d</a:t>
            </a:r>
            <a:r>
              <a:rPr lang="de-DE" sz="2000" b="1" baseline="-25000" dirty="0" err="1">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min</a:t>
            </a:r>
            <a:r>
              <a:rPr lang="de-DE" sz="20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(2.23</a:t>
            </a:r>
            <a:r>
              <a:rPr lang="de-DE" sz="20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endParaRPr lang="de-DE"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ru-RU" sz="2000" b="1" dirty="0" err="1" smtClean="0">
                <a:latin typeface="Times New Roman" panose="02020603050405020304" pitchFamily="18" charset="0"/>
                <a:cs typeface="Times New Roman" panose="02020603050405020304" pitchFamily="18" charset="0"/>
              </a:rPr>
              <a:t>Эгилганлик</a:t>
            </a:r>
            <a:r>
              <a:rPr lang="de-DE" sz="2000" dirty="0" smtClean="0">
                <a:latin typeface="Times New Roman" panose="02020603050405020304" pitchFamily="18" charset="0"/>
                <a:cs typeface="Times New Roman" panose="02020603050405020304" pitchFamily="18" charset="0"/>
              </a:rPr>
              <a:t> </a:t>
            </a:r>
            <a:r>
              <a:rPr lang="de-DE"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эгилиш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стреласи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ифодаланиб</a:t>
            </a:r>
            <a:r>
              <a:rPr lang="de-DE"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сон </a:t>
            </a:r>
            <a:r>
              <a:rPr lang="ru-RU" sz="2000" dirty="0" err="1">
                <a:latin typeface="Times New Roman" panose="02020603050405020304" pitchFamily="18" charset="0"/>
                <a:cs typeface="Times New Roman" panose="02020603050405020304" pitchFamily="18" charset="0"/>
              </a:rPr>
              <a:t>жиҳатдан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таянчга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қўйилган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деталнинг</a:t>
            </a:r>
            <a:r>
              <a:rPr lang="de-DE" sz="2000" dirty="0">
                <a:latin typeface="Times New Roman" panose="02020603050405020304" pitchFamily="18" charset="0"/>
                <a:cs typeface="Times New Roman" panose="02020603050405020304" pitchFamily="18" charset="0"/>
              </a:rPr>
              <a:t> 180° </a:t>
            </a:r>
            <a:r>
              <a:rPr lang="ru-RU" sz="2000" dirty="0">
                <a:latin typeface="Times New Roman" panose="02020603050405020304" pitchFamily="18" charset="0"/>
                <a:cs typeface="Times New Roman" panose="02020603050405020304" pitchFamily="18" charset="0"/>
              </a:rPr>
              <a:t>га </a:t>
            </a:r>
            <a:r>
              <a:rPr lang="ru-RU" sz="2000" dirty="0" err="1">
                <a:latin typeface="Times New Roman" panose="02020603050405020304" pitchFamily="18" charset="0"/>
                <a:cs typeface="Times New Roman" panose="02020603050405020304" pitchFamily="18" charset="0"/>
              </a:rPr>
              <a:t>бурилишида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асосан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кўрсатган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қийматлар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айирмасининг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ярмига</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тенг</a:t>
            </a:r>
            <a:r>
              <a:rPr lang="en-US" sz="2000" dirty="0" smtClean="0">
                <a:latin typeface="Times New Roman" panose="02020603050405020304" pitchFamily="18" charset="0"/>
                <a:cs typeface="Times New Roman" panose="02020603050405020304" pitchFamily="18" charset="0"/>
              </a:rPr>
              <a:t>.</a:t>
            </a:r>
          </a:p>
          <a:p>
            <a:pPr algn="just"/>
            <a:r>
              <a:rPr lang="ru-RU" sz="2000" dirty="0" err="1">
                <a:latin typeface="Times New Roman" panose="02020603050405020304" pitchFamily="18" charset="0"/>
                <a:cs typeface="Times New Roman" panose="02020603050405020304" pitchFamily="18" charset="0"/>
              </a:rPr>
              <a:t>Профилдан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четга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чиқишларнинг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хусусий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кўрсаткичларини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билган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ҳолда</a:t>
            </a:r>
            <a:r>
              <a:rPr lang="de-DE"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детални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тайёрлаш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технологик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жараёнига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тузатишлар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киритиб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ҳосил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сабабларини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йўқотиш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мумкин</a:t>
            </a:r>
            <a:r>
              <a:rPr lang="de-DE"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Чунки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нуқсонларнинг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кўз</a:t>
            </a:r>
            <a:r>
              <a:rPr lang="de-DE" sz="2000" dirty="0">
                <a:latin typeface="Times New Roman" panose="02020603050405020304" pitchFamily="18" charset="0"/>
                <a:cs typeface="Times New Roman" panose="02020603050405020304" pitchFamily="18" charset="0"/>
              </a:rPr>
              <a:t>ғ</a:t>
            </a:r>
            <a:r>
              <a:rPr lang="ru-RU" sz="2000" dirty="0" err="1">
                <a:latin typeface="Times New Roman" panose="02020603050405020304" pitchFamily="18" charset="0"/>
                <a:cs typeface="Times New Roman" panose="02020603050405020304" pitchFamily="18" charset="0"/>
              </a:rPr>
              <a:t>алувчан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бирикмаларнинг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ресурсини</a:t>
            </a:r>
            <a:r>
              <a:rPr lang="ru-RU" sz="2000" dirty="0">
                <a:latin typeface="Times New Roman" panose="02020603050405020304" pitchFamily="18" charset="0"/>
                <a:cs typeface="Times New Roman" panose="02020603050405020304" pitchFamily="18" charset="0"/>
              </a:rPr>
              <a:t> в </a:t>
            </a:r>
            <a:r>
              <a:rPr lang="ru-RU" sz="2000" dirty="0" err="1">
                <a:latin typeface="Times New Roman" panose="02020603050405020304" pitchFamily="18" charset="0"/>
                <a:cs typeface="Times New Roman" panose="02020603050405020304" pitchFamily="18" charset="0"/>
              </a:rPr>
              <a:t>кўз</a:t>
            </a:r>
            <a:r>
              <a:rPr lang="de-DE" sz="2000" dirty="0">
                <a:latin typeface="Times New Roman" panose="02020603050405020304" pitchFamily="18" charset="0"/>
                <a:cs typeface="Times New Roman" panose="02020603050405020304" pitchFamily="18" charset="0"/>
              </a:rPr>
              <a:t>ғ</a:t>
            </a:r>
            <a:r>
              <a:rPr lang="ru-RU" sz="2000" dirty="0" err="1">
                <a:latin typeface="Times New Roman" panose="02020603050405020304" pitchFamily="18" charset="0"/>
                <a:cs typeface="Times New Roman" panose="02020603050405020304" pitchFamily="18" charset="0"/>
              </a:rPr>
              <a:t>алмас</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бирикмаларнинг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пухталигини</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камайтиради</a:t>
            </a:r>
            <a:r>
              <a:rPr lang="en-US" sz="2000" dirty="0" smtClean="0">
                <a:latin typeface="Times New Roman" panose="02020603050405020304" pitchFamily="18" charset="0"/>
                <a:cs typeface="Times New Roman" panose="02020603050405020304" pitchFamily="18" charset="0"/>
              </a:rPr>
              <a:t>.</a:t>
            </a:r>
          </a:p>
          <a:p>
            <a:pPr algn="just"/>
            <a:r>
              <a:rPr lang="ru-RU" sz="2000" dirty="0" err="1" smtClean="0">
                <a:latin typeface="Times New Roman" panose="02020603050405020304" pitchFamily="18" charset="0"/>
                <a:cs typeface="Times New Roman" panose="02020603050405020304" pitchFamily="18" charset="0"/>
              </a:rPr>
              <a:t>Тў</a:t>
            </a:r>
            <a:r>
              <a:rPr lang="de-DE" sz="2000" dirty="0">
                <a:latin typeface="Times New Roman" panose="02020603050405020304" pitchFamily="18" charset="0"/>
                <a:cs typeface="Times New Roman" panose="02020603050405020304" pitchFamily="18" charset="0"/>
              </a:rPr>
              <a:t>ғ</a:t>
            </a:r>
            <a:r>
              <a:rPr lang="ru-RU" sz="2000" dirty="0" err="1">
                <a:latin typeface="Times New Roman" panose="02020603050405020304" pitchFamily="18" charset="0"/>
                <a:cs typeface="Times New Roman" panose="02020603050405020304" pitchFamily="18" charset="0"/>
              </a:rPr>
              <a:t>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чизиқмаслик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ҳақиқий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текислик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профилининг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a:t>
            </a:r>
            <a:r>
              <a:rPr lang="de-DE" sz="2000" dirty="0">
                <a:latin typeface="Times New Roman" panose="02020603050405020304" pitchFamily="18" charset="0"/>
                <a:cs typeface="Times New Roman" panose="02020603050405020304" pitchFamily="18" charset="0"/>
              </a:rPr>
              <a:t>ғ</a:t>
            </a:r>
            <a:r>
              <a:rPr lang="ru-RU" sz="2000" dirty="0" err="1">
                <a:latin typeface="Times New Roman" panose="02020603050405020304" pitchFamily="18" charset="0"/>
                <a:cs typeface="Times New Roman" panose="02020603050405020304" pitchFamily="18" charset="0"/>
              </a:rPr>
              <a:t>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чизиқликдан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четга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чиқиши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бўлиб</a:t>
            </a:r>
            <a:r>
              <a:rPr lang="de-DE"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ҳақиқий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профилдан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ёндош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турган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чизиқгача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катта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масофа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аниқланади</a:t>
            </a:r>
            <a:r>
              <a:rPr lang="de-DE" sz="2000" dirty="0">
                <a:latin typeface="Times New Roman" panose="02020603050405020304" pitchFamily="18" charset="0"/>
                <a:cs typeface="Times New Roman" panose="02020603050405020304" pitchFamily="18" charset="0"/>
              </a:rPr>
              <a:t> (16-</a:t>
            </a:r>
            <a:r>
              <a:rPr lang="ru-RU" sz="2000" dirty="0" err="1">
                <a:latin typeface="Times New Roman" panose="02020603050405020304" pitchFamily="18" charset="0"/>
                <a:cs typeface="Times New Roman" panose="02020603050405020304" pitchFamily="18" charset="0"/>
              </a:rPr>
              <a:t>расм</a:t>
            </a:r>
            <a:r>
              <a:rPr lang="de-DE"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algn="just"/>
            <a:r>
              <a:rPr lang="ru-RU" sz="2000" dirty="0" err="1">
                <a:latin typeface="Times New Roman" panose="02020603050405020304" pitchFamily="18" charset="0"/>
                <a:cs typeface="Times New Roman" panose="02020603050405020304" pitchFamily="18" charset="0"/>
              </a:rPr>
              <a:t>Тў</a:t>
            </a:r>
            <a:r>
              <a:rPr lang="de-DE" sz="2000" dirty="0">
                <a:latin typeface="Times New Roman" panose="02020603050405020304" pitchFamily="18" charset="0"/>
                <a:cs typeface="Times New Roman" panose="02020603050405020304" pitchFamily="18" charset="0"/>
              </a:rPr>
              <a:t>ғ</a:t>
            </a:r>
            <a:r>
              <a:rPr lang="ru-RU" sz="2000" dirty="0" err="1">
                <a:latin typeface="Times New Roman" panose="02020603050405020304" pitchFamily="18" charset="0"/>
                <a:cs typeface="Times New Roman" panose="02020603050405020304" pitchFamily="18" charset="0"/>
              </a:rPr>
              <a:t>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чизиқмасликнинг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жоизлик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қиймати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текширилаётган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юзадан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ҳаммасига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белгиланган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узунлиги</a:t>
            </a:r>
            <a:r>
              <a:rPr lang="de-DE" sz="2000" dirty="0">
                <a:latin typeface="Times New Roman" panose="02020603050405020304" pitchFamily="18" charset="0"/>
                <a:cs typeface="Times New Roman" panose="02020603050405020304" pitchFamily="18" charset="0"/>
              </a:rPr>
              <a:t> (1) </a:t>
            </a:r>
            <a:r>
              <a:rPr lang="ru-RU" sz="2000" dirty="0">
                <a:latin typeface="Times New Roman" panose="02020603050405020304" pitchFamily="18" charset="0"/>
                <a:cs typeface="Times New Roman" panose="02020603050405020304" pitchFamily="18" charset="0"/>
              </a:rPr>
              <a:t>га </a:t>
            </a:r>
            <a:r>
              <a:rPr lang="ru-RU" sz="2000" dirty="0" err="1">
                <a:latin typeface="Times New Roman" panose="02020603050405020304" pitchFamily="18" charset="0"/>
                <a:cs typeface="Times New Roman" panose="02020603050405020304" pitchFamily="18" charset="0"/>
              </a:rPr>
              <a:t>тегишли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мумкин</a:t>
            </a:r>
            <a:r>
              <a:rPr lang="de-DE" sz="2000" dirty="0">
                <a:latin typeface="Times New Roman" panose="02020603050405020304" pitchFamily="18" charset="0"/>
                <a:cs typeface="Times New Roman" panose="02020603050405020304" pitchFamily="18" charset="0"/>
              </a:rPr>
              <a:t> (16-</a:t>
            </a:r>
            <a:r>
              <a:rPr lang="ru-RU" sz="2000" dirty="0" err="1">
                <a:latin typeface="Times New Roman" panose="02020603050405020304" pitchFamily="18" charset="0"/>
                <a:cs typeface="Times New Roman" panose="02020603050405020304" pitchFamily="18" charset="0"/>
              </a:rPr>
              <a:t>расм</a:t>
            </a:r>
            <a:r>
              <a:rPr lang="de-DE"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б</a:t>
            </a:r>
            <a:r>
              <a:rPr lang="de-DE"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algn="just"/>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8028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14"/>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1828800" y="888642"/>
            <a:ext cx="8448540" cy="4765183"/>
          </a:xfrm>
          <a:prstGeom prst="rect">
            <a:avLst/>
          </a:prstGeom>
          <a:noFill/>
          <a:ln>
            <a:noFill/>
          </a:ln>
        </p:spPr>
      </p:pic>
    </p:spTree>
    <p:extLst>
      <p:ext uri="{BB962C8B-B14F-4D97-AF65-F5344CB8AC3E}">
        <p14:creationId xmlns:p14="http://schemas.microsoft.com/office/powerpoint/2010/main" val="35582599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28800" y="578201"/>
            <a:ext cx="8873543" cy="646331"/>
          </a:xfrm>
          <a:prstGeom prst="rect">
            <a:avLst/>
          </a:prstGeom>
        </p:spPr>
        <p:txBody>
          <a:bodyPr wrap="square">
            <a:spAutoFit/>
          </a:bodyPr>
          <a:lstStyle/>
          <a:p>
            <a:pPr algn="just"/>
            <a:r>
              <a:rPr lang="ru-RU" dirty="0" err="1">
                <a:latin typeface="Times New Roman" panose="02020603050405020304" pitchFamily="18" charset="0"/>
                <a:ea typeface="Times New Roman" panose="02020603050405020304" pitchFamily="18" charset="0"/>
                <a:cs typeface="Times New Roman" panose="02020603050405020304" pitchFamily="18" charset="0"/>
              </a:rPr>
              <a:t>Нотекислик</a:t>
            </a:r>
            <a:r>
              <a:rPr lang="de-DE" dirty="0">
                <a:latin typeface="Times New Roman" panose="02020603050405020304" pitchFamily="18" charset="0"/>
                <a:ea typeface="Times New Roman" panose="02020603050405020304" pitchFamily="18" charset="0"/>
                <a:cs typeface="Times New Roman" panose="02020603050405020304" pitchFamily="18" charset="0"/>
              </a:rPr>
              <a:t> —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текисликдан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четга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чиқиш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бўлиб</a:t>
            </a: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ҳақиқий</a:t>
            </a: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текисликдан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ёндош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текисликкача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катта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масофа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аниқланади</a:t>
            </a:r>
            <a:r>
              <a:rPr lang="de-DE" dirty="0">
                <a:latin typeface="Times New Roman" panose="02020603050405020304" pitchFamily="18" charset="0"/>
                <a:ea typeface="Times New Roman" panose="02020603050405020304" pitchFamily="18" charset="0"/>
                <a:cs typeface="Times New Roman" panose="02020603050405020304" pitchFamily="18" charset="0"/>
              </a:rPr>
              <a:t>. (16-</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расм</a:t>
            </a: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latin typeface="Times New Roman" panose="02020603050405020304" pitchFamily="18" charset="0"/>
                <a:ea typeface="Times New Roman" panose="02020603050405020304" pitchFamily="18" charset="0"/>
                <a:cs typeface="Times New Roman" panose="02020603050405020304" pitchFamily="18" charset="0"/>
              </a:rPr>
              <a:t>б</a:t>
            </a:r>
            <a:r>
              <a:rPr lang="de-DE" i="1" dirty="0">
                <a:latin typeface="Times New Roman" panose="02020603050405020304" pitchFamily="18" charset="0"/>
                <a:ea typeface="Times New Roman" panose="02020603050405020304" pitchFamily="18" charset="0"/>
                <a:cs typeface="Times New Roman" panose="02020603050405020304" pitchFamily="18" charset="0"/>
              </a:rPr>
              <a:t>).</a:t>
            </a:r>
            <a:r>
              <a:rPr lang="de-DE"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pic>
        <p:nvPicPr>
          <p:cNvPr id="4" name="Рисунок 3" descr="14"/>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518937" y="2472564"/>
            <a:ext cx="7493268" cy="3799447"/>
          </a:xfrm>
          <a:prstGeom prst="rect">
            <a:avLst/>
          </a:prstGeom>
          <a:noFill/>
          <a:ln>
            <a:noFill/>
          </a:ln>
        </p:spPr>
      </p:pic>
    </p:spTree>
    <p:extLst>
      <p:ext uri="{BB962C8B-B14F-4D97-AF65-F5344CB8AC3E}">
        <p14:creationId xmlns:p14="http://schemas.microsoft.com/office/powerpoint/2010/main" val="22517476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87133" y="4895998"/>
            <a:ext cx="8944287" cy="830997"/>
          </a:xfrm>
          <a:prstGeom prst="rect">
            <a:avLst/>
          </a:prstGeom>
        </p:spPr>
        <p:txBody>
          <a:bodyPr wrap="square">
            <a:spAutoFit/>
          </a:bodyPr>
          <a:lstStyle/>
          <a:p>
            <a:pPr algn="ct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Нотекисликнинг</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хусусий</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ҳиллари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бўлиб</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ботиқлик</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кабарикдик</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de-DE" sz="2400" dirty="0">
                <a:latin typeface="Times New Roman" panose="02020603050405020304" pitchFamily="18" charset="0"/>
                <a:ea typeface="Times New Roman" panose="02020603050405020304" pitchFamily="18" charset="0"/>
                <a:cs typeface="Times New Roman" panose="02020603050405020304" pitchFamily="18" charset="0"/>
              </a:rPr>
              <a:t> (17-</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расм</a:t>
            </a:r>
            <a:r>
              <a:rPr lang="de-DE"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p>
        </p:txBody>
      </p:sp>
      <p:pic>
        <p:nvPicPr>
          <p:cNvPr id="3" name="Рисунок 2" descr="15"/>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1881433" y="658163"/>
            <a:ext cx="8555686" cy="3759290"/>
          </a:xfrm>
          <a:prstGeom prst="rect">
            <a:avLst/>
          </a:prstGeom>
          <a:noFill/>
          <a:ln>
            <a:noFill/>
          </a:ln>
        </p:spPr>
      </p:pic>
    </p:spTree>
    <p:extLst>
      <p:ext uri="{BB962C8B-B14F-4D97-AF65-F5344CB8AC3E}">
        <p14:creationId xmlns:p14="http://schemas.microsoft.com/office/powerpoint/2010/main" val="2459491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87887" y="333666"/>
            <a:ext cx="9787944" cy="1323439"/>
          </a:xfrm>
          <a:prstGeom prst="rect">
            <a:avLst/>
          </a:prstGeom>
        </p:spPr>
        <p:txBody>
          <a:bodyPr wrap="square">
            <a:spAutoFit/>
          </a:bodyPr>
          <a:lstStyle/>
          <a:p>
            <a:pPr indent="449580" algn="just"/>
            <a:r>
              <a:rPr lang="ru-RU" sz="2000" dirty="0" err="1">
                <a:latin typeface="Times New Roman" panose="02020603050405020304" pitchFamily="18" charset="0"/>
                <a:ea typeface="Times New Roman" panose="02020603050405020304" pitchFamily="18" charset="0"/>
              </a:rPr>
              <a:t>Ботиқлик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шундай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четга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чиқишки</a:t>
            </a:r>
            <a:r>
              <a:rPr lang="de-DE" sz="2000" dirty="0">
                <a:latin typeface="Times New Roman" panose="02020603050405020304" pitchFamily="18" charset="0"/>
                <a:ea typeface="Times New Roman" panose="02020603050405020304" pitchFamily="18" charset="0"/>
              </a:rPr>
              <a:t>, </a:t>
            </a:r>
            <a:r>
              <a:rPr lang="ru-RU" sz="2000" dirty="0">
                <a:latin typeface="Times New Roman" panose="02020603050405020304" pitchFamily="18" charset="0"/>
                <a:ea typeface="Times New Roman" panose="02020603050405020304" pitchFamily="18" charset="0"/>
              </a:rPr>
              <a:t>бунда </a:t>
            </a:r>
            <a:r>
              <a:rPr lang="ru-RU" sz="2000" dirty="0" err="1">
                <a:latin typeface="Times New Roman" panose="02020603050405020304" pitchFamily="18" charset="0"/>
                <a:ea typeface="Times New Roman" panose="02020603050405020304" pitchFamily="18" charset="0"/>
              </a:rPr>
              <a:t>ҳақиқий</a:t>
            </a:r>
            <a:r>
              <a:rPr lang="ru-RU" sz="2000" dirty="0">
                <a:latin typeface="Times New Roman" panose="02020603050405020304" pitchFamily="18" charset="0"/>
                <a:ea typeface="Times New Roman" panose="02020603050405020304" pitchFamily="18" charset="0"/>
              </a:rPr>
              <a:t> юза </a:t>
            </a:r>
            <a:r>
              <a:rPr lang="ru-RU" sz="2000" dirty="0" err="1">
                <a:latin typeface="Times New Roman" panose="02020603050405020304" pitchFamily="18" charset="0"/>
                <a:ea typeface="Times New Roman" panose="02020603050405020304" pitchFamily="18" charset="0"/>
              </a:rPr>
              <a:t>нуқталари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ёндош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текислик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орасидаги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масофа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қиррадан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ўртасига</a:t>
            </a:r>
            <a:r>
              <a:rPr lang="ru-RU" sz="2000" dirty="0">
                <a:latin typeface="Times New Roman" panose="02020603050405020304" pitchFamily="18" charset="0"/>
                <a:ea typeface="Times New Roman" panose="02020603050405020304" pitchFamily="18" charset="0"/>
              </a:rPr>
              <a:t> то</a:t>
            </a:r>
            <a:r>
              <a:rPr lang="de-DE" sz="2000" dirty="0">
                <a:latin typeface="Times New Roman" panose="02020603050405020304" pitchFamily="18" charset="0"/>
                <a:ea typeface="Times New Roman" panose="02020603050405020304" pitchFamily="18" charset="0"/>
              </a:rPr>
              <a:t>­</a:t>
            </a:r>
            <a:r>
              <a:rPr lang="ru-RU" sz="2000" dirty="0" err="1">
                <a:latin typeface="Times New Roman" panose="02020603050405020304" pitchFamily="18" charset="0"/>
                <a:ea typeface="Times New Roman" panose="02020603050405020304" pitchFamily="18" charset="0"/>
              </a:rPr>
              <a:t>мон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узоқлашиб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боради</a:t>
            </a:r>
            <a:r>
              <a:rPr lang="de-DE" sz="2000" dirty="0">
                <a:latin typeface="Times New Roman" panose="02020603050405020304" pitchFamily="18" charset="0"/>
                <a:ea typeface="Times New Roman" panose="02020603050405020304" pitchFamily="18" charset="0"/>
              </a:rPr>
              <a:t> (17-</a:t>
            </a:r>
            <a:r>
              <a:rPr lang="ru-RU" sz="2000" dirty="0" err="1">
                <a:latin typeface="Times New Roman" panose="02020603050405020304" pitchFamily="18" charset="0"/>
                <a:ea typeface="Times New Roman" panose="02020603050405020304" pitchFamily="18" charset="0"/>
              </a:rPr>
              <a:t>расм</a:t>
            </a:r>
            <a:r>
              <a:rPr lang="de-DE" sz="2000" dirty="0">
                <a:latin typeface="Times New Roman" panose="02020603050405020304" pitchFamily="18" charset="0"/>
                <a:ea typeface="Times New Roman" panose="02020603050405020304" pitchFamily="18" charset="0"/>
              </a:rPr>
              <a:t>, </a:t>
            </a:r>
            <a:r>
              <a:rPr lang="ru-RU" sz="2000" i="1" dirty="0">
                <a:latin typeface="Times New Roman" panose="02020603050405020304" pitchFamily="18" charset="0"/>
                <a:ea typeface="Times New Roman" panose="02020603050405020304" pitchFamily="18" charset="0"/>
              </a:rPr>
              <a:t>а</a:t>
            </a:r>
            <a:r>
              <a:rPr lang="de-DE" sz="2000" i="1"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449580" algn="just"/>
            <a:r>
              <a:rPr lang="ru-RU" sz="2000" dirty="0" err="1">
                <a:latin typeface="Times New Roman" panose="02020603050405020304" pitchFamily="18" charset="0"/>
                <a:ea typeface="Times New Roman" panose="02020603050405020304" pitchFamily="18" charset="0"/>
              </a:rPr>
              <a:t>Кабарикдик</a:t>
            </a:r>
            <a:r>
              <a:rPr lang="de-DE" sz="2000" dirty="0">
                <a:latin typeface="Times New Roman" panose="02020603050405020304" pitchFamily="18" charset="0"/>
                <a:ea typeface="Times New Roman" panose="02020603050405020304" pitchFamily="18" charset="0"/>
              </a:rPr>
              <a:t> — </a:t>
            </a:r>
            <a:r>
              <a:rPr lang="ru-RU" sz="2000" dirty="0" err="1">
                <a:latin typeface="Times New Roman" panose="02020603050405020304" pitchFamily="18" charset="0"/>
                <a:ea typeface="Times New Roman" panose="02020603050405020304" pitchFamily="18" charset="0"/>
              </a:rPr>
              <a:t>шундай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четга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чиқишки</a:t>
            </a:r>
            <a:r>
              <a:rPr lang="de-DE" sz="2000" dirty="0">
                <a:latin typeface="Times New Roman" panose="02020603050405020304" pitchFamily="18" charset="0"/>
                <a:ea typeface="Times New Roman" panose="02020603050405020304" pitchFamily="18" charset="0"/>
              </a:rPr>
              <a:t>, </a:t>
            </a:r>
            <a:r>
              <a:rPr lang="ru-RU" sz="2000" dirty="0">
                <a:latin typeface="Times New Roman" panose="02020603050405020304" pitchFamily="18" charset="0"/>
                <a:ea typeface="Times New Roman" panose="02020603050405020304" pitchFamily="18" charset="0"/>
              </a:rPr>
              <a:t>бунда </a:t>
            </a:r>
            <a:r>
              <a:rPr lang="ru-RU" sz="2000" dirty="0" err="1">
                <a:latin typeface="Times New Roman" panose="02020603050405020304" pitchFamily="18" charset="0"/>
                <a:ea typeface="Times New Roman" panose="02020603050405020304" pitchFamily="18" charset="0"/>
              </a:rPr>
              <a:t>ҳақиқий</a:t>
            </a:r>
            <a:r>
              <a:rPr lang="ru-RU" sz="2000" dirty="0">
                <a:latin typeface="Times New Roman" panose="02020603050405020304" pitchFamily="18" charset="0"/>
                <a:ea typeface="Times New Roman" panose="02020603050405020304" pitchFamily="18" charset="0"/>
              </a:rPr>
              <a:t> юза </a:t>
            </a:r>
            <a:r>
              <a:rPr lang="ru-RU" sz="2000" dirty="0" err="1">
                <a:latin typeface="Times New Roman" panose="02020603050405020304" pitchFamily="18" charset="0"/>
                <a:ea typeface="Times New Roman" panose="02020603050405020304" pitchFamily="18" charset="0"/>
              </a:rPr>
              <a:t>нуқталари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ёндош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текислик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орасидаги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масофа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қиррадан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ўртасига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томон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камайиб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боради</a:t>
            </a:r>
            <a:r>
              <a:rPr lang="de-DE" sz="2000" dirty="0">
                <a:latin typeface="Times New Roman" panose="02020603050405020304" pitchFamily="18" charset="0"/>
                <a:ea typeface="Times New Roman" panose="02020603050405020304" pitchFamily="18" charset="0"/>
              </a:rPr>
              <a:t> (17-</a:t>
            </a:r>
            <a:r>
              <a:rPr lang="ru-RU" sz="2000" dirty="0" err="1">
                <a:latin typeface="Times New Roman" panose="02020603050405020304" pitchFamily="18" charset="0"/>
                <a:ea typeface="Times New Roman" panose="02020603050405020304" pitchFamily="18" charset="0"/>
              </a:rPr>
              <a:t>расм</a:t>
            </a:r>
            <a:r>
              <a:rPr lang="de-DE" sz="2000" dirty="0">
                <a:latin typeface="Times New Roman" panose="02020603050405020304" pitchFamily="18" charset="0"/>
                <a:ea typeface="Times New Roman" panose="02020603050405020304" pitchFamily="18" charset="0"/>
              </a:rPr>
              <a:t>, </a:t>
            </a:r>
            <a:r>
              <a:rPr lang="ru-RU" sz="2000" dirty="0">
                <a:latin typeface="Times New Roman" panose="02020603050405020304" pitchFamily="18" charset="0"/>
                <a:ea typeface="Times New Roman" panose="02020603050405020304" pitchFamily="18" charset="0"/>
              </a:rPr>
              <a:t>б</a:t>
            </a:r>
            <a:r>
              <a:rPr lang="de-DE" sz="2000"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3" name="Рисунок 2" descr="15"/>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1904016" y="2164991"/>
            <a:ext cx="8555686" cy="3759290"/>
          </a:xfrm>
          <a:prstGeom prst="rect">
            <a:avLst/>
          </a:prstGeom>
          <a:noFill/>
          <a:ln>
            <a:noFill/>
          </a:ln>
        </p:spPr>
      </p:pic>
    </p:spTree>
    <p:extLst>
      <p:ext uri="{BB962C8B-B14F-4D97-AF65-F5344CB8AC3E}">
        <p14:creationId xmlns:p14="http://schemas.microsoft.com/office/powerpoint/2010/main" val="8261860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3335" y="120981"/>
            <a:ext cx="11475076" cy="3077766"/>
          </a:xfrm>
          <a:prstGeom prst="rect">
            <a:avLst/>
          </a:prstGeom>
        </p:spPr>
        <p:txBody>
          <a:bodyPr wrap="square">
            <a:spAutoFit/>
          </a:bodyPr>
          <a:lstStyle/>
          <a:p>
            <a:pPr indent="449580" algn="just"/>
            <a:r>
              <a:rPr lang="ru-RU" dirty="0">
                <a:latin typeface="Times New Roman" panose="02020603050405020304" pitchFamily="18" charset="0"/>
                <a:ea typeface="Times New Roman" panose="02020603050405020304" pitchFamily="18" charset="0"/>
                <a:cs typeface="Times New Roman" panose="02020603050405020304" pitchFamily="18" charset="0"/>
              </a:rPr>
              <a:t>Машина</a:t>
            </a: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a:latin typeface="Times New Roman" panose="02020603050405020304" pitchFamily="18" charset="0"/>
                <a:ea typeface="Times New Roman" panose="02020603050405020304" pitchFamily="18" charset="0"/>
                <a:cs typeface="Times New Roman" panose="02020603050405020304" pitchFamily="18" charset="0"/>
              </a:rPr>
              <a:t>механизм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узелларни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узоқ</a:t>
            </a: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муддат</a:t>
            </a: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ейилмасдан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ишлаши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ундаги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деталлар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ўзаро</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тў</a:t>
            </a:r>
            <a:r>
              <a:rPr lang="de-DE" dirty="0">
                <a:latin typeface="Times New Roman" panose="02020603050405020304" pitchFamily="18" charset="0"/>
                <a:ea typeface="Times New Roman" panose="02020603050405020304" pitchFamily="18" charset="0"/>
                <a:cs typeface="Times New Roman" panose="02020603050405020304" pitchFamily="18" charset="0"/>
              </a:rPr>
              <a:t>ғ</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жойлашган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лозим</a:t>
            </a:r>
            <a:r>
              <a:rPr lang="de-DE"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Бу</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масалани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ечиш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cs typeface="Times New Roman" panose="02020603050405020304" pitchFamily="18" charset="0"/>
              </a:rPr>
              <a:t> конструктор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чизмада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конструкторлик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замини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текислик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юза,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чизиқ</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олиб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унга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нисбатан</a:t>
            </a:r>
            <a:r>
              <a:rPr lang="ru-RU" dirty="0">
                <a:latin typeface="Times New Roman" panose="02020603050405020304" pitchFamily="18" charset="0"/>
                <a:ea typeface="Times New Roman" panose="02020603050405020304" pitchFamily="18" charset="0"/>
                <a:cs typeface="Times New Roman" panose="02020603050405020304" pitchFamily="18" charset="0"/>
              </a:rPr>
              <a:t> деталь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юзаларини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жойлаштиради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r>
              <a:rPr lang="ru-RU" dirty="0" err="1">
                <a:latin typeface="Times New Roman" panose="02020603050405020304" pitchFamily="18" charset="0"/>
                <a:ea typeface="Times New Roman" panose="02020603050405020304" pitchFamily="18" charset="0"/>
                <a:cs typeface="Times New Roman" panose="02020603050405020304" pitchFamily="18" charset="0"/>
              </a:rPr>
              <a:t>Юзаларнинг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жойлашиш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хатолигига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ишлов</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йиғиш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жараёни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хатоликлари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катта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таъсир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кўрсатади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Юзаларнинг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жойлашишдаги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хатолигига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цилиндрик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деталлар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cs typeface="Times New Roman" panose="02020603050405020304" pitchFamily="18" charset="0"/>
              </a:rPr>
              <a:t> —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радиал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тепиш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юзасининг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тепиши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ўқдошмаслик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параллелмаслиги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кесишмаслиги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текис</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деталлар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cs typeface="Times New Roman" panose="02020603050405020304" pitchFamily="18" charset="0"/>
              </a:rPr>
              <a:t> —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юзаларнинг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параллелмаслиги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перпендикуляр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эмаслиги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киради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r>
              <a:rPr lang="ru-RU" dirty="0" err="1">
                <a:latin typeface="Times New Roman" panose="02020603050405020304" pitchFamily="18" charset="0"/>
                <a:ea typeface="Times New Roman" panose="02020603050405020304" pitchFamily="18" charset="0"/>
                <a:cs typeface="Times New Roman" panose="02020603050405020304" pitchFamily="18" charset="0"/>
              </a:rPr>
              <a:t>Радиал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тепиш</a:t>
            </a:r>
            <a:r>
              <a:rPr lang="ru-RU" dirty="0">
                <a:latin typeface="Times New Roman" panose="02020603050405020304" pitchFamily="18" charset="0"/>
                <a:ea typeface="Times New Roman" panose="02020603050405020304" pitchFamily="18" charset="0"/>
                <a:cs typeface="Times New Roman" panose="02020603050405020304" pitchFamily="18" charset="0"/>
              </a:rPr>
              <a:t> —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айланадиган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жисмни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текширилаётган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юзасидан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айланиш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ўқигача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катта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кичик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масофалар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орасида­ги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фарқ</a:t>
            </a:r>
            <a:r>
              <a:rPr lang="ru-RU" dirty="0">
                <a:latin typeface="Times New Roman" panose="02020603050405020304" pitchFamily="18" charset="0"/>
                <a:ea typeface="Times New Roman" panose="02020603050405020304" pitchFamily="18" charset="0"/>
                <a:cs typeface="Times New Roman" panose="02020603050405020304" pitchFamily="18" charset="0"/>
              </a:rPr>
              <a:t> (18-расм, </a:t>
            </a:r>
            <a:r>
              <a:rPr lang="ru-RU" i="1" dirty="0">
                <a:latin typeface="Times New Roman" panose="02020603050405020304" pitchFamily="18" charset="0"/>
                <a:ea typeface="Times New Roman" panose="02020603050405020304" pitchFamily="18" charset="0"/>
                <a:cs typeface="Times New Roman" panose="02020603050405020304" pitchFamily="18" charset="0"/>
              </a:rPr>
              <a:t>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Радиал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тепиш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бу</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дастгоҳ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марказининг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айланиш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нисбатан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силжиш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натижасидир</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indent="449580" algn="just"/>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Рисунок 2" descr="16"/>
          <p:cNvPicPr/>
          <p:nvPr/>
        </p:nvPicPr>
        <p:blipFill rotWithShape="1">
          <a:blip r:embed="rId2">
            <a:duotone>
              <a:prstClr val="black"/>
              <a:schemeClr val="accent1">
                <a:tint val="45000"/>
                <a:satMod val="400000"/>
              </a:schemeClr>
            </a:duotone>
            <a:extLst>
              <a:ext uri="{28A0092B-C50C-407E-A947-70E740481C1C}">
                <a14:useLocalDpi xmlns:a14="http://schemas.microsoft.com/office/drawing/2010/main" val="0"/>
              </a:ext>
            </a:extLst>
          </a:blip>
          <a:srcRect b="48553"/>
          <a:stretch/>
        </p:blipFill>
        <p:spPr bwMode="auto">
          <a:xfrm>
            <a:off x="3014040" y="3198747"/>
            <a:ext cx="6726886" cy="3135379"/>
          </a:xfrm>
          <a:prstGeom prst="rect">
            <a:avLst/>
          </a:prstGeom>
          <a:noFill/>
          <a:ln>
            <a:noFill/>
          </a:ln>
        </p:spPr>
      </p:pic>
    </p:spTree>
    <p:extLst>
      <p:ext uri="{BB962C8B-B14F-4D97-AF65-F5344CB8AC3E}">
        <p14:creationId xmlns:p14="http://schemas.microsoft.com/office/powerpoint/2010/main" val="38491903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29964" y="570924"/>
            <a:ext cx="10762036" cy="1877437"/>
          </a:xfrm>
          <a:prstGeom prst="rect">
            <a:avLst/>
          </a:prstGeom>
        </p:spPr>
        <p:txBody>
          <a:bodyPr wrap="square">
            <a:spAutoFit/>
          </a:bodyPr>
          <a:lstStyle/>
          <a:p>
            <a:pPr indent="449580" algn="just"/>
            <a:r>
              <a:rPr lang="ru-RU" sz="2000" dirty="0" err="1" smtClean="0">
                <a:latin typeface="Times New Roman" panose="02020603050405020304" pitchFamily="18" charset="0"/>
                <a:cs typeface="Times New Roman" panose="02020603050405020304" pitchFamily="18" charset="0"/>
              </a:rPr>
              <a:t>Ён</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юзанинг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тепиши</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деталнинг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юзасидан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айланиш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ўқига</a:t>
            </a:r>
            <a:r>
              <a:rPr lang="ru-RU" sz="2000" dirty="0">
                <a:latin typeface="Times New Roman" panose="02020603050405020304" pitchFamily="18" charset="0"/>
                <a:cs typeface="Times New Roman" panose="02020603050405020304" pitchFamily="18" charset="0"/>
              </a:rPr>
              <a:t> перпендикуляр </a:t>
            </a:r>
            <a:r>
              <a:rPr lang="ru-RU" sz="2000" dirty="0" err="1">
                <a:latin typeface="Times New Roman" panose="02020603050405020304" pitchFamily="18" charset="0"/>
                <a:cs typeface="Times New Roman" panose="02020603050405020304" pitchFamily="18" charset="0"/>
              </a:rPr>
              <a:t>ўтказилган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юзадан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катта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кичик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масофалар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фарқига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тенг</a:t>
            </a:r>
            <a:r>
              <a:rPr lang="ru-RU" sz="2000" dirty="0">
                <a:latin typeface="Times New Roman" panose="02020603050405020304" pitchFamily="18" charset="0"/>
                <a:cs typeface="Times New Roman" panose="02020603050405020304" pitchFamily="18" charset="0"/>
              </a:rPr>
              <a:t>. (18-расм, б). </a:t>
            </a:r>
            <a:r>
              <a:rPr lang="ru-RU" sz="2000" dirty="0" err="1">
                <a:latin typeface="Times New Roman" panose="02020603050405020304" pitchFamily="18" charset="0"/>
                <a:cs typeface="Times New Roman" panose="02020603050405020304" pitchFamily="18" charset="0"/>
              </a:rPr>
              <a:t>Айрим</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холларда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юзанинг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тепиши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кўрсатилган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диаметрда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асосан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юзанинг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катта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диаметрида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аниқланади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томон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уриш</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бу</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юзанинг</a:t>
            </a:r>
            <a:r>
              <a:rPr lang="ru-RU" sz="2000" dirty="0">
                <a:latin typeface="Times New Roman" panose="02020603050405020304" pitchFamily="18" charset="0"/>
                <a:cs typeface="Times New Roman" panose="02020603050405020304" pitchFamily="18" charset="0"/>
              </a:rPr>
              <a:t> база </a:t>
            </a:r>
            <a:r>
              <a:rPr lang="ru-RU" sz="2000" dirty="0" err="1">
                <a:latin typeface="Times New Roman" panose="02020603050405020304" pitchFamily="18" charset="0"/>
                <a:cs typeface="Times New Roman" panose="02020603050405020304" pitchFamily="18" charset="0"/>
              </a:rPr>
              <a:t>ўқига</a:t>
            </a:r>
            <a:r>
              <a:rPr lang="ru-RU" sz="2000" dirty="0">
                <a:latin typeface="Times New Roman" panose="02020603050405020304" pitchFamily="18" charset="0"/>
                <a:cs typeface="Times New Roman" panose="02020603050405020304" pitchFamily="18" charset="0"/>
              </a:rPr>
              <a:t> перпендикуляр </a:t>
            </a:r>
            <a:r>
              <a:rPr lang="ru-RU" sz="2000" dirty="0" err="1">
                <a:latin typeface="Times New Roman" panose="02020603050405020304" pitchFamily="18" charset="0"/>
                <a:cs typeface="Times New Roman" panose="02020603050405020304" pitchFamily="18" charset="0"/>
              </a:rPr>
              <a:t>эмаслиги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шу </a:t>
            </a:r>
            <a:r>
              <a:rPr lang="ru-RU" sz="2000" dirty="0" err="1">
                <a:latin typeface="Times New Roman" panose="02020603050405020304" pitchFamily="18" charset="0"/>
                <a:cs typeface="Times New Roman" panose="02020603050405020304" pitchFamily="18" charset="0"/>
              </a:rPr>
              <a:t>юзанинг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шакл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бўйича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четга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чиққанлик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натижасидир</a:t>
            </a:r>
            <a:r>
              <a:rPr lang="ru-RU" sz="2000" dirty="0">
                <a:latin typeface="Times New Roman" panose="02020603050405020304" pitchFamily="18" charset="0"/>
                <a:cs typeface="Times New Roman" panose="02020603050405020304" pitchFamily="18" charset="0"/>
              </a:rPr>
              <a:t>.</a:t>
            </a:r>
          </a:p>
          <a:p>
            <a:pPr indent="449580" algn="just"/>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Рисунок 2" descr="16"/>
          <p:cNvPicPr/>
          <p:nvPr/>
        </p:nvPicPr>
        <p:blipFill rotWithShape="1">
          <a:blip r:embed="rId2">
            <a:duotone>
              <a:prstClr val="black"/>
              <a:schemeClr val="accent1">
                <a:tint val="45000"/>
                <a:satMod val="400000"/>
              </a:schemeClr>
            </a:duotone>
            <a:extLst>
              <a:ext uri="{28A0092B-C50C-407E-A947-70E740481C1C}">
                <a14:useLocalDpi xmlns:a14="http://schemas.microsoft.com/office/drawing/2010/main" val="0"/>
              </a:ext>
            </a:extLst>
          </a:blip>
          <a:srcRect b="48553"/>
          <a:stretch/>
        </p:blipFill>
        <p:spPr bwMode="auto">
          <a:xfrm>
            <a:off x="3041139" y="2793706"/>
            <a:ext cx="7176918" cy="3360351"/>
          </a:xfrm>
          <a:prstGeom prst="rect">
            <a:avLst/>
          </a:prstGeom>
          <a:noFill/>
          <a:ln>
            <a:noFill/>
          </a:ln>
        </p:spPr>
      </p:pic>
    </p:spTree>
    <p:extLst>
      <p:ext uri="{BB962C8B-B14F-4D97-AF65-F5344CB8AC3E}">
        <p14:creationId xmlns:p14="http://schemas.microsoft.com/office/powerpoint/2010/main" val="19962431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4401" y="465582"/>
            <a:ext cx="10148551" cy="2031325"/>
          </a:xfrm>
          <a:prstGeom prst="rect">
            <a:avLst/>
          </a:prstGeom>
        </p:spPr>
        <p:txBody>
          <a:bodyPr wrap="square">
            <a:spAutoFit/>
          </a:bodyPr>
          <a:lstStyle/>
          <a:p>
            <a:pPr indent="449580" algn="just"/>
            <a:r>
              <a:rPr lang="ru-RU" dirty="0" err="1">
                <a:latin typeface="Times New Roman" panose="02020603050405020304" pitchFamily="18" charset="0"/>
                <a:ea typeface="Times New Roman" panose="02020603050405020304" pitchFamily="18" charset="0"/>
                <a:cs typeface="Times New Roman" panose="02020603050405020304" pitchFamily="18" charset="0"/>
              </a:rPr>
              <a:t>Ёндошмаслик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база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юзасига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нисбатан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умумий</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ўққа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нисбатан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ea typeface="Times New Roman" panose="02020603050405020304" pitchFamily="18" charset="0"/>
                <a:cs typeface="Times New Roman" panose="02020603050405020304" pitchFamily="18" charset="0"/>
              </a:rPr>
              <a:t>. База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юзасига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нисбатан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ўқдошмаслик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кўрилаётган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юза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юза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юзаси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орасидаги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катта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масофа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оғиш</a:t>
            </a:r>
            <a:r>
              <a:rPr lang="ru-RU" baseline="30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Аниқланади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(19-расм, д).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Умумий</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ўққа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нисбатан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ундошмаслик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текширилаётган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юза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оралиғида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икки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нечта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ўқдош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айланувда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юзаларнинг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умумий</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ўқидан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қурилаётган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орасидаги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катта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масофа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ифодаланади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(19-расм, </a:t>
            </a:r>
            <a:r>
              <a:rPr lang="ru-RU" i="1" dirty="0">
                <a:latin typeface="Times New Roman" panose="02020603050405020304" pitchFamily="18" charset="0"/>
                <a:ea typeface="Times New Roman" panose="02020603050405020304" pitchFamily="18" charset="0"/>
                <a:cs typeface="Times New Roman" panose="02020603050405020304" pitchFamily="18" charset="0"/>
              </a:rPr>
              <a:t>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нопараллел</a:t>
            </a:r>
            <a:r>
              <a:rPr lang="ru-RU" dirty="0">
                <a:latin typeface="Times New Roman" panose="02020603050405020304" pitchFamily="18" charset="0"/>
                <a:ea typeface="Times New Roman" panose="02020603050405020304" pitchFamily="18" charset="0"/>
                <a:cs typeface="Times New Roman" panose="02020603050405020304" pitchFamily="18" charset="0"/>
              </a:rPr>
              <a:t> (20-расм, 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битта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бошқа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биронта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нуқтасидан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текисликка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нисбатан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назарий</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текисликка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ушбу</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ўқларни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проекцияси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орасидаги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берилган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узунликдаги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масофа</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PANDA Times UZ"/>
              <a:ea typeface="Times New Roman" panose="02020603050405020304" pitchFamily="18" charset="0"/>
              <a:cs typeface="Times New Roman" panose="02020603050405020304" pitchFamily="18" charset="0"/>
            </a:endParaRPr>
          </a:p>
        </p:txBody>
      </p:sp>
      <p:pic>
        <p:nvPicPr>
          <p:cNvPr id="3" name="Рисунок 2" descr="16"/>
          <p:cNvPicPr/>
          <p:nvPr/>
        </p:nvPicPr>
        <p:blipFill rotWithShape="1">
          <a:blip r:embed="rId2">
            <a:duotone>
              <a:prstClr val="black"/>
              <a:schemeClr val="accent1">
                <a:tint val="45000"/>
                <a:satMod val="400000"/>
              </a:schemeClr>
            </a:duotone>
            <a:extLst>
              <a:ext uri="{28A0092B-C50C-407E-A947-70E740481C1C}">
                <a14:useLocalDpi xmlns:a14="http://schemas.microsoft.com/office/drawing/2010/main" val="0"/>
              </a:ext>
            </a:extLst>
          </a:blip>
          <a:srcRect t="49182"/>
          <a:stretch/>
        </p:blipFill>
        <p:spPr bwMode="auto">
          <a:xfrm>
            <a:off x="2648933" y="2910626"/>
            <a:ext cx="7538255" cy="3567448"/>
          </a:xfrm>
          <a:prstGeom prst="rect">
            <a:avLst/>
          </a:prstGeom>
          <a:noFill/>
          <a:ln>
            <a:noFill/>
          </a:ln>
        </p:spPr>
      </p:pic>
    </p:spTree>
    <p:extLst>
      <p:ext uri="{BB962C8B-B14F-4D97-AF65-F5344CB8AC3E}">
        <p14:creationId xmlns:p14="http://schemas.microsoft.com/office/powerpoint/2010/main" val="9054923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97735" y="420445"/>
            <a:ext cx="9890975" cy="1200329"/>
          </a:xfrm>
          <a:prstGeom prst="rect">
            <a:avLst/>
          </a:prstGeom>
        </p:spPr>
        <p:txBody>
          <a:bodyPr wrap="square">
            <a:spAutoFit/>
          </a:bodyPr>
          <a:lstStyle/>
          <a:p>
            <a:pPr indent="449580" algn="just"/>
            <a:r>
              <a:rPr lang="ru-RU" dirty="0" err="1">
                <a:latin typeface="Times New Roman" panose="02020603050405020304" pitchFamily="18" charset="0"/>
                <a:ea typeface="Times New Roman" panose="02020603050405020304" pitchFamily="18" charset="0"/>
                <a:cs typeface="Times New Roman" panose="02020603050405020304" pitchFamily="18" charset="0"/>
              </a:rPr>
              <a:t>Ўқларнинг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кесишишдан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четга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чиқиши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сифатида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номик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равишда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кесишадиган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ўқлар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орасидаги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кичик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масофа</a:t>
            </a:r>
            <a:r>
              <a:rPr lang="ru-RU" dirty="0">
                <a:latin typeface="Times New Roman" panose="02020603050405020304" pitchFamily="18" charset="0"/>
                <a:ea typeface="Times New Roman" panose="02020603050405020304" pitchFamily="18" charset="0"/>
                <a:cs typeface="Times New Roman" panose="02020603050405020304" pitchFamily="18" charset="0"/>
              </a:rPr>
              <a:t> (Д)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деб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қилинади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Текисликларнинг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нопараллеллиги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берилган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юза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узунлик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ёндош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текисликлар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орасидаги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катта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кичик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масофага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айирмаси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(21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расм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Рисунок 2" descr="17"/>
          <p:cNvPicPr/>
          <p:nvPr/>
        </p:nvPicPr>
        <p:blipFill rotWithShape="1">
          <a:blip r:embed="rId2">
            <a:duotone>
              <a:prstClr val="black"/>
              <a:schemeClr val="accent1">
                <a:tint val="45000"/>
                <a:satMod val="400000"/>
              </a:schemeClr>
            </a:duotone>
            <a:extLst>
              <a:ext uri="{28A0092B-C50C-407E-A947-70E740481C1C}">
                <a14:useLocalDpi xmlns:a14="http://schemas.microsoft.com/office/drawing/2010/main" val="0"/>
              </a:ext>
            </a:extLst>
          </a:blip>
          <a:srcRect t="43418" b="25658"/>
          <a:stretch/>
        </p:blipFill>
        <p:spPr bwMode="auto">
          <a:xfrm>
            <a:off x="2486114" y="2112135"/>
            <a:ext cx="7726833" cy="3799268"/>
          </a:xfrm>
          <a:prstGeom prst="rect">
            <a:avLst/>
          </a:prstGeom>
          <a:noFill/>
          <a:ln>
            <a:noFill/>
          </a:ln>
        </p:spPr>
      </p:pic>
    </p:spTree>
    <p:extLst>
      <p:ext uri="{BB962C8B-B14F-4D97-AF65-F5344CB8AC3E}">
        <p14:creationId xmlns:p14="http://schemas.microsoft.com/office/powerpoint/2010/main" val="18382195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85622" y="4744620"/>
            <a:ext cx="8667482" cy="1200329"/>
          </a:xfrm>
          <a:prstGeom prst="rect">
            <a:avLst/>
          </a:prstGeom>
        </p:spPr>
        <p:txBody>
          <a:bodyPr wrap="square">
            <a:spAutoFit/>
          </a:bodyPr>
          <a:lstStyle/>
          <a:p>
            <a:pPr algn="ct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Текисликларнинг</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ноперпендикулярлиги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ўқларни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текисликка</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берилган</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узунликда</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чизиқли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бирликда</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ифодаланиш</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четга</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чиқишдир</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(22-расм)</a:t>
            </a:r>
            <a:endParaRPr lang="ru-RU" sz="2400" dirty="0">
              <a:latin typeface="Times New Roman" panose="02020603050405020304" pitchFamily="18" charset="0"/>
              <a:cs typeface="Times New Roman" panose="02020603050405020304" pitchFamily="18" charset="0"/>
            </a:endParaRPr>
          </a:p>
        </p:txBody>
      </p:sp>
      <p:pic>
        <p:nvPicPr>
          <p:cNvPr id="3" name="Рисунок 2" descr="17"/>
          <p:cNvPicPr/>
          <p:nvPr/>
        </p:nvPicPr>
        <p:blipFill rotWithShape="1">
          <a:blip r:embed="rId2">
            <a:duotone>
              <a:prstClr val="black"/>
              <a:schemeClr val="accent1">
                <a:tint val="45000"/>
                <a:satMod val="400000"/>
              </a:schemeClr>
            </a:duotone>
            <a:extLst>
              <a:ext uri="{28A0092B-C50C-407E-A947-70E740481C1C}">
                <a14:useLocalDpi xmlns:a14="http://schemas.microsoft.com/office/drawing/2010/main" val="0"/>
              </a:ext>
            </a:extLst>
          </a:blip>
          <a:srcRect t="73210" b="-34"/>
          <a:stretch/>
        </p:blipFill>
        <p:spPr bwMode="auto">
          <a:xfrm>
            <a:off x="2352272" y="552450"/>
            <a:ext cx="8372878" cy="3734970"/>
          </a:xfrm>
          <a:prstGeom prst="rect">
            <a:avLst/>
          </a:prstGeom>
          <a:noFill/>
          <a:ln>
            <a:noFill/>
          </a:ln>
        </p:spPr>
      </p:pic>
    </p:spTree>
    <p:extLst>
      <p:ext uri="{BB962C8B-B14F-4D97-AF65-F5344CB8AC3E}">
        <p14:creationId xmlns:p14="http://schemas.microsoft.com/office/powerpoint/2010/main" val="22131690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6300" y="785423"/>
            <a:ext cx="10782300" cy="4832092"/>
          </a:xfrm>
          <a:prstGeom prst="rect">
            <a:avLst/>
          </a:prstGeom>
        </p:spPr>
        <p:txBody>
          <a:bodyPr wrap="square">
            <a:spAutoFit/>
          </a:bodyPr>
          <a:lstStyle/>
          <a:p>
            <a:pPr indent="449580" algn="just"/>
            <a:r>
              <a:rPr lang="ru-RU" sz="2800" dirty="0" err="1">
                <a:latin typeface="Times New Roman" panose="02020603050405020304" pitchFamily="18" charset="0"/>
                <a:ea typeface="Times New Roman" panose="02020603050405020304" pitchFamily="18" charset="0"/>
              </a:rPr>
              <a:t>Юзаларни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ўзаро</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жойлашишининг</a:t>
            </a:r>
            <a:r>
              <a:rPr lang="ru-RU" sz="2800" dirty="0">
                <a:latin typeface="Times New Roman" panose="02020603050405020304" pitchFamily="18" charset="0"/>
                <a:ea typeface="Times New Roman" panose="02020603050405020304" pitchFamily="18" charset="0"/>
              </a:rPr>
              <a:t> номинал </a:t>
            </a:r>
            <a:r>
              <a:rPr lang="ru-RU" sz="2800" dirty="0" err="1">
                <a:latin typeface="Times New Roman" panose="02020603050405020304" pitchFamily="18" charset="0"/>
                <a:ea typeface="Times New Roman" panose="02020603050405020304" pitchFamily="18" charset="0"/>
              </a:rPr>
              <a:t>қийматидан</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чиқиши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машиналарнинг</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ўзоқ</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муддат</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ишлашига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ва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пухталик</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ва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салбий</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таъсир</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қилади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ва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айрим</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деталларда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қўшимча</a:t>
            </a:r>
            <a:r>
              <a:rPr lang="ru-RU" sz="2800" dirty="0">
                <a:latin typeface="Times New Roman" panose="02020603050405020304" pitchFamily="18" charset="0"/>
                <a:ea typeface="Times New Roman" panose="02020603050405020304" pitchFamily="18" charset="0"/>
              </a:rPr>
              <a:t> статик </a:t>
            </a:r>
            <a:r>
              <a:rPr lang="ru-RU" sz="2800" dirty="0" err="1">
                <a:latin typeface="Times New Roman" panose="02020603050405020304" pitchFamily="18" charset="0"/>
                <a:ea typeface="Times New Roman" panose="02020603050405020304" pitchFamily="18" charset="0"/>
              </a:rPr>
              <a:t>ва</a:t>
            </a:r>
            <a:r>
              <a:rPr lang="ru-RU" sz="2800" dirty="0">
                <a:latin typeface="Times New Roman" panose="02020603050405020304" pitchFamily="18" charset="0"/>
                <a:ea typeface="Times New Roman" panose="02020603050405020304" pitchFamily="18" charset="0"/>
              </a:rPr>
              <a:t> динамик </a:t>
            </a:r>
            <a:r>
              <a:rPr lang="ru-RU" sz="2800" dirty="0" err="1">
                <a:latin typeface="Times New Roman" panose="02020603050405020304" pitchFamily="18" charset="0"/>
                <a:ea typeface="Times New Roman" panose="02020603050405020304" pitchFamily="18" charset="0"/>
              </a:rPr>
              <a:t>юкланишларни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келтириб</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чиқаради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бунинг</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натижада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деталлар</a:t>
            </a:r>
            <a:r>
              <a:rPr lang="ru-RU" sz="2800" dirty="0">
                <a:latin typeface="Times New Roman" panose="02020603050405020304" pitchFamily="18" charset="0"/>
                <a:ea typeface="Times New Roman" panose="02020603050405020304" pitchFamily="18" charset="0"/>
              </a:rPr>
              <a:t> тез </a:t>
            </a:r>
            <a:r>
              <a:rPr lang="ru-RU" sz="2800" dirty="0" err="1">
                <a:latin typeface="Times New Roman" panose="02020603050405020304" pitchFamily="18" charset="0"/>
                <a:ea typeface="Times New Roman" panose="02020603050405020304" pitchFamily="18" charset="0"/>
              </a:rPr>
              <a:t>ейилади</a:t>
            </a:r>
            <a:r>
              <a:rPr lang="ru-RU" sz="2800" dirty="0">
                <a:latin typeface="Times New Roman" panose="02020603050405020304" pitchFamily="18" charset="0"/>
                <a:ea typeface="Times New Roman" panose="02020603050405020304" pitchFamily="18" charset="0"/>
              </a:rPr>
              <a:t>.</a:t>
            </a:r>
            <a:endParaRPr lang="ru-RU" sz="2000" dirty="0">
              <a:latin typeface="Times New Roman" panose="02020603050405020304" pitchFamily="18" charset="0"/>
              <a:ea typeface="Times New Roman" panose="02020603050405020304" pitchFamily="18" charset="0"/>
            </a:endParaRPr>
          </a:p>
          <a:p>
            <a:pPr indent="449580" algn="just"/>
            <a:r>
              <a:rPr lang="ru-RU" sz="2800" dirty="0">
                <a:latin typeface="Times New Roman" panose="02020603050405020304" pitchFamily="18" charset="0"/>
                <a:ea typeface="Times New Roman" panose="02020603050405020304" pitchFamily="18" charset="0"/>
              </a:rPr>
              <a:t>Трактор </a:t>
            </a:r>
            <a:r>
              <a:rPr lang="ru-RU" sz="2800" dirty="0" err="1">
                <a:latin typeface="Times New Roman" panose="02020603050405020304" pitchFamily="18" charset="0"/>
                <a:ea typeface="Times New Roman" panose="02020603050405020304" pitchFamily="18" charset="0"/>
              </a:rPr>
              <a:t>узатиш</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қутисини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таъмирлаш</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тажрибалари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шуни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кўрсатадики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валлари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тишли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ғилдираклари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подшипниклари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тўлиқ</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алмаштириб</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қайта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тикланган</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узатиш</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қутисининг</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ресурси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агарда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тўлиқ</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талабларда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кўрсатилган</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текисликлар</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ва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ўқларнинг</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жойлаш</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талаблари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бажарилмаса</a:t>
            </a:r>
            <a:r>
              <a:rPr lang="ru-RU" sz="2800" dirty="0">
                <a:latin typeface="Times New Roman" panose="02020603050405020304" pitchFamily="18" charset="0"/>
                <a:ea typeface="Times New Roman" panose="02020603050405020304" pitchFamily="18" charset="0"/>
              </a:rPr>
              <a:t>, у </a:t>
            </a:r>
            <a:r>
              <a:rPr lang="ru-RU" sz="2800" dirty="0" err="1">
                <a:latin typeface="Times New Roman" panose="02020603050405020304" pitchFamily="18" charset="0"/>
                <a:ea typeface="Times New Roman" panose="02020603050405020304" pitchFamily="18" charset="0"/>
              </a:rPr>
              <a:t>ҳолда</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унинг</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иш</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ресурси</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янгисининг</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ташкил</a:t>
            </a:r>
            <a:r>
              <a:rPr lang="ru-RU" sz="2800" dirty="0">
                <a:latin typeface="Times New Roman" panose="02020603050405020304" pitchFamily="18" charset="0"/>
                <a:ea typeface="Times New Roman" panose="02020603050405020304" pitchFamily="18" charset="0"/>
              </a:rPr>
              <a:t> </a:t>
            </a:r>
            <a:r>
              <a:rPr lang="ru-RU" sz="2800" dirty="0" err="1">
                <a:latin typeface="Times New Roman" panose="02020603050405020304" pitchFamily="18" charset="0"/>
                <a:ea typeface="Times New Roman" panose="02020603050405020304" pitchFamily="18" charset="0"/>
              </a:rPr>
              <a:t>қилади</a:t>
            </a:r>
            <a:r>
              <a:rPr lang="ru-RU" sz="28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479452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55674" y="362330"/>
            <a:ext cx="10683875" cy="2308324"/>
          </a:xfrm>
          <a:prstGeom prst="rect">
            <a:avLst/>
          </a:prstGeom>
        </p:spPr>
        <p:txBody>
          <a:bodyPr wrap="square">
            <a:spAutoFit/>
          </a:bodyPr>
          <a:lstStyle/>
          <a:p>
            <a:pPr indent="449580" algn="just"/>
            <a:r>
              <a:rPr lang="ru-RU" sz="2400" dirty="0" err="1">
                <a:latin typeface="Times New Roman" panose="02020603050405020304" pitchFamily="18" charset="0"/>
                <a:ea typeface="Times New Roman" panose="02020603050405020304" pitchFamily="18" charset="0"/>
              </a:rPr>
              <a:t>Юзаларнинг</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жойлашишдан</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четга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чиқишлари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боғликли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ва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боғлиқ</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бўлади</a:t>
            </a:r>
            <a:r>
              <a:rPr lang="ru-RU" sz="2400" dirty="0">
                <a:latin typeface="Times New Roman" panose="02020603050405020304" pitchFamily="18" charset="0"/>
                <a:ea typeface="Times New Roman" panose="02020603050405020304" pitchFamily="18" charset="0"/>
              </a:rPr>
              <a:t>.</a:t>
            </a:r>
          </a:p>
          <a:p>
            <a:pPr indent="449580" algn="just"/>
            <a:r>
              <a:rPr lang="ru-RU" sz="2400" dirty="0" err="1">
                <a:latin typeface="Times New Roman" panose="02020603050405020304" pitchFamily="18" charset="0"/>
                <a:ea typeface="Times New Roman" panose="02020603050405020304" pitchFamily="18" charset="0"/>
              </a:rPr>
              <a:t>Боғлиқли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жойлашишнинг</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жоизлик</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қиймати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фақат</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берилган</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жойлашишнинг</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жоизлик</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қиймати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билангина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аниқланмасдан</a:t>
            </a:r>
            <a:r>
              <a:rPr lang="ru-RU" sz="2400" dirty="0">
                <a:latin typeface="Times New Roman" panose="02020603050405020304" pitchFamily="18" charset="0"/>
                <a:ea typeface="Times New Roman" panose="02020603050405020304" pitchFamily="18" charset="0"/>
              </a:rPr>
              <a:t>, балки  юза </a:t>
            </a:r>
            <a:r>
              <a:rPr lang="ru-RU" sz="2400" dirty="0" err="1">
                <a:latin typeface="Times New Roman" panose="02020603050405020304" pitchFamily="18" charset="0"/>
                <a:ea typeface="Times New Roman" panose="02020603050405020304" pitchFamily="18" charset="0"/>
              </a:rPr>
              <a:t>ҳақиқий</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ўлчамини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ўтувчи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чегарадан</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четга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чиқишига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ҳам</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боғлиқ</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бўлади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Боғлиқли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жоизлик</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қиймати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бир</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неча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тешиклари</a:t>
            </a:r>
            <a:r>
              <a:rPr lang="ru-RU" sz="2400" dirty="0">
                <a:latin typeface="Times New Roman" panose="02020603050405020304" pitchFamily="18" charset="0"/>
                <a:ea typeface="Times New Roman" panose="02020603050405020304" pitchFamily="18" charset="0"/>
              </a:rPr>
              <a:t> б9л г </a:t>
            </a:r>
            <a:r>
              <a:rPr lang="ru-RU" sz="2400" dirty="0" err="1">
                <a:latin typeface="Times New Roman" panose="02020603050405020304" pitchFamily="18" charset="0"/>
                <a:ea typeface="Times New Roman" panose="02020603050405020304" pitchFamily="18" charset="0"/>
              </a:rPr>
              <a:t>ва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кўп</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босқичли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валларни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йиғишда</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йиғувчанликни</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таъминлаш</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белгиланади</a:t>
            </a:r>
            <a:r>
              <a:rPr lang="ru-RU" sz="2400" dirty="0">
                <a:latin typeface="Times New Roman" panose="02020603050405020304" pitchFamily="18" charset="0"/>
                <a:ea typeface="Times New Roman" panose="02020603050405020304" pitchFamily="18" charset="0"/>
              </a:rPr>
              <a:t> (23-расм).</a:t>
            </a:r>
            <a:endParaRPr lang="ru-RU" sz="2400" dirty="0">
              <a:effectLst/>
              <a:latin typeface="Times New Roman" panose="02020603050405020304" pitchFamily="18" charset="0"/>
              <a:ea typeface="Times New Roman" panose="02020603050405020304" pitchFamily="18" charset="0"/>
            </a:endParaRPr>
          </a:p>
        </p:txBody>
      </p:sp>
      <p:pic>
        <p:nvPicPr>
          <p:cNvPr id="3" name="Рисунок 2" descr="18"/>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266950" y="2914650"/>
            <a:ext cx="8667750" cy="3238500"/>
          </a:xfrm>
          <a:prstGeom prst="rect">
            <a:avLst/>
          </a:prstGeom>
          <a:noFill/>
          <a:ln>
            <a:noFill/>
          </a:ln>
        </p:spPr>
      </p:pic>
    </p:spTree>
    <p:extLst>
      <p:ext uri="{BB962C8B-B14F-4D97-AF65-F5344CB8AC3E}">
        <p14:creationId xmlns:p14="http://schemas.microsoft.com/office/powerpoint/2010/main" val="10338362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age6"/>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724150" y="0"/>
            <a:ext cx="6915149" cy="6289676"/>
          </a:xfrm>
          <a:prstGeom prst="rect">
            <a:avLst/>
          </a:prstGeom>
          <a:noFill/>
          <a:ln>
            <a:noFill/>
          </a:ln>
        </p:spPr>
      </p:pic>
    </p:spTree>
    <p:extLst>
      <p:ext uri="{BB962C8B-B14F-4D97-AF65-F5344CB8AC3E}">
        <p14:creationId xmlns:p14="http://schemas.microsoft.com/office/powerpoint/2010/main" val="22205217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C:\Users\User\Desktop\1212.png"/>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3429000" y="140970"/>
            <a:ext cx="5848349" cy="6507480"/>
          </a:xfrm>
          <a:prstGeom prst="rect">
            <a:avLst/>
          </a:prstGeom>
          <a:noFill/>
          <a:ln>
            <a:noFill/>
          </a:ln>
        </p:spPr>
      </p:pic>
    </p:spTree>
    <p:extLst>
      <p:ext uri="{BB962C8B-B14F-4D97-AF65-F5344CB8AC3E}">
        <p14:creationId xmlns:p14="http://schemas.microsoft.com/office/powerpoint/2010/main" val="32970651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19200" y="676494"/>
            <a:ext cx="10401300" cy="5632311"/>
          </a:xfrm>
          <a:prstGeom prst="rect">
            <a:avLst/>
          </a:prstGeom>
        </p:spPr>
        <p:txBody>
          <a:bodyPr wrap="square">
            <a:spAutoFit/>
          </a:bodyPr>
          <a:lstStyle/>
          <a:p>
            <a:pPr indent="449580" algn="just"/>
            <a:r>
              <a:rPr lang="uz-Cyrl-UZ" sz="2000" dirty="0">
                <a:latin typeface="Times New Roman" panose="02020603050405020304" pitchFamily="18" charset="0"/>
                <a:ea typeface="Times New Roman" panose="02020603050405020304" pitchFamily="18" charset="0"/>
              </a:rPr>
              <a:t>Бирикмаларнинг ўзароалмашинувчанлигини таъминлаш мақсади ГОСТ24643—81 (СТСЭВ 301—76) белгиланган аниқлик даражалар  бўйича чекли оғиш қийматлари кўрсатилган. Юқоридаги стандарт бўйича 16 та аниқлик даражалари белгиланган ва унда чекли оғишларнинг шакл бўйича четга чиқиш қийматлари афзал сонларни R5 қаторига мос келади ва ҳар бир аниқлик даражаси бири иккинчисига нисбатан 1,6 коэффициент </a:t>
            </a:r>
            <a:endParaRPr lang="ru-RU" sz="2000" dirty="0">
              <a:latin typeface="Times New Roman" panose="02020603050405020304" pitchFamily="18" charset="0"/>
              <a:ea typeface="Times New Roman" panose="02020603050405020304" pitchFamily="18" charset="0"/>
            </a:endParaRPr>
          </a:p>
          <a:p>
            <a:pPr algn="just"/>
            <a:r>
              <a:rPr lang="ru-RU" sz="2000" dirty="0" err="1">
                <a:latin typeface="Times New Roman" panose="02020603050405020304" pitchFamily="18" charset="0"/>
                <a:ea typeface="Times New Roman" panose="02020603050405020304" pitchFamily="18" charset="0"/>
              </a:rPr>
              <a:t>бўйича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геометрик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прогрессияда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ошиб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боради</a:t>
            </a:r>
            <a:r>
              <a:rPr lang="ru-RU" sz="2000" dirty="0">
                <a:latin typeface="Times New Roman" panose="02020603050405020304" pitchFamily="18" charset="0"/>
                <a:ea typeface="Times New Roman" panose="02020603050405020304" pitchFamily="18" charset="0"/>
              </a:rPr>
              <a:t>. Цилиндрик </a:t>
            </a:r>
            <a:r>
              <a:rPr lang="ru-RU" sz="2000" dirty="0" err="1">
                <a:latin typeface="Times New Roman" panose="02020603050405020304" pitchFamily="18" charset="0"/>
                <a:ea typeface="Times New Roman" panose="02020603050405020304" pitchFamily="18" charset="0"/>
              </a:rPr>
              <a:t>юзаларнинг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шакл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юза </a:t>
            </a:r>
            <a:r>
              <a:rPr lang="ru-RU" sz="2000" dirty="0" err="1">
                <a:latin typeface="Times New Roman" panose="02020603050405020304" pitchFamily="18" charset="0"/>
                <a:ea typeface="Times New Roman" panose="02020603050405020304" pitchFamily="18" charset="0"/>
              </a:rPr>
              <a:t>жойлашишидан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четга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чиқишларини</a:t>
            </a:r>
            <a:r>
              <a:rPr lang="ru-RU" sz="2000" dirty="0">
                <a:latin typeface="Times New Roman" panose="02020603050405020304" pitchFamily="18" charset="0"/>
                <a:ea typeface="Times New Roman" panose="02020603050405020304" pitchFamily="18" charset="0"/>
              </a:rPr>
              <a:t> юза </a:t>
            </a:r>
            <a:r>
              <a:rPr lang="ru-RU" sz="2000" dirty="0" err="1">
                <a:latin typeface="Times New Roman" panose="02020603050405020304" pitchFamily="18" charset="0"/>
                <a:ea typeface="Times New Roman" panose="02020603050405020304" pitchFamily="18" charset="0"/>
              </a:rPr>
              <a:t>ўлчами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жоизлиги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борлаш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учун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нисбий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геометрик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аниқлик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тушунчаси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киритилган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Юзаларнинг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шакл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жойлашишдаги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жоизлиги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чизмаларда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шартли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белгилар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rPr>
              <a:t> техник </a:t>
            </a:r>
            <a:r>
              <a:rPr lang="ru-RU" sz="2000" dirty="0" err="1">
                <a:latin typeface="Times New Roman" panose="02020603050405020304" pitchFamily="18" charset="0"/>
                <a:ea typeface="Times New Roman" panose="02020603050405020304" pitchFamily="18" charset="0"/>
              </a:rPr>
              <a:t>ёзувларида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кўрсатилади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Чизмаларда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юзаларнинг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шакл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жойлашишдаги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жоизлиги</a:t>
            </a:r>
            <a:r>
              <a:rPr lang="ru-RU" sz="2000" dirty="0">
                <a:latin typeface="Times New Roman" panose="02020603050405020304" pitchFamily="18" charset="0"/>
                <a:ea typeface="Times New Roman" panose="02020603050405020304" pitchFamily="18" charset="0"/>
              </a:rPr>
              <a:t> СТСЭВ 368—76 </a:t>
            </a:r>
            <a:r>
              <a:rPr lang="ru-RU" sz="2000" dirty="0" err="1">
                <a:latin typeface="Times New Roman" panose="02020603050405020304" pitchFamily="18" charset="0"/>
                <a:ea typeface="Times New Roman" panose="02020603050405020304" pitchFamily="18" charset="0"/>
              </a:rPr>
              <a:t>бўйича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бажарилади</a:t>
            </a:r>
            <a:r>
              <a:rPr lang="ru-RU" sz="2000" dirty="0">
                <a:latin typeface="Times New Roman" panose="02020603050405020304" pitchFamily="18" charset="0"/>
                <a:ea typeface="Times New Roman" panose="02020603050405020304" pitchFamily="18" charset="0"/>
              </a:rPr>
              <a:t>.</a:t>
            </a:r>
          </a:p>
          <a:p>
            <a:pPr indent="449580" algn="just"/>
            <a:r>
              <a:rPr lang="ru-RU" sz="2000" dirty="0" err="1">
                <a:latin typeface="Times New Roman" panose="02020603050405020304" pitchFamily="18" charset="0"/>
                <a:ea typeface="Times New Roman" panose="02020603050405020304" pitchFamily="18" charset="0"/>
              </a:rPr>
              <a:t>Жоизликларнинг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шартли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белгилари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икки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уч</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қисмга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бўлинган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тўғри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бурчакли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рамкаларга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жойлаштирилади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Биринчисида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жоизликнинг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шартли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белгиси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иккинчисида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жоизликнинг</a:t>
            </a:r>
            <a:r>
              <a:rPr lang="ru-RU" sz="2000" dirty="0">
                <a:latin typeface="Times New Roman" panose="02020603050405020304" pitchFamily="18" charset="0"/>
                <a:ea typeface="Times New Roman" panose="02020603050405020304" pitchFamily="18" charset="0"/>
              </a:rPr>
              <a:t> сон </a:t>
            </a:r>
            <a:r>
              <a:rPr lang="ru-RU" sz="2000" dirty="0" err="1">
                <a:latin typeface="Times New Roman" panose="02020603050405020304" pitchFamily="18" charset="0"/>
                <a:ea typeface="Times New Roman" panose="02020603050405020304" pitchFamily="18" charset="0"/>
              </a:rPr>
              <a:t>қиймати</a:t>
            </a:r>
            <a:r>
              <a:rPr lang="ru-RU" sz="2000" dirty="0">
                <a:latin typeface="Times New Roman" panose="02020603050405020304" pitchFamily="18" charset="0"/>
                <a:ea typeface="Times New Roman" panose="02020603050405020304" pitchFamily="18" charset="0"/>
              </a:rPr>
              <a:t> мм да, </a:t>
            </a:r>
            <a:r>
              <a:rPr lang="ru-RU" sz="2000" dirty="0" err="1">
                <a:latin typeface="Times New Roman" panose="02020603050405020304" pitchFamily="18" charset="0"/>
                <a:ea typeface="Times New Roman" panose="02020603050405020304" pitchFamily="18" charset="0"/>
              </a:rPr>
              <a:t>учинчисида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заминнинг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четга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чиқишга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тааллуқли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бўлган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бошқа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юзанинг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харфли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белгиси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кўрсатилади</a:t>
            </a:r>
            <a:r>
              <a:rPr lang="ru-RU" sz="2000" dirty="0">
                <a:latin typeface="Times New Roman" panose="02020603050405020304" pitchFamily="18" charset="0"/>
                <a:ea typeface="Times New Roman" panose="02020603050405020304" pitchFamily="18" charset="0"/>
              </a:rPr>
              <a:t>.</a:t>
            </a:r>
          </a:p>
          <a:p>
            <a:pPr indent="449580" algn="just"/>
            <a:r>
              <a:rPr lang="ru-RU" sz="2000" dirty="0" err="1">
                <a:latin typeface="Times New Roman" panose="02020603050405020304" pitchFamily="18" charset="0"/>
                <a:ea typeface="Times New Roman" panose="02020603050405020304" pitchFamily="18" charset="0"/>
              </a:rPr>
              <a:t>Рамкалар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узлуксиз</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ингичка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чизиқ</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чизилади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горизонтал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жойлаштирилади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Рамкада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кўрсатилган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юзанинг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шакл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жойлашиш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жоизлиги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юзанинг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ҳамма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узунлигига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тегишлидир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Юзаларнинг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шакл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жойлашишдан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четга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чиқишларининг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белгиланиши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чизмада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кўрсатилиши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қуйидаги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жадвалларда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келтирилган</a:t>
            </a:r>
            <a:r>
              <a:rPr lang="ru-RU" sz="20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206449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28800" y="869147"/>
            <a:ext cx="8590208" cy="3000821"/>
          </a:xfrm>
          <a:prstGeom prst="rect">
            <a:avLst/>
          </a:prstGeom>
        </p:spPr>
        <p:txBody>
          <a:bodyPr wrap="square">
            <a:spAutoFit/>
          </a:bodyPr>
          <a:lstStyle/>
          <a:p>
            <a:pPr indent="449580" algn="ctr">
              <a:lnSpc>
                <a:spcPct val="150000"/>
              </a:lnSpc>
            </a:pPr>
            <a:r>
              <a:rPr lang="ru-RU" dirty="0" err="1">
                <a:latin typeface="Times New Roman" panose="02020603050405020304" pitchFamily="18" charset="0"/>
                <a:ea typeface="Times New Roman" panose="02020603050405020304" pitchFamily="18" charset="0"/>
              </a:rPr>
              <a:t>Фойдаланилган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адабиётлар</a:t>
            </a:r>
            <a:endParaRPr lang="ru-RU" sz="1400" dirty="0">
              <a:latin typeface="Times New Roman" panose="02020603050405020304" pitchFamily="18" charset="0"/>
              <a:ea typeface="Times New Roman" panose="02020603050405020304" pitchFamily="18" charset="0"/>
            </a:endParaRPr>
          </a:p>
          <a:p>
            <a:pPr marL="285750" marR="0" indent="-285750" algn="just">
              <a:lnSpc>
                <a:spcPct val="150000"/>
              </a:lnSpc>
              <a:spcBef>
                <a:spcPts val="0"/>
              </a:spcBef>
              <a:spcAft>
                <a:spcPts val="0"/>
              </a:spcAft>
            </a:pPr>
            <a:r>
              <a:rPr lang="ru-RU" dirty="0">
                <a:latin typeface="Times New Roman" panose="02020603050405020304" pitchFamily="18" charset="0"/>
                <a:ea typeface="Times New Roman" panose="02020603050405020304" pitchFamily="18" charset="0"/>
              </a:rPr>
              <a:t>1. "</a:t>
            </a:r>
            <a:r>
              <a:rPr lang="ru-RU" dirty="0" err="1">
                <a:latin typeface="Times New Roman" panose="02020603050405020304" pitchFamily="18" charset="0"/>
                <a:ea typeface="Times New Roman" panose="02020603050405020304" pitchFamily="18" charset="0"/>
              </a:rPr>
              <a:t>Ўзароалмашинувчанлик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стандартлаштириш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ўлчов</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усуллари</a:t>
            </a:r>
            <a:r>
              <a:rPr lang="ru-RU" dirty="0">
                <a:latin typeface="Times New Roman" panose="02020603050405020304" pitchFamily="18" charset="0"/>
                <a:ea typeface="Times New Roman" panose="02020603050405020304" pitchFamily="18" charset="0"/>
              </a:rPr>
              <a:t>", Р.Р. </a:t>
            </a:r>
            <a:r>
              <a:rPr lang="ru-RU" dirty="0" err="1">
                <a:latin typeface="Times New Roman" panose="02020603050405020304" pitchFamily="18" charset="0"/>
                <a:ea typeface="Times New Roman" panose="02020603050405020304" pitchFamily="18" charset="0"/>
              </a:rPr>
              <a:t>Равшанов</a:t>
            </a:r>
            <a:r>
              <a:rPr lang="ru-RU" dirty="0">
                <a:latin typeface="Times New Roman" panose="02020603050405020304" pitchFamily="18" charset="0"/>
                <a:ea typeface="Times New Roman" panose="02020603050405020304" pitchFamily="18" charset="0"/>
              </a:rPr>
              <a:t> - </a:t>
            </a:r>
            <a:r>
              <a:rPr lang="uz-Cyrl-UZ" dirty="0">
                <a:latin typeface="Times New Roman" panose="02020603050405020304" pitchFamily="18" charset="0"/>
                <a:ea typeface="Times New Roman" panose="02020603050405020304" pitchFamily="18" charset="0"/>
              </a:rPr>
              <a:t>Ў</a:t>
            </a:r>
            <a:r>
              <a:rPr lang="ru-RU" dirty="0" err="1">
                <a:latin typeface="Times New Roman" panose="02020603050405020304" pitchFamily="18" charset="0"/>
                <a:ea typeface="Times New Roman" panose="02020603050405020304" pitchFamily="18" charset="0"/>
              </a:rPr>
              <a:t>қитувчи</a:t>
            </a:r>
            <a:r>
              <a:rPr lang="ru-RU" dirty="0">
                <a:latin typeface="Times New Roman" panose="02020603050405020304" pitchFamily="18" charset="0"/>
                <a:ea typeface="Times New Roman" panose="02020603050405020304" pitchFamily="18" charset="0"/>
              </a:rPr>
              <a:t>, Ташкент, 2016.</a:t>
            </a:r>
            <a:endParaRPr lang="ru-RU" sz="1400" dirty="0">
              <a:latin typeface="Times New Roman" panose="02020603050405020304" pitchFamily="18" charset="0"/>
              <a:ea typeface="Times New Roman" panose="02020603050405020304" pitchFamily="18" charset="0"/>
            </a:endParaRPr>
          </a:p>
          <a:p>
            <a:pPr marL="285750" marR="0" indent="-285750" algn="just">
              <a:lnSpc>
                <a:spcPct val="150000"/>
              </a:lnSpc>
              <a:spcBef>
                <a:spcPts val="0"/>
              </a:spcBef>
              <a:spcAft>
                <a:spcPts val="0"/>
              </a:spcAft>
            </a:pPr>
            <a:r>
              <a:rPr lang="ru-RU" dirty="0">
                <a:latin typeface="Times New Roman" panose="02020603050405020304" pitchFamily="18" charset="0"/>
                <a:ea typeface="Times New Roman" panose="02020603050405020304" pitchFamily="18" charset="0"/>
              </a:rPr>
              <a:t>2. "Метрология, </a:t>
            </a:r>
            <a:r>
              <a:rPr lang="ru-RU" dirty="0" err="1">
                <a:latin typeface="Times New Roman" panose="02020603050405020304" pitchFamily="18" charset="0"/>
                <a:ea typeface="Times New Roman" panose="02020603050405020304" pitchFamily="18" charset="0"/>
              </a:rPr>
              <a:t>Ўзароалмашинувчанлик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стандартлаштириш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Файзиев</a:t>
            </a:r>
            <a:r>
              <a:rPr lang="ru-RU" dirty="0">
                <a:latin typeface="Times New Roman" panose="02020603050405020304" pitchFamily="18" charset="0"/>
                <a:ea typeface="Times New Roman" panose="02020603050405020304" pitchFamily="18" charset="0"/>
              </a:rPr>
              <a:t> Р.Р., </a:t>
            </a:r>
            <a:r>
              <a:rPr lang="ru-RU" dirty="0" err="1">
                <a:latin typeface="Times New Roman" panose="02020603050405020304" pitchFamily="18" charset="0"/>
                <a:ea typeface="Times New Roman" panose="02020603050405020304" pitchFamily="18" charset="0"/>
              </a:rPr>
              <a:t>Дарслик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Меҳнат</a:t>
            </a:r>
            <a:r>
              <a:rPr lang="ru-RU" dirty="0">
                <a:latin typeface="Times New Roman" panose="02020603050405020304" pitchFamily="18" charset="0"/>
                <a:ea typeface="Times New Roman" panose="02020603050405020304" pitchFamily="18" charset="0"/>
              </a:rPr>
              <a:t>", Ташкент - 2014.</a:t>
            </a:r>
            <a:endParaRPr lang="ru-RU" sz="1400" dirty="0">
              <a:latin typeface="Times New Roman" panose="02020603050405020304" pitchFamily="18" charset="0"/>
              <a:ea typeface="Times New Roman" panose="02020603050405020304" pitchFamily="18" charset="0"/>
            </a:endParaRPr>
          </a:p>
          <a:p>
            <a:pPr marL="285750" indent="-285750">
              <a:lnSpc>
                <a:spcPct val="150000"/>
              </a:lnSpc>
            </a:pPr>
            <a:r>
              <a:rPr lang="ru-RU" dirty="0">
                <a:latin typeface="Times New Roman" panose="02020603050405020304" pitchFamily="18" charset="0"/>
                <a:ea typeface="Times New Roman" panose="02020603050405020304" pitchFamily="18" charset="0"/>
              </a:rPr>
              <a:t>3. "</a:t>
            </a:r>
            <a:r>
              <a:rPr lang="ru-RU" dirty="0" err="1">
                <a:latin typeface="Times New Roman" panose="02020603050405020304" pitchFamily="18" charset="0"/>
                <a:ea typeface="Times New Roman" panose="02020603050405020304" pitchFamily="18" charset="0"/>
              </a:rPr>
              <a:t>Технологик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параметрларни</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ў</a:t>
            </a:r>
            <a:r>
              <a:rPr lang="ru-RU" dirty="0" err="1">
                <a:latin typeface="Times New Roman" panose="02020603050405020304" pitchFamily="18" charset="0"/>
                <a:ea typeface="Times New Roman" panose="02020603050405020304" pitchFamily="18" charset="0"/>
              </a:rPr>
              <a:t>лчаш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усуллари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воситалари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Муҳамедов</a:t>
            </a:r>
            <a:r>
              <a:rPr lang="ru-RU" dirty="0">
                <a:latin typeface="Times New Roman" panose="02020603050405020304" pitchFamily="18" charset="0"/>
                <a:ea typeface="Times New Roman" panose="02020603050405020304" pitchFamily="18" charset="0"/>
              </a:rPr>
              <a:t> Б.Э., - </a:t>
            </a:r>
            <a:r>
              <a:rPr lang="uz-Cyrl-UZ" dirty="0">
                <a:latin typeface="Times New Roman" panose="02020603050405020304" pitchFamily="18" charset="0"/>
                <a:ea typeface="Times New Roman" panose="02020603050405020304" pitchFamily="18" charset="0"/>
              </a:rPr>
              <a:t>Ў</a:t>
            </a:r>
            <a:r>
              <a:rPr lang="ru-RU" dirty="0" err="1">
                <a:latin typeface="Times New Roman" panose="02020603050405020304" pitchFamily="18" charset="0"/>
                <a:ea typeface="Times New Roman" panose="02020603050405020304" pitchFamily="18" charset="0"/>
              </a:rPr>
              <a:t>қитувчи</a:t>
            </a:r>
            <a:r>
              <a:rPr lang="ru-RU" dirty="0">
                <a:latin typeface="Times New Roman" panose="02020603050405020304" pitchFamily="18" charset="0"/>
                <a:ea typeface="Times New Roman" panose="02020603050405020304" pitchFamily="18" charset="0"/>
              </a:rPr>
              <a:t>, Ташкент, 2017.</a:t>
            </a:r>
            <a:endParaRPr lang="ru-RU"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25735286"/>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TotalTime>
  <Words>1478</Words>
  <Application>Microsoft Office PowerPoint</Application>
  <PresentationFormat>Широкоэкранный</PresentationFormat>
  <Paragraphs>57</Paragraphs>
  <Slides>24</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24</vt:i4>
      </vt:variant>
    </vt:vector>
  </HeadingPairs>
  <TitlesOfParts>
    <vt:vector size="31" baseType="lpstr">
      <vt:lpstr>Arial</vt:lpstr>
      <vt:lpstr>Calibri</vt:lpstr>
      <vt:lpstr>Calibri Light</vt:lpstr>
      <vt:lpstr>PANDA Times UZ</vt:lpstr>
      <vt:lpstr>Symbol</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Yodgor</cp:lastModifiedBy>
  <cp:revision>15</cp:revision>
  <dcterms:created xsi:type="dcterms:W3CDTF">2021-03-22T12:52:27Z</dcterms:created>
  <dcterms:modified xsi:type="dcterms:W3CDTF">2021-04-09T04:58:42Z</dcterms:modified>
</cp:coreProperties>
</file>