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9" r:id="rId3"/>
    <p:sldId id="280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1" r:id="rId14"/>
    <p:sldId id="292" r:id="rId15"/>
    <p:sldId id="293" r:id="rId16"/>
    <p:sldId id="294" r:id="rId17"/>
    <p:sldId id="295" r:id="rId18"/>
    <p:sldId id="296" r:id="rId19"/>
    <p:sldId id="297" r:id="rId20"/>
    <p:sldId id="299" r:id="rId21"/>
    <p:sldId id="298" r:id="rId22"/>
    <p:sldId id="300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7848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2662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806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2840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4508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0697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255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409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140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903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4117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3645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1966" y="4175171"/>
            <a:ext cx="5321677" cy="2356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651758" y="235941"/>
            <a:ext cx="6857999" cy="14811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z-Cyrl-UZ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ЗАРОАЛМАШУВЧАНЛИК ВА </a:t>
            </a:r>
            <a:r>
              <a:rPr lang="uz-Cyrl-UZ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ЎЛЧОВ ТЕХНИКАСИ</a:t>
            </a:r>
            <a:endParaRPr lang="ru-RU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98209" y="2469090"/>
            <a:ext cx="486543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ГЕОМЕТРИК МИҚДОРНИ </a:t>
            </a:r>
            <a:endParaRPr lang="en-US" sz="28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ЎЛЧАШ 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АСОСЛАРИ</a:t>
            </a:r>
            <a:endParaRPr lang="ru-RU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70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94460" y="628338"/>
            <a:ext cx="976122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</a:t>
            </a:r>
            <a:r>
              <a:rPr lang="uz-Cyrl-UZ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азишлар</a:t>
            </a:r>
            <a:r>
              <a:rPr lang="ru-RU" b="1" cap="sm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</a:t>
            </a:r>
            <a:r>
              <a:rPr lang="uz-Cyrl-UZ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ўғ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рисида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тушунча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машина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механизмлар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алоҳида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деталларнинг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бирикмасидан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топган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Тўлиқ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қисман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бир-бирига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кирувчи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деталлар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ўзғалувчан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қўзғалмас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бириктирилган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иккита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деталь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туташувчилар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BalticaUzbek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Икки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бирикишини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амалга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оширувчи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туташтирувчи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аталади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бириктиришда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қамровчи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қамралувчи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шунингдек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қамровчи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қамралувчи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ажратиб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Деталь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шаклига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қараб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текис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силлиқ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цилиндрик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конуссимон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винтли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шлицли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сферик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цилиндрик,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конуссимон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узатмали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ташкил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шартли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равишда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икки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гуруҳга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ажратиб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қамровчи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қамралувчи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вал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юритилади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065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82980" y="241727"/>
            <a:ext cx="10538460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1-расмда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шпонка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бирикмасида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шпонка-вал,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ўйик-тешик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ташкил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характерланади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Машинасозликда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миллиметрда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Тешикка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тегишли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шартли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равишда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лотин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алфавитининг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босма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харфида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валга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тегишли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харфда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ифодаланади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вал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деб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ёзилади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Функционал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вазифасига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мустаҳкамликка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бикирликка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чарчашга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конструктив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фикрлашлар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асо­сида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олиниб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ГОСТ6636-69 (СТСЭВ514-77)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номинал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чизиқли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қаторидан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яхлитлаб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олинган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номинал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аталади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ташкил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номинал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бир-бирига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яъни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номинал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н)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валнинг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номинал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н)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нқ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н)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 descr="01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4262120"/>
            <a:ext cx="8115300" cy="22072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3897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2980" y="624230"/>
            <a:ext cx="10698480" cy="60478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Маҳсулотни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меъёрий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хужжатда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қўйилган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хатолик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асбобида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олинган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ҳақиқий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аталади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ҳақиқий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Dx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валнинг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ҳақиқий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dx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Битга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дастгоҳда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тайёрланган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тўп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деталларнинг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ҳақиқий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бир-биридан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фарқ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чунки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пайтида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бўладиган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хатоликлар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таъсир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Ҳақиқий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ўлчамларнинг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сочилишидан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қутулиш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эмас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сочилиш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зонаси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ўлчам­лар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чегараланади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ўлчамлар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қўйилган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ўлчамларга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айтилиб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улар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орасида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ҳақиқий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ўлчам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Тешикнинг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қўйилган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диаметри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0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},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диаметри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0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}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валнинг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қўйилган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макси­мал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диаметри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0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диаметри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0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072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457200" y="506581"/>
            <a:ext cx="111328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қўйилган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фарқига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(7)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аталади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киймати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(Т</a:t>
            </a:r>
            <a:r>
              <a:rPr lang="ru-RU" sz="2400" i="1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(2-1)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Валнинг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(Т</a:t>
            </a:r>
            <a:r>
              <a:rPr lang="en-US" sz="2400" i="1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(2-2)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оралиққи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орасида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яроқли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деталларнинг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ҳақиқий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ётади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Бундан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келиб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чиқадики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қачонки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деталнинг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ҳақиқий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қўйидаги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оралиқда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яроқли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2194559" y="4320540"/>
            <a:ext cx="24064957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0110398"/>
              </p:ext>
            </p:extLst>
          </p:nvPr>
        </p:nvGraphicFramePr>
        <p:xfrm>
          <a:off x="2560320" y="5267202"/>
          <a:ext cx="2491740" cy="8494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Уравнение" r:id="rId3" imgW="1016000" imgH="228600" progId="Equation.3">
                  <p:embed/>
                </p:oleObj>
              </mc:Choice>
              <mc:Fallback>
                <p:oleObj name="Уравнение" r:id="rId3" imgW="1016000" imgH="2286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0320" y="5267202"/>
                        <a:ext cx="2491740" cy="84945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48085" y="4640579"/>
            <a:ext cx="25477076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3122880"/>
              </p:ext>
            </p:extLst>
          </p:nvPr>
        </p:nvGraphicFramePr>
        <p:xfrm>
          <a:off x="6284135" y="5265321"/>
          <a:ext cx="2308860" cy="851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Уравнение" r:id="rId5" imgW="1104900" imgH="228600" progId="Equation.3">
                  <p:embed/>
                </p:oleObj>
              </mc:Choice>
              <mc:Fallback>
                <p:oleObj name="Уравнение" r:id="rId5" imgW="1104900" imgH="2286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4135" y="5265321"/>
                        <a:ext cx="2308860" cy="8513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5512588" y="5461752"/>
            <a:ext cx="5806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949340" y="5603825"/>
            <a:ext cx="1611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керак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1803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2980" y="754693"/>
            <a:ext cx="10287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доим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мусбат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тайёрланиш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аниқлигини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ифодалайди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яъни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қанчалик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бўлса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деталь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тайёрланган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аксинча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ҳисобланади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Чизмаларда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номинал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четга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чиқишлар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ифодаланади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номинал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алгебраик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айирмасига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тенгдир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(вал) —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қўйилган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номинал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алгебраик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айирмасига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Э</a:t>
            </a: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en-US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max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24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en-US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max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(2-3)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199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62940" y="690131"/>
            <a:ext cx="112014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Пастки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</a:t>
            </a:r>
            <a:r>
              <a:rPr lang="ru-RU" sz="2200" cap="sm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ru-RU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2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(вал),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қўйилган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номинал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ўлчамларнииг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алгебраик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айирмасига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US" sz="22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EI</a:t>
            </a:r>
            <a:r>
              <a:rPr lang="ru-RU" sz="22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en-US" sz="22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22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min</a:t>
            </a:r>
            <a:r>
              <a:rPr lang="ru-RU" sz="22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2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22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2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ei</a:t>
            </a:r>
            <a:r>
              <a:rPr lang="ru-RU" sz="22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en-US" sz="22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22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max</a:t>
            </a:r>
            <a:r>
              <a:rPr lang="ru-RU" sz="22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2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22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(2-4)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валнинг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пастки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оғишларининг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алгебраик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айирмасига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яъни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2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US" sz="22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2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en-US" sz="22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ES</a:t>
            </a:r>
            <a:r>
              <a:rPr lang="ru-RU" sz="22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2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EI</a:t>
            </a:r>
            <a:r>
              <a:rPr lang="ru-RU" sz="22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2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US" sz="22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2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en-US" sz="22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</a:t>
            </a:r>
            <a:r>
              <a:rPr lang="ru-RU" sz="22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2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ei</a:t>
            </a:r>
            <a:r>
              <a:rPr lang="ru-RU" sz="22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(2-5)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Ҳақиқий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</a:t>
            </a:r>
            <a:r>
              <a:rPr lang="ru-RU" sz="2200" cap="sm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ҳақиқий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номинал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орасидан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алгебраик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фарққа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айтилади</a:t>
            </a: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2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-13934045" y="4742245"/>
            <a:ext cx="42578211" cy="205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1018942"/>
              </p:ext>
            </p:extLst>
          </p:nvPr>
        </p:nvGraphicFramePr>
        <p:xfrm>
          <a:off x="3383280" y="4433635"/>
          <a:ext cx="5189220" cy="10286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" name="Уравнение" r:id="rId3" imgW="1485900" imgH="228600" progId="Equation.3">
                  <p:embed/>
                </p:oleObj>
              </mc:Choice>
              <mc:Fallback>
                <p:oleObj name="Уравнение" r:id="rId3" imgW="1485900" imgH="228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83280" y="4433635"/>
                        <a:ext cx="5189220" cy="102869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2194560" y="5770944"/>
            <a:ext cx="89382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мусбат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манфий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нолга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4865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4400" y="205766"/>
            <a:ext cx="10767060" cy="39039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Ўзароалмашинувчанликни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қилинган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муайян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тайёрланиши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Агарда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ҳақиқий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қўйилган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яқин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улар­нинг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ресурслари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чекланган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де­талларнинг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ҳақиқий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ўлчамларини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аниқлашда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ўтувчи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cap="small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(ЎТ)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тақалувчи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(Т)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чегаралардан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таҳлил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қилинади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Ўтувчи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чегара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деталнинг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максимал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металл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миқдорига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400" i="1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4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(2-расм)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2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6655" y="4254863"/>
            <a:ext cx="7702550" cy="2451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94256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4400" y="314325"/>
            <a:ext cx="107899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/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Тақалувчи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чегара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минимал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металл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миқдорига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24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max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24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ҳисобланади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/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Масалан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валнинг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ҳақиқий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24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max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бўлса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ресурси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ҳисобланади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аксинча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ҳақиқий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24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бўлса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маълум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муддат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ўтгандан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сўнг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ейилиши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натижасида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яроқсиз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/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Икки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ортиқ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туташувчи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бирикишидан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Улар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қўзғалмас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қўзғалувчан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(3-расм).</a:t>
            </a:r>
          </a:p>
          <a:p>
            <a:pPr indent="449580" algn="just"/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Агарда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туташувчи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валнинг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туташувчи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дан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бўлса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улар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орасидаги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айирма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аталади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ctr"/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(2-7)</a:t>
            </a:r>
            <a:endParaRPr lang="ru-RU" sz="2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Image2"/>
          <p:cNvPicPr/>
          <p:nvPr/>
        </p:nvPicPr>
        <p:blipFill rotWithShape="1"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1"/>
          <a:stretch/>
        </p:blipFill>
        <p:spPr bwMode="auto">
          <a:xfrm>
            <a:off x="2289628" y="4099977"/>
            <a:ext cx="7505700" cy="241512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66016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37260" y="666243"/>
            <a:ext cx="541782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Агарда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сочилиш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чегарасида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деталлар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ўзаро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бирикса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бунда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ўлчамлари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ўлчамларидан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тирқишнинг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сочилиши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максимал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минимал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қийматлари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орасида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(4-расм)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бундан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максимал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8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8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8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8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(2-8)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тиркиш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8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8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8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8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EI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ўртача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тиркиш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ўрт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қ0,5(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800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800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    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(2-9)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800" dirty="0"/>
          </a:p>
        </p:txBody>
      </p:sp>
      <p:pic>
        <p:nvPicPr>
          <p:cNvPr id="3" name="Рисунок 2" descr="4"/>
          <p:cNvPicPr/>
          <p:nvPr/>
        </p:nvPicPr>
        <p:blipFill rotWithShape="1"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495"/>
          <a:stretch/>
        </p:blipFill>
        <p:spPr bwMode="auto">
          <a:xfrm>
            <a:off x="7155180" y="666243"/>
            <a:ext cx="4343400" cy="54145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378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82040" y="615524"/>
            <a:ext cx="51816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/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валнинг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туташувчи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туташувчи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ўлчмидан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улар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орасидаги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айирма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таранглик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аталади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(2-10)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/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Тарангликнинг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сочилиш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чегараси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максимал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таранглик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минимал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таранглик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(N</a:t>
            </a:r>
            <a:r>
              <a:rPr lang="en-US" sz="2400" i="1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аниқланади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(5-расм).</a:t>
            </a:r>
          </a:p>
          <a:p>
            <a:pPr algn="ctr"/>
            <a:r>
              <a:rPr lang="en-US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24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­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indent="449580" algn="just"/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Ўртача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таранглик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4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ўрт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қ0.5(</a:t>
            </a:r>
            <a:r>
              <a:rPr lang="en-US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4"/>
          <p:cNvPicPr/>
          <p:nvPr/>
        </p:nvPicPr>
        <p:blipFill rotWithShape="1"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31"/>
          <a:stretch/>
        </p:blipFill>
        <p:spPr bwMode="auto">
          <a:xfrm>
            <a:off x="7315200" y="834389"/>
            <a:ext cx="4251960" cy="50441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4405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8660" y="487025"/>
            <a:ext cx="1117854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детални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иккинчисига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силжиш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аниқланади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оралиқ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таранг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Бирикма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деталларини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график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равишда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тасвирлаш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вал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тешикнинг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ўлчамлари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фарқини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аниқлашни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осонлаштиради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улар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орасида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хосил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таранглик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қийматларини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ҳисоблашни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соддалаштиради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қўйилган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ўлчамлар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орасидаги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штрихланган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юза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майдони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баландлиги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Аммо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схема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етарли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тушунчани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берса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лекин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ноқулайдир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чунки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деталь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ўлчами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чек­ли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оғишлари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орасидаги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катгадир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амалий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майдонини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чизишнинг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оддий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схемасида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оғишларни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ҳисоблашнинг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бошланғич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нуқтаси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номи­нал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ўлчамга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горизонтал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чизигидан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оғишларнинг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мусбат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ишоралилари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юқорига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манфий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ишоралилари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қўйилади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+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ўйилган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қийматлардан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параллел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ўтказилган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чизиқлар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майдонининг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чегаралари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442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9970" y="182880"/>
            <a:ext cx="8354209" cy="645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7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5760" y="519976"/>
            <a:ext cx="1163574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максимал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минимал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таранглик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айирмасига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ушбу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мисол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ўтказишнинг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(Т</a:t>
            </a:r>
            <a:r>
              <a:rPr lang="en-US" sz="2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қуйидагича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аниқланади</a:t>
            </a:r>
            <a:endParaRPr lang="en-US" sz="2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200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200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қ0,090-0,030қ0,60 мм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қ0,030+0,030қ0,60 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мм</a:t>
            </a:r>
            <a:endParaRPr lang="en-US" sz="22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Бирикманинг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майдони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графигини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чизамиз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номинал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ўлчамга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горизонтал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чизиғини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чи­замиз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(6-расм).</a:t>
            </a:r>
          </a:p>
          <a:p>
            <a:pPr algn="just"/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5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780" y="2674620"/>
            <a:ext cx="7259320" cy="39776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79138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9315" y="705056"/>
            <a:ext cx="11727543" cy="53347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Ордината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ўқига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оддий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масштабда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чекли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оғиш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қийматларини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қўямиз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Тешикнинг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юқориги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оғиш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қиймати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+0,030 мм,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пастки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эгиш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қиймати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«О» га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тенг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унинг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жоизлик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майдони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ана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шу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қийматлардан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нол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чизиғига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параллел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қилиб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ўтқазилган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чизиқлар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орасида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жойлашган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уни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белгилаймиз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Юқоридаги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сингари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вални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чекли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оғиш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қийматларининг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ишораси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манфий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бўлгани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нол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чизиғидан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пастга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қўямиз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шу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горизонтал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чизиқда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орасида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вал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жоизлик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майдони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US" sz="2400" i="1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ни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ажратамиз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Ушбу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графикдан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шундай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хулоса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қилиш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мумкинки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агар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тешикнинг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жоизлик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майдони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вал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жоизлик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майдони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устида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жойлашган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бўлса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тирқишли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ўтқазиш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ҳосил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бўлади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720211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3885" y="245462"/>
            <a:ext cx="6983186" cy="6315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346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6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2971" y="1088572"/>
            <a:ext cx="8563428" cy="47897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77896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5715" y="388127"/>
            <a:ext cx="1121954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ТАРАНГ ЎТ</a:t>
            </a:r>
            <a:r>
              <a:rPr lang="uz-Cyrl-UZ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АЗИШ</a:t>
            </a:r>
            <a:endParaRPr lang="ru-RU" sz="1400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Ушбу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графигидан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шундай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хуло­са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агарда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устида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жойлашган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бўлса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3-мисол.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мм, вал 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endParaRPr lang="ru-RU" sz="11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Номинал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қ55 мм,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қ0,030 мм,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қ0,0</a:t>
            </a:r>
            <a:endParaRPr lang="ru-RU" sz="11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i="1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қ55+0,030қ55,030 мм</a:t>
            </a:r>
            <a:endParaRPr lang="ru-RU" sz="11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i="1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EJ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қ55+0,0қ55,0 мм</a:t>
            </a:r>
            <a:endParaRPr lang="ru-RU" sz="11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i="1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қ0,030-0,0қ0,030 мм</a:t>
            </a:r>
            <a:endParaRPr lang="ru-RU" sz="11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Вал</a:t>
            </a:r>
            <a:endParaRPr lang="ru-RU" sz="11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Номинал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қ55 мм,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қ0,105 мм,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ei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қ-0,010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max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+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ei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қ55+0,010қ55,010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min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н+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ei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қ55+0,010қ54,99 мм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US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cs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ci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қ0,010-0,010қ0,00 мм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7640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0573" y="185288"/>
            <a:ext cx="11263084" cy="3268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таққослаш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кўрсатадики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ушбу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таранглик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бор,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оралиқ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>
              <a:lnSpc>
                <a:spcPct val="150000"/>
              </a:lnSpc>
            </a:pP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0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0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0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қ0,030+0,010қ0,040 мм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0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0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қ0,010+0қ0,010 мм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TNS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0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0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қ0,040+0,010қ0,050 мм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TNS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Td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TD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қ0,030+0,020қ0,050 мм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44958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графигини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чизамиз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(8-расм).</a:t>
            </a:r>
          </a:p>
          <a:p>
            <a:pPr>
              <a:lnSpc>
                <a:spcPct val="150000"/>
              </a:lnSpc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7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0571" y="3512457"/>
            <a:ext cx="6398986" cy="29418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56131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0573" y="185288"/>
            <a:ext cx="11263084" cy="2806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Ушбу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графигидан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хулоса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горизонтал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текисликда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ўзаро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кесишса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оралиқ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ўтказиш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Чизмада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чизиқли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ўлчамлар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оғишлар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машинасозлик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миллиметрларда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кўрсатилади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оғишларни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қоидаси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КХЯТга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кирувчи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ГОСТ 2.307-68 да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7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599" y="2992275"/>
            <a:ext cx="7068457" cy="33649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44890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66056" y="328697"/>
            <a:ext cx="11176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номинал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кейин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кўрсатилиб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юкорида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пастки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</a:t>
            </a:r>
            <a:r>
              <a:rPr lang="ru-RU" sz="2400" cap="small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тепасига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ёзилади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(9-расм)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Симметрик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чеки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номинал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сўнг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ишоралари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ёзилгандан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сўнг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номинал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баландлигига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ёзилади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(9-расм,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6).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Йиғма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чизмада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деталь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ўлчамларининг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каср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кўринишида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ёзилиб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номинал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сўнг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каср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чизиғи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суратига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махражига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ёзилади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(9-расм,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в).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8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8157" y="3155950"/>
            <a:ext cx="6121400" cy="3594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94742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7284" y="869147"/>
            <a:ext cx="9066727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адабиётлар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"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Ўзароалмашинувчанлик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стандартлаштириш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Р.Р.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Равшанов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қитувчи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Ташкент, 2016.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"Метрология,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Ўзароалмашинувчанлик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стандартлаштириш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Файзиев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Р.Р.,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Дарслик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"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Меҳнат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Ташкент - 2014.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"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Технологик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параметрларни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лчаш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воситалари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Муҳамедов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Б.Э., - 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қитувчи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Ташкент, 2017.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540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1306</Words>
  <Application>Microsoft Office PowerPoint</Application>
  <PresentationFormat>Широкоэкранный</PresentationFormat>
  <Paragraphs>83</Paragraphs>
  <Slides>22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9" baseType="lpstr">
      <vt:lpstr>Arial</vt:lpstr>
      <vt:lpstr>BalticaUzbek</vt:lpstr>
      <vt:lpstr>Calibri</vt:lpstr>
      <vt:lpstr>Calibri Light</vt:lpstr>
      <vt:lpstr>Times New Roman</vt:lpstr>
      <vt:lpstr>Тема Office</vt:lpstr>
      <vt:lpstr>Уравнение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Yodgor</cp:lastModifiedBy>
  <cp:revision>22</cp:revision>
  <dcterms:created xsi:type="dcterms:W3CDTF">2021-03-22T12:52:27Z</dcterms:created>
  <dcterms:modified xsi:type="dcterms:W3CDTF">2021-04-09T05:00:26Z</dcterms:modified>
</cp:coreProperties>
</file>