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2" r:id="rId15"/>
    <p:sldId id="291" r:id="rId16"/>
    <p:sldId id="293" r:id="rId17"/>
    <p:sldId id="299" r:id="rId18"/>
    <p:sldId id="295" r:id="rId19"/>
    <p:sldId id="296" r:id="rId20"/>
    <p:sldId id="297" r:id="rId21"/>
    <p:sldId id="298" r:id="rId22"/>
    <p:sldId id="300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9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2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4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48258" y="2263028"/>
            <a:ext cx="51090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ГЕОМЕТРИК ЧИДАМЛИЛИК, </a:t>
            </a:r>
            <a:endParaRPr lang="en-US" sz="2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ЧИДАМЛИЛИК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ПРИНЦИПЛАРИ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2274" y="408263"/>
            <a:ext cx="1097280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marR="50800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ажратилмайдиган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қўлланилиб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силжимаслигига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пресслаш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эластик деформация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айниқса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чўзилиш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тегишлидир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Прессли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яроқли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берса; 2)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етарлича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6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8642" y="890912"/>
            <a:ext cx="1072810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     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 механик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пресс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остида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содда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қувватли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бунда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шикастланиши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2)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иссиқ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сув-мойли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ваннада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токи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қиздириб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тузилиши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металл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куйиндиси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қамралувчи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совутиб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омилларга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де­таль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ғадир-будурлигига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стандарт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09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69257" y="510088"/>
            <a:ext cx="637320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кетма-кетликда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бажарилади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0800" marR="0" indent="3987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босимни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аниқлаймиз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(41-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узатилаётган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094514" y="2703816"/>
            <a:ext cx="15768126" cy="587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6704953"/>
              </p:ext>
            </p:extLst>
          </p:nvPr>
        </p:nvGraphicFramePr>
        <p:xfrm>
          <a:off x="2699657" y="4240245"/>
          <a:ext cx="2394857" cy="171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Уравнение" r:id="rId3" imgW="1511300" imgH="596900" progId="Equation.3">
                  <p:embed/>
                </p:oleObj>
              </mc:Choice>
              <mc:Fallback>
                <p:oleObj name="Уравнение" r:id="rId3" imgW="1511300" imgH="5969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-108565" b="-60313"/>
                      <a:stretch>
                        <a:fillRect/>
                      </a:stretch>
                    </p:blipFill>
                    <p:spPr bwMode="auto">
                      <a:xfrm>
                        <a:off x="2699657" y="4240245"/>
                        <a:ext cx="2394857" cy="171061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 descr="35"/>
          <p:cNvPicPr/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654" y="1206539"/>
            <a:ext cx="4099061" cy="4608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981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71" y="916270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куч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узати­лаётган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бо­сим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(Р)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358743" y="682170"/>
            <a:ext cx="11489636" cy="1807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030608"/>
              </p:ext>
            </p:extLst>
          </p:nvPr>
        </p:nvGraphicFramePr>
        <p:xfrm>
          <a:off x="8069944" y="1046335"/>
          <a:ext cx="2931884" cy="7234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Уравнение" r:id="rId3" imgW="1409700" imgH="558800" progId="Equation.3">
                  <p:embed/>
                </p:oleObj>
              </mc:Choice>
              <mc:Fallback>
                <p:oleObj name="Уравнение" r:id="rId3" imgW="1409700" imgH="558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32216" b="32216"/>
                      <a:stretch>
                        <a:fillRect/>
                      </a:stretch>
                    </p:blipFill>
                    <p:spPr bwMode="auto">
                      <a:xfrm>
                        <a:off x="8069944" y="1046335"/>
                        <a:ext cx="2931884" cy="72344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41828" y="2632471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marR="62230" indent="449580" algn="just">
              <a:lnSpc>
                <a:spcPct val="150000"/>
              </a:lnSpc>
              <a:tabLst>
                <a:tab pos="60579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вақтнинг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куч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360228" y="277852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437493"/>
              </p:ext>
            </p:extLst>
          </p:nvPr>
        </p:nvGraphicFramePr>
        <p:xfrm>
          <a:off x="8692129" y="2557681"/>
          <a:ext cx="1687513" cy="172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Уравнение" r:id="rId5" imgW="1485720" imgH="711000" progId="Equation.3">
                  <p:embed/>
                </p:oleObj>
              </mc:Choice>
              <mc:Fallback>
                <p:oleObj name="Уравнение" r:id="rId5" imgW="1485720" imgH="7110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 t="-143668" b="-49150"/>
                      <a:stretch>
                        <a:fillRect/>
                      </a:stretch>
                    </p:blipFill>
                    <p:spPr bwMode="auto">
                      <a:xfrm>
                        <a:off x="8692129" y="2557681"/>
                        <a:ext cx="1687513" cy="172085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83771" y="4290613"/>
            <a:ext cx="609600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втулка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Бунда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Nx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Nx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+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(2-48)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деворли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ғовак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идишларнинг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назарияси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Ляме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8635999" y="4292883"/>
            <a:ext cx="17103817" cy="751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557861"/>
              </p:ext>
            </p:extLst>
          </p:nvPr>
        </p:nvGraphicFramePr>
        <p:xfrm>
          <a:off x="8336642" y="4985275"/>
          <a:ext cx="2344407" cy="1116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Уравнение" r:id="rId7" imgW="1752600" imgH="431800" progId="Equation.3">
                  <p:embed/>
                </p:oleObj>
              </mc:Choice>
              <mc:Fallback>
                <p:oleObj name="Уравнение" r:id="rId7" imgW="17526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-60313" b="-48251"/>
                      <a:stretch>
                        <a:fillRect/>
                      </a:stretch>
                    </p:blipFill>
                    <p:spPr bwMode="auto">
                      <a:xfrm>
                        <a:off x="8336642" y="4985275"/>
                        <a:ext cx="2344407" cy="111638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789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556696"/>
            <a:ext cx="64298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ru-RU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ru-RU" sz="24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қамралувчи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эластиклик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модули, кг/см</a:t>
            </a:r>
            <a:r>
              <a:rPr lang="ru-RU" sz="24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Ляме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жадвалдан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ифодалардан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" y="-1"/>
            <a:ext cx="14166719" cy="55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893496"/>
              </p:ext>
            </p:extLst>
          </p:nvPr>
        </p:nvGraphicFramePr>
        <p:xfrm>
          <a:off x="7634513" y="1037975"/>
          <a:ext cx="3467760" cy="1400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Уравнение" r:id="rId3" imgW="2844800" imgH="1016000" progId="Equation.3">
                  <p:embed/>
                </p:oleObj>
              </mc:Choice>
              <mc:Fallback>
                <p:oleObj name="Уравнение" r:id="rId3" imgW="2844800" imgH="1016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4513" y="1037975"/>
                        <a:ext cx="3467760" cy="140062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8000" y="3641972"/>
            <a:ext cx="67926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қ0)</a:t>
            </a:r>
          </a:p>
          <a:p>
            <a:pPr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втулканинг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Пуассон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коэффициентлари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08685" y="386331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4136614"/>
              </p:ext>
            </p:extLst>
          </p:nvPr>
        </p:nvGraphicFramePr>
        <p:xfrm>
          <a:off x="7634513" y="4320514"/>
          <a:ext cx="3747166" cy="1051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Уравнение" r:id="rId5" imgW="2171700" imgH="609600" progId="Equation.3">
                  <p:embed/>
                </p:oleObj>
              </mc:Choice>
              <mc:Fallback>
                <p:oleObj name="Уравнение" r:id="rId5" imgW="2171700" imgH="609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4513" y="4320514"/>
                        <a:ext cx="3747166" cy="105183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664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7029" y="529802"/>
            <a:ext cx="1111794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пресслаб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будирликлари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эзилади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кенгайиш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коэффициентлари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ҳароратининг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зарбалар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механик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тайёрланишда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хароратга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бириктирилганда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хақиқий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48115" y="45284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122941"/>
              </p:ext>
            </p:extLst>
          </p:nvPr>
        </p:nvGraphicFramePr>
        <p:xfrm>
          <a:off x="2743200" y="4136571"/>
          <a:ext cx="7435935" cy="849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Уравнение" r:id="rId3" imgW="2755900" imgH="317500" progId="Equation.3">
                  <p:embed/>
                </p:oleObj>
              </mc:Choice>
              <mc:Fallback>
                <p:oleObj name="Уравнение" r:id="rId3" imgW="2755900" imgH="317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4136571"/>
                        <a:ext cx="7435935" cy="84908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46481" y="5619821"/>
            <a:ext cx="1002937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эзилишини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коэффициент.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21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02339" y="255848"/>
            <a:ext cx="1133565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ZB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ZT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— вал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ғадир-будирлиги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Бунда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бунда Р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пластик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деформациянинг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838099"/>
              </p:ext>
            </p:extLst>
          </p:nvPr>
        </p:nvGraphicFramePr>
        <p:xfrm>
          <a:off x="7097485" y="1995715"/>
          <a:ext cx="1238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Уравнение" r:id="rId3" imgW="126835" imgH="152202" progId="Equation.3">
                  <p:embed/>
                </p:oleObj>
              </mc:Choice>
              <mc:Fallback>
                <p:oleObj name="Уравнение" r:id="rId3" imgW="126835" imgH="152202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7485" y="1995715"/>
                        <a:ext cx="123825" cy="15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05276" y="2959105"/>
            <a:ext cx="114327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бунда Р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пластик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деформациянинг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4897210" y="52251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6634935"/>
              </p:ext>
            </p:extLst>
          </p:nvPr>
        </p:nvGraphicFramePr>
        <p:xfrm>
          <a:off x="4465184" y="4640943"/>
          <a:ext cx="2940772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Уравнение" r:id="rId5" imgW="1574640" imgH="558720" progId="Equation.3">
                  <p:embed/>
                </p:oleObj>
              </mc:Choice>
              <mc:Fallback>
                <p:oleObj name="Уравнение" r:id="rId5" imgW="1574640" imgH="55872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5184" y="4640943"/>
                        <a:ext cx="2940772" cy="104140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2598056" y="5940139"/>
            <a:ext cx="7823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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втулка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чўзилишдаги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5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7258" y="280846"/>
            <a:ext cx="99132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marR="0" indent="3733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дан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таранг­лик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59315" y="142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49895"/>
              </p:ext>
            </p:extLst>
          </p:nvPr>
        </p:nvGraphicFramePr>
        <p:xfrm>
          <a:off x="4528459" y="982267"/>
          <a:ext cx="2481942" cy="1163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Уравнение" r:id="rId3" imgW="1828800" imgH="863600" progId="Equation.3">
                  <p:embed/>
                </p:oleObj>
              </mc:Choice>
              <mc:Fallback>
                <p:oleObj name="Уравнение" r:id="rId3" imgW="1828800" imgH="863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8459" y="982267"/>
                        <a:ext cx="2481942" cy="116341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72457" y="2145677"/>
            <a:ext cx="10522858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Ушбу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ҳозирги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конструкцияларининг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Жадвалдан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танлаймиз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бўйи­ча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733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0,25 мкм/м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моментлар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куч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силжимаслик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ёрдамида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2457" y="5146498"/>
            <a:ext cx="105809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33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да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0,5 мкм/м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қистирмаларни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шестсрняларга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шкивларга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шатунларга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66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4" y="591347"/>
            <a:ext cx="6342742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Оғир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сериядаги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да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&gt;1 мкм/м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кучларни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динамик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капитал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таъмиргача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ажратилмайдиган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1000" algn="just">
              <a:lnSpc>
                <a:spcPct val="150000"/>
              </a:lnSpc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ўзғалмас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куч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узатилса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ўхшатиш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Kuch - Vikipedi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259" y="1351415"/>
            <a:ext cx="4158343" cy="415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69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2171" y="274612"/>
            <a:ext cx="10972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marR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боғлиқлир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Ҳозирги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таҳлил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қилмасдан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чек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озгина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кўргалувчанлик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механизмнинг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салбий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Асосланмаган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механизмларнинг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юборади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паст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қобилиятини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сусайтиради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узел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кўрсаткичларининг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эксперт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ментал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маълумотлари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гидродинамик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назариясига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1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4114" y="380111"/>
            <a:ext cx="10958285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қўзғалувчан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ишқаланувчи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гидродинамик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юрғизиш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частотаси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қовушқоқлигига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ҳароратига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юкка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силжийдиган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гидродинами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иккинчисига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борлиқ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поршен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цилиндр)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кенгайиш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ёнув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двигатели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тирсакли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вал,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ичкуйма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поршень-гильза, поршень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бармоқчаси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-шатун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каллаги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қистирмаси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қилаётган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13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3428" y="448999"/>
            <a:ext cx="550091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Мисол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тариқасида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тарқалган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вал-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сирпаниш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қиламиз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Тинч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оғирлиги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(37-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 вақтида ишқаланиш кучлари тасирида вал ва тешик орасидаги понасимон бўшлиқ орасига мой илашади. Бирикмадан ўлчамларнинг аниқ муносабатида айланиш частотасида, мой қовушқоқлиги ва 1 понада ҳосил бўладиган босим таъсирида вал мой понасига суяниб худди сузаётгандай бўлади.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3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498" y="616751"/>
            <a:ext cx="4115616" cy="5035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848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3713" y="143693"/>
            <a:ext cx="97971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чекловчи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узунликдаги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боғланишда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177434"/>
              </p:ext>
            </p:extLst>
          </p:nvPr>
        </p:nvGraphicFramePr>
        <p:xfrm>
          <a:off x="4939620" y="1236256"/>
          <a:ext cx="2604530" cy="980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name="Уравнение" r:id="rId3" imgW="1714320" imgH="507960" progId="Equation.3">
                  <p:embed/>
                </p:oleObj>
              </mc:Choice>
              <mc:Fallback>
                <p:oleObj name="Уравнение" r:id="rId3" imgW="1714320" imgH="507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9620" y="1236256"/>
                        <a:ext cx="2604530" cy="98062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21620" y="2380343"/>
            <a:ext cx="1090272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яқинлашган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қалинлиги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м;</a:t>
            </a:r>
          </a:p>
          <a:p>
            <a:pPr indent="190500"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тинч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/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рад/с;</a:t>
            </a:r>
          </a:p>
          <a:p>
            <a:pPr indent="190500"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мойловчи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абсалют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қовушқоқлиги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Па*с;</a:t>
            </a:r>
          </a:p>
          <a:p>
            <a:pPr indent="190500"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Па. У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цапфасига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қилаётган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орхали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2857" y="958581"/>
            <a:ext cx="12192000" cy="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5784000"/>
              </p:ext>
            </p:extLst>
          </p:nvPr>
        </p:nvGraphicFramePr>
        <p:xfrm>
          <a:off x="4939620" y="5683129"/>
          <a:ext cx="2693189" cy="773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Уравнение" r:id="rId5" imgW="876240" imgH="228600" progId="Equation.3">
                  <p:embed/>
                </p:oleObj>
              </mc:Choice>
              <mc:Fallback>
                <p:oleObj name="Уравнение" r:id="rId5" imgW="87624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9620" y="5683129"/>
                        <a:ext cx="2693189" cy="77356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209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8116" y="762031"/>
            <a:ext cx="79973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ctr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муайян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ҳаракатда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қ0,25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бунда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иссиқлик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режими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қўйсак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муқобил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топамиз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9580540"/>
              </p:ext>
            </p:extLst>
          </p:nvPr>
        </p:nvGraphicFramePr>
        <p:xfrm>
          <a:off x="1997626" y="4041322"/>
          <a:ext cx="8559605" cy="1270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Уравнение" r:id="rId3" imgW="2984400" imgH="457200" progId="Equation.3">
                  <p:embed/>
                </p:oleObj>
              </mc:Choice>
              <mc:Fallback>
                <p:oleObj name="Уравнение" r:id="rId3" imgW="2984400" imgH="457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7626" y="4041322"/>
                        <a:ext cx="8559605" cy="127090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014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0914" y="240889"/>
            <a:ext cx="657497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албатта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ейилади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катталашади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38-расмда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тавсифланади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давомида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ғадир-будирликларнинг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эзилиши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натижасидан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оралиғида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пропорционал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Охирги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оралиғида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бирданига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кетиши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Бунда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бузилади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аварияга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3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249" y="1244010"/>
            <a:ext cx="4290921" cy="3850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258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2170" y="821460"/>
            <a:ext cx="6778173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Шунииг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охирига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йул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ўзгармаслиги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таъминланганда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куч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ғадир-будирлик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камайтирсак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оид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3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650" y="1577839"/>
            <a:ext cx="3724864" cy="31828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947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7943" y="84612"/>
            <a:ext cx="101745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70%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камаяди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қўйидагича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932693"/>
              </p:ext>
            </p:extLst>
          </p:nvPr>
        </p:nvGraphicFramePr>
        <p:xfrm>
          <a:off x="3967963" y="1129790"/>
          <a:ext cx="4154474" cy="751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Уравнение" r:id="rId3" imgW="1193760" imgH="215640" progId="Equation.3">
                  <p:embed/>
                </p:oleObj>
              </mc:Choice>
              <mc:Fallback>
                <p:oleObj name="Уравнение" r:id="rId3" imgW="1193760" imgH="215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7963" y="1129790"/>
                        <a:ext cx="4154474" cy="75134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50955" y="2002979"/>
            <a:ext cx="1045028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кенгайиш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4473032"/>
              </p:ext>
            </p:extLst>
          </p:nvPr>
        </p:nvGraphicFramePr>
        <p:xfrm>
          <a:off x="3967963" y="3463655"/>
          <a:ext cx="4314671" cy="597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Уравнение" r:id="rId5" imgW="2476500" imgH="342900" progId="Equation.3">
                  <p:embed/>
                </p:oleObj>
              </mc:Choice>
              <mc:Fallback>
                <p:oleObj name="Уравнение" r:id="rId5" imgW="2476500" imgH="342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7963" y="3463655"/>
                        <a:ext cx="4314671" cy="59741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57943" y="4336844"/>
            <a:ext cx="873760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харорати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кенгайиши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905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5199111"/>
              </p:ext>
            </p:extLst>
          </p:nvPr>
        </p:nvGraphicFramePr>
        <p:xfrm>
          <a:off x="3938967" y="5951445"/>
          <a:ext cx="4183470" cy="4348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Уравнение" r:id="rId7" imgW="2654300" imgH="279400" progId="Equation.3">
                  <p:embed/>
                </p:oleObj>
              </mc:Choice>
              <mc:Fallback>
                <p:oleObj name="Уравнение" r:id="rId7" imgW="2654300" imgH="279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967" y="5951445"/>
                        <a:ext cx="4183470" cy="43484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136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223774"/>
            <a:ext cx="11132457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стандарт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стр.ўрт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навбатда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афзал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бунда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сирпаниш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олсак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бажарилиши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056834"/>
              </p:ext>
            </p:extLst>
          </p:nvPr>
        </p:nvGraphicFramePr>
        <p:xfrm>
          <a:off x="4512623" y="2903519"/>
          <a:ext cx="3166753" cy="8708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name="Уравнение" r:id="rId3" imgW="1142504" imgH="317362" progId="Equation.3">
                  <p:embed/>
                </p:oleObj>
              </mc:Choice>
              <mc:Fallback>
                <p:oleObj name="Уравнение" r:id="rId3" imgW="1142504" imgH="31736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2623" y="2903519"/>
                        <a:ext cx="3166753" cy="87085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53142" y="3829351"/>
            <a:ext cx="1113245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номакбул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Бунда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1536527"/>
              </p:ext>
            </p:extLst>
          </p:nvPr>
        </p:nvGraphicFramePr>
        <p:xfrm>
          <a:off x="3772395" y="5448469"/>
          <a:ext cx="4234457" cy="9259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Уравнение" r:id="rId5" imgW="1968480" imgH="431640" progId="Equation.3">
                  <p:embed/>
                </p:oleObj>
              </mc:Choice>
              <mc:Fallback>
                <p:oleObj name="Уравнение" r:id="rId5" imgW="1968480" imgH="431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2395" y="5448469"/>
                        <a:ext cx="4234457" cy="92592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151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713" y="151035"/>
            <a:ext cx="105809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уруқ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мойсиз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бўлмаслиги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катлами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7204540"/>
              </p:ext>
            </p:extLst>
          </p:nvPr>
        </p:nvGraphicFramePr>
        <p:xfrm>
          <a:off x="4202444" y="1854496"/>
          <a:ext cx="3787111" cy="74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Уравнение" r:id="rId3" imgW="1409700" imgH="279400" progId="Equation.3">
                  <p:embed/>
                </p:oleObj>
              </mc:Choice>
              <mc:Fallback>
                <p:oleObj name="Уравнение" r:id="rId3" imgW="1409700" imgH="279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2444" y="1854496"/>
                        <a:ext cx="3787111" cy="74206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25713" y="3099697"/>
            <a:ext cx="110308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иккинчи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бажарилмаса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текширишни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такрорлаш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зарур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қилмайдиган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кейинчалик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муқобил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қий­матини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8228" y="852584"/>
            <a:ext cx="9855200" cy="511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4...12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квалитетларда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Улар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соддалиги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марказлаштиришнннг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бажари­лиши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алмаштириб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фрикцион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муфталарда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стакан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марказлаштиришга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қўйилмаган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енгиллатиш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шкивларни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муфталарни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мўлжалланган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(11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12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квалитетларда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ифлос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хавода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49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38647" y="727480"/>
            <a:ext cx="878339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2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1555</Words>
  <Application>Microsoft Office PowerPoint</Application>
  <PresentationFormat>Широкоэкранный</PresentationFormat>
  <Paragraphs>72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BalticaUzbek</vt:lpstr>
      <vt:lpstr>Calibri</vt:lpstr>
      <vt:lpstr>Calibri Light</vt:lpstr>
      <vt:lpstr>PANDA Times UZ</vt:lpstr>
      <vt:lpstr>Symbol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29</cp:revision>
  <dcterms:created xsi:type="dcterms:W3CDTF">2021-03-22T12:52:27Z</dcterms:created>
  <dcterms:modified xsi:type="dcterms:W3CDTF">2021-04-09T05:02:58Z</dcterms:modified>
</cp:coreProperties>
</file>