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1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5" r:id="rId16"/>
    <p:sldId id="336" r:id="rId17"/>
    <p:sldId id="337" r:id="rId18"/>
    <p:sldId id="338" r:id="rId19"/>
    <p:sldId id="339" r:id="rId20"/>
    <p:sldId id="340" r:id="rId21"/>
    <p:sldId id="342" r:id="rId22"/>
    <p:sldId id="343" r:id="rId23"/>
    <p:sldId id="344" r:id="rId24"/>
    <p:sldId id="341" r:id="rId25"/>
    <p:sldId id="345" r:id="rId26"/>
    <p:sldId id="346" r:id="rId27"/>
    <p:sldId id="347" r:id="rId28"/>
    <p:sldId id="322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16.05.2021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0" Type="http://schemas.openxmlformats.org/officeDocument/2006/relationships/image" Target="../media/image15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1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5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2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8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85055" y="2068980"/>
            <a:ext cx="739140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9400" marR="25400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РЕЗБАЛИ БИРИКМАЛАР ВА КАЛИТЛАРНИНГ ТОЛЕРАНТЛИКЛАРИ ВА ЎЗАРО МОСЛИГИ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1703" y="349915"/>
            <a:ext cx="10737668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Машинасозликнинг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соҳаларида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Трактор, автомобиль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Биринчи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1)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Маҳкамлаш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(метрик,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дюймли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— машина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ишлатилиб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туташмани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зичлигини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очилмаслигини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иборат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2)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трапециал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дастгоҳ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винтларида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суппорт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винтларида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асбобларининг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столларида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иборат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домкрат,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прессларда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харакатни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харакатга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таянч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Улар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равонлигини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6" y="0"/>
            <a:ext cx="11299371" cy="6690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3)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Трубали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арматурали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трубали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пилиндрсимон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конуссимон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метрик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конуссимон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қувурлар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арматуралар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иборат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Метрик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ўз-ўзидан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кетадиган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ўзгармас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зарбасиз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тебранишсиз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қадам­ли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ўзгарувчан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юкланиш­ларда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қисқа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деворли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созловчи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мосламаларда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вазифаларга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алоҳида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маҳсулотларда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доиравий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лампаларнинг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цокол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окуляр-оптик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микроскоп, противогаз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объективининг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пухталиги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сифатларини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сақлаган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тайёрланишидан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қатъий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бермасдан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буралишидир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81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4434" y="390776"/>
            <a:ext cx="63964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Метрик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резьбанинг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Метрик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24705-81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ГОСТ 9150-81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ГОСТ 8724-81 (СТ СЭВ 182-75)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тегишлидир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Метрик резьба профили (ГОСТ 9150-81)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учбурчак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чўққисининг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бурчаги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060° га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Чўққилари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чуқурликлари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технологиясини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яхшилайди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болт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Резьба номинал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(болт, шпилька, винт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б.)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(гайка,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резьбали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б.)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резьбалар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(50-расм).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44"/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591" y="994592"/>
            <a:ext cx="3840163" cy="47922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897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9451" y="302359"/>
            <a:ext cx="1115568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368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Цилиндрик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(ГОСТ 11708-82)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куйидагилар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(50-расм):</a:t>
            </a:r>
          </a:p>
          <a:p>
            <a:pPr indent="436880" algn="just">
              <a:lnSpc>
                <a:spcPct val="150000"/>
              </a:lnSpc>
            </a:pP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—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чўққисига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уринма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тасаввур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indent="436880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— гайка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болтнинг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резьба­нинг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чўққисига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уринма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ўтқа­зилган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тасаввур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роль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ўйнайди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болтнинг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хавфли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кесимини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  <a:p>
            <a:pPr indent="436880" algn="just">
              <a:lnSpc>
                <a:spcPct val="150000"/>
              </a:lnSpc>
            </a:pP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)-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гайка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болтнинг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ўқдош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тасаввур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ярмисига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йиғувчанлигини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</a:p>
          <a:p>
            <a:pPr indent="386080" algn="just">
              <a:lnSpc>
                <a:spcPct val="150000"/>
              </a:lnSpc>
            </a:pP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параллел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ярмисига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57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6" y="288313"/>
            <a:ext cx="11286308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резьба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ёндош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Метрик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симметрияси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аҳамиятли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indent="3860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кесишгунча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давом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эттиришда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дастлабки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860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перпендикуляр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860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кўтарилиш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ётган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винт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уринма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перпендикуляр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Кўтарилиш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2142262"/>
              </p:ext>
            </p:extLst>
          </p:nvPr>
        </p:nvGraphicFramePr>
        <p:xfrm>
          <a:off x="4957354" y="4120131"/>
          <a:ext cx="2155371" cy="1160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name="Уравнение" r:id="rId3" imgW="901309" imgH="558558" progId="Equation.3">
                  <p:embed/>
                </p:oleObj>
              </mc:Choice>
              <mc:Fallback>
                <p:oleObj name="Уравнение" r:id="rId3" imgW="901309" imgH="558558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7354" y="4120131"/>
                        <a:ext cx="2155371" cy="116058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18458" y="5499292"/>
            <a:ext cx="10959736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ачонки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коэффициентидги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ўз-ўзидан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тормозланувчи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492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31520" y="414129"/>
            <a:ext cx="1093361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Метрик резьба статик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ўз-ўзидан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тормозланиш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захирага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махсус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тухтатиц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қурилмаси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860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(гайка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қопланиш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860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тўпик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болтни (гайками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киримлар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 (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кўпайтмасига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4006211"/>
              </p:ext>
            </p:extLst>
          </p:nvPr>
        </p:nvGraphicFramePr>
        <p:xfrm>
          <a:off x="4846321" y="3398031"/>
          <a:ext cx="1821450" cy="5236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6" name="Уравнение" r:id="rId3" imgW="761669" imgH="215806" progId="Equation.3">
                  <p:embed/>
                </p:oleObj>
              </mc:Choice>
              <mc:Fallback>
                <p:oleObj name="Уравнение" r:id="rId3" imgW="761669" imgH="215806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321" y="3398031"/>
                        <a:ext cx="1821450" cy="523667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803365" y="4043278"/>
            <a:ext cx="10789920" cy="2535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винтли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ноконцентрик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винт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гайка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бўлмаслиги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бермайди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860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айниқса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илгарилама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17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26869" y="178721"/>
            <a:ext cx="11177451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" marR="0" indent="33528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Резьба ташки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буралишга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marR="0" indent="3352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болтнинг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и,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гайка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)&gt;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болт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ортиқча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металл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буралишга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бермайди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Болтнинг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гайкага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буралиши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болтнинг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гайка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дан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)&gt;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болт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гайкага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буралмайди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металл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буралишга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бермайди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Болт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гайкага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буралиши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бўли­ши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болтнинг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гайка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дан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гайкага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буралмайди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бунда болт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қадами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гайка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қадамидан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хатоликни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51-расмдан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кўришимиз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386080" algn="just">
              <a:lnSpc>
                <a:spcPct val="150000"/>
              </a:lnSpc>
            </a:pP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 descr="45"/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176" y="4114799"/>
            <a:ext cx="5057322" cy="25372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308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4" y="327501"/>
            <a:ext cx="11181804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3606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оралиғидаги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хақиқий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5400" marR="0" indent="3606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осон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(51-расм) резьба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сурилади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тўлдириш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бунда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нуқтага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5400" marR="0" indent="3606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метрик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тўлдириш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549077"/>
              </p:ext>
            </p:extLst>
          </p:nvPr>
        </p:nvGraphicFramePr>
        <p:xfrm>
          <a:off x="4062548" y="3903617"/>
          <a:ext cx="3806591" cy="85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Уравнение" r:id="rId3" imgW="2260600" imgH="508000" progId="Equation.3">
                  <p:embed/>
                </p:oleObj>
              </mc:Choice>
              <mc:Fallback>
                <p:oleObj name="Уравнение" r:id="rId3" imgW="2260600" imgH="508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2548" y="3903617"/>
                        <a:ext cx="3806591" cy="85126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14547" y="5503555"/>
            <a:ext cx="10271761" cy="335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ts val="19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тўлдириш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коэффициент.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5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9714" y="448505"/>
            <a:ext cx="10189029" cy="1421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ct val="150000"/>
              </a:lnSpc>
            </a:pP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тўлдириш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абсолют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катталигидан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чиққан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(52-расм,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46"/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49" y="2120717"/>
            <a:ext cx="6868705" cy="42931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91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7977" y="457200"/>
            <a:ext cx="10816046" cy="2120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6080" algn="just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болт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гай­ка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2қ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-ю,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аммо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ярим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/2бўлса,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булмайли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бунда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иккинчисига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қирқилади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(52-расм, б).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норма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профиль ярим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тўлдириш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коэффициента,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юқоридагидек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483363"/>
              </p:ext>
            </p:extLst>
          </p:nvPr>
        </p:nvGraphicFramePr>
        <p:xfrm>
          <a:off x="4781006" y="2579482"/>
          <a:ext cx="2292427" cy="909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Уравнение" r:id="rId3" imgW="1244600" imgH="508000" progId="Equation.3">
                  <p:embed/>
                </p:oleObj>
              </mc:Choice>
              <mc:Fallback>
                <p:oleObj name="Уравнение" r:id="rId3" imgW="1244600" imgH="508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1006" y="2579482"/>
                        <a:ext cx="2292427" cy="90997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87977" y="3489453"/>
            <a:ext cx="10816046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/2-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катталикни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симметриклигини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абсолют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арифметиги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сифатида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(51-расм, б)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629899"/>
              </p:ext>
            </p:extLst>
          </p:nvPr>
        </p:nvGraphicFramePr>
        <p:xfrm>
          <a:off x="4781006" y="4516989"/>
          <a:ext cx="2377508" cy="969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" name="Уравнение" r:id="rId5" imgW="1726920" imgH="609480" progId="Equation.3">
                  <p:embed/>
                </p:oleObj>
              </mc:Choice>
              <mc:Fallback>
                <p:oleObj name="Уравнение" r:id="rId5" imgW="1726920" imgH="609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1006" y="4516989"/>
                        <a:ext cx="2377508" cy="96941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87977" y="5640363"/>
            <a:ext cx="10937966" cy="335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9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ярмини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57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3587" y="175009"/>
            <a:ext cx="1059397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болт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гайка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фарқи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профили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тўлдирувчиларининг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бўлмагандагина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соддалаштириш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тушунчаси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киритилган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ни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ўртадиаметрини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тўлдириш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954994"/>
              </p:ext>
            </p:extLst>
          </p:nvPr>
        </p:nvGraphicFramePr>
        <p:xfrm>
          <a:off x="6699699" y="2952165"/>
          <a:ext cx="3255742" cy="6391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Уравнение" r:id="rId3" imgW="1548728" imgH="304668" progId="Equation.3">
                  <p:embed/>
                </p:oleObj>
              </mc:Choice>
              <mc:Fallback>
                <p:oleObj name="Уравнение" r:id="rId3" imgW="1548728" imgH="304668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9699" y="2952165"/>
                        <a:ext cx="3255742" cy="63916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11870" y="3993784"/>
            <a:ext cx="1881862" cy="3359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9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4253276"/>
              </p:ext>
            </p:extLst>
          </p:nvPr>
        </p:nvGraphicFramePr>
        <p:xfrm>
          <a:off x="4582068" y="3958194"/>
          <a:ext cx="4482166" cy="743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Уравнение" r:id="rId5" imgW="1841500" imgH="304800" progId="Equation.3">
                  <p:embed/>
                </p:oleObj>
              </mc:Choice>
              <mc:Fallback>
                <p:oleObj name="Уравнение" r:id="rId5" imgW="1841500" imgH="304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2068" y="3958194"/>
                        <a:ext cx="4482166" cy="743157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336766" y="5068217"/>
            <a:ext cx="10027920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тирқишсиз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тарангликсиз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13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8273" y="470367"/>
            <a:ext cx="109466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Резьбаларнннг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аниқлнк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ГОСТ 16093-81 (СТСЭВ 640-77) га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6-аниқлик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6073299"/>
              </p:ext>
            </p:extLst>
          </p:nvPr>
        </p:nvGraphicFramePr>
        <p:xfrm>
          <a:off x="4362994" y="2468879"/>
          <a:ext cx="4037612" cy="66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7" name="Уравнение" r:id="rId3" imgW="1904174" imgH="317362" progId="Equation.3">
                  <p:embed/>
                </p:oleObj>
              </mc:Choice>
              <mc:Fallback>
                <p:oleObj name="Уравнение" r:id="rId3" imgW="1904174" imgH="31736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2994" y="2468879"/>
                        <a:ext cx="4037612" cy="66620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04203" y="2617316"/>
            <a:ext cx="11464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42674" y="3492528"/>
            <a:ext cx="10438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endParaRPr lang="ru-RU" sz="24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7502306"/>
              </p:ext>
            </p:extLst>
          </p:nvPr>
        </p:nvGraphicFramePr>
        <p:xfrm>
          <a:off x="4362994" y="3326755"/>
          <a:ext cx="4037612" cy="5351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8" name="Уравнение" r:id="rId5" imgW="2373870" imgH="317362" progId="Equation.3">
                  <p:embed/>
                </p:oleObj>
              </mc:Choice>
              <mc:Fallback>
                <p:oleObj name="Уравнение" r:id="rId5" imgW="2373870" imgH="317362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2994" y="3326755"/>
                        <a:ext cx="4037612" cy="535105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442674" y="4367740"/>
            <a:ext cx="1292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1765243"/>
              </p:ext>
            </p:extLst>
          </p:nvPr>
        </p:nvGraphicFramePr>
        <p:xfrm>
          <a:off x="4391075" y="4210577"/>
          <a:ext cx="4026372" cy="6357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9" name="Уравнение" r:id="rId7" imgW="1993035" imgH="317362" progId="Equation.3">
                  <p:embed/>
                </p:oleObj>
              </mc:Choice>
              <mc:Fallback>
                <p:oleObj name="Уравнение" r:id="rId7" imgW="1993035" imgH="317362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1075" y="4210577"/>
                        <a:ext cx="4026372" cy="63574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912779"/>
              </p:ext>
            </p:extLst>
          </p:nvPr>
        </p:nvGraphicFramePr>
        <p:xfrm>
          <a:off x="4422688" y="4937352"/>
          <a:ext cx="3994759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0" name="Уравнение" r:id="rId9" imgW="1472561" imgH="317362" progId="Equation.3">
                  <p:embed/>
                </p:oleObj>
              </mc:Choice>
              <mc:Fallback>
                <p:oleObj name="Уравнение" r:id="rId9" imgW="1472561" imgH="317362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2688" y="4937352"/>
                        <a:ext cx="3994759" cy="61436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404203" y="6004907"/>
            <a:ext cx="1292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164790"/>
              </p:ext>
            </p:extLst>
          </p:nvPr>
        </p:nvGraphicFramePr>
        <p:xfrm>
          <a:off x="4422688" y="5847744"/>
          <a:ext cx="3994759" cy="526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1" name="Уравнение" r:id="rId11" imgW="1434477" imgH="266584" progId="Equation.3">
                  <p:embed/>
                </p:oleObj>
              </mc:Choice>
              <mc:Fallback>
                <p:oleObj name="Уравнение" r:id="rId11" imgW="1434477" imgH="266584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2688" y="5847744"/>
                        <a:ext cx="3994759" cy="526495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728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54651" y="318254"/>
            <a:ext cx="5543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коэффицикнтлари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922216"/>
              </p:ext>
            </p:extLst>
          </p:nvPr>
        </p:nvGraphicFramePr>
        <p:xfrm>
          <a:off x="1293223" y="896869"/>
          <a:ext cx="9562010" cy="965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5813">
                  <a:extLst>
                    <a:ext uri="{9D8B030D-6E8A-4147-A177-3AD203B41FA5}">
                      <a16:colId xmlns:a16="http://schemas.microsoft.com/office/drawing/2014/main" val="2279234955"/>
                    </a:ext>
                  </a:extLst>
                </a:gridCol>
                <a:gridCol w="955813">
                  <a:extLst>
                    <a:ext uri="{9D8B030D-6E8A-4147-A177-3AD203B41FA5}">
                      <a16:colId xmlns:a16="http://schemas.microsoft.com/office/drawing/2014/main" val="261127388"/>
                    </a:ext>
                  </a:extLst>
                </a:gridCol>
                <a:gridCol w="955813">
                  <a:extLst>
                    <a:ext uri="{9D8B030D-6E8A-4147-A177-3AD203B41FA5}">
                      <a16:colId xmlns:a16="http://schemas.microsoft.com/office/drawing/2014/main" val="3878876923"/>
                    </a:ext>
                  </a:extLst>
                </a:gridCol>
                <a:gridCol w="955813">
                  <a:extLst>
                    <a:ext uri="{9D8B030D-6E8A-4147-A177-3AD203B41FA5}">
                      <a16:colId xmlns:a16="http://schemas.microsoft.com/office/drawing/2014/main" val="1041829735"/>
                    </a:ext>
                  </a:extLst>
                </a:gridCol>
                <a:gridCol w="955813">
                  <a:extLst>
                    <a:ext uri="{9D8B030D-6E8A-4147-A177-3AD203B41FA5}">
                      <a16:colId xmlns:a16="http://schemas.microsoft.com/office/drawing/2014/main" val="1955576344"/>
                    </a:ext>
                  </a:extLst>
                </a:gridCol>
                <a:gridCol w="955813">
                  <a:extLst>
                    <a:ext uri="{9D8B030D-6E8A-4147-A177-3AD203B41FA5}">
                      <a16:colId xmlns:a16="http://schemas.microsoft.com/office/drawing/2014/main" val="3211368593"/>
                    </a:ext>
                  </a:extLst>
                </a:gridCol>
                <a:gridCol w="956783">
                  <a:extLst>
                    <a:ext uri="{9D8B030D-6E8A-4147-A177-3AD203B41FA5}">
                      <a16:colId xmlns:a16="http://schemas.microsoft.com/office/drawing/2014/main" val="1046518044"/>
                    </a:ext>
                  </a:extLst>
                </a:gridCol>
                <a:gridCol w="956783">
                  <a:extLst>
                    <a:ext uri="{9D8B030D-6E8A-4147-A177-3AD203B41FA5}">
                      <a16:colId xmlns:a16="http://schemas.microsoft.com/office/drawing/2014/main" val="852934089"/>
                    </a:ext>
                  </a:extLst>
                </a:gridCol>
                <a:gridCol w="956783">
                  <a:extLst>
                    <a:ext uri="{9D8B030D-6E8A-4147-A177-3AD203B41FA5}">
                      <a16:colId xmlns:a16="http://schemas.microsoft.com/office/drawing/2014/main" val="2106416086"/>
                    </a:ext>
                  </a:extLst>
                </a:gridCol>
                <a:gridCol w="956783">
                  <a:extLst>
                    <a:ext uri="{9D8B030D-6E8A-4147-A177-3AD203B41FA5}">
                      <a16:colId xmlns:a16="http://schemas.microsoft.com/office/drawing/2014/main" val="7746935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Аниқлик даражаси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768164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коэффициент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57981098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98417" y="1908401"/>
            <a:ext cx="1135162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6-аниқлик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коэффициентларга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кўпайтириш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махражи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1,25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геометрик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прогрессияни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ажратилган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дағал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тушунча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калибрларда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таққослаб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баҳолаш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учунгина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клас­си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қилинганда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35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634" y="376592"/>
            <a:ext cx="1163900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класс —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дағал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иссиқ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жуваланган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хомашёларда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чуқур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ёпиқ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очилганда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тўртта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резьба­лар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бешта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минимал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ни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э,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шунингдек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Е, 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е,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кафолатли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енгиллаштиради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зангламайдиган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қоплама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юритишга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мкон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Юқори даражада кафолатланган тирқишли резьбали бирикмалар, бирикма юқори хароратда ишлаганда, ҳарорат деформациясини тўлдириш учун унга ифлосланмаган ва озгина шикастланган резьбаларни осон буралиши учун; резьбали бирикмаларга юқори даврий мустаҳкамлик талаб қилинганда ҳамда резьбали бирикма­ларга зангламайдиган қоплама юритилгандагина қўлланилади.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жоизлик майдони аниқлик даражасини кўрсатувчи сондан ва асосий оғишни белгиловчи харфдан иборатдир. Резьба аниқлиги ўрта диаметр D</a:t>
            </a:r>
            <a:r>
              <a:rPr lang="uz-Cyrl-UZ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(d</a:t>
            </a:r>
            <a:r>
              <a:rPr lang="uz-Cyrl-UZ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uz-Cyrl-UZ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жоизлик майдонини ташқи резьба учун ташқи диаметр d</a:t>
            </a:r>
            <a:r>
              <a:rPr lang="uz-Cyrl-UZ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билан, ички резьба учун ички диаметр D</a:t>
            </a:r>
            <a:r>
              <a:rPr lang="uz-Cyrl-UZ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билан қўшилмасидан иборатдир.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7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4356" y="374664"/>
            <a:ext cx="111164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Стандарт 10-жадвалда кўрсатилган жоизлик майдонларини хоҳлаган комбинациясидан ўтқазиш ҳосил қилишни тавсия этади. +ўлланишга тавсия этилган жоизлик майдонлари рамкага олинган.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 жоизлик майдони уни белгиланиши ва ўлчамидан сўнг қўйилади.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болт М12—8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гайка М12-7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болт М12х1,5— 8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,гайкаМ12х1,5-7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Image10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803" y="2438854"/>
            <a:ext cx="6971214" cy="40141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310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708" y="457029"/>
            <a:ext cx="10711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суратда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гайка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махражда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болт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331951"/>
              </p:ext>
            </p:extLst>
          </p:nvPr>
        </p:nvGraphicFramePr>
        <p:xfrm>
          <a:off x="3709852" y="1554480"/>
          <a:ext cx="4932946" cy="979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9" name="Уравнение" r:id="rId3" imgW="2730500" imgH="546100" progId="Equation.3">
                  <p:embed/>
                </p:oleObj>
              </mc:Choice>
              <mc:Fallback>
                <p:oleObj name="Уравнение" r:id="rId3" imgW="2730500" imgH="5461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852" y="1554480"/>
                        <a:ext cx="4932946" cy="97971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70707" y="3004286"/>
            <a:ext cx="10711543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фар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илса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сўнг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қ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кўрсатилади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3119735"/>
              </p:ext>
            </p:extLst>
          </p:nvPr>
        </p:nvGraphicFramePr>
        <p:xfrm>
          <a:off x="4310743" y="3739799"/>
          <a:ext cx="3938349" cy="836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Уравнение" r:id="rId5" imgW="1586811" imgH="533169" progId="Equation.3">
                  <p:embed/>
                </p:oleObj>
              </mc:Choice>
              <mc:Fallback>
                <p:oleObj name="Уравнение" r:id="rId5" imgW="1586811" imgH="53316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743" y="3739799"/>
                        <a:ext cx="3938349" cy="83664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70706" y="5311785"/>
            <a:ext cx="10868299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240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30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(L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белгиси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болт М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12x1LH,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гайка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12x1LH-6H.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0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194" y="251053"/>
            <a:ext cx="11704319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ГОСТ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24834-81 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СТСЭВ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305-76)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ғ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алмаслигини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бўлганда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бузилишига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ишлайдиган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деворли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келмайдиган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холларда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айрим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холатларда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олсак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кетишидан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сақлаб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қололмайди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конструкцияда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кўшимча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Конструктив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жиҳатдан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конуссимон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сўнг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шпилька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охирида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олдин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цилиндрик цапфа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пўлатдан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ясалган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пўлат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дан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чўяндан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алюминий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магний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қотишмаларидан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текшириш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тўртта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шпилькалар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—4jh, 4j, 4jk, 2m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3H, 4, H, 5H,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тутилган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деталь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пўлат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1—1,25d,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чўян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1,25—1,5d,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алюминий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магний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қотишмалари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1,5—2,0d,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атрофида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2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7827" y="476006"/>
            <a:ext cx="1093361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чизмада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ёзилмайди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12-4H6H/4jk.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жоизлигининг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25%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 дан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ошмаслиги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Тескари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конуссимонлик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Резьбали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элементларисиз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фақат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ҳисобига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имкониятларини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йўқотиш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зарур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ГОСТ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4608-81)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пўлатдан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деталларининг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титанли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қотишмалар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чўян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алюминий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магний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қотишмалардан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шпилькалар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3n, 3p, 3r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резь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­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29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1886" y="215300"/>
            <a:ext cx="11220994" cy="5859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00" lvl="1" algn="ctr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этиш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пухталиги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қанчалик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танланганлигига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боғлиқлир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Ҳозирги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таҳлил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қилмасдан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ўхшатиш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чек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озгина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оптимал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кўргалувчанлик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четга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механизмнинг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салбий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Асосланмаган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механизмларнинг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таннархини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юборади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паст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қобилиятини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сусайтиради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машина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узел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кўрсаткичларининг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эксперт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ментал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маълумотлари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вазифасига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гидродинамик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назариясига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42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954" y="497870"/>
            <a:ext cx="11116491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гидродинамик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пайдо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Понани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юрғизиш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қобилияти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частотаси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қовушқоқлигига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юкка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Агар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гидродинами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понанинг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иккинчисига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тезлигига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Етарлича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поршен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цилиндр)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кенгайиш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ёнув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двигатели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тирсакли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ичкуйма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поршень-гильза, поршень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бармоқчаси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-шатун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каллаги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қистирмаси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режими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қилаётган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бир-биридан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Мисол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тариқасида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машинасозликда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тарқалган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қўзғалувчан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вал-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сирпаниш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таққос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қиламиз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Тинч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ушбу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оғирлиги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(37-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расм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10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3358" y="0"/>
            <a:ext cx="77941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вақтида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ишқаланиш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тасирида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бўшлиқ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илашади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муносабатида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частотасида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қовушқоқлиги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босим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мой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суяниб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сузаётгандай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чекловчи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муносабат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боғланишда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фодаланади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32"/>
          <p:cNvPicPr/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607" y="1831411"/>
            <a:ext cx="3753393" cy="478590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5444881"/>
              </p:ext>
            </p:extLst>
          </p:nvPr>
        </p:nvGraphicFramePr>
        <p:xfrm>
          <a:off x="8964832" y="326689"/>
          <a:ext cx="2318792" cy="873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6" name="Уравнение" r:id="rId4" imgW="1714320" imgH="507960" progId="Equation.3">
                  <p:embed/>
                </p:oleObj>
              </mc:Choice>
              <mc:Fallback>
                <p:oleObj name="Уравнение" r:id="rId4" imgW="1714320" imgH="507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64832" y="326689"/>
                        <a:ext cx="2318792" cy="873216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61623" y="3245240"/>
            <a:ext cx="8085909" cy="3372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>
              <a:lnSpc>
                <a:spcPct val="150000"/>
              </a:lnSpc>
            </a:pP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ҳолатида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яқинлашган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жойидаги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қалинлиги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м;</a:t>
            </a:r>
          </a:p>
          <a:p>
            <a:pPr indent="190500"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тинч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ҳолатда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м;</a:t>
            </a:r>
          </a:p>
          <a:p>
            <a:pPr indent="190500"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dn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м;</a:t>
            </a:r>
          </a:p>
          <a:p>
            <a:pPr indent="190500" algn="just">
              <a:lnSpc>
                <a:spcPct val="150000"/>
              </a:lnSpc>
            </a:pP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-подшипник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м;</a:t>
            </a:r>
          </a:p>
          <a:p>
            <a:pPr indent="190500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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тезлиги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рад/с;</a:t>
            </a:r>
          </a:p>
          <a:p>
            <a:pPr indent="190500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ҳароратида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мойловчи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мойнинг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абсалют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қовушқоқлиги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Па*с;</a:t>
            </a:r>
          </a:p>
          <a:p>
            <a:pPr indent="190500"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Р-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солиштирма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босим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Па. У подшипник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цапфасига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қилаётган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орхали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18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712400"/>
              </p:ext>
            </p:extLst>
          </p:nvPr>
        </p:nvGraphicFramePr>
        <p:xfrm>
          <a:off x="4332515" y="404223"/>
          <a:ext cx="2998818" cy="771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Уравнение" r:id="rId3" imgW="876240" imgH="228600" progId="Equation.3">
                  <p:embed/>
                </p:oleObj>
              </mc:Choice>
              <mc:Fallback>
                <p:oleObj name="Уравнение" r:id="rId3" imgW="87624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2515" y="404223"/>
                        <a:ext cx="2998818" cy="771435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92628" y="1175658"/>
            <a:ext cx="10654937" cy="1289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муайян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ҳаракатда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қ0,25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бунда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иссиқлик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режими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яхши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қўйсак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муқобил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топамиз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390478"/>
              </p:ext>
            </p:extLst>
          </p:nvPr>
        </p:nvGraphicFramePr>
        <p:xfrm>
          <a:off x="2689944" y="2628942"/>
          <a:ext cx="6812112" cy="1011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Уравнение" r:id="rId5" imgW="2984400" imgH="457200" progId="Equation.3">
                  <p:embed/>
                </p:oleObj>
              </mc:Choice>
              <mc:Fallback>
                <p:oleObj name="Уравнение" r:id="rId5" imgW="298440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9944" y="2628942"/>
                        <a:ext cx="6812112" cy="101144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Рисунок 5" descr="33"/>
          <p:cNvPicPr/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116" y="3804599"/>
            <a:ext cx="3627535" cy="28182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812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7862" y="376041"/>
            <a:ext cx="11164389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ғ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албатта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ейилади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катталашади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ғ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алувчан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вақт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38-расмда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тавсифланади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вақт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давомида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ғадир-будирликларнинг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эзилиши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оралиқда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вақт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оралиғида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вақтига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пропорционал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Охирги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оралиғида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бирданига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кетиши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Бунда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бузилади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кейин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аварияга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Шунииг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охирига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аталади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текисда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ўзгармаслиги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куч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sz="20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камайтирсак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техник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оид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02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2628" y="326401"/>
            <a:ext cx="10472058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Ишқаланиб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ғадир-будирлик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70%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камаяди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қўйидагича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9247085"/>
              </p:ext>
            </p:extLst>
          </p:nvPr>
        </p:nvGraphicFramePr>
        <p:xfrm>
          <a:off x="4010297" y="1340772"/>
          <a:ext cx="4408824" cy="670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Уравнение" r:id="rId3" imgW="1752600" imgH="266700" progId="Equation.3">
                  <p:embed/>
                </p:oleObj>
              </mc:Choice>
              <mc:Fallback>
                <p:oleObj name="Уравнение" r:id="rId3" imgW="1752600" imgH="266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0297" y="1340772"/>
                        <a:ext cx="4408824" cy="67090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962297" y="2320755"/>
            <a:ext cx="10611394" cy="1289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кенгайиш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бошланғич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2199189"/>
              </p:ext>
            </p:extLst>
          </p:nvPr>
        </p:nvGraphicFramePr>
        <p:xfrm>
          <a:off x="4010296" y="3747450"/>
          <a:ext cx="4224877" cy="5849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8" name="Уравнение" r:id="rId5" imgW="2476500" imgH="342900" progId="Equation.3">
                  <p:embed/>
                </p:oleObj>
              </mc:Choice>
              <mc:Fallback>
                <p:oleObj name="Уравнение" r:id="rId5" imgW="2476500" imgH="342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0296" y="3747450"/>
                        <a:ext cx="4224877" cy="584983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962295" y="4470057"/>
            <a:ext cx="10611395" cy="1289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харорати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материалларининг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чизиқли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кенгайиши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коэффициенти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905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6374862"/>
              </p:ext>
            </p:extLst>
          </p:nvPr>
        </p:nvGraphicFramePr>
        <p:xfrm>
          <a:off x="3735977" y="5930580"/>
          <a:ext cx="5152206" cy="535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9" name="Уравнение" r:id="rId7" imgW="2654300" imgH="279400" progId="Equation.3">
                  <p:embed/>
                </p:oleObj>
              </mc:Choice>
              <mc:Fallback>
                <p:oleObj name="Уравнение" r:id="rId7" imgW="2654300" imgH="279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5977" y="5930580"/>
                        <a:ext cx="5152206" cy="53553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360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9306" y="187058"/>
            <a:ext cx="1069848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жараёнидаги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стандарт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стр.ўрт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яқин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биринчи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навбатда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афзал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бунда вал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сирпаниш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нолга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олсак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бажарилиши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3309177"/>
              </p:ext>
            </p:extLst>
          </p:nvPr>
        </p:nvGraphicFramePr>
        <p:xfrm>
          <a:off x="4650377" y="2442325"/>
          <a:ext cx="2455818" cy="67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Уравнение" r:id="rId3" imgW="1142504" imgH="317362" progId="Equation.3">
                  <p:embed/>
                </p:oleObj>
              </mc:Choice>
              <mc:Fallback>
                <p:oleObj name="Уравнение" r:id="rId3" imgW="1142504" imgH="31736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0377" y="2442325"/>
                        <a:ext cx="2455818" cy="67535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44433" y="3304732"/>
            <a:ext cx="10824755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Танланган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номакбул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юпқа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текшириш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Бунда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252185"/>
              </p:ext>
            </p:extLst>
          </p:nvPr>
        </p:nvGraphicFramePr>
        <p:xfrm>
          <a:off x="4062707" y="3947494"/>
          <a:ext cx="4857185" cy="10620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Уравнение" r:id="rId5" imgW="1968480" imgH="431640" progId="Equation.3">
                  <p:embed/>
                </p:oleObj>
              </mc:Choice>
              <mc:Fallback>
                <p:oleObj name="Уравнение" r:id="rId5" imgW="1968480" imgH="4316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2707" y="3947494"/>
                        <a:ext cx="4857185" cy="106209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834142" y="5008123"/>
            <a:ext cx="10635045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Қуруқ мойсиз ишқаланиш бўлмаслиги учун энг юпқа мой катлами А вал ва тешик ғадир-будирликлари йиғиндисидан катга бўлиши лозим, яъни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5111783"/>
              </p:ext>
            </p:extLst>
          </p:nvPr>
        </p:nvGraphicFramePr>
        <p:xfrm>
          <a:off x="4827990" y="5940242"/>
          <a:ext cx="2904291" cy="5690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2" name="Уравнение" r:id="rId7" imgW="1409700" imgH="279400" progId="Equation.3">
                  <p:embed/>
                </p:oleObj>
              </mc:Choice>
              <mc:Fallback>
                <p:oleObj name="Уравнение" r:id="rId7" imgW="1409700" imgH="279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7990" y="5940242"/>
                        <a:ext cx="2904291" cy="56908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353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5577" y="480819"/>
            <a:ext cx="1115568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Агар юқоридаги икки шарт бажарилса танланган ўтқазиш тўғри ҳисобланади. Агар иккинчи шарт бажарилмаса бошқа ўтказиш танлаш лозим ва яна текширишни такрорлаш зарур.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Бирикманинг техник ресурсига таъсир қилмайдиган муҳим бўлмаган ва кейинчалик фойдаланиш жараёнида муқобил тирқиш қий­матини аниқлаш учун тирқишли ўтқазишлар ўхшатиш усули билан танланади.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H/h— энг кичик тирқиш қиймати нол бўлган ўтқазишлар, 4...12 квалитетларда белгиланган. Улар йиғиш, ажратиш жараёнининг соддалиги, марказлаштиришнннг юқори аниқликда бажари­лиши ва аста ўқ бўйича силжишни таъминлаши билан ажралиб туради. H7/h6 ўтқазишлар алмаштириб туриладиган тишли ғилдираклар, фрикцион муфталарда ва думалаш подшипниги ташқи халқаси қуйиладиган корпус ва стакан тешикларида ишлатилади. H8/h8, H8/h9, H9/h9 ўтқазишлар марказлаштиришга юқори талаб қўйилмаган ва йиғиш, ажратиш жараёнини енгиллатиш учун, масалан, валларга шкивларни, муфталарни тишли ғилдиракларни ўрнатишда фойдаланилиб, унча катта бўлмаган юқларда ишлашга мўлжалланган. H/a, H/b, H/c, A/h, B/h, C/h энг катта тирқишга (11 ва 12 квалитетларда) эга бўлган ўтқазишлар ўрта аниқликда чанг ва ифлос хавода ишлайдиган қишлоқ хўжалиги машинаси бирикмаларида ишлатилади.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36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7284" y="946421"/>
            <a:ext cx="884778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86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3128</Words>
  <Application>Microsoft Office PowerPoint</Application>
  <PresentationFormat>Широкоэкранный</PresentationFormat>
  <Paragraphs>128</Paragraphs>
  <Slides>28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8" baseType="lpstr">
      <vt:lpstr>Arial</vt:lpstr>
      <vt:lpstr>BalticaUzbek</vt:lpstr>
      <vt:lpstr>Calibri</vt:lpstr>
      <vt:lpstr>Calibri Light</vt:lpstr>
      <vt:lpstr>PANDA Times UZ</vt:lpstr>
      <vt:lpstr>Symbol</vt:lpstr>
      <vt:lpstr>Times New Roman</vt:lpstr>
      <vt:lpstr>Тема Office</vt:lpstr>
      <vt:lpstr>Уравнение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55</cp:revision>
  <dcterms:created xsi:type="dcterms:W3CDTF">2021-03-22T12:52:27Z</dcterms:created>
  <dcterms:modified xsi:type="dcterms:W3CDTF">2021-05-16T06:33:35Z</dcterms:modified>
</cp:coreProperties>
</file>