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7" r:id="rId3"/>
    <p:sldId id="388" r:id="rId4"/>
    <p:sldId id="389" r:id="rId5"/>
    <p:sldId id="390" r:id="rId6"/>
    <p:sldId id="391" r:id="rId7"/>
    <p:sldId id="392" r:id="rId8"/>
    <p:sldId id="393" r:id="rId9"/>
    <p:sldId id="394" r:id="rId10"/>
    <p:sldId id="395" r:id="rId11"/>
    <p:sldId id="396" r:id="rId12"/>
    <p:sldId id="397" r:id="rId13"/>
    <p:sldId id="398" r:id="rId14"/>
    <p:sldId id="399" r:id="rId15"/>
    <p:sldId id="400" r:id="rId16"/>
    <p:sldId id="401" r:id="rId17"/>
    <p:sldId id="402" r:id="rId18"/>
    <p:sldId id="403" r:id="rId19"/>
    <p:sldId id="404" r:id="rId20"/>
    <p:sldId id="405" r:id="rId21"/>
    <p:sldId id="406" r:id="rId22"/>
    <p:sldId id="407" r:id="rId23"/>
    <p:sldId id="408" r:id="rId24"/>
    <p:sldId id="409" r:id="rId25"/>
    <p:sldId id="410" r:id="rId26"/>
    <p:sldId id="411" r:id="rId27"/>
    <p:sldId id="321" r:id="rId2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 Id="rId5" Type="http://schemas.openxmlformats.org/officeDocument/2006/relationships/image" Target="../media/image14.wmf"/><Relationship Id="rId4"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image" Target="../media/image21.wmf"/><Relationship Id="rId4" Type="http://schemas.openxmlformats.org/officeDocument/2006/relationships/image" Target="../media/image24.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image" Target="../media/image25.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1.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image" Target="../media/image37.wmf"/><Relationship Id="rId1" Type="http://schemas.openxmlformats.org/officeDocument/2006/relationships/image" Target="../media/image36.wmf"/><Relationship Id="rId4" Type="http://schemas.openxmlformats.org/officeDocument/2006/relationships/image" Target="../media/image39.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image" Target="../media/image40.wmf"/><Relationship Id="rId5" Type="http://schemas.openxmlformats.org/officeDocument/2006/relationships/image" Target="../media/image44.wmf"/><Relationship Id="rId4" Type="http://schemas.openxmlformats.org/officeDocument/2006/relationships/image" Target="../media/image43.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46.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428D5641-CD3C-4160-AAE3-1D6A81902C60}" type="datetimeFigureOut">
              <a:rPr lang="ru-RU" smtClean="0"/>
              <a:t>01.05.2021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967848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28D5641-CD3C-4160-AAE3-1D6A81902C60}" type="datetimeFigureOut">
              <a:rPr lang="ru-RU" smtClean="0"/>
              <a:t>01.05.2021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2352662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28D5641-CD3C-4160-AAE3-1D6A81902C60}" type="datetimeFigureOut">
              <a:rPr lang="ru-RU" smtClean="0"/>
              <a:t>01.05.2021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8818064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428D5641-CD3C-4160-AAE3-1D6A81902C60}" type="datetimeFigureOut">
              <a:rPr lang="ru-RU" smtClean="0"/>
              <a:t>01.05.2021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2282840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428D5641-CD3C-4160-AAE3-1D6A81902C60}" type="datetimeFigureOut">
              <a:rPr lang="ru-RU" smtClean="0"/>
              <a:t>01.05.2021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3614508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28D5641-CD3C-4160-AAE3-1D6A81902C60}" type="datetimeFigureOut">
              <a:rPr lang="ru-RU" smtClean="0"/>
              <a:t>01.05.2021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40906977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28D5641-CD3C-4160-AAE3-1D6A81902C60}" type="datetimeFigureOut">
              <a:rPr lang="ru-RU" smtClean="0"/>
              <a:t>01.05.2021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1368255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428D5641-CD3C-4160-AAE3-1D6A81902C60}" type="datetimeFigureOut">
              <a:rPr lang="ru-RU" smtClean="0"/>
              <a:t>01.05.2021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3460409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428D5641-CD3C-4160-AAE3-1D6A81902C60}" type="datetimeFigureOut">
              <a:rPr lang="ru-RU" smtClean="0"/>
              <a:t>01.05.2021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41061408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28D5641-CD3C-4160-AAE3-1D6A81902C60}" type="datetimeFigureOut">
              <a:rPr lang="ru-RU" smtClean="0"/>
              <a:t>01.05.2021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1892903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428D5641-CD3C-4160-AAE3-1D6A81902C60}" type="datetimeFigureOut">
              <a:rPr lang="ru-RU" smtClean="0"/>
              <a:t>01.05.2021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291E72B-9C6D-4C4B-B028-26976984F993}" type="slidenum">
              <a:rPr lang="ru-RU" smtClean="0"/>
              <a:t>‹#›</a:t>
            </a:fld>
            <a:endParaRPr lang="ru-RU"/>
          </a:p>
        </p:txBody>
      </p:sp>
    </p:spTree>
    <p:extLst>
      <p:ext uri="{BB962C8B-B14F-4D97-AF65-F5344CB8AC3E}">
        <p14:creationId xmlns:p14="http://schemas.microsoft.com/office/powerpoint/2010/main" val="4044117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8D5641-CD3C-4160-AAE3-1D6A81902C60}" type="datetimeFigureOut">
              <a:rPr lang="ru-RU" smtClean="0"/>
              <a:t>01.05.2021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91E72B-9C6D-4C4B-B028-26976984F993}" type="slidenum">
              <a:rPr lang="ru-RU" smtClean="0"/>
              <a:t>‹#›</a:t>
            </a:fld>
            <a:endParaRPr lang="ru-RU"/>
          </a:p>
        </p:txBody>
      </p:sp>
    </p:spTree>
    <p:extLst>
      <p:ext uri="{BB962C8B-B14F-4D97-AF65-F5344CB8AC3E}">
        <p14:creationId xmlns:p14="http://schemas.microsoft.com/office/powerpoint/2010/main" val="14436452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4.wmf"/><Relationship Id="rId5" Type="http://schemas.openxmlformats.org/officeDocument/2006/relationships/oleObject" Target="../embeddings/oleObject2.bin"/><Relationship Id="rId10" Type="http://schemas.openxmlformats.org/officeDocument/2006/relationships/image" Target="../media/image6.wmf"/><Relationship Id="rId4" Type="http://schemas.openxmlformats.org/officeDocument/2006/relationships/image" Target="../media/image3.wmf"/><Relationship Id="rId9" Type="http://schemas.openxmlformats.org/officeDocument/2006/relationships/oleObject" Target="../embeddings/oleObject4.bin"/></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8.wmf"/><Relationship Id="rId5" Type="http://schemas.openxmlformats.org/officeDocument/2006/relationships/oleObject" Target="../embeddings/oleObject6.bin"/><Relationship Id="rId4" Type="http://schemas.openxmlformats.org/officeDocument/2006/relationships/image" Target="../media/image7.wmf"/></Relationships>
</file>

<file path=ppt/slides/_rels/slide10.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oleObject" Target="../embeddings/oleObject8.bin"/><Relationship Id="rId7" Type="http://schemas.openxmlformats.org/officeDocument/2006/relationships/oleObject" Target="../embeddings/oleObject10.bin"/><Relationship Id="rId12" Type="http://schemas.openxmlformats.org/officeDocument/2006/relationships/image" Target="../media/image14.w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11.wmf"/><Relationship Id="rId11" Type="http://schemas.openxmlformats.org/officeDocument/2006/relationships/oleObject" Target="../embeddings/oleObject12.bin"/><Relationship Id="rId5" Type="http://schemas.openxmlformats.org/officeDocument/2006/relationships/oleObject" Target="../embeddings/oleObject9.bin"/><Relationship Id="rId10" Type="http://schemas.openxmlformats.org/officeDocument/2006/relationships/image" Target="../media/image13.wmf"/><Relationship Id="rId4" Type="http://schemas.openxmlformats.org/officeDocument/2006/relationships/image" Target="../media/image10.wmf"/><Relationship Id="rId9" Type="http://schemas.openxmlformats.org/officeDocument/2006/relationships/oleObject" Target="../embeddings/oleObject11.bin"/></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16.wmf"/><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14.bin"/><Relationship Id="rId5" Type="http://schemas.openxmlformats.org/officeDocument/2006/relationships/image" Target="../media/image15.wmf"/><Relationship Id="rId4" Type="http://schemas.openxmlformats.org/officeDocument/2006/relationships/oleObject" Target="../embeddings/oleObject13.bin"/></Relationships>
</file>

<file path=ppt/slides/_rels/slide12.xml.rels><?xml version="1.0" encoding="UTF-8" standalone="yes"?>
<Relationships xmlns="http://schemas.openxmlformats.org/package/2006/relationships"><Relationship Id="rId8" Type="http://schemas.openxmlformats.org/officeDocument/2006/relationships/image" Target="../media/image20.wmf"/><Relationship Id="rId3" Type="http://schemas.openxmlformats.org/officeDocument/2006/relationships/oleObject" Target="../embeddings/oleObject15.bin"/><Relationship Id="rId7"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19.wmf"/><Relationship Id="rId5" Type="http://schemas.openxmlformats.org/officeDocument/2006/relationships/oleObject" Target="../embeddings/oleObject16.bin"/><Relationship Id="rId4" Type="http://schemas.openxmlformats.org/officeDocument/2006/relationships/image" Target="../media/image18.wmf"/></Relationships>
</file>

<file path=ppt/slides/_rels/slide13.xml.rels><?xml version="1.0" encoding="UTF-8" standalone="yes"?>
<Relationships xmlns="http://schemas.openxmlformats.org/package/2006/relationships"><Relationship Id="rId8" Type="http://schemas.openxmlformats.org/officeDocument/2006/relationships/image" Target="../media/image23.wmf"/><Relationship Id="rId3" Type="http://schemas.openxmlformats.org/officeDocument/2006/relationships/oleObject" Target="../embeddings/oleObject18.bin"/><Relationship Id="rId7" Type="http://schemas.openxmlformats.org/officeDocument/2006/relationships/oleObject" Target="../embeddings/oleObject20.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22.wmf"/><Relationship Id="rId5" Type="http://schemas.openxmlformats.org/officeDocument/2006/relationships/oleObject" Target="../embeddings/oleObject19.bin"/><Relationship Id="rId10" Type="http://schemas.openxmlformats.org/officeDocument/2006/relationships/image" Target="../media/image24.wmf"/><Relationship Id="rId4" Type="http://schemas.openxmlformats.org/officeDocument/2006/relationships/image" Target="../media/image21.wmf"/><Relationship Id="rId9" Type="http://schemas.openxmlformats.org/officeDocument/2006/relationships/oleObject" Target="../embeddings/oleObject21.bin"/></Relationships>
</file>

<file path=ppt/slides/_rels/slide14.x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oleObject" Target="../embeddings/oleObject22.bin"/><Relationship Id="rId7" Type="http://schemas.openxmlformats.org/officeDocument/2006/relationships/oleObject" Target="../embeddings/oleObject24.bin"/><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26.wmf"/><Relationship Id="rId5" Type="http://schemas.openxmlformats.org/officeDocument/2006/relationships/oleObject" Target="../embeddings/oleObject23.bin"/><Relationship Id="rId4" Type="http://schemas.openxmlformats.org/officeDocument/2006/relationships/image" Target="../media/image25.wmf"/></Relationships>
</file>

<file path=ppt/slides/_rels/slide15.xml.rels><?xml version="1.0" encoding="UTF-8" standalone="yes"?>
<Relationships xmlns="http://schemas.openxmlformats.org/package/2006/relationships"><Relationship Id="rId8" Type="http://schemas.openxmlformats.org/officeDocument/2006/relationships/image" Target="../media/image30.wmf"/><Relationship Id="rId3" Type="http://schemas.openxmlformats.org/officeDocument/2006/relationships/oleObject" Target="../embeddings/oleObject25.bin"/><Relationship Id="rId7" Type="http://schemas.openxmlformats.org/officeDocument/2006/relationships/oleObject" Target="../embeddings/oleObject27.bin"/><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image" Target="../media/image29.wmf"/><Relationship Id="rId5" Type="http://schemas.openxmlformats.org/officeDocument/2006/relationships/oleObject" Target="../embeddings/oleObject26.bin"/><Relationship Id="rId4" Type="http://schemas.openxmlformats.org/officeDocument/2006/relationships/image" Target="../media/image28.w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31.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image" Target="../media/image32.wmf"/></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34.wmf"/><Relationship Id="rId5" Type="http://schemas.openxmlformats.org/officeDocument/2006/relationships/oleObject" Target="../embeddings/oleObject31.bin"/><Relationship Id="rId4" Type="http://schemas.openxmlformats.org/officeDocument/2006/relationships/image" Target="../media/image33.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38.wmf"/><Relationship Id="rId3" Type="http://schemas.openxmlformats.org/officeDocument/2006/relationships/oleObject" Target="../embeddings/oleObject32.bin"/><Relationship Id="rId7" Type="http://schemas.openxmlformats.org/officeDocument/2006/relationships/oleObject" Target="../embeddings/oleObject34.bin"/><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image" Target="../media/image37.wmf"/><Relationship Id="rId5" Type="http://schemas.openxmlformats.org/officeDocument/2006/relationships/oleObject" Target="../embeddings/oleObject33.bin"/><Relationship Id="rId10" Type="http://schemas.openxmlformats.org/officeDocument/2006/relationships/image" Target="../media/image39.wmf"/><Relationship Id="rId4" Type="http://schemas.openxmlformats.org/officeDocument/2006/relationships/image" Target="../media/image36.wmf"/><Relationship Id="rId9" Type="http://schemas.openxmlformats.org/officeDocument/2006/relationships/oleObject" Target="../embeddings/oleObject35.bin"/></Relationships>
</file>

<file path=ppt/slides/_rels/slide22.xml.rels><?xml version="1.0" encoding="UTF-8" standalone="yes"?>
<Relationships xmlns="http://schemas.openxmlformats.org/package/2006/relationships"><Relationship Id="rId8" Type="http://schemas.openxmlformats.org/officeDocument/2006/relationships/image" Target="../media/image42.wmf"/><Relationship Id="rId3" Type="http://schemas.openxmlformats.org/officeDocument/2006/relationships/oleObject" Target="../embeddings/oleObject36.bin"/><Relationship Id="rId7" Type="http://schemas.openxmlformats.org/officeDocument/2006/relationships/oleObject" Target="../embeddings/oleObject38.bin"/><Relationship Id="rId12" Type="http://schemas.openxmlformats.org/officeDocument/2006/relationships/image" Target="../media/image44.wmf"/><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image" Target="../media/image41.wmf"/><Relationship Id="rId11" Type="http://schemas.openxmlformats.org/officeDocument/2006/relationships/oleObject" Target="../embeddings/oleObject40.bin"/><Relationship Id="rId5" Type="http://schemas.openxmlformats.org/officeDocument/2006/relationships/oleObject" Target="../embeddings/oleObject37.bin"/><Relationship Id="rId10" Type="http://schemas.openxmlformats.org/officeDocument/2006/relationships/image" Target="../media/image43.wmf"/><Relationship Id="rId4" Type="http://schemas.openxmlformats.org/officeDocument/2006/relationships/image" Target="../media/image40.wmf"/><Relationship Id="rId9" Type="http://schemas.openxmlformats.org/officeDocument/2006/relationships/oleObject" Target="../embeddings/oleObject39.bin"/></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Layout" Target="../slideLayouts/slideLayout2.xml"/><Relationship Id="rId1" Type="http://schemas.openxmlformats.org/officeDocument/2006/relationships/vmlDrawing" Target="../drawings/vmlDrawing14.vml"/><Relationship Id="rId4" Type="http://schemas.openxmlformats.org/officeDocument/2006/relationships/image" Target="../media/image46.w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3341966" y="4175171"/>
            <a:ext cx="5321677" cy="2356230"/>
          </a:xfrm>
          <a:prstGeom prst="rect">
            <a:avLst/>
          </a:prstGeom>
          <a:ln>
            <a:noFill/>
          </a:ln>
          <a:effectLst>
            <a:softEdge rad="112500"/>
          </a:effectLst>
        </p:spPr>
      </p:pic>
      <p:sp>
        <p:nvSpPr>
          <p:cNvPr id="5" name="Прямоугольник 4"/>
          <p:cNvSpPr/>
          <p:nvPr/>
        </p:nvSpPr>
        <p:spPr>
          <a:xfrm>
            <a:off x="2651758" y="235941"/>
            <a:ext cx="6857999" cy="1481175"/>
          </a:xfrm>
          <a:prstGeom prst="rect">
            <a:avLst/>
          </a:prstGeom>
        </p:spPr>
        <p:txBody>
          <a:bodyPr wrap="square">
            <a:spAutoFit/>
          </a:bodyPr>
          <a:lstStyle/>
          <a:p>
            <a:pPr algn="ctr">
              <a:lnSpc>
                <a:spcPct val="150000"/>
              </a:lnSpc>
            </a:pPr>
            <a:r>
              <a:rPr lang="uz-Cyrl-UZ" sz="3200" b="1" dirty="0" smtClean="0">
                <a:solidFill>
                  <a:srgbClr val="FF0000"/>
                </a:solidFill>
                <a:latin typeface="Times New Roman" panose="02020603050405020304" pitchFamily="18" charset="0"/>
                <a:ea typeface="Times New Roman" panose="02020603050405020304" pitchFamily="18" charset="0"/>
              </a:rPr>
              <a:t>Ў</a:t>
            </a:r>
            <a:r>
              <a:rPr lang="en-US" sz="3200" b="1" dirty="0" smtClean="0">
                <a:solidFill>
                  <a:srgbClr val="FF0000"/>
                </a:solidFill>
                <a:latin typeface="Times New Roman" panose="02020603050405020304" pitchFamily="18" charset="0"/>
                <a:ea typeface="Times New Roman" panose="02020603050405020304" pitchFamily="18" charset="0"/>
              </a:rPr>
              <a:t>ЗАРОАЛМАШУВЧАНЛИК ВА </a:t>
            </a:r>
            <a:r>
              <a:rPr lang="uz-Cyrl-UZ" sz="3200" b="1" dirty="0" smtClean="0">
                <a:solidFill>
                  <a:srgbClr val="FF0000"/>
                </a:solidFill>
                <a:latin typeface="Times New Roman" panose="02020603050405020304" pitchFamily="18" charset="0"/>
                <a:ea typeface="Times New Roman" panose="02020603050405020304" pitchFamily="18" charset="0"/>
              </a:rPr>
              <a:t>ЎЛЧОВ ТЕХНИКАСИ</a:t>
            </a:r>
            <a:endParaRPr lang="ru-RU" sz="2400" dirty="0">
              <a:solidFill>
                <a:srgbClr val="FF0000"/>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2888187" y="1791981"/>
            <a:ext cx="6385139" cy="2308324"/>
          </a:xfrm>
          <a:prstGeom prst="rect">
            <a:avLst/>
          </a:prstGeom>
        </p:spPr>
        <p:txBody>
          <a:bodyPr wrap="square">
            <a:spAutoFit/>
          </a:bodyPr>
          <a:lstStyle/>
          <a:p>
            <a:pPr indent="171450" algn="ctr">
              <a:lnSpc>
                <a:spcPct val="150000"/>
              </a:lnSpc>
            </a:pPr>
            <a:r>
              <a:rPr lang="ru-RU" sz="2400" b="1" dirty="0">
                <a:solidFill>
                  <a:srgbClr val="0070C0"/>
                </a:solidFill>
                <a:latin typeface="Times New Roman" panose="02020603050405020304" pitchFamily="18" charset="0"/>
                <a:ea typeface="Times New Roman" panose="02020603050405020304" pitchFamily="18" charset="0"/>
              </a:rPr>
              <a:t>ЎЛЧАМ ЗАНЖИРИ ҲИСОБИ</a:t>
            </a:r>
            <a:r>
              <a:rPr lang="uz-Cyrl-UZ" sz="2400" b="1" dirty="0">
                <a:solidFill>
                  <a:srgbClr val="0070C0"/>
                </a:solidFill>
                <a:latin typeface="Times New Roman" panose="02020603050405020304" pitchFamily="18" charset="0"/>
                <a:ea typeface="Times New Roman" panose="02020603050405020304" pitchFamily="18" charset="0"/>
              </a:rPr>
              <a:t>НИНГ</a:t>
            </a:r>
            <a:r>
              <a:rPr lang="ru-RU" sz="2400" b="1" dirty="0">
                <a:solidFill>
                  <a:srgbClr val="0070C0"/>
                </a:solidFill>
                <a:latin typeface="Times New Roman" panose="02020603050405020304" pitchFamily="18" charset="0"/>
                <a:ea typeface="Times New Roman" panose="02020603050405020304" pitchFamily="18" charset="0"/>
              </a:rPr>
              <a:t> АСОСИЙ ТУШУНЧАЛАР</a:t>
            </a:r>
            <a:r>
              <a:rPr lang="uz-Cyrl-UZ" sz="2400" b="1" dirty="0">
                <a:solidFill>
                  <a:srgbClr val="0070C0"/>
                </a:solidFill>
                <a:latin typeface="Times New Roman" panose="02020603050405020304" pitchFamily="18" charset="0"/>
                <a:ea typeface="Times New Roman" panose="02020603050405020304" pitchFamily="18" charset="0"/>
              </a:rPr>
              <a:t>И</a:t>
            </a:r>
            <a:r>
              <a:rPr lang="ru-RU" sz="2400" b="1" dirty="0">
                <a:solidFill>
                  <a:srgbClr val="0070C0"/>
                </a:solidFill>
                <a:latin typeface="Times New Roman" panose="02020603050405020304" pitchFamily="18" charset="0"/>
                <a:ea typeface="Times New Roman" panose="02020603050405020304" pitchFamily="18" charset="0"/>
              </a:rPr>
              <a:t>.</a:t>
            </a:r>
            <a:endParaRPr lang="ru-RU" dirty="0">
              <a:latin typeface="Times New Roman" panose="02020603050405020304" pitchFamily="18" charset="0"/>
              <a:ea typeface="Times New Roman" panose="02020603050405020304" pitchFamily="18" charset="0"/>
            </a:endParaRPr>
          </a:p>
          <a:p>
            <a:pPr indent="114300" algn="ctr">
              <a:lnSpc>
                <a:spcPct val="150000"/>
              </a:lnSpc>
            </a:pPr>
            <a:r>
              <a:rPr lang="uz-Cyrl-UZ" sz="2400" b="1" dirty="0">
                <a:solidFill>
                  <a:srgbClr val="0070C0"/>
                </a:solidFill>
                <a:latin typeface="Times New Roman" panose="02020603050405020304" pitchFamily="18" charset="0"/>
                <a:ea typeface="Times New Roman" panose="02020603050405020304" pitchFamily="18" charset="0"/>
              </a:rPr>
              <a:t>ҲАЖМ ЗАНЖИРИНИНГ БАРДОШЛИК ҲИСОБ-КИТОБЛАРИ</a:t>
            </a: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447027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31966" y="423039"/>
            <a:ext cx="10189028" cy="5576976"/>
          </a:xfrm>
          <a:prstGeom prst="rect">
            <a:avLst/>
          </a:prstGeom>
        </p:spPr>
        <p:txBody>
          <a:bodyPr wrap="square">
            <a:spAutoFit/>
          </a:bodyPr>
          <a:lstStyle/>
          <a:p>
            <a:pPr indent="449580" algn="just">
              <a:lnSpc>
                <a:spcPct val="150000"/>
              </a:lnSpc>
            </a:pPr>
            <a:r>
              <a:rPr lang="uz-Cyrl-UZ" sz="2000" dirty="0">
                <a:latin typeface="Times New Roman" panose="02020603050405020304" pitchFamily="18" charset="0"/>
                <a:ea typeface="Times New Roman" panose="02020603050405020304" pitchFamily="18" charset="0"/>
                <a:cs typeface="Times New Roman" panose="02020603050405020304" pitchFamily="18" charset="0"/>
              </a:rPr>
              <a:t>Олдинги бўлимларда икки деталдан — вал ва тешикдан иборат бўлган туташмаларни кўрдик. Лекин машиналарни, механизмларни ва айрим деталларнинг юзаларини ва ўқларини ўзаро жойлашиши кўп туташувчи ўлчамларга боғлиқдир. Бу ўлчамларнинг жоизлигини аниқлаш анча мураккаб, шунинг учун бу масалани ечишда ўлчам таҳлилидан фойдаланилади. Ўқларни ва текисликларни ўзаро жойлашишини аниқловчи ўлчамларнинг муқобил жоизлигини белгилаш фақат ўзаро алмашинувчанликни таъминлабгина қолмасдан, бал­ки йиғиш жараёнини енгиллаштиради. Машиналарни таъмирлашда ўлчам таҳлилидан фойдаланиш, айниқса, ўқ ва текисликларнинг дастлабки ҳолатини тиклашда катта аҳамиятга эгадир.</a:t>
            </a:r>
            <a:endParaRPr lang="ru-RU" sz="20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таҳлили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занжирини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тузиш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зуюблашга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асослан­ган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ГОСТ 16319-80 да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занжирлар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Асосий</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ҳолатлар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Атамалар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белгилар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коидалар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ГОСТ 16320-80 да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занжирлари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Текис</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занжирларнинг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ҳисоби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меъёрланган</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49691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67097" y="719387"/>
            <a:ext cx="9810206" cy="4708981"/>
          </a:xfrm>
          <a:prstGeom prst="rect">
            <a:avLst/>
          </a:prstGeom>
        </p:spPr>
        <p:txBody>
          <a:bodyPr wrap="square">
            <a:spAutoFit/>
          </a:bodyPr>
          <a:lstStyle/>
          <a:p>
            <a:pPr indent="449580" algn="just">
              <a:lnSpc>
                <a:spcPct val="150000"/>
              </a:lnSpc>
            </a:pPr>
            <a:r>
              <a:rPr lang="ru-RU" sz="2000" dirty="0">
                <a:latin typeface="Times New Roman" panose="02020603050405020304" pitchFamily="18" charset="0"/>
                <a:ea typeface="Times New Roman" panose="02020603050405020304" pitchFamily="18" charset="0"/>
                <a:cs typeface="Times New Roman" panose="02020603050405020304" pitchFamily="18" charset="0"/>
              </a:rPr>
              <a:t>Машина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узелни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қилувчи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битта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нечта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деталларга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тегишли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ўзаро</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боғланган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чекли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чизиқли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ўлчамларни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туташтириш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муносабатини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аниқлаш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таҳлили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аталади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таҳлилини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ўтказиш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занжири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тузилади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a:t>
            </a:r>
          </a:p>
          <a:p>
            <a:pPr indent="449580" algn="just">
              <a:lnSpc>
                <a:spcPct val="150000"/>
              </a:lnSpc>
            </a:pP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занжири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машина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механизм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деталлари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ўқлари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текисликларини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ўзаро</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жойлашишини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аниқлаш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қўйилган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масалани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ечилишида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бевосита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қатнашувчи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ёпиқ</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контур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ҳосил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қилувчи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тўпламига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айтилади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a:t>
            </a:r>
          </a:p>
          <a:p>
            <a:pPr indent="449580" algn="just">
              <a:lnSpc>
                <a:spcPct val="150000"/>
              </a:lnSpc>
            </a:pP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детал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ўқлари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текисликларининг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ҳолатини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аниқловчи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занжири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деталь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дейилади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Машина, механизм радиатор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узеллардаги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нечта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деталларнинг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ўқларини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текисликлари­ни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ҳолатини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аниқловчи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занжири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дейилади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19458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5210" y="551367"/>
            <a:ext cx="10737669" cy="5170646"/>
          </a:xfrm>
          <a:prstGeom prst="rect">
            <a:avLst/>
          </a:prstGeom>
        </p:spPr>
        <p:txBody>
          <a:bodyPr wrap="square">
            <a:spAutoFit/>
          </a:bodyPr>
          <a:lstStyle/>
          <a:p>
            <a:pPr indent="449580" algn="just">
              <a:lnSpc>
                <a:spcPct val="150000"/>
              </a:lnSpc>
            </a:pP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Ўлчамларнинг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ўзаро</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жойлашишига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қараб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занжирлари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чизиқда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текисликдаги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фазовий</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Умумий</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машинасозликда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ҳамма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текисликда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ўтувчи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параллел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чизиқда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боғланган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чизиқли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занжирлари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кенг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тарқалган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занжирлари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машиналардаги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технологик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жараёнлардаги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ўлчашдаги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ўлчамларни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объектив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боғланишини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ифодалайди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Шунинг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вазифасига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кўра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занжирлари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конструкторли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технологик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ўлчовлиги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фарқланади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занжирини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звенолар</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аталади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Деталга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ишлов</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бериш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жараёнида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узелни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йириҳда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ҳосил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бўладиган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қолган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ҳамма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хатоликларини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қабул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қилувчи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охирги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аталади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Аниқлиги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детални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тайёрлаш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узел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машинани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бутунича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ишлаш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аниқлигини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аниқловчи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звеногина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мумкин</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93199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5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459017" y="731158"/>
            <a:ext cx="3349806" cy="5277756"/>
          </a:xfrm>
          <a:prstGeom prst="rect">
            <a:avLst/>
          </a:prstGeom>
          <a:noFill/>
          <a:ln>
            <a:noFill/>
          </a:ln>
        </p:spPr>
      </p:pic>
      <p:sp>
        <p:nvSpPr>
          <p:cNvPr id="3" name="Прямоугольник 2"/>
          <p:cNvSpPr/>
          <p:nvPr/>
        </p:nvSpPr>
        <p:spPr>
          <a:xfrm>
            <a:off x="431076" y="645347"/>
            <a:ext cx="6910252" cy="5449377"/>
          </a:xfrm>
          <a:prstGeom prst="rect">
            <a:avLst/>
          </a:prstGeom>
        </p:spPr>
        <p:txBody>
          <a:bodyPr wrap="square">
            <a:spAutoFit/>
          </a:bodyPr>
          <a:lstStyle/>
          <a:p>
            <a:pPr indent="449580" algn="just">
              <a:lnSpc>
                <a:spcPct val="150000"/>
              </a:lnSpc>
            </a:pPr>
            <a:r>
              <a:rPr lang="uz-Cyrl-UZ" b="1" dirty="0">
                <a:latin typeface="Times New Roman" panose="02020603050405020304" pitchFamily="18" charset="0"/>
                <a:ea typeface="Times New Roman" panose="02020603050405020304" pitchFamily="18" charset="0"/>
              </a:rPr>
              <a:t>Қ</a:t>
            </a:r>
            <a:r>
              <a:rPr lang="ru-RU" b="1" dirty="0" err="1">
                <a:latin typeface="Times New Roman" panose="02020603050405020304" pitchFamily="18" charset="0"/>
                <a:ea typeface="Times New Roman" panose="02020603050405020304" pitchFamily="18" charset="0"/>
              </a:rPr>
              <a:t>олган</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звенолар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этувчилар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дейилади</a:t>
            </a:r>
            <a:r>
              <a:rPr lang="ru-RU" dirty="0">
                <a:latin typeface="Times New Roman" panose="02020603050405020304" pitchFamily="18" charset="0"/>
                <a:ea typeface="Times New Roman" panose="02020603050405020304" pitchFamily="18" charset="0"/>
              </a:rPr>
              <a:t>. 57-расмда </a:t>
            </a:r>
            <a:r>
              <a:rPr lang="ru-RU" dirty="0" err="1">
                <a:latin typeface="Times New Roman" panose="02020603050405020304" pitchFamily="18" charset="0"/>
                <a:ea typeface="Times New Roman" panose="02020603050405020304" pitchFamily="18" charset="0"/>
              </a:rPr>
              <a:t>хар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ҳил</a:t>
            </a:r>
            <a:r>
              <a:rPr lang="ru-RU" dirty="0">
                <a:latin typeface="Times New Roman" panose="02020603050405020304" pitchFamily="18" charset="0"/>
                <a:ea typeface="Times New Roman" panose="02020603050405020304" pitchFamily="18" charset="0"/>
              </a:rPr>
              <a:t> деталь </a:t>
            </a:r>
            <a:r>
              <a:rPr lang="ru-RU" dirty="0" err="1">
                <a:latin typeface="Times New Roman" panose="02020603050405020304" pitchFamily="18" charset="0"/>
                <a:ea typeface="Times New Roman" panose="02020603050405020304" pitchFamily="18" charset="0"/>
              </a:rPr>
              <a:t>юзаларини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ўқларини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ўзаро</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жойлашишини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аниқловчи</a:t>
            </a:r>
            <a:r>
              <a:rPr lang="ru-RU" dirty="0">
                <a:latin typeface="Times New Roman" panose="02020603050405020304" pitchFamily="18" charset="0"/>
                <a:ea typeface="Times New Roman" panose="02020603050405020304" pitchFamily="18" charset="0"/>
              </a:rPr>
              <a:t> редуктор </a:t>
            </a:r>
            <a:r>
              <a:rPr lang="ru-RU" dirty="0" err="1">
                <a:latin typeface="Times New Roman" panose="02020603050405020304" pitchFamily="18" charset="0"/>
                <a:ea typeface="Times New Roman" panose="02020603050405020304" pitchFamily="18" charset="0"/>
              </a:rPr>
              <a:t>узелининг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ўлчамлари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этади</a:t>
            </a:r>
            <a:r>
              <a:rPr lang="ru-RU" dirty="0">
                <a:latin typeface="Times New Roman" panose="02020603050405020304" pitchFamily="18" charset="0"/>
                <a:ea typeface="Times New Roman" panose="02020603050405020304" pitchFamily="18" charset="0"/>
              </a:rPr>
              <a:t>. 57-расмдаги редуктор </a:t>
            </a:r>
            <a:r>
              <a:rPr lang="ru-RU" dirty="0" err="1">
                <a:latin typeface="Times New Roman" panose="02020603050405020304" pitchFamily="18" charset="0"/>
                <a:ea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конструкторли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бўлиб</a:t>
            </a:r>
            <a:r>
              <a:rPr lang="ru-RU" dirty="0">
                <a:latin typeface="Times New Roman" panose="02020603050405020304" pitchFamily="18" charset="0"/>
                <a:ea typeface="Times New Roman" panose="02020603050405020304" pitchFamily="18" charset="0"/>
              </a:rPr>
              <a:t>, у </a:t>
            </a:r>
            <a:r>
              <a:rPr lang="ru-RU" i="1" dirty="0">
                <a:latin typeface="Times New Roman" panose="02020603050405020304" pitchFamily="18" charset="0"/>
                <a:ea typeface="Times New Roman" panose="02020603050405020304" pitchFamily="18" charset="0"/>
              </a:rPr>
              <a:t>Б</a:t>
            </a:r>
            <a:r>
              <a:rPr lang="ru-RU" i="1" baseline="-25000" dirty="0">
                <a:latin typeface="Times New Roman" panose="02020603050405020304" pitchFamily="18" charset="0"/>
                <a:ea typeface="Times New Roman" panose="02020603050405020304" pitchFamily="18" charset="0"/>
              </a:rPr>
              <a:t>1</a:t>
            </a:r>
            <a:r>
              <a:rPr lang="ru-RU" i="1" dirty="0">
                <a:latin typeface="Times New Roman" panose="02020603050405020304" pitchFamily="18" charset="0"/>
                <a:ea typeface="Times New Roman" panose="02020603050405020304" pitchFamily="18" charset="0"/>
              </a:rPr>
              <a:t>, Б</a:t>
            </a:r>
            <a:r>
              <a:rPr lang="ru-RU" i="1" baseline="-25000" dirty="0">
                <a:latin typeface="Times New Roman" panose="02020603050405020304" pitchFamily="18" charset="0"/>
                <a:ea typeface="Times New Roman" panose="02020603050405020304" pitchFamily="18" charset="0"/>
              </a:rPr>
              <a:t>2</a:t>
            </a:r>
            <a:r>
              <a:rPr lang="ru-RU" i="1" dirty="0">
                <a:latin typeface="Times New Roman" panose="02020603050405020304" pitchFamily="18" charset="0"/>
                <a:ea typeface="Times New Roman" panose="02020603050405020304" pitchFamily="18" charset="0"/>
              </a:rPr>
              <a:t>, Б</a:t>
            </a:r>
            <a:r>
              <a:rPr lang="ru-RU" i="1" baseline="-25000" dirty="0">
                <a:latin typeface="Times New Roman" panose="02020603050405020304" pitchFamily="18" charset="0"/>
                <a:ea typeface="Times New Roman" panose="02020603050405020304" pitchFamily="18" charset="0"/>
              </a:rPr>
              <a:t>3</a:t>
            </a:r>
            <a:r>
              <a:rPr lang="ru-RU" i="1" dirty="0">
                <a:latin typeface="Times New Roman" panose="02020603050405020304" pitchFamily="18" charset="0"/>
                <a:ea typeface="Times New Roman" panose="02020603050405020304" pitchFamily="18" charset="0"/>
              </a:rPr>
              <a:t>, Б</a:t>
            </a:r>
            <a:r>
              <a:rPr lang="ru-RU" i="1" baseline="-25000" dirty="0">
                <a:latin typeface="Times New Roman" panose="02020603050405020304" pitchFamily="18" charset="0"/>
                <a:ea typeface="Times New Roman" panose="02020603050405020304" pitchFamily="18" charset="0"/>
              </a:rPr>
              <a:t>4</a:t>
            </a:r>
            <a:r>
              <a:rPr lang="ru-RU" i="1" dirty="0">
                <a:latin typeface="Times New Roman" panose="02020603050405020304" pitchFamily="18" charset="0"/>
                <a:ea typeface="Times New Roman" panose="02020603050405020304" pitchFamily="18" charset="0"/>
              </a:rPr>
              <a:t> —</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червякли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ғилдирак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таянч</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втулкаси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орасидаги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тирқиш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rPr>
              <a:t>бўлиб</a:t>
            </a:r>
            <a:r>
              <a:rPr lang="ru-RU" dirty="0">
                <a:latin typeface="Times New Roman" panose="02020603050405020304" pitchFamily="18" charset="0"/>
                <a:ea typeface="Times New Roman" panose="02020603050405020304" pitchFamily="18" charset="0"/>
              </a:rPr>
              <a:t>, у </a:t>
            </a:r>
            <a:r>
              <a:rPr lang="ru-RU" i="1" dirty="0">
                <a:latin typeface="Times New Roman" panose="02020603050405020304" pitchFamily="18" charset="0"/>
                <a:ea typeface="Times New Roman" panose="02020603050405020304" pitchFamily="18" charset="0"/>
              </a:rPr>
              <a:t>Б, </a:t>
            </a:r>
            <a:r>
              <a:rPr lang="ru-RU" i="1" dirty="0" err="1">
                <a:latin typeface="Times New Roman" panose="02020603050405020304" pitchFamily="18" charset="0"/>
                <a:ea typeface="Times New Roman" panose="02020603050405020304" pitchFamily="18" charset="0"/>
              </a:rPr>
              <a:t>ў</a:t>
            </a:r>
            <a:r>
              <a:rPr lang="ru-RU" dirty="0" err="1">
                <a:latin typeface="Times New Roman" panose="02020603050405020304" pitchFamily="18" charset="0"/>
                <a:ea typeface="Times New Roman" panose="02020603050405020304" pitchFamily="18" charset="0"/>
              </a:rPr>
              <a:t>лчамли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ҳамма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деталларни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тайёрлаганда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йиғгандан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сўнг</a:t>
            </a:r>
            <a:r>
              <a:rPr lang="ru-RU" cap="small" dirty="0">
                <a:latin typeface="Times New Roman" panose="02020603050405020304" pitchFamily="18" charset="0"/>
                <a:ea typeface="Times New Roman" panose="02020603050405020304" pitchFamily="18" charset="0"/>
              </a:rPr>
              <a:t> </a:t>
            </a:r>
            <a:r>
              <a:rPr lang="ru-RU" cap="small" dirty="0" err="1">
                <a:latin typeface="Times New Roman" panose="02020603050405020304" pitchFamily="18" charset="0"/>
                <a:ea typeface="Times New Roman" panose="02020603050405020304" pitchFamily="18" charset="0"/>
              </a:rPr>
              <a:t>ҳ</a:t>
            </a:r>
            <a:r>
              <a:rPr lang="ru-RU" dirty="0" err="1">
                <a:latin typeface="Times New Roman" panose="02020603050405020304" pitchFamily="18" charset="0"/>
                <a:ea typeface="Times New Roman" panose="02020603050405020304" pitchFamily="18" charset="0"/>
              </a:rPr>
              <a:t>осил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бўлади</a:t>
            </a:r>
            <a:r>
              <a:rPr lang="ru-RU" dirty="0">
                <a:latin typeface="Times New Roman" panose="02020603050405020304" pitchFamily="18" charset="0"/>
                <a:ea typeface="Times New Roman" panose="02020603050405020304" pitchFamily="18" charset="0"/>
              </a:rPr>
              <a:t>.</a:t>
            </a:r>
          </a:p>
          <a:p>
            <a:pPr algn="just">
              <a:lnSpc>
                <a:spcPct val="150000"/>
              </a:lnSpc>
            </a:pPr>
            <a:r>
              <a:rPr lang="en-US" dirty="0" smtClean="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Ўлчам</a:t>
            </a:r>
            <a:r>
              <a:rPr lang="ru-RU" dirty="0" smtClean="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тузиш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звенони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аниқлашдан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бошланади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чунки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унга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қўйилган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талаблар</a:t>
            </a:r>
            <a:r>
              <a:rPr lang="ru-RU" dirty="0">
                <a:latin typeface="Times New Roman" panose="02020603050405020304" pitchFamily="18" charset="0"/>
                <a:ea typeface="Times New Roman" panose="02020603050405020304" pitchFamily="18" charset="0"/>
              </a:rPr>
              <a:t> машина, меха­низм </a:t>
            </a:r>
            <a:r>
              <a:rPr lang="ru-RU" dirty="0" err="1">
                <a:latin typeface="Times New Roman" panose="02020603050405020304" pitchFamily="18" charset="0"/>
                <a:ea typeface="Times New Roman" panose="02020603050405020304" pitchFamily="18" charset="0"/>
              </a:rPr>
              <a:t>ёки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узелни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нормал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ишлашини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таъминлайди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Бундай</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ўлчамларга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масалан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янчувчи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қурилмадаги</a:t>
            </a:r>
            <a:r>
              <a:rPr lang="ru-RU" dirty="0">
                <a:latin typeface="Times New Roman" panose="02020603050405020304" pitchFamily="18" charset="0"/>
                <a:ea typeface="Times New Roman" panose="02020603050405020304" pitchFamily="18" charset="0"/>
              </a:rPr>
              <a:t> барабан </a:t>
            </a:r>
            <a:r>
              <a:rPr lang="ru-RU" dirty="0" err="1">
                <a:latin typeface="Times New Roman" panose="02020603050405020304" pitchFamily="18" charset="0"/>
                <a:ea typeface="Times New Roman" panose="02020603050405020304" pitchFamily="18" charset="0"/>
              </a:rPr>
              <a:t>савогачи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rPr>
              <a:t> барабан </a:t>
            </a:r>
            <a:r>
              <a:rPr lang="ru-RU" dirty="0" err="1">
                <a:latin typeface="Times New Roman" panose="02020603050405020304" pitchFamily="18" charset="0"/>
                <a:ea typeface="Times New Roman" panose="02020603050405020304" pitchFamily="18" charset="0"/>
              </a:rPr>
              <a:t>остлиги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орасидаги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тирқ­иш</a:t>
            </a:r>
            <a:r>
              <a:rPr lang="ru-RU" dirty="0">
                <a:latin typeface="Times New Roman" panose="02020603050405020304" pitchFamily="18" charset="0"/>
                <a:ea typeface="Times New Roman" panose="02020603050405020304" pitchFamily="18" charset="0"/>
              </a:rPr>
              <a:t>, газ </a:t>
            </a:r>
            <a:r>
              <a:rPr lang="ru-RU" dirty="0" err="1">
                <a:latin typeface="Times New Roman" panose="02020603050405020304" pitchFamily="18" charset="0"/>
                <a:ea typeface="Times New Roman" panose="02020603050405020304" pitchFamily="18" charset="0"/>
              </a:rPr>
              <a:t>тақсимлагич</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механизми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шайини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rPr>
              <a:t> клапан </a:t>
            </a:r>
            <a:r>
              <a:rPr lang="ru-RU" dirty="0" err="1">
                <a:latin typeface="Times New Roman" panose="02020603050405020304" pitchFamily="18" charset="0"/>
                <a:ea typeface="Times New Roman" panose="02020603050405020304" pitchFamily="18" charset="0"/>
              </a:rPr>
              <a:t>стержени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орасидаги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тирқич</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мисол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бўлиши</a:t>
            </a:r>
            <a:r>
              <a:rPr lang="ru-RU" dirty="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мумкин</a:t>
            </a:r>
            <a:r>
              <a:rPr lang="en-US" dirty="0">
                <a:latin typeface="Times New Roman" panose="02020603050405020304" pitchFamily="18" charset="0"/>
                <a:ea typeface="Times New Roman" panose="02020603050405020304" pitchFamily="18" charset="0"/>
              </a:rPr>
              <a:t>.</a:t>
            </a:r>
            <a:endParaRPr lang="ru-RU" dirty="0"/>
          </a:p>
        </p:txBody>
      </p:sp>
    </p:spTree>
    <p:extLst>
      <p:ext uri="{BB962C8B-B14F-4D97-AF65-F5344CB8AC3E}">
        <p14:creationId xmlns:p14="http://schemas.microsoft.com/office/powerpoint/2010/main" val="34220687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66206" y="607653"/>
            <a:ext cx="10672354" cy="5632311"/>
          </a:xfrm>
          <a:prstGeom prst="rect">
            <a:avLst/>
          </a:prstGeom>
        </p:spPr>
        <p:txBody>
          <a:bodyPr wrap="square">
            <a:spAutoFit/>
          </a:bodyPr>
          <a:lstStyle/>
          <a:p>
            <a:pPr indent="449580" algn="just">
              <a:lnSpc>
                <a:spcPct val="150000"/>
              </a:lnSpc>
            </a:pP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58-расмда барабан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чи</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ғ</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ирини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маҳкамлаш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узел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чизмаси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келтирилган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Узелнинг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нормал</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ишлаши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бара­бан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томони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корпус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ички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девори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орасида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тирқиш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лозим</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тирқиш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узелни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йиғиш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охирида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ҳосил</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бўлиб</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Узелдаги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тирқишшинг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аниқловчи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занжирини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тузиш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ўзгариши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тирқишнинг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ўзгаришига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сабаб</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бўлувчи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звеноларни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аниқлаш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лозим</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Узелдаги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деталлар-нинг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ҳолати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уларни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бир-бирига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тегиб</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турувчи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юзалари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йиғиш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базаларини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аниқлаб</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ўлчамлар</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орасидаги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ғ</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лиқликни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аниқлаймиз</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урилаётган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тирқиш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-корпус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ички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девори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барабан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томони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орасидаги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масофа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бўлиб</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уз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навбатида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барабаннинг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иккинчи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то­мони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ички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втулка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валдаги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тиргак</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втулкага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тақалади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Тиргак</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втулка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ўз</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навбатида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думалаш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подшипнигига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подшипник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эса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кор­пус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тешигига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кийгизилган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қопкок</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томонига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тақалади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ўлчам­лар</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ғ</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лиқлигини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қуйидагича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ёзиш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тирқиш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барабан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барабан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втулка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втулка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ички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девор</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корпус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ички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девори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тирқиш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PANDA Times UZ"/>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32819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88275" y="445872"/>
            <a:ext cx="10920548" cy="2956387"/>
          </a:xfrm>
          <a:prstGeom prst="rect">
            <a:avLst/>
          </a:prstGeom>
        </p:spPr>
        <p:txBody>
          <a:bodyPr wrap="square">
            <a:spAutoFit/>
          </a:bodyPr>
          <a:lstStyle/>
          <a:p>
            <a:pPr indent="449580" algn="just">
              <a:lnSpc>
                <a:spcPct val="150000"/>
              </a:lnSpc>
            </a:pP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занжирига</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юқорида</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ёзилган</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деталларнинг</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чугашиш</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юза­лари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орасидаги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масофалар</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киради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улар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тирқишнинг</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ўзгаришига</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бевосита</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таъсир</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кўрсатади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Подшипник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эни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бошқа</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деталлар</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тирқишга</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таъсир</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қилмаганлиги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занжирига</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кирмайди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Агар</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навбатма-навбат</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ўлчамларини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оширсак</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тирқиш</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қиймати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ўзгаради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Натижада</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a:t>
            </a:r>
            <a:r>
              <a:rPr lang="ru-RU"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a:t>
            </a:r>
            <a:r>
              <a:rPr lang="ru-RU"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a:t>
            </a:r>
            <a:r>
              <a:rPr lang="ru-RU"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a:t>
            </a:r>
            <a:r>
              <a:rPr lang="ru-RU"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звенолар</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камаювчи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a:t>
            </a:r>
            <a:r>
              <a:rPr lang="ru-RU" i="1" baseline="-25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купайтирувчи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эканлигини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аниқлаймиз</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dirty="0">
              <a:latin typeface="PANDA Times UZ"/>
              <a:ea typeface="Times New Roman" panose="02020603050405020304" pitchFamily="18" charset="0"/>
              <a:cs typeface="Times New Roman" panose="02020603050405020304" pitchFamily="18" charset="0"/>
            </a:endParaRPr>
          </a:p>
          <a:p>
            <a:pPr algn="just">
              <a:lnSpc>
                <a:spcPct val="150000"/>
              </a:lnSpc>
            </a:pPr>
            <a:r>
              <a:rPr lang="ru-RU" dirty="0" err="1">
                <a:solidFill>
                  <a:srgbClr val="000000"/>
                </a:solidFill>
                <a:latin typeface="Times New Roman" panose="02020603050405020304" pitchFamily="18" charset="0"/>
                <a:ea typeface="Times New Roman" panose="02020603050405020304" pitchFamily="18" charset="0"/>
              </a:rPr>
              <a:t>Ўлчам</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занжири</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ёпиқ</a:t>
            </a:r>
            <a:r>
              <a:rPr lang="ru-RU" dirty="0">
                <a:solidFill>
                  <a:srgbClr val="000000"/>
                </a:solidFill>
                <a:latin typeface="Times New Roman" panose="02020603050405020304" pitchFamily="18" charset="0"/>
                <a:ea typeface="Times New Roman" panose="02020603050405020304" pitchFamily="18" charset="0"/>
              </a:rPr>
              <a:t> контур </a:t>
            </a:r>
            <a:r>
              <a:rPr lang="ru-RU" dirty="0" err="1">
                <a:solidFill>
                  <a:srgbClr val="000000"/>
                </a:solidFill>
                <a:latin typeface="Times New Roman" panose="02020603050405020304" pitchFamily="18" charset="0"/>
                <a:ea typeface="Times New Roman" panose="02020603050405020304" pitchFamily="18" charset="0"/>
              </a:rPr>
              <a:t>бўлганлиги</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учун</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кўпайтирувчи</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звеноларнинг</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йи</a:t>
            </a:r>
            <a:r>
              <a:rPr lang="uz-Cyrl-UZ" dirty="0">
                <a:solidFill>
                  <a:srgbClr val="000000"/>
                </a:solidFill>
                <a:latin typeface="Times New Roman" panose="02020603050405020304" pitchFamily="18" charset="0"/>
                <a:ea typeface="Times New Roman" panose="02020603050405020304" pitchFamily="18" charset="0"/>
              </a:rPr>
              <a:t>ғ</a:t>
            </a:r>
            <a:r>
              <a:rPr lang="ru-RU" dirty="0" err="1">
                <a:solidFill>
                  <a:srgbClr val="000000"/>
                </a:solidFill>
                <a:latin typeface="Times New Roman" panose="02020603050405020304" pitchFamily="18" charset="0"/>
                <a:ea typeface="Times New Roman" panose="02020603050405020304" pitchFamily="18" charset="0"/>
              </a:rPr>
              <a:t>индиси</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билан</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камайтирувчи</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звенолар</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йи</a:t>
            </a:r>
            <a:r>
              <a:rPr lang="uz-Cyrl-UZ" dirty="0">
                <a:solidFill>
                  <a:srgbClr val="000000"/>
                </a:solidFill>
                <a:latin typeface="Times New Roman" panose="02020603050405020304" pitchFamily="18" charset="0"/>
                <a:ea typeface="Times New Roman" panose="02020603050405020304" pitchFamily="18" charset="0"/>
              </a:rPr>
              <a:t>ғ</a:t>
            </a:r>
            <a:r>
              <a:rPr lang="ru-RU" dirty="0" err="1">
                <a:solidFill>
                  <a:srgbClr val="000000"/>
                </a:solidFill>
                <a:latin typeface="Times New Roman" panose="02020603050405020304" pitchFamily="18" charset="0"/>
                <a:ea typeface="Times New Roman" panose="02020603050405020304" pitchFamily="18" charset="0"/>
              </a:rPr>
              <a:t>индисининг</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фарқи</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беркитувчи</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звенога</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тенг</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бўлиши</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лозим</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Мисол</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учун</a:t>
            </a:r>
            <a:endParaRPr lang="ru-RU" dirty="0"/>
          </a:p>
        </p:txBody>
      </p:sp>
      <p:sp>
        <p:nvSpPr>
          <p:cNvPr id="3" name="Прямоугольник 2"/>
          <p:cNvSpPr/>
          <p:nvPr/>
        </p:nvSpPr>
        <p:spPr>
          <a:xfrm>
            <a:off x="9464681" y="3021022"/>
            <a:ext cx="1518364" cy="369332"/>
          </a:xfrm>
          <a:prstGeom prst="rect">
            <a:avLst/>
          </a:prstGeom>
        </p:spPr>
        <p:txBody>
          <a:bodyPr wrap="none">
            <a:spAutoFit/>
          </a:bodyPr>
          <a:lstStyle/>
          <a:p>
            <a:r>
              <a:rPr lang="ru-RU" dirty="0">
                <a:latin typeface="Times New Roman" panose="02020603050405020304" pitchFamily="18" charset="0"/>
                <a:ea typeface="Times New Roman" panose="02020603050405020304" pitchFamily="18" charset="0"/>
              </a:rPr>
              <a:t>В</a:t>
            </a:r>
            <a:r>
              <a:rPr lang="ru-RU" baseline="-25000" dirty="0">
                <a:latin typeface="Times New Roman" panose="02020603050405020304" pitchFamily="18" charset="0"/>
                <a:ea typeface="Times New Roman" panose="02020603050405020304" pitchFamily="18" charset="0"/>
              </a:rPr>
              <a:t>2</a:t>
            </a:r>
            <a:r>
              <a:rPr lang="ru-RU" dirty="0">
                <a:latin typeface="Times New Roman" panose="02020603050405020304" pitchFamily="18" charset="0"/>
                <a:ea typeface="Times New Roman" panose="02020603050405020304" pitchFamily="18" charset="0"/>
              </a:rPr>
              <a:t>қВ</a:t>
            </a:r>
            <a:r>
              <a:rPr lang="ru-RU" baseline="-25000" dirty="0">
                <a:latin typeface="Times New Roman" panose="02020603050405020304" pitchFamily="18" charset="0"/>
                <a:ea typeface="Times New Roman" panose="02020603050405020304" pitchFamily="18" charset="0"/>
              </a:rPr>
              <a:t>1</a:t>
            </a:r>
            <a:r>
              <a:rPr lang="ru-RU" dirty="0">
                <a:latin typeface="Times New Roman" panose="02020603050405020304" pitchFamily="18" charset="0"/>
                <a:ea typeface="Times New Roman" panose="02020603050405020304" pitchFamily="18" charset="0"/>
              </a:rPr>
              <a:t>+В</a:t>
            </a:r>
            <a:r>
              <a:rPr lang="ru-RU" baseline="-25000" dirty="0">
                <a:latin typeface="Times New Roman" panose="02020603050405020304" pitchFamily="18" charset="0"/>
                <a:ea typeface="Times New Roman" panose="02020603050405020304" pitchFamily="18" charset="0"/>
              </a:rPr>
              <a:t>3</a:t>
            </a:r>
            <a:r>
              <a:rPr lang="ru-RU" dirty="0">
                <a:latin typeface="Times New Roman" panose="02020603050405020304" pitchFamily="18" charset="0"/>
                <a:ea typeface="Times New Roman" panose="02020603050405020304" pitchFamily="18" charset="0"/>
              </a:rPr>
              <a:t>+В</a:t>
            </a:r>
            <a:r>
              <a:rPr lang="ru-RU" baseline="-25000" dirty="0">
                <a:latin typeface="Times New Roman" panose="02020603050405020304" pitchFamily="18" charset="0"/>
                <a:ea typeface="Times New Roman" panose="02020603050405020304" pitchFamily="18" charset="0"/>
              </a:rPr>
              <a:t>0 </a:t>
            </a:r>
            <a:endParaRPr lang="ru-RU" dirty="0"/>
          </a:p>
        </p:txBody>
      </p:sp>
      <p:sp>
        <p:nvSpPr>
          <p:cNvPr id="4" name="Прямоугольник 3"/>
          <p:cNvSpPr/>
          <p:nvPr/>
        </p:nvSpPr>
        <p:spPr>
          <a:xfrm>
            <a:off x="667423" y="4123154"/>
            <a:ext cx="2418547" cy="335989"/>
          </a:xfrm>
          <a:prstGeom prst="rect">
            <a:avLst/>
          </a:prstGeom>
        </p:spPr>
        <p:txBody>
          <a:bodyPr wrap="none">
            <a:spAutoFit/>
          </a:bodyPr>
          <a:lstStyle/>
          <a:p>
            <a:pPr indent="449580" algn="just">
              <a:lnSpc>
                <a:spcPts val="1900"/>
              </a:lnSpc>
            </a:pPr>
            <a:r>
              <a:rPr lang="ru-RU" dirty="0" err="1">
                <a:latin typeface="Times New Roman" panose="02020603050405020304" pitchFamily="18" charset="0"/>
                <a:ea typeface="Times New Roman" panose="02020603050405020304" pitchFamily="18" charset="0"/>
                <a:cs typeface="Times New Roman" panose="02020603050405020304" pitchFamily="18" charset="0"/>
              </a:rPr>
              <a:t>Умумий</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эса</a:t>
            </a:r>
            <a:endParaRPr lang="ru-RU" dirty="0">
              <a:latin typeface="PANDA Times UZ"/>
              <a:ea typeface="Times New Roman" panose="02020603050405020304" pitchFamily="18" charset="0"/>
              <a:cs typeface="Times New Roman" panose="02020603050405020304" pitchFamily="18" charset="0"/>
            </a:endParaRPr>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290264977"/>
              </p:ext>
            </p:extLst>
          </p:nvPr>
        </p:nvGraphicFramePr>
        <p:xfrm>
          <a:off x="3686816" y="3931216"/>
          <a:ext cx="2095675" cy="632922"/>
        </p:xfrm>
        <a:graphic>
          <a:graphicData uri="http://schemas.openxmlformats.org/presentationml/2006/ole">
            <mc:AlternateContent xmlns:mc="http://schemas.openxmlformats.org/markup-compatibility/2006">
              <mc:Choice xmlns:v="urn:schemas-microsoft-com:vml" Requires="v">
                <p:oleObj spid="_x0000_s17459" name="Уравнение" r:id="rId3" imgW="1409088" imgH="431613" progId="Equation.3">
                  <p:embed/>
                </p:oleObj>
              </mc:Choice>
              <mc:Fallback>
                <p:oleObj name="Уравнение" r:id="rId3" imgW="1409088" imgH="43161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6816" y="3931216"/>
                        <a:ext cx="2095675" cy="632922"/>
                      </a:xfrm>
                      <a:prstGeom prst="rect">
                        <a:avLst/>
                      </a:prstGeom>
                      <a:solidFill>
                        <a:schemeClr val="accent2"/>
                      </a:solidFill>
                    </p:spPr>
                  </p:pic>
                </p:oleObj>
              </mc:Fallback>
            </mc:AlternateContent>
          </a:graphicData>
        </a:graphic>
      </p:graphicFrame>
      <p:sp>
        <p:nvSpPr>
          <p:cNvPr id="7" name="Прямоугольник 6"/>
          <p:cNvSpPr/>
          <p:nvPr/>
        </p:nvSpPr>
        <p:spPr>
          <a:xfrm>
            <a:off x="1036739" y="4995372"/>
            <a:ext cx="874791" cy="369332"/>
          </a:xfrm>
          <a:prstGeom prst="rect">
            <a:avLst/>
          </a:prstGeom>
        </p:spPr>
        <p:txBody>
          <a:bodyPr wrap="none">
            <a:spAutoFit/>
          </a:bodyPr>
          <a:lstStyle/>
          <a:p>
            <a:pPr algn="just"/>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бундан</a:t>
            </a:r>
            <a:endParaRPr lang="ru-RU" dirty="0">
              <a:latin typeface="PANDA Times UZ"/>
              <a:ea typeface="Times New Roman" panose="02020603050405020304" pitchFamily="18" charset="0"/>
              <a:cs typeface="Times New Roman" panose="02020603050405020304" pitchFamily="18" charset="0"/>
            </a:endParaRPr>
          </a:p>
        </p:txBody>
      </p:sp>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1521016194"/>
              </p:ext>
            </p:extLst>
          </p:nvPr>
        </p:nvGraphicFramePr>
        <p:xfrm>
          <a:off x="3686816" y="4991242"/>
          <a:ext cx="1939194" cy="605998"/>
        </p:xfrm>
        <a:graphic>
          <a:graphicData uri="http://schemas.openxmlformats.org/presentationml/2006/ole">
            <mc:AlternateContent xmlns:mc="http://schemas.openxmlformats.org/markup-compatibility/2006">
              <mc:Choice xmlns:v="urn:schemas-microsoft-com:vml" Requires="v">
                <p:oleObj spid="_x0000_s17460" name="Уравнение" r:id="rId5" imgW="1384300" imgH="431800" progId="Equation.3">
                  <p:embed/>
                </p:oleObj>
              </mc:Choice>
              <mc:Fallback>
                <p:oleObj name="Уравнение" r:id="rId5" imgW="1384300" imgH="4318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86816" y="4991242"/>
                        <a:ext cx="1939194" cy="605998"/>
                      </a:xfrm>
                      <a:prstGeom prst="rect">
                        <a:avLst/>
                      </a:prstGeom>
                      <a:solidFill>
                        <a:schemeClr val="accent2"/>
                      </a:solidFill>
                    </p:spPr>
                  </p:pic>
                </p:oleObj>
              </mc:Fallback>
            </mc:AlternateContent>
          </a:graphicData>
        </a:graphic>
      </p:graphicFrame>
      <p:sp>
        <p:nvSpPr>
          <p:cNvPr id="10" name="Прямоугольник 9"/>
          <p:cNvSpPr/>
          <p:nvPr/>
        </p:nvSpPr>
        <p:spPr>
          <a:xfrm>
            <a:off x="1036739" y="5764137"/>
            <a:ext cx="5357429" cy="369332"/>
          </a:xfrm>
          <a:prstGeom prst="rect">
            <a:avLst/>
          </a:prstGeom>
        </p:spPr>
        <p:txBody>
          <a:bodyPr wrap="none">
            <a:spAutoFit/>
          </a:bodyPr>
          <a:lstStyle/>
          <a:p>
            <a:r>
              <a:rPr lang="ru-RU" dirty="0" err="1">
                <a:solidFill>
                  <a:srgbClr val="000000"/>
                </a:solidFill>
                <a:latin typeface="Times New Roman" panose="02020603050405020304" pitchFamily="18" charset="0"/>
                <a:ea typeface="Times New Roman" panose="02020603050405020304" pitchFamily="18" charset="0"/>
              </a:rPr>
              <a:t>бу</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ерда</a:t>
            </a:r>
            <a:r>
              <a:rPr lang="ru-RU" dirty="0">
                <a:solidFill>
                  <a:srgbClr val="000000"/>
                </a:solidFill>
                <a:latin typeface="Times New Roman" panose="02020603050405020304" pitchFamily="18" charset="0"/>
                <a:ea typeface="Times New Roman" panose="02020603050405020304" pitchFamily="18" charset="0"/>
              </a:rPr>
              <a:t> </a:t>
            </a:r>
            <a:r>
              <a:rPr lang="ru-RU" i="1" dirty="0" err="1">
                <a:solidFill>
                  <a:srgbClr val="000000"/>
                </a:solidFill>
                <a:latin typeface="Times New Roman" panose="02020603050405020304" pitchFamily="18" charset="0"/>
                <a:ea typeface="Times New Roman" panose="02020603050405020304" pitchFamily="18" charset="0"/>
              </a:rPr>
              <a:t>А</a:t>
            </a:r>
            <a:r>
              <a:rPr lang="ru-RU" i="1" baseline="-25000" dirty="0" err="1">
                <a:solidFill>
                  <a:srgbClr val="000000"/>
                </a:solidFill>
                <a:latin typeface="Times New Roman" panose="02020603050405020304" pitchFamily="18" charset="0"/>
                <a:ea typeface="Times New Roman" panose="02020603050405020304" pitchFamily="18" charset="0"/>
              </a:rPr>
              <a:t>а</a:t>
            </a:r>
            <a:r>
              <a:rPr lang="ru-RU" i="1" dirty="0">
                <a:solidFill>
                  <a:srgbClr val="000000"/>
                </a:solidFill>
                <a:latin typeface="Times New Roman" panose="02020603050405020304" pitchFamily="18" charset="0"/>
                <a:ea typeface="Times New Roman" panose="02020603050405020304" pitchFamily="18" charset="0"/>
              </a:rPr>
              <a:t> — </a:t>
            </a:r>
            <a:r>
              <a:rPr lang="ru-RU" dirty="0" err="1">
                <a:solidFill>
                  <a:srgbClr val="000000"/>
                </a:solidFill>
                <a:latin typeface="Times New Roman" panose="02020603050405020304" pitchFamily="18" charset="0"/>
                <a:ea typeface="Times New Roman" panose="02020603050405020304" pitchFamily="18" charset="0"/>
              </a:rPr>
              <a:t>беркитувчи</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звенонинг</a:t>
            </a:r>
            <a:r>
              <a:rPr lang="ru-RU" dirty="0">
                <a:solidFill>
                  <a:srgbClr val="000000"/>
                </a:solidFill>
                <a:latin typeface="Times New Roman" panose="02020603050405020304" pitchFamily="18" charset="0"/>
                <a:ea typeface="Times New Roman" panose="02020603050405020304" pitchFamily="18" charset="0"/>
              </a:rPr>
              <a:t> номинал </a:t>
            </a:r>
            <a:r>
              <a:rPr lang="ru-RU" dirty="0" err="1">
                <a:solidFill>
                  <a:srgbClr val="000000"/>
                </a:solidFill>
                <a:latin typeface="Times New Roman" panose="02020603050405020304" pitchFamily="18" charset="0"/>
                <a:ea typeface="Times New Roman" panose="02020603050405020304" pitchFamily="18" charset="0"/>
              </a:rPr>
              <a:t>ўлчами</a:t>
            </a:r>
            <a:endParaRPr lang="ru-RU" dirty="0"/>
          </a:p>
        </p:txBody>
      </p:sp>
      <p:sp>
        <p:nvSpPr>
          <p:cNvPr id="11"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3335168735"/>
              </p:ext>
            </p:extLst>
          </p:nvPr>
        </p:nvGraphicFramePr>
        <p:xfrm>
          <a:off x="7036031" y="3729446"/>
          <a:ext cx="667836" cy="596620"/>
        </p:xfrm>
        <a:graphic>
          <a:graphicData uri="http://schemas.openxmlformats.org/presentationml/2006/ole">
            <mc:AlternateContent xmlns:mc="http://schemas.openxmlformats.org/markup-compatibility/2006">
              <mc:Choice xmlns:v="urn:schemas-microsoft-com:vml" Requires="v">
                <p:oleObj spid="_x0000_s17461" name="Уравнение" r:id="rId7" imgW="469696" imgH="431613" progId="Equation.3">
                  <p:embed/>
                </p:oleObj>
              </mc:Choice>
              <mc:Fallback>
                <p:oleObj name="Уравнение" r:id="rId7" imgW="469696" imgH="431613"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36031" y="3729446"/>
                        <a:ext cx="667836" cy="596620"/>
                      </a:xfrm>
                      <a:prstGeom prst="rect">
                        <a:avLst/>
                      </a:prstGeom>
                      <a:solidFill>
                        <a:schemeClr val="accent2"/>
                      </a:solidFill>
                    </p:spPr>
                  </p:pic>
                </p:oleObj>
              </mc:Fallback>
            </mc:AlternateContent>
          </a:graphicData>
        </a:graphic>
      </p:graphicFrame>
      <p:sp>
        <p:nvSpPr>
          <p:cNvPr id="13" name="Прямоугольник 12"/>
          <p:cNvSpPr/>
          <p:nvPr/>
        </p:nvSpPr>
        <p:spPr>
          <a:xfrm>
            <a:off x="7795213" y="3855356"/>
            <a:ext cx="4151906" cy="369332"/>
          </a:xfrm>
          <a:prstGeom prst="rect">
            <a:avLst/>
          </a:prstGeom>
        </p:spPr>
        <p:txBody>
          <a:bodyPr wrap="none">
            <a:spAutoFit/>
          </a:bodyPr>
          <a:lstStyle/>
          <a:p>
            <a:r>
              <a:rPr lang="ru-RU" dirty="0" err="1">
                <a:solidFill>
                  <a:srgbClr val="000000"/>
                </a:solidFill>
                <a:latin typeface="Times New Roman" panose="02020603050405020304" pitchFamily="18" charset="0"/>
                <a:ea typeface="Times New Roman" panose="02020603050405020304" pitchFamily="18" charset="0"/>
              </a:rPr>
              <a:t>купайтирувчи</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звеноларнинг</a:t>
            </a:r>
            <a:r>
              <a:rPr lang="ru-RU" dirty="0">
                <a:solidFill>
                  <a:srgbClr val="000000"/>
                </a:solidFill>
                <a:latin typeface="Times New Roman" panose="02020603050405020304" pitchFamily="18" charset="0"/>
                <a:ea typeface="Times New Roman" panose="02020603050405020304" pitchFamily="18" charset="0"/>
              </a:rPr>
              <a:t> </a:t>
            </a:r>
            <a:r>
              <a:rPr lang="ru-RU" cap="small" dirty="0" err="1">
                <a:solidFill>
                  <a:srgbClr val="000000"/>
                </a:solidFill>
                <a:latin typeface="Times New Roman" panose="02020603050405020304" pitchFamily="18" charset="0"/>
                <a:ea typeface="Times New Roman" panose="02020603050405020304" pitchFamily="18" charset="0"/>
              </a:rPr>
              <a:t>йириндиси</a:t>
            </a:r>
            <a:endParaRPr lang="ru-RU" dirty="0"/>
          </a:p>
        </p:txBody>
      </p:sp>
      <p:sp>
        <p:nvSpPr>
          <p:cNvPr id="14"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5" name="Объект 14"/>
          <p:cNvGraphicFramePr>
            <a:graphicFrameLocks noChangeAspect="1"/>
          </p:cNvGraphicFramePr>
          <p:nvPr>
            <p:extLst>
              <p:ext uri="{D42A27DB-BD31-4B8C-83A1-F6EECF244321}">
                <p14:modId xmlns:p14="http://schemas.microsoft.com/office/powerpoint/2010/main" val="2344054570"/>
              </p:ext>
            </p:extLst>
          </p:nvPr>
        </p:nvGraphicFramePr>
        <p:xfrm>
          <a:off x="7036031" y="4699782"/>
          <a:ext cx="679207" cy="587775"/>
        </p:xfrm>
        <a:graphic>
          <a:graphicData uri="http://schemas.openxmlformats.org/presentationml/2006/ole">
            <mc:AlternateContent xmlns:mc="http://schemas.openxmlformats.org/markup-compatibility/2006">
              <mc:Choice xmlns:v="urn:schemas-microsoft-com:vml" Requires="v">
                <p:oleObj spid="_x0000_s17462" name="Уравнение" r:id="rId9" imgW="495085" imgH="431613" progId="Equation.3">
                  <p:embed/>
                </p:oleObj>
              </mc:Choice>
              <mc:Fallback>
                <p:oleObj name="Уравнение" r:id="rId9" imgW="495085" imgH="431613" progId="Equation.3">
                  <p:embed/>
                  <p:pic>
                    <p:nvPicPr>
                      <p:cNvPr id="0" name="Object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36031" y="4699782"/>
                        <a:ext cx="679207" cy="587775"/>
                      </a:xfrm>
                      <a:prstGeom prst="rect">
                        <a:avLst/>
                      </a:prstGeom>
                      <a:solidFill>
                        <a:schemeClr val="accent2"/>
                      </a:solidFill>
                    </p:spPr>
                  </p:pic>
                </p:oleObj>
              </mc:Fallback>
            </mc:AlternateContent>
          </a:graphicData>
        </a:graphic>
      </p:graphicFrame>
      <p:sp>
        <p:nvSpPr>
          <p:cNvPr id="16" name="Прямоугольник 15"/>
          <p:cNvSpPr/>
          <p:nvPr/>
        </p:nvSpPr>
        <p:spPr>
          <a:xfrm>
            <a:off x="7795213" y="4710734"/>
            <a:ext cx="4063548" cy="369332"/>
          </a:xfrm>
          <a:prstGeom prst="rect">
            <a:avLst/>
          </a:prstGeom>
        </p:spPr>
        <p:txBody>
          <a:bodyPr wrap="none">
            <a:spAutoFit/>
          </a:bodyPr>
          <a:lstStyle/>
          <a:p>
            <a:r>
              <a:rPr lang="ru-RU" dirty="0" err="1">
                <a:solidFill>
                  <a:srgbClr val="000000"/>
                </a:solidFill>
                <a:latin typeface="Times New Roman" panose="02020603050405020304" pitchFamily="18" charset="0"/>
                <a:ea typeface="Times New Roman" panose="02020603050405020304" pitchFamily="18" charset="0"/>
              </a:rPr>
              <a:t>камайтирувчи</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звеноларнинг</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йигиндиси</a:t>
            </a:r>
            <a:endParaRPr lang="ru-RU" dirty="0"/>
          </a:p>
        </p:txBody>
      </p:sp>
      <p:sp>
        <p:nvSpPr>
          <p:cNvPr id="17" name="Прямоугольник 16"/>
          <p:cNvSpPr/>
          <p:nvPr/>
        </p:nvSpPr>
        <p:spPr>
          <a:xfrm>
            <a:off x="6823166" y="5524024"/>
            <a:ext cx="6096000" cy="923330"/>
          </a:xfrm>
          <a:prstGeom prst="rect">
            <a:avLst/>
          </a:prstGeom>
        </p:spPr>
        <p:txBody>
          <a:bodyPr>
            <a:spAutoFit/>
          </a:bodyPr>
          <a:lstStyle/>
          <a:p>
            <a:pPr algn="just"/>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кўпайтирувчи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звенолар</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сони;</a:t>
            </a:r>
            <a:endParaRPr lang="ru-RU" dirty="0">
              <a:latin typeface="PANDA Times UZ"/>
              <a:ea typeface="Times New Roman" panose="02020603050405020304" pitchFamily="18" charset="0"/>
              <a:cs typeface="Times New Roman" panose="02020603050405020304" pitchFamily="18" charset="0"/>
            </a:endParaRPr>
          </a:p>
          <a:p>
            <a:pPr algn="just"/>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+1) дан (</a:t>
            </a:r>
            <a:r>
              <a:rPr lang="en-US"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n</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1) —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камайтирувчи</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звенолар</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сони;</a:t>
            </a:r>
            <a:endParaRPr lang="ru-RU" dirty="0">
              <a:latin typeface="PANDA Times UZ"/>
              <a:ea typeface="Times New Roman" panose="02020603050405020304" pitchFamily="18" charset="0"/>
              <a:cs typeface="Times New Roman" panose="02020603050405020304" pitchFamily="18" charset="0"/>
            </a:endParaRPr>
          </a:p>
          <a:p>
            <a:r>
              <a:rPr lang="en-US" dirty="0">
                <a:solidFill>
                  <a:srgbClr val="000000"/>
                </a:solidFill>
                <a:latin typeface="Times New Roman" panose="02020603050405020304" pitchFamily="18" charset="0"/>
                <a:ea typeface="Times New Roman" panose="02020603050405020304" pitchFamily="18" charset="0"/>
              </a:rPr>
              <a:t>n</a:t>
            </a:r>
            <a:r>
              <a:rPr lang="ru-RU" dirty="0">
                <a:solidFill>
                  <a:srgbClr val="000000"/>
                </a:solidFill>
                <a:latin typeface="Times New Roman" panose="02020603050405020304" pitchFamily="18" charset="0"/>
                <a:ea typeface="Times New Roman" panose="02020603050405020304" pitchFamily="18" charset="0"/>
              </a:rPr>
              <a:t> — </a:t>
            </a:r>
            <a:r>
              <a:rPr lang="ru-RU" dirty="0" err="1">
                <a:solidFill>
                  <a:srgbClr val="000000"/>
                </a:solidFill>
                <a:latin typeface="Times New Roman" panose="02020603050405020304" pitchFamily="18" charset="0"/>
                <a:ea typeface="Times New Roman" panose="02020603050405020304" pitchFamily="18" charset="0"/>
              </a:rPr>
              <a:t>умумий</a:t>
            </a:r>
            <a:r>
              <a:rPr lang="ru-RU" dirty="0">
                <a:solidFill>
                  <a:srgbClr val="000000"/>
                </a:solidFill>
                <a:latin typeface="Times New Roman" panose="02020603050405020304" pitchFamily="18" charset="0"/>
                <a:ea typeface="Times New Roman" panose="02020603050405020304" pitchFamily="18" charset="0"/>
              </a:rPr>
              <a:t> </a:t>
            </a:r>
            <a:r>
              <a:rPr lang="ru-RU" dirty="0" err="1">
                <a:solidFill>
                  <a:srgbClr val="000000"/>
                </a:solidFill>
                <a:latin typeface="Times New Roman" panose="02020603050405020304" pitchFamily="18" charset="0"/>
                <a:ea typeface="Times New Roman" panose="02020603050405020304" pitchFamily="18" charset="0"/>
              </a:rPr>
              <a:t>звенолар</a:t>
            </a:r>
            <a:r>
              <a:rPr lang="ru-RU" dirty="0">
                <a:solidFill>
                  <a:srgbClr val="000000"/>
                </a:solidFill>
                <a:latin typeface="Times New Roman" panose="02020603050405020304" pitchFamily="18" charset="0"/>
                <a:ea typeface="Times New Roman" panose="02020603050405020304" pitchFamily="18" charset="0"/>
              </a:rPr>
              <a:t> сони</a:t>
            </a:r>
            <a:endParaRPr lang="ru-RU" dirty="0"/>
          </a:p>
        </p:txBody>
      </p:sp>
    </p:spTree>
    <p:extLst>
      <p:ext uri="{BB962C8B-B14F-4D97-AF65-F5344CB8AC3E}">
        <p14:creationId xmlns:p14="http://schemas.microsoft.com/office/powerpoint/2010/main" val="34509135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5760" y="573657"/>
            <a:ext cx="11390812" cy="5632311"/>
          </a:xfrm>
          <a:prstGeom prst="rect">
            <a:avLst/>
          </a:prstGeom>
        </p:spPr>
        <p:txBody>
          <a:bodyPr wrap="square">
            <a:spAutoFit/>
          </a:bodyPr>
          <a:lstStyle/>
          <a:p>
            <a:pPr indent="449580" algn="just">
              <a:lnSpc>
                <a:spcPct val="150000"/>
              </a:lnSpc>
            </a:pP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Бизга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маълумки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ўлчами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ўлчамларига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боғлик</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шунинг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учун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аниқлигига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аниқлиги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орқали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эришилади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Машина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механизмларни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конструкциялаш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даврида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занжирини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ҳисоблашда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тў</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ғ</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тескари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масалани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ечишга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тў</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ғ</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келади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PANDA Times UZ"/>
              <a:ea typeface="Times New Roman" panose="02020603050405020304" pitchFamily="18" charset="0"/>
              <a:cs typeface="Times New Roman" panose="02020603050405020304" pitchFamily="18" charset="0"/>
            </a:endParaRPr>
          </a:p>
          <a:p>
            <a:pPr indent="449580" algn="just">
              <a:lnSpc>
                <a:spcPct val="150000"/>
              </a:lnSpc>
            </a:pPr>
            <a:r>
              <a:rPr lang="en-US"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ўғ</a:t>
            </a:r>
            <a:r>
              <a:rPr lang="en-US"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масала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звеноникг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қиймати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ҳамма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звеноларнияг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номинал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ўлчамлари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зтувчи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қийматларини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аниқлашдир</a:t>
            </a:r>
            <a:endParaRPr lang="ru-RU" sz="2000" dirty="0">
              <a:latin typeface="PANDA Times UZ"/>
              <a:ea typeface="Times New Roman" panose="02020603050405020304" pitchFamily="18" charset="0"/>
              <a:cs typeface="Times New Roman" panose="02020603050405020304" pitchFamily="18" charset="0"/>
            </a:endParaRPr>
          </a:p>
          <a:p>
            <a:pPr indent="449580" algn="just">
              <a:lnSpc>
                <a:spcPct val="150000"/>
              </a:lnSpc>
            </a:pP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Тескари</a:t>
            </a:r>
            <a:r>
              <a:rPr lang="ru-RU"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масала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звеноларниш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қийматлари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номинал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ўлчамлари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номинал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ўлчамини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қийматини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аниклашдир</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оидага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кўра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буни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тў</a:t>
            </a:r>
            <a:r>
              <a:rPr lang="uz-Cyrl-UZ"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ғ</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масалада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звеноларга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қийматлари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тўғри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белгиланганлигини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текширишдир</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Бу</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икки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масала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лозим</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аниқлигини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таъминлаш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тўлиқ</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ўзароалмашинувчанлик</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тўлиқмас</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ўзароалмашинувчанлик</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гуруҳ</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ўзароалмашинувчанлиги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созлаш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келтириш</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эҳтимоллик</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усуллари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билан</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ечилади</a:t>
            </a:r>
            <a:r>
              <a:rPr lang="ru-RU"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PANDA Times UZ"/>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58977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39440" y="401824"/>
            <a:ext cx="7075714" cy="369332"/>
          </a:xfrm>
          <a:prstGeom prst="rect">
            <a:avLst/>
          </a:prstGeom>
        </p:spPr>
        <p:txBody>
          <a:bodyPr wrap="square">
            <a:spAutoFit/>
          </a:bodyPr>
          <a:lstStyle/>
          <a:p>
            <a:r>
              <a:rPr lang="ru-RU" dirty="0" err="1">
                <a:latin typeface="Times New Roman" panose="02020603050405020304" pitchFamily="18" charset="0"/>
                <a:ea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занжирларини</a:t>
            </a:r>
            <a:r>
              <a:rPr lang="ru-RU" dirty="0">
                <a:latin typeface="Times New Roman" panose="02020603050405020304" pitchFamily="18" charset="0"/>
                <a:ea typeface="Times New Roman" panose="02020603050405020304" pitchFamily="18" charset="0"/>
              </a:rPr>
              <a:t> максимум </a:t>
            </a:r>
            <a:r>
              <a:rPr lang="ru-RU" dirty="0" err="1">
                <a:latin typeface="Times New Roman" panose="02020603050405020304" pitchFamily="18" charset="0"/>
                <a:ea typeface="Times New Roman" panose="02020603050405020304" pitchFamily="18" charset="0"/>
              </a:rPr>
              <a:t>минимумга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ҳисоблаш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усули</a:t>
            </a:r>
            <a:endParaRPr lang="ru-RU" dirty="0"/>
          </a:p>
        </p:txBody>
      </p:sp>
      <p:sp>
        <p:nvSpPr>
          <p:cNvPr id="3" name="Прямоугольник 2"/>
          <p:cNvSpPr/>
          <p:nvPr/>
        </p:nvSpPr>
        <p:spPr>
          <a:xfrm>
            <a:off x="1010195" y="928738"/>
            <a:ext cx="10685416" cy="1938992"/>
          </a:xfrm>
          <a:prstGeom prst="rect">
            <a:avLst/>
          </a:prstGeom>
        </p:spPr>
        <p:txBody>
          <a:bodyPr wrap="square">
            <a:spAutoFit/>
          </a:bodyPr>
          <a:lstStyle/>
          <a:p>
            <a:pPr algn="just">
              <a:lnSpc>
                <a:spcPct val="150000"/>
              </a:lnSpc>
            </a:pPr>
            <a:r>
              <a:rPr lang="en-US" sz="2000" dirty="0" smtClean="0">
                <a:solidFill>
                  <a:srgbClr val="000000"/>
                </a:solidFill>
                <a:latin typeface="Times New Roman" panose="02020603050405020304" pitchFamily="18" charset="0"/>
                <a:ea typeface="Times New Roman" panose="02020603050405020304" pitchFamily="18" charset="0"/>
              </a:rPr>
              <a:t>	</a:t>
            </a:r>
            <a:r>
              <a:rPr lang="ru-RU" sz="2000" dirty="0" err="1" smtClean="0">
                <a:solidFill>
                  <a:srgbClr val="000000"/>
                </a:solidFill>
                <a:latin typeface="Times New Roman" panose="02020603050405020304" pitchFamily="18" charset="0"/>
                <a:ea typeface="Times New Roman" panose="02020603050405020304" pitchFamily="18" charset="0"/>
              </a:rPr>
              <a:t>Тўлиқ</a:t>
            </a:r>
            <a:r>
              <a:rPr lang="en-US" sz="2000" dirty="0" smtClean="0">
                <a:solidFill>
                  <a:srgbClr val="000000"/>
                </a:solidFill>
                <a:latin typeface="Times New Roman" panose="02020603050405020304" pitchFamily="18" charset="0"/>
                <a:ea typeface="Times New Roman" panose="02020603050405020304" pitchFamily="18" charset="0"/>
              </a:rPr>
              <a:t> </a:t>
            </a:r>
            <a:r>
              <a:rPr lang="ru-RU" sz="2000" dirty="0" err="1" smtClean="0">
                <a:solidFill>
                  <a:srgbClr val="000000"/>
                </a:solidFill>
                <a:latin typeface="Times New Roman" panose="02020603050405020304" pitchFamily="18" charset="0"/>
                <a:ea typeface="Times New Roman" panose="02020603050405020304" pitchFamily="18" charset="0"/>
              </a:rPr>
              <a:t>ўзароалмашинувчанликни</a:t>
            </a:r>
            <a:r>
              <a:rPr lang="ru-RU" sz="2000" dirty="0" smtClean="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таъминлаш</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учун</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ташкил</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этув­чи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звеноларнинг</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ҳар</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қандай</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мураккаб</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ҳолатида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ҳам</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беркитувчи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звеноникг</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белгиланган</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қийматини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таъминлаш</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лозим</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Бу</a:t>
            </a:r>
            <a:r>
              <a:rPr lang="ru-RU" sz="2000" dirty="0">
                <a:solidFill>
                  <a:srgbClr val="000000"/>
                </a:solidFill>
                <a:latin typeface="Times New Roman" panose="02020603050405020304" pitchFamily="18" charset="0"/>
                <a:ea typeface="Times New Roman" panose="02020603050405020304" pitchFamily="18" charset="0"/>
              </a:rPr>
              <a:t> принцип </a:t>
            </a:r>
            <a:r>
              <a:rPr lang="ru-RU" sz="2000" dirty="0" err="1">
                <a:solidFill>
                  <a:srgbClr val="000000"/>
                </a:solidFill>
                <a:latin typeface="Times New Roman" panose="02020603050405020304" pitchFamily="18" charset="0"/>
                <a:ea typeface="Times New Roman" panose="02020603050405020304" pitchFamily="18" charset="0"/>
              </a:rPr>
              <a:t>ўлчам</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занжирини</a:t>
            </a:r>
            <a:r>
              <a:rPr lang="ru-RU" sz="2000" dirty="0">
                <a:solidFill>
                  <a:srgbClr val="000000"/>
                </a:solidFill>
                <a:latin typeface="Times New Roman" panose="02020603050405020304" pitchFamily="18" charset="0"/>
                <a:ea typeface="Times New Roman" panose="02020603050405020304" pitchFamily="18" charset="0"/>
              </a:rPr>
              <a:t> максимум-минимум </a:t>
            </a:r>
            <a:r>
              <a:rPr lang="ru-RU" sz="2000" dirty="0" err="1">
                <a:solidFill>
                  <a:srgbClr val="000000"/>
                </a:solidFill>
                <a:latin typeface="Times New Roman" panose="02020603050405020304" pitchFamily="18" charset="0"/>
                <a:ea typeface="Times New Roman" panose="02020603050405020304" pitchFamily="18" charset="0"/>
              </a:rPr>
              <a:t>усулида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ҳисобларига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асосланган</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Юқоридаги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мисол</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учун</a:t>
            </a:r>
            <a:r>
              <a:rPr lang="ru-RU" sz="2000" dirty="0">
                <a:solidFill>
                  <a:srgbClr val="000000"/>
                </a:solidFill>
                <a:latin typeface="Times New Roman" panose="02020603050405020304" pitchFamily="18" charset="0"/>
                <a:ea typeface="Times New Roman" panose="02020603050405020304" pitchFamily="18" charset="0"/>
              </a:rPr>
              <a:t> (58-расм) </a:t>
            </a:r>
            <a:r>
              <a:rPr lang="ru-RU" sz="2000" dirty="0" err="1">
                <a:solidFill>
                  <a:srgbClr val="000000"/>
                </a:solidFill>
                <a:latin typeface="Times New Roman" panose="02020603050405020304" pitchFamily="18" charset="0"/>
                <a:ea typeface="Times New Roman" panose="02020603050405020304" pitchFamily="18" charset="0"/>
              </a:rPr>
              <a:t>беркитувчи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звенонинг</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максимал</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ва</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минимал</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қийматларини</a:t>
            </a:r>
            <a:r>
              <a:rPr lang="ru-RU" sz="2000" dirty="0">
                <a:solidFill>
                  <a:srgbClr val="000000"/>
                </a:solidFill>
                <a:latin typeface="Times New Roman" panose="02020603050405020304" pitchFamily="18" charset="0"/>
                <a:ea typeface="Times New Roman" panose="02020603050405020304" pitchFamily="18" charset="0"/>
              </a:rPr>
              <a:t> </a:t>
            </a:r>
            <a:r>
              <a:rPr lang="ru-RU" sz="2000" dirty="0" err="1">
                <a:solidFill>
                  <a:srgbClr val="000000"/>
                </a:solidFill>
                <a:latin typeface="Times New Roman" panose="02020603050405020304" pitchFamily="18" charset="0"/>
                <a:ea typeface="Times New Roman" panose="02020603050405020304" pitchFamily="18" charset="0"/>
              </a:rPr>
              <a:t>аниқлаймиз</a:t>
            </a:r>
            <a:endParaRPr lang="ru-RU" sz="2000" dirty="0"/>
          </a:p>
        </p:txBody>
      </p:sp>
      <p:sp>
        <p:nvSpPr>
          <p:cNvPr id="4"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54029450"/>
              </p:ext>
            </p:extLst>
          </p:nvPr>
        </p:nvGraphicFramePr>
        <p:xfrm>
          <a:off x="2146664" y="3132044"/>
          <a:ext cx="2914988" cy="552081"/>
        </p:xfrm>
        <a:graphic>
          <a:graphicData uri="http://schemas.openxmlformats.org/presentationml/2006/ole">
            <mc:AlternateContent xmlns:mc="http://schemas.openxmlformats.org/markup-compatibility/2006">
              <mc:Choice xmlns:v="urn:schemas-microsoft-com:vml" Requires="v">
                <p:oleObj spid="_x0000_s18469" name="Уравнение" r:id="rId3" imgW="1257300" imgH="241300" progId="Equation.3">
                  <p:embed/>
                </p:oleObj>
              </mc:Choice>
              <mc:Fallback>
                <p:oleObj name="Уравнение" r:id="rId3" imgW="12573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6664" y="3132044"/>
                        <a:ext cx="2914988" cy="552081"/>
                      </a:xfrm>
                      <a:prstGeom prst="rect">
                        <a:avLst/>
                      </a:prstGeom>
                      <a:solidFill>
                        <a:schemeClr val="accent2"/>
                      </a:solidFill>
                    </p:spPr>
                  </p:pic>
                </p:oleObj>
              </mc:Fallback>
            </mc:AlternateContent>
          </a:graphicData>
        </a:graphic>
      </p:graphicFrame>
      <p:sp>
        <p:nvSpPr>
          <p:cNvPr id="6" name="Rectangle 4"/>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3524763240"/>
              </p:ext>
            </p:extLst>
          </p:nvPr>
        </p:nvGraphicFramePr>
        <p:xfrm>
          <a:off x="6196149" y="3156163"/>
          <a:ext cx="3737970" cy="527962"/>
        </p:xfrm>
        <a:graphic>
          <a:graphicData uri="http://schemas.openxmlformats.org/presentationml/2006/ole">
            <mc:AlternateContent xmlns:mc="http://schemas.openxmlformats.org/markup-compatibility/2006">
              <mc:Choice xmlns:v="urn:schemas-microsoft-com:vml" Requires="v">
                <p:oleObj spid="_x0000_s18470" name="Уравнение" r:id="rId5" imgW="1688367" imgH="241195" progId="Equation.3">
                  <p:embed/>
                </p:oleObj>
              </mc:Choice>
              <mc:Fallback>
                <p:oleObj name="Уравнение" r:id="rId5" imgW="1688367" imgH="241195"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96149" y="3156163"/>
                        <a:ext cx="3737970" cy="527962"/>
                      </a:xfrm>
                      <a:prstGeom prst="rect">
                        <a:avLst/>
                      </a:prstGeom>
                      <a:solidFill>
                        <a:schemeClr val="accent2"/>
                      </a:solidFill>
                    </p:spPr>
                  </p:pic>
                </p:oleObj>
              </mc:Fallback>
            </mc:AlternateContent>
          </a:graphicData>
        </a:graphic>
      </p:graphicFrame>
      <p:sp>
        <p:nvSpPr>
          <p:cNvPr id="8" name="Прямоугольник 7"/>
          <p:cNvSpPr/>
          <p:nvPr/>
        </p:nvSpPr>
        <p:spPr>
          <a:xfrm>
            <a:off x="1010195" y="3885061"/>
            <a:ext cx="1690463" cy="335989"/>
          </a:xfrm>
          <a:prstGeom prst="rect">
            <a:avLst/>
          </a:prstGeom>
        </p:spPr>
        <p:txBody>
          <a:bodyPr wrap="none">
            <a:spAutoFit/>
          </a:bodyPr>
          <a:lstStyle/>
          <a:p>
            <a:pPr algn="just">
              <a:lnSpc>
                <a:spcPts val="1900"/>
              </a:lnSpc>
            </a:pPr>
            <a:r>
              <a:rPr lang="ru-RU" dirty="0" err="1">
                <a:latin typeface="Times New Roman" panose="02020603050405020304" pitchFamily="18" charset="0"/>
                <a:ea typeface="Times New Roman" panose="02020603050405020304" pitchFamily="18" charset="0"/>
                <a:cs typeface="Times New Roman" panose="02020603050405020304" pitchFamily="18" charset="0"/>
              </a:rPr>
              <a:t>умумий</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latin typeface="PANDA Times UZ"/>
              <a:ea typeface="Times New Roman" panose="02020603050405020304" pitchFamily="18" charset="0"/>
              <a:cs typeface="Times New Roman" panose="02020603050405020304" pitchFamily="18" charset="0"/>
            </a:endParaRPr>
          </a:p>
        </p:txBody>
      </p:sp>
      <p:sp>
        <p:nvSpPr>
          <p:cNvPr id="9"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084570537"/>
              </p:ext>
            </p:extLst>
          </p:nvPr>
        </p:nvGraphicFramePr>
        <p:xfrm>
          <a:off x="2700658" y="4421986"/>
          <a:ext cx="5993210" cy="751238"/>
        </p:xfrm>
        <a:graphic>
          <a:graphicData uri="http://schemas.openxmlformats.org/presentationml/2006/ole">
            <mc:AlternateContent xmlns:mc="http://schemas.openxmlformats.org/markup-compatibility/2006">
              <mc:Choice xmlns:v="urn:schemas-microsoft-com:vml" Requires="v">
                <p:oleObj spid="_x0000_s18471" name="Уравнение" r:id="rId7" imgW="3416300" imgH="431800" progId="Equation.3">
                  <p:embed/>
                </p:oleObj>
              </mc:Choice>
              <mc:Fallback>
                <p:oleObj name="Уравнение" r:id="rId7" imgW="3416300" imgH="4318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00658" y="4421986"/>
                        <a:ext cx="5993210" cy="751238"/>
                      </a:xfrm>
                      <a:prstGeom prst="rect">
                        <a:avLst/>
                      </a:prstGeom>
                      <a:solidFill>
                        <a:schemeClr val="accent2"/>
                      </a:solidFill>
                    </p:spPr>
                  </p:pic>
                </p:oleObj>
              </mc:Fallback>
            </mc:AlternateContent>
          </a:graphicData>
        </a:graphic>
      </p:graphicFrame>
      <p:sp>
        <p:nvSpPr>
          <p:cNvPr id="11" name="Прямоугольник 10"/>
          <p:cNvSpPr/>
          <p:nvPr/>
        </p:nvSpPr>
        <p:spPr>
          <a:xfrm>
            <a:off x="748342" y="5374160"/>
            <a:ext cx="10695316" cy="878895"/>
          </a:xfrm>
          <a:prstGeom prst="rect">
            <a:avLst/>
          </a:prstGeom>
        </p:spPr>
        <p:txBody>
          <a:bodyPr wrap="square">
            <a:spAutoFit/>
          </a:bodyPr>
          <a:lstStyle/>
          <a:p>
            <a:pPr indent="449580" algn="just">
              <a:lnSpc>
                <a:spcPct val="1500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А</a:t>
            </a:r>
            <a:r>
              <a:rPr lang="ru-RU" baseline="-25000" dirty="0">
                <a:latin typeface="Times New Roman" panose="02020603050405020304" pitchFamily="18" charset="0"/>
                <a:ea typeface="Times New Roman" panose="02020603050405020304" pitchFamily="18" charset="0"/>
                <a:cs typeface="Times New Roman" panose="02020603050405020304" pitchFamily="18" charset="0"/>
              </a:rPr>
              <a:t>0</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max</a:t>
            </a:r>
            <a:r>
              <a:rPr lang="ru-RU" dirty="0">
                <a:latin typeface="Times New Roman" panose="02020603050405020304" pitchFamily="18" charset="0"/>
                <a:ea typeface="Times New Roman" panose="02020603050405020304" pitchFamily="18" charset="0"/>
                <a:cs typeface="Times New Roman" panose="02020603050405020304" pitchFamily="18" charset="0"/>
              </a:rPr>
              <a:t> дан А</a:t>
            </a:r>
            <a:r>
              <a:rPr lang="ru-RU" baseline="-25000" dirty="0">
                <a:latin typeface="Times New Roman" panose="02020603050405020304" pitchFamily="18" charset="0"/>
                <a:ea typeface="Times New Roman" panose="02020603050405020304" pitchFamily="18" charset="0"/>
                <a:cs typeface="Times New Roman" panose="02020603050405020304" pitchFamily="18" charset="0"/>
              </a:rPr>
              <a:t>0 </a:t>
            </a:r>
            <a:r>
              <a:rPr lang="en-US" dirty="0">
                <a:latin typeface="Times New Roman" panose="02020603050405020304" pitchFamily="18" charset="0"/>
                <a:ea typeface="Times New Roman" panose="02020603050405020304" pitchFamily="18" charset="0"/>
                <a:cs typeface="Times New Roman" panose="02020603050405020304" pitchFamily="18" charset="0"/>
              </a:rPr>
              <a:t>min</a:t>
            </a:r>
            <a:r>
              <a:rPr lang="ru-RU" dirty="0">
                <a:latin typeface="Times New Roman" panose="02020603050405020304" pitchFamily="18" charset="0"/>
                <a:ea typeface="Times New Roman" panose="02020603050405020304" pitchFamily="18" charset="0"/>
                <a:cs typeface="Times New Roman" panose="02020603050405020304" pitchFamily="18" charset="0"/>
              </a:rPr>
              <a:t> ни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айирсак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қуйидагини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ҳосил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қиламиз</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яъни</a:t>
            </a:r>
            <a:r>
              <a:rPr lang="ru-RU" dirty="0" smtClean="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звеноларнинг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қийматларининг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йиғиндисига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тенг</a:t>
            </a:r>
            <a:endParaRPr lang="ru-RU" dirty="0"/>
          </a:p>
        </p:txBody>
      </p:sp>
    </p:spTree>
    <p:extLst>
      <p:ext uri="{BB962C8B-B14F-4D97-AF65-F5344CB8AC3E}">
        <p14:creationId xmlns:p14="http://schemas.microsoft.com/office/powerpoint/2010/main" val="9986467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5577" y="303063"/>
            <a:ext cx="11247119" cy="2169825"/>
          </a:xfrm>
          <a:prstGeom prst="rect">
            <a:avLst/>
          </a:prstGeom>
        </p:spPr>
        <p:txBody>
          <a:bodyPr wrap="square">
            <a:spAutoFit/>
          </a:bodyPr>
          <a:lstStyle/>
          <a:p>
            <a:pPr indent="449580" algn="just">
              <a:lnSpc>
                <a:spcPct val="150000"/>
              </a:lnSpc>
            </a:pPr>
            <a:r>
              <a:rPr lang="ru-RU" dirty="0" err="1">
                <a:latin typeface="Times New Roman" panose="02020603050405020304" pitchFamily="18" charset="0"/>
                <a:ea typeface="Times New Roman" panose="02020603050405020304" pitchFamily="18" charset="0"/>
                <a:cs typeface="Times New Roman" panose="02020603050405020304" pitchFamily="18" charset="0"/>
              </a:rPr>
              <a:t>Бу</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шундан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тушунарлики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занжирининг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охирида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аниқланади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ҳамма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оғишлари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унга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таъсир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қилади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Шунинг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йиғиндисидан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кичик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бўлмайди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лекин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лозим</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чекли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оғишларини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аниқлаш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чекли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ўлчамларни</a:t>
            </a:r>
            <a:r>
              <a:rPr lang="ru-RU" dirty="0">
                <a:latin typeface="Times New Roman" panose="02020603050405020304" pitchFamily="18" charset="0"/>
                <a:ea typeface="Times New Roman" panose="02020603050405020304" pitchFamily="18" charset="0"/>
                <a:cs typeface="Times New Roman" panose="02020603050405020304" pitchFamily="18" charset="0"/>
              </a:rPr>
              <a:t> номинал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чекли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оғиш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йиғиндиси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шаклида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ёзамиз</a:t>
            </a:r>
            <a:endParaRPr lang="ru-RU"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217528420"/>
              </p:ext>
            </p:extLst>
          </p:nvPr>
        </p:nvGraphicFramePr>
        <p:xfrm>
          <a:off x="2743200" y="2658384"/>
          <a:ext cx="6071517" cy="711833"/>
        </p:xfrm>
        <a:graphic>
          <a:graphicData uri="http://schemas.openxmlformats.org/presentationml/2006/ole">
            <mc:AlternateContent xmlns:mc="http://schemas.openxmlformats.org/markup-compatibility/2006">
              <mc:Choice xmlns:v="urn:schemas-microsoft-com:vml" Requires="v">
                <p:oleObj spid="_x0000_s19512" name="Уравнение" r:id="rId3" imgW="4140200" imgH="482600" progId="Equation.3">
                  <p:embed/>
                </p:oleObj>
              </mc:Choice>
              <mc:Fallback>
                <p:oleObj name="Уравнение" r:id="rId3" imgW="4140200" imgH="482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3200" y="2658384"/>
                        <a:ext cx="6071517" cy="711833"/>
                      </a:xfrm>
                      <a:prstGeom prst="rect">
                        <a:avLst/>
                      </a:prstGeom>
                      <a:solidFill>
                        <a:schemeClr val="accent2"/>
                      </a:solidFill>
                    </p:spPr>
                  </p:pic>
                </p:oleObj>
              </mc:Fallback>
            </mc:AlternateContent>
          </a:graphicData>
        </a:graphic>
      </p:graphicFrame>
      <p:sp>
        <p:nvSpPr>
          <p:cNvPr id="5"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484480564"/>
              </p:ext>
            </p:extLst>
          </p:nvPr>
        </p:nvGraphicFramePr>
        <p:xfrm>
          <a:off x="1789611" y="3722915"/>
          <a:ext cx="8263777" cy="666205"/>
        </p:xfrm>
        <a:graphic>
          <a:graphicData uri="http://schemas.openxmlformats.org/presentationml/2006/ole">
            <mc:AlternateContent xmlns:mc="http://schemas.openxmlformats.org/markup-compatibility/2006">
              <mc:Choice xmlns:v="urn:schemas-microsoft-com:vml" Requires="v">
                <p:oleObj spid="_x0000_s19513" name="Уравнение" r:id="rId5" imgW="5549900" imgH="444500" progId="Equation.3">
                  <p:embed/>
                </p:oleObj>
              </mc:Choice>
              <mc:Fallback>
                <p:oleObj name="Уравнение" r:id="rId5" imgW="5549900" imgH="4445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89611" y="3722915"/>
                        <a:ext cx="8263777" cy="666205"/>
                      </a:xfrm>
                      <a:prstGeom prst="rect">
                        <a:avLst/>
                      </a:prstGeom>
                      <a:solidFill>
                        <a:schemeClr val="accent2"/>
                      </a:solidFill>
                    </p:spPr>
                  </p:pic>
                </p:oleObj>
              </mc:Fallback>
            </mc:AlternateContent>
          </a:graphicData>
        </a:graphic>
      </p:graphicFrame>
      <p:sp>
        <p:nvSpPr>
          <p:cNvPr id="7" name="Прямоугольник 6"/>
          <p:cNvSpPr/>
          <p:nvPr/>
        </p:nvSpPr>
        <p:spPr>
          <a:xfrm>
            <a:off x="9411311" y="2775950"/>
            <a:ext cx="874791" cy="369332"/>
          </a:xfrm>
          <a:prstGeom prst="rect">
            <a:avLst/>
          </a:prstGeom>
        </p:spPr>
        <p:txBody>
          <a:bodyPr wrap="none">
            <a:spAutoFit/>
          </a:bodyPr>
          <a:lstStyle/>
          <a:p>
            <a:r>
              <a:rPr lang="ru-RU" dirty="0" err="1">
                <a:latin typeface="Times New Roman" panose="02020603050405020304" pitchFamily="18" charset="0"/>
                <a:ea typeface="Times New Roman" panose="02020603050405020304" pitchFamily="18" charset="0"/>
                <a:cs typeface="Times New Roman" panose="02020603050405020304" pitchFamily="18" charset="0"/>
              </a:rPr>
              <a:t>бундан</a:t>
            </a:r>
            <a:endParaRPr lang="ru-RU"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535577" y="4658732"/>
            <a:ext cx="774571" cy="335989"/>
          </a:xfrm>
          <a:prstGeom prst="rect">
            <a:avLst/>
          </a:prstGeom>
        </p:spPr>
        <p:txBody>
          <a:bodyPr wrap="none">
            <a:spAutoFit/>
          </a:bodyPr>
          <a:lstStyle/>
          <a:p>
            <a:pPr algn="just">
              <a:lnSpc>
                <a:spcPts val="1900"/>
              </a:lnSpc>
            </a:pPr>
            <a:r>
              <a:rPr lang="ru-RU" dirty="0" err="1">
                <a:latin typeface="Times New Roman" panose="02020603050405020304" pitchFamily="18" charset="0"/>
                <a:ea typeface="Times New Roman" panose="02020603050405020304" pitchFamily="18" charset="0"/>
              </a:rPr>
              <a:t>чунки</a:t>
            </a:r>
            <a:endParaRPr lang="ru-RU" sz="1400" dirty="0">
              <a:effectLst/>
              <a:latin typeface="Times New Roman" panose="02020603050405020304" pitchFamily="18" charset="0"/>
              <a:ea typeface="Times New Roman" panose="02020603050405020304" pitchFamily="18" charset="0"/>
            </a:endParaRPr>
          </a:p>
        </p:txBody>
      </p:sp>
      <p:sp>
        <p:nvSpPr>
          <p:cNvPr id="9"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790425704"/>
              </p:ext>
            </p:extLst>
          </p:nvPr>
        </p:nvGraphicFramePr>
        <p:xfrm>
          <a:off x="1789611" y="4567292"/>
          <a:ext cx="2553354" cy="657851"/>
        </p:xfrm>
        <a:graphic>
          <a:graphicData uri="http://schemas.openxmlformats.org/presentationml/2006/ole">
            <mc:AlternateContent xmlns:mc="http://schemas.openxmlformats.org/markup-compatibility/2006">
              <mc:Choice xmlns:v="urn:schemas-microsoft-com:vml" Requires="v">
                <p:oleObj spid="_x0000_s19514" name="Уравнение" r:id="rId7" imgW="2184400" imgH="558800" progId="Equation.3">
                  <p:embed/>
                </p:oleObj>
              </mc:Choice>
              <mc:Fallback>
                <p:oleObj name="Уравнение" r:id="rId7" imgW="2184400" imgH="5588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89611" y="4567292"/>
                        <a:ext cx="2553354" cy="657851"/>
                      </a:xfrm>
                      <a:prstGeom prst="rect">
                        <a:avLst/>
                      </a:prstGeom>
                      <a:solidFill>
                        <a:schemeClr val="accent2"/>
                      </a:solidFill>
                    </p:spPr>
                  </p:pic>
                </p:oleObj>
              </mc:Fallback>
            </mc:AlternateContent>
          </a:graphicData>
        </a:graphic>
      </p:graphicFrame>
      <p:sp>
        <p:nvSpPr>
          <p:cNvPr id="11" name="Прямоугольник 10"/>
          <p:cNvSpPr/>
          <p:nvPr/>
        </p:nvSpPr>
        <p:spPr>
          <a:xfrm>
            <a:off x="4640473" y="4706276"/>
            <a:ext cx="1470274" cy="335989"/>
          </a:xfrm>
          <a:prstGeom prst="rect">
            <a:avLst/>
          </a:prstGeom>
        </p:spPr>
        <p:txBody>
          <a:bodyPr wrap="none">
            <a:spAutoFit/>
          </a:bodyPr>
          <a:lstStyle/>
          <a:p>
            <a:pPr algn="just">
              <a:lnSpc>
                <a:spcPts val="1900"/>
              </a:lnSpc>
            </a:pPr>
            <a:r>
              <a:rPr lang="ru-RU" dirty="0" err="1">
                <a:latin typeface="Times New Roman" panose="02020603050405020304" pitchFamily="18" charset="0"/>
                <a:ea typeface="Times New Roman" panose="02020603050405020304" pitchFamily="18" charset="0"/>
              </a:rPr>
              <a:t>шунинг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учун</a:t>
            </a:r>
            <a:endParaRPr lang="ru-RU" sz="1400" dirty="0">
              <a:effectLst/>
              <a:latin typeface="Times New Roman" panose="02020603050405020304" pitchFamily="18" charset="0"/>
              <a:ea typeface="Times New Roman" panose="02020603050405020304" pitchFamily="18" charset="0"/>
            </a:endParaRPr>
          </a:p>
        </p:txBody>
      </p:sp>
      <p:sp>
        <p:nvSpPr>
          <p:cNvPr id="12"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2205384054"/>
              </p:ext>
            </p:extLst>
          </p:nvPr>
        </p:nvGraphicFramePr>
        <p:xfrm>
          <a:off x="7032929" y="4594278"/>
          <a:ext cx="3867395" cy="744949"/>
        </p:xfrm>
        <a:graphic>
          <a:graphicData uri="http://schemas.openxmlformats.org/presentationml/2006/ole">
            <mc:AlternateContent xmlns:mc="http://schemas.openxmlformats.org/markup-compatibility/2006">
              <mc:Choice xmlns:v="urn:schemas-microsoft-com:vml" Requires="v">
                <p:oleObj spid="_x0000_s19515" name="Уравнение" r:id="rId9" imgW="2324100" imgH="444500" progId="Equation.3">
                  <p:embed/>
                </p:oleObj>
              </mc:Choice>
              <mc:Fallback>
                <p:oleObj name="Уравнение" r:id="rId9" imgW="2324100" imgH="444500"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32929" y="4594278"/>
                        <a:ext cx="3867395" cy="744949"/>
                      </a:xfrm>
                      <a:prstGeom prst="rect">
                        <a:avLst/>
                      </a:prstGeom>
                      <a:solidFill>
                        <a:schemeClr val="accent2"/>
                      </a:solidFill>
                    </p:spPr>
                  </p:pic>
                </p:oleObj>
              </mc:Fallback>
            </mc:AlternateContent>
          </a:graphicData>
        </a:graphic>
      </p:graphicFrame>
      <p:sp>
        <p:nvSpPr>
          <p:cNvPr id="14" name="Прямоугольник 13"/>
          <p:cNvSpPr/>
          <p:nvPr/>
        </p:nvSpPr>
        <p:spPr>
          <a:xfrm>
            <a:off x="446314" y="5524528"/>
            <a:ext cx="4593771" cy="923330"/>
          </a:xfrm>
          <a:prstGeom prst="rect">
            <a:avLst/>
          </a:prstGeom>
        </p:spPr>
        <p:txBody>
          <a:bodyPr wrap="square">
            <a:spAutoFit/>
          </a:bodyPr>
          <a:lstStyle/>
          <a:p>
            <a:pPr algn="just">
              <a:lnSpc>
                <a:spcPct val="150000"/>
              </a:lnSpc>
            </a:pPr>
            <a:r>
              <a:rPr lang="ru-RU" dirty="0" err="1">
                <a:latin typeface="Times New Roman" panose="02020603050405020304" pitchFamily="18" charset="0"/>
                <a:ea typeface="Times New Roman" panose="02020603050405020304" pitchFamily="18" charset="0"/>
              </a:rPr>
              <a:t>ҳудди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шунга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ўхшаш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пастки</a:t>
            </a:r>
            <a:r>
              <a:rPr lang="ru-RU" dirty="0">
                <a:latin typeface="Times New Roman" panose="02020603050405020304" pitchFamily="18" charset="0"/>
                <a:ea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rPr>
              <a:t>о</a:t>
            </a:r>
            <a:r>
              <a:rPr lang="uz-Cyrl-UZ" dirty="0" smtClean="0">
                <a:latin typeface="Times New Roman" panose="02020603050405020304" pitchFamily="18" charset="0"/>
                <a:ea typeface="Times New Roman" panose="02020603050405020304" pitchFamily="18" charset="0"/>
              </a:rPr>
              <a:t>ғ</a:t>
            </a:r>
            <a:r>
              <a:rPr lang="ru-RU" dirty="0" err="1" smtClean="0">
                <a:latin typeface="Times New Roman" panose="02020603050405020304" pitchFamily="18" charset="0"/>
                <a:ea typeface="Times New Roman" panose="02020603050405020304" pitchFamily="18" charset="0"/>
              </a:rPr>
              <a:t>иш</a:t>
            </a:r>
            <a:r>
              <a:rPr lang="ru-RU" dirty="0" smtClean="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аниқлаймиз</a:t>
            </a:r>
            <a:endParaRPr lang="ru-RU" sz="1400" dirty="0">
              <a:effectLst/>
              <a:latin typeface="Times New Roman" panose="02020603050405020304" pitchFamily="18" charset="0"/>
              <a:ea typeface="Times New Roman" panose="02020603050405020304" pitchFamily="18" charset="0"/>
            </a:endParaRPr>
          </a:p>
        </p:txBody>
      </p:sp>
      <p:sp>
        <p:nvSpPr>
          <p:cNvPr id="15"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2375407693"/>
              </p:ext>
            </p:extLst>
          </p:nvPr>
        </p:nvGraphicFramePr>
        <p:xfrm>
          <a:off x="6308311" y="5687338"/>
          <a:ext cx="3103000" cy="597709"/>
        </p:xfrm>
        <a:graphic>
          <a:graphicData uri="http://schemas.openxmlformats.org/presentationml/2006/ole">
            <mc:AlternateContent xmlns:mc="http://schemas.openxmlformats.org/markup-compatibility/2006">
              <mc:Choice xmlns:v="urn:schemas-microsoft-com:vml" Requires="v">
                <p:oleObj spid="_x0000_s19516" name="Уравнение" r:id="rId11" imgW="2324100" imgH="444500" progId="Equation.3">
                  <p:embed/>
                </p:oleObj>
              </mc:Choice>
              <mc:Fallback>
                <p:oleObj name="Уравнение" r:id="rId11" imgW="2324100" imgH="444500" progId="Equation.3">
                  <p:embed/>
                  <p:pic>
                    <p:nvPicPr>
                      <p:cNvPr id="0" name="Object 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08311" y="5687338"/>
                        <a:ext cx="3103000" cy="597709"/>
                      </a:xfrm>
                      <a:prstGeom prst="rect">
                        <a:avLst/>
                      </a:prstGeom>
                      <a:solidFill>
                        <a:schemeClr val="accent2"/>
                      </a:solidFill>
                    </p:spPr>
                  </p:pic>
                </p:oleObj>
              </mc:Fallback>
            </mc:AlternateContent>
          </a:graphicData>
        </a:graphic>
      </p:graphicFrame>
    </p:spTree>
    <p:extLst>
      <p:ext uri="{BB962C8B-B14F-4D97-AF65-F5344CB8AC3E}">
        <p14:creationId xmlns:p14="http://schemas.microsoft.com/office/powerpoint/2010/main" val="10276870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53"/>
          <p:cNvPicPr/>
          <p:nvPr/>
        </p:nvPicPr>
        <p:blipFill>
          <a:blip r:embed="rId3">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1888762" y="4493623"/>
            <a:ext cx="7777752" cy="2194560"/>
          </a:xfrm>
          <a:prstGeom prst="rect">
            <a:avLst/>
          </a:prstGeom>
          <a:noFill/>
          <a:ln>
            <a:noFill/>
          </a:ln>
        </p:spPr>
      </p:pic>
      <p:sp>
        <p:nvSpPr>
          <p:cNvPr id="3" name="Прямоугольник 2"/>
          <p:cNvSpPr/>
          <p:nvPr/>
        </p:nvSpPr>
        <p:spPr>
          <a:xfrm>
            <a:off x="1383665" y="344214"/>
            <a:ext cx="10058400" cy="1338828"/>
          </a:xfrm>
          <a:prstGeom prst="rect">
            <a:avLst/>
          </a:prstGeom>
        </p:spPr>
        <p:txBody>
          <a:bodyPr wrap="square">
            <a:spAutoFit/>
          </a:bodyPr>
          <a:lstStyle/>
          <a:p>
            <a:pPr algn="just">
              <a:lnSpc>
                <a:spcPct val="150000"/>
              </a:lnSpc>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Ушбу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формулаларни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чиқаришда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майдонининг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ўрта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координатаси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майдонининг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ярмисидан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фойдаланиш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қулайдир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Хар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қандай</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майдони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ўрта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координатасини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аниқлаш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схемаси</a:t>
            </a:r>
            <a:r>
              <a:rPr lang="ru-RU" dirty="0">
                <a:latin typeface="Times New Roman" panose="02020603050405020304" pitchFamily="18" charset="0"/>
                <a:ea typeface="Times New Roman" panose="02020603050405020304" pitchFamily="18" charset="0"/>
                <a:cs typeface="Times New Roman" panose="02020603050405020304" pitchFamily="18" charset="0"/>
              </a:rPr>
              <a:t> 59-расмда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кўрсатилган</a:t>
            </a:r>
            <a:endParaRPr lang="ru-RU"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407115246"/>
              </p:ext>
            </p:extLst>
          </p:nvPr>
        </p:nvGraphicFramePr>
        <p:xfrm>
          <a:off x="5094515" y="1848955"/>
          <a:ext cx="1375596" cy="907308"/>
        </p:xfrm>
        <a:graphic>
          <a:graphicData uri="http://schemas.openxmlformats.org/presentationml/2006/ole">
            <mc:AlternateContent xmlns:mc="http://schemas.openxmlformats.org/markup-compatibility/2006">
              <mc:Choice xmlns:v="urn:schemas-microsoft-com:vml" Requires="v">
                <p:oleObj spid="_x0000_s20503" name="Уравнение" r:id="rId4" imgW="1282700" imgH="838200" progId="Equation.3">
                  <p:embed/>
                </p:oleObj>
              </mc:Choice>
              <mc:Fallback>
                <p:oleObj name="Уравнение" r:id="rId4" imgW="1282700" imgH="83820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94515" y="1848955"/>
                        <a:ext cx="1375596" cy="907308"/>
                      </a:xfrm>
                      <a:prstGeom prst="rect">
                        <a:avLst/>
                      </a:prstGeom>
                      <a:solidFill>
                        <a:schemeClr val="accent2"/>
                      </a:solidFill>
                    </p:spPr>
                  </p:pic>
                </p:oleObj>
              </mc:Fallback>
            </mc:AlternateContent>
          </a:graphicData>
        </a:graphic>
      </p:graphicFrame>
      <p:sp>
        <p:nvSpPr>
          <p:cNvPr id="6" name="Прямоугольник 5"/>
          <p:cNvSpPr/>
          <p:nvPr/>
        </p:nvSpPr>
        <p:spPr>
          <a:xfrm>
            <a:off x="984069" y="2870251"/>
            <a:ext cx="6096000" cy="1338828"/>
          </a:xfrm>
          <a:prstGeom prst="rect">
            <a:avLst/>
          </a:prstGeom>
        </p:spPr>
        <p:txBody>
          <a:bodyPr>
            <a:spAutoFit/>
          </a:bodyPr>
          <a:lstStyle/>
          <a:p>
            <a:pPr algn="just">
              <a:lnSpc>
                <a:spcPct val="150000"/>
              </a:lnSpc>
            </a:pPr>
            <a:r>
              <a:rPr lang="ru-RU" dirty="0" err="1">
                <a:latin typeface="Times New Roman" panose="02020603050405020304" pitchFamily="18" charset="0"/>
                <a:ea typeface="Times New Roman" panose="02020603050405020304" pitchFamily="18" charset="0"/>
                <a:cs typeface="Times New Roman" panose="02020603050405020304" pitchFamily="18" charset="0"/>
              </a:rPr>
              <a:t>бу</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ерда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latin typeface="Times New Roman" panose="02020603050405020304" pitchFamily="18" charset="0"/>
                <a:ea typeface="Times New Roman" panose="02020603050405020304" pitchFamily="18" charset="0"/>
                <a:cs typeface="Times New Roman" panose="02020603050405020304" pitchFamily="18" charset="0"/>
              </a:rPr>
              <a:t>Е</a:t>
            </a:r>
            <a:r>
              <a:rPr lang="en-US" i="1" baseline="-25000" dirty="0">
                <a:latin typeface="Times New Roman" panose="02020603050405020304" pitchFamily="18" charset="0"/>
                <a:ea typeface="Times New Roman" panose="02020603050405020304" pitchFamily="18" charset="0"/>
                <a:cs typeface="Times New Roman" panose="02020603050405020304" pitchFamily="18" charset="0"/>
              </a:rPr>
              <a:t>s</a:t>
            </a:r>
            <a:r>
              <a:rPr lang="ru-RU" i="1" dirty="0">
                <a:latin typeface="Times New Roman" panose="02020603050405020304" pitchFamily="18" charset="0"/>
                <a:ea typeface="Times New Roman" panose="02020603050405020304" pitchFamily="18" charset="0"/>
                <a:cs typeface="Times New Roman" panose="02020603050405020304" pitchFamily="18" charset="0"/>
              </a:rPr>
              <a:t>, Е</a:t>
            </a:r>
            <a:r>
              <a:rPr lang="en-US" i="1" dirty="0">
                <a:latin typeface="Times New Roman" panose="02020603050405020304" pitchFamily="18" charset="0"/>
                <a:ea typeface="Times New Roman" panose="02020603050405020304" pitchFamily="18" charset="0"/>
                <a:cs typeface="Times New Roman" panose="02020603050405020304" pitchFamily="18" charset="0"/>
              </a:rPr>
              <a:t>I</a:t>
            </a:r>
            <a:r>
              <a:rPr lang="ru-RU" i="1"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чекли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оғишларнинг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юқори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пастки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cs typeface="Times New Roman" panose="02020603050405020304" pitchFamily="18" charset="0"/>
              </a:rPr>
              <a:t> (СТСЭВ да </a:t>
            </a:r>
            <a:r>
              <a:rPr lang="ru-RU" i="1" dirty="0">
                <a:latin typeface="Times New Roman" panose="02020603050405020304" pitchFamily="18" charset="0"/>
                <a:ea typeface="Times New Roman" panose="02020603050405020304" pitchFamily="18" charset="0"/>
                <a:cs typeface="Times New Roman" panose="02020603050405020304" pitchFamily="18" charset="0"/>
              </a:rPr>
              <a:t>Е</a:t>
            </a:r>
            <a:r>
              <a:rPr lang="en-US" i="1" dirty="0">
                <a:latin typeface="Times New Roman" panose="02020603050405020304" pitchFamily="18" charset="0"/>
                <a:ea typeface="Times New Roman" panose="02020603050405020304" pitchFamily="18" charset="0"/>
                <a:cs typeface="Times New Roman" panose="02020603050405020304" pitchFamily="18" charset="0"/>
              </a:rPr>
              <a:t>S</a:t>
            </a:r>
            <a:r>
              <a:rPr lang="ru-RU" i="1" dirty="0">
                <a:latin typeface="Times New Roman" panose="02020603050405020304" pitchFamily="18" charset="0"/>
                <a:ea typeface="Times New Roman" panose="02020603050405020304" pitchFamily="18" charset="0"/>
                <a:cs typeface="Times New Roman" panose="02020603050405020304" pitchFamily="18" charset="0"/>
              </a:rPr>
              <a:t>, е</a:t>
            </a:r>
            <a:r>
              <a:rPr lang="en-US" i="1" dirty="0">
                <a:latin typeface="Times New Roman" panose="02020603050405020304" pitchFamily="18" charset="0"/>
                <a:ea typeface="Times New Roman" panose="02020603050405020304" pitchFamily="18" charset="0"/>
                <a:cs typeface="Times New Roman" panose="02020603050405020304" pitchFamily="18" charset="0"/>
              </a:rPr>
              <a:t>s</a:t>
            </a:r>
            <a:r>
              <a:rPr lang="ru-RU" i="1" dirty="0">
                <a:latin typeface="Times New Roman" panose="02020603050405020304" pitchFamily="18" charset="0"/>
                <a:ea typeface="Times New Roman" panose="02020603050405020304" pitchFamily="18" charset="0"/>
                <a:cs typeface="Times New Roman" panose="02020603050405020304" pitchFamily="18" charset="0"/>
              </a:rPr>
              <a:t>, Е</a:t>
            </a:r>
            <a:r>
              <a:rPr lang="en-US" i="1" dirty="0">
                <a:latin typeface="Times New Roman" panose="02020603050405020304" pitchFamily="18" charset="0"/>
                <a:ea typeface="Times New Roman" panose="02020603050405020304" pitchFamily="18" charset="0"/>
                <a:cs typeface="Times New Roman" panose="02020603050405020304" pitchFamily="18" charset="0"/>
              </a:rPr>
              <a:t>I</a:t>
            </a:r>
            <a:r>
              <a:rPr lang="ru-RU" i="1" dirty="0">
                <a:latin typeface="Times New Roman" panose="02020603050405020304" pitchFamily="18" charset="0"/>
                <a:ea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ei</a:t>
            </a:r>
            <a:r>
              <a:rPr lang="ru-RU" dirty="0">
                <a:latin typeface="Times New Roman" panose="02020603050405020304" pitchFamily="18" charset="0"/>
                <a:ea typeface="Times New Roman" panose="02020603050405020304" pitchFamily="18" charset="0"/>
                <a:cs typeface="Times New Roman" panose="02020603050405020304" pitchFamily="18" charset="0"/>
              </a:rPr>
              <a:t> стандарт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оғишлар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Шунга</a:t>
            </a:r>
            <a:r>
              <a:rPr lang="ru-RU" dirty="0" smtClean="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ўхшаш</a:t>
            </a:r>
            <a:endParaRPr lang="ru-RU" dirty="0"/>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3001057040"/>
              </p:ext>
            </p:extLst>
          </p:nvPr>
        </p:nvGraphicFramePr>
        <p:xfrm>
          <a:off x="8639447" y="2756263"/>
          <a:ext cx="1716832" cy="1045028"/>
        </p:xfrm>
        <a:graphic>
          <a:graphicData uri="http://schemas.openxmlformats.org/presentationml/2006/ole">
            <mc:AlternateContent xmlns:mc="http://schemas.openxmlformats.org/markup-compatibility/2006">
              <mc:Choice xmlns:v="urn:schemas-microsoft-com:vml" Requires="v">
                <p:oleObj spid="_x0000_s20504" name="Уравнение" r:id="rId6" imgW="1739900" imgH="1066800" progId="Equation.3">
                  <p:embed/>
                </p:oleObj>
              </mc:Choice>
              <mc:Fallback>
                <p:oleObj name="Уравнение" r:id="rId6" imgW="1739900" imgH="106680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39447" y="2756263"/>
                        <a:ext cx="1716832" cy="1045028"/>
                      </a:xfrm>
                      <a:prstGeom prst="rect">
                        <a:avLst/>
                      </a:prstGeom>
                      <a:solidFill>
                        <a:schemeClr val="accent2"/>
                      </a:solidFill>
                    </p:spPr>
                  </p:pic>
                </p:oleObj>
              </mc:Fallback>
            </mc:AlternateContent>
          </a:graphicData>
        </a:graphic>
      </p:graphicFrame>
    </p:spTree>
    <p:extLst>
      <p:ext uri="{BB962C8B-B14F-4D97-AF65-F5344CB8AC3E}">
        <p14:creationId xmlns:p14="http://schemas.microsoft.com/office/powerpoint/2010/main" val="23134028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40525" y="228019"/>
            <a:ext cx="10672354" cy="1421992"/>
          </a:xfrm>
          <a:prstGeom prst="rect">
            <a:avLst/>
          </a:prstGeom>
        </p:spPr>
        <p:txBody>
          <a:bodyPr wrap="square">
            <a:spAutoFit/>
          </a:bodyPr>
          <a:lstStyle/>
          <a:p>
            <a:pPr indent="449580" algn="just">
              <a:lnSpc>
                <a:spcPct val="150000"/>
              </a:lnSpc>
            </a:pPr>
            <a:r>
              <a:rPr lang="ru-RU" sz="2000" dirty="0" err="1">
                <a:latin typeface="Times New Roman" panose="02020603050405020304" pitchFamily="18" charset="0"/>
                <a:ea typeface="Times New Roman" panose="02020603050405020304" pitchFamily="18" charset="0"/>
              </a:rPr>
              <a:t>Юқоридаги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сингари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беркитувчи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звенонинг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энг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катта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ўлчамини</a:t>
            </a:r>
            <a:r>
              <a:rPr lang="ru-RU" sz="2000" dirty="0">
                <a:latin typeface="Times New Roman" panose="02020603050405020304" pitchFamily="18" charset="0"/>
                <a:ea typeface="Times New Roman" panose="02020603050405020304" pitchFamily="18" charset="0"/>
              </a:rPr>
              <a:t> номинал </a:t>
            </a:r>
            <a:r>
              <a:rPr lang="ru-RU" sz="2000" dirty="0" err="1">
                <a:latin typeface="Times New Roman" panose="02020603050405020304" pitchFamily="18" charset="0"/>
                <a:ea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юқориги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оғиш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қиймати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йиғиндисининг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энг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ки­чик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ўлчамини</a:t>
            </a:r>
            <a:r>
              <a:rPr lang="ru-RU" sz="2000" dirty="0">
                <a:latin typeface="Times New Roman" panose="02020603050405020304" pitchFamily="18" charset="0"/>
                <a:ea typeface="Times New Roman" panose="02020603050405020304" pitchFamily="18" charset="0"/>
              </a:rPr>
              <a:t> номинал </a:t>
            </a:r>
            <a:r>
              <a:rPr lang="ru-RU" sz="2000" dirty="0" err="1">
                <a:latin typeface="Times New Roman" panose="02020603050405020304" pitchFamily="18" charset="0"/>
                <a:ea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пастки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оғиш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қиймати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йиғиндиси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сифатида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ёзамиз</a:t>
            </a:r>
            <a:r>
              <a:rPr lang="ru-RU" sz="2000" dirty="0" smtClean="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60041200"/>
              </p:ext>
            </p:extLst>
          </p:nvPr>
        </p:nvGraphicFramePr>
        <p:xfrm>
          <a:off x="7197635" y="2103120"/>
          <a:ext cx="3977908" cy="1175657"/>
        </p:xfrm>
        <a:graphic>
          <a:graphicData uri="http://schemas.openxmlformats.org/presentationml/2006/ole">
            <mc:AlternateContent xmlns:mc="http://schemas.openxmlformats.org/markup-compatibility/2006">
              <mc:Choice xmlns:v="urn:schemas-microsoft-com:vml" Requires="v">
                <p:oleObj spid="_x0000_s21535" name="Уравнение" r:id="rId3" imgW="3009900" imgH="889000" progId="Equation.3">
                  <p:embed/>
                </p:oleObj>
              </mc:Choice>
              <mc:Fallback>
                <p:oleObj name="Уравнение" r:id="rId3" imgW="3009900" imgH="8890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7635" y="2103120"/>
                        <a:ext cx="3977908" cy="1175657"/>
                      </a:xfrm>
                      <a:prstGeom prst="rect">
                        <a:avLst/>
                      </a:prstGeom>
                      <a:solidFill>
                        <a:schemeClr val="accent2"/>
                      </a:solidFill>
                    </p:spPr>
                  </p:pic>
                </p:oleObj>
              </mc:Fallback>
            </mc:AlternateContent>
          </a:graphicData>
        </a:graphic>
      </p:graphicFrame>
      <p:sp>
        <p:nvSpPr>
          <p:cNvPr id="5" name="Прямоугольник 4"/>
          <p:cNvSpPr/>
          <p:nvPr/>
        </p:nvSpPr>
        <p:spPr>
          <a:xfrm>
            <a:off x="766354" y="3479559"/>
            <a:ext cx="5329646" cy="1338828"/>
          </a:xfrm>
          <a:prstGeom prst="rect">
            <a:avLst/>
          </a:prstGeom>
        </p:spPr>
        <p:txBody>
          <a:bodyPr wrap="square">
            <a:spAutoFit/>
          </a:bodyPr>
          <a:lstStyle/>
          <a:p>
            <a:pPr algn="just">
              <a:lnSpc>
                <a:spcPct val="1500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(2-83)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(2-84) дан (2-79) ни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айириб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юқоридаги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пастки</a:t>
            </a:r>
            <a:r>
              <a:rPr lang="ru-RU" dirty="0">
                <a:latin typeface="Times New Roman" panose="02020603050405020304" pitchFamily="18" charset="0"/>
                <a:ea typeface="Times New Roman" panose="02020603050405020304" pitchFamily="18" charset="0"/>
                <a:cs typeface="Times New Roman" panose="02020603050405020304" pitchFamily="18" charset="0"/>
              </a:rPr>
              <a:t> о/</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қийматларини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аниқлаймиз</a:t>
            </a:r>
            <a:endParaRPr lang="ru-RU" dirty="0">
              <a:latin typeface="Times New Roman" panose="02020603050405020304" pitchFamily="18" charset="0"/>
              <a:cs typeface="Times New Roman" panose="02020603050405020304" pitchFamily="18" charset="0"/>
            </a:endParaRPr>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905356682"/>
              </p:ext>
            </p:extLst>
          </p:nvPr>
        </p:nvGraphicFramePr>
        <p:xfrm>
          <a:off x="7197635" y="3644796"/>
          <a:ext cx="2710830" cy="1173591"/>
        </p:xfrm>
        <a:graphic>
          <a:graphicData uri="http://schemas.openxmlformats.org/presentationml/2006/ole">
            <mc:AlternateContent xmlns:mc="http://schemas.openxmlformats.org/markup-compatibility/2006">
              <mc:Choice xmlns:v="urn:schemas-microsoft-com:vml" Requires="v">
                <p:oleObj spid="_x0000_s21536" name="Уравнение" r:id="rId5" imgW="2209800" imgH="952500" progId="Equation.3">
                  <p:embed/>
                </p:oleObj>
              </mc:Choice>
              <mc:Fallback>
                <p:oleObj name="Уравнение" r:id="rId5" imgW="2209800" imgH="9525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97635" y="3644796"/>
                        <a:ext cx="2710830" cy="1173591"/>
                      </a:xfrm>
                      <a:prstGeom prst="rect">
                        <a:avLst/>
                      </a:prstGeom>
                      <a:solidFill>
                        <a:schemeClr val="accent2"/>
                      </a:solidFill>
                    </p:spPr>
                  </p:pic>
                </p:oleObj>
              </mc:Fallback>
            </mc:AlternateContent>
          </a:graphicData>
        </a:graphic>
      </p:graphicFrame>
      <p:sp>
        <p:nvSpPr>
          <p:cNvPr id="8" name="Прямоугольник 7"/>
          <p:cNvSpPr/>
          <p:nvPr/>
        </p:nvSpPr>
        <p:spPr>
          <a:xfrm>
            <a:off x="766354" y="2103120"/>
            <a:ext cx="5329646" cy="923330"/>
          </a:xfrm>
          <a:prstGeom prst="rect">
            <a:avLst/>
          </a:prstGeom>
        </p:spPr>
        <p:txBody>
          <a:bodyPr wrap="square">
            <a:spAutoFit/>
          </a:bodyPr>
          <a:lstStyle/>
          <a:p>
            <a:pPr algn="just">
              <a:lnSpc>
                <a:spcPct val="150000"/>
              </a:lnSpc>
            </a:pPr>
            <a:r>
              <a:rPr lang="ru-RU" dirty="0">
                <a:latin typeface="Times New Roman" panose="02020603050405020304" pitchFamily="18" charset="0"/>
                <a:ea typeface="Times New Roman" panose="02020603050405020304" pitchFamily="18" charset="0"/>
              </a:rPr>
              <a:t>У </a:t>
            </a:r>
            <a:r>
              <a:rPr lang="ru-RU" dirty="0" err="1">
                <a:latin typeface="Times New Roman" panose="02020603050405020304" pitchFamily="18" charset="0"/>
                <a:ea typeface="Times New Roman" panose="02020603050405020304" pitchFamily="18" charset="0"/>
              </a:rPr>
              <a:t>ҳолда</a:t>
            </a:r>
            <a:r>
              <a:rPr lang="ru-RU" dirty="0">
                <a:latin typeface="Times New Roman" panose="02020603050405020304" pitchFamily="18" charset="0"/>
                <a:ea typeface="Times New Roman" panose="02020603050405020304" pitchFamily="18" charset="0"/>
              </a:rPr>
              <a:t> (2-81)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(2-82)</a:t>
            </a:r>
            <a:r>
              <a:rPr lang="ru-RU" dirty="0" err="1">
                <a:latin typeface="Times New Roman" panose="02020603050405020304" pitchFamily="18" charset="0"/>
                <a:ea typeface="Times New Roman" panose="02020603050405020304" pitchFamily="18" charset="0"/>
              </a:rPr>
              <a:t>ларни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юқоридаги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айтилганларга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қўйиб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қуйидагиларни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ҳосил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қиламиз</a:t>
            </a:r>
            <a:endParaRPr lang="ru-RU" dirty="0"/>
          </a:p>
        </p:txBody>
      </p:sp>
      <p:sp>
        <p:nvSpPr>
          <p:cNvPr id="9" name="Прямоугольник 8"/>
          <p:cNvSpPr/>
          <p:nvPr/>
        </p:nvSpPr>
        <p:spPr>
          <a:xfrm>
            <a:off x="766354" y="5129569"/>
            <a:ext cx="4654732" cy="1338828"/>
          </a:xfrm>
          <a:prstGeom prst="rect">
            <a:avLst/>
          </a:prstGeom>
        </p:spPr>
        <p:txBody>
          <a:bodyPr wrap="square">
            <a:spAutoFit/>
          </a:bodyPr>
          <a:lstStyle/>
          <a:p>
            <a:pPr algn="just">
              <a:lnSpc>
                <a:spcPct val="1500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(2-85)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(2-86) га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чекли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оғишларнинг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майдонини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ўрта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координатасини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қўйиб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қуйидагиларни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ҳосил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қиламиз</a:t>
            </a:r>
            <a:endParaRPr lang="ru-RU" dirty="0">
              <a:latin typeface="Times New Roman" panose="02020603050405020304" pitchFamily="18" charset="0"/>
              <a:cs typeface="Times New Roman" panose="02020603050405020304" pitchFamily="18" charset="0"/>
            </a:endParaRPr>
          </a:p>
        </p:txBody>
      </p:sp>
      <p:sp>
        <p:nvSpPr>
          <p:cNvPr id="10"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1556907005"/>
              </p:ext>
            </p:extLst>
          </p:nvPr>
        </p:nvGraphicFramePr>
        <p:xfrm>
          <a:off x="7197634" y="5290458"/>
          <a:ext cx="3808777" cy="1005839"/>
        </p:xfrm>
        <a:graphic>
          <a:graphicData uri="http://schemas.openxmlformats.org/presentationml/2006/ole">
            <mc:AlternateContent xmlns:mc="http://schemas.openxmlformats.org/markup-compatibility/2006">
              <mc:Choice xmlns:v="urn:schemas-microsoft-com:vml" Requires="v">
                <p:oleObj spid="_x0000_s21537" name="Уравнение" r:id="rId7" imgW="3721100" imgH="1003300" progId="Equation.3">
                  <p:embed/>
                </p:oleObj>
              </mc:Choice>
              <mc:Fallback>
                <p:oleObj name="Уравнение" r:id="rId7" imgW="3721100" imgH="10033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97634" y="5290458"/>
                        <a:ext cx="3808777" cy="1005839"/>
                      </a:xfrm>
                      <a:prstGeom prst="rect">
                        <a:avLst/>
                      </a:prstGeom>
                      <a:solidFill>
                        <a:schemeClr val="accent2"/>
                      </a:solidFill>
                    </p:spPr>
                  </p:pic>
                </p:oleObj>
              </mc:Fallback>
            </mc:AlternateContent>
          </a:graphicData>
        </a:graphic>
      </p:graphicFrame>
    </p:spTree>
    <p:extLst>
      <p:ext uri="{BB962C8B-B14F-4D97-AF65-F5344CB8AC3E}">
        <p14:creationId xmlns:p14="http://schemas.microsoft.com/office/powerpoint/2010/main" val="34179888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88126" y="191115"/>
            <a:ext cx="5194663" cy="1338828"/>
          </a:xfrm>
          <a:prstGeom prst="rect">
            <a:avLst/>
          </a:prstGeom>
        </p:spPr>
        <p:txBody>
          <a:bodyPr wrap="square">
            <a:spAutoFit/>
          </a:bodyPr>
          <a:lstStyle/>
          <a:p>
            <a:pPr algn="just">
              <a:lnSpc>
                <a:spcPct val="150000"/>
              </a:lnSpc>
            </a:pPr>
            <a:r>
              <a:rPr lang="ru-RU" dirty="0" err="1">
                <a:latin typeface="Times New Roman" panose="02020603050405020304" pitchFamily="18" charset="0"/>
                <a:ea typeface="Times New Roman" panose="02020603050405020304" pitchFamily="18" charset="0"/>
                <a:cs typeface="Times New Roman" panose="02020603050405020304" pitchFamily="18" charset="0"/>
              </a:rPr>
              <a:t>Охирги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тенгламаларни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ҳадлари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қўшиб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иккига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бўлсак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майдони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ўрта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координатаси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ифодасини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ҳосил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қиламиз</a:t>
            </a:r>
            <a:endParaRPr lang="ru-RU"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400388002"/>
              </p:ext>
            </p:extLst>
          </p:nvPr>
        </p:nvGraphicFramePr>
        <p:xfrm>
          <a:off x="7040879" y="388390"/>
          <a:ext cx="4441775" cy="1011833"/>
        </p:xfrm>
        <a:graphic>
          <a:graphicData uri="http://schemas.openxmlformats.org/presentationml/2006/ole">
            <mc:AlternateContent xmlns:mc="http://schemas.openxmlformats.org/markup-compatibility/2006">
              <mc:Choice xmlns:v="urn:schemas-microsoft-com:vml" Requires="v">
                <p:oleObj spid="_x0000_s22565" name="Уравнение" r:id="rId3" imgW="2476500" imgH="558800" progId="Equation.3">
                  <p:embed/>
                </p:oleObj>
              </mc:Choice>
              <mc:Fallback>
                <p:oleObj name="Уравнение" r:id="rId3" imgW="2476500" imgH="558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0879" y="388390"/>
                        <a:ext cx="4441775" cy="1011833"/>
                      </a:xfrm>
                      <a:prstGeom prst="rect">
                        <a:avLst/>
                      </a:prstGeom>
                      <a:solidFill>
                        <a:schemeClr val="accent2"/>
                      </a:solidFill>
                    </p:spPr>
                  </p:pic>
                </p:oleObj>
              </mc:Fallback>
            </mc:AlternateContent>
          </a:graphicData>
        </a:graphic>
      </p:graphicFrame>
      <p:sp>
        <p:nvSpPr>
          <p:cNvPr id="5" name="Прямоугольник 4"/>
          <p:cNvSpPr/>
          <p:nvPr/>
        </p:nvSpPr>
        <p:spPr>
          <a:xfrm>
            <a:off x="276497" y="1568202"/>
            <a:ext cx="11639006" cy="2264081"/>
          </a:xfrm>
          <a:prstGeom prst="rect">
            <a:avLst/>
          </a:prstGeom>
        </p:spPr>
        <p:txBody>
          <a:bodyPr wrap="square">
            <a:spAutoFit/>
          </a:bodyPr>
          <a:lstStyle/>
          <a:p>
            <a:pPr marL="25400" marR="0" indent="424180" algn="just">
              <a:lnSpc>
                <a:spcPct val="150000"/>
              </a:lnSpc>
              <a:spcBef>
                <a:spcPts val="0"/>
              </a:spcBef>
              <a:spcAft>
                <a:spcPts val="0"/>
              </a:spcAft>
            </a:pPr>
            <a:r>
              <a:rPr lang="ru-RU" sz="1600" dirty="0" err="1">
                <a:latin typeface="Times New Roman" panose="02020603050405020304" pitchFamily="18" charset="0"/>
                <a:ea typeface="Times New Roman" panose="02020603050405020304" pitchFamily="18" charset="0"/>
              </a:rPr>
              <a:t>Тўғри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масалани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ечиш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учун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керакли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бўлган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ҳамма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формулаларни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ҳосил</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қилдик</a:t>
            </a:r>
            <a:r>
              <a:rPr lang="ru-RU" sz="1600" dirty="0">
                <a:latin typeface="Times New Roman" panose="02020603050405020304" pitchFamily="18" charset="0"/>
                <a:ea typeface="Times New Roman" panose="02020603050405020304" pitchFamily="18" charset="0"/>
              </a:rPr>
              <a:t>.</a:t>
            </a:r>
          </a:p>
          <a:p>
            <a:pPr marL="25400" marR="0" indent="424180" algn="just">
              <a:lnSpc>
                <a:spcPct val="150000"/>
              </a:lnSpc>
              <a:spcBef>
                <a:spcPts val="0"/>
              </a:spcBef>
              <a:spcAft>
                <a:spcPts val="0"/>
              </a:spcAft>
            </a:pPr>
            <a:r>
              <a:rPr lang="ru-RU" sz="1600" dirty="0" err="1">
                <a:latin typeface="Times New Roman" panose="02020603050405020304" pitchFamily="18" charset="0"/>
                <a:ea typeface="Times New Roman" panose="02020603050405020304" pitchFamily="18" charset="0"/>
              </a:rPr>
              <a:t>Бу</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масала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машинанинг</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ўз</a:t>
            </a:r>
            <a:r>
              <a:rPr lang="ru-RU" sz="1600" dirty="0">
                <a:latin typeface="Times New Roman" panose="02020603050405020304" pitchFamily="18" charset="0"/>
                <a:ea typeface="Times New Roman" panose="02020603050405020304" pitchFamily="18" charset="0"/>
              </a:rPr>
              <a:t> функционал </a:t>
            </a:r>
            <a:r>
              <a:rPr lang="ru-RU" sz="1600" dirty="0" err="1">
                <a:latin typeface="Times New Roman" panose="02020603050405020304" pitchFamily="18" charset="0"/>
                <a:ea typeface="Times New Roman" panose="02020603050405020304" pitchFamily="18" charset="0"/>
              </a:rPr>
              <a:t>вазифасини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бажаришида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муҳим</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бўлиб</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беркитувчи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звенонинг</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берилган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жоизлик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қийматида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ташкил</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этувчи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звеноларнинг</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жоизлик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қийматини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аниқлашдан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иборатдир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Тўғри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масалани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тўлиқ</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ўзароалмашинувчанлик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шароитида</a:t>
            </a:r>
            <a:r>
              <a:rPr lang="ru-RU" sz="1600" dirty="0">
                <a:latin typeface="Times New Roman" panose="02020603050405020304" pitchFamily="18" charset="0"/>
                <a:ea typeface="Times New Roman" panose="02020603050405020304" pitchFamily="18" charset="0"/>
              </a:rPr>
              <a:t> максимум-</a:t>
            </a:r>
            <a:r>
              <a:rPr lang="ru-RU" sz="1600" dirty="0" err="1">
                <a:latin typeface="Times New Roman" panose="02020603050405020304" pitchFamily="18" charset="0"/>
                <a:ea typeface="Times New Roman" panose="02020603050405020304" pitchFamily="18" charset="0"/>
              </a:rPr>
              <a:t>минимумга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ечиш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масаласини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кўрамиз</a:t>
            </a:r>
            <a:r>
              <a:rPr lang="ru-RU" sz="1600" dirty="0">
                <a:latin typeface="Times New Roman" panose="02020603050405020304" pitchFamily="18" charset="0"/>
                <a:ea typeface="Times New Roman" panose="02020603050405020304" pitchFamily="18" charset="0"/>
              </a:rPr>
              <a:t>. Ушбу </a:t>
            </a:r>
            <a:r>
              <a:rPr lang="ru-RU" sz="1600" dirty="0" err="1">
                <a:latin typeface="Times New Roman" panose="02020603050405020304" pitchFamily="18" charset="0"/>
                <a:ea typeface="Times New Roman" panose="02020603050405020304" pitchFamily="18" charset="0"/>
              </a:rPr>
              <a:t>маса­ла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икки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усул</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билан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ечилади</a:t>
            </a:r>
            <a:r>
              <a:rPr lang="ru-RU" sz="1600" dirty="0">
                <a:latin typeface="Times New Roman" panose="02020603050405020304" pitchFamily="18" charset="0"/>
                <a:ea typeface="Times New Roman" panose="02020603050405020304" pitchFamily="18" charset="0"/>
              </a:rPr>
              <a:t>.</a:t>
            </a:r>
          </a:p>
          <a:p>
            <a:pPr marL="25400" marR="0" indent="424180" algn="just">
              <a:lnSpc>
                <a:spcPct val="150000"/>
              </a:lnSpc>
              <a:spcBef>
                <a:spcPts val="0"/>
              </a:spcBef>
              <a:spcAft>
                <a:spcPts val="0"/>
              </a:spcAft>
            </a:pPr>
            <a:r>
              <a:rPr lang="ru-RU" sz="1600" dirty="0" err="1">
                <a:latin typeface="Times New Roman" panose="02020603050405020304" pitchFamily="18" charset="0"/>
                <a:ea typeface="Times New Roman" panose="02020603050405020304" pitchFamily="18" charset="0"/>
              </a:rPr>
              <a:t>Биринчи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усул</a:t>
            </a:r>
            <a:r>
              <a:rPr lang="ru-RU" sz="1600" dirty="0">
                <a:latin typeface="Times New Roman" panose="02020603050405020304" pitchFamily="18" charset="0"/>
                <a:ea typeface="Times New Roman" panose="02020603050405020304" pitchFamily="18" charset="0"/>
              </a:rPr>
              <a:t> — </a:t>
            </a:r>
            <a:r>
              <a:rPr lang="ru-RU" sz="1600" dirty="0" err="1">
                <a:latin typeface="Times New Roman" panose="02020603050405020304" pitchFamily="18" charset="0"/>
                <a:ea typeface="Times New Roman" panose="02020603050405020304" pitchFamily="18" charset="0"/>
              </a:rPr>
              <a:t>ўлчам</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занжирининг</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ҳамма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звеноларига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бир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ҳил</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жоизлик</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қиймати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белгилаш</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бу</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усулни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ташкил</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этувчи</a:t>
            </a:r>
            <a:r>
              <a:rPr lang="ru-RU" sz="1600" dirty="0">
                <a:latin typeface="Times New Roman" panose="02020603050405020304" pitchFamily="18" charset="0"/>
                <a:ea typeface="Times New Roman" panose="02020603050405020304" pitchFamily="18" charset="0"/>
              </a:rPr>
              <a:t> звено </a:t>
            </a:r>
            <a:r>
              <a:rPr lang="ru-RU" sz="1600" dirty="0" err="1">
                <a:latin typeface="Times New Roman" panose="02020603050405020304" pitchFamily="18" charset="0"/>
                <a:ea typeface="Times New Roman" panose="02020603050405020304" pitchFamily="18" charset="0"/>
              </a:rPr>
              <a:t>ўлчамлари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бир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тартибда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ёки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диаметрларининг</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бирор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оралиғига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тушганда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қўлланилади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Усул</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шартига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кўра</a:t>
            </a:r>
            <a:r>
              <a:rPr lang="ru-RU" sz="1600"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3256107390"/>
              </p:ext>
            </p:extLst>
          </p:nvPr>
        </p:nvGraphicFramePr>
        <p:xfrm>
          <a:off x="3944335" y="4251135"/>
          <a:ext cx="4076907" cy="585402"/>
        </p:xfrm>
        <a:graphic>
          <a:graphicData uri="http://schemas.openxmlformats.org/presentationml/2006/ole">
            <mc:AlternateContent xmlns:mc="http://schemas.openxmlformats.org/markup-compatibility/2006">
              <mc:Choice xmlns:v="urn:schemas-microsoft-com:vml" Requires="v">
                <p:oleObj spid="_x0000_s22566" name="Уравнение" r:id="rId5" imgW="1854200" imgH="279400" progId="Equation.3">
                  <p:embed/>
                </p:oleObj>
              </mc:Choice>
              <mc:Fallback>
                <p:oleObj name="Уравнение" r:id="rId5" imgW="1854200" imgH="2794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44335" y="4251135"/>
                        <a:ext cx="4076907" cy="585402"/>
                      </a:xfrm>
                      <a:prstGeom prst="rect">
                        <a:avLst/>
                      </a:prstGeom>
                      <a:solidFill>
                        <a:schemeClr val="accent2"/>
                      </a:solidFill>
                    </p:spPr>
                  </p:pic>
                </p:oleObj>
              </mc:Fallback>
            </mc:AlternateContent>
          </a:graphicData>
        </a:graphic>
      </p:graphicFrame>
      <p:sp>
        <p:nvSpPr>
          <p:cNvPr id="8" name="Прямоугольник 7"/>
          <p:cNvSpPr/>
          <p:nvPr/>
        </p:nvSpPr>
        <p:spPr>
          <a:xfrm>
            <a:off x="788126" y="5554845"/>
            <a:ext cx="1956177" cy="335989"/>
          </a:xfrm>
          <a:prstGeom prst="rect">
            <a:avLst/>
          </a:prstGeom>
        </p:spPr>
        <p:txBody>
          <a:bodyPr wrap="none">
            <a:spAutoFit/>
          </a:bodyPr>
          <a:lstStyle/>
          <a:p>
            <a:pPr algn="just">
              <a:lnSpc>
                <a:spcPts val="1900"/>
              </a:lnSpc>
            </a:pPr>
            <a:r>
              <a:rPr lang="ru-RU" dirty="0">
                <a:latin typeface="Times New Roman" panose="02020603050405020304" pitchFamily="18" charset="0"/>
                <a:ea typeface="Times New Roman" panose="02020603050405020304" pitchFamily="18" charset="0"/>
              </a:rPr>
              <a:t>у </a:t>
            </a:r>
            <a:r>
              <a:rPr lang="ru-RU" dirty="0" err="1">
                <a:latin typeface="Times New Roman" panose="02020603050405020304" pitchFamily="18" charset="0"/>
                <a:ea typeface="Times New Roman" panose="02020603050405020304" pitchFamily="18" charset="0"/>
              </a:rPr>
              <a:t>ҳолда</a:t>
            </a:r>
            <a:r>
              <a:rPr lang="ru-RU" dirty="0">
                <a:latin typeface="Times New Roman" panose="02020603050405020304" pitchFamily="18" charset="0"/>
                <a:ea typeface="Times New Roman" panose="02020603050405020304" pitchFamily="18" charset="0"/>
              </a:rPr>
              <a:t> (2-77) дан</a:t>
            </a:r>
            <a:endParaRPr lang="ru-RU" sz="800" b="1" dirty="0">
              <a:effectLst/>
              <a:latin typeface="Times New Roman" panose="02020603050405020304" pitchFamily="18" charset="0"/>
              <a:ea typeface="Times New Roman" panose="02020603050405020304" pitchFamily="18" charset="0"/>
            </a:endParaRPr>
          </a:p>
        </p:txBody>
      </p:sp>
      <p:sp>
        <p:nvSpPr>
          <p:cNvPr id="9"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3802059500"/>
              </p:ext>
            </p:extLst>
          </p:nvPr>
        </p:nvGraphicFramePr>
        <p:xfrm>
          <a:off x="3251842" y="5400484"/>
          <a:ext cx="3499871" cy="644713"/>
        </p:xfrm>
        <a:graphic>
          <a:graphicData uri="http://schemas.openxmlformats.org/presentationml/2006/ole">
            <mc:AlternateContent xmlns:mc="http://schemas.openxmlformats.org/markup-compatibility/2006">
              <mc:Choice xmlns:v="urn:schemas-microsoft-com:vml" Requires="v">
                <p:oleObj spid="_x0000_s22567" name="Уравнение" r:id="rId7" imgW="1447800" imgH="279400" progId="Equation.3">
                  <p:embed/>
                </p:oleObj>
              </mc:Choice>
              <mc:Fallback>
                <p:oleObj name="Уравнение" r:id="rId7" imgW="1447800" imgH="2794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51842" y="5400484"/>
                        <a:ext cx="3499871" cy="644713"/>
                      </a:xfrm>
                      <a:prstGeom prst="rect">
                        <a:avLst/>
                      </a:prstGeom>
                      <a:solidFill>
                        <a:schemeClr val="accent2"/>
                      </a:solidFill>
                    </p:spPr>
                  </p:pic>
                </p:oleObj>
              </mc:Fallback>
            </mc:AlternateContent>
          </a:graphicData>
        </a:graphic>
      </p:graphicFrame>
      <p:sp>
        <p:nvSpPr>
          <p:cNvPr id="11" name="Прямоугольник 10"/>
          <p:cNvSpPr/>
          <p:nvPr/>
        </p:nvSpPr>
        <p:spPr>
          <a:xfrm>
            <a:off x="7507550" y="5569145"/>
            <a:ext cx="874791" cy="335989"/>
          </a:xfrm>
          <a:prstGeom prst="rect">
            <a:avLst/>
          </a:prstGeom>
        </p:spPr>
        <p:txBody>
          <a:bodyPr wrap="none">
            <a:spAutoFit/>
          </a:bodyPr>
          <a:lstStyle/>
          <a:p>
            <a:pPr algn="just">
              <a:lnSpc>
                <a:spcPts val="1900"/>
              </a:lnSpc>
            </a:pPr>
            <a:r>
              <a:rPr lang="ru-RU" dirty="0" err="1">
                <a:latin typeface="Times New Roman" panose="02020603050405020304" pitchFamily="18" charset="0"/>
                <a:ea typeface="Times New Roman" panose="02020603050405020304" pitchFamily="18" charset="0"/>
              </a:rPr>
              <a:t>бундан</a:t>
            </a:r>
            <a:endParaRPr lang="ru-RU" sz="800" b="1" dirty="0">
              <a:effectLst/>
              <a:latin typeface="Times New Roman" panose="02020603050405020304" pitchFamily="18" charset="0"/>
              <a:ea typeface="Times New Roman" panose="02020603050405020304" pitchFamily="18" charset="0"/>
            </a:endParaRPr>
          </a:p>
        </p:txBody>
      </p:sp>
      <p:sp>
        <p:nvSpPr>
          <p:cNvPr id="12"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1323682869"/>
              </p:ext>
            </p:extLst>
          </p:nvPr>
        </p:nvGraphicFramePr>
        <p:xfrm>
          <a:off x="8886489" y="5400484"/>
          <a:ext cx="1206880" cy="673312"/>
        </p:xfrm>
        <a:graphic>
          <a:graphicData uri="http://schemas.openxmlformats.org/presentationml/2006/ole">
            <mc:AlternateContent xmlns:mc="http://schemas.openxmlformats.org/markup-compatibility/2006">
              <mc:Choice xmlns:v="urn:schemas-microsoft-com:vml" Requires="v">
                <p:oleObj spid="_x0000_s22568" name="Уравнение" r:id="rId9" imgW="901700" imgH="508000" progId="Equation.3">
                  <p:embed/>
                </p:oleObj>
              </mc:Choice>
              <mc:Fallback>
                <p:oleObj name="Уравнение" r:id="rId9" imgW="901700" imgH="508000"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86489" y="5400484"/>
                        <a:ext cx="1206880" cy="673312"/>
                      </a:xfrm>
                      <a:prstGeom prst="rect">
                        <a:avLst/>
                      </a:prstGeom>
                      <a:solidFill>
                        <a:schemeClr val="accent2"/>
                      </a:solidFill>
                    </p:spPr>
                  </p:pic>
                </p:oleObj>
              </mc:Fallback>
            </mc:AlternateContent>
          </a:graphicData>
        </a:graphic>
      </p:graphicFrame>
    </p:spTree>
    <p:extLst>
      <p:ext uri="{BB962C8B-B14F-4D97-AF65-F5344CB8AC3E}">
        <p14:creationId xmlns:p14="http://schemas.microsoft.com/office/powerpoint/2010/main" val="6693163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14696" y="479821"/>
            <a:ext cx="9962605" cy="2492990"/>
          </a:xfrm>
          <a:prstGeom prst="rect">
            <a:avLst/>
          </a:prstGeom>
        </p:spPr>
        <p:txBody>
          <a:bodyPr wrap="square">
            <a:spAutoFit/>
          </a:bodyPr>
          <a:lstStyle/>
          <a:p>
            <a:pPr indent="449580" algn="just">
              <a:lnSpc>
                <a:spcPct val="150000"/>
              </a:lnSpc>
            </a:pP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Ҳисобланган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ўртача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катталикларига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қараб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уларни</a:t>
            </a:r>
            <a:r>
              <a:rPr lang="ru-RU" dirty="0">
                <a:latin typeface="Times New Roman" panose="02020603050405020304" pitchFamily="18" charset="0"/>
                <a:ea typeface="Times New Roman" panose="02020603050405020304" pitchFamily="18" charset="0"/>
                <a:cs typeface="Times New Roman" panose="02020603050405020304" pitchFamily="18" charset="0"/>
              </a:rPr>
              <a:t> конструктив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талабларига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тайёрланиш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мураккаблигига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кўра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тўлдириш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1400"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uz-Cyrl-UZ" sz="1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50000"/>
              </a:lnSpc>
            </a:pPr>
            <a:endParaRPr lang="uz-Cyrl-UZ" sz="1400" dirty="0">
              <a:latin typeface="Times New Roman" panose="02020603050405020304" pitchFamily="18" charset="0"/>
              <a:ea typeface="Times New Roman" panose="02020603050405020304" pitchFamily="18" charset="0"/>
              <a:cs typeface="Times New Roman" panose="02020603050405020304" pitchFamily="18" charset="0"/>
            </a:endParaRPr>
          </a:p>
          <a:p>
            <a:pPr indent="449580" algn="just">
              <a:lnSpc>
                <a:spcPct val="150000"/>
              </a:lnSpc>
            </a:pPr>
            <a:r>
              <a:rPr lang="uz-Cyrl-UZ" sz="1400" dirty="0" smtClean="0">
                <a:latin typeface="Times New Roman" panose="02020603050405020304" pitchFamily="18" charset="0"/>
                <a:ea typeface="Times New Roman" panose="02020603050405020304" pitchFamily="18" charset="0"/>
                <a:cs typeface="Times New Roman" panose="02020603050405020304" pitchFamily="18" charset="0"/>
              </a:rPr>
              <a:t>Л</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екин</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TA</a:t>
            </a:r>
            <a:r>
              <a:rPr lang="ru-RU" baseline="-25000" dirty="0">
                <a:latin typeface="Times New Roman" panose="02020603050405020304" pitchFamily="18" charset="0"/>
                <a:ea typeface="Times New Roman" panose="02020603050405020304" pitchFamily="18" charset="0"/>
                <a:cs typeface="Times New Roman" panose="02020603050405020304" pitchFamily="18" charset="0"/>
              </a:rPr>
              <a:t>0</a:t>
            </a:r>
            <a:r>
              <a:rPr lang="en-US" dirty="0" smtClean="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en-US" dirty="0" smtClean="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lang="ru-RU" dirty="0" err="1">
                <a:latin typeface="Times New Roman" panose="02020603050405020304" pitchFamily="18" charset="0"/>
                <a:cs typeface="Times New Roman" panose="02020603050405020304" pitchFamily="18" charset="0"/>
              </a:rPr>
              <a:t>шарт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бажарилиши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лозим</a:t>
            </a:r>
            <a:r>
              <a:rPr lang="ru-RU" dirty="0">
                <a:latin typeface="Times New Roman" panose="02020603050405020304" pitchFamily="18" charset="0"/>
                <a:cs typeface="Times New Roman" panose="02020603050405020304" pitchFamily="18" charset="0"/>
              </a:rPr>
              <a:t>. Бунда </a:t>
            </a:r>
            <a:r>
              <a:rPr lang="ru-RU" dirty="0" err="1">
                <a:latin typeface="Times New Roman" panose="02020603050405020304" pitchFamily="18" charset="0"/>
                <a:cs typeface="Times New Roman" panose="02020603050405020304" pitchFamily="18" charset="0"/>
              </a:rPr>
              <a:t>албатта</a:t>
            </a:r>
            <a:r>
              <a:rPr lang="ru-RU" dirty="0">
                <a:latin typeface="Times New Roman" panose="02020603050405020304" pitchFamily="18" charset="0"/>
                <a:cs typeface="Times New Roman" panose="02020603050405020304" pitchFamily="18" charset="0"/>
              </a:rPr>
              <a:t>, стан­дарт </a:t>
            </a:r>
            <a:r>
              <a:rPr lang="ru-RU" dirty="0" err="1" smtClean="0">
                <a:latin typeface="Times New Roman" panose="02020603050405020304" pitchFamily="18" charset="0"/>
                <a:cs typeface="Times New Roman" panose="02020603050405020304" pitchFamily="18" charset="0"/>
              </a:rPr>
              <a:t>жоизлик</a:t>
            </a:r>
            <a:r>
              <a:rPr lang="ru-RU" dirty="0" smtClean="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қийматларидан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мақсадга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мувофиқдир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усул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оддий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лекин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қийматларини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тўғрилаш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ихтиёрий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бўлганлиги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етарли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даражада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аниқ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эмас</a:t>
            </a:r>
            <a:endParaRPr lang="ru-RU"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731445791"/>
              </p:ext>
            </p:extLst>
          </p:nvPr>
        </p:nvGraphicFramePr>
        <p:xfrm>
          <a:off x="2899954" y="1636123"/>
          <a:ext cx="600892" cy="532866"/>
        </p:xfrm>
        <a:graphic>
          <a:graphicData uri="http://schemas.openxmlformats.org/presentationml/2006/ole">
            <mc:AlternateContent xmlns:mc="http://schemas.openxmlformats.org/markup-compatibility/2006">
              <mc:Choice xmlns:v="urn:schemas-microsoft-com:vml" Requires="v">
                <p:oleObj spid="_x0000_s23580" name="Уравнение" r:id="rId3" imgW="507780" imgH="444307" progId="Equation.3">
                  <p:embed/>
                </p:oleObj>
              </mc:Choice>
              <mc:Fallback>
                <p:oleObj name="Уравнение" r:id="rId3" imgW="507780" imgH="444307"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9954" y="1636123"/>
                        <a:ext cx="600892" cy="532866"/>
                      </a:xfrm>
                      <a:prstGeom prst="rect">
                        <a:avLst/>
                      </a:prstGeom>
                      <a:noFill/>
                    </p:spPr>
                  </p:pic>
                </p:oleObj>
              </mc:Fallback>
            </mc:AlternateContent>
          </a:graphicData>
        </a:graphic>
      </p:graphicFrame>
      <p:sp>
        <p:nvSpPr>
          <p:cNvPr id="5" name="Прямоугольник 4"/>
          <p:cNvSpPr/>
          <p:nvPr/>
        </p:nvSpPr>
        <p:spPr>
          <a:xfrm>
            <a:off x="1114696" y="2972811"/>
            <a:ext cx="10210801" cy="1289071"/>
          </a:xfrm>
          <a:prstGeom prst="rect">
            <a:avLst/>
          </a:prstGeom>
        </p:spPr>
        <p:txBody>
          <a:bodyPr wrap="square">
            <a:spAutoFit/>
          </a:bodyPr>
          <a:lstStyle/>
          <a:p>
            <a:pPr indent="449580" algn="just">
              <a:lnSpc>
                <a:spcPct val="150000"/>
              </a:lnSpc>
            </a:pPr>
            <a:r>
              <a:rPr lang="ru-RU" b="1" dirty="0" err="1">
                <a:latin typeface="Times New Roman" panose="02020603050405020304" pitchFamily="18" charset="0"/>
                <a:ea typeface="Times New Roman" panose="02020603050405020304" pitchFamily="18" charset="0"/>
              </a:rPr>
              <a:t>Бир</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квалитетдаги</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жоизлнклар</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усули</a:t>
            </a:r>
            <a:r>
              <a:rPr lang="ru-RU" b="1" dirty="0">
                <a:latin typeface="Times New Roman" panose="02020603050405020304" pitchFamily="18" charset="0"/>
                <a:ea typeface="Times New Roman" panose="02020603050405020304" pitchFamily="18" charset="0"/>
              </a:rPr>
              <a:t>.</a:t>
            </a:r>
            <a:r>
              <a:rPr lang="ru-RU" dirty="0">
                <a:latin typeface="Times New Roman" panose="02020603050405020304" pitchFamily="18" charset="0"/>
                <a:ea typeface="Times New Roman" panose="02020603050405020304" pitchFamily="18" charset="0"/>
              </a:rPr>
              <a:t> Бунда </a:t>
            </a:r>
            <a:r>
              <a:rPr lang="ru-RU" dirty="0" err="1">
                <a:latin typeface="Times New Roman" panose="02020603050405020304" pitchFamily="18" charset="0"/>
                <a:ea typeface="Times New Roman" panose="02020603050405020304" pitchFamily="18" charset="0"/>
              </a:rPr>
              <a:t>ҳамма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rPr>
              <a:t>ўлчамларини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квалитетда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тайёрлаш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мумкин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ле­кин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қийматлари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уларнинг</a:t>
            </a:r>
            <a:r>
              <a:rPr lang="ru-RU" dirty="0">
                <a:latin typeface="Times New Roman" panose="02020603050405020304" pitchFamily="18" charset="0"/>
                <a:ea typeface="Times New Roman" panose="02020603050405020304" pitchFamily="18" charset="0"/>
              </a:rPr>
              <a:t> номинал </a:t>
            </a:r>
            <a:r>
              <a:rPr lang="ru-RU" dirty="0" err="1">
                <a:latin typeface="Times New Roman" panose="02020603050405020304" pitchFamily="18" charset="0"/>
                <a:ea typeface="Times New Roman" panose="02020603050405020304" pitchFamily="18" charset="0"/>
              </a:rPr>
              <a:t>ўлчамларига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боғлиқдир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Хар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қайси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қуйидагига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яъни</a:t>
            </a:r>
            <a:endParaRPr lang="ru-RU" sz="1400" dirty="0">
              <a:effectLst/>
              <a:latin typeface="Times New Roman" panose="02020603050405020304" pitchFamily="18" charset="0"/>
              <a:ea typeface="Times New Roman" panose="02020603050405020304" pitchFamily="18" charset="0"/>
            </a:endParaRPr>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303384452"/>
              </p:ext>
            </p:extLst>
          </p:nvPr>
        </p:nvGraphicFramePr>
        <p:xfrm>
          <a:off x="9274631" y="4020308"/>
          <a:ext cx="2050866" cy="557301"/>
        </p:xfrm>
        <a:graphic>
          <a:graphicData uri="http://schemas.openxmlformats.org/presentationml/2006/ole">
            <mc:AlternateContent xmlns:mc="http://schemas.openxmlformats.org/markup-compatibility/2006">
              <mc:Choice xmlns:v="urn:schemas-microsoft-com:vml" Requires="v">
                <p:oleObj spid="_x0000_s23581" name="Уравнение" r:id="rId5" imgW="876300" imgH="241300" progId="Equation.3">
                  <p:embed/>
                </p:oleObj>
              </mc:Choice>
              <mc:Fallback>
                <p:oleObj name="Уравнение" r:id="rId5" imgW="876300" imgH="2413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74631" y="4020308"/>
                        <a:ext cx="2050866" cy="557301"/>
                      </a:xfrm>
                      <a:prstGeom prst="rect">
                        <a:avLst/>
                      </a:prstGeom>
                      <a:solidFill>
                        <a:schemeClr val="accent2"/>
                      </a:solidFill>
                    </p:spPr>
                  </p:pic>
                </p:oleObj>
              </mc:Fallback>
            </mc:AlternateContent>
          </a:graphicData>
        </a:graphic>
      </p:graphicFrame>
      <p:sp>
        <p:nvSpPr>
          <p:cNvPr id="8" name="Прямоугольник 7"/>
          <p:cNvSpPr/>
          <p:nvPr/>
        </p:nvSpPr>
        <p:spPr>
          <a:xfrm>
            <a:off x="1114696" y="4535194"/>
            <a:ext cx="9400904" cy="1338828"/>
          </a:xfrm>
          <a:prstGeom prst="rect">
            <a:avLst/>
          </a:prstGeom>
        </p:spPr>
        <p:txBody>
          <a:bodyPr wrap="square">
            <a:spAutoFit/>
          </a:bodyPr>
          <a:lstStyle/>
          <a:p>
            <a:pPr algn="just">
              <a:lnSpc>
                <a:spcPct val="150000"/>
              </a:lnSpc>
            </a:pP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ерда</a:t>
            </a:r>
            <a:r>
              <a:rPr lang="ru-RU" dirty="0">
                <a:latin typeface="Times New Roman" panose="02020603050405020304" pitchFamily="18" charset="0"/>
                <a:ea typeface="Times New Roman" panose="02020603050405020304" pitchFamily="18" charset="0"/>
              </a:rPr>
              <a:t> </a:t>
            </a:r>
            <a:r>
              <a:rPr lang="en-US" dirty="0">
                <a:latin typeface="Times New Roman" panose="02020603050405020304" pitchFamily="18" charset="0"/>
                <a:ea typeface="Times New Roman" panose="02020603050405020304" pitchFamily="18" charset="0"/>
              </a:rPr>
              <a:t>D</a:t>
            </a:r>
            <a:r>
              <a:rPr lang="ru-RU" i="1" dirty="0">
                <a:latin typeface="Times New Roman" panose="02020603050405020304" pitchFamily="18" charset="0"/>
                <a:ea typeface="Times New Roman" panose="02020603050405020304" pitchFamily="18" charset="0"/>
              </a:rPr>
              <a:t>—</a:t>
            </a:r>
            <a:r>
              <a:rPr lang="ru-RU" dirty="0">
                <a:latin typeface="Times New Roman" panose="02020603050405020304" pitchFamily="18" charset="0"/>
                <a:ea typeface="Times New Roman" panose="02020603050405020304" pitchFamily="18" charset="0"/>
              </a:rPr>
              <a:t> СТСЭВ145-75 </a:t>
            </a:r>
            <a:r>
              <a:rPr lang="ru-RU" dirty="0" err="1">
                <a:latin typeface="Times New Roman" panose="02020603050405020304" pitchFamily="18" charset="0"/>
                <a:ea typeface="Times New Roman" panose="02020603050405020304" pitchFamily="18" charset="0"/>
              </a:rPr>
              <a:t>бўйича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диаметрлар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оралиғининг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ўрта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геометрик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бўлиб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унга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кўрилаётган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чизиқли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тегишлидир</a:t>
            </a:r>
            <a:r>
              <a:rPr lang="ru-RU" dirty="0">
                <a:latin typeface="Times New Roman" panose="02020603050405020304" pitchFamily="18" charset="0"/>
                <a:ea typeface="Times New Roman" panose="02020603050405020304" pitchFamily="18" charset="0"/>
              </a:rPr>
              <a:t>.</a:t>
            </a:r>
            <a:endParaRPr lang="ru-RU" sz="1400" dirty="0">
              <a:latin typeface="Times New Roman" panose="02020603050405020304" pitchFamily="18" charset="0"/>
              <a:ea typeface="Times New Roman" panose="02020603050405020304" pitchFamily="18" charset="0"/>
            </a:endParaRPr>
          </a:p>
          <a:p>
            <a:pPr algn="just">
              <a:lnSpc>
                <a:spcPct val="150000"/>
              </a:lnSpc>
            </a:pPr>
            <a:r>
              <a:rPr lang="ru-RU" dirty="0">
                <a:latin typeface="Times New Roman" panose="02020603050405020304" pitchFamily="18" charset="0"/>
                <a:ea typeface="Times New Roman" panose="02020603050405020304" pitchFamily="18" charset="0"/>
              </a:rPr>
              <a:t> У </a:t>
            </a:r>
            <a:r>
              <a:rPr lang="ru-RU" dirty="0" err="1">
                <a:latin typeface="Times New Roman" panose="02020603050405020304" pitchFamily="18" charset="0"/>
                <a:ea typeface="Times New Roman" panose="02020603050405020304" pitchFamily="18" charset="0"/>
              </a:rPr>
              <a:t>ҳолда</a:t>
            </a:r>
            <a:endParaRPr lang="ru-RU" sz="1400" dirty="0">
              <a:effectLst/>
              <a:latin typeface="Times New Roman" panose="02020603050405020304" pitchFamily="18" charset="0"/>
              <a:ea typeface="Times New Roman" panose="02020603050405020304" pitchFamily="18" charset="0"/>
            </a:endParaRPr>
          </a:p>
        </p:txBody>
      </p:sp>
      <p:sp>
        <p:nvSpPr>
          <p:cNvPr id="9"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392703039"/>
              </p:ext>
            </p:extLst>
          </p:nvPr>
        </p:nvGraphicFramePr>
        <p:xfrm>
          <a:off x="2571894" y="5646186"/>
          <a:ext cx="4534301" cy="598870"/>
        </p:xfrm>
        <a:graphic>
          <a:graphicData uri="http://schemas.openxmlformats.org/presentationml/2006/ole">
            <mc:AlternateContent xmlns:mc="http://schemas.openxmlformats.org/markup-compatibility/2006">
              <mc:Choice xmlns:v="urn:schemas-microsoft-com:vml" Requires="v">
                <p:oleObj spid="_x0000_s23582" name="Уравнение" r:id="rId7" imgW="2527300" imgH="330200" progId="Equation.3">
                  <p:embed/>
                </p:oleObj>
              </mc:Choice>
              <mc:Fallback>
                <p:oleObj name="Уравнение" r:id="rId7" imgW="2527300" imgH="3302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71894" y="5646186"/>
                        <a:ext cx="4534301" cy="598870"/>
                      </a:xfrm>
                      <a:prstGeom prst="rect">
                        <a:avLst/>
                      </a:prstGeom>
                      <a:solidFill>
                        <a:schemeClr val="accent2"/>
                      </a:solidFill>
                    </p:spPr>
                  </p:pic>
                </p:oleObj>
              </mc:Fallback>
            </mc:AlternateContent>
          </a:graphicData>
        </a:graphic>
      </p:graphicFrame>
      <p:sp>
        <p:nvSpPr>
          <p:cNvPr id="11" name="Прямоугольник 10"/>
          <p:cNvSpPr/>
          <p:nvPr/>
        </p:nvSpPr>
        <p:spPr>
          <a:xfrm>
            <a:off x="1031221" y="6174470"/>
            <a:ext cx="7615646" cy="507831"/>
          </a:xfrm>
          <a:prstGeom prst="rect">
            <a:avLst/>
          </a:prstGeom>
        </p:spPr>
        <p:txBody>
          <a:bodyPr wrap="square">
            <a:spAutoFit/>
          </a:bodyPr>
          <a:lstStyle/>
          <a:p>
            <a:pPr>
              <a:lnSpc>
                <a:spcPct val="150000"/>
              </a:lnSpc>
            </a:pPr>
            <a:r>
              <a:rPr lang="ru-RU" dirty="0">
                <a:latin typeface="Times New Roman" panose="02020603050405020304" pitchFamily="18" charset="0"/>
                <a:ea typeface="Times New Roman" panose="02020603050405020304" pitchFamily="18" charset="0"/>
              </a:rPr>
              <a:t>а</a:t>
            </a:r>
            <a:r>
              <a:rPr lang="en-US" baseline="-25000" dirty="0" err="1">
                <a:latin typeface="Times New Roman" panose="02020603050405020304" pitchFamily="18" charset="0"/>
                <a:ea typeface="Times New Roman" panose="02020603050405020304" pitchFamily="18" charset="0"/>
              </a:rPr>
              <a:t>i</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берилган</a:t>
            </a:r>
            <a:r>
              <a:rPr lang="ru-RU"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жоизлигида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бирлигининг</a:t>
            </a:r>
            <a:r>
              <a:rPr lang="ru-RU" dirty="0">
                <a:latin typeface="Times New Roman" panose="02020603050405020304" pitchFamily="18" charset="0"/>
                <a:ea typeface="Times New Roman" panose="02020603050405020304" pitchFamily="18" charset="0"/>
              </a:rPr>
              <a:t> сони </a:t>
            </a:r>
            <a:endParaRPr lang="ru-RU" dirty="0"/>
          </a:p>
        </p:txBody>
      </p:sp>
    </p:spTree>
    <p:extLst>
      <p:ext uri="{BB962C8B-B14F-4D97-AF65-F5344CB8AC3E}">
        <p14:creationId xmlns:p14="http://schemas.microsoft.com/office/powerpoint/2010/main" val="22921136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78629" y="357505"/>
            <a:ext cx="6096000" cy="656590"/>
          </a:xfrm>
          <a:prstGeom prst="rect">
            <a:avLst/>
          </a:prstGeom>
        </p:spPr>
        <p:txBody>
          <a:bodyPr>
            <a:spAutoFit/>
          </a:bodyPr>
          <a:lstStyle/>
          <a:p>
            <a:pPr algn="ctr">
              <a:lnSpc>
                <a:spcPts val="1900"/>
              </a:lnSpc>
              <a:spcAft>
                <a:spcPts val="600"/>
              </a:spcAft>
            </a:pPr>
            <a:r>
              <a:rPr lang="ru-RU" b="1" dirty="0" err="1">
                <a:latin typeface="Times New Roman" panose="02020603050405020304" pitchFamily="18" charset="0"/>
                <a:ea typeface="Times New Roman" panose="02020603050405020304" pitchFamily="18" charset="0"/>
                <a:cs typeface="Times New Roman" panose="02020603050405020304" pitchFamily="18" charset="0"/>
              </a:rPr>
              <a:t>Квалитетга</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боғлиқ</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бўлган</a:t>
            </a:r>
            <a:endParaRPr lang="ru-RU" dirty="0">
              <a:latin typeface="PANDA Times UZ"/>
              <a:ea typeface="Times New Roman" panose="02020603050405020304" pitchFamily="18" charset="0"/>
              <a:cs typeface="Times New Roman" panose="02020603050405020304" pitchFamily="18" charset="0"/>
            </a:endParaRPr>
          </a:p>
          <a:p>
            <a:pPr algn="ctr">
              <a:lnSpc>
                <a:spcPts val="1900"/>
              </a:lnSpc>
              <a:spcAft>
                <a:spcPts val="600"/>
              </a:spcAft>
            </a:pPr>
            <a:r>
              <a:rPr lang="ru-RU" b="1"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b="1" dirty="0">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бирлигининг</a:t>
            </a:r>
            <a:r>
              <a:rPr lang="ru-RU" b="1" dirty="0">
                <a:latin typeface="Times New Roman" panose="02020603050405020304" pitchFamily="18" charset="0"/>
                <a:ea typeface="Times New Roman" panose="02020603050405020304" pitchFamily="18" charset="0"/>
                <a:cs typeface="Times New Roman" panose="02020603050405020304" pitchFamily="18" charset="0"/>
              </a:rPr>
              <a:t> сон </a:t>
            </a:r>
            <a:r>
              <a:rPr lang="ru-RU" b="1" dirty="0" err="1">
                <a:latin typeface="Times New Roman" panose="02020603050405020304" pitchFamily="18" charset="0"/>
                <a:ea typeface="Times New Roman" panose="02020603050405020304" pitchFamily="18" charset="0"/>
                <a:cs typeface="Times New Roman" panose="02020603050405020304" pitchFamily="18" charset="0"/>
              </a:rPr>
              <a:t>қийматлари</a:t>
            </a:r>
            <a:endParaRPr lang="ru-RU" dirty="0">
              <a:latin typeface="PANDA Times UZ"/>
              <a:ea typeface="Times New Roman" panose="02020603050405020304" pitchFamily="18" charset="0"/>
              <a:cs typeface="Times New Roman" panose="02020603050405020304"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3710274813"/>
              </p:ext>
            </p:extLst>
          </p:nvPr>
        </p:nvGraphicFramePr>
        <p:xfrm>
          <a:off x="1125585" y="1244122"/>
          <a:ext cx="10202088" cy="1063606"/>
        </p:xfrm>
        <a:graphic>
          <a:graphicData uri="http://schemas.openxmlformats.org/drawingml/2006/table">
            <a:tbl>
              <a:tblPr>
                <a:tableStyleId>{08FB837D-C827-4EFA-A057-4D05807E0F7C}</a:tableStyleId>
              </a:tblPr>
              <a:tblGrid>
                <a:gridCol w="2284840">
                  <a:extLst>
                    <a:ext uri="{9D8B030D-6E8A-4147-A177-3AD203B41FA5}">
                      <a16:colId xmlns:a16="http://schemas.microsoft.com/office/drawing/2014/main" val="375387809"/>
                    </a:ext>
                  </a:extLst>
                </a:gridCol>
                <a:gridCol w="650915">
                  <a:extLst>
                    <a:ext uri="{9D8B030D-6E8A-4147-A177-3AD203B41FA5}">
                      <a16:colId xmlns:a16="http://schemas.microsoft.com/office/drawing/2014/main" val="249298661"/>
                    </a:ext>
                  </a:extLst>
                </a:gridCol>
                <a:gridCol w="650915">
                  <a:extLst>
                    <a:ext uri="{9D8B030D-6E8A-4147-A177-3AD203B41FA5}">
                      <a16:colId xmlns:a16="http://schemas.microsoft.com/office/drawing/2014/main" val="2177066379"/>
                    </a:ext>
                  </a:extLst>
                </a:gridCol>
                <a:gridCol w="664199">
                  <a:extLst>
                    <a:ext uri="{9D8B030D-6E8A-4147-A177-3AD203B41FA5}">
                      <a16:colId xmlns:a16="http://schemas.microsoft.com/office/drawing/2014/main" val="555358667"/>
                    </a:ext>
                  </a:extLst>
                </a:gridCol>
                <a:gridCol w="650915">
                  <a:extLst>
                    <a:ext uri="{9D8B030D-6E8A-4147-A177-3AD203B41FA5}">
                      <a16:colId xmlns:a16="http://schemas.microsoft.com/office/drawing/2014/main" val="1060767446"/>
                    </a:ext>
                  </a:extLst>
                </a:gridCol>
                <a:gridCol w="611062">
                  <a:extLst>
                    <a:ext uri="{9D8B030D-6E8A-4147-A177-3AD203B41FA5}">
                      <a16:colId xmlns:a16="http://schemas.microsoft.com/office/drawing/2014/main" val="92053877"/>
                    </a:ext>
                  </a:extLst>
                </a:gridCol>
                <a:gridCol w="717335">
                  <a:extLst>
                    <a:ext uri="{9D8B030D-6E8A-4147-A177-3AD203B41FA5}">
                      <a16:colId xmlns:a16="http://schemas.microsoft.com/office/drawing/2014/main" val="1326090366"/>
                    </a:ext>
                  </a:extLst>
                </a:gridCol>
                <a:gridCol w="690766">
                  <a:extLst>
                    <a:ext uri="{9D8B030D-6E8A-4147-A177-3AD203B41FA5}">
                      <a16:colId xmlns:a16="http://schemas.microsoft.com/office/drawing/2014/main" val="419477646"/>
                    </a:ext>
                  </a:extLst>
                </a:gridCol>
                <a:gridCol w="637631">
                  <a:extLst>
                    <a:ext uri="{9D8B030D-6E8A-4147-A177-3AD203B41FA5}">
                      <a16:colId xmlns:a16="http://schemas.microsoft.com/office/drawing/2014/main" val="2237528377"/>
                    </a:ext>
                  </a:extLst>
                </a:gridCol>
                <a:gridCol w="637631">
                  <a:extLst>
                    <a:ext uri="{9D8B030D-6E8A-4147-A177-3AD203B41FA5}">
                      <a16:colId xmlns:a16="http://schemas.microsoft.com/office/drawing/2014/main" val="784424854"/>
                    </a:ext>
                  </a:extLst>
                </a:gridCol>
                <a:gridCol w="677483">
                  <a:extLst>
                    <a:ext uri="{9D8B030D-6E8A-4147-A177-3AD203B41FA5}">
                      <a16:colId xmlns:a16="http://schemas.microsoft.com/office/drawing/2014/main" val="3516723542"/>
                    </a:ext>
                  </a:extLst>
                </a:gridCol>
                <a:gridCol w="701379">
                  <a:extLst>
                    <a:ext uri="{9D8B030D-6E8A-4147-A177-3AD203B41FA5}">
                      <a16:colId xmlns:a16="http://schemas.microsoft.com/office/drawing/2014/main" val="56629287"/>
                    </a:ext>
                  </a:extLst>
                </a:gridCol>
                <a:gridCol w="627017">
                  <a:extLst>
                    <a:ext uri="{9D8B030D-6E8A-4147-A177-3AD203B41FA5}">
                      <a16:colId xmlns:a16="http://schemas.microsoft.com/office/drawing/2014/main" val="4234358895"/>
                    </a:ext>
                  </a:extLst>
                </a:gridCol>
              </a:tblGrid>
              <a:tr h="741432">
                <a:tc>
                  <a:txBody>
                    <a:bodyPr/>
                    <a:lstStyle/>
                    <a:p>
                      <a:pPr marL="0" marR="0" algn="ctr">
                        <a:lnSpc>
                          <a:spcPts val="1900"/>
                        </a:lnSpc>
                        <a:spcBef>
                          <a:spcPts val="0"/>
                        </a:spcBef>
                        <a:spcAft>
                          <a:spcPts val="600"/>
                        </a:spcAft>
                      </a:pPr>
                      <a:r>
                        <a:rPr lang="ru-RU" sz="1800" dirty="0" err="1">
                          <a:effectLst/>
                          <a:latin typeface="Times New Roman" panose="02020603050405020304" pitchFamily="18" charset="0"/>
                          <a:cs typeface="Times New Roman" panose="02020603050405020304" pitchFamily="18" charset="0"/>
                        </a:rPr>
                        <a:t>Жоизлик</a:t>
                      </a:r>
                      <a:r>
                        <a:rPr lang="ru-RU" sz="1800" dirty="0">
                          <a:effectLst/>
                          <a:latin typeface="Times New Roman" panose="02020603050405020304" pitchFamily="18" charset="0"/>
                          <a:cs typeface="Times New Roman" panose="02020603050405020304" pitchFamily="18" charset="0"/>
                        </a:rPr>
                        <a:t> </a:t>
                      </a:r>
                      <a:r>
                        <a:rPr lang="ru-RU" sz="1800" dirty="0" err="1">
                          <a:effectLst/>
                          <a:latin typeface="Times New Roman" panose="02020603050405020304" pitchFamily="18" charset="0"/>
                          <a:cs typeface="Times New Roman" panose="02020603050405020304" pitchFamily="18" charset="0"/>
                        </a:rPr>
                        <a:t>бирлиги</a:t>
                      </a:r>
                      <a:r>
                        <a:rPr lang="ru-RU" sz="1800" dirty="0">
                          <a:effectLst/>
                          <a:latin typeface="Times New Roman" panose="02020603050405020304" pitchFamily="18" charset="0"/>
                          <a:cs typeface="Times New Roman" panose="02020603050405020304" pitchFamily="18" charset="0"/>
                        </a:rPr>
                        <a:t> сони квалитет</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dirty="0">
                          <a:effectLst/>
                          <a:latin typeface="Times New Roman" panose="02020603050405020304" pitchFamily="18" charset="0"/>
                          <a:cs typeface="Times New Roman" panose="02020603050405020304" pitchFamily="18" charset="0"/>
                        </a:rPr>
                        <a:t>10</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dirty="0">
                          <a:effectLst/>
                          <a:latin typeface="Times New Roman" panose="02020603050405020304" pitchFamily="18" charset="0"/>
                          <a:cs typeface="Times New Roman" panose="02020603050405020304" pitchFamily="18" charset="0"/>
                        </a:rPr>
                        <a:t>16</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dirty="0">
                          <a:effectLst/>
                          <a:latin typeface="Times New Roman" panose="02020603050405020304" pitchFamily="18" charset="0"/>
                          <a:cs typeface="Times New Roman" panose="02020603050405020304" pitchFamily="18" charset="0"/>
                        </a:rPr>
                        <a:t>25</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dirty="0">
                          <a:effectLst/>
                          <a:latin typeface="Times New Roman" panose="02020603050405020304" pitchFamily="18" charset="0"/>
                          <a:cs typeface="Times New Roman" panose="02020603050405020304" pitchFamily="18" charset="0"/>
                        </a:rPr>
                        <a:t>40</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dirty="0">
                          <a:effectLst/>
                          <a:latin typeface="Times New Roman" panose="02020603050405020304" pitchFamily="18" charset="0"/>
                          <a:cs typeface="Times New Roman" panose="02020603050405020304" pitchFamily="18" charset="0"/>
                        </a:rPr>
                        <a:t>64</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a:effectLst/>
                          <a:latin typeface="Times New Roman" panose="02020603050405020304" pitchFamily="18" charset="0"/>
                          <a:cs typeface="Times New Roman" panose="02020603050405020304" pitchFamily="18" charset="0"/>
                        </a:rPr>
                        <a:t>100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a:effectLst/>
                          <a:latin typeface="Times New Roman" panose="02020603050405020304" pitchFamily="18" charset="0"/>
                          <a:cs typeface="Times New Roman" panose="02020603050405020304" pitchFamily="18" charset="0"/>
                        </a:rPr>
                        <a:t>160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a:effectLst/>
                          <a:latin typeface="Times New Roman" panose="02020603050405020304" pitchFamily="18" charset="0"/>
                          <a:cs typeface="Times New Roman" panose="02020603050405020304" pitchFamily="18" charset="0"/>
                        </a:rPr>
                        <a:t>250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a:effectLst/>
                          <a:latin typeface="Times New Roman" panose="02020603050405020304" pitchFamily="18" charset="0"/>
                          <a:cs typeface="Times New Roman" panose="02020603050405020304" pitchFamily="18" charset="0"/>
                        </a:rPr>
                        <a:t>400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a:effectLst/>
                          <a:latin typeface="Times New Roman" panose="02020603050405020304" pitchFamily="18" charset="0"/>
                          <a:cs typeface="Times New Roman" panose="02020603050405020304" pitchFamily="18" charset="0"/>
                        </a:rPr>
                        <a:t>640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a:effectLst/>
                          <a:latin typeface="Times New Roman" panose="02020603050405020304" pitchFamily="18" charset="0"/>
                          <a:cs typeface="Times New Roman" panose="02020603050405020304" pitchFamily="18" charset="0"/>
                        </a:rPr>
                        <a:t>1000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a:effectLst/>
                          <a:latin typeface="Times New Roman" panose="02020603050405020304" pitchFamily="18" charset="0"/>
                          <a:cs typeface="Times New Roman" panose="02020603050405020304" pitchFamily="18" charset="0"/>
                        </a:rPr>
                        <a:t>1600</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966343275"/>
                  </a:ext>
                </a:extLst>
              </a:tr>
              <a:tr h="322174">
                <a:tc>
                  <a:txBody>
                    <a:bodyPr/>
                    <a:lstStyle/>
                    <a:p>
                      <a:pPr marL="0" marR="0" algn="ctr">
                        <a:lnSpc>
                          <a:spcPts val="1900"/>
                        </a:lnSpc>
                        <a:spcBef>
                          <a:spcPts val="0"/>
                        </a:spcBef>
                        <a:spcAft>
                          <a:spcPts val="600"/>
                        </a:spcAft>
                      </a:pPr>
                      <a:r>
                        <a:rPr lang="ru-RU" sz="1800">
                          <a:effectLst/>
                          <a:latin typeface="Times New Roman" panose="02020603050405020304" pitchFamily="18" charset="0"/>
                          <a:cs typeface="Times New Roman" panose="02020603050405020304" pitchFamily="18" charset="0"/>
                        </a:rPr>
                        <a:t>ИСО квалитет</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a:effectLst/>
                          <a:latin typeface="Times New Roman" panose="02020603050405020304" pitchFamily="18" charset="0"/>
                          <a:cs typeface="Times New Roman" panose="02020603050405020304" pitchFamily="18" charset="0"/>
                        </a:rPr>
                        <a:t>6</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a:effectLst/>
                          <a:latin typeface="Times New Roman" panose="02020603050405020304" pitchFamily="18" charset="0"/>
                          <a:cs typeface="Times New Roman" panose="02020603050405020304" pitchFamily="18" charset="0"/>
                        </a:rPr>
                        <a:t>7</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a:effectLst/>
                          <a:latin typeface="Times New Roman" panose="02020603050405020304" pitchFamily="18" charset="0"/>
                          <a:cs typeface="Times New Roman" panose="02020603050405020304" pitchFamily="18" charset="0"/>
                        </a:rPr>
                        <a:t>8</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a:effectLst/>
                          <a:latin typeface="Times New Roman" panose="02020603050405020304" pitchFamily="18" charset="0"/>
                          <a:cs typeface="Times New Roman" panose="02020603050405020304" pitchFamily="18" charset="0"/>
                        </a:rPr>
                        <a:t>9</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dirty="0">
                          <a:effectLst/>
                          <a:latin typeface="Times New Roman" panose="02020603050405020304" pitchFamily="18" charset="0"/>
                          <a:cs typeface="Times New Roman" panose="02020603050405020304" pitchFamily="18" charset="0"/>
                        </a:rPr>
                        <a:t>10</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dirty="0">
                          <a:effectLst/>
                          <a:latin typeface="Times New Roman" panose="02020603050405020304" pitchFamily="18" charset="0"/>
                          <a:cs typeface="Times New Roman" panose="02020603050405020304" pitchFamily="18" charset="0"/>
                        </a:rPr>
                        <a:t>11</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dirty="0">
                          <a:effectLst/>
                          <a:latin typeface="Times New Roman" panose="02020603050405020304" pitchFamily="18" charset="0"/>
                          <a:cs typeface="Times New Roman" panose="02020603050405020304" pitchFamily="18" charset="0"/>
                        </a:rPr>
                        <a:t>12</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dirty="0">
                          <a:effectLst/>
                          <a:latin typeface="Times New Roman" panose="02020603050405020304" pitchFamily="18" charset="0"/>
                          <a:cs typeface="Times New Roman" panose="02020603050405020304" pitchFamily="18" charset="0"/>
                        </a:rPr>
                        <a:t>13</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dirty="0">
                          <a:effectLst/>
                          <a:latin typeface="Times New Roman" panose="02020603050405020304" pitchFamily="18" charset="0"/>
                          <a:cs typeface="Times New Roman" panose="02020603050405020304" pitchFamily="18" charset="0"/>
                        </a:rPr>
                        <a:t>14</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dirty="0">
                          <a:effectLst/>
                          <a:latin typeface="Times New Roman" panose="02020603050405020304" pitchFamily="18" charset="0"/>
                          <a:cs typeface="Times New Roman" panose="02020603050405020304" pitchFamily="18" charset="0"/>
                        </a:rPr>
                        <a:t>15</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dirty="0">
                          <a:effectLst/>
                          <a:latin typeface="Times New Roman" panose="02020603050405020304" pitchFamily="18" charset="0"/>
                          <a:cs typeface="Times New Roman" panose="02020603050405020304" pitchFamily="18" charset="0"/>
                        </a:rPr>
                        <a:t>16</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r>
                        <a:rPr lang="ru-RU" sz="1800" dirty="0">
                          <a:effectLst/>
                          <a:latin typeface="Times New Roman" panose="02020603050405020304" pitchFamily="18" charset="0"/>
                          <a:cs typeface="Times New Roman" panose="02020603050405020304" pitchFamily="18" charset="0"/>
                        </a:rPr>
                        <a:t>17</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941133091"/>
                  </a:ext>
                </a:extLst>
              </a:tr>
            </a:tbl>
          </a:graphicData>
        </a:graphic>
      </p:graphicFrame>
      <p:sp>
        <p:nvSpPr>
          <p:cNvPr id="4" name="Прямоугольник 3"/>
          <p:cNvSpPr/>
          <p:nvPr/>
        </p:nvSpPr>
        <p:spPr>
          <a:xfrm>
            <a:off x="1031832" y="2725429"/>
            <a:ext cx="3805914" cy="335989"/>
          </a:xfrm>
          <a:prstGeom prst="rect">
            <a:avLst/>
          </a:prstGeom>
        </p:spPr>
        <p:txBody>
          <a:bodyPr wrap="none">
            <a:spAutoFit/>
          </a:bodyPr>
          <a:lstStyle/>
          <a:p>
            <a:pPr>
              <a:lnSpc>
                <a:spcPts val="1900"/>
              </a:lnSpc>
              <a:spcAft>
                <a:spcPts val="600"/>
              </a:spcAft>
            </a:pPr>
            <a:r>
              <a:rPr lang="ru-RU" dirty="0" err="1">
                <a:latin typeface="Times New Roman" panose="02020603050405020304" pitchFamily="18" charset="0"/>
                <a:ea typeface="Times New Roman" panose="02020603050405020304" pitchFamily="18" charset="0"/>
                <a:cs typeface="Times New Roman" panose="02020603050405020304" pitchFamily="18" charset="0"/>
              </a:rPr>
              <a:t>Юқоридаги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(2-77)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тенгламага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асосан</a:t>
            </a:r>
            <a:endParaRPr lang="ru-RU" dirty="0">
              <a:latin typeface="PANDA Times UZ"/>
              <a:ea typeface="Times New Roman" panose="02020603050405020304" pitchFamily="18" charset="0"/>
              <a:cs typeface="Times New Roman" panose="02020603050405020304" pitchFamily="18" charset="0"/>
            </a:endParaRPr>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436425228"/>
              </p:ext>
            </p:extLst>
          </p:nvPr>
        </p:nvGraphicFramePr>
        <p:xfrm>
          <a:off x="5603965" y="2657239"/>
          <a:ext cx="4561449" cy="404179"/>
        </p:xfrm>
        <a:graphic>
          <a:graphicData uri="http://schemas.openxmlformats.org/presentationml/2006/ole">
            <mc:AlternateContent xmlns:mc="http://schemas.openxmlformats.org/markup-compatibility/2006">
              <mc:Choice xmlns:v="urn:schemas-microsoft-com:vml" Requires="v">
                <p:oleObj spid="_x0000_s24602" name="Уравнение" r:id="rId3" imgW="3009900" imgH="279400" progId="Equation.3">
                  <p:embed/>
                </p:oleObj>
              </mc:Choice>
              <mc:Fallback>
                <p:oleObj name="Уравнение" r:id="rId3" imgW="3009900" imgH="2794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03965" y="2657239"/>
                        <a:ext cx="4561449" cy="404179"/>
                      </a:xfrm>
                      <a:prstGeom prst="rect">
                        <a:avLst/>
                      </a:prstGeom>
                      <a:solidFill>
                        <a:schemeClr val="accent2"/>
                      </a:solidFill>
                    </p:spPr>
                  </p:pic>
                </p:oleObj>
              </mc:Fallback>
            </mc:AlternateContent>
          </a:graphicData>
        </a:graphic>
      </p:graphicFrame>
      <p:sp>
        <p:nvSpPr>
          <p:cNvPr id="7" name="Прямоугольник 6"/>
          <p:cNvSpPr/>
          <p:nvPr/>
        </p:nvSpPr>
        <p:spPr>
          <a:xfrm>
            <a:off x="1012596" y="3383854"/>
            <a:ext cx="3053336" cy="335989"/>
          </a:xfrm>
          <a:prstGeom prst="rect">
            <a:avLst/>
          </a:prstGeom>
        </p:spPr>
        <p:txBody>
          <a:bodyPr wrap="none">
            <a:spAutoFit/>
          </a:bodyPr>
          <a:lstStyle/>
          <a:p>
            <a:pPr algn="just">
              <a:lnSpc>
                <a:spcPts val="1900"/>
              </a:lnSpc>
            </a:pPr>
            <a:r>
              <a:rPr lang="ru-RU" dirty="0" err="1" smtClean="0">
                <a:latin typeface="Times New Roman" panose="02020603050405020304" pitchFamily="18" charset="0"/>
                <a:ea typeface="Times New Roman" panose="02020603050405020304" pitchFamily="18" charset="0"/>
              </a:rPr>
              <a:t>масалани</a:t>
            </a:r>
            <a:r>
              <a:rPr lang="ru-RU" dirty="0" smtClean="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ечиш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шартига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кўра</a:t>
            </a:r>
            <a:endParaRPr lang="ru-RU" sz="1400" dirty="0">
              <a:effectLst/>
              <a:latin typeface="Times New Roman" panose="02020603050405020304" pitchFamily="18" charset="0"/>
              <a:ea typeface="Times New Roman" panose="02020603050405020304" pitchFamily="18" charset="0"/>
            </a:endParaRPr>
          </a:p>
        </p:txBody>
      </p:sp>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1733950585"/>
              </p:ext>
            </p:extLst>
          </p:nvPr>
        </p:nvGraphicFramePr>
        <p:xfrm>
          <a:off x="5603965" y="3290879"/>
          <a:ext cx="3115824" cy="521940"/>
        </p:xfrm>
        <a:graphic>
          <a:graphicData uri="http://schemas.openxmlformats.org/presentationml/2006/ole">
            <mc:AlternateContent xmlns:mc="http://schemas.openxmlformats.org/markup-compatibility/2006">
              <mc:Choice xmlns:v="urn:schemas-microsoft-com:vml" Requires="v">
                <p:oleObj spid="_x0000_s24603" name="Уравнение" r:id="rId5" imgW="1879600" imgH="317500" progId="Equation.3">
                  <p:embed/>
                </p:oleObj>
              </mc:Choice>
              <mc:Fallback>
                <p:oleObj name="Уравнение" r:id="rId5" imgW="1879600" imgH="3175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03965" y="3290879"/>
                        <a:ext cx="3115824" cy="521940"/>
                      </a:xfrm>
                      <a:prstGeom prst="rect">
                        <a:avLst/>
                      </a:prstGeom>
                      <a:solidFill>
                        <a:schemeClr val="accent2"/>
                      </a:solidFill>
                    </p:spPr>
                  </p:pic>
                </p:oleObj>
              </mc:Fallback>
            </mc:AlternateContent>
          </a:graphicData>
        </a:graphic>
      </p:graphicFrame>
      <p:sp>
        <p:nvSpPr>
          <p:cNvPr id="10" name="Прямоугольник 9"/>
          <p:cNvSpPr/>
          <p:nvPr/>
        </p:nvSpPr>
        <p:spPr>
          <a:xfrm>
            <a:off x="1125585" y="4042279"/>
            <a:ext cx="978345" cy="335989"/>
          </a:xfrm>
          <a:prstGeom prst="rect">
            <a:avLst/>
          </a:prstGeom>
        </p:spPr>
        <p:txBody>
          <a:bodyPr wrap="none">
            <a:spAutoFit/>
          </a:bodyPr>
          <a:lstStyle/>
          <a:p>
            <a:pPr algn="just">
              <a:lnSpc>
                <a:spcPts val="1900"/>
              </a:lnSpc>
            </a:pPr>
            <a:r>
              <a:rPr lang="ru-RU" dirty="0">
                <a:latin typeface="Times New Roman" panose="02020603050405020304" pitchFamily="18" charset="0"/>
                <a:ea typeface="Times New Roman" panose="02020603050405020304" pitchFamily="18" charset="0"/>
              </a:rPr>
              <a:t>у </a:t>
            </a:r>
            <a:r>
              <a:rPr lang="ru-RU" dirty="0" err="1">
                <a:latin typeface="Times New Roman" panose="02020603050405020304" pitchFamily="18" charset="0"/>
                <a:ea typeface="Times New Roman" panose="02020603050405020304" pitchFamily="18" charset="0"/>
              </a:rPr>
              <a:t>ҳолда</a:t>
            </a:r>
            <a:r>
              <a:rPr lang="ru-RU" dirty="0">
                <a:latin typeface="Times New Roman" panose="02020603050405020304" pitchFamily="18" charset="0"/>
                <a:ea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endParaRPr>
          </a:p>
        </p:txBody>
      </p:sp>
      <p:sp>
        <p:nvSpPr>
          <p:cNvPr id="11"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893515753"/>
              </p:ext>
            </p:extLst>
          </p:nvPr>
        </p:nvGraphicFramePr>
        <p:xfrm>
          <a:off x="2616234" y="3812819"/>
          <a:ext cx="2221512" cy="798516"/>
        </p:xfrm>
        <a:graphic>
          <a:graphicData uri="http://schemas.openxmlformats.org/presentationml/2006/ole">
            <mc:AlternateContent xmlns:mc="http://schemas.openxmlformats.org/markup-compatibility/2006">
              <mc:Choice xmlns:v="urn:schemas-microsoft-com:vml" Requires="v">
                <p:oleObj spid="_x0000_s24604" name="Уравнение" r:id="rId7" imgW="2286000" imgH="825500" progId="Equation.3">
                  <p:embed/>
                </p:oleObj>
              </mc:Choice>
              <mc:Fallback>
                <p:oleObj name="Уравнение" r:id="rId7" imgW="2286000" imgH="8255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16234" y="3812819"/>
                        <a:ext cx="2221512" cy="798516"/>
                      </a:xfrm>
                      <a:prstGeom prst="rect">
                        <a:avLst/>
                      </a:prstGeom>
                      <a:solidFill>
                        <a:schemeClr val="accent2"/>
                      </a:solidFill>
                    </p:spPr>
                  </p:pic>
                </p:oleObj>
              </mc:Fallback>
            </mc:AlternateContent>
          </a:graphicData>
        </a:graphic>
      </p:graphicFrame>
      <p:sp>
        <p:nvSpPr>
          <p:cNvPr id="13" name="Rectangle 7"/>
          <p:cNvSpPr>
            <a:spLocks noChangeArrowheads="1"/>
          </p:cNvSpPr>
          <p:nvPr/>
        </p:nvSpPr>
        <p:spPr bwMode="auto">
          <a:xfrm>
            <a:off x="1012596" y="4923573"/>
            <a:ext cx="10561095" cy="1338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a:t>
            </a:r>
            <a:r>
              <a:rPr kumimoji="0" lang="ru-RU" altLang="ru-RU" b="0"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0</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беркитувчи</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звено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жоизлик</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қиймати</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мкм да;</a:t>
            </a:r>
            <a:endParaRPr kumimoji="0" lang="ru-RU" alt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US"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ташкил</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этувчи</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звено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ўлчами</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мм да;  </a:t>
            </a:r>
          </a:p>
          <a:p>
            <a:pPr marL="0" marR="0" lvl="0" indent="0" algn="l" defTabSz="914400" rtl="0" eaLnBrk="0" fontAlgn="base" latinLnBrk="0" hangingPunct="0">
              <a:lnSpc>
                <a:spcPct val="150000"/>
              </a:lnSpc>
              <a:spcBef>
                <a:spcPct val="0"/>
              </a:spcBef>
              <a:spcAft>
                <a:spcPct val="0"/>
              </a:spcAft>
              <a:buClrTx/>
              <a:buSzTx/>
              <a:buFontTx/>
              <a:buNone/>
              <a:tabLst/>
            </a:pP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500 мм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гача</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бўлган</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ўлчамлар</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учун</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жоизлик</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бирлиги</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қийматини</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қуйдаги</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жадвалдан</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олиш</a:t>
            </a:r>
            <a:r>
              <a:rPr kumimoji="0" lang="ru-RU" altLang="ru-RU"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мумкин</a:t>
            </a:r>
            <a:r>
              <a:rPr kumimoji="0" lang="ru-RU" altLang="ru-RU"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6398846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69623" y="500480"/>
            <a:ext cx="6096000" cy="579646"/>
          </a:xfrm>
          <a:prstGeom prst="rect">
            <a:avLst/>
          </a:prstGeom>
        </p:spPr>
        <p:txBody>
          <a:bodyPr>
            <a:spAutoFit/>
          </a:bodyPr>
          <a:lstStyle/>
          <a:p>
            <a:pPr algn="ctr">
              <a:lnSpc>
                <a:spcPts val="1900"/>
              </a:lnSpc>
            </a:pPr>
            <a:r>
              <a:rPr lang="ru-RU" b="1" dirty="0">
                <a:latin typeface="Times New Roman" panose="02020603050405020304" pitchFamily="18" charset="0"/>
                <a:ea typeface="Times New Roman" panose="02020603050405020304" pitchFamily="18" charset="0"/>
              </a:rPr>
              <a:t>Номинал </a:t>
            </a:r>
            <a:r>
              <a:rPr lang="ru-RU" b="1" dirty="0" err="1">
                <a:latin typeface="Times New Roman" panose="02020603050405020304" pitchFamily="18" charset="0"/>
                <a:ea typeface="Times New Roman" panose="02020603050405020304" pitchFamily="18" charset="0"/>
              </a:rPr>
              <a:t>ўлчамига</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боғлиқ</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бўлган</a:t>
            </a:r>
            <a:endParaRPr lang="ru-RU" sz="1400" dirty="0">
              <a:latin typeface="Times New Roman" panose="02020603050405020304" pitchFamily="18" charset="0"/>
              <a:ea typeface="Times New Roman" panose="02020603050405020304" pitchFamily="18" charset="0"/>
            </a:endParaRPr>
          </a:p>
          <a:p>
            <a:pPr algn="ctr">
              <a:lnSpc>
                <a:spcPts val="1900"/>
              </a:lnSpc>
            </a:pPr>
            <a:r>
              <a:rPr lang="ru-RU" b="1" dirty="0" err="1">
                <a:latin typeface="Times New Roman" panose="02020603050405020304" pitchFamily="18" charset="0"/>
                <a:ea typeface="Times New Roman" panose="02020603050405020304" pitchFamily="18" charset="0"/>
              </a:rPr>
              <a:t>Жоизлик</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бирлигининг</a:t>
            </a:r>
            <a:r>
              <a:rPr lang="ru-RU" b="1" dirty="0">
                <a:latin typeface="Times New Roman" panose="02020603050405020304" pitchFamily="18" charset="0"/>
                <a:ea typeface="Times New Roman" panose="02020603050405020304" pitchFamily="18" charset="0"/>
              </a:rPr>
              <a:t> сон </a:t>
            </a:r>
            <a:r>
              <a:rPr lang="ru-RU" b="1" dirty="0" err="1">
                <a:latin typeface="Times New Roman" panose="02020603050405020304" pitchFamily="18" charset="0"/>
                <a:ea typeface="Times New Roman" panose="02020603050405020304" pitchFamily="18" charset="0"/>
              </a:rPr>
              <a:t>қийматлари</a:t>
            </a:r>
            <a:endParaRPr lang="ru-RU" sz="1400" dirty="0">
              <a:effectLst/>
              <a:latin typeface="Times New Roman" panose="02020603050405020304" pitchFamily="18" charset="0"/>
              <a:ea typeface="Times New Roman" panose="02020603050405020304"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3561358931"/>
              </p:ext>
            </p:extLst>
          </p:nvPr>
        </p:nvGraphicFramePr>
        <p:xfrm>
          <a:off x="875215" y="1244122"/>
          <a:ext cx="10452458" cy="1224032"/>
        </p:xfrm>
        <a:graphic>
          <a:graphicData uri="http://schemas.openxmlformats.org/drawingml/2006/table">
            <a:tbl>
              <a:tblPr>
                <a:tableStyleId>{08FB837D-C827-4EFA-A057-4D05807E0F7C}</a:tableStyleId>
              </a:tblPr>
              <a:tblGrid>
                <a:gridCol w="2340913">
                  <a:extLst>
                    <a:ext uri="{9D8B030D-6E8A-4147-A177-3AD203B41FA5}">
                      <a16:colId xmlns:a16="http://schemas.microsoft.com/office/drawing/2014/main" val="375387809"/>
                    </a:ext>
                  </a:extLst>
                </a:gridCol>
                <a:gridCol w="666889">
                  <a:extLst>
                    <a:ext uri="{9D8B030D-6E8A-4147-A177-3AD203B41FA5}">
                      <a16:colId xmlns:a16="http://schemas.microsoft.com/office/drawing/2014/main" val="249298661"/>
                    </a:ext>
                  </a:extLst>
                </a:gridCol>
                <a:gridCol w="666889">
                  <a:extLst>
                    <a:ext uri="{9D8B030D-6E8A-4147-A177-3AD203B41FA5}">
                      <a16:colId xmlns:a16="http://schemas.microsoft.com/office/drawing/2014/main" val="2177066379"/>
                    </a:ext>
                  </a:extLst>
                </a:gridCol>
                <a:gridCol w="680499">
                  <a:extLst>
                    <a:ext uri="{9D8B030D-6E8A-4147-A177-3AD203B41FA5}">
                      <a16:colId xmlns:a16="http://schemas.microsoft.com/office/drawing/2014/main" val="555358667"/>
                    </a:ext>
                  </a:extLst>
                </a:gridCol>
                <a:gridCol w="739321">
                  <a:extLst>
                    <a:ext uri="{9D8B030D-6E8A-4147-A177-3AD203B41FA5}">
                      <a16:colId xmlns:a16="http://schemas.microsoft.com/office/drawing/2014/main" val="1060767446"/>
                    </a:ext>
                  </a:extLst>
                </a:gridCol>
                <a:gridCol w="757645">
                  <a:extLst>
                    <a:ext uri="{9D8B030D-6E8A-4147-A177-3AD203B41FA5}">
                      <a16:colId xmlns:a16="http://schemas.microsoft.com/office/drawing/2014/main" val="92053877"/>
                    </a:ext>
                  </a:extLst>
                </a:gridCol>
                <a:gridCol w="757646">
                  <a:extLst>
                    <a:ext uri="{9D8B030D-6E8A-4147-A177-3AD203B41FA5}">
                      <a16:colId xmlns:a16="http://schemas.microsoft.com/office/drawing/2014/main" val="1326090366"/>
                    </a:ext>
                  </a:extLst>
                </a:gridCol>
                <a:gridCol w="770709">
                  <a:extLst>
                    <a:ext uri="{9D8B030D-6E8A-4147-A177-3AD203B41FA5}">
                      <a16:colId xmlns:a16="http://schemas.microsoft.com/office/drawing/2014/main" val="419477646"/>
                    </a:ext>
                  </a:extLst>
                </a:gridCol>
                <a:gridCol w="822960">
                  <a:extLst>
                    <a:ext uri="{9D8B030D-6E8A-4147-A177-3AD203B41FA5}">
                      <a16:colId xmlns:a16="http://schemas.microsoft.com/office/drawing/2014/main" val="2237528377"/>
                    </a:ext>
                  </a:extLst>
                </a:gridCol>
                <a:gridCol w="992777">
                  <a:extLst>
                    <a:ext uri="{9D8B030D-6E8A-4147-A177-3AD203B41FA5}">
                      <a16:colId xmlns:a16="http://schemas.microsoft.com/office/drawing/2014/main" val="784424854"/>
                    </a:ext>
                  </a:extLst>
                </a:gridCol>
                <a:gridCol w="931090">
                  <a:extLst>
                    <a:ext uri="{9D8B030D-6E8A-4147-A177-3AD203B41FA5}">
                      <a16:colId xmlns:a16="http://schemas.microsoft.com/office/drawing/2014/main" val="3516723542"/>
                    </a:ext>
                  </a:extLst>
                </a:gridCol>
                <a:gridCol w="162560">
                  <a:extLst>
                    <a:ext uri="{9D8B030D-6E8A-4147-A177-3AD203B41FA5}">
                      <a16:colId xmlns:a16="http://schemas.microsoft.com/office/drawing/2014/main" val="56629287"/>
                    </a:ext>
                  </a:extLst>
                </a:gridCol>
                <a:gridCol w="162560">
                  <a:extLst>
                    <a:ext uri="{9D8B030D-6E8A-4147-A177-3AD203B41FA5}">
                      <a16:colId xmlns:a16="http://schemas.microsoft.com/office/drawing/2014/main" val="4234358895"/>
                    </a:ext>
                  </a:extLst>
                </a:gridCol>
              </a:tblGrid>
              <a:tr h="741432">
                <a:tc>
                  <a:txBody>
                    <a:bodyPr/>
                    <a:lstStyle/>
                    <a:p>
                      <a:pPr marL="0" marR="0" algn="ctr">
                        <a:lnSpc>
                          <a:spcPts val="1900"/>
                        </a:lnSpc>
                        <a:spcBef>
                          <a:spcPts val="0"/>
                        </a:spcBef>
                        <a:spcAft>
                          <a:spcPts val="600"/>
                        </a:spcAft>
                      </a:pPr>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Ўлчам</a:t>
                      </a: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 </a:t>
                      </a:r>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интервали</a:t>
                      </a: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 мм ла</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3 </a:t>
                      </a:r>
                      <a:r>
                        <a:rPr lang="ru-RU" sz="1800" dirty="0" err="1">
                          <a:effectLst/>
                          <a:latin typeface="Times New Roman" panose="02020603050405020304" pitchFamily="18" charset="0"/>
                          <a:ea typeface="Times New Roman" panose="02020603050405020304" pitchFamily="18" charset="0"/>
                          <a:cs typeface="Times New Roman" panose="02020603050405020304" pitchFamily="18" charset="0"/>
                        </a:rPr>
                        <a:t>гача</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3-6</a:t>
                      </a:r>
                    </a:p>
                  </a:txBody>
                  <a:tcPr marL="68580" marR="68580" marT="0" marB="0" anchor="ctr"/>
                </a:tc>
                <a:tc>
                  <a:txBody>
                    <a:bodyPr/>
                    <a:lstStyle/>
                    <a:p>
                      <a:pPr marL="0" marR="0" indent="0" algn="ctr">
                        <a:lnSpc>
                          <a:spcPts val="1900"/>
                        </a:lnSpc>
                        <a:spcBef>
                          <a:spcPts val="0"/>
                        </a:spcBef>
                        <a:spcAft>
                          <a:spcPts val="0"/>
                        </a:spcAft>
                      </a:pPr>
                      <a:r>
                        <a:rPr lang="ru-RU" sz="1800">
                          <a:effectLst/>
                          <a:latin typeface="Times New Roman" panose="02020603050405020304" pitchFamily="18" charset="0"/>
                          <a:ea typeface="Times New Roman" panose="02020603050405020304" pitchFamily="18" charset="0"/>
                          <a:cs typeface="Times New Roman" panose="02020603050405020304" pitchFamily="18" charset="0"/>
                        </a:rPr>
                        <a:t>6-10</a:t>
                      </a:r>
                    </a:p>
                  </a:txBody>
                  <a:tcPr marL="68580" marR="68580" marT="0" marB="0" anchor="ctr"/>
                </a:tc>
                <a:tc>
                  <a:txBody>
                    <a:bodyPr/>
                    <a:lstStyle/>
                    <a:p>
                      <a:pPr marL="0" marR="0" indent="0" algn="ctr">
                        <a:lnSpc>
                          <a:spcPts val="1900"/>
                        </a:lnSpc>
                        <a:spcBef>
                          <a:spcPts val="0"/>
                        </a:spcBef>
                        <a:spcAft>
                          <a:spcPts val="0"/>
                        </a:spcAft>
                      </a:pPr>
                      <a:r>
                        <a:rPr lang="ru-RU" sz="1800">
                          <a:effectLst/>
                          <a:latin typeface="Times New Roman" panose="02020603050405020304" pitchFamily="18" charset="0"/>
                          <a:ea typeface="Times New Roman" panose="02020603050405020304" pitchFamily="18" charset="0"/>
                          <a:cs typeface="Times New Roman" panose="02020603050405020304" pitchFamily="18" charset="0"/>
                        </a:rPr>
                        <a:t>10-18</a:t>
                      </a:r>
                    </a:p>
                  </a:txBody>
                  <a:tcPr marL="68580" marR="68580" marT="0" marB="0" anchor="ctr"/>
                </a:tc>
                <a:tc>
                  <a:txBody>
                    <a:bodyPr/>
                    <a:lstStyle/>
                    <a:p>
                      <a:pPr marL="0" marR="0" indent="0" algn="ctr">
                        <a:lnSpc>
                          <a:spcPts val="1900"/>
                        </a:lnSpc>
                        <a:spcBef>
                          <a:spcPts val="0"/>
                        </a:spcBef>
                        <a:spcAft>
                          <a:spcPts val="0"/>
                        </a:spcAft>
                      </a:pPr>
                      <a:r>
                        <a:rPr lang="ru-RU" sz="1800">
                          <a:effectLst/>
                          <a:latin typeface="Times New Roman" panose="02020603050405020304" pitchFamily="18" charset="0"/>
                          <a:ea typeface="Times New Roman" panose="02020603050405020304" pitchFamily="18" charset="0"/>
                          <a:cs typeface="Times New Roman" panose="02020603050405020304" pitchFamily="18" charset="0"/>
                        </a:rPr>
                        <a:t>18-30</a:t>
                      </a:r>
                    </a:p>
                  </a:txBody>
                  <a:tcPr marL="68580" marR="68580" marT="0" marB="0" anchor="ctr"/>
                </a:tc>
                <a:tc>
                  <a:txBody>
                    <a:bodyPr/>
                    <a:lstStyle/>
                    <a:p>
                      <a:pPr marL="0" marR="0" indent="0" algn="ctr">
                        <a:lnSpc>
                          <a:spcPts val="1900"/>
                        </a:lnSpc>
                        <a:spcBef>
                          <a:spcPts val="0"/>
                        </a:spcBef>
                        <a:spcAft>
                          <a:spcPts val="0"/>
                        </a:spcAft>
                      </a:pPr>
                      <a:r>
                        <a:rPr lang="ru-RU" sz="1800">
                          <a:effectLst/>
                          <a:latin typeface="Times New Roman" panose="02020603050405020304" pitchFamily="18" charset="0"/>
                          <a:ea typeface="Times New Roman" panose="02020603050405020304" pitchFamily="18" charset="0"/>
                          <a:cs typeface="Times New Roman" panose="02020603050405020304" pitchFamily="18" charset="0"/>
                        </a:rPr>
                        <a:t>30-50</a:t>
                      </a:r>
                    </a:p>
                  </a:txBody>
                  <a:tcPr marL="68580" marR="68580" marT="0" marB="0" anchor="ctr"/>
                </a:tc>
                <a:tc>
                  <a:txBody>
                    <a:bodyPr/>
                    <a:lstStyle/>
                    <a:p>
                      <a:pPr marL="0" marR="0" indent="0" algn="ctr">
                        <a:lnSpc>
                          <a:spcPts val="1900"/>
                        </a:lnSpc>
                        <a:spcBef>
                          <a:spcPts val="0"/>
                        </a:spcBef>
                        <a:spcAft>
                          <a:spcPts val="0"/>
                        </a:spcAft>
                      </a:pPr>
                      <a:r>
                        <a:rPr lang="ru-RU" sz="1800">
                          <a:effectLst/>
                          <a:latin typeface="Times New Roman" panose="02020603050405020304" pitchFamily="18" charset="0"/>
                          <a:ea typeface="Times New Roman" panose="02020603050405020304" pitchFamily="18" charset="0"/>
                          <a:cs typeface="Times New Roman" panose="02020603050405020304" pitchFamily="18" charset="0"/>
                        </a:rPr>
                        <a:t>50-80</a:t>
                      </a:r>
                    </a:p>
                  </a:txBody>
                  <a:tcPr marL="68580" marR="68580" marT="0" marB="0" anchor="ctr"/>
                </a:tc>
                <a:tc>
                  <a:txBody>
                    <a:bodyPr/>
                    <a:lstStyle/>
                    <a:p>
                      <a:pPr marL="0" marR="0" indent="0" algn="ctr">
                        <a:lnSpc>
                          <a:spcPts val="1900"/>
                        </a:lnSpc>
                        <a:spcBef>
                          <a:spcPts val="0"/>
                        </a:spcBef>
                        <a:spcAft>
                          <a:spcPts val="0"/>
                        </a:spcAft>
                      </a:pPr>
                      <a:r>
                        <a:rPr lang="ru-RU" sz="1800">
                          <a:effectLst/>
                          <a:latin typeface="Times New Roman" panose="02020603050405020304" pitchFamily="18" charset="0"/>
                          <a:ea typeface="Times New Roman" panose="02020603050405020304" pitchFamily="18" charset="0"/>
                          <a:cs typeface="Times New Roman" panose="02020603050405020304" pitchFamily="18" charset="0"/>
                        </a:rPr>
                        <a:t>80-120</a:t>
                      </a: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120-180</a:t>
                      </a: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180-250</a:t>
                      </a:r>
                    </a:p>
                  </a:txBody>
                  <a:tcPr marL="68580" marR="68580" marT="0" marB="0" anchor="ctr"/>
                </a:tc>
                <a:tc>
                  <a:txBody>
                    <a:bodyPr/>
                    <a:lstStyle/>
                    <a:p>
                      <a:pPr marL="0" marR="0" algn="ctr">
                        <a:lnSpc>
                          <a:spcPts val="1900"/>
                        </a:lnSpc>
                        <a:spcBef>
                          <a:spcPts val="0"/>
                        </a:spcBef>
                        <a:spcAft>
                          <a:spcPts val="600"/>
                        </a:spcAft>
                      </a:pP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966343275"/>
                  </a:ext>
                </a:extLst>
              </a:tr>
              <a:tr h="322174">
                <a:tc>
                  <a:txBody>
                    <a:bodyPr/>
                    <a:lstStyle/>
                    <a:p>
                      <a:pPr marL="0" marR="0" algn="ctr">
                        <a:lnSpc>
                          <a:spcPts val="1900"/>
                        </a:lnSpc>
                        <a:spcBef>
                          <a:spcPts val="0"/>
                        </a:spcBef>
                        <a:spcAft>
                          <a:spcPts val="600"/>
                        </a:spcAft>
                      </a:pPr>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Жоизлик</a:t>
                      </a: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 </a:t>
                      </a:r>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бирлиги</a:t>
                      </a:r>
                      <a:r>
                        <a:rPr lang="ru-RU" sz="1800" kern="1200" dirty="0" smtClean="0">
                          <a:solidFill>
                            <a:schemeClr val="dk1"/>
                          </a:solidFill>
                          <a:effectLst/>
                          <a:latin typeface="Times New Roman" panose="02020603050405020304" pitchFamily="18" charset="0"/>
                          <a:ea typeface="+mn-ea"/>
                          <a:cs typeface="Times New Roman" panose="02020603050405020304" pitchFamily="18" charset="0"/>
                        </a:rPr>
                        <a:t> </a:t>
                      </a:r>
                      <a:r>
                        <a:rPr lang="ru-RU" sz="1800" kern="1200" dirty="0" err="1" smtClean="0">
                          <a:solidFill>
                            <a:schemeClr val="dk1"/>
                          </a:solidFill>
                          <a:effectLst/>
                          <a:latin typeface="Times New Roman" panose="02020603050405020304" pitchFamily="18" charset="0"/>
                          <a:ea typeface="+mn-ea"/>
                          <a:cs typeface="Times New Roman" panose="02020603050405020304" pitchFamily="18" charset="0"/>
                        </a:rPr>
                        <a:t>қиймати</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0,55</a:t>
                      </a: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0,73</a:t>
                      </a: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0,90</a:t>
                      </a: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1,08</a:t>
                      </a: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1,31</a:t>
                      </a: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1,56</a:t>
                      </a: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1,86</a:t>
                      </a: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2,17</a:t>
                      </a: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2,52</a:t>
                      </a:r>
                    </a:p>
                  </a:txBody>
                  <a:tcPr marL="68580" marR="68580" marT="0" marB="0" anchor="ctr"/>
                </a:tc>
                <a:tc>
                  <a:txBody>
                    <a:bodyPr/>
                    <a:lstStyle/>
                    <a:p>
                      <a:pPr marL="0" marR="0" indent="0" algn="ctr">
                        <a:lnSpc>
                          <a:spcPts val="1900"/>
                        </a:lnSpc>
                        <a:spcBef>
                          <a:spcPts val="0"/>
                        </a:spcBef>
                        <a:spcAft>
                          <a:spcPts val="0"/>
                        </a:spcAft>
                      </a:pPr>
                      <a:r>
                        <a:rPr lang="ru-RU" sz="1800" dirty="0">
                          <a:effectLst/>
                          <a:latin typeface="Times New Roman" panose="02020603050405020304" pitchFamily="18" charset="0"/>
                          <a:ea typeface="Times New Roman" panose="02020603050405020304" pitchFamily="18" charset="0"/>
                          <a:cs typeface="Times New Roman" panose="02020603050405020304" pitchFamily="18" charset="0"/>
                        </a:rPr>
                        <a:t>2,90</a:t>
                      </a:r>
                    </a:p>
                  </a:txBody>
                  <a:tcPr marL="68580" marR="68580" marT="0" marB="0" anchor="ctr"/>
                </a:tc>
                <a:tc>
                  <a:txBody>
                    <a:bodyPr/>
                    <a:lstStyle/>
                    <a:p>
                      <a:pPr marL="0" marR="0" algn="ctr">
                        <a:lnSpc>
                          <a:spcPts val="1900"/>
                        </a:lnSpc>
                        <a:spcBef>
                          <a:spcPts val="0"/>
                        </a:spcBef>
                        <a:spcAft>
                          <a:spcPts val="600"/>
                        </a:spcAft>
                      </a:pP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lnSpc>
                          <a:spcPts val="1900"/>
                        </a:lnSpc>
                        <a:spcBef>
                          <a:spcPts val="0"/>
                        </a:spcBef>
                        <a:spcAft>
                          <a:spcPts val="600"/>
                        </a:spcAft>
                      </a:pP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941133091"/>
                  </a:ext>
                </a:extLst>
              </a:tr>
            </a:tbl>
          </a:graphicData>
        </a:graphic>
      </p:graphicFrame>
      <p:sp>
        <p:nvSpPr>
          <p:cNvPr id="4" name="Прямоугольник 3"/>
          <p:cNvSpPr/>
          <p:nvPr/>
        </p:nvSpPr>
        <p:spPr>
          <a:xfrm>
            <a:off x="875215" y="2632150"/>
            <a:ext cx="10672351" cy="2951064"/>
          </a:xfrm>
          <a:prstGeom prst="rect">
            <a:avLst/>
          </a:prstGeom>
        </p:spPr>
        <p:txBody>
          <a:bodyPr wrap="square">
            <a:spAutoFit/>
          </a:bodyPr>
          <a:lstStyle/>
          <a:p>
            <a:pPr algn="just">
              <a:lnSpc>
                <a:spcPct val="1500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юқоридаги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жадвалдан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яқин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келган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квалитет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олинади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Ҳисобланган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Од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жадвалдаги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сонларга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келмаса</a:t>
            </a:r>
            <a:r>
              <a:rPr lang="ru-RU" dirty="0">
                <a:latin typeface="Times New Roman" panose="02020603050405020304" pitchFamily="18" charset="0"/>
                <a:ea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уларга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яқин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келгани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dirty="0">
                <a:latin typeface="Times New Roman" panose="02020603050405020304" pitchFamily="18" charset="0"/>
                <a:ea typeface="Times New Roman" panose="02020603050405020304" pitchFamily="18" charset="0"/>
                <a:cs typeface="Times New Roman" panose="02020603050405020304" pitchFamily="18" charset="0"/>
              </a:rPr>
              <a:t> квалитет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олинади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СТСЭВ 145-75 дан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аниқланган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квалитет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хар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i="1"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номинал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қараб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олинади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қийматларини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йиғиндиси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лозим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Агар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тенглик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бузилса</a:t>
            </a:r>
            <a:r>
              <a:rPr lang="ru-RU" dirty="0">
                <a:latin typeface="Times New Roman" panose="02020603050405020304" pitchFamily="18" charset="0"/>
                <a:ea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тўлдирувчи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танланади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50000"/>
              </a:lnSpc>
            </a:pPr>
            <a:r>
              <a:rPr lang="ru-RU" dirty="0" err="1">
                <a:latin typeface="Times New Roman" panose="02020603050405020304" pitchFamily="18" charset="0"/>
                <a:ea typeface="Times New Roman" panose="02020603050405020304" pitchFamily="18" charset="0"/>
                <a:cs typeface="Times New Roman" panose="02020603050405020304" pitchFamily="18" charset="0"/>
              </a:rPr>
              <a:t>Танланган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тўлдирувчи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кўпаювчи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бўлса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чекли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оғиш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қуйидаги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ифодалардан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аниқланади</a:t>
            </a:r>
            <a:endParaRPr lang="ru-RU" dirty="0">
              <a:latin typeface="Times New Roman" panose="02020603050405020304" pitchFamily="18" charset="0"/>
              <a:cs typeface="Times New Roman" panose="02020603050405020304" pitchFamily="18" charset="0"/>
            </a:endParaRPr>
          </a:p>
        </p:txBody>
      </p:sp>
      <p:sp>
        <p:nvSpPr>
          <p:cNvPr id="5" name="Rectangle 2"/>
          <p:cNvSpPr>
            <a:spLocks noChangeArrowheads="1"/>
          </p:cNvSpPr>
          <p:nvPr/>
        </p:nvSpPr>
        <p:spPr bwMode="auto">
          <a:xfrm>
            <a:off x="3540035" y="538526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4264989190"/>
              </p:ext>
            </p:extLst>
          </p:nvPr>
        </p:nvGraphicFramePr>
        <p:xfrm>
          <a:off x="3971109" y="5280757"/>
          <a:ext cx="3421804" cy="1198420"/>
        </p:xfrm>
        <a:graphic>
          <a:graphicData uri="http://schemas.openxmlformats.org/presentationml/2006/ole">
            <mc:AlternateContent xmlns:mc="http://schemas.openxmlformats.org/markup-compatibility/2006">
              <mc:Choice xmlns:v="urn:schemas-microsoft-com:vml" Requires="v">
                <p:oleObj spid="_x0000_s25609" name="Уравнение" r:id="rId3" imgW="2641600" imgH="927100" progId="Equation.3">
                  <p:embed/>
                </p:oleObj>
              </mc:Choice>
              <mc:Fallback>
                <p:oleObj name="Уравнение" r:id="rId3" imgW="2641600" imgH="927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1109" y="5280757"/>
                        <a:ext cx="3421804" cy="1198420"/>
                      </a:xfrm>
                      <a:prstGeom prst="rect">
                        <a:avLst/>
                      </a:prstGeom>
                      <a:solidFill>
                        <a:schemeClr val="accent2"/>
                      </a:solidFill>
                    </p:spPr>
                  </p:pic>
                </p:oleObj>
              </mc:Fallback>
            </mc:AlternateContent>
          </a:graphicData>
        </a:graphic>
      </p:graphicFrame>
    </p:spTree>
    <p:extLst>
      <p:ext uri="{BB962C8B-B14F-4D97-AF65-F5344CB8AC3E}">
        <p14:creationId xmlns:p14="http://schemas.microsoft.com/office/powerpoint/2010/main" val="14712689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92332" y="353626"/>
            <a:ext cx="10802982" cy="3831818"/>
          </a:xfrm>
          <a:prstGeom prst="rect">
            <a:avLst/>
          </a:prstGeom>
        </p:spPr>
        <p:txBody>
          <a:bodyPr wrap="square">
            <a:spAutoFit/>
          </a:bodyPr>
          <a:lstStyle/>
          <a:p>
            <a:pPr indent="449580" algn="just">
              <a:lnSpc>
                <a:spcPct val="150000"/>
              </a:lnSpc>
            </a:pPr>
            <a:r>
              <a:rPr lang="ru-RU" dirty="0" err="1">
                <a:latin typeface="Times New Roman" panose="02020603050405020304" pitchFamily="18" charset="0"/>
                <a:ea typeface="Times New Roman" panose="02020603050405020304" pitchFamily="18" charset="0"/>
              </a:rPr>
              <a:t>Агар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танланган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тўлдирувчи</a:t>
            </a:r>
            <a:r>
              <a:rPr lang="ru-RU" dirty="0">
                <a:latin typeface="Times New Roman" panose="02020603050405020304" pitchFamily="18" charset="0"/>
                <a:ea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rPr>
              <a:t>камайтирувчи</a:t>
            </a:r>
            <a:r>
              <a:rPr lang="ru-RU" dirty="0">
                <a:latin typeface="Times New Roman" panose="02020603050405020304" pitchFamily="18" charset="0"/>
                <a:ea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rPr>
              <a:t>бўлса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чекли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оғиш</a:t>
            </a:r>
            <a:r>
              <a:rPr lang="ru-RU" cap="small"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қийматлари</a:t>
            </a:r>
            <a:r>
              <a:rPr lang="ru-RU" dirty="0">
                <a:latin typeface="Times New Roman" panose="02020603050405020304" pitchFamily="18" charset="0"/>
                <a:ea typeface="Times New Roman" panose="02020603050405020304" pitchFamily="18" charset="0"/>
              </a:rPr>
              <a:t> (2—97) </a:t>
            </a:r>
            <a:r>
              <a:rPr lang="ru-RU" dirty="0" err="1">
                <a:latin typeface="Times New Roman" panose="02020603050405020304" pitchFamily="18" charset="0"/>
                <a:ea typeface="Times New Roman" panose="02020603050405020304" pitchFamily="18" charset="0"/>
              </a:rPr>
              <a:t>каби</a:t>
            </a:r>
            <a:r>
              <a:rPr lang="ru-RU" dirty="0">
                <a:latin typeface="Times New Roman" panose="02020603050405020304" pitchFamily="18" charset="0"/>
                <a:ea typeface="Times New Roman" panose="02020603050405020304" pitchFamily="18" charset="0"/>
              </a:rPr>
              <a:t> (2—79)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(2—80) </a:t>
            </a:r>
            <a:r>
              <a:rPr lang="ru-RU" dirty="0" err="1">
                <a:latin typeface="Times New Roman" panose="02020603050405020304" pitchFamily="18" charset="0"/>
                <a:ea typeface="Times New Roman" panose="02020603050405020304" pitchFamily="18" charset="0"/>
              </a:rPr>
              <a:t>ифодалардан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аниқланади</a:t>
            </a:r>
            <a:r>
              <a:rPr lang="ru-RU" dirty="0">
                <a:latin typeface="Times New Roman" panose="02020603050405020304" pitchFamily="18" charset="0"/>
                <a:ea typeface="Times New Roman" panose="02020603050405020304" pitchFamily="18" charset="0"/>
              </a:rPr>
              <a:t>.</a:t>
            </a:r>
          </a:p>
          <a:p>
            <a:pPr indent="449580" algn="just">
              <a:lnSpc>
                <a:spcPct val="150000"/>
              </a:lnSpc>
            </a:pP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олган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аниқланган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жоизяик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чекли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оғиш</a:t>
            </a:r>
            <a:r>
              <a:rPr lang="ru-RU" cap="small"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белгиланади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Бунда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узел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чизмасидаги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ҳолати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қамровчи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қамралувчи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эканлиги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аниқланади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Агар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қамровчи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бўса</a:t>
            </a:r>
            <a:r>
              <a:rPr lang="ru-RU" dirty="0">
                <a:latin typeface="Times New Roman" panose="02020603050405020304" pitchFamily="18" charset="0"/>
                <a:ea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унга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тешик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тизимида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чекли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оғиш</a:t>
            </a:r>
            <a:r>
              <a:rPr lang="ru-RU" cap="small"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яъни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latin typeface="Times New Roman" panose="02020603050405020304" pitchFamily="18" charset="0"/>
                <a:ea typeface="Times New Roman" panose="02020603050405020304" pitchFamily="18" charset="0"/>
                <a:cs typeface="Times New Roman" panose="02020603050405020304" pitchFamily="18" charset="0"/>
              </a:rPr>
              <a:t>Е</a:t>
            </a:r>
            <a:r>
              <a:rPr lang="en-US" i="1" dirty="0">
                <a:latin typeface="Times New Roman" panose="02020603050405020304" pitchFamily="18" charset="0"/>
                <a:ea typeface="Times New Roman" panose="02020603050405020304" pitchFamily="18" charset="0"/>
                <a:cs typeface="Times New Roman" panose="02020603050405020304" pitchFamily="18" charset="0"/>
              </a:rPr>
              <a:t>I</a:t>
            </a:r>
            <a:r>
              <a:rPr lang="ru-RU" i="1" dirty="0">
                <a:latin typeface="Times New Roman" panose="02020603050405020304" pitchFamily="18" charset="0"/>
                <a:ea typeface="Times New Roman" panose="02020603050405020304" pitchFamily="18" charset="0"/>
                <a:cs typeface="Times New Roman" panose="02020603050405020304" pitchFamily="18" charset="0"/>
              </a:rPr>
              <a:t>қ0, Е</a:t>
            </a:r>
            <a:r>
              <a:rPr lang="en-US" i="1" dirty="0">
                <a:latin typeface="Times New Roman" panose="02020603050405020304" pitchFamily="18" charset="0"/>
                <a:ea typeface="Times New Roman" panose="02020603050405020304" pitchFamily="18" charset="0"/>
                <a:cs typeface="Times New Roman" panose="02020603050405020304" pitchFamily="18" charset="0"/>
              </a:rPr>
              <a:t>s</a:t>
            </a:r>
            <a:r>
              <a:rPr lang="ru-RU" dirty="0">
                <a:latin typeface="Times New Roman" panose="02020603050405020304" pitchFamily="18" charset="0"/>
                <a:ea typeface="Times New Roman" panose="02020603050405020304" pitchFamily="18" charset="0"/>
                <a:cs typeface="Times New Roman" panose="02020603050405020304" pitchFamily="18" charset="0"/>
              </a:rPr>
              <a:t>қ</a:t>
            </a:r>
            <a:r>
              <a:rPr lang="en-US" i="1" dirty="0">
                <a:latin typeface="Times New Roman" panose="02020603050405020304" pitchFamily="18" charset="0"/>
                <a:ea typeface="Times New Roman" panose="02020603050405020304" pitchFamily="18" charset="0"/>
                <a:cs typeface="Times New Roman" panose="02020603050405020304" pitchFamily="18" charset="0"/>
              </a:rPr>
              <a:t>TA</a:t>
            </a:r>
            <a:r>
              <a:rPr lang="ru-RU" i="1" dirty="0">
                <a:latin typeface="Times New Roman" panose="02020603050405020304" pitchFamily="18" charset="0"/>
                <a:ea typeface="Times New Roman" panose="02020603050405020304" pitchFamily="18" charset="0"/>
                <a:cs typeface="Times New Roman" panose="02020603050405020304" pitchFamily="18" charset="0"/>
              </a:rPr>
              <a:t>:</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белгиланади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Агар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қамралувчи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бўлса</a:t>
            </a:r>
            <a:r>
              <a:rPr lang="ru-RU" dirty="0">
                <a:latin typeface="Times New Roman" panose="02020603050405020304" pitchFamily="18" charset="0"/>
                <a:ea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унга</a:t>
            </a:r>
            <a:r>
              <a:rPr lang="ru-RU" dirty="0">
                <a:latin typeface="Times New Roman" panose="02020603050405020304" pitchFamily="18" charset="0"/>
                <a:ea typeface="Times New Roman" panose="02020603050405020304" pitchFamily="18" charset="0"/>
                <a:cs typeface="Times New Roman" panose="02020603050405020304" pitchFamily="18" charset="0"/>
              </a:rPr>
              <a:t> вал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тизимида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чекли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яъни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Es</a:t>
            </a:r>
            <a:r>
              <a:rPr lang="ru-RU" dirty="0">
                <a:latin typeface="Times New Roman" panose="02020603050405020304" pitchFamily="18" charset="0"/>
                <a:ea typeface="Times New Roman" panose="02020603050405020304" pitchFamily="18" charset="0"/>
                <a:cs typeface="Times New Roman" panose="02020603050405020304" pitchFamily="18" charset="0"/>
              </a:rPr>
              <a:t>қ0, </a:t>
            </a:r>
            <a:r>
              <a:rPr lang="ru-RU" i="1" dirty="0">
                <a:latin typeface="Times New Roman" panose="02020603050405020304" pitchFamily="18" charset="0"/>
                <a:ea typeface="Times New Roman" panose="02020603050405020304" pitchFamily="18" charset="0"/>
                <a:cs typeface="Times New Roman" panose="02020603050405020304" pitchFamily="18" charset="0"/>
              </a:rPr>
              <a:t>Е</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i</a:t>
            </a:r>
            <a:r>
              <a:rPr lang="ru-RU" i="1" dirty="0">
                <a:latin typeface="Times New Roman" panose="02020603050405020304" pitchFamily="18" charset="0"/>
                <a:ea typeface="Times New Roman" panose="02020603050405020304" pitchFamily="18" charset="0"/>
                <a:cs typeface="Times New Roman" panose="02020603050405020304" pitchFamily="18" charset="0"/>
              </a:rPr>
              <a:t>қ-</a:t>
            </a:r>
            <a:r>
              <a:rPr lang="en-US" i="1" dirty="0">
                <a:latin typeface="Times New Roman" panose="02020603050405020304" pitchFamily="18" charset="0"/>
                <a:ea typeface="Times New Roman" panose="02020603050405020304" pitchFamily="18" charset="0"/>
                <a:cs typeface="Times New Roman" panose="02020603050405020304" pitchFamily="18" charset="0"/>
              </a:rPr>
              <a:t>TA</a:t>
            </a:r>
            <a:r>
              <a:rPr lang="ru-RU" i="1" cap="small" dirty="0">
                <a:latin typeface="Times New Roman" panose="02020603050405020304" pitchFamily="18" charset="0"/>
                <a:ea typeface="Times New Roman" panose="02020603050405020304" pitchFamily="18" charset="0"/>
                <a:cs typeface="Times New Roman" panose="02020603050405020304" pitchFamily="18" charset="0"/>
              </a:rPr>
              <a:t>:</a:t>
            </a:r>
            <a:r>
              <a:rPr lang="ru-RU" cap="small"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белгиланади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Агар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камровчи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қамралувчи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эканлигини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аниқлаш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бўлмаса</a:t>
            </a:r>
            <a:r>
              <a:rPr lang="ru-RU" dirty="0">
                <a:latin typeface="Times New Roman" panose="02020603050405020304" pitchFamily="18" charset="0"/>
                <a:ea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симметрик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чекли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оғиш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яъни</a:t>
            </a:r>
            <a:endParaRPr lang="ru-RU" dirty="0">
              <a:latin typeface="PANDA Times UZ"/>
              <a:ea typeface="Times New Roman" panose="02020603050405020304" pitchFamily="18" charset="0"/>
              <a:cs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1960777601"/>
              </p:ext>
            </p:extLst>
          </p:nvPr>
        </p:nvGraphicFramePr>
        <p:xfrm>
          <a:off x="3481069" y="3925116"/>
          <a:ext cx="4833866" cy="1077959"/>
        </p:xfrm>
        <a:graphic>
          <a:graphicData uri="http://schemas.openxmlformats.org/presentationml/2006/ole">
            <mc:AlternateContent xmlns:mc="http://schemas.openxmlformats.org/markup-compatibility/2006">
              <mc:Choice xmlns:v="urn:schemas-microsoft-com:vml" Requires="v">
                <p:oleObj spid="_x0000_s26632" name="Уравнение" r:id="rId3" imgW="1701720" imgH="393480" progId="Equation.3">
                  <p:embed/>
                </p:oleObj>
              </mc:Choice>
              <mc:Fallback>
                <p:oleObj name="Уравнение" r:id="rId3" imgW="1701720" imgH="39348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81069" y="3925116"/>
                        <a:ext cx="4833866" cy="1077959"/>
                      </a:xfrm>
                      <a:prstGeom prst="rect">
                        <a:avLst/>
                      </a:prstGeom>
                      <a:solidFill>
                        <a:schemeClr val="accent2"/>
                      </a:solidFill>
                    </p:spPr>
                  </p:pic>
                </p:oleObj>
              </mc:Fallback>
            </mc:AlternateContent>
          </a:graphicData>
        </a:graphic>
      </p:graphicFrame>
      <p:sp>
        <p:nvSpPr>
          <p:cNvPr id="4" name="Прямоугольник 3"/>
          <p:cNvSpPr/>
          <p:nvPr/>
        </p:nvSpPr>
        <p:spPr>
          <a:xfrm>
            <a:off x="9123019" y="3925116"/>
            <a:ext cx="1419171" cy="369332"/>
          </a:xfrm>
          <a:prstGeom prst="rect">
            <a:avLst/>
          </a:prstGeom>
        </p:spPr>
        <p:txBody>
          <a:bodyPr wrap="none">
            <a:spAutoFit/>
          </a:bodyPr>
          <a:lstStyle/>
          <a:p>
            <a:r>
              <a:rPr lang="ru-RU" dirty="0" err="1">
                <a:latin typeface="Times New Roman" panose="02020603050405020304" pitchFamily="18" charset="0"/>
                <a:ea typeface="Times New Roman" panose="02020603050405020304" pitchFamily="18" charset="0"/>
                <a:cs typeface="Times New Roman" panose="02020603050405020304" pitchFamily="18" charset="0"/>
              </a:rPr>
              <a:t>белгиланади</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81845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49532" y="440254"/>
            <a:ext cx="10293530" cy="2585323"/>
          </a:xfrm>
          <a:prstGeom prst="rect">
            <a:avLst/>
          </a:prstGeom>
        </p:spPr>
        <p:txBody>
          <a:bodyPr wrap="square">
            <a:spAutoFit/>
          </a:bodyPr>
          <a:lstStyle/>
          <a:p>
            <a:pPr indent="449580" algn="just">
              <a:lnSpc>
                <a:spcPct val="150000"/>
              </a:lnSpc>
            </a:pPr>
            <a:r>
              <a:rPr lang="ru-RU" dirty="0" err="1">
                <a:latin typeface="Times New Roman" panose="02020603050405020304" pitchFamily="18" charset="0"/>
                <a:ea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кўпчилик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ҳолатларда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маълум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киради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Бундай</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ўлчамларга</a:t>
            </a:r>
            <a:r>
              <a:rPr lang="ru-RU" dirty="0">
                <a:latin typeface="Times New Roman" panose="02020603050405020304" pitchFamily="18" charset="0"/>
                <a:ea typeface="Times New Roman" panose="02020603050405020304" pitchFamily="18" charset="0"/>
              </a:rPr>
              <a:t> болт, гайка, шайба, подшипник </a:t>
            </a:r>
            <a:r>
              <a:rPr lang="ru-RU" dirty="0" err="1">
                <a:latin typeface="Times New Roman" panose="02020603050405020304" pitchFamily="18" charset="0"/>
                <a:ea typeface="Times New Roman" panose="02020603050405020304" pitchFamily="18" charset="0"/>
              </a:rPr>
              <a:t>ҳалқаси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бошқалар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киради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Кўрсатилган</a:t>
            </a:r>
            <a:r>
              <a:rPr lang="ru-RU" dirty="0">
                <a:latin typeface="Times New Roman" panose="02020603050405020304" pitchFamily="18" charset="0"/>
                <a:ea typeface="Times New Roman" panose="02020603050405020304" pitchFamily="18" charset="0"/>
              </a:rPr>
              <a:t> деталь </a:t>
            </a:r>
            <a:r>
              <a:rPr lang="ru-RU" dirty="0" err="1">
                <a:latin typeface="Times New Roman" panose="02020603050405020304" pitchFamily="18" charset="0"/>
                <a:ea typeface="Times New Roman" panose="02020603050405020304" pitchFamily="18" charset="0"/>
              </a:rPr>
              <a:t>ўлчамлари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rPr>
              <a:t>ўлчамига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таъсир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қилганлиги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уларни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ҳисобга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олиш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лозим</a:t>
            </a:r>
            <a:r>
              <a:rPr lang="ru-RU" dirty="0">
                <a:latin typeface="Times New Roman" panose="02020603050405020304" pitchFamily="18" charset="0"/>
                <a:ea typeface="Times New Roman" panose="02020603050405020304" pitchFamily="18" charset="0"/>
              </a:rPr>
              <a:t>.</a:t>
            </a:r>
          </a:p>
          <a:p>
            <a:pPr indent="449580" algn="just">
              <a:lnSpc>
                <a:spcPct val="150000"/>
              </a:lnSpc>
            </a:pP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ҳисоблашда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маълум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олиш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лозим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коэффициенти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latin typeface="Times New Roman" panose="02020603050405020304" pitchFamily="18" charset="0"/>
                <a:ea typeface="Times New Roman" panose="02020603050405020304" pitchFamily="18" charset="0"/>
                <a:cs typeface="Times New Roman" panose="02020603050405020304" pitchFamily="18" charset="0"/>
              </a:rPr>
              <a:t>а</a:t>
            </a:r>
            <a:r>
              <a:rPr lang="ru-RU" dirty="0">
                <a:latin typeface="Times New Roman" panose="02020603050405020304" pitchFamily="18" charset="0"/>
                <a:ea typeface="Times New Roman" panose="02020603050405020304" pitchFamily="18" charset="0"/>
                <a:cs typeface="Times New Roman" panose="02020603050405020304" pitchFamily="18" charset="0"/>
              </a:rPr>
              <a:t> ни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ҳисоблашда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олинади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яъни</a:t>
            </a:r>
            <a:endParaRPr lang="ru-RU" dirty="0">
              <a:latin typeface="PANDA Times UZ"/>
              <a:ea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934753854"/>
              </p:ext>
            </p:extLst>
          </p:nvPr>
        </p:nvGraphicFramePr>
        <p:xfrm>
          <a:off x="4519748" y="3025577"/>
          <a:ext cx="2939143" cy="1520246"/>
        </p:xfrm>
        <a:graphic>
          <a:graphicData uri="http://schemas.openxmlformats.org/presentationml/2006/ole">
            <mc:AlternateContent xmlns:mc="http://schemas.openxmlformats.org/markup-compatibility/2006">
              <mc:Choice xmlns:v="urn:schemas-microsoft-com:vml" Requires="v">
                <p:oleObj spid="_x0000_s27663" name="Уравнение" r:id="rId3" imgW="1346200" imgH="927100" progId="Equation.3">
                  <p:embed/>
                </p:oleObj>
              </mc:Choice>
              <mc:Fallback>
                <p:oleObj name="Уравнение" r:id="rId3" imgW="1346200" imgH="927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9748" y="3025577"/>
                        <a:ext cx="2939143" cy="1520246"/>
                      </a:xfrm>
                      <a:prstGeom prst="rect">
                        <a:avLst/>
                      </a:prstGeom>
                      <a:solidFill>
                        <a:schemeClr val="accent2"/>
                      </a:solidFill>
                    </p:spPr>
                  </p:pic>
                </p:oleObj>
              </mc:Fallback>
            </mc:AlternateContent>
          </a:graphicData>
        </a:graphic>
      </p:graphicFrame>
      <p:sp>
        <p:nvSpPr>
          <p:cNvPr id="5" name="Прямоугольник 4"/>
          <p:cNvSpPr/>
          <p:nvPr/>
        </p:nvSpPr>
        <p:spPr>
          <a:xfrm>
            <a:off x="2129246" y="4921698"/>
            <a:ext cx="958339" cy="369332"/>
          </a:xfrm>
          <a:prstGeom prst="rect">
            <a:avLst/>
          </a:prstGeom>
        </p:spPr>
        <p:txBody>
          <a:bodyPr wrap="none">
            <a:spAutoFit/>
          </a:bodyPr>
          <a:lstStyle/>
          <a:p>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ерда</a:t>
            </a:r>
            <a:r>
              <a:rPr lang="ru-RU" dirty="0">
                <a:latin typeface="Times New Roman" panose="02020603050405020304" pitchFamily="18" charset="0"/>
                <a:ea typeface="Times New Roman" panose="02020603050405020304" pitchFamily="18" charset="0"/>
              </a:rPr>
              <a:t> </a:t>
            </a:r>
            <a:endParaRPr lang="ru-RU" dirty="0"/>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4083156325"/>
              </p:ext>
            </p:extLst>
          </p:nvPr>
        </p:nvGraphicFramePr>
        <p:xfrm>
          <a:off x="3317965" y="4862915"/>
          <a:ext cx="685205" cy="589036"/>
        </p:xfrm>
        <a:graphic>
          <a:graphicData uri="http://schemas.openxmlformats.org/presentationml/2006/ole">
            <mc:AlternateContent xmlns:mc="http://schemas.openxmlformats.org/markup-compatibility/2006">
              <mc:Choice xmlns:v="urn:schemas-microsoft-com:vml" Requires="v">
                <p:oleObj spid="_x0000_s27664" name="Уравнение" r:id="rId5" imgW="545863" imgH="457002" progId="Equation.3">
                  <p:embed/>
                </p:oleObj>
              </mc:Choice>
              <mc:Fallback>
                <p:oleObj name="Уравнение" r:id="rId5" imgW="545863" imgH="457002"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17965" y="4862915"/>
                        <a:ext cx="685205" cy="589036"/>
                      </a:xfrm>
                      <a:prstGeom prst="rect">
                        <a:avLst/>
                      </a:prstGeom>
                      <a:noFill/>
                    </p:spPr>
                  </p:pic>
                </p:oleObj>
              </mc:Fallback>
            </mc:AlternateContent>
          </a:graphicData>
        </a:graphic>
      </p:graphicFrame>
      <p:sp>
        <p:nvSpPr>
          <p:cNvPr id="8" name="Прямоугольник 7"/>
          <p:cNvSpPr/>
          <p:nvPr/>
        </p:nvSpPr>
        <p:spPr>
          <a:xfrm>
            <a:off x="4266160" y="4921698"/>
            <a:ext cx="5431872" cy="369332"/>
          </a:xfrm>
          <a:prstGeom prst="rect">
            <a:avLst/>
          </a:prstGeom>
        </p:spPr>
        <p:txBody>
          <a:bodyPr wrap="none">
            <a:spAutoFit/>
          </a:bodyPr>
          <a:lstStyle/>
          <a:p>
            <a:r>
              <a:rPr lang="ru-RU" dirty="0" err="1">
                <a:latin typeface="Times New Roman" panose="02020603050405020304" pitchFamily="18" charset="0"/>
                <a:ea typeface="Times New Roman" panose="02020603050405020304" pitchFamily="18" charset="0"/>
              </a:rPr>
              <a:t>маълум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бўлган</a:t>
            </a:r>
            <a:r>
              <a:rPr lang="ru-RU" dirty="0">
                <a:latin typeface="Times New Roman" panose="02020603050405020304" pitchFamily="18" charset="0"/>
                <a:ea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қийматлари</a:t>
            </a:r>
            <a:r>
              <a:rPr lang="ru-RU" dirty="0">
                <a:latin typeface="Times New Roman" panose="02020603050405020304" pitchFamily="18" charset="0"/>
                <a:ea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rPr>
              <a:t>йи</a:t>
            </a:r>
            <a:r>
              <a:rPr lang="uz-Cyrl-UZ" dirty="0" smtClean="0">
                <a:latin typeface="Times New Roman" panose="02020603050405020304" pitchFamily="18" charset="0"/>
                <a:ea typeface="Times New Roman" panose="02020603050405020304" pitchFamily="18" charset="0"/>
              </a:rPr>
              <a:t>ғ</a:t>
            </a:r>
            <a:r>
              <a:rPr lang="ru-RU" dirty="0" err="1" smtClean="0">
                <a:latin typeface="Times New Roman" panose="02020603050405020304" pitchFamily="18" charset="0"/>
                <a:ea typeface="Times New Roman" panose="02020603050405020304" pitchFamily="18" charset="0"/>
              </a:rPr>
              <a:t>индиси</a:t>
            </a:r>
            <a:endParaRPr lang="ru-RU" dirty="0"/>
          </a:p>
        </p:txBody>
      </p:sp>
      <p:sp>
        <p:nvSpPr>
          <p:cNvPr id="9" name="Прямоугольник 8"/>
          <p:cNvSpPr/>
          <p:nvPr/>
        </p:nvSpPr>
        <p:spPr>
          <a:xfrm>
            <a:off x="1218160" y="5610900"/>
            <a:ext cx="10224902" cy="878895"/>
          </a:xfrm>
          <a:prstGeom prst="rect">
            <a:avLst/>
          </a:prstGeom>
        </p:spPr>
        <p:txBody>
          <a:bodyPr wrap="square">
            <a:spAutoFit/>
          </a:bodyPr>
          <a:lstStyle/>
          <a:p>
            <a:pPr>
              <a:lnSpc>
                <a:spcPct val="150000"/>
              </a:lnSpc>
            </a:pP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бирлиги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қийматларини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йи</a:t>
            </a:r>
            <a:r>
              <a:rPr lang="uz-Cyrl-UZ" dirty="0">
                <a:latin typeface="Times New Roman" panose="02020603050405020304" pitchFamily="18" charset="0"/>
                <a:ea typeface="Times New Roman" panose="02020603050405020304" pitchFamily="18" charset="0"/>
              </a:rPr>
              <a:t>ғ</a:t>
            </a:r>
            <a:r>
              <a:rPr lang="ru-RU" dirty="0" err="1">
                <a:latin typeface="Times New Roman" panose="02020603050405020304" pitchFamily="18" charset="0"/>
                <a:ea typeface="Times New Roman" panose="02020603050405020304" pitchFamily="18" charset="0"/>
              </a:rPr>
              <a:t>индисини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ҳисоблашда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маълум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бирлиги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ҳисобга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олинмайди</a:t>
            </a:r>
            <a:endParaRPr lang="ru-RU" dirty="0"/>
          </a:p>
        </p:txBody>
      </p:sp>
    </p:spTree>
    <p:extLst>
      <p:ext uri="{BB962C8B-B14F-4D97-AF65-F5344CB8AC3E}">
        <p14:creationId xmlns:p14="http://schemas.microsoft.com/office/powerpoint/2010/main" val="34187094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70265" y="614553"/>
            <a:ext cx="11103428" cy="5493812"/>
          </a:xfrm>
          <a:prstGeom prst="rect">
            <a:avLst/>
          </a:prstGeom>
        </p:spPr>
        <p:txBody>
          <a:bodyPr wrap="square">
            <a:spAutoFit/>
          </a:bodyPr>
          <a:lstStyle/>
          <a:p>
            <a:pPr indent="449580" algn="just">
              <a:lnSpc>
                <a:spcPct val="150000"/>
              </a:lnSpc>
            </a:pPr>
            <a:r>
              <a:rPr lang="ru-RU" dirty="0" err="1">
                <a:latin typeface="Times New Roman" panose="02020603050405020304" pitchFamily="18" charset="0"/>
                <a:ea typeface="Times New Roman" panose="02020603050405020304" pitchFamily="18" charset="0"/>
                <a:cs typeface="Times New Roman" panose="02020603050405020304" pitchFamily="18" charset="0"/>
              </a:rPr>
              <a:t>Айрим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ҳолатларда</a:t>
            </a:r>
            <a:r>
              <a:rPr lang="ru-RU" dirty="0">
                <a:latin typeface="Times New Roman" panose="02020603050405020304" pitchFamily="18" charset="0"/>
                <a:ea typeface="Times New Roman" panose="02020603050405020304" pitchFamily="18" charset="0"/>
                <a:cs typeface="Times New Roman" panose="02020603050405020304" pitchFamily="18" charset="0"/>
              </a:rPr>
              <a:t> узел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механизмдаги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битта</a:t>
            </a:r>
            <a:r>
              <a:rPr lang="ru-RU" dirty="0">
                <a:latin typeface="Times New Roman" panose="02020603050405020304" pitchFamily="18" charset="0"/>
                <a:ea typeface="Times New Roman" panose="02020603050405020304" pitchFamily="18" charset="0"/>
                <a:cs typeface="Times New Roman" panose="02020603050405020304" pitchFamily="18" charset="0"/>
              </a:rPr>
              <a:t> деталь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нечта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занжирида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иштирок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этиши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ea typeface="Times New Roman" panose="02020603050405020304" pitchFamily="18" charset="0"/>
                <a:cs typeface="Times New Roman" panose="02020603050405020304" pitchFamily="18" charset="0"/>
              </a:rPr>
              <a:t> (60-расм).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Масалан</a:t>
            </a:r>
            <a:r>
              <a:rPr lang="ru-RU" dirty="0">
                <a:latin typeface="Times New Roman" panose="02020603050405020304" pitchFamily="18" charset="0"/>
                <a:ea typeface="Times New Roman" panose="02020603050405020304" pitchFamily="18" charset="0"/>
                <a:cs typeface="Times New Roman" panose="02020603050405020304" pitchFamily="18" charset="0"/>
              </a:rPr>
              <a:t>, узел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вентиляторининг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иккита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latin typeface="Times New Roman" panose="02020603050405020304" pitchFamily="18" charset="0"/>
                <a:ea typeface="Times New Roman" panose="02020603050405020304" pitchFamily="18" charset="0"/>
                <a:cs typeface="Times New Roman" panose="02020603050405020304" pitchFamily="18" charset="0"/>
              </a:rPr>
              <a:t>Б</a:t>
            </a:r>
            <a:r>
              <a:rPr lang="ru-RU" i="1"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ru-RU" i="1" dirty="0">
                <a:latin typeface="Times New Roman" panose="02020603050405020304" pitchFamily="18" charset="0"/>
                <a:ea typeface="Times New Roman" panose="02020603050405020304" pitchFamily="18" charset="0"/>
                <a:cs typeface="Times New Roman" panose="02020603050405020304" pitchFamily="18" charset="0"/>
              </a:rPr>
              <a:t>Г</a:t>
            </a:r>
            <a:r>
              <a:rPr lang="ru-RU" i="1"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ru-RU" i="1" dirty="0">
                <a:latin typeface="Times New Roman" panose="02020603050405020304" pitchFamily="18" charset="0"/>
                <a:ea typeface="Times New Roman" panose="02020603050405020304" pitchFamily="18" charset="0"/>
                <a:cs typeface="Times New Roman" panose="02020603050405020304" pitchFamily="18" charset="0"/>
              </a:rPr>
              <a:t>, Б</a:t>
            </a:r>
            <a:r>
              <a:rPr lang="ru-RU" i="1"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ru-RU" i="1" dirty="0">
                <a:latin typeface="Times New Roman" panose="02020603050405020304" pitchFamily="18" charset="0"/>
                <a:ea typeface="Times New Roman" panose="02020603050405020304" pitchFamily="18" charset="0"/>
                <a:cs typeface="Times New Roman" panose="02020603050405020304" pitchFamily="18" charset="0"/>
              </a:rPr>
              <a:t>Г</a:t>
            </a:r>
            <a:r>
              <a:rPr lang="ru-RU" i="1" baseline="-25000" dirty="0">
                <a:latin typeface="Times New Roman" panose="02020603050405020304" pitchFamily="18" charset="0"/>
                <a:ea typeface="Times New Roman" panose="02020603050405020304" pitchFamily="18" charset="0"/>
                <a:cs typeface="Times New Roman" panose="02020603050405020304" pitchFamily="18" charset="0"/>
              </a:rPr>
              <a:t>4</a:t>
            </a:r>
            <a:r>
              <a:rPr lang="ru-RU" i="1" dirty="0">
                <a:latin typeface="Times New Roman" panose="02020603050405020304" pitchFamily="18" charset="0"/>
                <a:ea typeface="Times New Roman" panose="02020603050405020304" pitchFamily="18" charset="0"/>
                <a:cs typeface="Times New Roman" panose="02020603050405020304" pitchFamily="18" charset="0"/>
              </a:rPr>
              <a:t>, Б</a:t>
            </a:r>
            <a:r>
              <a:rPr lang="ru-RU" i="1" baseline="-25000" dirty="0">
                <a:latin typeface="Times New Roman" panose="02020603050405020304" pitchFamily="18" charset="0"/>
                <a:ea typeface="Times New Roman" panose="02020603050405020304" pitchFamily="18" charset="0"/>
                <a:cs typeface="Times New Roman" panose="02020603050405020304" pitchFamily="18" charset="0"/>
              </a:rPr>
              <a:t>4</a:t>
            </a:r>
            <a:r>
              <a:rPr lang="ru-RU" i="1" dirty="0">
                <a:latin typeface="Times New Roman" panose="02020603050405020304" pitchFamily="18" charset="0"/>
                <a:ea typeface="Times New Roman" panose="02020603050405020304" pitchFamily="18" charset="0"/>
                <a:cs typeface="Times New Roman" panose="02020603050405020304" pitchFamily="18" charset="0"/>
              </a:rPr>
              <a:t>Г</a:t>
            </a:r>
            <a:r>
              <a:rPr lang="ru-RU" i="1" baseline="-25000" dirty="0">
                <a:latin typeface="Times New Roman" panose="02020603050405020304" pitchFamily="18" charset="0"/>
                <a:ea typeface="Times New Roman" panose="02020603050405020304" pitchFamily="18" charset="0"/>
                <a:cs typeface="Times New Roman" panose="02020603050405020304" pitchFamily="18" charset="0"/>
              </a:rPr>
              <a:t>5</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i="1" dirty="0">
                <a:latin typeface="Times New Roman" panose="02020603050405020304" pitchFamily="18" charset="0"/>
                <a:ea typeface="Times New Roman" panose="02020603050405020304" pitchFamily="18" charset="0"/>
                <a:cs typeface="Times New Roman" panose="02020603050405020304" pitchFamily="18" charset="0"/>
              </a:rPr>
              <a:t>Б</a:t>
            </a:r>
            <a:r>
              <a:rPr lang="ru-RU" i="1" baseline="-25000" dirty="0">
                <a:latin typeface="Times New Roman" panose="02020603050405020304" pitchFamily="18" charset="0"/>
                <a:ea typeface="Times New Roman" panose="02020603050405020304" pitchFamily="18" charset="0"/>
                <a:cs typeface="Times New Roman" panose="02020603050405020304" pitchFamily="18" charset="0"/>
              </a:rPr>
              <a:t>5</a:t>
            </a:r>
            <a:r>
              <a:rPr lang="ru-RU" i="1" dirty="0">
                <a:latin typeface="Times New Roman" panose="02020603050405020304" pitchFamily="18" charset="0"/>
                <a:ea typeface="Times New Roman" panose="02020603050405020304" pitchFamily="18" charset="0"/>
                <a:cs typeface="Times New Roman" panose="02020603050405020304" pitchFamily="18" charset="0"/>
              </a:rPr>
              <a:t>Г</a:t>
            </a:r>
            <a:r>
              <a:rPr lang="ru-RU" i="1" baseline="-25000" dirty="0">
                <a:latin typeface="Times New Roman" panose="02020603050405020304" pitchFamily="18" charset="0"/>
                <a:ea typeface="Times New Roman" panose="02020603050405020304" pitchFamily="18" charset="0"/>
                <a:cs typeface="Times New Roman" panose="02020603050405020304" pitchFamily="18" charset="0"/>
              </a:rPr>
              <a:t>6</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киради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Бундай</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ўзаро</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боғланган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дейилади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Параллел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кетма</a:t>
            </a:r>
            <a:r>
              <a:rPr lang="ru-RU" dirty="0">
                <a:latin typeface="Times New Roman" panose="02020603050405020304" pitchFamily="18" charset="0"/>
                <a:ea typeface="Times New Roman" panose="02020603050405020304" pitchFamily="18" charset="0"/>
                <a:cs typeface="Times New Roman" panose="02020603050405020304" pitchFamily="18" charset="0"/>
              </a:rPr>
              <a:t>-кет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боғланган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мураккаб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боғланган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Битта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ҳисоблагандан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сўнг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иккинчи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қатнашган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бўлса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ҳисоблашда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бу</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маълум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деб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Бундай</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ҳолатларда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аниқлигига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юқори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талаб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қўйилган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биринчи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навбатда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тўлиқ</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ўзароалмашинувчанлик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усулида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ҳисоблашнинг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афзаллиги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шундаки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унда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йиғиш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жараёни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соддалашади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меъёрлаш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имконияти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пайдо</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50000"/>
              </a:lnSpc>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усулнинг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чекланганлиги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технологик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жиҳатдан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бажарилиши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қийин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жоизликларни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ҳосил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юқори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занжирларни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ҳисоблаш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имконияти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йўқлиги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камчилиги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ҳисобланади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шуларга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кўра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тўлиқ</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ўзароалмашинувчанлик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усули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масалалари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ечишни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дастлабки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бажаришда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кичик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серияда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якка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ишлаб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чиқаришда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ҳисобини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бажариш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ҳамда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юқори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бўлмаган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занжирларда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қўллаш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тавсия</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этилади</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92993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54"/>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251528" y="638990"/>
            <a:ext cx="8107318" cy="5552803"/>
          </a:xfrm>
          <a:prstGeom prst="rect">
            <a:avLst/>
          </a:prstGeom>
          <a:noFill/>
          <a:ln>
            <a:noFill/>
          </a:ln>
        </p:spPr>
      </p:pic>
    </p:spTree>
    <p:extLst>
      <p:ext uri="{BB962C8B-B14F-4D97-AF65-F5344CB8AC3E}">
        <p14:creationId xmlns:p14="http://schemas.microsoft.com/office/powerpoint/2010/main" val="21651200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89769" y="227775"/>
            <a:ext cx="6378221" cy="335989"/>
          </a:xfrm>
          <a:prstGeom prst="rect">
            <a:avLst/>
          </a:prstGeom>
        </p:spPr>
        <p:txBody>
          <a:bodyPr wrap="none">
            <a:spAutoFit/>
          </a:bodyPr>
          <a:lstStyle/>
          <a:p>
            <a:pPr marL="177800" marR="127000" indent="0" algn="ctr">
              <a:lnSpc>
                <a:spcPts val="1900"/>
              </a:lnSpc>
              <a:spcBef>
                <a:spcPts val="0"/>
              </a:spcBef>
              <a:spcAft>
                <a:spcPts val="0"/>
              </a:spcAft>
            </a:pPr>
            <a:r>
              <a:rPr lang="ru-RU" sz="2000" dirty="0" err="1">
                <a:latin typeface="Times New Roman" panose="02020603050405020304" pitchFamily="18" charset="0"/>
                <a:ea typeface="Times New Roman" panose="02020603050405020304" pitchFamily="18" charset="0"/>
              </a:rPr>
              <a:t>Эҳтимоллик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усули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билан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ўлчам</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занжирини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ҳисоблаш</a:t>
            </a:r>
            <a:endParaRPr lang="ru-RU" sz="1600" dirty="0">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718457" y="533548"/>
            <a:ext cx="10972800" cy="3831818"/>
          </a:xfrm>
          <a:prstGeom prst="rect">
            <a:avLst/>
          </a:prstGeom>
        </p:spPr>
        <p:txBody>
          <a:bodyPr wrap="square">
            <a:spAutoFit/>
          </a:bodyPr>
          <a:lstStyle/>
          <a:p>
            <a:pPr indent="449580" algn="just">
              <a:lnSpc>
                <a:spcPct val="150000"/>
              </a:lnSpc>
            </a:pPr>
            <a:r>
              <a:rPr lang="ru-RU" dirty="0" err="1">
                <a:latin typeface="Times New Roman" panose="02020603050405020304" pitchFamily="18" charset="0"/>
                <a:ea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занжирини</a:t>
            </a:r>
            <a:r>
              <a:rPr lang="ru-RU" dirty="0">
                <a:latin typeface="Times New Roman" panose="02020603050405020304" pitchFamily="18" charset="0"/>
                <a:ea typeface="Times New Roman" panose="02020603050405020304" pitchFamily="18" charset="0"/>
              </a:rPr>
              <a:t> максимум-минимум </a:t>
            </a:r>
            <a:r>
              <a:rPr lang="ru-RU" dirty="0" err="1">
                <a:latin typeface="Times New Roman" panose="02020603050405020304" pitchFamily="18" charset="0"/>
                <a:ea typeface="Times New Roman" panose="02020603050405020304" pitchFamily="18" charset="0"/>
              </a:rPr>
              <a:t>усули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ҳисоблашда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ишлов</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ёки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йиғиш</a:t>
            </a:r>
            <a:r>
              <a:rPr lang="ru-RU" cap="small"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жараёнида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вақтнинг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ўзида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катта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кўпайтирувчи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кичик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камайтирувчи</a:t>
            </a:r>
            <a:r>
              <a:rPr lang="ru-RU" dirty="0">
                <a:latin typeface="Times New Roman" panose="02020603050405020304" pitchFamily="18" charset="0"/>
                <a:ea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rPr>
              <a:t>ўлчамлари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тескариси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учраши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мумкин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тахмин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қилинади</a:t>
            </a:r>
            <a:r>
              <a:rPr lang="ru-RU" dirty="0">
                <a:latin typeface="Times New Roman" panose="02020603050405020304" pitchFamily="18" charset="0"/>
                <a:ea typeface="Times New Roman" panose="02020603050405020304" pitchFamily="18" charset="0"/>
              </a:rPr>
              <a:t>.</a:t>
            </a:r>
            <a:endParaRPr lang="ru-RU" sz="1400" dirty="0">
              <a:latin typeface="Times New Roman" panose="02020603050405020304" pitchFamily="18" charset="0"/>
              <a:ea typeface="Times New Roman" panose="02020603050405020304" pitchFamily="18" charset="0"/>
            </a:endParaRPr>
          </a:p>
          <a:p>
            <a:pPr indent="449580" algn="just">
              <a:lnSpc>
                <a:spcPct val="150000"/>
              </a:lnSpc>
            </a:pPr>
            <a:r>
              <a:rPr lang="ru-RU" dirty="0" err="1">
                <a:latin typeface="Times New Roman" panose="02020603050405020304" pitchFamily="18" charset="0"/>
                <a:ea typeface="Times New Roman" panose="02020603050405020304" pitchFamily="18" charset="0"/>
              </a:rPr>
              <a:t>Агар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rPr>
              <a:t>чекли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қийматларини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шартга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риоя</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қилмаслигининг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жуда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кичик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эҳтимолига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масалан</a:t>
            </a:r>
            <a:r>
              <a:rPr lang="ru-RU" dirty="0">
                <a:latin typeface="Times New Roman" panose="02020603050405020304" pitchFamily="18" charset="0"/>
                <a:ea typeface="Times New Roman" panose="02020603050405020304" pitchFamily="18" charset="0"/>
              </a:rPr>
              <a:t>, 0,27%) </a:t>
            </a:r>
            <a:r>
              <a:rPr lang="ru-RU" dirty="0" err="1">
                <a:latin typeface="Times New Roman" panose="02020603050405020304" pitchFamily="18" charset="0"/>
                <a:ea typeface="Times New Roman" panose="02020603050405020304" pitchFamily="18" charset="0"/>
              </a:rPr>
              <a:t>йўл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қўйсак</a:t>
            </a:r>
            <a:r>
              <a:rPr lang="ru-RU" dirty="0">
                <a:latin typeface="Times New Roman" panose="02020603050405020304" pitchFamily="18" charset="0"/>
                <a:ea typeface="Times New Roman" panose="02020603050405020304" pitchFamily="18" charset="0"/>
              </a:rPr>
              <a:t>. у </a:t>
            </a:r>
            <a:r>
              <a:rPr lang="ru-RU" dirty="0" err="1">
                <a:latin typeface="Times New Roman" panose="02020603050405020304" pitchFamily="18" charset="0"/>
                <a:ea typeface="Times New Roman" panose="02020603050405020304" pitchFamily="18" charset="0"/>
              </a:rPr>
              <a:t>ҳолда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звеноларнинг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етарли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ошириш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мумкин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натижада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детални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тайёрлаш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таннархи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анча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арзонлашади</a:t>
            </a:r>
            <a:r>
              <a:rPr lang="ru-RU" dirty="0">
                <a:latin typeface="Times New Roman" panose="02020603050405020304" pitchFamily="18" charset="0"/>
                <a:ea typeface="Times New Roman" panose="02020603050405020304" pitchFamily="18" charset="0"/>
              </a:rPr>
              <a:t>.</a:t>
            </a:r>
            <a:endParaRPr lang="ru-RU" sz="1400" dirty="0">
              <a:latin typeface="Times New Roman" panose="02020603050405020304" pitchFamily="18" charset="0"/>
              <a:ea typeface="Times New Roman" panose="02020603050405020304" pitchFamily="18" charset="0"/>
            </a:endParaRPr>
          </a:p>
          <a:p>
            <a:pPr indent="449580" algn="just">
              <a:lnSpc>
                <a:spcPct val="150000"/>
              </a:lnSpc>
            </a:pPr>
            <a:r>
              <a:rPr lang="ru-RU" b="1" dirty="0" err="1">
                <a:latin typeface="Times New Roman" panose="02020603050405020304" pitchFamily="18" charset="0"/>
                <a:ea typeface="Times New Roman" panose="02020603050405020304" pitchFamily="18" charset="0"/>
              </a:rPr>
              <a:t>Бирннчи</a:t>
            </a:r>
            <a:r>
              <a:rPr lang="ru-RU" b="1" dirty="0">
                <a:latin typeface="Times New Roman" panose="02020603050405020304" pitchFamily="18" charset="0"/>
                <a:ea typeface="Times New Roman" panose="02020603050405020304" pitchFamily="18" charset="0"/>
              </a:rPr>
              <a:t> </a:t>
            </a:r>
            <a:r>
              <a:rPr lang="ru-RU" b="1" dirty="0" err="1">
                <a:latin typeface="Times New Roman" panose="02020603050405020304" pitchFamily="18" charset="0"/>
                <a:ea typeface="Times New Roman" panose="02020603050405020304" pitchFamily="18" charset="0"/>
              </a:rPr>
              <a:t>масала</a:t>
            </a:r>
            <a:r>
              <a:rPr lang="ru-RU" b="1" dirty="0">
                <a:latin typeface="Times New Roman" panose="02020603050405020304" pitchFamily="18" charset="0"/>
                <a:ea typeface="Times New Roman" panose="02020603050405020304" pitchFamily="18" charset="0"/>
              </a:rPr>
              <a:t>.</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беркитуви</a:t>
            </a:r>
            <a:r>
              <a:rPr lang="ru-RU" dirty="0">
                <a:latin typeface="Times New Roman" panose="02020603050405020304" pitchFamily="18" charset="0"/>
                <a:ea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хатоликлари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нормал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тақсимланиш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қонунига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бўйсунади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уларнинг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эҳтимоллик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сочилиши</a:t>
            </a:r>
            <a:r>
              <a:rPr lang="ru-RU" dirty="0">
                <a:latin typeface="Times New Roman" panose="02020603050405020304" pitchFamily="18" charset="0"/>
                <a:ea typeface="Times New Roman" panose="02020603050405020304" pitchFamily="18" charset="0"/>
              </a:rPr>
              <a:t> (6</a:t>
            </a:r>
            <a:r>
              <a:rPr lang="ru-RU" dirty="0">
                <a:latin typeface="Times New Roman" panose="02020603050405020304" pitchFamily="18" charset="0"/>
                <a:ea typeface="Times New Roman" panose="02020603050405020304" pitchFamily="18" charset="0"/>
                <a:sym typeface="Symbol" panose="05050102010706020507" pitchFamily="18" charset="2"/>
              </a:rPr>
              <a:t></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майдони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чегараларига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тушади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ҳисоблаб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қуйидагиларни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қабул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қиламиз</a:t>
            </a:r>
            <a:r>
              <a:rPr lang="ru-RU" dirty="0">
                <a:latin typeface="Times New Roman" panose="02020603050405020304" pitchFamily="18" charset="0"/>
                <a:ea typeface="Times New Roman" panose="02020603050405020304" pitchFamily="18" charset="0"/>
              </a:rPr>
              <a:t>    </a:t>
            </a:r>
            <a:endParaRPr lang="ru-RU" sz="1400" dirty="0">
              <a:effectLst/>
              <a:latin typeface="Times New Roman" panose="02020603050405020304" pitchFamily="18" charset="0"/>
              <a:ea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477667497"/>
              </p:ext>
            </p:extLst>
          </p:nvPr>
        </p:nvGraphicFramePr>
        <p:xfrm>
          <a:off x="3089769" y="4446458"/>
          <a:ext cx="1836267" cy="535578"/>
        </p:xfrm>
        <a:graphic>
          <a:graphicData uri="http://schemas.openxmlformats.org/presentationml/2006/ole">
            <mc:AlternateContent xmlns:mc="http://schemas.openxmlformats.org/markup-compatibility/2006">
              <mc:Choice xmlns:v="urn:schemas-microsoft-com:vml" Requires="v">
                <p:oleObj spid="_x0000_s28697" name="Уравнение" r:id="rId3" imgW="914400" imgH="279400" progId="Equation.3">
                  <p:embed/>
                </p:oleObj>
              </mc:Choice>
              <mc:Fallback>
                <p:oleObj name="Уравнение" r:id="rId3" imgW="914400" imgH="2794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89769" y="4446458"/>
                        <a:ext cx="1836267" cy="535578"/>
                      </a:xfrm>
                      <a:prstGeom prst="rect">
                        <a:avLst/>
                      </a:prstGeom>
                      <a:solidFill>
                        <a:schemeClr val="accent2"/>
                      </a:solidFill>
                    </p:spPr>
                  </p:pic>
                </p:oleObj>
              </mc:Fallback>
            </mc:AlternateContent>
          </a:graphicData>
        </a:graphic>
      </p:graphicFrame>
      <p:sp>
        <p:nvSpPr>
          <p:cNvPr id="6" name="Прямоугольник 5"/>
          <p:cNvSpPr/>
          <p:nvPr/>
        </p:nvSpPr>
        <p:spPr>
          <a:xfrm>
            <a:off x="5199824" y="4529581"/>
            <a:ext cx="580608" cy="369332"/>
          </a:xfrm>
          <a:prstGeom prst="rect">
            <a:avLst/>
          </a:prstGeom>
        </p:spPr>
        <p:txBody>
          <a:bodyPr wrap="none">
            <a:spAutoFit/>
          </a:bodyPr>
          <a:lstStyle/>
          <a:p>
            <a:r>
              <a:rPr lang="ru-RU" dirty="0" err="1">
                <a:latin typeface="Times New Roman" panose="02020603050405020304" pitchFamily="18" charset="0"/>
                <a:ea typeface="Times New Roman" panose="02020603050405020304" pitchFamily="18" charset="0"/>
              </a:rPr>
              <a:t>ёки</a:t>
            </a:r>
            <a:r>
              <a:rPr lang="ru-RU" dirty="0">
                <a:latin typeface="Times New Roman" panose="02020603050405020304" pitchFamily="18" charset="0"/>
                <a:ea typeface="Times New Roman" panose="02020603050405020304" pitchFamily="18" charset="0"/>
              </a:rPr>
              <a:t> </a:t>
            </a:r>
            <a:endParaRPr lang="ru-RU" dirty="0"/>
          </a:p>
        </p:txBody>
      </p:sp>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535052510"/>
              </p:ext>
            </p:extLst>
          </p:nvPr>
        </p:nvGraphicFramePr>
        <p:xfrm>
          <a:off x="6054219" y="4446458"/>
          <a:ext cx="1252867" cy="659404"/>
        </p:xfrm>
        <a:graphic>
          <a:graphicData uri="http://schemas.openxmlformats.org/presentationml/2006/ole">
            <mc:AlternateContent xmlns:mc="http://schemas.openxmlformats.org/markup-compatibility/2006">
              <mc:Choice xmlns:v="urn:schemas-microsoft-com:vml" Requires="v">
                <p:oleObj spid="_x0000_s28698" name="Уравнение" r:id="rId5" imgW="965200" imgH="508000" progId="Equation.3">
                  <p:embed/>
                </p:oleObj>
              </mc:Choice>
              <mc:Fallback>
                <p:oleObj name="Уравнение" r:id="rId5" imgW="965200" imgH="5080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54219" y="4446458"/>
                        <a:ext cx="1252867" cy="659404"/>
                      </a:xfrm>
                      <a:prstGeom prst="rect">
                        <a:avLst/>
                      </a:prstGeom>
                      <a:solidFill>
                        <a:schemeClr val="accent2"/>
                      </a:solidFill>
                    </p:spPr>
                  </p:pic>
                </p:oleObj>
              </mc:Fallback>
            </mc:AlternateContent>
          </a:graphicData>
        </a:graphic>
      </p:graphicFrame>
      <p:sp>
        <p:nvSpPr>
          <p:cNvPr id="9" name="Прямоугольник 8"/>
          <p:cNvSpPr/>
          <p:nvPr/>
        </p:nvSpPr>
        <p:spPr>
          <a:xfrm>
            <a:off x="7580873" y="4529581"/>
            <a:ext cx="1603324" cy="369332"/>
          </a:xfrm>
          <a:prstGeom prst="rect">
            <a:avLst/>
          </a:prstGeom>
        </p:spPr>
        <p:txBody>
          <a:bodyPr wrap="none">
            <a:spAutoFit/>
          </a:bodyPr>
          <a:lstStyle/>
          <a:p>
            <a:r>
              <a:rPr lang="ru-RU" dirty="0" err="1">
                <a:latin typeface="Times New Roman" panose="02020603050405020304" pitchFamily="18" charset="0"/>
                <a:ea typeface="Times New Roman" panose="02020603050405020304" pitchFamily="18" charset="0"/>
              </a:rPr>
              <a:t>шунга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ўхшаш</a:t>
            </a:r>
            <a:r>
              <a:rPr lang="ru-RU" dirty="0">
                <a:latin typeface="Times New Roman" panose="02020603050405020304" pitchFamily="18" charset="0"/>
                <a:ea typeface="Times New Roman" panose="02020603050405020304" pitchFamily="18" charset="0"/>
              </a:rPr>
              <a:t> </a:t>
            </a:r>
            <a:endParaRPr lang="ru-RU" dirty="0"/>
          </a:p>
        </p:txBody>
      </p:sp>
      <p:sp>
        <p:nvSpPr>
          <p:cNvPr id="10"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323063907"/>
              </p:ext>
            </p:extLst>
          </p:nvPr>
        </p:nvGraphicFramePr>
        <p:xfrm>
          <a:off x="2965610" y="5212099"/>
          <a:ext cx="1873979" cy="509431"/>
        </p:xfrm>
        <a:graphic>
          <a:graphicData uri="http://schemas.openxmlformats.org/presentationml/2006/ole">
            <mc:AlternateContent xmlns:mc="http://schemas.openxmlformats.org/markup-compatibility/2006">
              <mc:Choice xmlns:v="urn:schemas-microsoft-com:vml" Requires="v">
                <p:oleObj spid="_x0000_s28699" name="Уравнение" r:id="rId7" imgW="977900" imgH="279400" progId="Equation.3">
                  <p:embed/>
                </p:oleObj>
              </mc:Choice>
              <mc:Fallback>
                <p:oleObj name="Уравнение" r:id="rId7" imgW="977900" imgH="2794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65610" y="5212099"/>
                        <a:ext cx="1873979" cy="509431"/>
                      </a:xfrm>
                      <a:prstGeom prst="rect">
                        <a:avLst/>
                      </a:prstGeom>
                      <a:solidFill>
                        <a:schemeClr val="accent2"/>
                      </a:solidFill>
                    </p:spPr>
                  </p:pic>
                </p:oleObj>
              </mc:Fallback>
            </mc:AlternateContent>
          </a:graphicData>
        </a:graphic>
      </p:graphicFrame>
      <p:sp>
        <p:nvSpPr>
          <p:cNvPr id="12" name="Прямоугольник 11"/>
          <p:cNvSpPr/>
          <p:nvPr/>
        </p:nvSpPr>
        <p:spPr>
          <a:xfrm>
            <a:off x="5190363" y="5318521"/>
            <a:ext cx="580608" cy="369332"/>
          </a:xfrm>
          <a:prstGeom prst="rect">
            <a:avLst/>
          </a:prstGeom>
        </p:spPr>
        <p:txBody>
          <a:bodyPr wrap="none">
            <a:spAutoFit/>
          </a:bodyPr>
          <a:lstStyle/>
          <a:p>
            <a:r>
              <a:rPr lang="ru-RU" dirty="0" err="1">
                <a:latin typeface="Times New Roman" panose="02020603050405020304" pitchFamily="18" charset="0"/>
                <a:ea typeface="Times New Roman" panose="02020603050405020304" pitchFamily="18" charset="0"/>
              </a:rPr>
              <a:t>ёки</a:t>
            </a:r>
            <a:r>
              <a:rPr lang="ru-RU" dirty="0">
                <a:latin typeface="Times New Roman" panose="02020603050405020304" pitchFamily="18" charset="0"/>
                <a:ea typeface="Times New Roman" panose="02020603050405020304" pitchFamily="18" charset="0"/>
              </a:rPr>
              <a:t> </a:t>
            </a:r>
            <a:endParaRPr lang="ru-RU" dirty="0"/>
          </a:p>
        </p:txBody>
      </p:sp>
      <p:sp>
        <p:nvSpPr>
          <p:cNvPr id="13"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4119254496"/>
              </p:ext>
            </p:extLst>
          </p:nvPr>
        </p:nvGraphicFramePr>
        <p:xfrm>
          <a:off x="6019323" y="5175829"/>
          <a:ext cx="1287763" cy="637864"/>
        </p:xfrm>
        <a:graphic>
          <a:graphicData uri="http://schemas.openxmlformats.org/presentationml/2006/ole">
            <mc:AlternateContent xmlns:mc="http://schemas.openxmlformats.org/markup-compatibility/2006">
              <mc:Choice xmlns:v="urn:schemas-microsoft-com:vml" Requires="v">
                <p:oleObj spid="_x0000_s28700" name="Уравнение" r:id="rId9" imgW="1016000" imgH="508000" progId="Equation.3">
                  <p:embed/>
                </p:oleObj>
              </mc:Choice>
              <mc:Fallback>
                <p:oleObj name="Уравнение" r:id="rId9" imgW="1016000" imgH="508000"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19323" y="5175829"/>
                        <a:ext cx="1287763" cy="637864"/>
                      </a:xfrm>
                      <a:prstGeom prst="rect">
                        <a:avLst/>
                      </a:prstGeom>
                      <a:solidFill>
                        <a:schemeClr val="accent2"/>
                      </a:solidFill>
                    </p:spPr>
                  </p:pic>
                </p:oleObj>
              </mc:Fallback>
            </mc:AlternateContent>
          </a:graphicData>
        </a:graphic>
      </p:graphicFrame>
      <p:sp>
        <p:nvSpPr>
          <p:cNvPr id="15" name="Прямоугольник 14"/>
          <p:cNvSpPr/>
          <p:nvPr/>
        </p:nvSpPr>
        <p:spPr>
          <a:xfrm>
            <a:off x="1474223" y="5466815"/>
            <a:ext cx="9461268" cy="856645"/>
          </a:xfrm>
          <a:prstGeom prst="rect">
            <a:avLst/>
          </a:prstGeom>
        </p:spPr>
        <p:txBody>
          <a:bodyPr wrap="square">
            <a:spAutoFit/>
          </a:bodyPr>
          <a:lstStyle/>
          <a:p>
            <a:pPr algn="r">
              <a:lnSpc>
                <a:spcPts val="19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бунда 27%,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a:t>
            </a:r>
          </a:p>
          <a:p>
            <a:pPr algn="just">
              <a:lnSpc>
                <a:spcPts val="1900"/>
              </a:lnSpc>
            </a:pPr>
            <a:r>
              <a:rPr lang="ru-RU" dirty="0">
                <a:latin typeface="Times New Roman" panose="02020603050405020304" pitchFamily="18" charset="0"/>
                <a:ea typeface="Times New Roman" panose="02020603050405020304" pitchFamily="18" charset="0"/>
                <a:cs typeface="Times New Roman" panose="02020603050405020304" pitchFamily="18" charset="0"/>
              </a:rPr>
              <a:t> </a:t>
            </a:r>
          </a:p>
          <a:p>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майдонидан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ташқарига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чиқиши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мумкин</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23885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9383" y="354763"/>
            <a:ext cx="5769428" cy="1477328"/>
          </a:xfrm>
          <a:prstGeom prst="rect">
            <a:avLst/>
          </a:prstGeom>
        </p:spPr>
        <p:txBody>
          <a:bodyPr wrap="square">
            <a:spAutoFit/>
          </a:bodyPr>
          <a:lstStyle/>
          <a:p>
            <a:pPr algn="just">
              <a:lnSpc>
                <a:spcPct val="150000"/>
              </a:lnSpc>
            </a:pPr>
            <a:r>
              <a:rPr lang="ru-RU" sz="2000"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sz="2000" i="1" baseline="-250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2000" i="1" baseline="-25000" dirty="0" err="1">
                <a:latin typeface="Times New Roman" panose="02020603050405020304" pitchFamily="18" charset="0"/>
                <a:ea typeface="Times New Roman" panose="02020603050405020304" pitchFamily="18" charset="0"/>
                <a:cs typeface="Times New Roman" panose="02020603050405020304" pitchFamily="18" charset="0"/>
              </a:rPr>
              <a:t>i</a:t>
            </a:r>
            <a:r>
              <a:rPr lang="en-US"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sz="2000" baseline="-25000" dirty="0">
                <a:latin typeface="Times New Roman" panose="02020603050405020304" pitchFamily="18" charset="0"/>
                <a:ea typeface="Times New Roman" panose="02020603050405020304" pitchFamily="18" charset="0"/>
                <a:cs typeface="Times New Roman" panose="02020603050405020304" pitchFamily="18" charset="0"/>
              </a:rPr>
              <a:t>АО</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қийматларни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(2-77)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ифодага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қўйиб</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оддий</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ўзгартишларни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бажарсак</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звенони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аниқлаш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ифодасини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ҳосил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қиламиз</a:t>
            </a:r>
            <a:endParaRPr lang="ru-RU" sz="2000"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98042425"/>
              </p:ext>
            </p:extLst>
          </p:nvPr>
        </p:nvGraphicFramePr>
        <p:xfrm>
          <a:off x="7901395" y="594359"/>
          <a:ext cx="2195785" cy="1064623"/>
        </p:xfrm>
        <a:graphic>
          <a:graphicData uri="http://schemas.openxmlformats.org/presentationml/2006/ole">
            <mc:AlternateContent xmlns:mc="http://schemas.openxmlformats.org/markup-compatibility/2006">
              <mc:Choice xmlns:v="urn:schemas-microsoft-com:vml" Requires="v">
                <p:oleObj spid="_x0000_s29722" name="Уравнение" r:id="rId3" imgW="1257300" imgH="609600" progId="Equation.3">
                  <p:embed/>
                </p:oleObj>
              </mc:Choice>
              <mc:Fallback>
                <p:oleObj name="Уравнение" r:id="rId3" imgW="1257300" imgH="609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01395" y="594359"/>
                        <a:ext cx="2195785" cy="1064623"/>
                      </a:xfrm>
                      <a:prstGeom prst="rect">
                        <a:avLst/>
                      </a:prstGeom>
                      <a:solidFill>
                        <a:schemeClr val="accent2"/>
                      </a:solidFill>
                    </p:spPr>
                  </p:pic>
                </p:oleObj>
              </mc:Fallback>
            </mc:AlternateContent>
          </a:graphicData>
        </a:graphic>
      </p:graphicFrame>
      <p:sp>
        <p:nvSpPr>
          <p:cNvPr id="5" name="Прямоугольник 4"/>
          <p:cNvSpPr/>
          <p:nvPr/>
        </p:nvSpPr>
        <p:spPr>
          <a:xfrm>
            <a:off x="713014" y="2017036"/>
            <a:ext cx="10765972" cy="1754326"/>
          </a:xfrm>
          <a:prstGeom prst="rect">
            <a:avLst/>
          </a:prstGeom>
        </p:spPr>
        <p:txBody>
          <a:bodyPr wrap="square">
            <a:spAutoFit/>
          </a:bodyPr>
          <a:lstStyle/>
          <a:p>
            <a:pPr indent="449580" algn="just">
              <a:lnSpc>
                <a:spcPct val="150000"/>
              </a:lnSpc>
            </a:pPr>
            <a:r>
              <a:rPr lang="ru-RU" dirty="0" err="1">
                <a:latin typeface="Times New Roman" panose="02020603050405020304" pitchFamily="18" charset="0"/>
                <a:ea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жоизликларини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ҳисоблашда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эҳтимоллик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назариясини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қўллаш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самарадорлигини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қуйидаги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мисолда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кўриш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мум­кин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тўртта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звенолардан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топган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деб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тахмин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киламиз</a:t>
            </a:r>
            <a:r>
              <a:rPr lang="ru-RU" dirty="0">
                <a:latin typeface="Times New Roman" panose="02020603050405020304" pitchFamily="18" charset="0"/>
                <a:ea typeface="Times New Roman" panose="02020603050405020304" pitchFamily="18" charset="0"/>
              </a:rPr>
              <a:t>:</a:t>
            </a:r>
          </a:p>
          <a:p>
            <a:pPr marL="76200" marR="0" indent="373380" algn="just">
              <a:lnSpc>
                <a:spcPct val="150000"/>
              </a:lnSpc>
              <a:spcBef>
                <a:spcPts val="0"/>
              </a:spcBef>
              <a:spcAft>
                <a:spcPts val="0"/>
              </a:spcAft>
            </a:pPr>
            <a:r>
              <a:rPr lang="en-US" dirty="0">
                <a:latin typeface="Times New Roman" panose="02020603050405020304" pitchFamily="18" charset="0"/>
                <a:ea typeface="Times New Roman" panose="02020603050405020304" pitchFamily="18" charset="0"/>
              </a:rPr>
              <a:t>TA</a:t>
            </a:r>
            <a:r>
              <a:rPr lang="ru-RU" baseline="-25000" dirty="0">
                <a:latin typeface="Times New Roman" panose="02020603050405020304" pitchFamily="18" charset="0"/>
                <a:ea typeface="Times New Roman" panose="02020603050405020304" pitchFamily="18" charset="0"/>
              </a:rPr>
              <a:t>1</a:t>
            </a:r>
            <a:r>
              <a:rPr lang="ru-RU" dirty="0">
                <a:latin typeface="Times New Roman" panose="02020603050405020304" pitchFamily="18" charset="0"/>
                <a:ea typeface="Times New Roman" panose="02020603050405020304" pitchFamily="18" charset="0"/>
              </a:rPr>
              <a:t>қ</a:t>
            </a:r>
            <a:r>
              <a:rPr lang="en-US" dirty="0">
                <a:latin typeface="Times New Roman" panose="02020603050405020304" pitchFamily="18" charset="0"/>
                <a:ea typeface="Times New Roman" panose="02020603050405020304" pitchFamily="18" charset="0"/>
              </a:rPr>
              <a:t>TA</a:t>
            </a:r>
            <a:r>
              <a:rPr lang="ru-RU" baseline="-25000" dirty="0">
                <a:latin typeface="Times New Roman" panose="02020603050405020304" pitchFamily="18" charset="0"/>
                <a:ea typeface="Times New Roman" panose="02020603050405020304" pitchFamily="18" charset="0"/>
              </a:rPr>
              <a:t>2</a:t>
            </a:r>
            <a:r>
              <a:rPr lang="ru-RU" dirty="0">
                <a:latin typeface="Times New Roman" panose="02020603050405020304" pitchFamily="18" charset="0"/>
                <a:ea typeface="Times New Roman" panose="02020603050405020304" pitchFamily="18" charset="0"/>
              </a:rPr>
              <a:t>қ</a:t>
            </a:r>
            <a:r>
              <a:rPr lang="en-US" dirty="0">
                <a:latin typeface="Times New Roman" panose="02020603050405020304" pitchFamily="18" charset="0"/>
                <a:ea typeface="Times New Roman" panose="02020603050405020304" pitchFamily="18" charset="0"/>
              </a:rPr>
              <a:t>TA</a:t>
            </a:r>
            <a:r>
              <a:rPr lang="ru-RU" baseline="-25000" dirty="0">
                <a:latin typeface="Times New Roman" panose="02020603050405020304" pitchFamily="18" charset="0"/>
                <a:ea typeface="Times New Roman" panose="02020603050405020304" pitchFamily="18" charset="0"/>
              </a:rPr>
              <a:t>3</a:t>
            </a:r>
            <a:r>
              <a:rPr lang="ru-RU" dirty="0">
                <a:latin typeface="Times New Roman" panose="02020603050405020304" pitchFamily="18" charset="0"/>
                <a:ea typeface="Times New Roman" panose="02020603050405020304" pitchFamily="18" charset="0"/>
              </a:rPr>
              <a:t>қ</a:t>
            </a:r>
            <a:r>
              <a:rPr lang="en-US" dirty="0">
                <a:latin typeface="Times New Roman" panose="02020603050405020304" pitchFamily="18" charset="0"/>
                <a:ea typeface="Times New Roman" panose="02020603050405020304" pitchFamily="18" charset="0"/>
              </a:rPr>
              <a:t>TA</a:t>
            </a:r>
            <a:r>
              <a:rPr lang="ru-RU" baseline="-25000" dirty="0">
                <a:latin typeface="Times New Roman" panose="02020603050405020304" pitchFamily="18" charset="0"/>
                <a:ea typeface="Times New Roman" panose="02020603050405020304" pitchFamily="18" charset="0"/>
              </a:rPr>
              <a:t>4</a:t>
            </a:r>
            <a:r>
              <a:rPr lang="ru-RU" dirty="0">
                <a:latin typeface="Times New Roman" panose="02020603050405020304" pitchFamily="18" charset="0"/>
                <a:ea typeface="Times New Roman" panose="02020603050405020304" pitchFamily="18" charset="0"/>
              </a:rPr>
              <a:t> формула </a:t>
            </a:r>
            <a:r>
              <a:rPr lang="ru-RU" dirty="0" err="1">
                <a:latin typeface="Times New Roman" panose="02020603050405020304" pitchFamily="18" charset="0"/>
                <a:ea typeface="Times New Roman" panose="02020603050405020304" pitchFamily="18" charset="0"/>
              </a:rPr>
              <a:t>бўйича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rPr>
              <a:t>жоиз­лик</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қиймати</a:t>
            </a:r>
            <a:endParaRPr lang="ru-RU" dirty="0">
              <a:effectLst/>
              <a:latin typeface="Times New Roman" panose="02020603050405020304" pitchFamily="18" charset="0"/>
              <a:ea typeface="Times New Roman" panose="02020603050405020304" pitchFamily="18" charset="0"/>
            </a:endParaRPr>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171087007"/>
              </p:ext>
            </p:extLst>
          </p:nvPr>
        </p:nvGraphicFramePr>
        <p:xfrm>
          <a:off x="2416628" y="3938942"/>
          <a:ext cx="2794580" cy="547087"/>
        </p:xfrm>
        <a:graphic>
          <a:graphicData uri="http://schemas.openxmlformats.org/presentationml/2006/ole">
            <mc:AlternateContent xmlns:mc="http://schemas.openxmlformats.org/markup-compatibility/2006">
              <mc:Choice xmlns:v="urn:schemas-microsoft-com:vml" Requires="v">
                <p:oleObj spid="_x0000_s29723" name="Уравнение" r:id="rId5" imgW="1803400" imgH="355600" progId="Equation.3">
                  <p:embed/>
                </p:oleObj>
              </mc:Choice>
              <mc:Fallback>
                <p:oleObj name="Уравнение" r:id="rId5" imgW="1803400" imgH="3556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16628" y="3938942"/>
                        <a:ext cx="2794580" cy="547087"/>
                      </a:xfrm>
                      <a:prstGeom prst="rect">
                        <a:avLst/>
                      </a:prstGeom>
                      <a:solidFill>
                        <a:schemeClr val="accent2"/>
                      </a:solidFill>
                    </p:spPr>
                  </p:pic>
                </p:oleObj>
              </mc:Fallback>
            </mc:AlternateContent>
          </a:graphicData>
        </a:graphic>
      </p:graphicFrame>
      <p:sp>
        <p:nvSpPr>
          <p:cNvPr id="8" name="Прямоугольник 7"/>
          <p:cNvSpPr/>
          <p:nvPr/>
        </p:nvSpPr>
        <p:spPr>
          <a:xfrm>
            <a:off x="5591022" y="4045184"/>
            <a:ext cx="938911" cy="369332"/>
          </a:xfrm>
          <a:prstGeom prst="rect">
            <a:avLst/>
          </a:prstGeom>
        </p:spPr>
        <p:txBody>
          <a:bodyPr wrap="none">
            <a:spAutoFit/>
          </a:bodyPr>
          <a:lstStyle/>
          <a:p>
            <a:r>
              <a:rPr lang="ru-RU" dirty="0" err="1">
                <a:latin typeface="Times New Roman" panose="02020603050405020304" pitchFamily="18" charset="0"/>
                <a:ea typeface="Times New Roman" panose="02020603050405020304" pitchFamily="18" charset="0"/>
                <a:cs typeface="Times New Roman" panose="02020603050405020304" pitchFamily="18" charset="0"/>
              </a:rPr>
              <a:t>бундан</a:t>
            </a:r>
            <a:r>
              <a:rPr lang="ru-RU" dirty="0">
                <a:latin typeface="PANDA Times UZ"/>
                <a:ea typeface="Times New Roman" panose="02020603050405020304" pitchFamily="18" charset="0"/>
                <a:cs typeface="Times New Roman" panose="02020603050405020304" pitchFamily="18" charset="0"/>
              </a:rPr>
              <a:t> </a:t>
            </a:r>
            <a:endParaRPr lang="ru-RU" dirty="0"/>
          </a:p>
        </p:txBody>
      </p:sp>
      <p:sp>
        <p:nvSpPr>
          <p:cNvPr id="9"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719568264"/>
              </p:ext>
            </p:extLst>
          </p:nvPr>
        </p:nvGraphicFramePr>
        <p:xfrm>
          <a:off x="7252511" y="3904215"/>
          <a:ext cx="1297768" cy="681007"/>
        </p:xfrm>
        <a:graphic>
          <a:graphicData uri="http://schemas.openxmlformats.org/presentationml/2006/ole">
            <mc:AlternateContent xmlns:mc="http://schemas.openxmlformats.org/markup-compatibility/2006">
              <mc:Choice xmlns:v="urn:schemas-microsoft-com:vml" Requires="v">
                <p:oleObj spid="_x0000_s29724" name="Уравнение" r:id="rId7" imgW="965200" imgH="508000" progId="Equation.3">
                  <p:embed/>
                </p:oleObj>
              </mc:Choice>
              <mc:Fallback>
                <p:oleObj name="Уравнение" r:id="rId7" imgW="965200" imgH="5080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52511" y="3904215"/>
                        <a:ext cx="1297768" cy="681007"/>
                      </a:xfrm>
                      <a:prstGeom prst="rect">
                        <a:avLst/>
                      </a:prstGeom>
                      <a:solidFill>
                        <a:schemeClr val="accent2"/>
                      </a:solidFill>
                    </p:spPr>
                  </p:pic>
                </p:oleObj>
              </mc:Fallback>
            </mc:AlternateContent>
          </a:graphicData>
        </a:graphic>
      </p:graphicFrame>
      <p:sp>
        <p:nvSpPr>
          <p:cNvPr id="11" name="Прямоугольник 10"/>
          <p:cNvSpPr/>
          <p:nvPr/>
        </p:nvSpPr>
        <p:spPr>
          <a:xfrm>
            <a:off x="2772333" y="4684415"/>
            <a:ext cx="5637377" cy="335989"/>
          </a:xfrm>
          <a:prstGeom prst="rect">
            <a:avLst/>
          </a:prstGeom>
        </p:spPr>
        <p:txBody>
          <a:bodyPr wrap="none">
            <a:spAutoFit/>
          </a:bodyPr>
          <a:lstStyle/>
          <a:p>
            <a:pPr marL="228600" indent="220980">
              <a:lnSpc>
                <a:spcPts val="1900"/>
              </a:lnSpc>
            </a:pPr>
            <a:r>
              <a:rPr lang="ru-RU" dirty="0">
                <a:latin typeface="Times New Roman" panose="02020603050405020304" pitchFamily="18" charset="0"/>
                <a:ea typeface="Times New Roman" panose="02020603050405020304" pitchFamily="18" charset="0"/>
              </a:rPr>
              <a:t>Максимум-минимум </a:t>
            </a:r>
            <a:r>
              <a:rPr lang="ru-RU" dirty="0" err="1">
                <a:latin typeface="Times New Roman" panose="02020603050405020304" pitchFamily="18" charset="0"/>
                <a:ea typeface="Times New Roman" panose="02020603050405020304" pitchFamily="18" charset="0"/>
              </a:rPr>
              <a:t>бўйича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ушбу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масалани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ечсак</a:t>
            </a:r>
            <a:r>
              <a:rPr lang="ru-RU" dirty="0">
                <a:latin typeface="Times New Roman" panose="02020603050405020304" pitchFamily="18" charset="0"/>
                <a:ea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endParaRPr>
          </a:p>
        </p:txBody>
      </p:sp>
      <p:sp>
        <p:nvSpPr>
          <p:cNvPr id="12"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2630733114"/>
              </p:ext>
            </p:extLst>
          </p:nvPr>
        </p:nvGraphicFramePr>
        <p:xfrm>
          <a:off x="2416628" y="5135101"/>
          <a:ext cx="7186256" cy="653296"/>
        </p:xfrm>
        <a:graphic>
          <a:graphicData uri="http://schemas.openxmlformats.org/presentationml/2006/ole">
            <mc:AlternateContent xmlns:mc="http://schemas.openxmlformats.org/markup-compatibility/2006">
              <mc:Choice xmlns:v="urn:schemas-microsoft-com:vml" Requires="v">
                <p:oleObj spid="_x0000_s29725" name="Уравнение" r:id="rId9" imgW="2933700" imgH="279400" progId="Equation.3">
                  <p:embed/>
                </p:oleObj>
              </mc:Choice>
              <mc:Fallback>
                <p:oleObj name="Уравнение" r:id="rId9" imgW="2933700" imgH="279400"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16628" y="5135101"/>
                        <a:ext cx="7186256" cy="653296"/>
                      </a:xfrm>
                      <a:prstGeom prst="rect">
                        <a:avLst/>
                      </a:prstGeom>
                      <a:solidFill>
                        <a:schemeClr val="accent2"/>
                      </a:solidFill>
                    </p:spPr>
                  </p:pic>
                </p:oleObj>
              </mc:Fallback>
            </mc:AlternateContent>
          </a:graphicData>
        </a:graphic>
      </p:graphicFrame>
      <p:sp>
        <p:nvSpPr>
          <p:cNvPr id="14" name="Прямоугольник 13"/>
          <p:cNvSpPr/>
          <p:nvPr/>
        </p:nvSpPr>
        <p:spPr>
          <a:xfrm>
            <a:off x="2924141" y="6068137"/>
            <a:ext cx="938911" cy="369332"/>
          </a:xfrm>
          <a:prstGeom prst="rect">
            <a:avLst/>
          </a:prstGeom>
        </p:spPr>
        <p:txBody>
          <a:bodyPr wrap="none">
            <a:spAutoFit/>
          </a:bodyPr>
          <a:lstStyle/>
          <a:p>
            <a:r>
              <a:rPr lang="ru-RU" dirty="0" err="1">
                <a:latin typeface="Times New Roman" panose="02020603050405020304" pitchFamily="18" charset="0"/>
                <a:ea typeface="Times New Roman" panose="02020603050405020304" pitchFamily="18" charset="0"/>
                <a:cs typeface="Times New Roman" panose="02020603050405020304" pitchFamily="18" charset="0"/>
              </a:rPr>
              <a:t>бундан</a:t>
            </a:r>
            <a:r>
              <a:rPr lang="ru-RU" dirty="0">
                <a:latin typeface="PANDA Times UZ"/>
                <a:ea typeface="Times New Roman" panose="02020603050405020304" pitchFamily="18" charset="0"/>
                <a:cs typeface="Times New Roman" panose="02020603050405020304" pitchFamily="18" charset="0"/>
              </a:rPr>
              <a:t> </a:t>
            </a:r>
            <a:endParaRPr lang="ru-RU" dirty="0"/>
          </a:p>
        </p:txBody>
      </p:sp>
      <p:sp>
        <p:nvSpPr>
          <p:cNvPr id="15"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68052774"/>
              </p:ext>
            </p:extLst>
          </p:nvPr>
        </p:nvGraphicFramePr>
        <p:xfrm>
          <a:off x="4939152" y="5933457"/>
          <a:ext cx="1303739" cy="712352"/>
        </p:xfrm>
        <a:graphic>
          <a:graphicData uri="http://schemas.openxmlformats.org/presentationml/2006/ole">
            <mc:AlternateContent xmlns:mc="http://schemas.openxmlformats.org/markup-compatibility/2006">
              <mc:Choice xmlns:v="urn:schemas-microsoft-com:vml" Requires="v">
                <p:oleObj spid="_x0000_s29726" name="Уравнение" r:id="rId11" imgW="927100" imgH="508000" progId="Equation.3">
                  <p:embed/>
                </p:oleObj>
              </mc:Choice>
              <mc:Fallback>
                <p:oleObj name="Уравнение" r:id="rId11" imgW="927100" imgH="508000" progId="Equation.3">
                  <p:embed/>
                  <p:pic>
                    <p:nvPicPr>
                      <p:cNvPr id="0" name="Object 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939152" y="5933457"/>
                        <a:ext cx="1303739" cy="712352"/>
                      </a:xfrm>
                      <a:prstGeom prst="rect">
                        <a:avLst/>
                      </a:prstGeom>
                      <a:solidFill>
                        <a:schemeClr val="accent2"/>
                      </a:solidFill>
                    </p:spPr>
                  </p:pic>
                </p:oleObj>
              </mc:Fallback>
            </mc:AlternateContent>
          </a:graphicData>
        </a:graphic>
      </p:graphicFrame>
    </p:spTree>
    <p:extLst>
      <p:ext uri="{BB962C8B-B14F-4D97-AF65-F5344CB8AC3E}">
        <p14:creationId xmlns:p14="http://schemas.microsoft.com/office/powerpoint/2010/main" val="10701385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49723" y="318254"/>
            <a:ext cx="7184018" cy="461665"/>
          </a:xfrm>
          <a:prstGeom prst="rect">
            <a:avLst/>
          </a:prstGeom>
        </p:spPr>
        <p:txBody>
          <a:bodyPr wrap="none">
            <a:spAutoFit/>
          </a:bodyPr>
          <a:lstStyle/>
          <a:p>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Таъмирлаш</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жараёнида</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занжирини</a:t>
            </a:r>
            <a:r>
              <a:rPr lang="ru-RU"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ea typeface="Times New Roman" panose="02020603050405020304" pitchFamily="18" charset="0"/>
                <a:cs typeface="Times New Roman" panose="02020603050405020304" pitchFamily="18" charset="0"/>
              </a:rPr>
              <a:t>тиклаш</a:t>
            </a:r>
            <a:endParaRPr lang="ru-RU" sz="24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13510" y="1015847"/>
            <a:ext cx="11234056" cy="5930085"/>
          </a:xfrm>
          <a:prstGeom prst="rect">
            <a:avLst/>
          </a:prstGeom>
        </p:spPr>
        <p:txBody>
          <a:bodyPr wrap="square">
            <a:spAutoFit/>
          </a:bodyPr>
          <a:lstStyle/>
          <a:p>
            <a:pPr indent="449580" algn="just">
              <a:lnSpc>
                <a:spcPct val="150000"/>
              </a:lnSpc>
            </a:pP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Машинадан</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фойдаланиш</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жараёнида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туташувчи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деталларнинг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ўлчамлари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ейилиши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сабабли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ўзининг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бошланғич</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қийматини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ўзгартиради</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Бу</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деталь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ўқларининг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текисликларининг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ўзаро</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жойлашишининг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бузилишига</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машина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унинг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алоҳида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узеллари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сифатининг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иқтисодий</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кўрсаткичларининг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пасайишига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олиб</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келади</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Шунинг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машиналарни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таъмирлашда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цилиндрик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бирикма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ўтқазишларини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шунингдек</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машинанинг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иш</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сифатини</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пухталигини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чидамлилигини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аниқловчи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занжирларининг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звеноларининг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аниқлигини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қайта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тиклаш</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муҳим</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аҳамиятга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эгадир</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Бу</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борада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текширишлар</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неча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йўналишларда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олиб</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борилмоқда</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занжирларини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қайта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тиклаш</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мумкин</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а</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занжирини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звеноларига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таъмир</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ўлчамларини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киритиш</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б</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ейилишини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тўлдирувчи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занжирига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қўшимча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киритиш</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в</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звенолар</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ейилиши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натижасида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ўзгаришини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ўлчамларини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ўзгартиш</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en-US" sz="1700"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indent="449580" algn="just">
              <a:lnSpc>
                <a:spcPct val="150000"/>
              </a:lnSpc>
            </a:pP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Ҳозирги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вақтда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занжирларини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қайта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тиклаш</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номинал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ўлчамигача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қайта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тиклашга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келтирилаяпти</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Албатта</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бундай</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ҳолатда</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занжирдаги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алоҳида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звеноларни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бир</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бирига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нисбатан</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ҳолатини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мувофиқлаштириш</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талаб</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қилинмаса</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бун</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дай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узелни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иш</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қобилияти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таъминланади</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Лекин</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машиналарда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шундай</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звенолар</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учрайдики</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улардаги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алоҳида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ҳолати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ўзаро</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бо</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ғ</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ланган</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бўлади</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Бундай</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ҳолатда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занжир</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звеноларини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тасаввур</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қилувчи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бирикмани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оддий</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қайта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тиклаш</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керакли</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натижага</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олиб</a:t>
            </a:r>
            <a:r>
              <a:rPr lang="ru-RU" sz="17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1700" dirty="0" err="1">
                <a:latin typeface="Times New Roman" panose="02020603050405020304" pitchFamily="18" charset="0"/>
                <a:ea typeface="Times New Roman" panose="02020603050405020304" pitchFamily="18" charset="0"/>
                <a:cs typeface="Times New Roman" panose="02020603050405020304" pitchFamily="18" charset="0"/>
              </a:rPr>
              <a:t>келмайди</a:t>
            </a:r>
            <a:r>
              <a:rPr lang="en-US" sz="17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700" dirty="0">
              <a:latin typeface="Times New Roman" panose="02020603050405020304" pitchFamily="18" charset="0"/>
              <a:cs typeface="Times New Roman" panose="02020603050405020304" pitchFamily="18" charset="0"/>
            </a:endParaRPr>
          </a:p>
          <a:p>
            <a:pPr indent="449580" algn="just">
              <a:lnSpc>
                <a:spcPct val="150000"/>
              </a:lnSpc>
            </a:pPr>
            <a:endParaRPr lang="ru-RU" sz="1700" dirty="0">
              <a:latin typeface="BalticaUzbek"/>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33161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55"/>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038193" y="1457734"/>
            <a:ext cx="3744504" cy="3878852"/>
          </a:xfrm>
          <a:prstGeom prst="rect">
            <a:avLst/>
          </a:prstGeom>
          <a:noFill/>
          <a:ln>
            <a:noFill/>
          </a:ln>
        </p:spPr>
      </p:pic>
      <p:sp>
        <p:nvSpPr>
          <p:cNvPr id="4" name="Прямоугольник 3"/>
          <p:cNvSpPr/>
          <p:nvPr/>
        </p:nvSpPr>
        <p:spPr>
          <a:xfrm>
            <a:off x="461554" y="650254"/>
            <a:ext cx="7101840" cy="5493812"/>
          </a:xfrm>
          <a:prstGeom prst="rect">
            <a:avLst/>
          </a:prstGeom>
        </p:spPr>
        <p:txBody>
          <a:bodyPr wrap="square">
            <a:spAutoFit/>
          </a:bodyPr>
          <a:lstStyle/>
          <a:p>
            <a:pPr indent="449580" algn="just">
              <a:lnSpc>
                <a:spcPct val="150000"/>
              </a:lnSpc>
            </a:pPr>
            <a:r>
              <a:rPr lang="ru-RU" dirty="0" err="1">
                <a:latin typeface="Times New Roman" panose="02020603050405020304" pitchFamily="18" charset="0"/>
                <a:ea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битта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ёки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нечта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звеноларини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таъмирлаш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йўли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қайта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тиклаш</a:t>
            </a:r>
            <a:r>
              <a:rPr lang="en-US"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Бундай</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қайта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тиклаш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кридаг</a:t>
            </a:r>
            <a:r>
              <a:rPr lang="en-US"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кўра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бошқа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звенолар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мувофиқлаштирилган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тармоқдаги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звенолари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бўлмаган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занжирлардагина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амалга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оширилиши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мумкин</a:t>
            </a:r>
            <a:r>
              <a:rPr lang="en-US" dirty="0">
                <a:latin typeface="Times New Roman" panose="02020603050405020304" pitchFamily="18" charset="0"/>
                <a:ea typeface="Times New Roman" panose="02020603050405020304" pitchFamily="18" charset="0"/>
              </a:rPr>
              <a:t> 61-</a:t>
            </a:r>
            <a:r>
              <a:rPr lang="ru-RU" dirty="0" err="1">
                <a:latin typeface="Times New Roman" panose="02020603050405020304" pitchFamily="18" charset="0"/>
                <a:ea typeface="Times New Roman" panose="02020603050405020304" pitchFamily="18" charset="0"/>
              </a:rPr>
              <a:t>расмда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блокни</a:t>
            </a:r>
            <a:r>
              <a:rPr lang="ru-RU" dirty="0">
                <a:latin typeface="Times New Roman" panose="02020603050405020304" pitchFamily="18" charset="0"/>
                <a:ea typeface="Times New Roman" panose="02020603050405020304" pitchFamily="18" charset="0"/>
              </a:rPr>
              <a:t> база </a:t>
            </a:r>
            <a:r>
              <a:rPr lang="ru-RU" dirty="0" err="1">
                <a:latin typeface="Times New Roman" panose="02020603050405020304" pitchFamily="18" charset="0"/>
                <a:ea typeface="Times New Roman" panose="02020603050405020304" pitchFamily="18" charset="0"/>
              </a:rPr>
              <a:t>текислигига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нисбатан</a:t>
            </a:r>
            <a:r>
              <a:rPr lang="ru-RU" dirty="0">
                <a:latin typeface="Times New Roman" panose="02020603050405020304" pitchFamily="18" charset="0"/>
                <a:ea typeface="Times New Roman" panose="02020603050405020304" pitchFamily="18" charset="0"/>
              </a:rPr>
              <a:t> шатун </a:t>
            </a:r>
            <a:r>
              <a:rPr lang="ru-RU" dirty="0" err="1">
                <a:latin typeface="Times New Roman" panose="02020603050405020304" pitchFamily="18" charset="0"/>
                <a:ea typeface="Times New Roman" panose="02020603050405020304" pitchFamily="18" charset="0"/>
              </a:rPr>
              <a:t>елкаси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ўртасининг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ҳолатини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аниқловчи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занжири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кўрсатилган</a:t>
            </a:r>
            <a:r>
              <a:rPr lang="en-US"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Ейилиш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натижасида</a:t>
            </a:r>
            <a:r>
              <a:rPr lang="ru-RU" dirty="0">
                <a:latin typeface="Times New Roman" panose="02020603050405020304" pitchFamily="18" charset="0"/>
                <a:ea typeface="Times New Roman" panose="02020603050405020304" pitchFamily="18" charset="0"/>
              </a:rPr>
              <a:t> </a:t>
            </a:r>
            <a:r>
              <a:rPr lang="ru-RU" i="1" dirty="0">
                <a:latin typeface="Times New Roman" panose="02020603050405020304" pitchFamily="18" charset="0"/>
                <a:ea typeface="Times New Roman" panose="02020603050405020304" pitchFamily="18" charset="0"/>
              </a:rPr>
              <a:t>К</a:t>
            </a:r>
            <a:r>
              <a:rPr lang="en-US" i="1" baseline="-25000" dirty="0">
                <a:latin typeface="Times New Roman" panose="02020603050405020304" pitchFamily="18" charset="0"/>
                <a:ea typeface="Times New Roman" panose="02020603050405020304" pitchFamily="18" charset="0"/>
              </a:rPr>
              <a:t>3</a:t>
            </a:r>
            <a:r>
              <a:rPr lang="en-US"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i="1" dirty="0">
                <a:latin typeface="Times New Roman" panose="02020603050405020304" pitchFamily="18" charset="0"/>
                <a:ea typeface="Times New Roman" panose="02020603050405020304" pitchFamily="18" charset="0"/>
              </a:rPr>
              <a:t>К</a:t>
            </a:r>
            <a:r>
              <a:rPr lang="en-US" i="1" baseline="-25000" dirty="0">
                <a:latin typeface="Times New Roman" panose="02020603050405020304" pitchFamily="18" charset="0"/>
                <a:ea typeface="Times New Roman" panose="02020603050405020304" pitchFamily="18" charset="0"/>
              </a:rPr>
              <a:t>5</a:t>
            </a:r>
            <a:r>
              <a:rPr lang="en-US"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ўзгаради</a:t>
            </a:r>
            <a:r>
              <a:rPr lang="en-US"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Бундан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ташқари</a:t>
            </a:r>
            <a:r>
              <a:rPr lang="en-US"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вални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силлиқлашда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кам</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ёки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кўпроқ</a:t>
            </a:r>
            <a:r>
              <a:rPr lang="en-US"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миқдорда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елкали</a:t>
            </a:r>
            <a:r>
              <a:rPr lang="ru-RU" dirty="0">
                <a:latin typeface="Times New Roman" panose="02020603050405020304" pitchFamily="18" charset="0"/>
                <a:ea typeface="Times New Roman" panose="02020603050405020304" pitchFamily="18" charset="0"/>
              </a:rPr>
              <a:t> вал </a:t>
            </a:r>
            <a:r>
              <a:rPr lang="ru-RU" dirty="0" err="1">
                <a:latin typeface="Times New Roman" panose="02020603050405020304" pitchFamily="18" charset="0"/>
                <a:ea typeface="Times New Roman" panose="02020603050405020304" pitchFamily="18" charset="0"/>
              </a:rPr>
              <a:t>ён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томони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юзаларидан</a:t>
            </a:r>
            <a:r>
              <a:rPr lang="ru-RU" dirty="0">
                <a:latin typeface="Times New Roman" panose="02020603050405020304" pitchFamily="18" charset="0"/>
                <a:ea typeface="Times New Roman" panose="02020603050405020304" pitchFamily="18" charset="0"/>
              </a:rPr>
              <a:t> металл </a:t>
            </a:r>
            <a:r>
              <a:rPr lang="ru-RU" dirty="0" err="1">
                <a:latin typeface="Times New Roman" panose="02020603050405020304" pitchFamily="18" charset="0"/>
                <a:ea typeface="Times New Roman" panose="02020603050405020304" pitchFamily="18" charset="0"/>
              </a:rPr>
              <a:t>қатлами</a:t>
            </a:r>
            <a:r>
              <a:rPr lang="en-US"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елка </a:t>
            </a:r>
            <a:r>
              <a:rPr lang="ru-RU" dirty="0" err="1">
                <a:latin typeface="Times New Roman" panose="02020603050405020304" pitchFamily="18" charset="0"/>
                <a:ea typeface="Times New Roman" panose="02020603050405020304" pitchFamily="18" charset="0"/>
              </a:rPr>
              <a:t>узунлигини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нотекис</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ошишига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ва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бу</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зилишига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олиб</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келади</a:t>
            </a:r>
            <a:r>
              <a:rPr lang="en-US"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Берки</a:t>
            </a:r>
            <a:r>
              <a:rPr lang="en-US" dirty="0">
                <a:latin typeface="Times New Roman" panose="02020603050405020304" pitchFamily="18" charset="0"/>
                <a:ea typeface="Times New Roman" panose="02020603050405020304" pitchFamily="18" charset="0"/>
              </a:rPr>
              <a:t>­</a:t>
            </a:r>
            <a:r>
              <a:rPr lang="ru-RU" dirty="0" err="1">
                <a:latin typeface="Times New Roman" panose="02020603050405020304" pitchFamily="18" charset="0"/>
                <a:ea typeface="Times New Roman" panose="02020603050405020304" pitchFamily="18" charset="0"/>
              </a:rPr>
              <a:t>тувчи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бошлан</a:t>
            </a:r>
            <a:r>
              <a:rPr lang="en-US" dirty="0">
                <a:latin typeface="Times New Roman" panose="02020603050405020304" pitchFamily="18" charset="0"/>
                <a:ea typeface="Times New Roman" panose="02020603050405020304" pitchFamily="18" charset="0"/>
              </a:rPr>
              <a:t>ғ</a:t>
            </a:r>
            <a:r>
              <a:rPr lang="ru-RU" dirty="0" err="1">
                <a:latin typeface="Times New Roman" panose="02020603050405020304" pitchFamily="18" charset="0"/>
                <a:ea typeface="Times New Roman" panose="02020603050405020304" pitchFamily="18" charset="0"/>
              </a:rPr>
              <a:t>ич</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қийматини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амалиётда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қайта</a:t>
            </a:r>
            <a:r>
              <a:rPr lang="ru-RU" dirty="0">
                <a:latin typeface="Times New Roman" panose="02020603050405020304" pitchFamily="18" charset="0"/>
                <a:ea typeface="Times New Roman" panose="02020603050405020304" pitchFamily="18" charset="0"/>
              </a:rPr>
              <a:t> тик</a:t>
            </a:r>
            <a:r>
              <a:rPr lang="en-US" dirty="0">
                <a:latin typeface="Times New Roman" panose="02020603050405020304" pitchFamily="18" charset="0"/>
                <a:ea typeface="Times New Roman" panose="02020603050405020304" pitchFamily="18" charset="0"/>
              </a:rPr>
              <a:t>­</a:t>
            </a:r>
            <a:r>
              <a:rPr lang="ru-RU" dirty="0" err="1">
                <a:latin typeface="Times New Roman" panose="02020603050405020304" pitchFamily="18" charset="0"/>
                <a:ea typeface="Times New Roman" panose="02020603050405020304" pitchFamily="18" charset="0"/>
              </a:rPr>
              <a:t>лаш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мумкин</a:t>
            </a:r>
            <a:r>
              <a:rPr lang="en-US"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фақат</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биргина</a:t>
            </a:r>
            <a:r>
              <a:rPr lang="ru-RU" cap="small"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бешинчи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асос</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подшипниги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таянч</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айланаси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қалинлигининг</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ўлчамини</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ўзгартиш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қайта</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тиклаш</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мумкин</a:t>
            </a:r>
            <a:r>
              <a:rPr lang="en-US" dirty="0">
                <a:latin typeface="Times New Roman" panose="02020603050405020304" pitchFamily="18" charset="0"/>
                <a:ea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8910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79716" y="566910"/>
            <a:ext cx="10476410" cy="1421992"/>
          </a:xfrm>
          <a:prstGeom prst="rect">
            <a:avLst/>
          </a:prstGeom>
        </p:spPr>
        <p:txBody>
          <a:bodyPr wrap="square">
            <a:spAutoFit/>
          </a:bodyPr>
          <a:lstStyle/>
          <a:p>
            <a:pPr algn="just">
              <a:lnSpc>
                <a:spcPct val="150000"/>
              </a:lnSpc>
            </a:pP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Тўлдирувчнлар</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ёрдамида</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занжирини</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қайта</a:t>
            </a:r>
            <a:r>
              <a:rPr lang="ru-RU"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cs typeface="Times New Roman" panose="02020603050405020304" pitchFamily="18" charset="0"/>
              </a:rPr>
              <a:t>тиклаш</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Таш</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кил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ейилиши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натижасида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ўлчами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кўпайиш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камайиш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томонига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ўзгариши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мумкин</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тўлдириш</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қўйидаги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ифода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бўйича</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аниқланади</a:t>
            </a:r>
            <a:endParaRPr lang="ru-RU" sz="2000" dirty="0">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699194144"/>
              </p:ext>
            </p:extLst>
          </p:nvPr>
        </p:nvGraphicFramePr>
        <p:xfrm>
          <a:off x="4112079" y="2652597"/>
          <a:ext cx="3673384" cy="753515"/>
        </p:xfrm>
        <a:graphic>
          <a:graphicData uri="http://schemas.openxmlformats.org/presentationml/2006/ole">
            <mc:AlternateContent xmlns:mc="http://schemas.openxmlformats.org/markup-compatibility/2006">
              <mc:Choice xmlns:v="urn:schemas-microsoft-com:vml" Requires="v">
                <p:oleObj spid="_x0000_s30724" name="Уравнение" r:id="rId3" imgW="1485255" imgH="304668" progId="Equation.3">
                  <p:embed/>
                </p:oleObj>
              </mc:Choice>
              <mc:Fallback>
                <p:oleObj name="Уравнение" r:id="rId3" imgW="1485255" imgH="304668"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2079" y="2652597"/>
                        <a:ext cx="3673384" cy="753515"/>
                      </a:xfrm>
                      <a:prstGeom prst="rect">
                        <a:avLst/>
                      </a:prstGeom>
                      <a:solidFill>
                        <a:schemeClr val="accent2"/>
                      </a:solidFill>
                    </p:spPr>
                  </p:pic>
                </p:oleObj>
              </mc:Fallback>
            </mc:AlternateContent>
          </a:graphicData>
        </a:graphic>
      </p:graphicFrame>
      <p:sp>
        <p:nvSpPr>
          <p:cNvPr id="5" name="Прямоугольник 4"/>
          <p:cNvSpPr/>
          <p:nvPr/>
        </p:nvSpPr>
        <p:spPr>
          <a:xfrm>
            <a:off x="1171304" y="4069807"/>
            <a:ext cx="10284822" cy="960328"/>
          </a:xfrm>
          <a:prstGeom prst="rect">
            <a:avLst/>
          </a:prstGeom>
        </p:spPr>
        <p:txBody>
          <a:bodyPr wrap="square">
            <a:spAutoFit/>
          </a:bodyPr>
          <a:lstStyle/>
          <a:p>
            <a:pPr>
              <a:lnSpc>
                <a:spcPct val="150000"/>
              </a:lnSpc>
            </a:pPr>
            <a:r>
              <a:rPr lang="ru-RU" sz="2000" i="1" dirty="0">
                <a:latin typeface="Times New Roman" panose="02020603050405020304" pitchFamily="18" charset="0"/>
                <a:ea typeface="Times New Roman" panose="02020603050405020304" pitchFamily="18" charset="0"/>
                <a:cs typeface="Times New Roman" panose="02020603050405020304" pitchFamily="18" charset="0"/>
              </a:rPr>
              <a:t>А —</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тўлдирувчи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sz="2000" i="1" dirty="0">
                <a:latin typeface="Times New Roman" panose="02020603050405020304" pitchFamily="18" charset="0"/>
                <a:ea typeface="Times New Roman" panose="02020603050405020304" pitchFamily="18" charset="0"/>
                <a:cs typeface="Times New Roman" panose="02020603050405020304" pitchFamily="18" charset="0"/>
              </a:rPr>
              <a:t>А</a:t>
            </a:r>
            <a:r>
              <a:rPr lang="ru-RU" sz="2000" i="1" baseline="-25000" dirty="0">
                <a:latin typeface="Times New Roman" panose="02020603050405020304" pitchFamily="18" charset="0"/>
                <a:ea typeface="Times New Roman" panose="02020603050405020304" pitchFamily="18" charset="0"/>
                <a:cs typeface="Times New Roman" panose="02020603050405020304" pitchFamily="18" charset="0"/>
              </a:rPr>
              <a:t>0</a:t>
            </a:r>
            <a:r>
              <a:rPr lang="ru-RU" sz="2000" i="1"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бошланғич</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қиймати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А</a:t>
            </a:r>
            <a:r>
              <a:rPr lang="ru-RU" sz="2000" baseline="-25000" dirty="0">
                <a:latin typeface="Times New Roman" panose="02020603050405020304" pitchFamily="18" charset="0"/>
                <a:ea typeface="Times New Roman" panose="02020603050405020304" pitchFamily="18" charset="0"/>
                <a:cs typeface="Times New Roman" panose="02020603050405020304" pitchFamily="18" charset="0"/>
              </a:rPr>
              <a:t>0(</a:t>
            </a:r>
            <a:r>
              <a:rPr lang="ru-RU" sz="2000" baseline="-25000" dirty="0" err="1">
                <a:latin typeface="Times New Roman" panose="02020603050405020304" pitchFamily="18" charset="0"/>
                <a:ea typeface="Times New Roman" panose="02020603050405020304" pitchFamily="18" charset="0"/>
                <a:cs typeface="Times New Roman" panose="02020603050405020304" pitchFamily="18" charset="0"/>
              </a:rPr>
              <a:t>ўрт</a:t>
            </a:r>
            <a:r>
              <a:rPr lang="ru-RU" sz="2000" baseline="-25000" dirty="0">
                <a:latin typeface="Times New Roman" panose="02020603050405020304" pitchFamily="18" charset="0"/>
                <a:ea typeface="Times New Roman" panose="02020603050405020304" pitchFamily="18" charset="0"/>
                <a:cs typeface="Times New Roman" panose="02020603050405020304" pitchFamily="18" charset="0"/>
              </a:rPr>
              <a:t>)</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звенолари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ейилгандан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кейинги</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ҳосил</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sz="2000" dirty="0">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cs typeface="Times New Roman" panose="02020603050405020304" pitchFamily="18" charset="0"/>
              </a:rPr>
              <a:t>қиймати</a:t>
            </a:r>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8341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92331" y="608920"/>
            <a:ext cx="10829108" cy="5444054"/>
          </a:xfrm>
          <a:prstGeom prst="rect">
            <a:avLst/>
          </a:prstGeom>
        </p:spPr>
        <p:txBody>
          <a:bodyPr wrap="square">
            <a:spAutoFit/>
          </a:bodyPr>
          <a:lstStyle/>
          <a:p>
            <a:pPr indent="449580" algn="just">
              <a:lnSpc>
                <a:spcPct val="150000"/>
              </a:lnSpc>
            </a:pPr>
            <a:r>
              <a:rPr lang="ru-RU" dirty="0" err="1">
                <a:latin typeface="Times New Roman" panose="02020603050405020304" pitchFamily="18" charset="0"/>
                <a:ea typeface="Times New Roman" panose="02020603050405020304" pitchFamily="18" charset="0"/>
                <a:cs typeface="Times New Roman" panose="02020603050405020304" pitchFamily="18" charset="0"/>
              </a:rPr>
              <a:t>Агар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кўпайтирувчи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ейилиш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жадаллиги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камайтирувчиларникига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нисбатан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юқори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бўлса</a:t>
            </a:r>
            <a:r>
              <a:rPr lang="ru-RU" dirty="0">
                <a:latin typeface="Times New Roman" panose="02020603050405020304" pitchFamily="18" charset="0"/>
                <a:ea typeface="Times New Roman" panose="02020603050405020304" pitchFamily="18" charset="0"/>
                <a:cs typeface="Times New Roman" panose="02020603050405020304" pitchFamily="18" charset="0"/>
              </a:rPr>
              <a:t>, у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қиймати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камаяди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шунинг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тўлдирувчини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кўпайтирувчи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киритиш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аксинча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агар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камайтирувчи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ейилиши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кўпайтувчи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звеноларникига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нисбатан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жадалрок</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бўлса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катталашади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шунинг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тўлдирувчини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камайтирувчи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киритиш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лозим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Қ</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ачонки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тирқиш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ёки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тарангликни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ифодаласа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бунда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тўлдирувчининг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оғиши</a:t>
            </a:r>
            <a:r>
              <a:rPr lang="ru-RU" dirty="0">
                <a:latin typeface="Times New Roman" panose="02020603050405020304" pitchFamily="18" charset="0"/>
                <a:ea typeface="Times New Roman" panose="02020603050405020304" pitchFamily="18" charset="0"/>
                <a:cs typeface="Times New Roman" panose="02020603050405020304" pitchFamily="18" charset="0"/>
              </a:rPr>
              <a:t> ±0,5 Т</a:t>
            </a:r>
            <a:r>
              <a:rPr lang="ru-RU" baseline="-25000" dirty="0">
                <a:latin typeface="Times New Roman" panose="02020603050405020304" pitchFamily="18" charset="0"/>
                <a:ea typeface="Times New Roman" panose="02020603050405020304" pitchFamily="18" charset="0"/>
                <a:cs typeface="Times New Roman" panose="02020603050405020304" pitchFamily="18" charset="0"/>
              </a:rPr>
              <a:t>0</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чегарасида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бўлса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бу</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хол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ўринли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50000"/>
              </a:lnSpc>
            </a:pP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занжирларндагн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таъмирлаш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ўлчамлари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ёр­дамида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занжирнни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қайта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тиклаш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қисмида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таъмирлаш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ўлчамларини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яратиш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йўли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қайта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тиклаш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Звеноларни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таъмирлаш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жараёнида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ейилишига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борлиқ</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равишда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занжирга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ейилишини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тўлдирадиган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ташкил</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звено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киритилади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Таъмирчи-муҳандиснинг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асосий</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вазифаси</a:t>
            </a:r>
            <a:r>
              <a:rPr lang="ru-RU" dirty="0">
                <a:latin typeface="Times New Roman" panose="02020603050405020304" pitchFamily="18" charset="0"/>
                <a:ea typeface="Times New Roman" panose="02020603050405020304" pitchFamily="18" charset="0"/>
                <a:cs typeface="Times New Roman" panose="02020603050405020304" pitchFamily="18" charset="0"/>
              </a:rPr>
              <a:t> —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механизмда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юқори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малака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асосида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таҳлили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ўтқазиб</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ўлчамини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ўзгартириш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беркитувчи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звенонинг</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бошланғич</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аниқлигига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эришиш</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осон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ва</a:t>
            </a:r>
            <a:r>
              <a:rPr lang="ru-RU" dirty="0">
                <a:latin typeface="Times New Roman" panose="02020603050405020304" pitchFamily="18" charset="0"/>
                <a:ea typeface="Times New Roman" panose="02020603050405020304" pitchFamily="18" charset="0"/>
                <a:cs typeface="Times New Roman" panose="02020603050405020304" pitchFamily="18" charset="0"/>
              </a:rPr>
              <a:t> тез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қайта</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тикланадиган</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звенони</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аниқлашдир</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91898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77284" y="946421"/>
            <a:ext cx="8847786" cy="3323987"/>
          </a:xfrm>
          <a:prstGeom prst="rect">
            <a:avLst/>
          </a:prstGeom>
        </p:spPr>
        <p:txBody>
          <a:bodyPr wrap="square">
            <a:spAutoFit/>
          </a:bodyPr>
          <a:lstStyle/>
          <a:p>
            <a:pPr indent="449580" algn="ctr">
              <a:lnSpc>
                <a:spcPct val="150000"/>
              </a:lnSpc>
            </a:pPr>
            <a:r>
              <a:rPr lang="ru-RU" sz="2000" dirty="0" err="1">
                <a:latin typeface="Times New Roman" panose="02020603050405020304" pitchFamily="18" charset="0"/>
                <a:ea typeface="Times New Roman" panose="02020603050405020304" pitchFamily="18" charset="0"/>
              </a:rPr>
              <a:t>Фойдаланилган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адабиётлар</a:t>
            </a:r>
            <a:endParaRPr lang="ru-RU" sz="1600" dirty="0">
              <a:latin typeface="Times New Roman" panose="02020603050405020304" pitchFamily="18" charset="0"/>
              <a:ea typeface="Times New Roman" panose="02020603050405020304" pitchFamily="18" charset="0"/>
            </a:endParaRPr>
          </a:p>
          <a:p>
            <a:pPr marL="285750" marR="0" indent="-285750" algn="just">
              <a:lnSpc>
                <a:spcPct val="150000"/>
              </a:lnSpc>
              <a:spcBef>
                <a:spcPts val="0"/>
              </a:spcBef>
              <a:spcAft>
                <a:spcPts val="0"/>
              </a:spcAft>
            </a:pPr>
            <a:r>
              <a:rPr lang="ru-RU" sz="2000" dirty="0">
                <a:latin typeface="Times New Roman" panose="02020603050405020304" pitchFamily="18" charset="0"/>
                <a:ea typeface="Times New Roman" panose="02020603050405020304" pitchFamily="18" charset="0"/>
              </a:rPr>
              <a:t>1. "</a:t>
            </a:r>
            <a:r>
              <a:rPr lang="ru-RU" sz="2000" dirty="0" err="1">
                <a:latin typeface="Times New Roman" panose="02020603050405020304" pitchFamily="18" charset="0"/>
                <a:ea typeface="Times New Roman" panose="02020603050405020304" pitchFamily="18" charset="0"/>
              </a:rPr>
              <a:t>Ўзароалмашинувчанлик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стандартлаштириш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ўлчов</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усуллари</a:t>
            </a:r>
            <a:r>
              <a:rPr lang="ru-RU" sz="2000" dirty="0">
                <a:latin typeface="Times New Roman" panose="02020603050405020304" pitchFamily="18" charset="0"/>
                <a:ea typeface="Times New Roman" panose="02020603050405020304" pitchFamily="18" charset="0"/>
              </a:rPr>
              <a:t>", Р.Р. </a:t>
            </a:r>
            <a:r>
              <a:rPr lang="ru-RU" sz="2000" dirty="0" err="1">
                <a:latin typeface="Times New Roman" panose="02020603050405020304" pitchFamily="18" charset="0"/>
                <a:ea typeface="Times New Roman" panose="02020603050405020304" pitchFamily="18" charset="0"/>
              </a:rPr>
              <a:t>Равшанов</a:t>
            </a:r>
            <a:r>
              <a:rPr lang="ru-RU" sz="2000" dirty="0">
                <a:latin typeface="Times New Roman" panose="02020603050405020304" pitchFamily="18" charset="0"/>
                <a:ea typeface="Times New Roman" panose="02020603050405020304" pitchFamily="18" charset="0"/>
              </a:rPr>
              <a:t> - </a:t>
            </a:r>
            <a:r>
              <a:rPr lang="uz-Cyrl-UZ" sz="2000" dirty="0">
                <a:latin typeface="Times New Roman" panose="02020603050405020304" pitchFamily="18" charset="0"/>
                <a:ea typeface="Times New Roman" panose="02020603050405020304" pitchFamily="18" charset="0"/>
              </a:rPr>
              <a:t>Ў</a:t>
            </a:r>
            <a:r>
              <a:rPr lang="ru-RU" sz="2000" dirty="0" err="1">
                <a:latin typeface="Times New Roman" panose="02020603050405020304" pitchFamily="18" charset="0"/>
                <a:ea typeface="Times New Roman" panose="02020603050405020304" pitchFamily="18" charset="0"/>
              </a:rPr>
              <a:t>қитувчи</a:t>
            </a:r>
            <a:r>
              <a:rPr lang="ru-RU" sz="2000" dirty="0">
                <a:latin typeface="Times New Roman" panose="02020603050405020304" pitchFamily="18" charset="0"/>
                <a:ea typeface="Times New Roman" panose="02020603050405020304" pitchFamily="18" charset="0"/>
              </a:rPr>
              <a:t>, Ташкент, 2016.</a:t>
            </a:r>
            <a:endParaRPr lang="ru-RU" sz="1600" dirty="0">
              <a:latin typeface="Times New Roman" panose="02020603050405020304" pitchFamily="18" charset="0"/>
              <a:ea typeface="Times New Roman" panose="02020603050405020304" pitchFamily="18" charset="0"/>
            </a:endParaRPr>
          </a:p>
          <a:p>
            <a:pPr marL="285750" marR="0" indent="-285750" algn="just">
              <a:lnSpc>
                <a:spcPct val="150000"/>
              </a:lnSpc>
              <a:spcBef>
                <a:spcPts val="0"/>
              </a:spcBef>
              <a:spcAft>
                <a:spcPts val="0"/>
              </a:spcAft>
            </a:pPr>
            <a:r>
              <a:rPr lang="ru-RU" sz="2000" dirty="0">
                <a:latin typeface="Times New Roman" panose="02020603050405020304" pitchFamily="18" charset="0"/>
                <a:ea typeface="Times New Roman" panose="02020603050405020304" pitchFamily="18" charset="0"/>
              </a:rPr>
              <a:t>2. "Метрология, </a:t>
            </a:r>
            <a:r>
              <a:rPr lang="ru-RU" sz="2000" dirty="0" err="1">
                <a:latin typeface="Times New Roman" panose="02020603050405020304" pitchFamily="18" charset="0"/>
                <a:ea typeface="Times New Roman" panose="02020603050405020304" pitchFamily="18" charset="0"/>
              </a:rPr>
              <a:t>Ўзароалмашинувчанлик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стандартлаштириш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Файзиев</a:t>
            </a:r>
            <a:r>
              <a:rPr lang="ru-RU" sz="2000" dirty="0">
                <a:latin typeface="Times New Roman" panose="02020603050405020304" pitchFamily="18" charset="0"/>
                <a:ea typeface="Times New Roman" panose="02020603050405020304" pitchFamily="18" charset="0"/>
              </a:rPr>
              <a:t> Р.Р., </a:t>
            </a:r>
            <a:r>
              <a:rPr lang="ru-RU" sz="2000" dirty="0" err="1">
                <a:latin typeface="Times New Roman" panose="02020603050405020304" pitchFamily="18" charset="0"/>
                <a:ea typeface="Times New Roman" panose="02020603050405020304" pitchFamily="18" charset="0"/>
              </a:rPr>
              <a:t>Дарслик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Меҳнат</a:t>
            </a:r>
            <a:r>
              <a:rPr lang="ru-RU" sz="2000" dirty="0">
                <a:latin typeface="Times New Roman" panose="02020603050405020304" pitchFamily="18" charset="0"/>
                <a:ea typeface="Times New Roman" panose="02020603050405020304" pitchFamily="18" charset="0"/>
              </a:rPr>
              <a:t>", Ташкент - 2014.</a:t>
            </a:r>
            <a:endParaRPr lang="ru-RU" sz="1600" dirty="0">
              <a:latin typeface="Times New Roman" panose="02020603050405020304" pitchFamily="18" charset="0"/>
              <a:ea typeface="Times New Roman" panose="02020603050405020304" pitchFamily="18" charset="0"/>
            </a:endParaRPr>
          </a:p>
          <a:p>
            <a:pPr marL="285750" indent="-285750">
              <a:lnSpc>
                <a:spcPct val="150000"/>
              </a:lnSpc>
            </a:pPr>
            <a:r>
              <a:rPr lang="ru-RU" sz="2000" dirty="0">
                <a:latin typeface="Times New Roman" panose="02020603050405020304" pitchFamily="18" charset="0"/>
                <a:ea typeface="Times New Roman" panose="02020603050405020304" pitchFamily="18" charset="0"/>
              </a:rPr>
              <a:t>3. "</a:t>
            </a:r>
            <a:r>
              <a:rPr lang="ru-RU" sz="2000" dirty="0" err="1">
                <a:latin typeface="Times New Roman" panose="02020603050405020304" pitchFamily="18" charset="0"/>
                <a:ea typeface="Times New Roman" panose="02020603050405020304" pitchFamily="18" charset="0"/>
              </a:rPr>
              <a:t>Технологик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параметрларни</a:t>
            </a:r>
            <a:r>
              <a:rPr lang="ru-RU" sz="2000" dirty="0">
                <a:latin typeface="Times New Roman" panose="02020603050405020304" pitchFamily="18" charset="0"/>
                <a:ea typeface="Times New Roman" panose="02020603050405020304" pitchFamily="18" charset="0"/>
              </a:rPr>
              <a:t> </a:t>
            </a:r>
            <a:r>
              <a:rPr lang="uz-Cyrl-UZ" sz="2000" dirty="0">
                <a:latin typeface="Times New Roman" panose="02020603050405020304" pitchFamily="18" charset="0"/>
                <a:ea typeface="Times New Roman" panose="02020603050405020304" pitchFamily="18" charset="0"/>
              </a:rPr>
              <a:t>ў</a:t>
            </a:r>
            <a:r>
              <a:rPr lang="ru-RU" sz="2000" dirty="0" err="1">
                <a:latin typeface="Times New Roman" panose="02020603050405020304" pitchFamily="18" charset="0"/>
                <a:ea typeface="Times New Roman" panose="02020603050405020304" pitchFamily="18" charset="0"/>
              </a:rPr>
              <a:t>лчаш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усуллари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воситалари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Муҳамедов</a:t>
            </a:r>
            <a:r>
              <a:rPr lang="ru-RU" sz="2000" dirty="0">
                <a:latin typeface="Times New Roman" panose="02020603050405020304" pitchFamily="18" charset="0"/>
                <a:ea typeface="Times New Roman" panose="02020603050405020304" pitchFamily="18" charset="0"/>
              </a:rPr>
              <a:t> Б.Э., - </a:t>
            </a:r>
            <a:r>
              <a:rPr lang="uz-Cyrl-UZ" sz="2000" dirty="0">
                <a:latin typeface="Times New Roman" panose="02020603050405020304" pitchFamily="18" charset="0"/>
                <a:ea typeface="Times New Roman" panose="02020603050405020304" pitchFamily="18" charset="0"/>
              </a:rPr>
              <a:t>Ў</a:t>
            </a:r>
            <a:r>
              <a:rPr lang="ru-RU" sz="2000" dirty="0" err="1">
                <a:latin typeface="Times New Roman" panose="02020603050405020304" pitchFamily="18" charset="0"/>
                <a:ea typeface="Times New Roman" panose="02020603050405020304" pitchFamily="18" charset="0"/>
              </a:rPr>
              <a:t>қитувчи</a:t>
            </a:r>
            <a:r>
              <a:rPr lang="ru-RU" sz="2000" dirty="0">
                <a:latin typeface="Times New Roman" panose="02020603050405020304" pitchFamily="18" charset="0"/>
                <a:ea typeface="Times New Roman" panose="02020603050405020304" pitchFamily="18" charset="0"/>
              </a:rPr>
              <a:t>, Ташкент, 2017.</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5729246"/>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569</TotalTime>
  <Words>2384</Words>
  <Application>Microsoft Office PowerPoint</Application>
  <PresentationFormat>Широкоэкранный</PresentationFormat>
  <Paragraphs>154</Paragraphs>
  <Slides>27</Slides>
  <Notes>0</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1</vt:i4>
      </vt:variant>
      <vt:variant>
        <vt:lpstr>Заголовки слайдов</vt:lpstr>
      </vt:variant>
      <vt:variant>
        <vt:i4>27</vt:i4>
      </vt:variant>
    </vt:vector>
  </HeadingPairs>
  <TitlesOfParts>
    <vt:vector size="36" baseType="lpstr">
      <vt:lpstr>Arial</vt:lpstr>
      <vt:lpstr>BalticaUzbek</vt:lpstr>
      <vt:lpstr>Calibri</vt:lpstr>
      <vt:lpstr>Calibri Light</vt:lpstr>
      <vt:lpstr>PANDA Times UZ</vt:lpstr>
      <vt:lpstr>Symbol</vt:lpstr>
      <vt:lpstr>Times New Roman</vt:lpstr>
      <vt:lpstr>Тема Office</vt:lpstr>
      <vt:lpstr>Microsoft Equation 3.0</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61</cp:revision>
  <dcterms:created xsi:type="dcterms:W3CDTF">2021-03-22T12:52:27Z</dcterms:created>
  <dcterms:modified xsi:type="dcterms:W3CDTF">2021-05-01T07:37:12Z</dcterms:modified>
</cp:coreProperties>
</file>