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  <p:sldMasterId id="2147483683" r:id="rId2"/>
  </p:sldMasterIdLst>
  <p:notesMasterIdLst>
    <p:notesMasterId r:id="rId53"/>
  </p:notesMasterIdLst>
  <p:handoutMasterIdLst>
    <p:handoutMasterId r:id="rId54"/>
  </p:handoutMasterIdLst>
  <p:sldIdLst>
    <p:sldId id="291" r:id="rId3"/>
    <p:sldId id="456" r:id="rId4"/>
    <p:sldId id="459" r:id="rId5"/>
    <p:sldId id="462" r:id="rId6"/>
    <p:sldId id="424" r:id="rId7"/>
    <p:sldId id="466" r:id="rId8"/>
    <p:sldId id="464" r:id="rId9"/>
    <p:sldId id="465" r:id="rId10"/>
    <p:sldId id="356" r:id="rId11"/>
    <p:sldId id="355" r:id="rId12"/>
    <p:sldId id="457" r:id="rId13"/>
    <p:sldId id="408" r:id="rId14"/>
    <p:sldId id="410" r:id="rId15"/>
    <p:sldId id="411" r:id="rId16"/>
    <p:sldId id="412" r:id="rId17"/>
    <p:sldId id="413" r:id="rId18"/>
    <p:sldId id="414" r:id="rId19"/>
    <p:sldId id="468" r:id="rId20"/>
    <p:sldId id="425" r:id="rId21"/>
    <p:sldId id="426" r:id="rId22"/>
    <p:sldId id="427" r:id="rId23"/>
    <p:sldId id="428" r:id="rId24"/>
    <p:sldId id="429" r:id="rId25"/>
    <p:sldId id="467" r:id="rId26"/>
    <p:sldId id="485" r:id="rId27"/>
    <p:sldId id="486" r:id="rId28"/>
    <p:sldId id="469" r:id="rId29"/>
    <p:sldId id="470" r:id="rId30"/>
    <p:sldId id="471" r:id="rId31"/>
    <p:sldId id="478" r:id="rId32"/>
    <p:sldId id="473" r:id="rId33"/>
    <p:sldId id="474" r:id="rId34"/>
    <p:sldId id="472" r:id="rId35"/>
    <p:sldId id="475" r:id="rId36"/>
    <p:sldId id="476" r:id="rId37"/>
    <p:sldId id="480" r:id="rId38"/>
    <p:sldId id="481" r:id="rId39"/>
    <p:sldId id="482" r:id="rId40"/>
    <p:sldId id="483" r:id="rId41"/>
    <p:sldId id="484" r:id="rId42"/>
    <p:sldId id="435" r:id="rId43"/>
    <p:sldId id="436" r:id="rId44"/>
    <p:sldId id="430" r:id="rId45"/>
    <p:sldId id="432" r:id="rId46"/>
    <p:sldId id="433" r:id="rId47"/>
    <p:sldId id="446" r:id="rId48"/>
    <p:sldId id="451" r:id="rId49"/>
    <p:sldId id="440" r:id="rId50"/>
    <p:sldId id="441" r:id="rId51"/>
    <p:sldId id="487" r:id="rId52"/>
  </p:sldIdLst>
  <p:sldSz cx="9144000" cy="5143500" type="screen16x9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1B6FD"/>
    <a:srgbClr val="0092D2"/>
    <a:srgbClr val="B7DEE8"/>
    <a:srgbClr val="FFF4CC"/>
    <a:srgbClr val="FFEE97"/>
    <a:srgbClr val="FFC000"/>
    <a:srgbClr val="FFFAE7"/>
    <a:srgbClr val="CD092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139" autoAdjust="0"/>
    <p:restoredTop sz="92677" autoAdjust="0"/>
  </p:normalViewPr>
  <p:slideViewPr>
    <p:cSldViewPr>
      <p:cViewPr varScale="1">
        <p:scale>
          <a:sx n="155" d="100"/>
          <a:sy n="155" d="100"/>
        </p:scale>
        <p:origin x="-122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179"/>
    </p:cViewPr>
  </p:sorterViewPr>
  <p:notesViewPr>
    <p:cSldViewPr>
      <p:cViewPr varScale="1">
        <p:scale>
          <a:sx n="52" d="100"/>
          <a:sy n="52" d="100"/>
        </p:scale>
        <p:origin x="-2726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3D6254E2-D579-4763-B75A-7A8412C93D85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704296F-5D10-4716-8FB3-9ED7244B9C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548AEC8-A2E0-4982-AE0D-C6327A774E06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C54F53C-2ED1-4D8D-87B2-401903FE14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7502C8-D026-43D3-ACBE-F053D99DE50A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7502C8-D026-43D3-ACBE-F053D99DE50A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A0E470-FFFB-4CEA-9333-84A4B767D8BD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873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39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1943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/>
          <p:cNvSpPr/>
          <p:nvPr userDrawn="1"/>
        </p:nvSpPr>
        <p:spPr>
          <a:xfrm>
            <a:off x="8676456" y="4515966"/>
            <a:ext cx="216024" cy="191763"/>
          </a:xfrm>
          <a:prstGeom prst="rtTriangle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10"/>
          </p:nvPr>
        </p:nvSpPr>
        <p:spPr bwMode="auto">
          <a:xfrm>
            <a:off x="8532813" y="4730750"/>
            <a:ext cx="390525" cy="288925"/>
          </a:xfrm>
          <a:extLst/>
        </p:spPr>
        <p:txBody>
          <a:bodyPr/>
          <a:lstStyle>
            <a:lvl1pPr>
              <a:defRPr sz="1400">
                <a:solidFill>
                  <a:srgbClr val="0092D2"/>
                </a:solidFill>
              </a:defRPr>
            </a:lvl1pPr>
          </a:lstStyle>
          <a:p>
            <a:pPr>
              <a:defRPr/>
            </a:pPr>
            <a:fld id="{0FBF0008-102A-4140-8194-9E0FBFB84C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4"/>
          <p:cNvSpPr/>
          <p:nvPr userDrawn="1"/>
        </p:nvSpPr>
        <p:spPr>
          <a:xfrm>
            <a:off x="8676456" y="4515966"/>
            <a:ext cx="216024" cy="191763"/>
          </a:xfrm>
          <a:prstGeom prst="rtTriangle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Текст 2"/>
          <p:cNvSpPr>
            <a:spLocks noGrp="1"/>
          </p:cNvSpPr>
          <p:nvPr>
            <p:ph type="body" sz="quarter" idx="16"/>
          </p:nvPr>
        </p:nvSpPr>
        <p:spPr>
          <a:xfrm>
            <a:off x="1043608" y="339502"/>
            <a:ext cx="5761037" cy="360363"/>
          </a:xfrm>
          <a:prstGeom prst="rect">
            <a:avLst/>
          </a:prstGeom>
        </p:spPr>
        <p:txBody>
          <a:bodyPr vert="horz" wrap="square" numCol="1" compatLnSpc="1">
            <a:prstTxWarp prst="textNoShape">
              <a:avLst/>
            </a:prstTxWarp>
          </a:bodyPr>
          <a:lstStyle>
            <a:lvl1pPr>
              <a:buNone/>
              <a:defRPr sz="23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Текст 1"/>
          <p:cNvSpPr>
            <a:spLocks noGrp="1"/>
          </p:cNvSpPr>
          <p:nvPr>
            <p:ph type="body" sz="quarter" idx="17"/>
          </p:nvPr>
        </p:nvSpPr>
        <p:spPr>
          <a:xfrm>
            <a:off x="539552" y="1707655"/>
            <a:ext cx="5761037" cy="2808312"/>
          </a:xfrm>
          <a:prstGeom prst="rect">
            <a:avLst/>
          </a:prstGeom>
        </p:spPr>
        <p:txBody>
          <a:bodyPr vert="horz" wrap="square" tIns="45715" bIns="45715" anchor="t" anchorCtr="0" compatLnSpc="1">
            <a:prstTxWarp prst="textNoShape">
              <a:avLst/>
            </a:prstTxWarp>
          </a:bodyPr>
          <a:lstStyle>
            <a:lvl2pPr marL="0" indent="0">
              <a:buNone/>
              <a:defRPr sz="1300"/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8"/>
          </p:nvPr>
        </p:nvSpPr>
        <p:spPr bwMode="auto">
          <a:xfrm>
            <a:off x="8532813" y="4730750"/>
            <a:ext cx="390525" cy="288925"/>
          </a:xfrm>
          <a:extLst/>
        </p:spPr>
        <p:txBody>
          <a:bodyPr/>
          <a:lstStyle>
            <a:lvl1pPr>
              <a:defRPr sz="1400">
                <a:solidFill>
                  <a:srgbClr val="0092D2"/>
                </a:solidFill>
              </a:defRPr>
            </a:lvl1pPr>
          </a:lstStyle>
          <a:p>
            <a:pPr>
              <a:defRPr/>
            </a:pPr>
            <a:fld id="{5E1B47C5-9EC0-43C7-853C-393839102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ый треугольник 7"/>
          <p:cNvSpPr/>
          <p:nvPr userDrawn="1"/>
        </p:nvSpPr>
        <p:spPr>
          <a:xfrm>
            <a:off x="8676456" y="4515966"/>
            <a:ext cx="216024" cy="191763"/>
          </a:xfrm>
          <a:prstGeom prst="rtTriangle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Текст 2"/>
          <p:cNvSpPr>
            <a:spLocks noGrp="1"/>
          </p:cNvSpPr>
          <p:nvPr>
            <p:ph type="body" sz="quarter" idx="16"/>
          </p:nvPr>
        </p:nvSpPr>
        <p:spPr>
          <a:xfrm>
            <a:off x="1043609" y="123478"/>
            <a:ext cx="3744416" cy="648072"/>
          </a:xfrm>
          <a:prstGeom prst="rect">
            <a:avLst/>
          </a:prstGeom>
        </p:spPr>
        <p:txBody>
          <a:bodyPr vert="horz" wrap="square" numCol="1" compatLnSpc="1">
            <a:prstTxWarp prst="textNoShape">
              <a:avLst/>
            </a:prstTxWarp>
          </a:bodyPr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kumimoji="0" lang="ru-RU" sz="3800" b="0" kern="1200" cap="none" spc="60" dirty="0" smtClean="0">
                <a:solidFill>
                  <a:srgbClr val="504C4C"/>
                </a:solidFill>
                <a:latin typeface="Calibri" pitchFamily="34" charset="0"/>
                <a:ea typeface="Arial" charset="0"/>
                <a:cs typeface="Arial" pitchFamily="34" charset="0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Текст 1"/>
          <p:cNvSpPr>
            <a:spLocks noGrp="1"/>
          </p:cNvSpPr>
          <p:nvPr>
            <p:ph type="body" sz="quarter" idx="12"/>
          </p:nvPr>
        </p:nvSpPr>
        <p:spPr bwMode="auto">
          <a:xfrm>
            <a:off x="611560" y="1995687"/>
            <a:ext cx="5761037" cy="2448272"/>
          </a:xfrm>
          <a:prstGeom prst="rect">
            <a:avLst/>
          </a:prstGeom>
          <a:noFill/>
          <a:extLst/>
        </p:spPr>
        <p:txBody>
          <a:bodyPr vert="horz" wrap="square" tIns="45715" bIns="45715" anchor="t" anchorCtr="0" compatLnSpc="1">
            <a:prstTxWarp prst="textNoShape">
              <a:avLst/>
            </a:prstTxWarp>
          </a:bodyPr>
          <a:lstStyle>
            <a:lvl1pPr marL="1587" indent="0" algn="l" rtl="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FontTx/>
              <a:buNone/>
              <a:defRPr kumimoji="1" lang="ru-RU" sz="1600" b="1" kern="1200" baseline="0" dirty="0" smtClean="0">
                <a:solidFill>
                  <a:srgbClr val="FF0000"/>
                </a:solidFill>
                <a:latin typeface="Calibri" pitchFamily="34" charset="0"/>
                <a:ea typeface="Arial" charset="0"/>
                <a:cs typeface="Arial" pitchFamily="34" charset="0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Текст 4"/>
          <p:cNvSpPr>
            <a:spLocks noGrp="1"/>
          </p:cNvSpPr>
          <p:nvPr>
            <p:ph type="body" sz="quarter" idx="15"/>
          </p:nvPr>
        </p:nvSpPr>
        <p:spPr>
          <a:xfrm>
            <a:off x="5940152" y="476250"/>
            <a:ext cx="1944216" cy="361951"/>
          </a:xfrm>
          <a:prstGeom prst="rect">
            <a:avLst/>
          </a:prstGeom>
        </p:spPr>
        <p:txBody>
          <a:bodyPr wrap="square" bIns="45715" numCol="1" compatLnSpc="1">
            <a:prstTxWarp prst="textNoShape">
              <a:avLst/>
            </a:prstTxWarp>
          </a:bodyPr>
          <a:lstStyle>
            <a:lvl1pPr algn="r">
              <a:defRPr kumimoji="0" lang="ru-RU" sz="1100" kern="1200" cap="none" baseline="0" dirty="0" smtClean="0">
                <a:solidFill>
                  <a:srgbClr val="0092D2"/>
                </a:solidFill>
                <a:latin typeface="Arial" pitchFamily="34" charset="0"/>
                <a:ea typeface="Arial" charset="0"/>
                <a:cs typeface="Arial" pitchFamily="34" charset="0"/>
              </a:defRPr>
            </a:lvl1pPr>
          </a:lstStyle>
          <a:p>
            <a:r>
              <a:rPr lang="ru-RU" dirty="0" smtClean="0"/>
              <a:t>Мы учим учиться</a:t>
            </a: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7"/>
          </p:nvPr>
        </p:nvSpPr>
        <p:spPr>
          <a:xfrm>
            <a:off x="8532813" y="4730750"/>
            <a:ext cx="390525" cy="2889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890D045-CE68-4EE2-AF51-A47AAE992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0E2DA-AFDE-40F9-B41C-1ABF85A030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179512" y="1347614"/>
            <a:ext cx="3886200" cy="613097"/>
          </a:xfrm>
          <a:prstGeom prst="rect">
            <a:avLst/>
          </a:prstGeom>
        </p:spPr>
        <p:txBody>
          <a:bodyPr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211710"/>
            <a:ext cx="3816424" cy="13144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4"/>
          <p:cNvSpPr/>
          <p:nvPr userDrawn="1"/>
        </p:nvSpPr>
        <p:spPr>
          <a:xfrm>
            <a:off x="8676456" y="4515966"/>
            <a:ext cx="216024" cy="191763"/>
          </a:xfrm>
          <a:prstGeom prst="rtTriangle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129" y="267494"/>
            <a:ext cx="6480175" cy="576064"/>
          </a:xfrm>
          <a:prstGeom prst="rect">
            <a:avLst/>
          </a:prstGeom>
        </p:spPr>
        <p:txBody>
          <a:bodyPr/>
          <a:lstStyle>
            <a:lvl1pPr algn="l">
              <a:defRPr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4186808" cy="3394472"/>
          </a:xfrm>
          <a:prstGeom prst="rect">
            <a:avLst/>
          </a:prstGeom>
        </p:spPr>
        <p:txBody>
          <a:bodyPr/>
          <a:lstStyle>
            <a:lvl1pPr marL="285750" indent="-285750" algn="l" defTabSz="809625" rtl="0" fontAlgn="base">
              <a:lnSpc>
                <a:spcPct val="100000"/>
              </a:lnSpc>
              <a:spcBef>
                <a:spcPct val="20000"/>
              </a:spcBef>
              <a:buNone/>
              <a:defRPr kumimoji="0" lang="ru-RU" sz="1300" kern="1200" dirty="0" smtClean="0">
                <a:solidFill>
                  <a:srgbClr val="000707"/>
                </a:solidFill>
                <a:latin typeface="Calibri" pitchFamily="34" charset="0"/>
                <a:ea typeface="Arial" charset="0"/>
                <a:cs typeface="Arial" charset="0"/>
              </a:defRPr>
            </a:lvl1pPr>
            <a:lvl2pPr marL="0" indent="0" algn="l" defTabSz="809625" rtl="0" fontAlgn="base">
              <a:lnSpc>
                <a:spcPct val="100000"/>
              </a:lnSpc>
              <a:spcBef>
                <a:spcPct val="20000"/>
              </a:spcBef>
              <a:buNone/>
              <a:defRPr kumimoji="0" lang="ru-RU" sz="1300" kern="1200" dirty="0" smtClean="0">
                <a:solidFill>
                  <a:srgbClr val="000707"/>
                </a:solidFill>
                <a:latin typeface="Calibri" pitchFamily="34" charset="0"/>
                <a:ea typeface="Arial" charset="0"/>
                <a:cs typeface="Arial" charset="0"/>
              </a:defRPr>
            </a:lvl2pPr>
            <a:lvl3pPr marL="179388" algn="l" defTabSz="809625" rtl="0" fontAlgn="base">
              <a:lnSpc>
                <a:spcPct val="100000"/>
              </a:lnSpc>
              <a:spcBef>
                <a:spcPct val="20000"/>
              </a:spcBef>
              <a:defRPr kumimoji="0" lang="ru-RU" sz="1000" kern="1200" cap="none" dirty="0" smtClean="0">
                <a:solidFill>
                  <a:srgbClr val="0092D2"/>
                </a:solidFill>
                <a:latin typeface="Calibri" pitchFamily="34" charset="0"/>
                <a:ea typeface="Arial" charset="0"/>
                <a:cs typeface="Arial" charset="0"/>
              </a:defRPr>
            </a:lvl3pPr>
            <a:lvl4pPr marL="179388" algn="l" defTabSz="809625" rtl="0" fontAlgn="base">
              <a:lnSpc>
                <a:spcPct val="100000"/>
              </a:lnSpc>
              <a:spcBef>
                <a:spcPct val="20000"/>
              </a:spcBef>
              <a:defRPr kumimoji="0" lang="ru-RU" sz="1300" kern="1200" dirty="0" smtClean="0">
                <a:solidFill>
                  <a:srgbClr val="000707"/>
                </a:solidFill>
                <a:latin typeface="Calibri" pitchFamily="34" charset="0"/>
                <a:ea typeface="Arial" charset="0"/>
                <a:cs typeface="Arial" charset="0"/>
              </a:defRPr>
            </a:lvl4pPr>
            <a:lvl5pPr marL="179388" algn="l" defTabSz="809625" rtl="0" fontAlgn="base">
              <a:lnSpc>
                <a:spcPct val="100000"/>
              </a:lnSpc>
              <a:spcBef>
                <a:spcPct val="20000"/>
              </a:spcBef>
              <a:defRPr kumimoji="0" lang="ru-RU" sz="1300" kern="1200" dirty="0">
                <a:solidFill>
                  <a:srgbClr val="000707"/>
                </a:solidFill>
                <a:latin typeface="Calibri" pitchFamily="34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8532813" y="4730750"/>
            <a:ext cx="390525" cy="2889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DF1A69F-E605-435B-BDF5-1F9AE60B06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002588" cy="85725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39243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33900" y="1200151"/>
            <a:ext cx="3925888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6600" y="285750"/>
            <a:ext cx="5562600" cy="800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782AB-BB34-4B51-8DD8-AAD48889FF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55029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4996893-F2CB-4EF6-8C82-D638975B13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2" r:id="rId10"/>
    <p:sldLayoutId id="214748381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63688"/>
            <a:ext cx="3970338" cy="303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текст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1400" kern="1200" dirty="0">
          <a:solidFill>
            <a:srgbClr val="984807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6"/>
          </p:nvPr>
        </p:nvSpPr>
        <p:spPr>
          <a:xfrm>
            <a:off x="755650" y="268288"/>
            <a:ext cx="5761038" cy="503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ru-RU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500034" y="1071552"/>
            <a:ext cx="8175653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lvl="1" indent="-179388" algn="ctr" defTabSz="809625" eaLnBrk="1" hangingPunct="1">
              <a:spcBef>
                <a:spcPts val="600"/>
              </a:spcBef>
              <a:spcAft>
                <a:spcPts val="600"/>
              </a:spcAft>
              <a:buClr>
                <a:srgbClr val="0092D2"/>
              </a:buClr>
              <a:buSzPct val="90000"/>
            </a:pPr>
            <a:r>
              <a:rPr lang="en-US" sz="4400" b="1" dirty="0" smtClean="0"/>
              <a:t>MASHINASOZLIKDA TEXNOLOGIK INNOVATSIYALAR VA ISTIQBOLLI TEXNOLOGIYALAR</a:t>
            </a:r>
            <a:endParaRPr kumimoji="1" lang="ru-RU" sz="4400" b="1" dirty="0">
              <a:solidFill>
                <a:srgbClr val="000707"/>
              </a:solidFill>
            </a:endParaRPr>
          </a:p>
        </p:txBody>
      </p:sp>
      <p:sp>
        <p:nvSpPr>
          <p:cNvPr id="10244" name="Номер слайда 4"/>
          <p:cNvSpPr>
            <a:spLocks noGrp="1"/>
          </p:cNvSpPr>
          <p:nvPr>
            <p:ph type="sldNum" sz="quarter" idx="18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6"/>
          </p:nvPr>
        </p:nvSpPr>
        <p:spPr>
          <a:xfrm>
            <a:off x="1000100" y="142858"/>
            <a:ext cx="7500990" cy="642942"/>
          </a:xfrm>
        </p:spPr>
        <p:txBody>
          <a:bodyPr/>
          <a:lstStyle/>
          <a:p>
            <a:pPr marL="342900" lvl="1" indent="-342900" eaLnBrk="1" hangingPunct="1">
              <a:buNone/>
              <a:defRPr/>
            </a:pPr>
            <a:r>
              <a:rPr lang="ru-RU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b="1" dirty="0" smtClean="0"/>
              <a:t>1-Ma’ruza. </a:t>
            </a:r>
            <a:r>
              <a:rPr lang="en-US" b="1" dirty="0" err="1" smtClean="0"/>
              <a:t>Texnik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texhnologik</a:t>
            </a:r>
            <a:r>
              <a:rPr lang="en-US" b="1" dirty="0" smtClean="0"/>
              <a:t> </a:t>
            </a:r>
            <a:r>
              <a:rPr lang="en-US" b="1" dirty="0" err="1" smtClean="0"/>
              <a:t>innovatsiyalar</a:t>
            </a:r>
            <a:r>
              <a:rPr lang="en-US" b="1" dirty="0" smtClean="0"/>
              <a:t>.</a:t>
            </a:r>
            <a:endParaRPr lang="ru-RU" sz="2000" b="1" dirty="0" smtClean="0"/>
          </a:p>
          <a:p>
            <a:pPr eaLnBrk="1" hangingPunct="1">
              <a:defRPr/>
            </a:pPr>
            <a:endParaRPr lang="ru-RU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642910" y="857238"/>
            <a:ext cx="7920037" cy="405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/>
              <a:t>Reja</a:t>
            </a:r>
            <a:r>
              <a:rPr lang="en-US" sz="2800" b="1" dirty="0" smtClean="0"/>
              <a:t>.</a:t>
            </a:r>
            <a:endParaRPr lang="ru-RU" sz="2800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/>
              <a:t>O</a:t>
            </a:r>
            <a:r>
              <a:rPr lang="ru-RU" sz="2800" b="1" dirty="0" smtClean="0"/>
              <a:t>'</a:t>
            </a:r>
            <a:r>
              <a:rPr lang="en-US" sz="2800" b="1" dirty="0" err="1" smtClean="0"/>
              <a:t>zbekiston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iqtisodiyotining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rivojlanis</a:t>
            </a:r>
            <a:r>
              <a:rPr lang="ru-RU" sz="2800" b="1" dirty="0" err="1" smtClean="0"/>
              <a:t>н</a:t>
            </a:r>
            <a:r>
              <a:rPr lang="en-US" sz="2800" b="1" dirty="0" err="1" smtClean="0"/>
              <a:t>ida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innovatsion</a:t>
            </a:r>
            <a:r>
              <a:rPr lang="ru-RU" sz="2800" b="1" dirty="0" smtClean="0"/>
              <a:t> </a:t>
            </a:r>
            <a:r>
              <a:rPr lang="en-US" sz="2800" b="1" dirty="0" err="1" smtClean="0"/>
              <a:t>faoliyatning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roli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o</a:t>
            </a:r>
            <a:r>
              <a:rPr lang="ru-RU" sz="2800" b="1" dirty="0" smtClean="0"/>
              <a:t>'</a:t>
            </a:r>
            <a:r>
              <a:rPr lang="en-US" sz="2800" b="1" dirty="0" err="1" smtClean="0"/>
              <a:t>rni</a:t>
            </a:r>
            <a:r>
              <a:rPr lang="ru-RU" sz="2800" b="1" dirty="0" smtClean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/>
              <a:t>Mashinasozlikda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innovatsiyalar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innovatsion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faoliyat</a:t>
            </a:r>
            <a:endParaRPr lang="ru-RU" sz="2800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/>
              <a:t>Texnik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texnologik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innovatsiyalar</a:t>
            </a:r>
            <a:r>
              <a:rPr lang="en-US" sz="2800" b="1" dirty="0" smtClean="0"/>
              <a:t>.</a:t>
            </a:r>
            <a:endParaRPr lang="ru-RU" sz="2800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/>
              <a:t>Zaminaviy</a:t>
            </a:r>
            <a:r>
              <a:rPr lang="en-US" sz="2800" b="1" dirty="0" smtClean="0"/>
              <a:t> </a:t>
            </a:r>
            <a:r>
              <a:rPr lang="en-US" sz="2800" b="1" smtClean="0"/>
              <a:t>mashinasozlik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rivojlanishining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yo’nalishlari</a:t>
            </a:r>
            <a:r>
              <a:rPr lang="en-US" sz="2800" b="1" dirty="0" smtClean="0"/>
              <a:t> </a:t>
            </a:r>
            <a:endParaRPr lang="ru-RU" sz="2800" b="1" dirty="0" smtClean="0"/>
          </a:p>
          <a:p>
            <a:pPr marL="179388" lvl="1" indent="-179388" defTabSz="809625" eaLnBrk="1" hangingPunct="1">
              <a:spcBef>
                <a:spcPct val="20000"/>
              </a:spcBef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endParaRPr kumimoji="1" lang="ru-RU" sz="2800" b="1" dirty="0">
              <a:solidFill>
                <a:srgbClr val="000707"/>
              </a:solidFill>
            </a:endParaRPr>
          </a:p>
        </p:txBody>
      </p:sp>
      <p:sp>
        <p:nvSpPr>
          <p:cNvPr id="10244" name="Номер слайда 4"/>
          <p:cNvSpPr>
            <a:spLocks noGrp="1"/>
          </p:cNvSpPr>
          <p:nvPr>
            <p:ph type="sldNum" sz="quarter" idx="18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5"/>
          <p:cNvSpPr>
            <a:spLocks noGrp="1"/>
          </p:cNvSpPr>
          <p:nvPr>
            <p:ph type="title"/>
          </p:nvPr>
        </p:nvSpPr>
        <p:spPr>
          <a:xfrm>
            <a:off x="457200" y="205979"/>
            <a:ext cx="8002588" cy="579821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Sanoat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chikarishning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iqtisodiotdagi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o’rni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929190" y="1000114"/>
            <a:ext cx="4005262" cy="3200400"/>
          </a:xfrm>
        </p:spPr>
        <p:txBody>
          <a:bodyPr/>
          <a:lstStyle/>
          <a:p>
            <a:pPr eaLnBrk="1" hangingPunct="1">
              <a:spcBef>
                <a:spcPts val="0"/>
              </a:spcBef>
              <a:buNone/>
              <a:defRPr/>
            </a:pP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So’ngi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100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yilda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sanoat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</a:t>
            </a: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0"/>
              </a:spcBef>
              <a:buNone/>
              <a:defRPr/>
            </a:pP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chiqarish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martadan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ko’proq</a:t>
            </a: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0"/>
              </a:spcBef>
              <a:buNone/>
              <a:defRPr/>
            </a:pP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Oshgan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(75% -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so’ngi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yilda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0"/>
              </a:spcBef>
              <a:buNone/>
              <a:defRPr/>
            </a:pP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0"/>
              </a:spcBef>
              <a:buNone/>
              <a:defRPr/>
            </a:pP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Jahon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soxasida</a:t>
            </a: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0"/>
              </a:spcBef>
              <a:buNone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millon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odam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mehnat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qiladi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buFontTx/>
              <a:buNone/>
              <a:defRPr/>
            </a:pP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http://icdn-1.motor1.com/images/mgl/Po7MK/s3/2010-201084-new-mercedes-benz-3-5-liter-v6-engine-assembly-07-05-20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214428"/>
            <a:ext cx="4445031" cy="25003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50"/>
            <a:ext cx="8553480" cy="800100"/>
          </a:xfrm>
        </p:spPr>
        <p:txBody>
          <a:bodyPr/>
          <a:lstStyle/>
          <a:p>
            <a:pPr>
              <a:defRPr/>
            </a:pP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Jahon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sanoati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chiqarish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yetakchilari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781" y="1000114"/>
          <a:ext cx="8643937" cy="3864546"/>
        </p:xfrm>
        <a:graphic>
          <a:graphicData uri="http://schemas.openxmlformats.org/drawingml/2006/table">
            <a:tbl>
              <a:tblPr/>
              <a:tblGrid>
                <a:gridCol w="1500187"/>
                <a:gridCol w="1357313"/>
                <a:gridCol w="1422400"/>
                <a:gridCol w="1506537"/>
                <a:gridCol w="1404938"/>
                <a:gridCol w="1452562"/>
              </a:tblGrid>
              <a:tr h="763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Davlatlar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Mahsulot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mlrd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USD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%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jahon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mikyosida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Davlatlar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Mahsulot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mlrd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USD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%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jahon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mikyosida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0800000" scaled="1"/>
                    </a:gradFill>
                  </a:tcPr>
                </a:tc>
              </a:tr>
              <a:tr h="49990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AQSh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20,8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Fransiya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</a:tr>
              <a:tr h="60145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Xitoy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Buyuk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britaniya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90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Yaponiya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Italiya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</a:tr>
              <a:tr h="49990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Germaniya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Kanada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90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Rossiya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Xindiston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E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8000"/>
                      </a:fgClr>
                      <a:bgClr>
                        <a:srgbClr val="E6E6DD"/>
                      </a:bgClr>
                    </a:pattFill>
                  </a:tcPr>
                </a:tc>
              </a:tr>
              <a:tr h="49990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Jahonda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0080"/>
                      </a:fgClr>
                      <a:bgClr>
                        <a:srgbClr val="E6DDE6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9740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0080"/>
                      </a:fgClr>
                      <a:bgClr>
                        <a:srgbClr val="E6DDE6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64597" marR="6459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5">
                      <a:fgClr>
                        <a:srgbClr val="800080"/>
                      </a:fgClr>
                      <a:bgClr>
                        <a:srgbClr val="E6DDE6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6"/>
          </p:nvPr>
        </p:nvSpPr>
        <p:spPr>
          <a:xfrm>
            <a:off x="755650" y="268288"/>
            <a:ext cx="5761038" cy="503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ru-RU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268" name="Номер слайда 4"/>
          <p:cNvSpPr>
            <a:spLocks noGrp="1"/>
          </p:cNvSpPr>
          <p:nvPr>
            <p:ph type="sldNum" sz="quarter" idx="18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857238"/>
            <a:ext cx="821537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dirty="0" smtClean="0"/>
              <a:t>O'zbekiston iqtisodiyoti uchun xom ashyoni chuqur qayta ishlash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uz-Latn-UZ" sz="2400" dirty="0" smtClean="0"/>
              <a:t>yuqori qo'shimcha qiymat</a:t>
            </a:r>
            <a:r>
              <a:rPr lang="en-US" sz="2400" dirty="0" smtClean="0"/>
              <a:t> </a:t>
            </a:r>
            <a:r>
              <a:rPr lang="uz-Latn-UZ" sz="2400" dirty="0" smtClean="0"/>
              <a:t>mahsulot olish uchun dolzarbdir. </a:t>
            </a:r>
            <a:r>
              <a:rPr lang="en-US" sz="2400" dirty="0" smtClean="0"/>
              <a:t>T</a:t>
            </a:r>
            <a:r>
              <a:rPr lang="uz-Latn-UZ" sz="2400" dirty="0" smtClean="0"/>
              <a:t>abiiy mahsulot zanjirlarini (TMZ) yaratish.</a:t>
            </a:r>
            <a:r>
              <a:rPr lang="en-US" sz="2400" dirty="0" smtClean="0"/>
              <a:t> </a:t>
            </a:r>
            <a:r>
              <a:rPr lang="uz-Latn-UZ" sz="2400" dirty="0" smtClean="0"/>
              <a:t>Masalan, neft uchun TMZ: </a:t>
            </a:r>
            <a:r>
              <a:rPr lang="en-US" sz="2400" dirty="0" smtClean="0"/>
              <a:t> </a:t>
            </a:r>
            <a:r>
              <a:rPr lang="uz-Latn-UZ" sz="2400" dirty="0" smtClean="0"/>
              <a:t>Neft → Neft mahsulotlari (benzin, kerosin) → Yuqori molekulyar og'irlikdagi birikmalar (kauchuk…) → Plastik mahsulotlar (masalan, shinalar ...).</a:t>
            </a:r>
            <a:endParaRPr lang="ru-RU" sz="2400" dirty="0" smtClean="0"/>
          </a:p>
          <a:p>
            <a:endParaRPr lang="en-US" sz="1000" dirty="0" smtClean="0"/>
          </a:p>
          <a:p>
            <a:r>
              <a:rPr lang="uz-Latn-UZ" sz="2400" dirty="0" smtClean="0"/>
              <a:t>TMZ</a:t>
            </a:r>
            <a:r>
              <a:rPr lang="en-US" sz="2400" dirty="0" smtClean="0"/>
              <a:t> </a:t>
            </a:r>
            <a:r>
              <a:rPr lang="uz-Latn-UZ" sz="2400" dirty="0" smtClean="0"/>
              <a:t>ning har bir bosqichida qayta ishlash mahsulotlari tobora qimmatlashib boradi (qiymati 6000 M so'm / tonna bo'lgan 1 tonna xom neftdan 80000</a:t>
            </a:r>
            <a:r>
              <a:rPr lang="en-US" sz="2400" dirty="0" smtClean="0"/>
              <a:t> </a:t>
            </a:r>
            <a:r>
              <a:rPr lang="uz-Latn-UZ" sz="2400" dirty="0" smtClean="0"/>
              <a:t>M so'm / tonna narxda </a:t>
            </a:r>
            <a:r>
              <a:rPr lang="en-US" sz="2400" dirty="0" err="1" smtClean="0"/>
              <a:t>yukori</a:t>
            </a:r>
            <a:r>
              <a:rPr lang="en-US" sz="2400" dirty="0" smtClean="0"/>
              <a:t> </a:t>
            </a:r>
            <a:r>
              <a:rPr lang="en-US" sz="2400" dirty="0" err="1" smtClean="0"/>
              <a:t>sifatli</a:t>
            </a:r>
            <a:r>
              <a:rPr lang="en-US" sz="2400" dirty="0" smtClean="0"/>
              <a:t> </a:t>
            </a:r>
            <a:r>
              <a:rPr lang="uz-Latn-UZ" sz="2400" dirty="0" smtClean="0"/>
              <a:t>plastik </a:t>
            </a:r>
            <a:r>
              <a:rPr lang="uz-Latn-UZ" sz="2400" smtClean="0"/>
              <a:t>mahsulotlarni olish).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71420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Uzbekistobda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zamonaviy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sanoat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rivojlanishi</a:t>
            </a:r>
            <a:r>
              <a:rPr lang="en-US" sz="3200" b="1" dirty="0" smtClean="0"/>
              <a:t> 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6"/>
          </p:nvPr>
        </p:nvSpPr>
        <p:spPr>
          <a:xfrm>
            <a:off x="755650" y="268288"/>
            <a:ext cx="5761038" cy="503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ru-RU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268" name="Номер слайда 4"/>
          <p:cNvSpPr>
            <a:spLocks noGrp="1"/>
          </p:cNvSpPr>
          <p:nvPr>
            <p:ph type="sldNum" sz="quarter" idx="18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785800"/>
            <a:ext cx="878687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dirty="0" smtClean="0"/>
              <a:t>O'zbekiston iqtisodiyotini rivojlantirish faqatgina barqaror rivojlanish, zamonaviy, innovatsion, ilg'or texnologik ishlab chiqarishni joriy etish sharoitida amalga oshishi mumkin. Barqaror rivojlanish funksiyasi:</a:t>
            </a:r>
            <a:endParaRPr lang="ru-RU" sz="2400" dirty="0" smtClean="0"/>
          </a:p>
          <a:p>
            <a:pPr algn="ctr"/>
            <a:r>
              <a:rPr lang="en-US" sz="2400" dirty="0" smtClean="0"/>
              <a:t>F</a:t>
            </a:r>
            <a:r>
              <a:rPr lang="en-US" sz="2400" baseline="-25000" dirty="0" smtClean="0"/>
              <a:t>t</a:t>
            </a:r>
            <a:r>
              <a:rPr lang="en-US" sz="2400" dirty="0" smtClean="0"/>
              <a:t> (L, K, N, I) &lt; F</a:t>
            </a:r>
            <a:r>
              <a:rPr lang="en-US" sz="2400" baseline="-25000" dirty="0" smtClean="0"/>
              <a:t>t</a:t>
            </a:r>
            <a:r>
              <a:rPr lang="en-US" sz="2400" dirty="0" smtClean="0"/>
              <a:t>+1(L, K, N, I),    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: </a:t>
            </a:r>
            <a:endParaRPr lang="ru-RU" sz="2400" dirty="0" smtClean="0"/>
          </a:p>
          <a:p>
            <a:r>
              <a:rPr lang="uz-Latn-UZ" sz="2400" dirty="0" smtClean="0"/>
              <a:t>L - mehnat resurslari, intellektual salohiyat;</a:t>
            </a:r>
            <a:endParaRPr lang="ru-RU" sz="2400" dirty="0" smtClean="0"/>
          </a:p>
          <a:p>
            <a:r>
              <a:rPr lang="uz-Latn-UZ" sz="2400" dirty="0" smtClean="0"/>
              <a:t>K - ishlab chiqarish salohiyati, zamonaviy texnologiyalar, jihozlar;</a:t>
            </a:r>
            <a:endParaRPr lang="ru-RU" sz="2400" dirty="0" smtClean="0"/>
          </a:p>
          <a:p>
            <a:r>
              <a:rPr lang="uz-Latn-UZ" sz="2400" dirty="0" smtClean="0"/>
              <a:t>N - tabiiy resurslar;</a:t>
            </a:r>
            <a:endParaRPr lang="ru-RU" sz="2400" dirty="0" smtClean="0"/>
          </a:p>
          <a:p>
            <a:r>
              <a:rPr lang="uz-Latn-UZ" sz="2400" dirty="0" smtClean="0"/>
              <a:t>I - institutsional omil, boshqaruv kapitali;</a:t>
            </a:r>
            <a:endParaRPr lang="ru-RU" sz="2400" dirty="0" smtClean="0"/>
          </a:p>
          <a:p>
            <a:r>
              <a:rPr lang="uz-Latn-UZ" sz="2400" dirty="0" smtClean="0"/>
              <a:t>t - vaqt.</a:t>
            </a:r>
            <a:endParaRPr lang="ru-RU" sz="2400" dirty="0" smtClean="0"/>
          </a:p>
          <a:p>
            <a:r>
              <a:rPr lang="en-US" sz="2400" dirty="0" err="1" smtClean="0"/>
              <a:t>Hozirgacha</a:t>
            </a:r>
            <a:r>
              <a:rPr lang="en-US" sz="2400" dirty="0" smtClean="0"/>
              <a:t> t</a:t>
            </a:r>
            <a:r>
              <a:rPr lang="uz-Latn-UZ" sz="2400" dirty="0" smtClean="0"/>
              <a:t>abiiy resurslar (N) va nisbatan past malakali (L) mehnat O'zbekiston iqtisodiyotining tarkibida asosiy rol o'ynaydi.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71420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Uzbekistobda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zamonaviy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sanoat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rivojlanishi</a:t>
            </a:r>
            <a:r>
              <a:rPr lang="en-US" sz="3200" b="1" dirty="0" smtClean="0"/>
              <a:t> 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6"/>
          </p:nvPr>
        </p:nvSpPr>
        <p:spPr>
          <a:xfrm>
            <a:off x="755650" y="268288"/>
            <a:ext cx="5761038" cy="503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ru-RU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268" name="Номер слайда 4"/>
          <p:cNvSpPr>
            <a:spLocks noGrp="1"/>
          </p:cNvSpPr>
          <p:nvPr>
            <p:ph type="sldNum" sz="quarter" idx="18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857238"/>
            <a:ext cx="82153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 smtClean="0"/>
              <a:t>O'zbekiston </a:t>
            </a:r>
            <a:r>
              <a:rPr lang="ru-RU" sz="2400" b="1" dirty="0" err="1" smtClean="0"/>
              <a:t>iqtisodiyotning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vazifalari</a:t>
            </a:r>
            <a:r>
              <a:rPr lang="ru-RU" sz="2400" b="1" dirty="0" smtClean="0"/>
              <a:t>: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/>
              <a:t>Inson</a:t>
            </a:r>
            <a:r>
              <a:rPr lang="en-US" sz="2400" dirty="0" smtClean="0"/>
              <a:t> </a:t>
            </a:r>
            <a:r>
              <a:rPr lang="en-US" sz="2400" dirty="0" err="1" smtClean="0"/>
              <a:t>kapitalini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iqtisodiy</a:t>
            </a:r>
            <a:r>
              <a:rPr lang="en-US" sz="2400" dirty="0" smtClean="0"/>
              <a:t> </a:t>
            </a:r>
            <a:r>
              <a:rPr lang="en-US" sz="2400" dirty="0" err="1" smtClean="0"/>
              <a:t>rivojlanishning</a:t>
            </a:r>
            <a:r>
              <a:rPr lang="en-US" sz="2400" dirty="0" smtClean="0"/>
              <a:t> </a:t>
            </a:r>
            <a:r>
              <a:rPr lang="en-US" sz="2400" dirty="0" err="1" smtClean="0"/>
              <a:t>maxsus</a:t>
            </a:r>
            <a:r>
              <a:rPr lang="en-US" sz="2400" dirty="0" smtClean="0"/>
              <a:t> </a:t>
            </a:r>
            <a:r>
              <a:rPr lang="en-US" sz="2400" dirty="0" err="1" smtClean="0"/>
              <a:t>omili</a:t>
            </a:r>
            <a:r>
              <a:rPr lang="en-US" sz="2400" dirty="0" smtClean="0"/>
              <a:t> </a:t>
            </a:r>
            <a:r>
              <a:rPr lang="en-US" sz="2400" dirty="0" err="1" smtClean="0"/>
              <a:t>sifatida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shakllantirish</a:t>
            </a:r>
            <a:r>
              <a:rPr lang="en-US" sz="2400" dirty="0" smtClean="0"/>
              <a:t>. (Eng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muvaffaqiyat</a:t>
            </a:r>
            <a:r>
              <a:rPr lang="en-US" sz="2400" dirty="0" smtClean="0"/>
              <a:t> </a:t>
            </a:r>
            <a:r>
              <a:rPr lang="en-US" sz="2400" dirty="0" err="1" smtClean="0"/>
              <a:t>inson</a:t>
            </a:r>
            <a:r>
              <a:rPr lang="en-US" sz="2400" dirty="0" smtClean="0"/>
              <a:t> </a:t>
            </a:r>
            <a:r>
              <a:rPr lang="en-US" sz="2400" dirty="0" err="1" smtClean="0"/>
              <a:t>omiliga</a:t>
            </a:r>
            <a:r>
              <a:rPr lang="en-US" sz="2400" dirty="0" smtClean="0"/>
              <a:t> </a:t>
            </a:r>
            <a:r>
              <a:rPr lang="en-US" sz="2400" dirty="0" err="1" smtClean="0"/>
              <a:t>sarmoya</a:t>
            </a:r>
            <a:r>
              <a:rPr lang="en-US" sz="2400" dirty="0" smtClean="0"/>
              <a:t> </a:t>
            </a:r>
            <a:r>
              <a:rPr lang="en-US" sz="2400" dirty="0" err="1" smtClean="0"/>
              <a:t>kiritishda</a:t>
            </a:r>
            <a:r>
              <a:rPr lang="en-US" sz="2400" dirty="0" smtClean="0"/>
              <a:t> </a:t>
            </a:r>
            <a:r>
              <a:rPr lang="en-US" sz="2400" dirty="0" err="1" smtClean="0"/>
              <a:t>erishiladi</a:t>
            </a:r>
            <a:r>
              <a:rPr lang="en-US" sz="2400" dirty="0" smtClean="0"/>
              <a:t> - </a:t>
            </a:r>
            <a:r>
              <a:rPr lang="en-US" sz="2400" dirty="0" err="1" smtClean="0"/>
              <a:t>ta'lim</a:t>
            </a:r>
            <a:r>
              <a:rPr lang="en-US" sz="2400" dirty="0" smtClean="0"/>
              <a:t>,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uskunalar</a:t>
            </a:r>
            <a:r>
              <a:rPr lang="en-US" sz="2400" dirty="0" smtClean="0"/>
              <a:t>,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boshqarish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bog'liq</a:t>
            </a:r>
            <a:r>
              <a:rPr lang="en-US" sz="2400" dirty="0" smtClean="0"/>
              <a:t>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bilimlar</a:t>
            </a:r>
            <a:r>
              <a:rPr lang="en-US" sz="2400" dirty="0" smtClean="0"/>
              <a:t>.)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texnologiyalar</a:t>
            </a:r>
            <a:r>
              <a:rPr lang="en-US" sz="2400" dirty="0" smtClean="0"/>
              <a:t>, </a:t>
            </a:r>
            <a:r>
              <a:rPr lang="en-US" sz="2400" dirty="0" err="1" smtClean="0"/>
              <a:t>yangi</a:t>
            </a:r>
            <a:r>
              <a:rPr lang="en-US" sz="2400" dirty="0" smtClean="0"/>
              <a:t> / </a:t>
            </a:r>
            <a:r>
              <a:rPr lang="en-US" sz="2400" dirty="0" err="1" smtClean="0"/>
              <a:t>takomillashtirilgan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iste'mol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xususiyatlariga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 </a:t>
            </a:r>
            <a:r>
              <a:rPr lang="en-US" sz="2400" dirty="0" err="1" smtClean="0"/>
              <a:t>mahsulotlarni</a:t>
            </a:r>
            <a:r>
              <a:rPr lang="en-US" sz="2400" dirty="0" smtClean="0"/>
              <a:t> </a:t>
            </a:r>
            <a:r>
              <a:rPr lang="en-US" sz="2400" dirty="0" err="1" smtClean="0"/>
              <a:t>ishlabchiqarish</a:t>
            </a:r>
            <a:r>
              <a:rPr lang="en-US" sz="2400" dirty="0" smtClean="0"/>
              <a:t>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chiqarishni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 smtClean="0"/>
              <a:t>tizimini</a:t>
            </a:r>
            <a:r>
              <a:rPr lang="en-US" sz="2400" dirty="0" smtClean="0"/>
              <a:t> </a:t>
            </a:r>
            <a:r>
              <a:rPr lang="en-US" sz="2400" dirty="0" err="1" smtClean="0"/>
              <a:t>takomillashtirish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71420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Uzbekistobda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zamonaviy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sanoat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rivojlanishi</a:t>
            </a:r>
            <a:r>
              <a:rPr lang="en-US" sz="3200" b="1" dirty="0" smtClean="0"/>
              <a:t> 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6"/>
          </p:nvPr>
        </p:nvSpPr>
        <p:spPr>
          <a:xfrm>
            <a:off x="755650" y="268288"/>
            <a:ext cx="5761038" cy="503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ru-RU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268" name="Номер слайда 4"/>
          <p:cNvSpPr>
            <a:spLocks noGrp="1"/>
          </p:cNvSpPr>
          <p:nvPr>
            <p:ph type="sldNum" sz="quarter" idx="18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857238"/>
            <a:ext cx="821537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800" b="1" dirty="0" err="1" smtClean="0"/>
              <a:t>Kursning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vazifalari</a:t>
            </a:r>
            <a:r>
              <a:rPr lang="en-US" sz="2800" b="1" dirty="0" smtClean="0"/>
              <a:t>:</a:t>
            </a:r>
            <a:endParaRPr lang="ru-RU" sz="2800" b="1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800" dirty="0" err="1" smtClean="0"/>
              <a:t>Mashinasozlik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chiqarishda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innovatsialar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istiqbolli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texnologiyalarini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rivojlantirish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nazariyasi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amaliyotini</a:t>
            </a:r>
            <a:r>
              <a:rPr lang="en-US" sz="2800" dirty="0" smtClean="0"/>
              <a:t> </a:t>
            </a:r>
            <a:r>
              <a:rPr lang="en-US" sz="2800" dirty="0" err="1" smtClean="0"/>
              <a:t>o'rganish</a:t>
            </a:r>
            <a:r>
              <a:rPr lang="en-US" sz="2800" dirty="0" smtClean="0"/>
              <a:t>.</a:t>
            </a:r>
          </a:p>
          <a:p>
            <a:pPr marL="457200" lvl="0" indent="-457200">
              <a:buFont typeface="+mj-lt"/>
              <a:buAutoNum type="arabicPeriod"/>
            </a:pPr>
            <a:endParaRPr lang="en-US" sz="28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800" dirty="0" err="1" smtClean="0"/>
              <a:t>Zamonaviy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mashinasozlik</a:t>
            </a:r>
            <a:r>
              <a:rPr lang="en-US" sz="2800" dirty="0" smtClean="0"/>
              <a:t> </a:t>
            </a:r>
            <a:r>
              <a:rPr lang="en-US" sz="2800" dirty="0" err="1" smtClean="0"/>
              <a:t>korxonasida</a:t>
            </a:r>
            <a:r>
              <a:rPr lang="en-US" sz="2800" dirty="0" smtClean="0"/>
              <a:t> </a:t>
            </a:r>
            <a:r>
              <a:rPr lang="en-US" sz="2800" dirty="0" err="1" smtClean="0"/>
              <a:t>innovatsion</a:t>
            </a:r>
            <a:r>
              <a:rPr lang="en-US" sz="2800" dirty="0" smtClean="0"/>
              <a:t> </a:t>
            </a:r>
            <a:r>
              <a:rPr lang="en-US" sz="2800" dirty="0" err="1" smtClean="0"/>
              <a:t>faoliyatni</a:t>
            </a:r>
            <a:r>
              <a:rPr lang="en-US" sz="2800" dirty="0" smtClean="0"/>
              <a:t> </a:t>
            </a:r>
            <a:r>
              <a:rPr lang="en-US" sz="2800" dirty="0" err="1" smtClean="0"/>
              <a:t>tashkil</a:t>
            </a:r>
            <a:r>
              <a:rPr lang="en-US" sz="2800" dirty="0" smtClean="0"/>
              <a:t> </a:t>
            </a:r>
            <a:r>
              <a:rPr lang="en-US" sz="2800" dirty="0" err="1" smtClean="0"/>
              <a:t>etish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borish</a:t>
            </a:r>
            <a:r>
              <a:rPr lang="en-US" sz="2800" dirty="0" smtClean="0"/>
              <a:t> </a:t>
            </a:r>
            <a:r>
              <a:rPr lang="en-US" sz="2800" dirty="0" err="1" smtClean="0"/>
              <a:t>bo'yicha</a:t>
            </a:r>
            <a:r>
              <a:rPr lang="en-US" sz="2800" dirty="0" smtClean="0"/>
              <a:t> </a:t>
            </a:r>
            <a:r>
              <a:rPr lang="en-US" sz="2800" dirty="0" err="1" smtClean="0"/>
              <a:t>bilim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ko'nikmalarni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rivojlantirish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214296"/>
            <a:ext cx="792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/>
              <a:t>Texnologik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innovatsiyalar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istiqbolli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texnologiyalar</a:t>
            </a:r>
            <a:r>
              <a:rPr lang="en-US" sz="2800" b="1" dirty="0" smtClean="0"/>
              <a:t> 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268288"/>
            <a:ext cx="7056438" cy="574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000" b="1" dirty="0" err="1" smtClean="0">
                <a:solidFill>
                  <a:schemeClr val="tx1"/>
                </a:solidFill>
              </a:rPr>
              <a:t>Machinasozlikning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tarixi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rivojlanish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yo’nalishlari</a:t>
            </a:r>
            <a:endParaRPr lang="ru-RU" sz="2000" dirty="0"/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 bwMode="auto">
          <a:xfrm>
            <a:off x="395288" y="785813"/>
            <a:ext cx="8220075" cy="3857625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9388" lvl="1" indent="-179388" algn="ctr" eaLnBrk="1" hangingPunct="1">
              <a:spcAft>
                <a:spcPts val="600"/>
              </a:spcAft>
              <a:buClr>
                <a:srgbClr val="0092D2"/>
              </a:buClr>
              <a:buSzPct val="90000"/>
              <a:defRPr/>
            </a:pPr>
            <a:r>
              <a:rPr lang="en-US" sz="2000" b="1" err="1">
                <a:solidFill>
                  <a:schemeClr val="tx1"/>
                </a:solidFill>
              </a:rPr>
              <a:t>Machinasozlik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rivojlanishining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umumiy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yo’nalishlari</a:t>
            </a:r>
            <a:endParaRPr lang="en-US" sz="2000">
              <a:solidFill>
                <a:schemeClr val="tx1"/>
              </a:solidFill>
            </a:endParaRP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defRPr/>
            </a:pPr>
            <a:r>
              <a:rPr lang="en-US" sz="2000" b="1" err="1">
                <a:solidFill>
                  <a:schemeClr val="tx1"/>
                </a:solidFill>
              </a:rPr>
              <a:t>Barcha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turdagy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uz-Latn-UZ" sz="2000" b="1">
                <a:solidFill>
                  <a:schemeClr val="tx1"/>
                </a:solidFill>
              </a:rPr>
              <a:t>resurslarning </a:t>
            </a:r>
            <a:r>
              <a:rPr lang="en-US" sz="2000" b="1" err="1">
                <a:solidFill>
                  <a:schemeClr val="tx1"/>
                </a:solidFill>
              </a:rPr>
              <a:t>yetishmasligi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uz-Latn-UZ" sz="2000" b="1">
                <a:solidFill>
                  <a:schemeClr val="tx1"/>
                </a:solidFill>
              </a:rPr>
              <a:t>va natijada ularning narxining </a:t>
            </a:r>
            <a:r>
              <a:rPr lang="en-US" sz="2000" b="1" err="1">
                <a:solidFill>
                  <a:schemeClr val="tx1"/>
                </a:solidFill>
              </a:rPr>
              <a:t>oshib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borishi</a:t>
            </a:r>
            <a:r>
              <a:rPr lang="en-US" sz="2000" b="1">
                <a:solidFill>
                  <a:schemeClr val="tx1"/>
                </a:solidFill>
              </a:rPr>
              <a:t>:</a:t>
            </a:r>
          </a:p>
          <a:p>
            <a:pPr marL="457200" lvl="1" indent="-457200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 err="1">
                <a:solidFill>
                  <a:schemeClr val="tx1"/>
                </a:solidFill>
              </a:rPr>
              <a:t>Mehnat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resurslari</a:t>
            </a:r>
            <a:r>
              <a:rPr lang="en-US" sz="2000" b="1">
                <a:solidFill>
                  <a:schemeClr val="tx1"/>
                </a:solidFill>
              </a:rPr>
              <a:t> (</a:t>
            </a:r>
            <a:r>
              <a:rPr lang="en-US" sz="2000" b="1" err="1">
                <a:solidFill>
                  <a:schemeClr val="tx1"/>
                </a:solidFill>
              </a:rPr>
              <a:t>ish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haqi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oshishi</a:t>
            </a:r>
            <a:r>
              <a:rPr lang="en-US" sz="2000" b="1">
                <a:solidFill>
                  <a:schemeClr val="tx1"/>
                </a:solidFill>
              </a:rPr>
              <a:t>: </a:t>
            </a:r>
            <a:r>
              <a:rPr lang="en-US" sz="2000" b="1" err="1">
                <a:solidFill>
                  <a:schemeClr val="tx1"/>
                </a:solidFill>
              </a:rPr>
              <a:t>avtomobilsozlikda</a:t>
            </a:r>
            <a:r>
              <a:rPr lang="en-US" sz="2000" b="1">
                <a:solidFill>
                  <a:schemeClr val="tx1"/>
                </a:solidFill>
              </a:rPr>
              <a:t> 1 </a:t>
            </a:r>
            <a:r>
              <a:rPr lang="en-US" sz="2000" b="1" err="1">
                <a:solidFill>
                  <a:schemeClr val="tx1"/>
                </a:solidFill>
              </a:rPr>
              <a:t>soat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ish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xaqi</a:t>
            </a:r>
            <a:r>
              <a:rPr lang="en-US" sz="2000" b="1">
                <a:solidFill>
                  <a:schemeClr val="tx1"/>
                </a:solidFill>
              </a:rPr>
              <a:t> ~ 20 USD </a:t>
            </a:r>
            <a:r>
              <a:rPr lang="en-US" sz="2000" b="1" err="1">
                <a:solidFill>
                  <a:schemeClr val="tx1"/>
                </a:solidFill>
              </a:rPr>
              <a:t>dan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ortiq</a:t>
            </a:r>
            <a:r>
              <a:rPr lang="en-US" sz="2000" b="1">
                <a:solidFill>
                  <a:schemeClr val="tx1"/>
                </a:solidFill>
              </a:rPr>
              <a:t>);</a:t>
            </a:r>
          </a:p>
          <a:p>
            <a:pPr marL="457200" lvl="1" indent="-457200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 err="1">
                <a:solidFill>
                  <a:schemeClr val="tx1"/>
                </a:solidFill>
              </a:rPr>
              <a:t>Ishlab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chikarish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jihozlari</a:t>
            </a:r>
            <a:r>
              <a:rPr lang="en-US" sz="2000" b="1">
                <a:solidFill>
                  <a:schemeClr val="tx1"/>
                </a:solidFill>
              </a:rPr>
              <a:t> (</a:t>
            </a:r>
            <a:r>
              <a:rPr lang="en-US" sz="2000" b="1" err="1">
                <a:solidFill>
                  <a:schemeClr val="tx1"/>
                </a:solidFill>
              </a:rPr>
              <a:t>UzAuto</a:t>
            </a:r>
            <a:r>
              <a:rPr lang="en-US" sz="2000" b="1">
                <a:solidFill>
                  <a:schemeClr val="tx1"/>
                </a:solidFill>
              </a:rPr>
              <a:t> Motors </a:t>
            </a:r>
            <a:r>
              <a:rPr lang="en-US" sz="2000" b="1" err="1">
                <a:solidFill>
                  <a:schemeClr val="tx1"/>
                </a:solidFill>
              </a:rPr>
              <a:t>zavodida</a:t>
            </a:r>
            <a:r>
              <a:rPr lang="en-US" sz="2000" b="1">
                <a:solidFill>
                  <a:schemeClr val="tx1"/>
                </a:solidFill>
              </a:rPr>
              <a:t> tandem press </a:t>
            </a:r>
            <a:r>
              <a:rPr lang="en-US" sz="2000" b="1" err="1">
                <a:solidFill>
                  <a:schemeClr val="tx1"/>
                </a:solidFill>
              </a:rPr>
              <a:t>kiymati</a:t>
            </a:r>
            <a:r>
              <a:rPr lang="en-US" sz="2000" b="1">
                <a:solidFill>
                  <a:schemeClr val="tx1"/>
                </a:solidFill>
              </a:rPr>
              <a:t> ~ 100 </a:t>
            </a:r>
            <a:r>
              <a:rPr lang="en-US" sz="2000" b="1" err="1">
                <a:solidFill>
                  <a:schemeClr val="tx1"/>
                </a:solidFill>
              </a:rPr>
              <a:t>mln</a:t>
            </a:r>
            <a:r>
              <a:rPr lang="en-US" sz="2000" b="1">
                <a:solidFill>
                  <a:schemeClr val="tx1"/>
                </a:solidFill>
              </a:rPr>
              <a:t> USD, </a:t>
            </a:r>
            <a:r>
              <a:rPr lang="en-US" sz="2000" b="1" err="1">
                <a:solidFill>
                  <a:schemeClr val="tx1"/>
                </a:solidFill>
              </a:rPr>
              <a:t>shuning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hisobidan</a:t>
            </a:r>
            <a:r>
              <a:rPr lang="en-US" sz="2000" b="1">
                <a:solidFill>
                  <a:schemeClr val="tx1"/>
                </a:solidFill>
              </a:rPr>
              <a:t> 1 </a:t>
            </a:r>
            <a:r>
              <a:rPr lang="en-US" sz="2000" b="1" err="1">
                <a:solidFill>
                  <a:schemeClr val="tx1"/>
                </a:solidFill>
              </a:rPr>
              <a:t>ish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o’rni</a:t>
            </a:r>
            <a:r>
              <a:rPr lang="en-US" sz="2000" b="1">
                <a:solidFill>
                  <a:schemeClr val="tx1"/>
                </a:solidFill>
              </a:rPr>
              <a:t> ~100</a:t>
            </a:r>
            <a:r>
              <a:rPr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ming</a:t>
            </a:r>
            <a:r>
              <a:rPr lang="en-US" sz="2000" b="1">
                <a:solidFill>
                  <a:schemeClr val="tx1"/>
                </a:solidFill>
              </a:rPr>
              <a:t> USD)</a:t>
            </a:r>
          </a:p>
          <a:p>
            <a:pPr marL="457200" lvl="1" indent="-457200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>
                <a:solidFill>
                  <a:schemeClr val="tx1"/>
                </a:solidFill>
              </a:rPr>
              <a:t>M</a:t>
            </a:r>
            <a:r>
              <a:rPr lang="uz-Latn-UZ" sz="2000" b="1">
                <a:solidFill>
                  <a:schemeClr val="tx1"/>
                </a:solidFill>
              </a:rPr>
              <a:t>ashinasozlikda xizmat ko'rsatish sohasiga - ishchilar 7,5%</a:t>
            </a:r>
            <a:r>
              <a:rPr lang="en-US" sz="2000" b="1">
                <a:solidFill>
                  <a:schemeClr val="tx1"/>
                </a:solidFill>
              </a:rPr>
              <a:t>~10%</a:t>
            </a:r>
            <a:r>
              <a:rPr lang="uz-Latn-UZ" sz="2000" b="1">
                <a:solidFill>
                  <a:schemeClr val="tx1"/>
                </a:solidFill>
              </a:rPr>
              <a:t> gacha </a:t>
            </a:r>
            <a:r>
              <a:rPr lang="en-US" sz="2000" b="1" err="1">
                <a:solidFill>
                  <a:schemeClr val="tx1"/>
                </a:solidFill>
              </a:rPr>
              <a:t>ishchi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yordamchi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jarayonlarda</a:t>
            </a:r>
            <a:r>
              <a:rPr lang="uz-Latn-UZ" sz="2000" b="1">
                <a:solidFill>
                  <a:schemeClr val="tx1"/>
                </a:solidFill>
              </a:rPr>
              <a:t>)</a:t>
            </a:r>
            <a:endParaRPr lang="en-US" sz="2000" b="1">
              <a:solidFill>
                <a:schemeClr val="tx1"/>
              </a:solidFill>
            </a:endParaRPr>
          </a:p>
          <a:p>
            <a:pPr marL="457200" lvl="1" indent="-457200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uz-Latn-UZ" sz="2000" b="1">
                <a:solidFill>
                  <a:schemeClr val="tx1"/>
                </a:solidFill>
              </a:rPr>
              <a:t>Ishlab chiqarish maksimal darajada</a:t>
            </a: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000" b="1" err="1">
                <a:solidFill>
                  <a:schemeClr val="tx1"/>
                </a:solidFill>
              </a:rPr>
              <a:t>komputerlashgan</a:t>
            </a:r>
            <a:r>
              <a:rPr lang="en-US" sz="2000" b="1">
                <a:solidFill>
                  <a:schemeClr val="tx1"/>
                </a:solidFill>
              </a:rPr>
              <a:t>. </a:t>
            </a:r>
          </a:p>
          <a:p>
            <a:pPr marL="457200" lvl="1" indent="-457200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defRPr/>
            </a:pPr>
            <a:endParaRPr sz="2000">
              <a:solidFill>
                <a:schemeClr val="tx1"/>
              </a:solidFill>
            </a:endParaRP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  <a:defRPr/>
            </a:pPr>
            <a:endParaRPr sz="2000">
              <a:solidFill>
                <a:schemeClr val="tx1"/>
              </a:solidFill>
            </a:endParaRP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defRPr/>
            </a:pPr>
            <a:endParaRPr sz="200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sz="200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828675" y="268288"/>
            <a:ext cx="7056438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400" b="1" smtClean="0">
                <a:solidFill>
                  <a:schemeClr val="tx1"/>
                </a:solidFill>
              </a:rPr>
              <a:t>Machinasozlikning tarixi va rivojlanish yo’nalishlari</a:t>
            </a:r>
            <a:endParaRPr lang="ru-RU" sz="2400" b="1" smtClean="0">
              <a:solidFill>
                <a:schemeClr val="tx1"/>
              </a:solidFill>
            </a:endParaRPr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 bwMode="auto">
          <a:xfrm>
            <a:off x="285750" y="857250"/>
            <a:ext cx="8351838" cy="33956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uz-Latn-UZ" sz="2000" b="1" dirty="0" smtClean="0"/>
              <a:t>SANOAT TEXNOLOGIK UKLADLARI </a:t>
            </a:r>
          </a:p>
          <a:p>
            <a:pPr marL="457200" indent="-457200" eaLnBrk="1" hangingPunct="1">
              <a:spcBef>
                <a:spcPct val="0"/>
              </a:spcBef>
              <a:buAutoNum type="arabicPeriod"/>
            </a:pPr>
            <a:r>
              <a:rPr lang="uz-Latn-UZ" sz="2000" b="1" dirty="0" smtClean="0"/>
              <a:t>Birinchi </a:t>
            </a:r>
            <a:r>
              <a:rPr lang="uz-Latn-UZ" sz="2000" b="1" dirty="0"/>
              <a:t>texnologik </a:t>
            </a:r>
            <a:r>
              <a:rPr lang="en-US" sz="2000" b="1" dirty="0" err="1"/>
              <a:t>uklad</a:t>
            </a:r>
            <a:r>
              <a:rPr lang="en-US" sz="2000" b="1" dirty="0"/>
              <a:t> </a:t>
            </a:r>
            <a:r>
              <a:rPr lang="uz-Latn-UZ" sz="2000" b="1" dirty="0"/>
              <a:t>(1770-1830). </a:t>
            </a:r>
            <a:endParaRPr lang="en-US" sz="2000" b="1" dirty="0" smtClean="0"/>
          </a:p>
          <a:p>
            <a:pPr marL="457200" indent="-457200"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To'qimachilik sanoati, to'qimachilik mashinasozligi, temirni eritish, temirni qayta ishlash, kanal qurilishi, suv dvigatellari. </a:t>
            </a:r>
            <a:endParaRPr lang="en-US" sz="2000" dirty="0" smtClean="0"/>
          </a:p>
          <a:p>
            <a:pPr marL="457200" indent="-457200" eaLnBrk="1" hangingPunct="1">
              <a:spcBef>
                <a:spcPct val="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</a:t>
            </a:r>
            <a:r>
              <a:rPr lang="uz-Latn-UZ" sz="2000" dirty="0"/>
              <a:t>: To'qimachilik mashinalari. </a:t>
            </a:r>
            <a:endParaRPr lang="en-US" sz="2000" dirty="0"/>
          </a:p>
          <a:p>
            <a:pPr eaLnBrk="1" hangingPunct="1">
              <a:spcBef>
                <a:spcPts val="1800"/>
              </a:spcBef>
            </a:pPr>
            <a:r>
              <a:rPr lang="en-US" sz="2000" b="1" dirty="0"/>
              <a:t>2</a:t>
            </a:r>
            <a:r>
              <a:rPr lang="en-US" sz="2000" dirty="0"/>
              <a:t>. </a:t>
            </a:r>
            <a:r>
              <a:rPr lang="uz-Latn-UZ" sz="2000" b="1" dirty="0"/>
              <a:t>Ikkinchi texnologik </a:t>
            </a:r>
            <a:r>
              <a:rPr lang="en-US" sz="2000" b="1" dirty="0" err="1"/>
              <a:t>uklad</a:t>
            </a:r>
            <a:r>
              <a:rPr lang="en-US" sz="2000" b="1" dirty="0"/>
              <a:t> </a:t>
            </a:r>
            <a:r>
              <a:rPr lang="uz-Latn-UZ" sz="2000" b="1" dirty="0"/>
              <a:t>(1830-1880).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</a:t>
            </a:r>
            <a:r>
              <a:rPr lang="uz-Latn-UZ" sz="2000" dirty="0" smtClean="0"/>
              <a:t>Bug</a:t>
            </a:r>
            <a:r>
              <a:rPr lang="en-US" sz="2000" dirty="0" smtClean="0"/>
              <a:t>’</a:t>
            </a:r>
            <a:r>
              <a:rPr lang="uz-Latn-UZ" sz="2000" dirty="0" smtClean="0"/>
              <a:t> dvigateli</a:t>
            </a:r>
            <a:r>
              <a:rPr lang="uz-Latn-UZ" sz="2000" dirty="0"/>
              <a:t>, temir yo'l qurilishi, transport, mashinasozlik, kema qurilishi, ko'mir, dastgohsozlik sanoati, qora metallurgiya. </a:t>
            </a:r>
            <a:endParaRPr lang="en-US" sz="2000" dirty="0" smtClean="0"/>
          </a:p>
          <a:p>
            <a:pPr eaLnBrk="1" hangingPunct="1">
              <a:spcBef>
                <a:spcPts val="12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</a:t>
            </a:r>
            <a:r>
              <a:rPr lang="uz-Latn-UZ" sz="2000" dirty="0"/>
              <a:t>: </a:t>
            </a:r>
            <a:r>
              <a:rPr lang="uz-Latn-UZ" sz="2000" dirty="0" smtClean="0"/>
              <a:t>Bu</a:t>
            </a:r>
            <a:r>
              <a:rPr lang="en-US" sz="2000" dirty="0" smtClean="0"/>
              <a:t>g’</a:t>
            </a:r>
            <a:r>
              <a:rPr lang="uz-Latn-UZ" sz="2000" dirty="0" smtClean="0"/>
              <a:t> </a:t>
            </a:r>
            <a:r>
              <a:rPr lang="uz-Latn-UZ" sz="2000" dirty="0"/>
              <a:t>dvigatel, dastgoh asboblari.</a:t>
            </a:r>
            <a:endParaRPr lang="en-US" sz="2000" dirty="0"/>
          </a:p>
          <a:p>
            <a:pPr eaLnBrk="1" hangingPunct="1">
              <a:spcBef>
                <a:spcPts val="1200"/>
              </a:spcBef>
            </a:pPr>
            <a:r>
              <a:rPr lang="uz-Latn-UZ" sz="2000" dirty="0" smtClean="0"/>
              <a:t> </a:t>
            </a:r>
            <a:endParaRPr lang="en-US" sz="2000" dirty="0"/>
          </a:p>
          <a:p>
            <a:pPr eaLnBrk="1" hangingPunct="1"/>
            <a:endParaRPr sz="200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828675" y="268288"/>
            <a:ext cx="7056438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400" b="1" smtClean="0">
                <a:solidFill>
                  <a:schemeClr val="tx1"/>
                </a:solidFill>
              </a:rPr>
              <a:t>Machinasozlikning tarixi va rivojlanish yo’nalishlari</a:t>
            </a:r>
            <a:endParaRPr lang="ru-RU" sz="2400" b="1" smtClean="0">
              <a:solidFill>
                <a:schemeClr val="tx1"/>
              </a:solidFill>
            </a:endParaRPr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 bwMode="auto">
          <a:xfrm>
            <a:off x="285720" y="785800"/>
            <a:ext cx="8351838" cy="3571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uz-Latn-UZ" sz="2000" b="1" dirty="0" smtClean="0"/>
              <a:t>SANOAT TEXNOLOGIK UKLADLARI </a:t>
            </a:r>
          </a:p>
          <a:p>
            <a:pPr eaLnBrk="1" hangingPunct="1">
              <a:spcBef>
                <a:spcPts val="600"/>
              </a:spcBef>
            </a:pPr>
            <a:r>
              <a:rPr lang="en-US" sz="2000" b="1" dirty="0" smtClean="0"/>
              <a:t>3</a:t>
            </a:r>
            <a:r>
              <a:rPr lang="en-US" sz="2000" b="1" dirty="0"/>
              <a:t>. </a:t>
            </a:r>
            <a:r>
              <a:rPr lang="uz-Latn-UZ" sz="2000" b="1" dirty="0"/>
              <a:t>Uchinchi texnologik </a:t>
            </a:r>
            <a:r>
              <a:rPr lang="en-US" sz="2000" b="1" dirty="0" err="1"/>
              <a:t>uklad</a:t>
            </a:r>
            <a:r>
              <a:rPr lang="uz-Latn-UZ" sz="2000" dirty="0"/>
              <a:t> </a:t>
            </a:r>
            <a:r>
              <a:rPr lang="uz-Latn-UZ" sz="2000" b="1" dirty="0"/>
              <a:t>(1880-1930).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Elektrotexnika, og'ir mashinasozlik, po'lat ishlab chiqarish va prokat, elektr uzatish liniyalari, noorganik kimyo. </a:t>
            </a:r>
            <a:endParaRPr lang="en-US" sz="2000" dirty="0" smtClean="0"/>
          </a:p>
          <a:p>
            <a:pPr eaLnBrk="1" hangingPunct="1">
              <a:spcBef>
                <a:spcPts val="12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</a:t>
            </a:r>
            <a:r>
              <a:rPr lang="uz-Latn-UZ" sz="2000" dirty="0"/>
              <a:t>: elektr motor, po'lat. </a:t>
            </a:r>
            <a:endParaRPr lang="en-US" sz="2000" dirty="0" smtClean="0"/>
          </a:p>
          <a:p>
            <a:pPr eaLnBrk="1" hangingPunct="1">
              <a:spcBef>
                <a:spcPts val="1800"/>
              </a:spcBef>
            </a:pPr>
            <a:r>
              <a:rPr lang="en-US" sz="2000" b="1" dirty="0" smtClean="0"/>
              <a:t>4. </a:t>
            </a:r>
            <a:r>
              <a:rPr lang="uz-Latn-UZ" sz="2000" b="1" dirty="0" smtClean="0"/>
              <a:t>To'rtinchi </a:t>
            </a:r>
            <a:r>
              <a:rPr lang="uz-Latn-UZ" sz="2000" b="1" dirty="0"/>
              <a:t>texnologik </a:t>
            </a:r>
            <a:r>
              <a:rPr sz="2000" b="1"/>
              <a:t>уклад (1930-1970).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Avtomobilsozlik, traktorsozlik, rangli metallurgiya, </a:t>
            </a:r>
            <a:r>
              <a:rPr lang="uz-Latn-UZ" sz="2000" dirty="0" smtClean="0"/>
              <a:t>sintetik </a:t>
            </a:r>
            <a:r>
              <a:rPr lang="uz-Latn-UZ" sz="2000" dirty="0"/>
              <a:t>materiallar ishlab chiqarish, organik kimyo, neftni ishlab chiqarish va qayta ishlash. </a:t>
            </a:r>
            <a:endParaRPr lang="en-US" sz="2000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omil: </a:t>
            </a:r>
            <a:r>
              <a:rPr lang="uz-Latn-UZ" sz="2000" dirty="0"/>
              <a:t>Ichki yonish dvigateli, neft-kimyo.</a:t>
            </a:r>
          </a:p>
          <a:p>
            <a:pPr eaLnBrk="1" hangingPunct="1">
              <a:spcBef>
                <a:spcPts val="1200"/>
              </a:spcBef>
            </a:pPr>
            <a:endParaRPr lang="en-US" sz="2000" dirty="0"/>
          </a:p>
          <a:p>
            <a:pPr eaLnBrk="1" hangingPunct="1"/>
            <a:endParaRPr sz="200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828675" y="268288"/>
            <a:ext cx="7056438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400" b="1" smtClean="0">
                <a:solidFill>
                  <a:schemeClr val="tx1"/>
                </a:solidFill>
              </a:rPr>
              <a:t>Machinasozlikning tarixi va rivojlanish yo’nalishlari</a:t>
            </a:r>
            <a:endParaRPr lang="ru-RU" sz="2400" b="1" smtClean="0">
              <a:solidFill>
                <a:schemeClr val="tx1"/>
              </a:solidFill>
            </a:endParaRPr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 bwMode="auto">
          <a:xfrm>
            <a:off x="214313" y="785812"/>
            <a:ext cx="8351837" cy="35718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ts val="1200"/>
              </a:spcBef>
            </a:pPr>
            <a:endParaRPr lang="en-US" sz="1050" b="1" dirty="0" smtClean="0"/>
          </a:p>
          <a:p>
            <a:pPr algn="ctr" eaLnBrk="1" hangingPunct="1">
              <a:spcBef>
                <a:spcPts val="1200"/>
              </a:spcBef>
            </a:pPr>
            <a:r>
              <a:rPr lang="uz-Latn-UZ" sz="2000" b="1" dirty="0" smtClean="0"/>
              <a:t>SANOAT </a:t>
            </a:r>
            <a:r>
              <a:rPr lang="uz-Latn-UZ" sz="2000" b="1" dirty="0"/>
              <a:t>TEXNOLOGIK UKLADLARI </a:t>
            </a:r>
          </a:p>
          <a:p>
            <a:pPr eaLnBrk="1" hangingPunct="1">
              <a:spcBef>
                <a:spcPts val="1200"/>
              </a:spcBef>
              <a:buFont typeface="Calibri" pitchFamily="34" charset="0"/>
              <a:buAutoNum type="arabicPeriod" startAt="5"/>
            </a:pPr>
            <a:r>
              <a:rPr lang="uz-Latn-UZ" sz="2000" b="1" dirty="0" smtClean="0"/>
              <a:t>Beshinchi </a:t>
            </a:r>
            <a:r>
              <a:rPr lang="uz-Latn-UZ" sz="2000" b="1" dirty="0"/>
              <a:t>texnologik </a:t>
            </a:r>
            <a:r>
              <a:rPr sz="2000" b="1"/>
              <a:t>уклад </a:t>
            </a:r>
            <a:r>
              <a:rPr lang="uz-Latn-UZ" sz="2000" b="1" dirty="0"/>
              <a:t>(1970-2010).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b="1" dirty="0"/>
              <a:t>:</a:t>
            </a:r>
            <a:r>
              <a:rPr lang="uz-Latn-UZ" sz="2000" dirty="0"/>
              <a:t> Elektron sanoat, hisoblash texnikasi, optik tolali texnologiyalar, dasturiy ta'minot, telekommunikatsiya, robototexnika, </a:t>
            </a:r>
            <a:r>
              <a:rPr lang="en-US" sz="2000" dirty="0" err="1" smtClean="0"/>
              <a:t>neft</a:t>
            </a:r>
            <a:r>
              <a:rPr lang="en-US" sz="2000" dirty="0" smtClean="0"/>
              <a:t> - </a:t>
            </a:r>
            <a:r>
              <a:rPr lang="uz-Latn-UZ" sz="2000" dirty="0" smtClean="0"/>
              <a:t>gaz </a:t>
            </a:r>
            <a:r>
              <a:rPr lang="uz-Latn-UZ" sz="2000" dirty="0"/>
              <a:t>ishlab chiqarish va qayta ishlash, axborot xizmatlari</a:t>
            </a:r>
            <a:r>
              <a:rPr lang="uz-Latn-UZ" sz="2000" dirty="0" smtClean="0"/>
              <a:t>.</a:t>
            </a:r>
            <a:endParaRPr lang="en-US" sz="2000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omil: </a:t>
            </a:r>
            <a:r>
              <a:rPr lang="uz-Latn-UZ" sz="2000" dirty="0"/>
              <a:t>Mikroelektronik komponentlar. </a:t>
            </a:r>
            <a:endParaRPr lang="en-US" sz="2000" dirty="0"/>
          </a:p>
          <a:p>
            <a:pPr marL="457200" indent="-457200" eaLnBrk="1" hangingPunct="1">
              <a:spcBef>
                <a:spcPts val="1800"/>
              </a:spcBef>
              <a:buAutoNum type="arabicPeriod" startAt="6"/>
            </a:pPr>
            <a:r>
              <a:rPr lang="uz-Latn-UZ" sz="2000" b="1" dirty="0" smtClean="0"/>
              <a:t>Oltinchi </a:t>
            </a:r>
            <a:r>
              <a:rPr lang="uz-Latn-UZ" sz="2000" b="1" dirty="0"/>
              <a:t>texnologik </a:t>
            </a:r>
            <a:r>
              <a:rPr sz="2000" b="1"/>
              <a:t>уклад </a:t>
            </a:r>
            <a:r>
              <a:rPr lang="uz-Latn-UZ" sz="2000" b="1" dirty="0"/>
              <a:t>(2010—?) </a:t>
            </a:r>
            <a:endParaRPr lang="en-US" sz="2000" b="1" dirty="0" smtClean="0"/>
          </a:p>
          <a:p>
            <a:pPr marL="457200" indent="-457200" algn="ctr" eaLnBrk="1" hangingPunct="1">
              <a:spcBef>
                <a:spcPts val="600"/>
              </a:spcBef>
            </a:pPr>
            <a:r>
              <a:rPr lang="en-US" sz="2000" b="1" dirty="0" smtClean="0"/>
              <a:t>Q</a:t>
            </a:r>
            <a:r>
              <a:rPr lang="uz-Latn-UZ" sz="2000" b="1" dirty="0"/>
              <a:t>anday</a:t>
            </a:r>
            <a:r>
              <a:rPr lang="en-US" sz="2000" b="1" dirty="0"/>
              <a:t> </a:t>
            </a:r>
            <a:r>
              <a:rPr lang="en-US" sz="2000" b="1" dirty="0" err="1"/>
              <a:t>bo’ladi</a:t>
            </a:r>
            <a:r>
              <a:rPr sz="2000" b="1">
                <a:solidFill>
                  <a:schemeClr val="tx1"/>
                </a:solidFill>
              </a:rPr>
              <a:t>?</a:t>
            </a:r>
          </a:p>
          <a:p>
            <a:pPr eaLnBrk="1" hangingPunct="1"/>
            <a:endParaRPr sz="200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268288"/>
            <a:ext cx="7056438" cy="574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000" b="1" dirty="0" err="1" smtClean="0">
                <a:solidFill>
                  <a:schemeClr val="tx1"/>
                </a:solidFill>
              </a:rPr>
              <a:t>Machinasozlikning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tarixi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rivojlanish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yo’nalishlari</a:t>
            </a:r>
            <a:endParaRPr lang="ru-RU" sz="2000" dirty="0"/>
          </a:p>
        </p:txBody>
      </p:sp>
      <p:sp>
        <p:nvSpPr>
          <p:cNvPr id="15363" name="Объект 2"/>
          <p:cNvSpPr>
            <a:spLocks noGrp="1"/>
          </p:cNvSpPr>
          <p:nvPr>
            <p:ph idx="1"/>
          </p:nvPr>
        </p:nvSpPr>
        <p:spPr bwMode="auto">
          <a:xfrm>
            <a:off x="395288" y="785813"/>
            <a:ext cx="8220075" cy="3857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9388" lvl="1" indent="-179388" algn="ctr" eaLnBrk="1" hangingPunct="1">
              <a:spcAft>
                <a:spcPts val="600"/>
              </a:spcAft>
              <a:buClr>
                <a:srgbClr val="0092D2"/>
              </a:buClr>
              <a:buSzPct val="90000"/>
            </a:pPr>
            <a:r>
              <a:rPr lang="en-US" sz="2000" b="1">
                <a:solidFill>
                  <a:schemeClr val="tx1"/>
                </a:solidFill>
              </a:rPr>
              <a:t>Machinasozlik ishlab chikarishning  rivojlanish yo’nalishlari</a:t>
            </a:r>
            <a:endParaRPr lang="en-US" sz="2000">
              <a:solidFill>
                <a:schemeClr val="tx1"/>
              </a:solidFill>
            </a:endParaRP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Ishlab chiqarishni avtomatlashtirish - CNC dastgohlariga o'tish,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en-US" sz="2000" b="1"/>
              <a:t>E</a:t>
            </a:r>
            <a:r>
              <a:rPr lang="uz-Latn-UZ" sz="2000" b="1"/>
              <a:t>giluvchan avtomatlashtirilgan liniyalar, </a:t>
            </a:r>
            <a:r>
              <a:rPr lang="en-US" sz="2000" b="1"/>
              <a:t>odamsiz </a:t>
            </a:r>
            <a:r>
              <a:rPr lang="uz-Latn-UZ" sz="2000" b="1"/>
              <a:t>ishlab chiqarish.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Oddiy asbob bilan murakkab sirtlar</a:t>
            </a:r>
            <a:r>
              <a:rPr lang="en-US" sz="2000" b="1"/>
              <a:t>ga ishlov berish</a:t>
            </a:r>
            <a:r>
              <a:rPr lang="uz-Latn-UZ" sz="2000" b="1"/>
              <a:t>.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Asboblar va mahsulotlarga </a:t>
            </a:r>
            <a:r>
              <a:rPr lang="en-US" sz="2000" b="1"/>
              <a:t>mustahkam </a:t>
            </a:r>
            <a:r>
              <a:rPr lang="uz-Latn-UZ" sz="2000" b="1"/>
              <a:t>qoplamalarni ishlab chiqish.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Haddan tashqari qattiq va kompozitsion materiallarni keng qo'llash</a:t>
            </a:r>
            <a:r>
              <a:rPr lang="en-US" sz="2000" b="1"/>
              <a:t>.</a:t>
            </a: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en-US" sz="2000" b="1"/>
              <a:t>Atrof-muhitni himoya kilish va kam chikim va harajatli ishlab chikish. </a:t>
            </a: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en-US" sz="2000" b="1"/>
              <a:t>Ishlov berishning yangi usullari </a:t>
            </a:r>
            <a:r>
              <a:rPr sz="2000" b="1">
                <a:solidFill>
                  <a:schemeClr val="tx1"/>
                </a:solidFill>
              </a:rPr>
              <a:t>(</a:t>
            </a:r>
            <a:r>
              <a:rPr lang="en-US" sz="2000" b="1">
                <a:solidFill>
                  <a:schemeClr val="tx1"/>
                </a:solidFill>
              </a:rPr>
              <a:t>electroerozion, gidroabraziv, katlama sintez (3D printing) va boshkalar</a:t>
            </a: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endParaRPr sz="2000">
              <a:solidFill>
                <a:schemeClr val="tx1"/>
              </a:solidFill>
            </a:endParaRP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</a:pPr>
            <a:endParaRPr sz="2000">
              <a:solidFill>
                <a:schemeClr val="tx1"/>
              </a:solidFill>
            </a:endParaRPr>
          </a:p>
          <a:p>
            <a:pPr eaLnBrk="1" hangingPunct="1"/>
            <a:endParaRPr sz="200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268288"/>
            <a:ext cx="7056438" cy="574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000" b="1" dirty="0" err="1" smtClean="0">
                <a:solidFill>
                  <a:schemeClr val="tx1"/>
                </a:solidFill>
              </a:rPr>
              <a:t>Machinasozlikning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tarixi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rivojlanish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yo’nalishlari</a:t>
            </a:r>
            <a:endParaRPr lang="ru-RU" sz="2000" dirty="0"/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 bwMode="auto">
          <a:xfrm>
            <a:off x="395288" y="785813"/>
            <a:ext cx="8220075" cy="3857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9388" lvl="1" indent="-179388" algn="ctr" eaLnBrk="1" hangingPunct="1">
              <a:spcAft>
                <a:spcPts val="600"/>
              </a:spcAft>
              <a:buClr>
                <a:srgbClr val="0092D2"/>
              </a:buClr>
              <a:buSzPct val="90000"/>
            </a:pPr>
            <a:r>
              <a:rPr lang="en-US" sz="2000" b="1">
                <a:solidFill>
                  <a:schemeClr val="tx1"/>
                </a:solidFill>
              </a:rPr>
              <a:t>Zamonaviy machinasozlikning o’ziga hos hususiyatlari</a:t>
            </a:r>
            <a:endParaRPr lang="en-US" sz="2000">
              <a:solidFill>
                <a:schemeClr val="tx1"/>
              </a:solidFill>
            </a:endParaRP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Mahsulot</a:t>
            </a:r>
            <a:r>
              <a:rPr lang="en-US" sz="2000" b="1"/>
              <a:t> buyumlarning </a:t>
            </a:r>
            <a:r>
              <a:rPr lang="uz-Latn-UZ" sz="2000" b="1"/>
              <a:t>shakl</a:t>
            </a:r>
            <a:r>
              <a:rPr lang="en-US" sz="2000" b="1"/>
              <a:t>lar</a:t>
            </a:r>
            <a:r>
              <a:rPr lang="uz-Latn-UZ" sz="2000" b="1"/>
              <a:t>i</a:t>
            </a:r>
            <a:r>
              <a:rPr lang="en-US" sz="2000" b="1"/>
              <a:t> o’ta murakkabligi,</a:t>
            </a: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 Mahsulot</a:t>
            </a:r>
            <a:r>
              <a:rPr lang="en-US" sz="2000" b="1"/>
              <a:t>ning keng </a:t>
            </a:r>
            <a:r>
              <a:rPr lang="uz-Latn-UZ" sz="2000" b="1"/>
              <a:t>xilma-xilligi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Mahsulot</a:t>
            </a:r>
            <a:r>
              <a:rPr lang="en-US" sz="2000" b="1"/>
              <a:t>ga ko’ilgan o’ta aniq </a:t>
            </a:r>
            <a:r>
              <a:rPr lang="uz-Latn-UZ" sz="2000" b="1"/>
              <a:t>o'lchov</a:t>
            </a:r>
            <a:r>
              <a:rPr lang="en-US" sz="2000" b="1"/>
              <a:t>ari</a:t>
            </a:r>
            <a:r>
              <a:rPr lang="uz-Latn-UZ" sz="2000" b="1"/>
              <a:t>,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uz-Latn-UZ" sz="2000" b="1"/>
              <a:t>Mahsulot</a:t>
            </a:r>
            <a:r>
              <a:rPr lang="en-US" sz="2000" b="1"/>
              <a:t>larning</a:t>
            </a:r>
            <a:r>
              <a:rPr lang="uz-Latn-UZ" sz="2000" b="1"/>
              <a:t> </a:t>
            </a:r>
            <a:r>
              <a:rPr lang="en-US" sz="2000" b="1"/>
              <a:t>g</a:t>
            </a:r>
            <a:r>
              <a:rPr lang="uz-Latn-UZ" sz="2000" b="1"/>
              <a:t>eometrik shakli va sirt</a:t>
            </a:r>
            <a:r>
              <a:rPr lang="en-US" sz="2000" b="1"/>
              <a:t>larining joylanishi talablari,</a:t>
            </a:r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en-US" sz="2000" b="1"/>
              <a:t> T</a:t>
            </a:r>
            <a:r>
              <a:rPr lang="uz-Latn-UZ" sz="2000" b="1"/>
              <a:t>ayyor mahsulot materialining fizikaviy va mexanik xususiyatlari uchun yuqori talablar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en-US" sz="2000" b="1">
                <a:solidFill>
                  <a:schemeClr val="tx1"/>
                </a:solidFill>
              </a:rPr>
              <a:t>Ommaviy, lekin egiluvchan va keng tarkibda, yakka holda moslashgan ishlab chikarish.</a:t>
            </a:r>
            <a:endParaRPr sz="2000" b="1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268288"/>
            <a:ext cx="7056438" cy="574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000" b="1" dirty="0" err="1" smtClean="0">
                <a:solidFill>
                  <a:schemeClr val="tx1"/>
                </a:solidFill>
              </a:rPr>
              <a:t>Machinasozlikning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tarixi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rivojlanish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yo’nalishlari</a:t>
            </a:r>
            <a:endParaRPr lang="ru-RU" sz="2000" dirty="0"/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 bwMode="auto">
          <a:xfrm>
            <a:off x="395288" y="785813"/>
            <a:ext cx="8220075" cy="3857625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9388" lvl="1" indent="-179388" algn="ctr" eaLnBrk="1" hangingPunct="1">
              <a:spcAft>
                <a:spcPts val="600"/>
              </a:spcAft>
              <a:buClr>
                <a:srgbClr val="0092D2"/>
              </a:buClr>
              <a:buSzPct val="90000"/>
              <a:defRPr/>
            </a:pPr>
            <a:r>
              <a:rPr lang="uz-Latn-UZ" sz="2000" b="1"/>
              <a:t>An'anaviy metallga ishlov berish texnologiyalari</a:t>
            </a:r>
            <a:r>
              <a:rPr lang="en-US" sz="2000" b="1"/>
              <a:t>:</a:t>
            </a:r>
          </a:p>
          <a:p>
            <a:pPr marL="457200" lvl="1" indent="-4572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 err="1"/>
              <a:t>Zagotovka</a:t>
            </a:r>
            <a:r>
              <a:rPr lang="en-US" sz="2000" b="1"/>
              <a:t> </a:t>
            </a:r>
            <a:r>
              <a:rPr lang="en-US" sz="2000" b="1" err="1"/>
              <a:t>tayorlash</a:t>
            </a:r>
            <a:r>
              <a:rPr lang="en-US" sz="2000" b="1"/>
              <a:t>,</a:t>
            </a:r>
          </a:p>
          <a:p>
            <a:pPr marL="457200" lvl="1" indent="-4572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 err="1"/>
              <a:t>Kuyma</a:t>
            </a:r>
            <a:r>
              <a:rPr lang="en-US" sz="2000" b="1"/>
              <a:t> (c</a:t>
            </a:r>
            <a:r>
              <a:rPr lang="uz-Latn-UZ" sz="2000" b="1"/>
              <a:t>asting</a:t>
            </a:r>
            <a:r>
              <a:rPr lang="en-US" sz="2000" b="1"/>
              <a:t>)</a:t>
            </a:r>
            <a:r>
              <a:rPr lang="uz-Latn-UZ" sz="2000" b="1"/>
              <a:t>; </a:t>
            </a:r>
            <a:endParaRPr lang="en-US" sz="2000" b="1"/>
          </a:p>
          <a:p>
            <a:pPr marL="457200" lvl="1" indent="-4572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/>
              <a:t>P</a:t>
            </a:r>
            <a:r>
              <a:rPr lang="uz-Latn-UZ" sz="2000" b="1"/>
              <a:t>lastik deformatsiyani qayta ishlash (zarb qilish, shtamplash, prokatlash va h</a:t>
            </a:r>
            <a:r>
              <a:rPr lang="en-US" sz="2000" b="1" err="1"/>
              <a:t>okazo</a:t>
            </a:r>
            <a:r>
              <a:rPr lang="en-US" sz="2000" b="1"/>
              <a:t>)</a:t>
            </a:r>
            <a:r>
              <a:rPr lang="uz-Latn-UZ" sz="2000" b="1"/>
              <a:t>; </a:t>
            </a:r>
            <a:endParaRPr lang="en-US" sz="2000" b="1"/>
          </a:p>
          <a:p>
            <a:pPr marL="457200" lvl="1" indent="-4572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/>
              <a:t>K</a:t>
            </a:r>
            <a:r>
              <a:rPr lang="uz-Latn-UZ" sz="2000" b="1"/>
              <a:t>esish va </a:t>
            </a:r>
            <a:r>
              <a:rPr lang="en-US" sz="2000" b="1" err="1"/>
              <a:t>yuzalarga</a:t>
            </a:r>
            <a:r>
              <a:rPr lang="en-US" sz="2000" b="1"/>
              <a:t> </a:t>
            </a:r>
            <a:r>
              <a:rPr lang="en-US" sz="2000" b="1" err="1"/>
              <a:t>ishlov</a:t>
            </a:r>
            <a:r>
              <a:rPr lang="en-US" sz="2000" b="1"/>
              <a:t> </a:t>
            </a:r>
            <a:r>
              <a:rPr lang="en-US" sz="2000" b="1" err="1"/>
              <a:t>berish</a:t>
            </a:r>
            <a:r>
              <a:rPr lang="en-US" sz="2000" b="1"/>
              <a:t> </a:t>
            </a:r>
            <a:r>
              <a:rPr lang="uz-Latn-UZ" sz="2000" b="1"/>
              <a:t>maydalash (to</a:t>
            </a:r>
            <a:r>
              <a:rPr lang="en-US" sz="2000" b="1" err="1"/>
              <a:t>karlik</a:t>
            </a:r>
            <a:r>
              <a:rPr lang="en-US" sz="2000" b="1"/>
              <a:t>,</a:t>
            </a:r>
            <a:r>
              <a:rPr lang="uz-Latn-UZ" sz="2000" b="1"/>
              <a:t> frezalash, abraziv va boshqalar); </a:t>
            </a:r>
            <a:endParaRPr lang="en-US" sz="2000" b="1"/>
          </a:p>
          <a:p>
            <a:pPr marL="457200" lvl="1" indent="-4572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 err="1"/>
              <a:t>Himik</a:t>
            </a:r>
            <a:r>
              <a:rPr lang="en-US" sz="2000" b="1"/>
              <a:t> </a:t>
            </a:r>
            <a:r>
              <a:rPr lang="en-US" sz="2000" b="1" err="1"/>
              <a:t>va</a:t>
            </a:r>
            <a:r>
              <a:rPr lang="en-US" sz="2000" b="1"/>
              <a:t> </a:t>
            </a:r>
            <a:r>
              <a:rPr lang="en-US" sz="2000" b="1" err="1"/>
              <a:t>himik-fizikaviy</a:t>
            </a:r>
            <a:r>
              <a:rPr lang="en-US" sz="2000" b="1"/>
              <a:t> </a:t>
            </a:r>
            <a:r>
              <a:rPr lang="en-US" sz="2000" b="1" err="1"/>
              <a:t>ishlov</a:t>
            </a:r>
            <a:r>
              <a:rPr lang="en-US" sz="2000" b="1"/>
              <a:t> </a:t>
            </a:r>
            <a:r>
              <a:rPr lang="en-US" sz="2000" b="1" err="1"/>
              <a:t>berish</a:t>
            </a:r>
            <a:r>
              <a:rPr lang="en-US" sz="2000" b="1"/>
              <a:t> (</a:t>
            </a:r>
            <a:r>
              <a:rPr lang="en-US" sz="2000" b="1" err="1"/>
              <a:t>masalan</a:t>
            </a:r>
            <a:r>
              <a:rPr lang="en-US" sz="2000" b="1"/>
              <a:t>, </a:t>
            </a:r>
            <a:r>
              <a:rPr lang="en-US" sz="2000" b="1" err="1"/>
              <a:t>galvanik</a:t>
            </a:r>
            <a:r>
              <a:rPr lang="en-US" sz="2000" b="1"/>
              <a:t> </a:t>
            </a:r>
            <a:r>
              <a:rPr lang="en-US" sz="2000" b="1" err="1"/>
              <a:t>koplamalar</a:t>
            </a:r>
            <a:r>
              <a:rPr lang="en-US" sz="2000" b="1"/>
              <a:t>). </a:t>
            </a:r>
          </a:p>
          <a:p>
            <a:pPr marL="457200" lvl="1" indent="-4572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  <a:defRPr/>
            </a:pPr>
            <a:r>
              <a:rPr lang="en-US" sz="2000" b="1"/>
              <a:t>I</a:t>
            </a:r>
            <a:r>
              <a:rPr lang="uz-Latn-UZ" sz="2000" b="1"/>
              <a:t>ssiqlik bilan ishlov berish</a:t>
            </a:r>
            <a:r>
              <a:rPr lang="en-US" sz="2000" b="1"/>
              <a:t> (</a:t>
            </a:r>
            <a:r>
              <a:rPr lang="en-US" sz="2000" b="1" err="1"/>
              <a:t>masalan</a:t>
            </a:r>
            <a:r>
              <a:rPr lang="en-US" sz="2000" b="1"/>
              <a:t>, </a:t>
            </a:r>
            <a:r>
              <a:rPr lang="en-US" sz="2000" b="1" err="1"/>
              <a:t>detal</a:t>
            </a:r>
            <a:r>
              <a:rPr lang="en-US" sz="2000" b="1"/>
              <a:t> </a:t>
            </a:r>
            <a:r>
              <a:rPr lang="en-US" sz="2000" b="1" err="1"/>
              <a:t>yuzalarini</a:t>
            </a:r>
            <a:r>
              <a:rPr lang="en-US" sz="2000" b="1"/>
              <a:t> </a:t>
            </a:r>
            <a:r>
              <a:rPr lang="en-US" sz="2000" b="1" err="1"/>
              <a:t>mustahkamlash</a:t>
            </a:r>
            <a:r>
              <a:rPr lang="en-US" sz="2000" b="1"/>
              <a:t>).</a:t>
            </a:r>
            <a:r>
              <a:rPr lang="uz-Latn-UZ" sz="2000" b="1"/>
              <a:t> </a:t>
            </a:r>
            <a:endParaRPr lang="en-US" sz="2000" b="1"/>
          </a:p>
          <a:p>
            <a:pPr marL="179388" lvl="1" indent="-179388" algn="just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  <a:defRPr/>
            </a:pPr>
            <a:endParaRPr sz="2000" b="1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 bwMode="auto">
          <a:xfrm>
            <a:off x="828675" y="268288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uz-Latn-UZ" sz="2000" b="1" smtClean="0">
                <a:solidFill>
                  <a:schemeClr val="tx1"/>
                </a:solidFill>
              </a:rPr>
              <a:t>An'anaviy texnologiyalarga yangi yondashuvlar </a:t>
            </a:r>
            <a:r>
              <a:rPr lang="en-US" sz="2000" b="1" smtClean="0">
                <a:solidFill>
                  <a:schemeClr val="tx1"/>
                </a:solidFill>
              </a:rPr>
              <a:t>asosida</a:t>
            </a:r>
            <a:r>
              <a:rPr lang="uz-Latn-UZ" sz="2000" b="1" smtClean="0">
                <a:solidFill>
                  <a:schemeClr val="tx1"/>
                </a:solidFill>
              </a:rPr>
              <a:t> rivojlan</a:t>
            </a:r>
            <a:r>
              <a:rPr lang="en-US" sz="2000" b="1" smtClean="0">
                <a:solidFill>
                  <a:schemeClr val="tx1"/>
                </a:solidFill>
              </a:rPr>
              <a:t>ish</a:t>
            </a:r>
            <a:endParaRPr lang="ru-RU" sz="2000" b="1" smtClean="0">
              <a:solidFill>
                <a:schemeClr val="tx1"/>
              </a:solidFill>
            </a:endParaRP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 bwMode="auto">
          <a:xfrm>
            <a:off x="395288" y="785813"/>
            <a:ext cx="8220075" cy="3857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9388" lvl="1" indent="-179388" algn="ctr" eaLnBrk="1" hangingPunct="1">
              <a:spcAft>
                <a:spcPts val="600"/>
              </a:spcAft>
              <a:buClr>
                <a:srgbClr val="0092D2"/>
              </a:buClr>
              <a:buSzPct val="90000"/>
            </a:pPr>
            <a:r>
              <a:rPr lang="uz-Latn-UZ" sz="2000" b="1"/>
              <a:t>Yangi ("noan'anaviy") ishlov berish usullari</a:t>
            </a:r>
            <a:endParaRPr lang="en-US" sz="2000" b="1"/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lang="en-US" sz="2000" b="1"/>
              <a:t>K</a:t>
            </a:r>
            <a:r>
              <a:rPr lang="uz-Latn-UZ" sz="2000" b="1"/>
              <a:t>ontsentrlangan energiya oqimlari </a:t>
            </a:r>
            <a:r>
              <a:rPr lang="en-US" sz="2000" b="1"/>
              <a:t>bilan ishlov berish </a:t>
            </a:r>
            <a:r>
              <a:rPr lang="uz-Latn-UZ" sz="2000" b="1"/>
              <a:t>(lazer, plazma, elektr </a:t>
            </a:r>
            <a:r>
              <a:rPr lang="en-US" sz="2000" b="1"/>
              <a:t>erozion</a:t>
            </a:r>
            <a:r>
              <a:rPr lang="uz-Latn-UZ" sz="2000" b="1"/>
              <a:t> </a:t>
            </a:r>
            <a:r>
              <a:rPr lang="en-US" sz="2000" b="1"/>
              <a:t>ishlov berish</a:t>
            </a:r>
            <a:r>
              <a:rPr lang="uz-Latn-UZ" sz="2000" b="1"/>
              <a:t>); </a:t>
            </a:r>
            <a:endParaRPr lang="en-US" sz="2000" b="1"/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lang="en-US" sz="2000" b="1"/>
              <a:t>Gidroabraziv ishlov berish (masalan, </a:t>
            </a:r>
            <a:r>
              <a:rPr lang="uz-Latn-UZ" sz="2000" b="1"/>
              <a:t>suv </a:t>
            </a:r>
            <a:r>
              <a:rPr lang="en-US" sz="2000" b="1"/>
              <a:t>nimchasi bilan k</a:t>
            </a:r>
            <a:r>
              <a:rPr lang="uz-Latn-UZ" sz="2000" b="1"/>
              <a:t>esish</a:t>
            </a:r>
            <a:r>
              <a:rPr lang="en-US" sz="2000" b="1"/>
              <a:t>)</a:t>
            </a:r>
            <a:r>
              <a:rPr lang="uz-Latn-UZ" sz="2000" b="1"/>
              <a:t>, </a:t>
            </a:r>
            <a:endParaRPr lang="en-US" sz="2000" b="1"/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lang="en-US" sz="2000" b="1"/>
              <a:t>L</a:t>
            </a:r>
            <a:r>
              <a:rPr lang="uz-Latn-UZ" sz="2000" b="1"/>
              <a:t>azer </a:t>
            </a:r>
            <a:r>
              <a:rPr lang="en-US" sz="2000" b="1"/>
              <a:t>nuridan foydalanish (lazerli </a:t>
            </a:r>
            <a:r>
              <a:rPr lang="uz-Latn-UZ" sz="2000" b="1"/>
              <a:t>qoplama, lazer bilan payvandlash</a:t>
            </a:r>
            <a:r>
              <a:rPr lang="en-US" sz="2000" b="1"/>
              <a:t>)</a:t>
            </a:r>
            <a:r>
              <a:rPr lang="uz-Latn-UZ" sz="2000" b="1"/>
              <a:t>; </a:t>
            </a:r>
            <a:endParaRPr lang="en-US" sz="2000" b="1"/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sz="2000" b="1"/>
              <a:t>О</a:t>
            </a:r>
            <a:r>
              <a:rPr lang="uz-Latn-UZ" sz="2000" b="1"/>
              <a:t>lmos sim bilan kesish; </a:t>
            </a:r>
            <a:endParaRPr lang="en-US" sz="2000" b="1"/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lang="en-US" sz="2000" b="1"/>
              <a:t>P</a:t>
            </a:r>
            <a:r>
              <a:rPr lang="uz-Latn-UZ" sz="2000" b="1"/>
              <a:t>lastmassa va metall kukunlaridan qatlam-qatlam sintez</a:t>
            </a:r>
            <a:r>
              <a:rPr lang="en-US" sz="2000" b="1"/>
              <a:t> (3D printing)</a:t>
            </a:r>
            <a:r>
              <a:rPr lang="uz-Latn-UZ" sz="2000" b="1"/>
              <a:t>;</a:t>
            </a:r>
            <a:endParaRPr lang="en-US" sz="2000" b="1"/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lang="en-US" sz="2000" b="1">
                <a:solidFill>
                  <a:schemeClr val="tx1"/>
                </a:solidFill>
              </a:rPr>
              <a:t>Iskalanish yoki vakuumda portlash bilan payvandlash:</a:t>
            </a:r>
          </a:p>
          <a:p>
            <a:pPr marL="179388" lvl="1" indent="-179388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charset="0"/>
              <a:buAutoNum type="arabicPeriod"/>
            </a:pPr>
            <a:r>
              <a:rPr lang="en-US" sz="2000" b="1">
                <a:solidFill>
                  <a:schemeClr val="tx1"/>
                </a:solidFill>
              </a:rPr>
              <a:t>Kompozitsion materiallardan foydalanish va ishlov berish. </a:t>
            </a:r>
            <a:endParaRPr sz="2000" b="1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400" b="1" dirty="0" err="1" smtClean="0">
                <a:solidFill>
                  <a:schemeClr val="tx1"/>
                </a:solidFill>
              </a:rPr>
              <a:t>Zamonaviy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texnologik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i</a:t>
            </a:r>
            <a:r>
              <a:rPr lang="uz-Latn-UZ" sz="2400" b="1" dirty="0" smtClean="0">
                <a:solidFill>
                  <a:schemeClr val="tx1"/>
                </a:solidFill>
              </a:rPr>
              <a:t>nnovatsiyalar </a:t>
            </a:r>
            <a:endParaRPr lang="ru-RU" sz="24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52"/>
            <a:ext cx="8258204" cy="3523071"/>
          </a:xfrm>
        </p:spPr>
        <p:txBody>
          <a:bodyPr/>
          <a:lstStyle/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42910" y="785800"/>
          <a:ext cx="8072494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6247"/>
                <a:gridCol w="4036247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z-Latn-UZ" sz="2400" b="1" dirty="0" smtClean="0"/>
                        <a:t>Zamonaviy texnologiyalarning asosiy </a:t>
                      </a:r>
                      <a:r>
                        <a:rPr lang="en-US" sz="2400" b="1" dirty="0" err="1" smtClean="0"/>
                        <a:t>alomatlari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Yuqori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samaradorligi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Ilmiyligi</a:t>
                      </a:r>
                      <a:r>
                        <a:rPr lang="en-US" sz="2400" dirty="0" smtClean="0"/>
                        <a:t>;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Tizimlilik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Mustahkamlikligi</a:t>
                      </a:r>
                      <a:r>
                        <a:rPr lang="en-US" sz="2400" dirty="0" smtClean="0"/>
                        <a:t> / </a:t>
                      </a:r>
                      <a:r>
                        <a:rPr lang="en-US" sz="2400" dirty="0" err="1" smtClean="0"/>
                        <a:t>Texnik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yordam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Barqarorlik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va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ishonchlilik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Yukori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malakali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kadrlar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ta'minlash</a:t>
                      </a:r>
                      <a:r>
                        <a:rPr lang="en-US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Strukturaviy-parametrik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optimallashtirish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Matematik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modellash</a:t>
                      </a:r>
                      <a:endParaRPr lang="ru-RU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Kompyuterlashtirilgan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texnologik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muhit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Ekologik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tozalik</a:t>
                      </a:r>
                      <a:r>
                        <a:rPr lang="en-US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err="1" smtClean="0">
                <a:solidFill>
                  <a:schemeClr val="tx1"/>
                </a:solidFill>
              </a:rPr>
              <a:t>Mashinasozlik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sanoatining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o’ziga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hos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xususiyatlari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034" y="857238"/>
            <a:ext cx="8258204" cy="3523071"/>
          </a:xfrm>
        </p:spPr>
        <p:txBody>
          <a:bodyPr/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tarmoqlarga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kesimida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ilmiy-tadqiqot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45%,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ulushi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- 74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- 40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%),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jihozlarini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yangilash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- 55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kadrlarni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tayorlash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50%,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patentlar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litsenziyalarni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8%.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785800"/>
            <a:ext cx="79296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dirty="0" smtClean="0"/>
              <a:t>Mashinasozlik - bu ishlab chiqarish sanoatining murakkab tarmog'i</a:t>
            </a:r>
            <a:r>
              <a:rPr lang="en-US" sz="3600" dirty="0" smtClean="0"/>
              <a:t>:</a:t>
            </a:r>
            <a:r>
              <a:rPr lang="uz-Latn-UZ" sz="3600" dirty="0" smtClean="0"/>
              <a:t> transport, asbobsozlik, qishloq xo'jaligi, elektrotexnika </a:t>
            </a:r>
            <a:r>
              <a:rPr lang="en-US" sz="3600" dirty="0" err="1" smtClean="0"/>
              <a:t>mashina</a:t>
            </a:r>
            <a:r>
              <a:rPr lang="en-US" sz="3600" dirty="0" smtClean="0"/>
              <a:t> </a:t>
            </a:r>
            <a:r>
              <a:rPr lang="uz-Latn-UZ" sz="3600" dirty="0" smtClean="0"/>
              <a:t>va texnik jihozlar ishlab chiqarish kiradi. </a:t>
            </a:r>
            <a:endParaRPr lang="en-US" sz="3600" dirty="0" smtClean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71604" y="285734"/>
            <a:ext cx="4500594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Mashinasozlik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sohasi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071552"/>
            <a:ext cx="778674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dirty="0" smtClean="0"/>
              <a:t>Sanoat qiymatlari zanjiri juda ko'p sonli bog'lanishlardan iborat (ishlab chiqarish, dasturiy ta'minot, integratsiya, yig'ish, dilerlar, xizmat ko'rsatish tarmog'i) va uning ishtirokchilari doirasi juda keng.</a:t>
            </a:r>
            <a:endParaRPr lang="ru-RU" sz="36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14480" y="357172"/>
            <a:ext cx="4500594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Mashinasozlik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sohasi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857238"/>
            <a:ext cx="850112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Industry </a:t>
            </a:r>
            <a:r>
              <a:rPr lang="ru-RU" sz="3200" dirty="0" smtClean="0"/>
              <a:t>4.0 </a:t>
            </a:r>
            <a:r>
              <a:rPr lang="en-US" sz="3200" dirty="0" err="1" smtClean="0"/>
              <a:t>jarayonlar</a:t>
            </a:r>
            <a:r>
              <a:rPr lang="en-US" sz="3200" dirty="0" smtClean="0"/>
              <a:t> </a:t>
            </a:r>
            <a:r>
              <a:rPr lang="en-US" sz="3200" dirty="0" err="1" smtClean="0"/>
              <a:t>samaradorligini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oshiradi</a:t>
            </a:r>
            <a:r>
              <a:rPr lang="en-US" sz="3200" dirty="0" smtClean="0"/>
              <a:t>: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200" dirty="0" smtClean="0"/>
              <a:t> Maintenance,</a:t>
            </a:r>
            <a:r>
              <a:rPr lang="ru-RU" sz="3200" dirty="0" smtClean="0"/>
              <a:t> </a:t>
            </a:r>
            <a:endParaRPr lang="en-US" sz="3200" dirty="0"/>
          </a:p>
          <a:p>
            <a:pPr marL="288000">
              <a:buFont typeface="Arial" pitchFamily="34" charset="0"/>
              <a:buChar char="•"/>
            </a:pPr>
            <a:r>
              <a:rPr lang="en-US" sz="3200" dirty="0" smtClean="0"/>
              <a:t> Remote control &amp; monitoring, 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200" dirty="0"/>
              <a:t> </a:t>
            </a:r>
            <a:r>
              <a:rPr lang="en-US" sz="3200" dirty="0" err="1" smtClean="0"/>
              <a:t>Chuqur</a:t>
            </a:r>
            <a:r>
              <a:rPr lang="en-US" sz="3200" dirty="0" smtClean="0"/>
              <a:t> </a:t>
            </a:r>
            <a:r>
              <a:rPr lang="en-US" sz="3200" dirty="0" err="1" smtClean="0"/>
              <a:t>avtomatlashtirish</a:t>
            </a:r>
            <a:r>
              <a:rPr lang="ru-RU" sz="3200" dirty="0" smtClean="0"/>
              <a:t>, </a:t>
            </a:r>
            <a:endParaRPr lang="en-US" sz="3200" dirty="0" smtClean="0"/>
          </a:p>
          <a:p>
            <a:pPr marL="288000">
              <a:buFont typeface="Arial" pitchFamily="34" charset="0"/>
              <a:buChar char="•"/>
            </a:pPr>
            <a:r>
              <a:rPr lang="en-US" sz="3200" dirty="0"/>
              <a:t> </a:t>
            </a:r>
            <a:r>
              <a:rPr lang="en-US" sz="3200" dirty="0" err="1" smtClean="0"/>
              <a:t>Aqilli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</a:t>
            </a:r>
            <a:r>
              <a:rPr lang="en-US" sz="3200" dirty="0" smtClean="0"/>
              <a:t> </a:t>
            </a:r>
            <a:r>
              <a:rPr lang="en-US" sz="3200" dirty="0" err="1" smtClean="0"/>
              <a:t>tejash</a:t>
            </a:r>
            <a:r>
              <a:rPr lang="ru-RU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boshkalar</a:t>
            </a:r>
            <a:r>
              <a:rPr lang="en-US" sz="3200" dirty="0" smtClean="0"/>
              <a:t>.</a:t>
            </a:r>
          </a:p>
          <a:p>
            <a:pPr algn="ctr">
              <a:spcBef>
                <a:spcPts val="1200"/>
              </a:spcBef>
            </a:pPr>
            <a:r>
              <a:rPr lang="en-US" sz="3200" dirty="0" smtClean="0"/>
              <a:t>Industry </a:t>
            </a:r>
            <a:r>
              <a:rPr lang="ru-RU" sz="3200" dirty="0" smtClean="0"/>
              <a:t>4.0</a:t>
            </a:r>
            <a:r>
              <a:rPr lang="en-US" sz="3200" dirty="0" smtClean="0"/>
              <a:t> </a:t>
            </a:r>
            <a:r>
              <a:rPr lang="en-US" sz="3200" dirty="0" err="1" smtClean="0"/>
              <a:t>dastaqlarini</a:t>
            </a:r>
            <a:r>
              <a:rPr lang="en-US" sz="3200" dirty="0" smtClean="0"/>
              <a:t> </a:t>
            </a:r>
            <a:r>
              <a:rPr lang="en-US" sz="3200" dirty="0" err="1" smtClean="0"/>
              <a:t>joriy</a:t>
            </a:r>
            <a:r>
              <a:rPr lang="en-US" sz="3200" dirty="0" smtClean="0"/>
              <a:t> </a:t>
            </a:r>
            <a:r>
              <a:rPr lang="en-US" sz="3200" dirty="0" err="1" smtClean="0"/>
              <a:t>etish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chikarish</a:t>
            </a:r>
            <a:r>
              <a:rPr lang="en-US" sz="3200" dirty="0" smtClean="0"/>
              <a:t> </a:t>
            </a:r>
            <a:r>
              <a:rPr lang="en-US" sz="3200" dirty="0" err="1" smtClean="0"/>
              <a:t>umumiy</a:t>
            </a:r>
            <a:r>
              <a:rPr lang="en-US" sz="3200" dirty="0" smtClean="0"/>
              <a:t> </a:t>
            </a:r>
            <a:r>
              <a:rPr lang="en-US" sz="3200" dirty="0" err="1" smtClean="0"/>
              <a:t>tannarxini</a:t>
            </a:r>
            <a:r>
              <a:rPr lang="en-US" sz="3200" dirty="0" smtClean="0"/>
              <a:t> </a:t>
            </a:r>
            <a:r>
              <a:rPr lang="ru-RU" sz="3200" dirty="0" smtClean="0"/>
              <a:t>8-12%</a:t>
            </a:r>
            <a:r>
              <a:rPr lang="en-US" sz="3200" dirty="0" smtClean="0"/>
              <a:t> </a:t>
            </a:r>
            <a:r>
              <a:rPr lang="en-US" sz="3200" dirty="0" err="1" smtClean="0"/>
              <a:t>ga</a:t>
            </a:r>
            <a:r>
              <a:rPr lang="en-US" sz="3200" dirty="0" smtClean="0"/>
              <a:t> </a:t>
            </a:r>
            <a:r>
              <a:rPr lang="en-US" sz="3200" dirty="0" err="1" smtClean="0"/>
              <a:t>pasaytiradi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14480" y="357172"/>
            <a:ext cx="4500594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Mashinasozlik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sohasi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857238"/>
            <a:ext cx="82153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Industry </a:t>
            </a:r>
            <a:r>
              <a:rPr lang="ru-RU" sz="3600" dirty="0" smtClean="0"/>
              <a:t>4.0 </a:t>
            </a:r>
            <a:r>
              <a:rPr lang="en-US" sz="3600" dirty="0" err="1" smtClean="0"/>
              <a:t>innovatsion</a:t>
            </a:r>
            <a:r>
              <a:rPr lang="en-US" sz="3600" dirty="0" smtClean="0"/>
              <a:t> </a:t>
            </a:r>
            <a:r>
              <a:rPr lang="en-US" sz="3600" dirty="0" err="1" smtClean="0"/>
              <a:t>dastaqlari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vositalari</a:t>
            </a:r>
            <a:r>
              <a:rPr lang="en-US" sz="3600" dirty="0" smtClean="0"/>
              <a:t>: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600" dirty="0" smtClean="0"/>
              <a:t> Big Data </a:t>
            </a:r>
            <a:r>
              <a:rPr lang="en-US" sz="3600" dirty="0" err="1" smtClean="0"/>
              <a:t>analisys</a:t>
            </a:r>
            <a:r>
              <a:rPr lang="en-US" sz="3600" dirty="0" smtClean="0"/>
              <a:t>,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600" dirty="0" smtClean="0"/>
              <a:t> </a:t>
            </a:r>
            <a:r>
              <a:rPr lang="en-US" sz="3600" dirty="0"/>
              <a:t>Internet of things (IoT) </a:t>
            </a:r>
            <a:r>
              <a:rPr lang="en-US" sz="3600" dirty="0" err="1"/>
              <a:t>va</a:t>
            </a:r>
            <a:endParaRPr lang="en-US" sz="3600" dirty="0"/>
          </a:p>
          <a:p>
            <a:pPr marL="288000">
              <a:buFont typeface="Arial" pitchFamily="34" charset="0"/>
              <a:buChar char="•"/>
            </a:pPr>
            <a:r>
              <a:rPr lang="en-US" sz="3600" dirty="0"/>
              <a:t> Machine learning,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600" dirty="0"/>
              <a:t> Virtual reality </a:t>
            </a:r>
            <a:r>
              <a:rPr lang="en-US" sz="3600" dirty="0" err="1"/>
              <a:t>va</a:t>
            </a:r>
            <a:r>
              <a:rPr lang="en-US" sz="3600" dirty="0"/>
              <a:t> Robotics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600" dirty="0"/>
              <a:t> 3D model </a:t>
            </a:r>
            <a:r>
              <a:rPr lang="en-US" sz="3600" dirty="0" err="1" smtClean="0"/>
              <a:t>va</a:t>
            </a:r>
            <a:r>
              <a:rPr lang="en-US" sz="3600" dirty="0" smtClean="0"/>
              <a:t> 3D printing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14480" y="357172"/>
            <a:ext cx="4500594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Mashinasozlik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sohasi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857238"/>
            <a:ext cx="82153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Industry </a:t>
            </a:r>
            <a:r>
              <a:rPr lang="ru-RU" sz="3200" dirty="0" smtClean="0"/>
              <a:t>4.0 </a:t>
            </a:r>
            <a:r>
              <a:rPr lang="en-US" sz="3200" dirty="0" err="1" smtClean="0"/>
              <a:t>innovatsiyalaridan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</a:t>
            </a:r>
            <a:r>
              <a:rPr lang="en-US" sz="3200" dirty="0" smtClean="0"/>
              <a:t>:</a:t>
            </a:r>
          </a:p>
          <a:p>
            <a:pPr marL="252000"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Samarali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chiqarish</a:t>
            </a:r>
            <a:r>
              <a:rPr lang="en-US" sz="3200" dirty="0" smtClean="0"/>
              <a:t> (10-40% </a:t>
            </a:r>
            <a:r>
              <a:rPr lang="en-US" sz="3200" dirty="0" err="1" smtClean="0"/>
              <a:t>gacha</a:t>
            </a:r>
            <a:r>
              <a:rPr lang="en-US" sz="3200" dirty="0" smtClean="0"/>
              <a:t>)</a:t>
            </a:r>
          </a:p>
          <a:p>
            <a:pPr marL="252000"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Mahsulotni</a:t>
            </a:r>
            <a:r>
              <a:rPr lang="en-US" sz="3200" dirty="0" smtClean="0"/>
              <a:t> </a:t>
            </a:r>
            <a:r>
              <a:rPr lang="en-US" sz="3200" dirty="0" err="1" smtClean="0"/>
              <a:t>tezroq</a:t>
            </a:r>
            <a:r>
              <a:rPr lang="en-US" sz="3200" dirty="0" smtClean="0"/>
              <a:t> </a:t>
            </a:r>
            <a:r>
              <a:rPr lang="en-US" sz="3200" dirty="0" err="1" smtClean="0"/>
              <a:t>yaratish</a:t>
            </a:r>
            <a:r>
              <a:rPr lang="en-US" sz="3200" dirty="0" smtClean="0"/>
              <a:t> (20~50%)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sifati</a:t>
            </a:r>
            <a:r>
              <a:rPr lang="en-US" sz="3200" dirty="0" smtClean="0"/>
              <a:t> (10 ~20% </a:t>
            </a:r>
            <a:r>
              <a:rPr lang="en-US" sz="3200" dirty="0" err="1" smtClean="0"/>
              <a:t>gacha</a:t>
            </a:r>
            <a:r>
              <a:rPr lang="en-US" sz="3200" dirty="0" smtClean="0"/>
              <a:t>)</a:t>
            </a:r>
          </a:p>
          <a:p>
            <a:pPr marL="252000"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Tez</a:t>
            </a:r>
            <a:r>
              <a:rPr lang="en-US" sz="3200" dirty="0" smtClean="0"/>
              <a:t> </a:t>
            </a:r>
            <a:r>
              <a:rPr lang="en-US" sz="3200" dirty="0" err="1" smtClean="0"/>
              <a:t>modellashtirish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sinash</a:t>
            </a:r>
            <a:r>
              <a:rPr lang="en-US" sz="3200" dirty="0" smtClean="0"/>
              <a:t> (30-50% </a:t>
            </a:r>
            <a:r>
              <a:rPr lang="en-US" sz="3200" dirty="0" err="1" smtClean="0"/>
              <a:t>gacha</a:t>
            </a:r>
            <a:r>
              <a:rPr lang="en-US" sz="3200" dirty="0" smtClean="0"/>
              <a:t>)</a:t>
            </a:r>
          </a:p>
          <a:p>
            <a:pPr marL="252000">
              <a:buFont typeface="Arial" pitchFamily="34" charset="0"/>
              <a:buChar char="•"/>
            </a:pPr>
            <a:r>
              <a:rPr lang="en-US" sz="3200" dirty="0" smtClean="0"/>
              <a:t> 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chikarishning</a:t>
            </a:r>
            <a:r>
              <a:rPr lang="en-US" sz="3200" dirty="0" smtClean="0"/>
              <a:t> </a:t>
            </a:r>
            <a:r>
              <a:rPr lang="en-US" sz="3200" dirty="0" err="1" smtClean="0"/>
              <a:t>egiluvchanligi</a:t>
            </a:r>
            <a:r>
              <a:rPr lang="en-US" sz="3200" dirty="0" smtClean="0"/>
              <a:t> (~55%)</a:t>
            </a:r>
            <a:endParaRPr lang="ru-RU" sz="36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28662" y="357172"/>
            <a:ext cx="7715304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Mashinasozlik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sohasida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innovatsiyalar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err="1" smtClean="0">
                <a:solidFill>
                  <a:schemeClr val="tx1"/>
                </a:solidFill>
              </a:rPr>
              <a:t>Zamonaviy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texnologik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i</a:t>
            </a:r>
            <a:r>
              <a:rPr lang="uz-Latn-UZ" sz="2800" b="1" dirty="0" smtClean="0">
                <a:solidFill>
                  <a:schemeClr val="tx1"/>
                </a:solidFill>
              </a:rPr>
              <a:t>nnovatsiyalar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52"/>
            <a:ext cx="8258204" cy="3523071"/>
          </a:xfrm>
        </p:spPr>
        <p:txBody>
          <a:bodyPr/>
          <a:lstStyle/>
          <a:p>
            <a:pPr lvl="0"/>
            <a:r>
              <a:rPr sz="280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byektiv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omillarga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ko’ra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sanoat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sohasini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innovatsiyalar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modernizatsiya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harakatlanturuvchi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omillardan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/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Real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iqtisodiyotning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tarmoqlarida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yaratilgan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121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eng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muhum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yangi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(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natijalar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mahsulotlarining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103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aynan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sanoat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tarmog’iga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tegishli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Avtomobilsozlik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ilg’or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sohalardan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(16%) 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err="1" smtClean="0">
                <a:solidFill>
                  <a:schemeClr val="tx1"/>
                </a:solidFill>
              </a:rPr>
              <a:t>Zamonaviy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avtomobillarda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texnologik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i</a:t>
            </a:r>
            <a:r>
              <a:rPr lang="uz-Latn-UZ" sz="2800" b="1" dirty="0" smtClean="0">
                <a:solidFill>
                  <a:schemeClr val="tx1"/>
                </a:solidFill>
              </a:rPr>
              <a:t>nnovatsiyalar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034" y="785800"/>
            <a:ext cx="8258204" cy="3786214"/>
          </a:xfrm>
        </p:spPr>
        <p:txBody>
          <a:bodyPr/>
          <a:lstStyle/>
          <a:p>
            <a:r>
              <a:rPr lang="en-US" sz="2800" dirty="0" err="1" smtClean="0"/>
              <a:t>Zamonaviy</a:t>
            </a:r>
            <a:r>
              <a:rPr lang="en-US" sz="2800" dirty="0" smtClean="0"/>
              <a:t> a</a:t>
            </a:r>
            <a:r>
              <a:rPr lang="uz-Latn-UZ" sz="2800" dirty="0" smtClean="0"/>
              <a:t>vtomobillarda </a:t>
            </a:r>
            <a:r>
              <a:rPr lang="en-US" sz="2800" dirty="0" err="1" smtClean="0"/>
              <a:t>oid</a:t>
            </a:r>
            <a:r>
              <a:rPr lang="en-US" sz="2800" dirty="0" smtClean="0"/>
              <a:t> </a:t>
            </a:r>
            <a:r>
              <a:rPr lang="uz-Latn-UZ" sz="2800" dirty="0" smtClean="0"/>
              <a:t>uchta </a:t>
            </a:r>
            <a:r>
              <a:rPr lang="uz-Latn-UZ" sz="2800" dirty="0"/>
              <a:t>muhim texnologik yangiliklar</a:t>
            </a:r>
            <a:r>
              <a:rPr lang="uz-Latn-UZ" sz="2800" dirty="0" smtClean="0"/>
              <a:t>:</a:t>
            </a:r>
            <a:endParaRPr lang="en-US" sz="2800" dirty="0" smtClean="0"/>
          </a:p>
          <a:p>
            <a:pPr marL="514350" indent="-514350">
              <a:buAutoNum type="arabicPeriod"/>
            </a:pPr>
            <a:r>
              <a:rPr lang="uz-Latn-UZ" sz="2800" dirty="0" smtClean="0"/>
              <a:t>To'liq </a:t>
            </a:r>
            <a:r>
              <a:rPr lang="uz-Latn-UZ" sz="2800" dirty="0"/>
              <a:t>elektrlashtirish </a:t>
            </a:r>
            <a:r>
              <a:rPr lang="uz-Latn-UZ" sz="2800" dirty="0" smtClean="0"/>
              <a:t>(to'liq </a:t>
            </a:r>
            <a:r>
              <a:rPr lang="uz-Latn-UZ" sz="2800" dirty="0"/>
              <a:t>elektr transport vositalariga </a:t>
            </a:r>
            <a:r>
              <a:rPr lang="uz-Latn-UZ" sz="2800" dirty="0" smtClean="0"/>
              <a:t>o'tish</a:t>
            </a:r>
            <a:r>
              <a:rPr lang="en-US" sz="2800" dirty="0" smtClean="0"/>
              <a:t> - </a:t>
            </a:r>
            <a:r>
              <a:rPr sz="2800"/>
              <a:t>(</a:t>
            </a:r>
            <a:r>
              <a:rPr lang="en-US" sz="2800" dirty="0" smtClean="0"/>
              <a:t>PHEV – </a:t>
            </a:r>
            <a:r>
              <a:rPr lang="en-US" sz="2800" dirty="0" err="1" smtClean="0"/>
              <a:t>gibrid</a:t>
            </a:r>
            <a:r>
              <a:rPr sz="2800" smtClean="0"/>
              <a:t>) 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to’la</a:t>
            </a:r>
            <a:r>
              <a:rPr lang="en-US" sz="2800" dirty="0" smtClean="0"/>
              <a:t> </a:t>
            </a:r>
            <a:r>
              <a:rPr sz="2800" smtClean="0"/>
              <a:t>(</a:t>
            </a:r>
            <a:r>
              <a:rPr lang="en-US" sz="2800" dirty="0"/>
              <a:t>BEV</a:t>
            </a:r>
            <a:r>
              <a:rPr sz="2800" smtClean="0"/>
              <a:t>)</a:t>
            </a:r>
            <a:r>
              <a:rPr lang="uz-Latn-UZ" sz="2800" dirty="0" smtClean="0"/>
              <a:t>; </a:t>
            </a:r>
            <a:endParaRPr lang="en-US" sz="2800" dirty="0" smtClean="0"/>
          </a:p>
          <a:p>
            <a:pPr marL="514350" indent="-514350">
              <a:buAutoNum type="arabicPeriod"/>
            </a:pPr>
            <a:r>
              <a:rPr lang="en-US" sz="2800" dirty="0" smtClean="0"/>
              <a:t>A</a:t>
            </a:r>
            <a:r>
              <a:rPr lang="uz-Latn-UZ" sz="2800" dirty="0" smtClean="0"/>
              <a:t>vtonom</a:t>
            </a:r>
            <a:r>
              <a:rPr lang="en-US" sz="2800" dirty="0" err="1" smtClean="0"/>
              <a:t>lashtirish</a:t>
            </a:r>
            <a:r>
              <a:rPr lang="en-US" sz="2800" dirty="0" smtClean="0"/>
              <a:t> </a:t>
            </a:r>
            <a:r>
              <a:rPr lang="uz-Latn-UZ" sz="2800" dirty="0" smtClean="0"/>
              <a:t>(</a:t>
            </a:r>
            <a:r>
              <a:rPr lang="uz-Latn-UZ" sz="2800" dirty="0"/>
              <a:t>to'liq </a:t>
            </a:r>
            <a:r>
              <a:rPr lang="en-US" sz="2800" dirty="0" err="1" smtClean="0"/>
              <a:t>odamsiz</a:t>
            </a:r>
            <a:r>
              <a:rPr lang="en-US" sz="2800" dirty="0" smtClean="0"/>
              <a:t> </a:t>
            </a:r>
            <a:r>
              <a:rPr lang="uz-Latn-UZ" sz="2800" dirty="0" smtClean="0"/>
              <a:t>boshqaruvga </a:t>
            </a:r>
            <a:r>
              <a:rPr lang="uz-Latn-UZ" sz="2800" dirty="0"/>
              <a:t>o'tish); </a:t>
            </a:r>
            <a:endParaRPr lang="en-US" sz="2800" dirty="0" smtClean="0"/>
          </a:p>
          <a:p>
            <a:pPr marL="514350" indent="-514350">
              <a:buAutoNum type="arabicPeriod"/>
            </a:pPr>
            <a:r>
              <a:rPr lang="en-US" sz="2800" dirty="0" smtClean="0"/>
              <a:t>T</a:t>
            </a:r>
            <a:r>
              <a:rPr lang="uz-Latn-UZ" sz="2800" dirty="0" smtClean="0"/>
              <a:t>ransport </a:t>
            </a:r>
            <a:r>
              <a:rPr lang="uz-Latn-UZ" sz="2800" dirty="0"/>
              <a:t>vositasidan birgalikda foydalanish imkoniyati</a:t>
            </a:r>
            <a:r>
              <a:rPr lang="uz-Latn-UZ" sz="2800" dirty="0" smtClean="0"/>
              <a:t>.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err="1" smtClean="0">
                <a:solidFill>
                  <a:schemeClr val="tx1"/>
                </a:solidFill>
              </a:rPr>
              <a:t>Zamonaviy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avtomobillarda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texnologik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i</a:t>
            </a:r>
            <a:r>
              <a:rPr lang="uz-Latn-UZ" sz="2800" b="1" dirty="0" smtClean="0">
                <a:solidFill>
                  <a:schemeClr val="tx1"/>
                </a:solidFill>
              </a:rPr>
              <a:t>nnovatsiyalar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034" y="857238"/>
            <a:ext cx="8258204" cy="4000528"/>
          </a:xfrm>
        </p:spPr>
        <p:txBody>
          <a:bodyPr/>
          <a:lstStyle/>
          <a:p>
            <a:r>
              <a:rPr lang="uz-Latn-UZ" sz="2800" dirty="0"/>
              <a:t>Avtomobilsozlik </a:t>
            </a:r>
            <a:r>
              <a:rPr lang="uz-Latn-UZ" sz="2800" dirty="0" smtClean="0"/>
              <a:t>sanoat</a:t>
            </a:r>
            <a:r>
              <a:rPr lang="en-US" sz="2800" dirty="0" err="1" smtClean="0"/>
              <a:t>ida</a:t>
            </a:r>
            <a:r>
              <a:rPr sz="2800" smtClean="0"/>
              <a:t> </a:t>
            </a:r>
            <a:r>
              <a:rPr lang="uz-Latn-UZ" sz="2800" dirty="0" smtClean="0"/>
              <a:t> robototexnika</a:t>
            </a:r>
            <a:r>
              <a:rPr sz="2800" smtClean="0"/>
              <a:t> </a:t>
            </a:r>
            <a:r>
              <a:rPr lang="en-US" sz="2800" dirty="0" err="1" smtClean="0"/>
              <a:t>keng</a:t>
            </a:r>
            <a:r>
              <a:rPr lang="en-US" sz="2800" dirty="0" smtClean="0"/>
              <a:t> </a:t>
            </a:r>
            <a:r>
              <a:rPr lang="uz-Latn-UZ" sz="2800" dirty="0" smtClean="0"/>
              <a:t>foydalan</a:t>
            </a:r>
            <a:r>
              <a:rPr lang="en-US" sz="2800" dirty="0" err="1" smtClean="0"/>
              <a:t>adi</a:t>
            </a:r>
            <a:r>
              <a:rPr lang="uz-Latn-UZ" sz="2800" dirty="0" smtClean="0"/>
              <a:t>. </a:t>
            </a:r>
            <a:endParaRPr lang="en-US" sz="2800" dirty="0" smtClean="0"/>
          </a:p>
          <a:p>
            <a:r>
              <a:rPr lang="uz-Latn-UZ" sz="2800" dirty="0" smtClean="0"/>
              <a:t>Har </a:t>
            </a:r>
            <a:r>
              <a:rPr lang="uz-Latn-UZ" sz="2800" dirty="0"/>
              <a:t>yili avtomobilsozlik sanoatida yangi sanoat robotlari soni o'sib bormoqda, </a:t>
            </a:r>
            <a:r>
              <a:rPr lang="en-US" sz="2800" dirty="0" err="1" smtClean="0"/>
              <a:t>masalan</a:t>
            </a:r>
            <a:r>
              <a:rPr lang="en-US" sz="2800" dirty="0"/>
              <a:t>:</a:t>
            </a:r>
            <a:endParaRPr lang="en-US" sz="2800" dirty="0" smtClean="0"/>
          </a:p>
          <a:p>
            <a:pPr marL="514350" indent="-514350">
              <a:buAutoNum type="arabicPeriod"/>
            </a:pPr>
            <a:r>
              <a:rPr lang="uz-Latn-UZ" sz="2800" dirty="0" smtClean="0"/>
              <a:t>2015 </a:t>
            </a:r>
            <a:r>
              <a:rPr lang="uz-Latn-UZ" sz="2800" dirty="0"/>
              <a:t>yilda </a:t>
            </a:r>
            <a:r>
              <a:rPr lang="en-US" sz="2800" dirty="0" smtClean="0"/>
              <a:t>- </a:t>
            </a:r>
            <a:r>
              <a:rPr lang="uz-Latn-UZ" sz="2800" dirty="0" smtClean="0"/>
              <a:t>98 </a:t>
            </a:r>
            <a:r>
              <a:rPr lang="uz-Latn-UZ" sz="2800" dirty="0"/>
              <a:t>ming </a:t>
            </a:r>
            <a:r>
              <a:rPr lang="uz-Latn-UZ" sz="2800" dirty="0" smtClean="0"/>
              <a:t>dona, </a:t>
            </a:r>
            <a:endParaRPr lang="en-US" sz="2800" dirty="0" smtClean="0"/>
          </a:p>
          <a:p>
            <a:pPr marL="514350" indent="-514350">
              <a:buAutoNum type="arabicPeriod"/>
            </a:pPr>
            <a:r>
              <a:rPr lang="uz-Latn-UZ" sz="2800" dirty="0" smtClean="0"/>
              <a:t>2017 </a:t>
            </a:r>
            <a:r>
              <a:rPr lang="uz-Latn-UZ" sz="2800" dirty="0"/>
              <a:t>yilda </a:t>
            </a:r>
            <a:r>
              <a:rPr lang="en-US" sz="2800" dirty="0" smtClean="0"/>
              <a:t>- </a:t>
            </a:r>
            <a:r>
              <a:rPr lang="uz-Latn-UZ" sz="2800" dirty="0" smtClean="0"/>
              <a:t>126 </a:t>
            </a:r>
            <a:r>
              <a:rPr lang="uz-Latn-UZ" sz="2800" dirty="0"/>
              <a:t>ming donani tashkil </a:t>
            </a:r>
            <a:r>
              <a:rPr lang="uz-Latn-UZ" sz="2800" dirty="0" smtClean="0"/>
              <a:t>etdi.</a:t>
            </a:r>
            <a:endParaRPr lang="en-US" sz="2800" dirty="0" smtClean="0"/>
          </a:p>
          <a:p>
            <a:pPr marL="514350" indent="-514350">
              <a:buAutoNum type="arabicPeriod"/>
            </a:pPr>
            <a:r>
              <a:rPr sz="2800"/>
              <a:t>2016 </a:t>
            </a:r>
            <a:r>
              <a:rPr lang="en-US" sz="2800" dirty="0" err="1" smtClean="0"/>
              <a:t>yili</a:t>
            </a:r>
            <a:r>
              <a:rPr lang="en-US" sz="2800" dirty="0" smtClean="0"/>
              <a:t> </a:t>
            </a:r>
            <a:r>
              <a:rPr lang="en-US" sz="2800" dirty="0" err="1" smtClean="0"/>
              <a:t>kobotlarning</a:t>
            </a:r>
            <a:r>
              <a:rPr lang="en-US" sz="2800" dirty="0" smtClean="0"/>
              <a:t> (Collaborative Robots) </a:t>
            </a:r>
            <a:r>
              <a:rPr sz="2800" smtClean="0"/>
              <a:t>35</a:t>
            </a:r>
            <a:r>
              <a:rPr lang="en-US" sz="2800" dirty="0" smtClean="0"/>
              <a:t>% -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uz-Latn-UZ" sz="2800" dirty="0"/>
              <a:t>avtomobilsozlik sanoatida </a:t>
            </a:r>
            <a:r>
              <a:rPr lang="en-US" sz="2800" dirty="0" err="1" smtClean="0"/>
              <a:t>foydalanilgan</a:t>
            </a:r>
            <a:r>
              <a:rPr lang="en-US" sz="2800" dirty="0" smtClean="0"/>
              <a:t>.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INNOVATSIYA VA INNOVATSION FAOLIYAT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52"/>
            <a:ext cx="8258204" cy="2857519"/>
          </a:xfrm>
        </p:spPr>
        <p:txBody>
          <a:bodyPr/>
          <a:lstStyle/>
          <a:p>
            <a:pPr lvl="0"/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Innovatsiya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-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bu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boshqaruv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obyektini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o'zgartirish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iqtisodiy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ijtimoiy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ekologik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ilmiy-texnik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yoki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boshqa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turdagi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ta'sirni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orqali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bozor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chiqarish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)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ehtiyojlarini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qondirish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maqsadida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yangilik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ilmiy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yutuq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)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ni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joriy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yetishning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yakuniy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natijasidir</a:t>
            </a:r>
            <a:endParaRPr lang="en-US" sz="2800" b="1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INNOVATSIYA VA INNOVATSION FAOLIYAT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52"/>
            <a:ext cx="8258204" cy="1714511"/>
          </a:xfrm>
        </p:spPr>
        <p:txBody>
          <a:bodyPr/>
          <a:lstStyle/>
          <a:p>
            <a:r>
              <a:rPr lang="en-US" sz="2800" dirty="0" err="1"/>
              <a:t>Innovatsiyalar</a:t>
            </a:r>
            <a:r>
              <a:rPr lang="en-US" sz="2800" dirty="0"/>
              <a:t> </a:t>
            </a:r>
            <a:r>
              <a:rPr lang="en-US" sz="2800" dirty="0" err="1" smtClean="0"/>
              <a:t>ijodiy</a:t>
            </a:r>
            <a:r>
              <a:rPr lang="en-US" sz="2800" dirty="0" smtClean="0"/>
              <a:t> </a:t>
            </a:r>
            <a:r>
              <a:rPr lang="en-US" sz="2800" dirty="0" err="1" smtClean="0"/>
              <a:t>ilmiy-texnika</a:t>
            </a:r>
            <a:r>
              <a:rPr lang="en-US" sz="2800" dirty="0" smtClean="0"/>
              <a:t> </a:t>
            </a:r>
            <a:r>
              <a:rPr lang="en-US" sz="2800" dirty="0" err="1" smtClean="0"/>
              <a:t>muhutda</a:t>
            </a:r>
            <a:r>
              <a:rPr lang="en-US" sz="2800" dirty="0" smtClean="0"/>
              <a:t> </a:t>
            </a:r>
            <a:r>
              <a:rPr lang="en-US" sz="2800" dirty="0" err="1" smtClean="0"/>
              <a:t>yaratiladi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ilg’or</a:t>
            </a:r>
            <a:r>
              <a:rPr lang="en-US" sz="2800" dirty="0" smtClean="0"/>
              <a:t> </a:t>
            </a:r>
            <a:r>
              <a:rPr lang="en-US" sz="2800" dirty="0" err="1" smtClean="0"/>
              <a:t>texnika</a:t>
            </a:r>
            <a:r>
              <a:rPr lang="en-US" sz="2800" dirty="0" smtClean="0"/>
              <a:t> </a:t>
            </a:r>
            <a:r>
              <a:rPr lang="en-US" sz="2800" dirty="0" err="1" smtClean="0"/>
              <a:t>muhutda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rivojlanadi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chiqarish</a:t>
            </a:r>
            <a:r>
              <a:rPr lang="en-US" sz="2800" dirty="0"/>
              <a:t> </a:t>
            </a:r>
            <a:r>
              <a:rPr lang="en-US" sz="2800" dirty="0" err="1"/>
              <a:t>sohasida</a:t>
            </a:r>
            <a:r>
              <a:rPr lang="en-US" sz="2800" dirty="0"/>
              <a:t> </a:t>
            </a:r>
            <a:r>
              <a:rPr lang="en-US" sz="2800" dirty="0" err="1"/>
              <a:t>yaxlit</a:t>
            </a:r>
            <a:r>
              <a:rPr lang="en-US" sz="2800" dirty="0"/>
              <a:t>, </a:t>
            </a:r>
            <a:r>
              <a:rPr lang="en-US" sz="2800" dirty="0" err="1"/>
              <a:t>uyg'un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yagona</a:t>
            </a:r>
            <a:r>
              <a:rPr lang="en-US" sz="2800" dirty="0"/>
              <a:t> </a:t>
            </a:r>
            <a:r>
              <a:rPr lang="en-US" sz="2800" dirty="0" err="1"/>
              <a:t>tizimni</a:t>
            </a:r>
            <a:r>
              <a:rPr lang="en-US" sz="2800" dirty="0"/>
              <a:t> </a:t>
            </a:r>
            <a:r>
              <a:rPr lang="en-US" sz="2800" dirty="0" err="1"/>
              <a:t>shakllantiradi</a:t>
            </a:r>
            <a:r>
              <a:rPr lang="en-US" sz="2800" dirty="0"/>
              <a:t>:</a:t>
            </a:r>
            <a:endParaRPr sz="280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857224" y="3286130"/>
            <a:ext cx="1428760" cy="928694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/>
          <a:lstStyle/>
          <a:p>
            <a:pPr marL="180000" marR="0" lvl="0" indent="-285750" algn="ctr" defTabSz="809625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Arial" charset="0"/>
                <a:cs typeface="Arial" charset="0"/>
              </a:rPr>
              <a:t>I</a:t>
            </a: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707"/>
                </a:solidFill>
                <a:effectLst/>
                <a:uLnTx/>
                <a:uFillTx/>
                <a:latin typeface="Calibri" pitchFamily="34" charset="0"/>
                <a:ea typeface="Arial" charset="0"/>
                <a:cs typeface="Arial" charset="0"/>
              </a:rPr>
              <a:t>Ilm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707"/>
                </a:solidFill>
                <a:effectLst/>
                <a:uLnTx/>
                <a:uFillTx/>
                <a:latin typeface="Calibri" pitchFamily="34" charset="0"/>
                <a:ea typeface="Arial" charset="0"/>
                <a:cs typeface="Arial" charset="0"/>
              </a:rPr>
              <a:t>-Fan</a:t>
            </a: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Calibri" pitchFamily="34" charset="0"/>
              <a:ea typeface="Arial" charset="0"/>
              <a:cs typeface="Arial" charset="0"/>
            </a:endParaRP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428860" y="3714758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держимое 4"/>
          <p:cNvSpPr txBox="1">
            <a:spLocks/>
          </p:cNvSpPr>
          <p:nvPr/>
        </p:nvSpPr>
        <p:spPr>
          <a:xfrm>
            <a:off x="3071802" y="3286130"/>
            <a:ext cx="2500330" cy="928694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/>
          <a:lstStyle/>
          <a:p>
            <a:pPr marR="0" lvl="0" indent="-285750" algn="ctr" defTabSz="809625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Texnika</a:t>
            </a:r>
            <a:r>
              <a:rPr lang="en-US" sz="2800" dirty="0" smtClean="0">
                <a:solidFill>
                  <a:srgbClr val="000707"/>
                </a:solidFill>
                <a:ea typeface="Arial" charset="0"/>
              </a:rPr>
              <a:t> </a:t>
            </a: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va</a:t>
            </a:r>
            <a:r>
              <a:rPr lang="en-US" sz="2800" dirty="0" smtClean="0">
                <a:solidFill>
                  <a:srgbClr val="000707"/>
                </a:solidFill>
                <a:ea typeface="Arial" charset="0"/>
              </a:rPr>
              <a:t> </a:t>
            </a: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texnologiya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5643570" y="3643320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одержимое 4"/>
          <p:cNvSpPr txBox="1">
            <a:spLocks/>
          </p:cNvSpPr>
          <p:nvPr/>
        </p:nvSpPr>
        <p:spPr>
          <a:xfrm>
            <a:off x="6143636" y="3286130"/>
            <a:ext cx="2071702" cy="928694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/>
          <a:lstStyle/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Ishlab</a:t>
            </a:r>
            <a:r>
              <a:rPr lang="en-US" sz="2800" dirty="0" smtClean="0">
                <a:solidFill>
                  <a:srgbClr val="000707"/>
                </a:solidFill>
                <a:ea typeface="Arial" charset="0"/>
              </a:rPr>
              <a:t> </a:t>
            </a: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chiqarish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Calibri" pitchFamily="34" charset="0"/>
              <a:ea typeface="Arial" charset="0"/>
              <a:cs typeface="Arial" charset="0"/>
            </a:endParaRP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TEXNIK INNOVATSIYALAR MAZMUNI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52"/>
            <a:ext cx="8258204" cy="3071834"/>
          </a:xfrm>
        </p:spPr>
        <p:txBody>
          <a:bodyPr/>
          <a:lstStyle/>
          <a:p>
            <a:r>
              <a:rPr lang="en-US" sz="3200" b="1" dirty="0" err="1"/>
              <a:t>Texnik</a:t>
            </a:r>
            <a:r>
              <a:rPr lang="en-US" sz="3200" b="1" dirty="0"/>
              <a:t> </a:t>
            </a:r>
            <a:r>
              <a:rPr lang="en-US" sz="3200" b="1" dirty="0" err="1"/>
              <a:t>innovatsiyalar</a:t>
            </a:r>
            <a:r>
              <a:rPr lang="en-US" sz="3200" dirty="0"/>
              <a:t> -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 smtClean="0"/>
              <a:t>mahsulot</a:t>
            </a:r>
            <a:r>
              <a:rPr lang="en-US" sz="3200" dirty="0" smtClean="0"/>
              <a:t> </a:t>
            </a:r>
            <a:r>
              <a:rPr lang="en-US" sz="3200" dirty="0" err="1" smtClean="0"/>
              <a:t>qo'llanilish</a:t>
            </a:r>
            <a:r>
              <a:rPr lang="en-US" sz="3200" dirty="0" smtClean="0"/>
              <a:t> </a:t>
            </a:r>
            <a:r>
              <a:rPr lang="en-US" sz="3200" dirty="0" err="1"/>
              <a:t>sohasi</a:t>
            </a:r>
            <a:r>
              <a:rPr lang="en-US" sz="3200" dirty="0"/>
              <a:t>, </a:t>
            </a:r>
            <a:r>
              <a:rPr lang="en-US" sz="3200" dirty="0" err="1"/>
              <a:t>funktsional</a:t>
            </a:r>
            <a:r>
              <a:rPr lang="en-US" sz="3200" dirty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/>
              <a:t>konstruktsion</a:t>
            </a:r>
            <a:r>
              <a:rPr lang="en-US" sz="3200" dirty="0"/>
              <a:t> </a:t>
            </a:r>
            <a:r>
              <a:rPr lang="en-US" sz="3200" dirty="0" err="1"/>
              <a:t>xususiyatlari</a:t>
            </a:r>
            <a:r>
              <a:rPr lang="en-US" sz="3200" dirty="0"/>
              <a:t>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ishlatilagan</a:t>
            </a:r>
            <a:r>
              <a:rPr lang="en-US" sz="3200" dirty="0" smtClean="0"/>
              <a:t> </a:t>
            </a:r>
            <a:r>
              <a:rPr lang="en-US" sz="3200" dirty="0" err="1"/>
              <a:t>materiallar</a:t>
            </a:r>
            <a:r>
              <a:rPr lang="en-US" sz="3200" dirty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bog'liq</a:t>
            </a:r>
            <a:r>
              <a:rPr lang="en-US" sz="3200" dirty="0" smtClean="0"/>
              <a:t>, </a:t>
            </a:r>
            <a:r>
              <a:rPr lang="en-US" sz="3200" dirty="0" err="1" smtClean="0"/>
              <a:t>ilgari</a:t>
            </a:r>
            <a:r>
              <a:rPr lang="en-US" sz="3200" dirty="0" smtClean="0"/>
              <a:t> </a:t>
            </a:r>
            <a:r>
              <a:rPr lang="en-US" sz="3200" dirty="0" err="1"/>
              <a:t>chiqarilgan</a:t>
            </a:r>
            <a:r>
              <a:rPr lang="en-US" sz="3200" dirty="0"/>
              <a:t> </a:t>
            </a:r>
            <a:r>
              <a:rPr lang="en-US" sz="3200" dirty="0" err="1" smtClean="0"/>
              <a:t>mahsulotdan</a:t>
            </a:r>
            <a:r>
              <a:rPr lang="en-US" sz="3200" dirty="0" smtClean="0"/>
              <a:t> </a:t>
            </a:r>
            <a:r>
              <a:rPr lang="en-US" sz="3200" dirty="0" err="1"/>
              <a:t>sezilarli</a:t>
            </a:r>
            <a:r>
              <a:rPr lang="en-US" sz="3200" dirty="0"/>
              <a:t> </a:t>
            </a:r>
            <a:r>
              <a:rPr lang="en-US" sz="3200" dirty="0" err="1"/>
              <a:t>darajada</a:t>
            </a:r>
            <a:r>
              <a:rPr lang="en-US" sz="3200" dirty="0"/>
              <a:t> </a:t>
            </a:r>
            <a:r>
              <a:rPr lang="en-US" sz="3200" dirty="0" err="1" smtClean="0"/>
              <a:t>iste’molchiga</a:t>
            </a:r>
            <a:r>
              <a:rPr lang="en-US" sz="3200" dirty="0" smtClean="0"/>
              <a:t> </a:t>
            </a:r>
            <a:r>
              <a:rPr lang="en-US" sz="3200" dirty="0" err="1" smtClean="0"/>
              <a:t>yaratadilgan</a:t>
            </a:r>
            <a:r>
              <a:rPr lang="en-US" sz="3200" dirty="0" smtClean="0"/>
              <a:t> </a:t>
            </a:r>
            <a:r>
              <a:rPr lang="en-US" sz="3200" dirty="0" err="1" smtClean="0"/>
              <a:t>ko’shimcha</a:t>
            </a:r>
            <a:r>
              <a:rPr lang="en-US" sz="3200" dirty="0" smtClean="0"/>
              <a:t> </a:t>
            </a:r>
            <a:r>
              <a:rPr lang="en-US" sz="3200" dirty="0" err="1" smtClean="0"/>
              <a:t>foyda</a:t>
            </a:r>
            <a:r>
              <a:rPr lang="en-US" sz="3200" dirty="0" smtClean="0"/>
              <a:t> </a:t>
            </a:r>
            <a:r>
              <a:rPr lang="en-US" sz="3200" dirty="0" err="1" smtClean="0"/>
              <a:t>tomonidan</a:t>
            </a:r>
            <a:r>
              <a:rPr lang="en-US" sz="3200" dirty="0" smtClean="0"/>
              <a:t> </a:t>
            </a:r>
            <a:r>
              <a:rPr lang="en-US" sz="3200" dirty="0" err="1" smtClean="0"/>
              <a:t>ajratib</a:t>
            </a:r>
            <a:r>
              <a:rPr lang="en-US" sz="3200" dirty="0" smtClean="0"/>
              <a:t> </a:t>
            </a:r>
            <a:r>
              <a:rPr lang="en-US" sz="3200" dirty="0" err="1"/>
              <a:t>turadigan</a:t>
            </a:r>
            <a:r>
              <a:rPr lang="en-US" sz="3200" dirty="0"/>
              <a:t> </a:t>
            </a:r>
            <a:r>
              <a:rPr lang="en-US" sz="3200" dirty="0" err="1"/>
              <a:t>mahsulot</a:t>
            </a:r>
            <a:r>
              <a:rPr lang="en-US" sz="3200" dirty="0"/>
              <a:t>. </a:t>
            </a:r>
            <a:endParaRPr sz="3200"/>
          </a:p>
          <a:p>
            <a:endParaRPr sz="320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4282" y="2428874"/>
            <a:ext cx="4191030" cy="23574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cdn-7.motor1.com/images/mgl/bYAjw/s3/2015-613451bmw-m2-production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2285998"/>
            <a:ext cx="4435474" cy="24949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034" y="1071552"/>
            <a:ext cx="814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Zamonaviy</a:t>
            </a:r>
            <a:r>
              <a:rPr lang="en-US" sz="2800" dirty="0" smtClean="0"/>
              <a:t> </a:t>
            </a:r>
            <a:r>
              <a:rPr lang="en-US" sz="2800" dirty="0" err="1" smtClean="0"/>
              <a:t>avtomobil</a:t>
            </a:r>
            <a:r>
              <a:rPr lang="en-US" sz="2800" dirty="0" smtClean="0"/>
              <a:t> – </a:t>
            </a:r>
            <a:r>
              <a:rPr lang="en-US" sz="2800" dirty="0" err="1" smtClean="0"/>
              <a:t>juda</a:t>
            </a:r>
            <a:r>
              <a:rPr lang="en-US" sz="2800" dirty="0" smtClean="0"/>
              <a:t>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</a:t>
            </a:r>
            <a:r>
              <a:rPr lang="en-US" sz="2800" dirty="0" err="1" smtClean="0"/>
              <a:t>sonli</a:t>
            </a:r>
            <a:r>
              <a:rPr lang="en-US" sz="2800" dirty="0" smtClean="0"/>
              <a:t> </a:t>
            </a:r>
            <a:r>
              <a:rPr lang="en-US" sz="2800" dirty="0" err="1" smtClean="0"/>
              <a:t>technik</a:t>
            </a:r>
            <a:r>
              <a:rPr lang="en-US" sz="2800" dirty="0" smtClean="0"/>
              <a:t> </a:t>
            </a:r>
            <a:r>
              <a:rPr lang="en-US" sz="2800" dirty="0" err="1" smtClean="0"/>
              <a:t>innovatsiyalar</a:t>
            </a:r>
            <a:r>
              <a:rPr lang="en-US" sz="2800" dirty="0" smtClean="0"/>
              <a:t> </a:t>
            </a:r>
            <a:r>
              <a:rPr lang="en-US" sz="2800" dirty="0" err="1" smtClean="0"/>
              <a:t>to’plami</a:t>
            </a:r>
            <a:r>
              <a:rPr lang="en-US" sz="2800" dirty="0" smtClean="0"/>
              <a:t> </a:t>
            </a:r>
            <a:r>
              <a:rPr lang="en-US" sz="2800" dirty="0" err="1" smtClean="0"/>
              <a:t>misoli</a:t>
            </a:r>
            <a:r>
              <a:rPr lang="en-US" sz="2800" dirty="0" smtClean="0"/>
              <a:t> </a:t>
            </a:r>
            <a:r>
              <a:rPr lang="en-US" sz="2800" dirty="0" err="1" smtClean="0"/>
              <a:t>sifatida</a:t>
            </a:r>
            <a:endParaRPr lang="ru-RU" sz="2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857224" y="285734"/>
            <a:ext cx="8101013" cy="5746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TEXNIK INNOVATSIYALAR MISOLI 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27224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TEXNOLOGIK INNOVATSIYALAR MAZMUNI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20" y="1071552"/>
            <a:ext cx="8572560" cy="3143272"/>
          </a:xfrm>
        </p:spPr>
        <p:txBody>
          <a:bodyPr/>
          <a:lstStyle/>
          <a:p>
            <a:r>
              <a:rPr lang="en-US" sz="3200" b="1" dirty="0" err="1"/>
              <a:t>Texnologik</a:t>
            </a:r>
            <a:r>
              <a:rPr lang="en-US" sz="3200" b="1" dirty="0"/>
              <a:t> </a:t>
            </a:r>
            <a:r>
              <a:rPr lang="en-US" sz="3200" b="1" dirty="0" err="1"/>
              <a:t>innovatsiyalar</a:t>
            </a:r>
            <a:r>
              <a:rPr lang="en-US" sz="3200" dirty="0"/>
              <a:t> – </a:t>
            </a:r>
            <a:r>
              <a:rPr lang="en-US" sz="3200" dirty="0" err="1" smtClean="0"/>
              <a:t>takomillashtirilgan</a:t>
            </a:r>
            <a:r>
              <a:rPr lang="en-US" sz="3200" dirty="0" smtClean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 smtClean="0"/>
              <a:t>amaliyotida</a:t>
            </a:r>
            <a:r>
              <a:rPr lang="en-US" sz="3200" dirty="0" smtClean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usuli</a:t>
            </a:r>
            <a:r>
              <a:rPr lang="en-US" sz="3200" dirty="0"/>
              <a:t> </a:t>
            </a:r>
            <a:r>
              <a:rPr lang="en-US" sz="3200" dirty="0" err="1"/>
              <a:t>ko'rinishidagi</a:t>
            </a:r>
            <a:r>
              <a:rPr lang="en-US" sz="3200" dirty="0"/>
              <a:t> </a:t>
            </a:r>
            <a:r>
              <a:rPr lang="en-US" sz="3200" dirty="0" err="1" smtClean="0"/>
              <a:t>yangilikdir</a:t>
            </a:r>
            <a:r>
              <a:rPr lang="en-US" sz="3200" dirty="0"/>
              <a:t>. </a:t>
            </a:r>
            <a:r>
              <a:rPr lang="en-US" sz="3200" dirty="0" err="1" smtClean="0"/>
              <a:t>Ular</a:t>
            </a:r>
            <a:r>
              <a:rPr lang="en-US" sz="3200" dirty="0" smtClean="0"/>
              <a:t> </a:t>
            </a:r>
            <a:r>
              <a:rPr lang="en-US" sz="3200" dirty="0" err="1" smtClean="0"/>
              <a:t>yangi</a:t>
            </a:r>
            <a:r>
              <a:rPr lang="en-US" sz="3200" dirty="0" smtClean="0"/>
              <a:t> </a:t>
            </a:r>
            <a:r>
              <a:rPr lang="en-US" sz="3200" dirty="0" err="1"/>
              <a:t>yoki</a:t>
            </a:r>
            <a:r>
              <a:rPr lang="en-US" sz="3200" dirty="0"/>
              <a:t> </a:t>
            </a:r>
            <a:r>
              <a:rPr lang="en-US" sz="3200" dirty="0" err="1"/>
              <a:t>sezilarli</a:t>
            </a:r>
            <a:r>
              <a:rPr lang="en-US" sz="3200" dirty="0"/>
              <a:t> </a:t>
            </a:r>
            <a:r>
              <a:rPr lang="en-US" sz="3200" dirty="0" err="1"/>
              <a:t>darajada</a:t>
            </a:r>
            <a:r>
              <a:rPr lang="en-US" sz="3200" dirty="0"/>
              <a:t> </a:t>
            </a:r>
            <a:r>
              <a:rPr lang="en-US" sz="3200" dirty="0" err="1"/>
              <a:t>takomillashtirilgan</a:t>
            </a:r>
            <a:r>
              <a:rPr lang="en-US" sz="3200" dirty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usullarini</a:t>
            </a:r>
            <a:r>
              <a:rPr lang="en-US" sz="3200" dirty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amalga</a:t>
            </a:r>
            <a:r>
              <a:rPr lang="en-US" sz="3200" dirty="0"/>
              <a:t> </a:t>
            </a:r>
            <a:r>
              <a:rPr lang="en-US" sz="3200" dirty="0" err="1"/>
              <a:t>oshirishni</a:t>
            </a:r>
            <a:r>
              <a:rPr lang="en-US" sz="3200" dirty="0"/>
              <a:t> </a:t>
            </a:r>
            <a:r>
              <a:rPr lang="en-US" sz="3200" dirty="0" err="1"/>
              <a:t>o'z</a:t>
            </a:r>
            <a:r>
              <a:rPr lang="en-US" sz="3200" dirty="0"/>
              <a:t> </a:t>
            </a:r>
            <a:r>
              <a:rPr lang="en-US" sz="3200" dirty="0" err="1"/>
              <a:t>ichiga</a:t>
            </a:r>
            <a:r>
              <a:rPr lang="en-US" sz="3200" dirty="0"/>
              <a:t> </a:t>
            </a:r>
            <a:r>
              <a:rPr lang="en-US" sz="3200" dirty="0" err="1"/>
              <a:t>oladi</a:t>
            </a:r>
            <a:r>
              <a:rPr lang="en-US" sz="3200" dirty="0"/>
              <a:t>.</a:t>
            </a:r>
            <a:endParaRPr sz="3200"/>
          </a:p>
          <a:p>
            <a:endParaRPr sz="3200"/>
          </a:p>
          <a:p>
            <a:endParaRPr sz="320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TEXNOLOGIK INNOVATSIYALAR TURLARI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52"/>
            <a:ext cx="8258204" cy="3071834"/>
          </a:xfrm>
        </p:spPr>
        <p:txBody>
          <a:bodyPr/>
          <a:lstStyle/>
          <a:p>
            <a:r>
              <a:rPr lang="en-US" sz="3200" b="1" dirty="0" err="1"/>
              <a:t>Texnologik</a:t>
            </a:r>
            <a:r>
              <a:rPr lang="en-US" sz="3200" b="1" dirty="0"/>
              <a:t> </a:t>
            </a:r>
            <a:r>
              <a:rPr lang="en-US" sz="3200" b="1" dirty="0" err="1"/>
              <a:t>innovatsiyalar</a:t>
            </a:r>
            <a:r>
              <a:rPr lang="en-US" sz="3200" dirty="0"/>
              <a:t> </a:t>
            </a:r>
            <a:r>
              <a:rPr lang="en-US" sz="3200" dirty="0" smtClean="0"/>
              <a:t>– </a:t>
            </a:r>
            <a:r>
              <a:rPr lang="en-US" sz="3200" dirty="0" err="1" smtClean="0"/>
              <a:t>yangi</a:t>
            </a:r>
            <a:r>
              <a:rPr lang="en-US" sz="3200" dirty="0" smtClean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uskunalari</a:t>
            </a:r>
            <a:r>
              <a:rPr lang="en-US" sz="3200" dirty="0"/>
              <a:t>,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jarayonini</a:t>
            </a:r>
            <a:r>
              <a:rPr lang="en-US" sz="3200" dirty="0"/>
              <a:t> </a:t>
            </a:r>
            <a:r>
              <a:rPr lang="en-US" sz="3200" dirty="0" err="1"/>
              <a:t>tashkil</a:t>
            </a:r>
            <a:r>
              <a:rPr lang="en-US" sz="3200" dirty="0"/>
              <a:t> </a:t>
            </a:r>
            <a:r>
              <a:rPr lang="en-US" sz="3200" dirty="0" err="1"/>
              <a:t>etishning</a:t>
            </a:r>
            <a:r>
              <a:rPr lang="en-US" sz="3200" dirty="0"/>
              <a:t> </a:t>
            </a:r>
            <a:r>
              <a:rPr lang="en-US" sz="3200" dirty="0" err="1"/>
              <a:t>yangi</a:t>
            </a:r>
            <a:r>
              <a:rPr lang="en-US" sz="3200" dirty="0"/>
              <a:t> </a:t>
            </a:r>
            <a:r>
              <a:rPr lang="en-US" sz="3200" dirty="0" err="1"/>
              <a:t>usullari</a:t>
            </a:r>
            <a:r>
              <a:rPr lang="en-US" sz="3200" dirty="0"/>
              <a:t> </a:t>
            </a:r>
            <a:r>
              <a:rPr lang="en-US" sz="3200" dirty="0" err="1"/>
              <a:t>yoki</a:t>
            </a:r>
            <a:r>
              <a:rPr lang="en-US" sz="3200" dirty="0"/>
              <a:t> </a:t>
            </a:r>
            <a:r>
              <a:rPr lang="en-US" sz="3200" dirty="0" err="1"/>
              <a:t>ularni</a:t>
            </a:r>
            <a:r>
              <a:rPr lang="en-US" sz="3200" dirty="0"/>
              <a:t> </a:t>
            </a:r>
            <a:r>
              <a:rPr lang="en-US" sz="3200" dirty="0" err="1"/>
              <a:t>birlashtirishga</a:t>
            </a:r>
            <a:r>
              <a:rPr lang="en-US" sz="3200" dirty="0"/>
              <a:t>, </a:t>
            </a:r>
            <a:r>
              <a:rPr lang="en-US" sz="3200" dirty="0" err="1"/>
              <a:t>shuningdek</a:t>
            </a:r>
            <a:r>
              <a:rPr lang="en-US" sz="3200" dirty="0"/>
              <a:t> </a:t>
            </a:r>
            <a:r>
              <a:rPr lang="en-US" sz="3200" dirty="0" err="1"/>
              <a:t>tadqiqot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tajriba-konstruktorlik</a:t>
            </a:r>
            <a:r>
              <a:rPr lang="en-US" sz="3200" dirty="0"/>
              <a:t> </a:t>
            </a:r>
            <a:r>
              <a:rPr lang="en-US" sz="3200" dirty="0" err="1"/>
              <a:t>natijalaridan</a:t>
            </a:r>
            <a:r>
              <a:rPr lang="en-US" sz="3200" dirty="0"/>
              <a:t> </a:t>
            </a:r>
            <a:r>
              <a:rPr lang="en-US" sz="3200" dirty="0" err="1"/>
              <a:t>foydalanishga</a:t>
            </a:r>
            <a:r>
              <a:rPr lang="en-US" sz="3200" dirty="0"/>
              <a:t> </a:t>
            </a:r>
            <a:r>
              <a:rPr lang="en-US" sz="3200" dirty="0" err="1"/>
              <a:t>asoslangan</a:t>
            </a:r>
            <a:r>
              <a:rPr lang="en-US" sz="3200" dirty="0"/>
              <a:t> </a:t>
            </a:r>
            <a:r>
              <a:rPr lang="en-US" sz="3200" dirty="0" err="1"/>
              <a:t>bo'lishi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. </a:t>
            </a:r>
            <a:endParaRPr sz="320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TEXNOLOGIK INNOVATSIYALAR MAQSADLARI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857238"/>
            <a:ext cx="8258204" cy="3500462"/>
          </a:xfrm>
        </p:spPr>
        <p:txBody>
          <a:bodyPr/>
          <a:lstStyle/>
          <a:p>
            <a:r>
              <a:rPr lang="en-US" sz="3200" b="1" dirty="0" err="1"/>
              <a:t>Texnologik</a:t>
            </a:r>
            <a:r>
              <a:rPr lang="en-US" sz="3200" b="1" dirty="0"/>
              <a:t> </a:t>
            </a:r>
            <a:r>
              <a:rPr lang="en-US" sz="3200" b="1" dirty="0" err="1" smtClean="0"/>
              <a:t>innovatsiyalar</a:t>
            </a:r>
            <a:r>
              <a:rPr lang="en-US" sz="3200" b="1" dirty="0" smtClean="0"/>
              <a:t>: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samaradorligini</a:t>
            </a:r>
            <a:r>
              <a:rPr lang="en-US" sz="3200" dirty="0"/>
              <a:t> </a:t>
            </a:r>
            <a:r>
              <a:rPr lang="en-US" sz="3200" dirty="0" err="1"/>
              <a:t>oshirishga</a:t>
            </a:r>
            <a:r>
              <a:rPr lang="en-US" sz="3200" dirty="0"/>
              <a:t>, </a:t>
            </a:r>
            <a:endParaRPr lang="en-US" sz="3200" dirty="0" smtClean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3200" dirty="0" err="1" smtClean="0"/>
              <a:t>mahsulot</a:t>
            </a:r>
            <a:r>
              <a:rPr lang="en-US" sz="3200" dirty="0" smtClean="0"/>
              <a:t> </a:t>
            </a:r>
            <a:r>
              <a:rPr lang="en-US" sz="3200" dirty="0" err="1"/>
              <a:t>birligiga</a:t>
            </a:r>
            <a:r>
              <a:rPr lang="en-US" sz="3200" dirty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xarajatlarini</a:t>
            </a:r>
            <a:r>
              <a:rPr lang="en-US" sz="3200" dirty="0"/>
              <a:t> </a:t>
            </a:r>
            <a:r>
              <a:rPr lang="en-US" sz="3200" dirty="0" err="1"/>
              <a:t>kamaytirishga</a:t>
            </a:r>
            <a:r>
              <a:rPr lang="en-US" sz="3200" dirty="0" smtClean="0"/>
              <a:t>,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3200" dirty="0" err="1" smtClean="0"/>
              <a:t>sifatini</a:t>
            </a:r>
            <a:r>
              <a:rPr lang="en-US" sz="3200" dirty="0" smtClean="0"/>
              <a:t> </a:t>
            </a:r>
            <a:r>
              <a:rPr lang="en-US" sz="3200" dirty="0" err="1"/>
              <a:t>oshirishga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endParaRPr lang="en-US" sz="3200" dirty="0" smtClean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/>
              <a:t>jihatdan</a:t>
            </a:r>
            <a:r>
              <a:rPr lang="en-US" sz="3200" dirty="0"/>
              <a:t> </a:t>
            </a:r>
            <a:r>
              <a:rPr lang="en-US" sz="3200" dirty="0" err="1"/>
              <a:t>rivojlangan</a:t>
            </a:r>
            <a:r>
              <a:rPr lang="en-US" sz="3200" dirty="0"/>
              <a:t> </a:t>
            </a:r>
            <a:r>
              <a:rPr lang="en-US" sz="3200" dirty="0" err="1" smtClean="0"/>
              <a:t>mahsulotni</a:t>
            </a:r>
            <a:r>
              <a:rPr lang="en-US" sz="3200" dirty="0" smtClean="0"/>
              <a:t>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chiqarishga</a:t>
            </a:r>
            <a:r>
              <a:rPr lang="en-US" sz="3200" dirty="0"/>
              <a:t> </a:t>
            </a:r>
            <a:r>
              <a:rPr lang="en-US" sz="3200" dirty="0" err="1"/>
              <a:t>qaratilgan</a:t>
            </a:r>
            <a:r>
              <a:rPr lang="en-US" sz="3200" dirty="0"/>
              <a:t>.</a:t>
            </a:r>
            <a:endParaRPr sz="3200"/>
          </a:p>
          <a:p>
            <a:endParaRPr sz="320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chemeClr val="tx1"/>
                </a:solidFill>
              </a:rPr>
              <a:t>TEXNOLOGIK INNOVATSIYALAR MISOLLARI </a:t>
            </a:r>
            <a:endParaRPr lang="ru-RU" sz="28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2928940"/>
            <a:ext cx="8258204" cy="1428760"/>
          </a:xfrm>
        </p:spPr>
        <p:txBody>
          <a:bodyPr/>
          <a:lstStyle/>
          <a:p>
            <a:endParaRPr lang="en-US" sz="3200" dirty="0" smtClean="0"/>
          </a:p>
          <a:p>
            <a:r>
              <a:rPr lang="en-US" sz="3200" dirty="0" smtClean="0"/>
              <a:t>.</a:t>
            </a:r>
            <a:endParaRPr sz="3200"/>
          </a:p>
          <a:p>
            <a:endParaRPr sz="320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85720" y="1000114"/>
          <a:ext cx="8643999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1333"/>
                <a:gridCol w="2881333"/>
                <a:gridCol w="2881333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Ko'rinish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doirasi</a:t>
                      </a:r>
                      <a:endParaRPr lang="en-US" sz="2000" dirty="0" smtClean="0"/>
                    </a:p>
                    <a:p>
                      <a:pPr algn="ctr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O'zgarish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obyektlari</a:t>
                      </a:r>
                      <a:endParaRPr lang="en-US" sz="2000" dirty="0" smtClean="0"/>
                    </a:p>
                    <a:p>
                      <a:pPr algn="ctr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Misollar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Asosiy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ishlab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chiqarish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jarayonlarini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takomillashtirilgan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asosiy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ishlab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chiqarish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. </a:t>
                      </a:r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jihozlardan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foydalanish</a:t>
                      </a:r>
                      <a:r>
                        <a:rPr lang="en-US" sz="2000" dirty="0" smtClean="0"/>
                        <a:t>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Yuqori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tezlikda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kesish</a:t>
                      </a:r>
                      <a:r>
                        <a:rPr lang="en-US" sz="2000" dirty="0" smtClean="0"/>
                        <a:t>, </a:t>
                      </a:r>
                    </a:p>
                    <a:p>
                      <a:r>
                        <a:rPr lang="en-US" sz="2000" dirty="0" err="1" smtClean="0"/>
                        <a:t>payvandlash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jarayonini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avtomatlashtirish</a:t>
                      </a:r>
                      <a:r>
                        <a:rPr lang="en-US" sz="2000" dirty="0" smtClean="0"/>
                        <a:t>, CAD / CAM / CAE </a:t>
                      </a:r>
                      <a:r>
                        <a:rPr lang="en-US" sz="2000" dirty="0" err="1" smtClean="0"/>
                        <a:t>dizayni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jarayonlarni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sezilarli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takomillashtirish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Korxonada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logistika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tizimini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takomillashtirish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Yangi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Maintenance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tizimi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Kuzatuv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(RFID),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Intermodal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logistika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IoT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narsalar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Interneti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857224" y="285734"/>
            <a:ext cx="8101013" cy="5746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800" b="1" dirty="0" err="1" smtClean="0">
                <a:solidFill>
                  <a:schemeClr val="tx1"/>
                </a:solidFill>
              </a:rPr>
              <a:t>Mashinasozlik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texnologiyasi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rivojlanish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istiqbollari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2500312"/>
            <a:ext cx="8258204" cy="1428760"/>
          </a:xfrm>
        </p:spPr>
        <p:txBody>
          <a:bodyPr/>
          <a:lstStyle/>
          <a:p>
            <a:endParaRPr lang="en-US" sz="3200" dirty="0" smtClean="0"/>
          </a:p>
          <a:p>
            <a:r>
              <a:rPr lang="en-US" sz="3200" dirty="0" smtClean="0"/>
              <a:t>.. </a:t>
            </a:r>
            <a:endParaRPr sz="3200"/>
          </a:p>
          <a:p>
            <a:endParaRPr sz="3200"/>
          </a:p>
          <a:p>
            <a:r>
              <a:rPr lang="en-US" sz="3200" dirty="0" smtClean="0"/>
              <a:t>.</a:t>
            </a:r>
            <a:r>
              <a:rPr sz="3200" smtClean="0"/>
              <a:t> </a:t>
            </a:r>
            <a:endParaRPr sz="3200"/>
          </a:p>
          <a:p>
            <a:endParaRPr sz="320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42844" y="857237"/>
          <a:ext cx="8929749" cy="4183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6583"/>
                <a:gridCol w="2976583"/>
                <a:gridCol w="2976583"/>
              </a:tblGrid>
              <a:tr h="5000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Fanlar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chegarasi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Amalga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oshirish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Natija</a:t>
                      </a:r>
                      <a:endParaRPr lang="ru-RU" sz="2000" dirty="0"/>
                    </a:p>
                  </a:txBody>
                  <a:tcPr/>
                </a:tc>
              </a:tr>
              <a:tr h="1061917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Mashinasozlik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 – </a:t>
                      </a:r>
                      <a:r>
                        <a:rPr lang="en-US" sz="2000" dirty="0" err="1" smtClean="0"/>
                        <a:t>materialshunoslik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asbob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materiallari</a:t>
                      </a:r>
                      <a:r>
                        <a:rPr lang="en-US" sz="2000" dirty="0" smtClean="0"/>
                        <a:t>: </a:t>
                      </a:r>
                      <a:r>
                        <a:rPr lang="en-US" sz="2000" dirty="0" err="1" smtClean="0"/>
                        <a:t>qattiq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qotishmalar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o'ta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qattiq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sintez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qilingan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materiallar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Harajatlar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pasayishi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resurslar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tejalishi</a:t>
                      </a:r>
                      <a:endParaRPr lang="en-US" sz="2000" dirty="0" smtClean="0"/>
                    </a:p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turdagi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jihozlar</a:t>
                      </a:r>
                      <a:r>
                        <a:rPr lang="en-US" sz="2000" dirty="0" smtClean="0"/>
                        <a:t>  </a:t>
                      </a:r>
                      <a:r>
                        <a:rPr lang="en-US" sz="2000" dirty="0" err="1" smtClean="0"/>
                        <a:t>yaratish</a:t>
                      </a:r>
                      <a:endParaRPr lang="ru-RU" sz="2000" dirty="0"/>
                    </a:p>
                  </a:txBody>
                  <a:tcPr/>
                </a:tc>
              </a:tr>
              <a:tr h="1061917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Mashinasozlik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 - </a:t>
                      </a:r>
                      <a:r>
                        <a:rPr lang="en-US" sz="2000" dirty="0" err="1" smtClean="0"/>
                        <a:t>fizika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kimyo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materiallar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ishlov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usullari</a:t>
                      </a:r>
                      <a:r>
                        <a:rPr lang="en-US" sz="2000" dirty="0" smtClean="0"/>
                        <a:t>: </a:t>
                      </a:r>
                      <a:r>
                        <a:rPr lang="en-US" sz="2000" dirty="0" err="1" smtClean="0"/>
                        <a:t>lazer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elektrrazryad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plazma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kimyoviy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boshqalar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ishlov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jarayonlari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jihozlar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turlarini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yaratish</a:t>
                      </a:r>
                      <a:endParaRPr lang="ru-RU" sz="2000" dirty="0"/>
                    </a:p>
                  </a:txBody>
                  <a:tcPr/>
                </a:tc>
              </a:tr>
              <a:tr h="1061917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Mashinasozlik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  -</a:t>
                      </a:r>
                      <a:r>
                        <a:rPr lang="en-US" sz="2000" dirty="0" err="1" smtClean="0"/>
                        <a:t>matematika,Informatika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Avtomatlashtirish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robotlashtirish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RDB </a:t>
                      </a:r>
                      <a:r>
                        <a:rPr lang="en-US" sz="2000" dirty="0" err="1" smtClean="0"/>
                        <a:t>jihozlari</a:t>
                      </a:r>
                      <a:r>
                        <a:rPr lang="en-US" sz="2000" dirty="0" smtClean="0"/>
                        <a:t>, KOBOT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ROBOT.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Odamsiz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ishlab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chiqarish</a:t>
                      </a:r>
                      <a:r>
                        <a:rPr lang="en-US" sz="2000" dirty="0" smtClean="0"/>
                        <a:t>.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68300" y="385763"/>
            <a:ext cx="2547938" cy="2821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ru-RU" sz="2200" dirty="0" smtClean="0">
                <a:solidFill>
                  <a:schemeClr val="bg1"/>
                </a:solidFill>
                <a:latin typeface="+mj-lt"/>
              </a:rPr>
              <a:t>Фордизм</a:t>
            </a:r>
            <a:endParaRPr lang="ru-RU" sz="2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7577" y="3964380"/>
            <a:ext cx="25054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ea typeface="Calibri" panose="020F0502020204030204" pitchFamily="34" charset="0"/>
              </a:rPr>
              <a:t>Henry Ford </a:t>
            </a:r>
            <a:endParaRPr lang="ru-RU" sz="1400" dirty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pic>
        <p:nvPicPr>
          <p:cNvPr id="9" name="Рисунок 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" y="928676"/>
            <a:ext cx="3282625" cy="2911205"/>
          </a:xfrm>
          <a:prstGeom prst="ellipse">
            <a:avLst/>
          </a:prstGeom>
          <a:solidFill>
            <a:schemeClr val="bg1"/>
          </a:solidFill>
          <a:ln w="127000">
            <a:noFill/>
            <a:miter lim="800000"/>
          </a:ln>
        </p:spPr>
      </p:pic>
      <p:sp>
        <p:nvSpPr>
          <p:cNvPr id="20" name="Прямоугольник 19"/>
          <p:cNvSpPr/>
          <p:nvPr/>
        </p:nvSpPr>
        <p:spPr>
          <a:xfrm>
            <a:off x="3857620" y="1285866"/>
            <a:ext cx="4927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Detroitdagi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avtomobil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zavodida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ommaviy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ishlab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chiqarishni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1913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yili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tashqil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etgan</a:t>
            </a:r>
            <a:endParaRPr lang="ru-RU" sz="28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5597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331" r="7548"/>
          <a:stretch/>
        </p:blipFill>
        <p:spPr>
          <a:xfrm>
            <a:off x="4751388" y="-900"/>
            <a:ext cx="4392612" cy="5144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68300" y="385763"/>
            <a:ext cx="4203700" cy="6412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  <a:spcBef>
                <a:spcPts val="600"/>
              </a:spcBef>
            </a:pPr>
            <a:r>
              <a:rPr lang="en-US" sz="2800" b="1" dirty="0" err="1" smtClean="0">
                <a:latin typeface="+mj-lt"/>
              </a:rPr>
              <a:t>Ommaviy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ishlab</a:t>
            </a:r>
            <a:endParaRPr lang="en-US" sz="2800" b="1" dirty="0" smtClean="0">
              <a:latin typeface="+mj-lt"/>
            </a:endParaRPr>
          </a:p>
          <a:p>
            <a:pPr>
              <a:lnSpc>
                <a:spcPts val="2200"/>
              </a:lnSpc>
              <a:spcBef>
                <a:spcPts val="600"/>
              </a:spcBef>
            </a:pP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chiqarishning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asosiy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tarqibi</a:t>
            </a:r>
            <a:endParaRPr lang="ru-RU" sz="2800" b="1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7224" y="1357304"/>
            <a:ext cx="3643338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 smtClean="0"/>
              <a:t>Ishlab</a:t>
            </a:r>
            <a:r>
              <a:rPr lang="en-US" sz="2000" dirty="0" smtClean="0"/>
              <a:t> </a:t>
            </a:r>
            <a:r>
              <a:rPr lang="en-US" sz="2000" dirty="0" err="1" smtClean="0"/>
              <a:t>chiqarishning</a:t>
            </a:r>
            <a:r>
              <a:rPr lang="en-US" sz="2000" dirty="0" smtClean="0"/>
              <a:t> </a:t>
            </a:r>
            <a:r>
              <a:rPr lang="en-US" sz="2000" dirty="0" err="1" smtClean="0"/>
              <a:t>ratsionalizatsiyasi</a:t>
            </a:r>
            <a:endParaRPr lang="ru-RU" sz="2000" dirty="0"/>
          </a:p>
        </p:txBody>
      </p:sp>
      <p:sp>
        <p:nvSpPr>
          <p:cNvPr id="21" name="Овал 20"/>
          <p:cNvSpPr/>
          <p:nvPr/>
        </p:nvSpPr>
        <p:spPr>
          <a:xfrm>
            <a:off x="357158" y="1500180"/>
            <a:ext cx="360000" cy="360000"/>
          </a:xfrm>
          <a:prstGeom prst="ellipse">
            <a:avLst/>
          </a:prstGeom>
          <a:solidFill>
            <a:srgbClr val="086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1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358775" y="2571750"/>
            <a:ext cx="360000" cy="360000"/>
          </a:xfrm>
          <a:prstGeom prst="ellipse">
            <a:avLst/>
          </a:prstGeom>
          <a:solidFill>
            <a:srgbClr val="086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2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358775" y="3497634"/>
            <a:ext cx="360000" cy="360000"/>
          </a:xfrm>
          <a:prstGeom prst="ellipse">
            <a:avLst/>
          </a:prstGeom>
          <a:solidFill>
            <a:srgbClr val="086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3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428874"/>
            <a:ext cx="3643338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 smtClean="0"/>
              <a:t>Ishlab</a:t>
            </a:r>
            <a:r>
              <a:rPr lang="en-US" sz="2000" dirty="0" smtClean="0"/>
              <a:t> </a:t>
            </a:r>
            <a:r>
              <a:rPr lang="en-US" sz="2000" dirty="0" err="1" smtClean="0"/>
              <a:t>chiqarishning</a:t>
            </a:r>
            <a:r>
              <a:rPr lang="en-US" sz="2000" dirty="0" smtClean="0"/>
              <a:t> </a:t>
            </a:r>
            <a:r>
              <a:rPr lang="en-US" sz="2000" dirty="0" err="1" smtClean="0"/>
              <a:t>standartlashtirish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928662" y="3429006"/>
            <a:ext cx="3643338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 smtClean="0"/>
              <a:t>Ishlab</a:t>
            </a:r>
            <a:r>
              <a:rPr lang="en-US" sz="2000" dirty="0" smtClean="0"/>
              <a:t> </a:t>
            </a:r>
            <a:r>
              <a:rPr lang="en-US" sz="2000" dirty="0" err="1" smtClean="0"/>
              <a:t>chiqarishning</a:t>
            </a:r>
            <a:r>
              <a:rPr lang="en-US" sz="2000" dirty="0" smtClean="0"/>
              <a:t> </a:t>
            </a:r>
            <a:r>
              <a:rPr lang="en-US" sz="2000" dirty="0" err="1" smtClean="0"/>
              <a:t>konveyerlashtirish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8631963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0" grpId="0"/>
      <p:bldP spid="21" grpId="0" animBg="1"/>
      <p:bldP spid="23" grpId="0" animBg="1"/>
      <p:bldP spid="25" grpId="0" animBg="1"/>
      <p:bldP spid="10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maonline.org/blog/wp-content/uploads/2010/10/iStock_000004393383Mediu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0"/>
            <a:ext cx="3786182" cy="5144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14349" y="357172"/>
            <a:ext cx="4286280" cy="564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sz="2800" b="1" dirty="0" err="1" smtClean="0">
                <a:latin typeface="+mj-lt"/>
              </a:rPr>
              <a:t>Ishlab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chiqarishni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ratsionalizatsiyalashtirish</a:t>
            </a:r>
            <a:endParaRPr lang="ru-RU" sz="2800" b="1" dirty="0"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42838" y="1108325"/>
            <a:ext cx="3549774" cy="56425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2200"/>
              </a:lnSpc>
              <a:buClr>
                <a:srgbClr val="0860FA"/>
              </a:buClr>
            </a:pPr>
            <a:r>
              <a:rPr lang="en-US" sz="1400" dirty="0" err="1" smtClean="0"/>
              <a:t>Barch</a:t>
            </a:r>
            <a:r>
              <a:rPr lang="en-US" sz="1400" dirty="0" smtClean="0"/>
              <a:t> </a:t>
            </a:r>
            <a:r>
              <a:rPr lang="en-US" sz="1400" dirty="0" err="1" smtClean="0"/>
              <a:t>ish</a:t>
            </a:r>
            <a:r>
              <a:rPr lang="en-US" sz="1400" dirty="0" smtClean="0"/>
              <a:t> </a:t>
            </a:r>
            <a:r>
              <a:rPr lang="en-US" sz="1400" dirty="0" err="1" smtClean="0"/>
              <a:t>jarayonlarini</a:t>
            </a:r>
            <a:r>
              <a:rPr lang="en-US" sz="1400" dirty="0" smtClean="0"/>
              <a:t> eng </a:t>
            </a:r>
            <a:r>
              <a:rPr lang="en-US" sz="1400" dirty="0" err="1" smtClean="0"/>
              <a:t>sodda</a:t>
            </a:r>
            <a:r>
              <a:rPr lang="en-US" sz="1400" dirty="0" smtClean="0"/>
              <a:t> </a:t>
            </a:r>
            <a:r>
              <a:rPr lang="en-US" sz="1400" dirty="0" err="1" smtClean="0"/>
              <a:t>yol</a:t>
            </a:r>
            <a:r>
              <a:rPr lang="en-US" sz="1400" dirty="0" smtClean="0"/>
              <a:t> </a:t>
            </a:r>
            <a:r>
              <a:rPr lang="en-US" sz="1400" dirty="0" err="1" smtClean="0"/>
              <a:t>bilan</a:t>
            </a:r>
            <a:r>
              <a:rPr lang="en-US" sz="1400" dirty="0" smtClean="0"/>
              <a:t> </a:t>
            </a:r>
            <a:r>
              <a:rPr lang="en-US" sz="1400" dirty="0" err="1" smtClean="0"/>
              <a:t>bajarish</a:t>
            </a:r>
            <a:r>
              <a:rPr lang="en-US" sz="1400" dirty="0" smtClean="0"/>
              <a:t> </a:t>
            </a:r>
            <a:endParaRPr lang="ru-RU" sz="1400" dirty="0"/>
          </a:p>
        </p:txBody>
      </p:sp>
      <p:sp>
        <p:nvSpPr>
          <p:cNvPr id="9" name="Овал 8"/>
          <p:cNvSpPr/>
          <p:nvPr/>
        </p:nvSpPr>
        <p:spPr>
          <a:xfrm>
            <a:off x="358775" y="1164280"/>
            <a:ext cx="360000" cy="360000"/>
          </a:xfrm>
          <a:prstGeom prst="ellipse">
            <a:avLst/>
          </a:prstGeom>
          <a:solidFill>
            <a:srgbClr val="086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1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58775" y="2114306"/>
            <a:ext cx="360000" cy="360000"/>
          </a:xfrm>
          <a:prstGeom prst="ellipse">
            <a:avLst/>
          </a:prstGeom>
          <a:solidFill>
            <a:srgbClr val="086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2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58775" y="3026646"/>
            <a:ext cx="360000" cy="360000"/>
          </a:xfrm>
          <a:prstGeom prst="ellipse">
            <a:avLst/>
          </a:prstGeom>
          <a:solidFill>
            <a:srgbClr val="086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3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85786" y="2071684"/>
            <a:ext cx="3549774" cy="282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2200"/>
              </a:lnSpc>
              <a:buClr>
                <a:srgbClr val="0860FA"/>
              </a:buClr>
            </a:pPr>
            <a:r>
              <a:rPr lang="en-US" sz="1400" dirty="0" err="1" smtClean="0"/>
              <a:t>Barch</a:t>
            </a:r>
            <a:r>
              <a:rPr lang="en-US" sz="1400" dirty="0" smtClean="0"/>
              <a:t> </a:t>
            </a:r>
            <a:r>
              <a:rPr lang="en-US" sz="1400" dirty="0" err="1" smtClean="0"/>
              <a:t>ish</a:t>
            </a:r>
            <a:r>
              <a:rPr lang="en-US" sz="1400" dirty="0" smtClean="0"/>
              <a:t> </a:t>
            </a:r>
            <a:r>
              <a:rPr lang="en-US" sz="1400" dirty="0" err="1" smtClean="0"/>
              <a:t>jarayonlarini</a:t>
            </a:r>
            <a:r>
              <a:rPr lang="en-US" sz="1400" dirty="0" smtClean="0"/>
              <a:t> eng </a:t>
            </a:r>
            <a:r>
              <a:rPr lang="en-US" sz="1400" dirty="0" err="1" smtClean="0"/>
              <a:t>tez</a:t>
            </a:r>
            <a:r>
              <a:rPr lang="en-US" sz="1400" dirty="0" smtClean="0"/>
              <a:t> </a:t>
            </a:r>
            <a:r>
              <a:rPr lang="en-US" sz="1400" dirty="0" err="1" smtClean="0"/>
              <a:t>yol</a:t>
            </a:r>
            <a:r>
              <a:rPr lang="en-US" sz="1400" dirty="0" smtClean="0"/>
              <a:t> </a:t>
            </a:r>
            <a:r>
              <a:rPr lang="en-US" sz="1400" dirty="0" err="1" smtClean="0"/>
              <a:t>bilan</a:t>
            </a:r>
            <a:r>
              <a:rPr lang="en-US" sz="1400" dirty="0" smtClean="0"/>
              <a:t> </a:t>
            </a:r>
            <a:r>
              <a:rPr lang="en-US" sz="1400" dirty="0" err="1" smtClean="0"/>
              <a:t>bajarish</a:t>
            </a:r>
            <a:r>
              <a:rPr lang="en-US" sz="1400" dirty="0" smtClean="0"/>
              <a:t> </a:t>
            </a:r>
            <a:endParaRPr lang="ru-RU" sz="1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57224" y="3071816"/>
            <a:ext cx="3549774" cy="56425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2200"/>
              </a:lnSpc>
              <a:buClr>
                <a:srgbClr val="0860FA"/>
              </a:buClr>
            </a:pPr>
            <a:r>
              <a:rPr lang="en-US" sz="1400" dirty="0" err="1" smtClean="0"/>
              <a:t>Yangilikni</a:t>
            </a:r>
            <a:r>
              <a:rPr lang="en-US" sz="1400" dirty="0" smtClean="0"/>
              <a:t> </a:t>
            </a:r>
            <a:r>
              <a:rPr lang="en-US" sz="1400" dirty="0" err="1" smtClean="0"/>
              <a:t>tez</a:t>
            </a:r>
            <a:r>
              <a:rPr lang="en-US" sz="1400" dirty="0" smtClean="0"/>
              <a:t> </a:t>
            </a:r>
            <a:r>
              <a:rPr lang="en-US" sz="1400" dirty="0" err="1" smtClean="0"/>
              <a:t>va</a:t>
            </a:r>
            <a:r>
              <a:rPr lang="en-US" sz="1400" dirty="0" smtClean="0"/>
              <a:t> </a:t>
            </a:r>
            <a:r>
              <a:rPr lang="en-US" sz="1400" dirty="0" err="1" smtClean="0"/>
              <a:t>sodda</a:t>
            </a:r>
            <a:r>
              <a:rPr lang="en-US" sz="1400" dirty="0" smtClean="0"/>
              <a:t> </a:t>
            </a:r>
            <a:r>
              <a:rPr lang="en-US" sz="1400" dirty="0" err="1" smtClean="0"/>
              <a:t>yol</a:t>
            </a:r>
            <a:r>
              <a:rPr lang="en-US" sz="1400" dirty="0" smtClean="0"/>
              <a:t> </a:t>
            </a:r>
            <a:r>
              <a:rPr lang="en-US" sz="1400" dirty="0" err="1" smtClean="0"/>
              <a:t>bilan</a:t>
            </a:r>
            <a:r>
              <a:rPr lang="en-US" sz="1400" dirty="0" smtClean="0"/>
              <a:t> </a:t>
            </a:r>
            <a:r>
              <a:rPr lang="en-US" sz="1400" dirty="0" err="1" smtClean="0"/>
              <a:t>ishlab</a:t>
            </a:r>
            <a:r>
              <a:rPr lang="en-US" sz="1400" dirty="0" smtClean="0"/>
              <a:t> </a:t>
            </a:r>
            <a:r>
              <a:rPr lang="en-US" sz="1400" dirty="0" err="1" smtClean="0"/>
              <a:t>chiqarish</a:t>
            </a:r>
            <a:r>
              <a:rPr lang="en-US" sz="1400" dirty="0" smtClean="0"/>
              <a:t> </a:t>
            </a:r>
            <a:r>
              <a:rPr lang="en-US" sz="1400" dirty="0" err="1" smtClean="0"/>
              <a:t>jarayoniga</a:t>
            </a:r>
            <a:r>
              <a:rPr lang="en-US" sz="1400" dirty="0" smtClean="0"/>
              <a:t> </a:t>
            </a:r>
            <a:r>
              <a:rPr lang="en-US" sz="1400" dirty="0" err="1" smtClean="0"/>
              <a:t>joriy</a:t>
            </a:r>
            <a:r>
              <a:rPr lang="en-US" sz="1400" dirty="0" smtClean="0"/>
              <a:t> </a:t>
            </a:r>
            <a:r>
              <a:rPr lang="en-US" sz="1400" dirty="0" err="1" smtClean="0"/>
              <a:t>etish</a:t>
            </a:r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500348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0" grpId="0"/>
      <p:bldP spid="9" grpId="0" animBg="1"/>
      <p:bldP spid="13" grpId="0" animBg="1"/>
      <p:bldP spid="15" grpId="0" animBg="1"/>
      <p:bldP spid="16" grpId="0"/>
      <p:bldP spid="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58774" y="376238"/>
            <a:ext cx="7856564" cy="3063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200"/>
              </a:lnSpc>
              <a:spcBef>
                <a:spcPts val="1200"/>
              </a:spcBef>
            </a:pPr>
            <a:r>
              <a:rPr lang="en-US" sz="2800" b="1" dirty="0" err="1" smtClean="0">
                <a:latin typeface="+mj-lt"/>
              </a:rPr>
              <a:t>Ishlab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chiqarishni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standartlashtirish</a:t>
            </a:r>
            <a:endParaRPr lang="ru-RU" sz="2800" b="1" dirty="0"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7158" y="928676"/>
            <a:ext cx="4033825" cy="3473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3400"/>
              </a:lnSpc>
              <a:spcBef>
                <a:spcPts val="600"/>
              </a:spcBef>
              <a:spcAft>
                <a:spcPts val="600"/>
              </a:spcAft>
              <a:buClr>
                <a:srgbClr val="0860FA"/>
              </a:buClr>
            </a:pPr>
            <a:r>
              <a:rPr lang="en-US" sz="2800" dirty="0" err="1" smtClean="0"/>
              <a:t>Mahsulot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jarayonlarini</a:t>
            </a:r>
            <a:r>
              <a:rPr lang="en-US" sz="2800" dirty="0" smtClean="0"/>
              <a:t> </a:t>
            </a:r>
            <a:r>
              <a:rPr lang="en-US" sz="2800" dirty="0" err="1" smtClean="0"/>
              <a:t>standartlashtirish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unumdorligini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, </a:t>
            </a:r>
            <a:r>
              <a:rPr lang="en-US" sz="2800" dirty="0" err="1" smtClean="0"/>
              <a:t>vaqtni</a:t>
            </a:r>
            <a:r>
              <a:rPr lang="en-US" sz="2800" dirty="0" smtClean="0"/>
              <a:t> </a:t>
            </a:r>
            <a:r>
              <a:rPr lang="en-US" sz="2800" dirty="0" err="1" smtClean="0"/>
              <a:t>tejaydi</a:t>
            </a:r>
            <a:r>
              <a:rPr lang="en-US" sz="2800" dirty="0" smtClean="0"/>
              <a:t>, </a:t>
            </a:r>
            <a:r>
              <a:rPr lang="en-US" sz="2800" dirty="0" err="1" smtClean="0"/>
              <a:t>katta</a:t>
            </a:r>
            <a:r>
              <a:rPr lang="en-US" sz="2800" dirty="0" smtClean="0"/>
              <a:t> </a:t>
            </a:r>
            <a:r>
              <a:rPr lang="en-US" sz="2800" dirty="0" err="1" smtClean="0"/>
              <a:t>iqtisodiy</a:t>
            </a:r>
            <a:r>
              <a:rPr lang="en-US" sz="2800" dirty="0" smtClean="0"/>
              <a:t> samara </a:t>
            </a:r>
            <a:r>
              <a:rPr lang="en-US" sz="2800" dirty="0" err="1" smtClean="0"/>
              <a:t>beradi</a:t>
            </a:r>
            <a:r>
              <a:rPr lang="en-US" sz="2800" dirty="0" smtClean="0"/>
              <a:t>, </a:t>
            </a:r>
            <a:r>
              <a:rPr lang="en-US" sz="2800" dirty="0" err="1" smtClean="0"/>
              <a:t>va</a:t>
            </a:r>
            <a:r>
              <a:rPr lang="en-US" sz="2800" dirty="0" smtClean="0"/>
              <a:t> eng </a:t>
            </a:r>
            <a:r>
              <a:rPr lang="en-US" sz="2800" dirty="0" err="1" smtClean="0"/>
              <a:t>asosiysi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</a:t>
            </a:r>
            <a:r>
              <a:rPr lang="en-US" sz="2800" dirty="0" smtClean="0"/>
              <a:t> </a:t>
            </a:r>
            <a:r>
              <a:rPr lang="en-US" sz="2800" dirty="0" err="1" smtClean="0"/>
              <a:t>madaniyatini</a:t>
            </a:r>
            <a:r>
              <a:rPr lang="en-US" sz="2800" dirty="0" smtClean="0"/>
              <a:t> </a:t>
            </a:r>
            <a:r>
              <a:rPr lang="en-US" sz="2800" dirty="0" err="1" smtClean="0"/>
              <a:t>yahshilaydi</a:t>
            </a:r>
            <a:r>
              <a:rPr lang="en-US" sz="2800" dirty="0" smtClean="0"/>
              <a:t>.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643438" y="78580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4" descr="сверла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285866"/>
            <a:ext cx="344805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3867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8774" y="376238"/>
            <a:ext cx="8285192" cy="2821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sz="3200" b="1" dirty="0" err="1" smtClean="0">
                <a:latin typeface="+mj-lt"/>
              </a:rPr>
              <a:t>Okimli</a:t>
            </a:r>
            <a:r>
              <a:rPr lang="en-US" sz="3200" b="1" dirty="0" smtClean="0">
                <a:latin typeface="+mj-lt"/>
              </a:rPr>
              <a:t> </a:t>
            </a:r>
            <a:r>
              <a:rPr lang="en-US" sz="3200" b="1" dirty="0" err="1" smtClean="0">
                <a:latin typeface="+mj-lt"/>
              </a:rPr>
              <a:t>ishlab</a:t>
            </a:r>
            <a:r>
              <a:rPr lang="en-US" sz="3200" b="1" dirty="0" smtClean="0">
                <a:latin typeface="+mj-lt"/>
              </a:rPr>
              <a:t> </a:t>
            </a:r>
            <a:r>
              <a:rPr lang="en-US" sz="3200" b="1" dirty="0" err="1" smtClean="0">
                <a:latin typeface="+mj-lt"/>
              </a:rPr>
              <a:t>chiqarishni</a:t>
            </a:r>
            <a:r>
              <a:rPr lang="en-US" sz="3200" b="1" dirty="0" smtClean="0">
                <a:latin typeface="+mj-lt"/>
              </a:rPr>
              <a:t> </a:t>
            </a:r>
            <a:r>
              <a:rPr lang="en-US" sz="3200" b="1" dirty="0" err="1" smtClean="0">
                <a:latin typeface="+mj-lt"/>
              </a:rPr>
              <a:t>konveyerlashtirish</a:t>
            </a:r>
            <a:endParaRPr lang="ru-RU" sz="3200" b="1" dirty="0"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788" y="1108325"/>
            <a:ext cx="4033825" cy="17191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3400"/>
              </a:lnSpc>
              <a:buClr>
                <a:srgbClr val="0860FA"/>
              </a:buClr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konveyeri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unumdorligini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kamaytiradi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AutoShape 2" descr="АВТОВАЗ с 19 декабря по 9 января приостановит конвей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АВТОВАЗ с 19 декабря по 9 января приостановит конвей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071934" y="785800"/>
            <a:ext cx="43577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5366" name="AutoShape 6" descr="data:image/jpeg;base64,/9j/4AAQSkZJRgABAQAAAQABAAD/2wCEAAkGBxMUExYUExQWFhYYGRwbGRkZGR8ZHxsfGxkaICAbISEfHykhHxsmHxgZIjIjJiosLy8vGyA1OjUuOSkuLywBCgoKDg0OGxAQHC4nISYuLjEuMDAuMDAwLjcuLjAuLjAuLi4uLCwuNy4wLjAuLi4wLi4wLi4uLi4uLi4uLi4uLv/AABEIALEBHAMBIgACEQEDEQH/xAAcAAACAgMBAQAAAAAAAAAAAAAFBgIEAAMHAQj/xABHEAACAgAEAwUFBAcFBgYDAAABAgMRAAQSIQUxQQYTIlFhBzJxgZFCUqGxFCMzYnLB4YKSotHwFUNTY7LCJERzs9LxZKPi/8QAGgEAAwEBAQEAAAAAAAAAAAAAAAECAwQFBv/EADIRAAICAQMCAggGAgMAAAAAAAABAhEDEiExBEETUQVhcYGRscHwIjIzodHxI+EUJFL/2gAMAwEAAhEDEQA/AOOyJRI6g9PQnFrOEFVA6M340cacwaN+YB/Df8RjddLq3uxtdCivPl6YkvYs9nl/XRAnbvAfov5fhhm7cNUvwNfhhc4Dl2mlVEbu2JNN5UBvtjbnlksq0mujV7n+uOXLDVkTvhHRilUKopSudBI5hl6XtT3+OnH0L2DOrhWVP/K/InHz2bo/DevQ4fIPaRLlstBlYYwQkIbvCwYksC1FdO2+3Mcx83kx+JDSQ5U7GDtAKd/9dRjnfHcqyPGwN96moehWQoV/wqb/AHsZm+3WYkbU8a188SzfE++iiVlKvFrIB6B2tq63YBo+RPnfH0XS5OmT1HRlzQypJHuSkzEs0LyTuxWSMfrHZj7wNC72G+GXM5+aJpGU+FTbEH3Aa0kgH3bsXW2AHB51E6bWFkUAHcXqqz51zr4fNpmnhBljk7vRIqobLggxuzE9ASC4O5rZa616MJOm5HPOMbSia5OK5tIzLJC+gEKWOkgE/ZJF7+mIS9oAgVpIydd7Ba+ynUkUSCDyONPFeMpmswFJ0ZeFvBGzg2DWqVrO7bMSPUfvXfzXEI5cxFpAJaQ6a03dBLBJ35jl/lgc6v2WToTozg/GlmfQorVDOVGo7VHIDy/g9Pwx7kuKo4leTMSo+hhrYFwUdSrAmr1nwVz3UYu5CTWxbc1FmBZ3oqjKfh9of/WA50HkiEKwY61AUCqLG197ehQvoAd70jNtWQ4JSNJzEP6U5JhdHzKPqZSilFXVpK1axnSF33BPKiThoy/F8qJWjy8Ea/qWkcwspTYmzuQKBajR+zQsY55xlcus0pUuELnRZohRyAF78tyfhzwa7JwgZkDQSe5kNAkgDvAw2O7AWDv1C40ciHuHOEuBDGzayfEB4GIAsdQKs9d/IfG8c5H99R6EgfgcU+BW0EUYV2Yl6pG5WvWqq73vphpThcOXXvM1IP4LsfD94/h8cRQFTh3DXn3Sgn3zy+XmcW8zJl8n+yUSSqpLbgMVUHazsKJGw35X540ZrjE2Y8OXGiPkKIs7cr5Db7K740jsdKqTSyOqlomTTVneuZuhtfQ8+mKXqE9luU8txiTNyRrJBmSWmAUBNMPdgjVJvzSr8XmVHU0T4R7Ookdpcw5camIiFCMDVa2a1EgeoHx5mxwTtBBBl4ctEySzUqUppdbVzPz6X61hV7SdpMxI7I0gjRWZTWwtb5Xt02J1H0GHsLU3xsPHFO1GWy4WNNN8kVRQ+Sjcj4CvXHM+LdvJcw+neJOepxyF1yGw236muuK2V4HmMw/6iJpGZmLSEEA0xXdm6Aq1Cz6DD1wH2ZqtNmpNZ+4lhfgT7x/DCbbKUUlb5AHYvgzs7ZmZJBoAMTEH9YSHFjUATVCuhvrihx7szJHmUzICuj5hGJsArqfUSQegNja+mOs52FFVYYVGoCwo+7y+XPrQOFnNZdpo3EsY0k0pGrUnrqUim3Gw5evPGcpRTLSbRy3iC6RTErR3okee22AHeSd4VhB3K6VAFWAwXl6Mf9VjrEnYp8xLfdqkOq2MjBy1knUi6aHPYMCK3N4Y8l2HysZ1OO9fproLf8CgA8r8Wqt6rFwW1ikwj2Iyhiy0UbUWRAGIN2/N722IfUK9MMRS2JxWyT2t/e3+XT8KxdXGnBy3bZ4R+eFDtz2jfLNGkcYZmBOpiQq7gcgLP1HLDbI4AtiABuSdscF9q3amWTNPHBmSMuqKpEbbO1EtuPeG4HMjbEt7F41chs4hxHLoCeI5wv8A8lDoT4FE8RH8bEYAL2wzEqFOGZVFhB094QqKNtybqvj5mudY5vlZAN0hEjHYPJ4xfoGIS78wcdW7KZcyRa2MMjCqsEsgAA3W9N3yKBQRRHPEwts3lSF3N8Gzc6r3+baVVodzEG7vyADDShrY8idueB2R7HxU3eNl7LEgO51BdqB0sovry64cON5yWKCYgiWVFYBQtKQWrlZvSps+ek+eOaZfN5pQQs4AsmrU7k2eS0NydsVJUJIHZ9dx5WfoaI/M4gqWtD3RV0fUgY350eE+h6ehK/8AcMaEA0sATp6+m4/njNFPkucEzBhfUEMlKwq65hd7A6VjIM5b3pO5/wBXtjODZgxliiF7Ug+l1vsDiErlfsFTzFihz5+o2IxlKNt7GkXSW5tnW9XTwv8AgpP8sXIZlpPcAKDSrAMdILAWaF7hunlgblJXeQ6mG6S7AAf7p/IY3NpP6NdWYh0/50o/lgWN6aYOdytFktUgW0UEkMdxp23JHkN7+PpixxJDHNWvW5NtvZsHrvf5HFDio05qdj0nm/8AcP54u9oo2E8hUe8561XI1zvkcGjfkFJ81yQRiczEqXo74Ak3epW3B9DtX9Dgl2tLBWZb/buNvXVXy8H4Yp8OdlzRDLY70DY/89QD13AJPwsdcFuOxakmBjdqcvS8/wBuyA+6dqYnly+uNlwZPlAjKQBnRj9x5mPKgtCvUbj8eeDnDOEZfMRRBmkR6SlWq0u3j5gklCo6b2POxSyvAS0TSK04IRU0ImsnUxXQFBXUKTURddfhclykkSwoMtMSFChpFaEbtt4bG9kfbIHXGSepun/o0eyVoMcPyJinSNdo1hdgGI954c3qUG/E1FNroC6oYoZPsxmM1IsUBURq2o1YjBDNdtzeRrNitivQEDF3h0K9/H3koEkcGZIVeTXEwrlsACx256T64PwZouI4IUNgApBDsd/95M4IEaEkmibazVnGsU9KTMm1qbSOfcY4BJGXm1KxBKsvipWDlQW1KARcbEKL3UXXLDj7POz04dMxMNEawshMnNy3d+IA76fCx1GrvrghDwbJ5CnzDfpE43SIe4h89PLVy8TWdhQGNmSk4nnZhKhjhgWypZSy30YCwXccx9m7vyw6C9ifa3tmuSAiggYuygq2mlAsqPXZlbauuwIN4F9n+zfFM45nzM75aNt6KqXI8grAlB/F9DhoEeVyLB55HnzLWe9l8TGvu0NKDegFF9N8KfH+2mZnYpGojis2Te67UKDbknzNV0vD2XJFt8DnneN5PIRbsu1rfUnexsLLHTuAOnphRz3bKXNxOyeCIatiOYAWjQse84G9/LFqLs5LnhGZoTpC7sxMbLVAkEqwcMAG3F3q3Aq23g3Y7J5RCK1aiL1m7IogAUBzANAbkDnQpW2qKpJ2IPZPhWYmzEcyRUgdWZ9IVSAwOxq2+V+uHnK9g8uJnnm/WMWZgp2VQxO1ddjRskHywx63baNAo+84r6KPEfgdOJfoCneUmT0b3R/Z5fM2fXBQavI0w5lANMCax+4AEH9r3fktn0xsGUkf9o+kfdj2+r+8fiunFfinaHL5f9rIqnovU/BRbH5DAjMdqHZNamPLxkGpJzz9VjU23nuyn0wOSBRbGF4o0RkUBbvYbX6k9T688KcHF4oVMUZM7aj4Yhro0LDEkIpPUOVwo9ou1mVlVo1OZzzH7hMUQ3G3hAX+8CfXC1neN55/1W2VVhUUULASuTsoBNtvuNq3/HJ7vk0qkP8AxrtRPEwWVo8pG32ywlkPhva/CDtVaWAwFn7bZePU2Uhnzs9ENMzMwUMN/FRVFoDZQoxzjOcLImMJV3lJUgyr49RBBDXdqQuoE7UL26lIsixpZHkmK8kiUsAfLU1Bf7KsMTPIo8s6MPSTy/lR0DhPtMmOXeeTKIqJYtZrJIAul08hqXe+uBud9pHEZ7/R4VSPpJ7q+V95INA8654F5DgE53SGOEfekp3/AMQNH4KuCh4BAPHmZ3lcc9zt9Lb8cYy6p9v3OzH6IhH9SXuW4tZ/NzTD/wATm3c6vciuTpy1PSrv1UNiWV7LPLXd5Yr1MkzlmNeeqgB/At+uD0/aPJZYHulTnVrXPyJ3N7dcA897QJW2jIHoB+ZPP5ViU803f+jf/pYFSSft3/ZBnNdnYo01SsqghVYpY0qJEu2Yl2o0bYmiLFEXgDw/tPLC0rwxxBXlB/WgqNK2Ao3X3VVQBvRd9vIXmONTzWHpy3uijYNg7VuTt9rVjw9nsxWqZe7DEeKd1h5XX7QhjzPIHHVCWiKT5PL6iUck3KKpfCho4rxZcxk5pyiBFkjWRAC7EnxCmYKvNRvTbfTC4e2bDaPKwhRyDd6x+qsB8gMEcv2XZYGZsxUfeKCkauQzEEhv1xhjNAHxWQPPpiP+yssNtX97NKp+iZaRR/fPxxTbl2MFt3FjMAEEA3t+YP8AMLihHVHyr6/6rF5UKFkYbqxv8CB+H44oxiiR5WB+OCK2oUnZe4LIQ4C1TMoN+rDl64N9qovBH/6K/wDutgX2boyqpW3LKQfKjZ6108jywc7XnRFlWoNqjZSD6Pf88UlyxN8IB8HzJLhDpIKuOl7xvX44v8MiUxw2qkiPmSu3/iJ96O56cvxo1nDIQsuWuPSZqZQDyBLAHnyrfpscbJSI4cvIUsBeQY7HvcwQfLkT9cAG3iDq2YnDQggTSglRbbPV1Ys7jaxghxIxjMOvdMxd1slLFVQayTRHKgK57408azUCTZjWrftJbIN213yI2J2o9PTFzPvH+k6d9TMg3VWqwlblSRz5g+eFuCrY15HLRnMlFBDd6hO/Pm93pNChve3X1wcyuUXMO+XAYqdyDXiJndvLkuggXyDdSTigMyhmjjR3FuD7p8YRx6UFDXtfO+ZqiOTZxrWNmV5Co2B1Be8nGo3yTdviL6VdIllmTiMOS/Z/tgAplWLwIB/u0BFaQPjfmSbAh+0eZzplcEMkAY62CqNADHko8ROnb4i6vDLwrsvK6F5G7xwSqqTVVJ4qBoKd2BPM0OXX3MyQ5TMiJITLmr8AEdRp3pBtQotjytjsKJ8AJBVeZPK25KPDOz9D9JzNwLpdC0gAkYMNlRBYWzdE2aJFG7xk3Gs1Mz5Xg+WEKh2EszALTdSTuL/vHyBGCKZF0rO8VzGhlX9kr0ihqFGtuZGy9a3PLAV+2TFBl8m8Z1WVEQaR/ExJNVz35fUYdhT4DHAOy+XyRZsxMc1mZSmoEWoYP4aG5vURux8qA5YBdqu32dt4ocuqqCUste91yBBI5/u8tvNh7FdlczC75jNG9ShVVzqcHWGDUNhRGw5jyGKHajsmJGEsDaVNlo2LDUxb7Phv4Le97YUpUUo3yW+z/ZJsxkYgcwzM0hkeRhdUChjXcUo03Q2Bw08F7NZTKnwK0su1knWw8v3U+PhGKfYfIZiKF/0tjHECSkdhQAxLMSR4gL6E9TYwVzfaCKJSIomcBS1hdEdeetqU2fuk4E0Np9goEkbmRGPIUzfUjSPhTfHGuWaGHxOyg8tTNZPpqY/hfyxzrOe06Ijdndv+Fll19SKaU+Aja7WiMJ3EfaFmnJ/R4o8uDsXI7+Uj1d9uXSj8cDkCj5nYJO1sTKzxFNC7GWRxFGK82bf/AAkeuErtR2gzUqhstMGgrxSRjQGbUw0oxOtqrdlIBN/DAL2fZBcy2cedBmGCpoeYA93rWe2ANqrWkY25bYKdplVIly0XhWMLXpXTbrW/zOPO6zqHCoJ7vv8A0en0PTqUrq67C3mu1cqIIG0pGfExECu7m6IDHbWBZ1EEi+vLFB+yWYeeJRE0jELqLuktXqK82pVIVxpI8OjrzMs9LJMqpsAGsEbE72AfMDfn54cOxmTmgaR43AaULq1DUPDyoXQ9Te+JXXY8WNa3ub5+gyOcppKivwj2azuG77Pla8LLCS1EfZJsUN+QHXEpOwksbwnWW7uMqdEa/ZYsGV5GPnRVq60Sd8be2TzwrG8MhidnYsYkCBjQosN72B2O3M1eAU/tAz6x6GETGqMhU2edmlIUbV02rrisfVRyxuDMf+I1UmrBc+XlgzDLOQy7hSx1GtJIUkDUxoiueCue7esBogiFAbMTQ5eQqvr8sLMPHKlkaUGRXj0EOxkYbL4gW5N4Tub2JxHhWbjuRZFUa70SUXaLnyFD05dcb1qitTQRnOEnoi96DrdrVkyrmWSVJ9XhFFUrbkUG/W9R6isAcu884sCWReVl9Md/FvBfpYOC+VmCFShUtQ3ZeV0NRAFir5qMHstayrJNm3lK/YiiNfDW+lWG/UHDwaZptJKmZdZ4kGlKTdqxUPAXCeNokWwaBvfffVIVUnmPCzfDHkXDI+WsXe1Kz/yjT/E2G7MBGbWsBIG+qVjd2TdR0u1n7XU+WNEvaEx2EeGH/wBFEU/A3rPz2x0VHu7OK5eRvm7MSQmsuGkPh5hkHutq2Rowd9Pvkj+ddeEtHYlzEGWLEHSrRxPtdiohbGyPtXt9R+e47qvvBJIORDFiOuxViB59OmNMPFSFqNVQcgqCifkAPzxVx7E1LuG3my0UHdmWSZTMHkKRshOmN+XekhuY8Xx5Y2ZbN5XSD3D77+Kcqd/RdhXL5YBOoly5Zz4+8AFfc0NZ3JO5IHPrgvkuB5REUS5g6iAa1MtA9KDfHA5eRUYWIWYl91zbFtj8QfP4V+OKEg8dDr9f9WDgtNAUtTZBGpDqsH1uhYq+W91gVOAGG99Pp/8AeM4NPgrImnTDnYtS0432AY105Df44a89DrGTUorA6gdQJAFqb25fHAL2fQ3I5rkAPq3088MHFdQy0bLdd2watWy2urltdHr0s8xjVcGTKqcS1zxvpomVUU0AdAKj5CjVDzxp4jB+ohSSMIWhDaWsABmlNE8wd02ommPUUd3Z3hwd1kn1BI2jIBJt2J/VxjV4r1DUb6KcQ49PmJwshSSyrFvCb/akADb1HTkMF+QV5lXj6wGaYsALmIJttgSfFQF2AOnO8E5oYTmFbvf1uqL9XTfcQghq0m76eWB3HkcSyk618YC2CAbDHa1o7gYvwZdpM1UY1NoiZj0Re6HiY1S2Vrf+eGJHuXgSKUM3jbvBQBtfE6jc9SKuuQ6k+7hz4BpijM8vgBY6C9W+70YwT4j4tielUa50uEcCjsPEqTyAAtKzDuIiWLErtbyURVj7p2Bwcz+U7t6Mb5rMH7co2Fg7qg22s1Q26nrhXQNXsbezmfzDylxlu4y1PpMhAeVy1hwBfhIBPTnsDjzjfC5mzUWZjUq5iaJmAU0okRgApNljbgHpV77DEuD8DzBkSXMyHWtFYkOqqGwP2VHoPrg9muLwxmnk0Dz5HnVURYB339OeIbSKSYhnsBJmVBzks8aswZkLrJK4A2SkXRGqsSaXWTdk2BpduA9ncvlV05eBIQdix8UjfEmyfmT8ML/GPaHBDawoZHsC2JQWdhbN4m+Q+Bwm8b7dZuRWQGMswNBHZFAHkVYM5PKmYfA8sSssXtEt4pqrVWdazOchTUpYs9bgW7jbyWyo+QGE7iPb/LRL7/iQUEQCWX4HcRxH1Zj8Mc64lw3OlETNPMEfRSppKDWxBBCNpJ8JFnVVi6sYvw8EyeXAEs8V8gsY75r8rIEY/uWPPESyJb8+w2x9M5ctJesMS8amzOXzOchSYGFlaMySI+kRrcjBdIQCjRA1WT6bKcs+azbqzyPOV5ox12b5hQugehVRWOiB8nHGNTjQyURq8JU/ZYJUZHSuWMi7QwKAsIjA3oBlAFc/Cl8q9MefPrcktscXfxO2HT48e89/K3QmZHsNmpJGc3Ch0UGYFvCgBO17kgnkMNOT7Fwov61y4sMfsjUABZJs3sDzG/yxtj45LN+xOvmP1MbPy/e0kD64pcZXVmiXJ0RIpYE7XVhfix5+gY9McuTN1D/PaT9x0YsOOUnprz23D0WXhj1d2qgrux5kczZPnz69cJfG2V2/WEqJH8RG5CAiyPUCgMMOamKQIp9+VtTee+5+BrSPrhA4zxdTKVXxBTp2N8ufK+t4xwYpZMm29bnWskMENU3zsvWMfGu0GUcERZQKaADkKpFHmAL32q7HM4F5btFKtKpCj0G/43inHlZZEVoghBu2YigfSrvr06YtxdnJm9+ZV/hUn/4j8MdGRQk/8lbffA94wqCbv75Z7kOKTSZiMNIzW4FMdQomiKO3LGrtHNUzaDpXyuhzOL2V7MKWpZJnYb0raa9fCAR8ScEYuxv3okvp3j6z+OrrioKDX4E37tjN5HF3JpeqxJGaTkWDHyA1fkDjW01jaEN6UuOhv2alCnQY9hsq2LPlyAHxwMy3YzMG3ZIo7JIVpNRv00rVfM42jjlzpfxE+pxVTmvgL2SDCMgIqA0SAB5g8wPMY25QSNmFR2kWIkanQaaHXxAc8M2b7PPGnhBkN7lRsRQN8yedivnilkIQDbRPI6HwqHeOjz3C8+Q6YeGUseapLZ/fcz6tY8/Ta8b3j8fLsA+M8NBcFXtaO8rk343rn+7oxVy2XRJEYyqSrBtKqWvSQa/Dyw2Z2CcoCciqCyAZFZgL1EkM9b2CfxxX4KZJRPHIQohQMmhdNOrqLPmQD8Mepq3PArYqTqGLOqMzyODsCp2EtAFtgoDFTXO15i8Sngmf3o0A6d5IWHIC6AobAfTDB2f7M/pe75h0oLdNZtlXcLsQLYi+XTDbH7MMkTcmtzz510A/lidS4HfdnJc6SgU60NtpOghgOXX0sbYJZnMwMbFVXQH8dRu8dgynYzIx1pgU196z89zzwSTguXAoQRV/Av8AlhUPxEfNXEMtpy8DMpRlaRSGFcih69DqJseeF3ML8Njh4zkozGWUxxOalO+5NFKatd3TJGDVCz8cJObLagvOwpWl3IYAjbzpgPjiOndpxezTfzN+rhTU07Tr5Df7O4zozL8gpi38zbbfTf6Ybsrk3ly/doLJT1/4ke2wJ3+GB/Yvh5jyzRTBVklZqUkbOhrxEEhWAI25gg9cGOEcSMHdFU1FtQ+Gkq38qxvkipx0tnJF1K/vgX5Hc5yNK/Vxsj0FIAbSvmAbLL5DYY3cA7Ly5nTGLWJVkRnDEbDMagfLktX9OtHJOBq+ZlneQJErIBuNTFUNqAduUg3O118MMIkkdRHl4zGoHujYsKamLNyOpaN2290pGM4uoqMXfrKabdsocZ4ZlTH+jhZJJS2vTE2lvCzAE6vCkeknxMd9RI1HGjKZUyoVXTKFOkwxk6AeQLt70ppeZIB5YMZqLLZUXPOiLzMZJvayWO+pmse83rgPm+20ECxrl8qzRmioXSlruPCnr0O9mvjglkjDllQxSn+VBHhfZzMyyrLmJVEatqWCMWt7e+xNWD927r5YL8b7TZXL2ZZPFZFL4d15jUSBd9Ab35YU5M/n2lGYklWPLqO8WLbUQUGkEaeYZhuQDtvhFz0cMzSzSTDWdXiW11WCQ7HkF1EggUedYwl1kE6VnVDoJzjqdIcuMe0eV1YZSNgqgEkLo1XtpVnFlgWU1oBq/O8BIsrxDNmNpkEa94rOzeAd2N2HiJkJNbgmiB066OE8XzccNRKkgNlWjjZ6A5mgtVvdnBWPOyfo4kmkLSSKQALAAJ1Ma9U7pR/GfPHPm6mat1sdWLooNpXb9QG4mneSdzGVCaKIaiFUCh0sEjy6nFU5RYUR4dQnDeIkNpA32Hhq70/jjI5Z6JUqSzgAlV5EMaujsKG39cQXMyyOKbUBZKogUlRdHktct98Z4enyNJp7e35m+fq8UW4uO69SNnEJs73OiRpRGxsb0CRXLVRr05deeFYZFg29VyskcvheHFOHhyusFwQN2k7zezfUi6KgchsaHPBA8JRNQ7plI6agevVdCkdOpxvHHkg2kYPPgnFOXPlQthgqgqiEL6GjfO733PP4+tYZOCO7TgyzDLsQgtU7zbQ9VzAIAC9T4h5YE5uMIxVTcJ900orzDAE8mFg2djzNYbOy/DYZE1S5pEYaVCMBq8CtpYeIEgavI1p9cPDJwk4S77/yT1kYZMayQ7bP2dgUqoV0lsxKCT4SSqbnoDW5Pri1xOYzZnutu7DBpP3gFGx9OQ+Z8zi9n+G5NYry+aeRtWrdWKsS1miq6QbJO5+nPArKjS0snUml+W35/wDTjl9Izakn5X9Db0VhU4y9yPePcQGsyMQFWkW/Mnf8b+gwohPHqEdFiCCVLG2I66tI3N8uuGfNyqprSx0jYgqBflZNg8hdYp5fiaSska6YiDbamsWCTpalFGgDZo715Y39H4pQxaq3l8uxh6SzKeRQXEdv5JcLyOad1CRSaKB8KeD3eZ0i79Aa3ww5Xsg8pBzDkJqspyuvsm9gOvn8OeGjs1mZjl/G4MfgWOhVr3aWb8tWrbCn2r9oMGVl7oRvNKlEgNoRSy7BjuWOlgaojl1G3Z4S1XSs4Hmnpq38RxyfDoYEEcaKifdUaR8TXM+pxryckhL95CsQV6Qq/eF1H2j4RpND3d/jjjHE/afn5D4GjhHQIgY/V7/ADAOftbnnNtmpj8G0/lWNaMbPoHOySBHMKBnA8Ks2kE+pANfT/PG2MtQBAva/K8fN+X45mY70TyrZLGmO5PNj5sfM7435DtRnIb7qeRdTFm5NqJ5kkgknYbnywUws+gGnuUxiJx4dXe7aTv7o8WrV192vXGiSNkkjnUkmNrYeaH3h8auscr4V7UMyhqZUlXqQNDV+R/DHVstL+rEp1KGUPTUCtqDW3UdfU4yyQtbmuKbi9v7vknxHtfDOGi/RncW6kloxpILKSLJN86IHXCPwjKzQfpMjDSuh6sFr8akDci+XmPLzxszsuXLam70K7HSoYgAkk9COd388VcnFBCH16h3iEUAb02L58zYXl6eeDHkhKpJchlxTg3F9gS/H8xAQ8MrISsd1sDUabV5bYJ5/2jcQJoT6R+6iDoP3b64hxPgsBRwolLhRoHKiFoA38sAZOCTE7hRy5yRjoPNvTGqqW9GT22GTh3avNSRStJmJSVAI8ZH20HIbdcaB2jl+0zE+d41cG4NUcqSSwjUoH7VTX62Lc6SaGx+dDrizJ2eyamv9oZcV0t9sTK1wi413Bvs/4fHmJJYpG0ARMYncm11GiVBbSGr7W9VW94a+H9nkysl0GYJTTKLoJsCDW1hLrbn9rw1zTgPFzl2MgBLVQN1Vmz0I+or0N46Tlc5NPAzDwGSJfcUAKzIzDU1AgkgUVrccsawwNtyXZfUMnUKlF939D2JNZiDatQJBu9tga33vne1C6HLGQSGigiZgh3bko1WTv6BR8SfTA3srOzUZDbCQKwphuA4NqwGk+HcemPeA65hMoZNEUvjJYkr4mYir6cy3x63ic+rHs9/6srDGOTe6X+6PYcwsOcEzoSNVKBsSdQUizRGzJyB6b861cc7a5qTwI/co0vdpHENLsLFkOTqJOoAAUN8e5/h8p1yxaWrU1EE2dgpJ28ILSE0dtSjkLx5m+zskc3fB4pHVSsCKdCh2HvnUAu7F22PMLV7Vy1Jxu/d8jsgsUWlVv1/uaFdnzp0KHERuWSRdQojxyNQC8i1DYGhscWsxks1POxT9WCSBpdLRKFEgG9OoKK25fDEP9iyplo4IdWuVLarNljqkmayfsLGBvVlhteDPC4IoI4YY0RS5t+7HNV1EOzfapNRve9hdnELBBNuW9fPuXLqZUlDZv5dkVE4ZL3csLzoJXLM8tEiiaRQALBq2I5C/TEMh2YgypWbiGajRauNVJUvsDe/i6g6VHz6YkvEZ1zGlIqSRZ28Ud33eXdxpYj3VuECuoe7wve03heZkzrM7xmPZIrkVQgVaog1pJKk2BW4F3QxeLDGra53MM/Uz1VF8bfyxyPtA4c0h0SMXlaiRG9NdKOarzFCqr88aj3TTMJge7UFQNDlAxbcFlGla3AsjktcsJnYzsyUc5p5IXSL3AhLXM2yXagUptzR+xi1IZhxARHUA6SgruLBgc0QeotLHnflickPEzRXZK/4KxSeLBKXdul7FyMmTymXineULE2XjUuAw72gT7lGgWs6V9COdHA7M8bedykEEKhjSglFCVdkKK9PF5DkOQB8OzDHJDvpSDmJbsgt4IgABQ85GO/LwY0txKEjuI+9EZrkUR5SN9TsxNAVsg2G92d8bY8agnRhmyyySTl2Vf2X8+Da6JZZAB45TIyxbc9AY7joCbvotmgL0z1qfWtkeLlZ3rfr1xW/S8stgQyWRzaZdh1oCLYkbWbq+WLHDo8vLIkaQ5jW7AKFljck/Axr9eQ5nGhhQXyKZiWoQjSsfdqQsRQ89ZVV5WTQ5YY8hlsrlyhzGfgV05qh703uOY5Gue3ngJ2sP6NG+ShIMrBTm5FABZmFrCAKpNNsRtdjzYYXeG5KR5u6rUADvew0np5DUwFet4ynCMqbW6NsWSUU4p7Nb7WdKyT8N0GKHNl5KbQrWhYm6FFBdnAriY7vSGIFDWb2rnV+XU/A4F+y/hAlzc+ZceCAUpPIFgRfyQEn4jDHwhoZ89pmr9csndo32gq1p+SG/7OPM6zH4meMF9+Z63o7L4WKUnwt/oip+l8PQL3rkk+Kx3hDURTDSpG/OjWJNlODhkXx6pSAhCysGLGgNQBUmz54UO10P6JIcqykmP9mxPvxsTpPxAGk+oOD3suUT5hSoIWMFnUkEE0Ap9Nzt18NY9DFrikvLY8/N4bbl5/MP+0PtSOHQQ5aBR3rIaJ3EaigGP3m2oDlsSeVHhuZnaRmd2LMxJZibJJ6nDp7VxNLnJZ2jZYVKwxuRQOldW3UgkubAr1vCKu5obnyG5x1I4me48wUyvZvOSe5lpj6lCo+rUMXl7C8QP/lz85Ih+b4LQqF3GYOzdi8+u5yzn+Eq/wD0sTgVmuHTR/tIpI/40ZfzGGBHKSKrozLqVWUsv3gGBK/MCsdj4X2jjzWWYRI6BW0kNQskBmqidrPpzxyHIZCSbV3S6gilmPQAfzNUBzOGmBmybRIQ2tRUgFEFmNuDW21ql/8AL9Mc3VRlLFKMXuzo6WUYZoylwmNmVy6uTE29+7/ENxXrt/LriWeVIo4p3olIwI182IG/yq/61ivmJNkmXdTpavnY/HbFXt5mlaVdHukORsRYbQwrajuzcvTHD6NncdD7M9T0tiqSyx4kvkAclnYTI8mZWWQt1jcRtqscyVO1dPhjdk89DGk2pZTqK6QsunavtAJ4juOo+GADSbfPE8y/Ktj4T/hX+mPUlC0zxoSprYLR5pWSZgCo01pLauToas9KwOzGeBYkLpHKlOwrbayT088e8OYdzJfLrXl4fxxl5H/8j/Bh1XBMm3uFuyfZwSSlZF2rzN2SFAAB522D/Hwcq2lpp8vpQV4fEwpkVrR75huvQ4vcEg0OXJZVFBj1UaxuNzuKsbdMAvaFn0LkwymddAtpVDEHU3hGoe6AQfixx6PSRuF+aaf32OPPNeIobbU0GsvwiXLIszvLNHI6t3pCnUx1je5dZJJO5HTAV+Byx5mR0R9m1HT4SpsahsSCb25kbbVgvls3E+W/8RPIpUDu0RVK+7tY0kAX8MZ2VzsjxMzI8jlRbLvvqbc0f9HGPpPE8Sb73XurY6PR2XxK9n13B+Yzcqd5pLN3iaWDmmA3B6VfLYXsK2PKp2b7QzppkaSg0yx2/QGI0LPIWqfTDdJwlpg1xt12bfZVJ68wTywvngWZUMBHasSdNDma89uh+uPLx5vwP2p/A9ScVrSfk1t6/UdB7J8TE8pcgF2iUah0KMwZfmRdD7uPOO5+J3hCqtvpDbCyqzlSpPPTqvblufM4SsjksxEEZBLG6lt1I31NZvcg36+ZxDgvEXmmEchXVGACRpDAyZjWwaiV2ctVcrPlilLXinSezfs3fmGjTmg7T29+yOxPkITIrsCWBbSGdiPEpBAUnSPCTsByvHOM77LctJmJyZWj1OWVQwYi+e5BYeImr6EYP8W4zHmRkpMvICRmlkIJKEIkUxfwsLogMt1W43wa43xxUZ07ouUF6iPCG0FlA8zsLO1X8cdOzR59uL3F+TJRJmIctCgjigjLqAmu2AOklRu1Gz5klvPBDMdnZ5J4Z5Z4ZO7LCkgMZKuBYvW2+3pteAfZniMs8kE0oCu8AZwNt9JX5WaNeuGDj/H1ymXfMOCVQDYVZ1MFAF8tyMc3SPWpSfm/2OvrPw6IryX78nNe1Xs7zMXdjL65oY0MaEFS4tpLZvCPCC45XVX64TOI9l3hBMk+WBAsoJdb/wBxFY/WsfR8ObjzGXSaMExyIjJpsEKaPyb/ACGE/j/DVkYiRAHvSXFB2RvVgdq8VMdjY2vHS0cib7HCIo2Zgqm2PIUR/wBuw/AY+juw3YKDIgOSZMwVppDyHmEHIL0vmR16YWeC9ihDxKFge+y7BmV+7QFWVSdLsigXakdLBx1XNu4QmNQzdATV/PDSE3sIn+yjE0jz5Dv2aSVi6pHLrDTsyEgnVaRaVFgUb6bnTxvPwmF3jgSEqjEgoquDpJAbTsNwDp35AmuWOjq3pXpijxeWMIdYUkilDAGz88Zy0xuTXARttJHOMjkxk+GrCNpZ2LP5+KiR8kCJhCOZvikLCQRrAx8ZNBTGrMxJ8iRpPnVdcdL4jU+aSEkqg0rvXXxE/E2APgMauJeyaOwYJWDWDql8e93Zqr+FC/PHn9F/myyyvtsvqep1b8HBHEu+7+h77UuzX6flYs1l11SouoAbl42AJUebA0QP4gNzhX9m+ZiyeRmzMzBDNL3aWaJ0Kfx1CT6Y7Hw3JdxCkIYtoWtTcyeZJrzJOAXaTsXls4NMyaRqL6ozobWwALmvCxoKLYHlj0pKt0eapbUcp412yyzjQyLKt3TqGWxe9f5eeAnDO1Pc2qOyqzEmgPDfIKKoKBWwrrg92m9kM8BvLMMwnPQBplA+F6W+IIPkuExeyucvbLS7HfYCiPQnY4hJPhjsIp2lzL95cyeAatndNS9WXcWRsdNBqJ22Na8x2jms1YAG41S7eptvUHeuYw1ezfsPE4M8pV5Y2I7k0REejMN9TEbjoPIkeEr297ISZgd/ApGZjsbHT3q/d1A++OlncEjfY4bhuNS2Oe5XtU4Y62etJrTLKpDdD7xBHPbb44a+zfHoZbWbiDZdxy106N82Fj69Mc9/RHVtDRAOOatYYfFSLH0xfjjlQcljG/3hd+miz8BeBkUPGZ4m5uCOTLyuXQLoYDX41awbKOrKD4gwoXdEEYybs3nvGr5YuxUlm79AASLs2ee91hfk7PZqQnU8TaRvuWPuMFBAXUQfdAAPwoYb+wmemyytl8yEWEA1q7wMC1beJbKkE1sK9ejSb3G5UDOD5eUZdopl0srHTuGsXfQnkTgT2qekhHPSJAfqn9R8hjp8XZvLuC+XkoECgW1r8jZI+p+GFPjnZ5+8KTxlVO6lT4T02P122OPLWHJh6pyr8L+p7Pj4s/RaG/xR+hzKHMV0/wBXiwM1e5UH+gA/linOKdgOQZh9CcYrY9RtnjJIKRzWhAUAXR+Nflir3KeWPMq/Qnw/51v+GLR4ZD/xv/1//wBYWpg0kdnGVkaKTSpFMCNIBNg+pAwpcS7J5vNyjvxMBWnvCIjQtjy72+Z6DrjqGU4LMEClkTez1s/LyxuPBJL/AG4Hpp/rgw5cijs63dbbr3hkhjc9TVvbu6+ByaTspmmj09w6jSBRkiN1503oPPDD2d4dmMoHijS0AtWYqSSdyCL2G5FV63h4zHBQV3mN/ugAn8TjQnCVArW5+Yv8sadRkyZv1JN/AnDGGP8AJFL4gruc2QDaURty/wAjviWTyE3+9IPwP9Bg5BlQi6QTV3ubxIxY4H0/NHX4/qA0/DAVok77f1wKzPZ1CpVWIPUkWSepO48RNkn1w1lMVp4DhvDap8eQRzuMlKPIl/7MOXljmBeTu9Q0BFtlZSCAx3HMmgd8J3DeM5gh48zPndfJYhMyeGuRVm358q6Y6/3HmMUeI9m8tOP1sYbyNkH6g3jTHDRDSiMuRznqluxf4TnVy7w60Y/qFUgbkFiPlz259ce+0TiUE/DZBFIDbxEjka71LrzqwdrxHj3C5lkAhjZkEaqpG+wUDfeunI/TClm8r3NomXjuTZm17JTKdeiypbbqP8sYdLllFyg4vlnd1WCEsccqkuEq7nUfZnNWTiUAjQWWjzAJ1AG/Rxirxf2jiNioyc8i9Gqr+RU15/PHMsz2uzGUpctIQulaHMWqKpIBsAEgnDDD23zGwfOEnrUMS/mhx6EppcnlKN8HQ8hxxSYpDDojky0k+s7aSnd3Gw07GpOf7p2xV9nPb1OJLIDH3U0dEpq1AqeTA0OR2IrY154Vcrx1sx3kX6QXaSKRFVljXxNGwXdUBu6HzwC9nMkOXzUJRhqDCKU1uwk8Js/d1aW/s4UJqfATi48ne6wO47GDExIFiqPlbLgicUONbxN/Z/6hjPqv0ZexlYP1I+1fMQI2vPRk/wDET8GA/ljpxxy7hcBkz6KN9Mmo+gQE39a+uOoNjz/Q6fhNvuz0fS9a4pf+TQ3PGwbemFLt721i4ciFkMsshPdxg6dlq2Y0aUWByJJPxIH9h/ahBnZBBLH3Ex9wataP6BqBD+hG/Qnlj1zyh8k6Aczy9PX5Y5z20nWZ+5kyrI5sJOsvhcA0VcAAk0p2IIB6+fSEiok3z/DAbj/DXILxKHJ3aOwuogUGVjsHqhvQbSoJAuxgjmJ4EEdJcsM1ABQcxzRqeV6V1IFfmNmNcupGDWU7Uvl1vMd9PG5PdO0SpJVWAxRijiuRpTseeI8Q44FLDMRz5de7ZFEkbRAG9XvRq6WzBQWDct9sA+JrBmoBDHmSShaSNmKsNVMdPgYkHxEVo+1zesTXcpG3tjxvh+cTRJFIJE9xu9ERW/INsfIgqeRFjCK+fIjMLTNpNAsIQ5AFbX31EbdR1Pxwf7UwGVEkXL6yNKiNNQYuyeJFAQOfd18iB574TM1KYjply0kbeTsyH6Ml4em+WKUq4XyGPLzZSKJkXOOdak2MsVpvCACSWYbXyBFjn57M6wcLJJmZyzgUWZkJXyUGPQR729EGz8lH9LRhQjYGufeavnWgfnhsg4y36PMHYFEjJi2CgtfhFAUQVkRSOdoSDYsxKNcMtTv8yGHs/mdOXeFIgJDbrN3zBu80kK1BTXltQ3O1nGcPhP7SSfVmCyI6uxLFNJIViWYMVYr4h5PXKzzt+089AJpT1AJP+IkfgMOPBuAcQOXjzJYy96yMIju+kE6W38IUhjY+6++JqS/Mx6k+EIGdciWQHY63FdR4jsfXGlZPQ4a/aH2c/RpYWJBMsQLVy1oArV6brv13wqiLFbNEvZm+CQUfgf5Y194PM48EZ8zjzuz/AKA/ywxM+sIEAAABxu048LeWPLrGcUopJdi273JkYysRDHGXh2Ii2MxgOPawgIYgcbaxEjAM0so9ca2jxZK4jWEBQkJ+GKs8dgg74IsgxrMdYVsdKjlXaTsZqfvIGZiD+zddtjdAgDb4/XCxn4UBIkQxSfutY+h5Y733AONEvDUPNQfiAcVbFwfPeVR0lQg7ahv88M2TYplmZdQqdlXUACCAX17HnRUEeoomsdWPBYTzRf7oxy7tZG0BkjZvdJpfOwqq/r4F5/vUbrw6Y2RI7D2a7b5POCopQJABqjcFGB9L2bf7pOCnGnpB6sP544x2L4A0mQLo9GaW3qtWiJiuizy8Qdr/AHuWHXL5mYfpGsFIkVe6Utq30tqbfcdNsed1nVx0Sh7jtwdK24zM7Bprzcsnkjf4nX+SnHQWxzb2f8Tjjacvfi7sWOlaze/nf4Y6Bls9HIPA6t6Xv9MbejoqOBIfpNt9Q/JUv2Pnr21Z0ycTkWye6SOMD4qHP1MmFqHgc605PdnYgi7BG4O3IjzHLBHtCtcTzjH7E0x+ZkNfmT8sT4XnWZl1K2hvtb17pNe7V1Z571juPPPoHsNxz9LykcrEd4PBLX31As+gYENX72D5OOSeyHP93mp8vyWRNajoGjNGvUq/0QY6y2GSQc4E5/s7lJv2uWgc+bRrf1q8b+McXy+WTXmJUjU7DUdyfIAbk/AYWpPabwsf+ZPyhl/+GAdBHhPZHJZaXvsvB3b0Rs7kAHnSsxUE+YGN3aDg+XzURhnQOp5ean7ynmGwEi9pfDHbSMzXq8ciL9WUAfPEMz7ReFrzzSH+FXf/AKVOEx0Iub9jkwc9zmoinTvFYMB66bBPqK+AxJPZLmCndvnowl3pWNmFi/Mi+ZwzT+1Hho5SyN/DE/8A3AYGT+13Jj3Ip2/soo/F7/DEDNfDfZHlo2DT5iSajZRVESn0O7Gj1ojD+7+QA8q6eQGOX5r2xj/d5Q/F5a/AIfzwHzXtWzj2EjgjHopc/i1fhiWmykG/a0tiAnoz/kuOdd2cOHZmaaWAyyyO5aVvE5LbBY9t+QsnYbb4vy8Pib3o1J8woB/AYzUtOxdatxDERrljX3Zw8P2dhI2Dg+h/zGKp7MD77fT+uLWRE6Gd8x6q4kVxKsICCrjGGJ4iV+eEMgMSBxlb4kpwARJxAnE8RAwWBg+GMIx7tjCcMDUy41umLFYiRhAVChxitXO9/jiwRiDJgA828sUs7wyGSjJDHIRy1orV8LBxcKVyxEteCwoF5tliTwx0B0Rf5DAzM8R7zJyvpK81F7c9Iv8AxYYpVrArjmVeSBkQAk0QOV0Qa+f544esw643FbnZ0mTTOOp7WIPD84Yw4Oll1C0N6j4RuDy2rkSOnrg5wPNZdWdmYSFlGlTQK9SKJG/IWOVeuKEPZrMsP2Wnn7zKOvoTgN2g4bNCrK8biwRrUagNvltjDD46qNOvWez1S6OVz1LVzs+RX4sH7/MM6srOddE6jRb71nV8bOCvZ8L3RnG3dUp3AL2oDQqKsPTKddkL4fC3LFfgGXgEbd4w73UCBX2bGpd9j1ONp4isK5hIldlvlVBdVC6HO1jju9lKHnePaitkfMydyb4sKdl+KiPO5KfkpkCn4TDRv5ga7x9AzMQCQCSATQ5munxx8s8XsCNbNhV6738R1w3ZD2xZ5dnTLyAULKOrH1JD1fyxbZnVgbtjn81NPJLmI3Vt1VHUgIv3Vvy8/PfnhUyxjsBmC2dzzobdB88dXX2zZg/+Xi/vsP5HHje1tyf1mUirz1avzXE6kVpZz7jmVyyIphzAlJPLTWkV1NkeW3PC5qF7H6Y7MfaKj+5lssD6oD+G2Nidt5vsmJP4FA/mcZyzRRaxSfkchy3CcxJ+zy87/wAMbt+S4K5bsPxF/dyk39pe7/6yuOnv2izEiG52F7bUDv5UMIHGstxQsazM0yHkVmI+RXUAD8NsTHPGTrj2hLFJHiezTPVcvcQD/mzJ/wBmrF3hns+hO8nEIWANMMuplr01EgA/L5YXct2UzUreNdN82kYH8iWOH7hWRSCIRR9NyerMebH/AFyAxOXOorbkqGK+SWcWKNEgy6MI4yTqJtnZqtj9Btt8NhiqzWKJYfh+IxcYg48MYOORyvdnSlWyKvdqyd2/jQ7lSQb3vqL/ABxvSGACu5T+6P8ALE1yoxn6IPM4EHJ2XGAeuPMSXHccZ5pxhGPbxhJwAQJx58MS0+mMGFQyFemJVj28eM2ADU+MxOsROAZHGEnEseXgAiMeHEicROACLY1kY2ViIxIGoofj8sazGfLFrEThFFcx+mNMsAqmAIPnviyxx4R54aExL472Iy01sn6t/NdhhP4nw18sf1qayBQcDYj1rHWszlNXLbAqbhLb6jYPzxcZUS1Zw/OlpHuvrt/qsFTwOIxqEfU1eI8rPWvTHRs32XRgaABPkMI/HODyQtyYfLbDcrBRSFrN8MdDviqbHng9GznY2flj1+H3uAfpgsABqvmPptixDOR1OL78If7pxqGQYbYNhbhDIcRYCiTgvl8+CP64Bx5V16fhjbHlXPTGMoJmsZsPRZo/HFxJQcCcjl35at/XBZIG6rfqMYSgrNVI839Mer8MWocopPlizFw44ih2UoTfQ4td16YuQ5E9Ri3+jnBQWh+OPMZjMd5yEl5Y8OMxmAZ6OQxDzxmMwAY2MOMxmACOIYzGYAI4iuMxmEMkcROMxmACLYgMZjMSBsbETjMZgY1wa2xDGYzCGYmPBjMZhiNLc8DuMe6fgfyOMxmGIRcxzx5leeMxmAC2nvD5/wA8VuJ+6fjjMZie4zVF/r6YlP72MxmEM2xYL5P3B8DjMZjNlEm94/DBDJcse4zC7DXJeXriJxmMw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8" name="AutoShape 8" descr="data:image/jpeg;base64,/9j/4AAQSkZJRgABAQAAAQABAAD/2wCEAAkGBxMUExYUExQWFhYYGRwbGRkZGR8ZHxsfGxkaICAbISEfHykhHxsmHxgZIjIjJiosLy8vGyA1OjUuOSkuLywBCgoKDg0OGxAQHC4nISYuLjEuMDAuMDAwLjcuLjAuLjAuLi4uLCwuNy4wLjAuLi4wLi4wLi4uLi4uLi4uLi4uLv/AABEIALEBHAMBIgACEQEDEQH/xAAcAAACAgMBAQAAAAAAAAAAAAAFBgIEAAMHAQj/xABHEAACAgAEAwUFBAcFBgYDAAABAgMRAAQSIQUxQQYTIlFhBzJxgZFCUqGxFCMzYnLB4YKSotHwFUNTY7LCJERzs9LxZKPi/8QAGgEAAwEBAQEAAAAAAAAAAAAAAAECAwQFBv/EADIRAAICAQMCAggGAgMAAAAAAAABAhEDEiExBEETUQVhcYGRscHwIjIzodHxI+EUJFL/2gAMAwEAAhEDEQA/AOOyJRI6g9PQnFrOEFVA6M340cacwaN+YB/Df8RjddLq3uxtdCivPl6YkvYs9nl/XRAnbvAfov5fhhm7cNUvwNfhhc4Dl2mlVEbu2JNN5UBvtjbnlksq0mujV7n+uOXLDVkTvhHRilUKopSudBI5hl6XtT3+OnH0L2DOrhWVP/K/InHz2bo/DevQ4fIPaRLlstBlYYwQkIbvCwYksC1FdO2+3Mcx83kx+JDSQ5U7GDtAKd/9dRjnfHcqyPGwN96moehWQoV/wqb/AHsZm+3WYkbU8a188SzfE++iiVlKvFrIB6B2tq63YBo+RPnfH0XS5OmT1HRlzQypJHuSkzEs0LyTuxWSMfrHZj7wNC72G+GXM5+aJpGU+FTbEH3Aa0kgH3bsXW2AHB51E6bWFkUAHcXqqz51zr4fNpmnhBljk7vRIqobLggxuzE9ASC4O5rZa616MJOm5HPOMbSia5OK5tIzLJC+gEKWOkgE/ZJF7+mIS9oAgVpIydd7Ba+ynUkUSCDyONPFeMpmswFJ0ZeFvBGzg2DWqVrO7bMSPUfvXfzXEI5cxFpAJaQ6a03dBLBJ35jl/lgc6v2WToTozg/GlmfQorVDOVGo7VHIDy/g9Pwx7kuKo4leTMSo+hhrYFwUdSrAmr1nwVz3UYu5CTWxbc1FmBZ3oqjKfh9of/WA50HkiEKwY61AUCqLG197ehQvoAd70jNtWQ4JSNJzEP6U5JhdHzKPqZSilFXVpK1axnSF33BPKiThoy/F8qJWjy8Ea/qWkcwspTYmzuQKBajR+zQsY55xlcus0pUuELnRZohRyAF78tyfhzwa7JwgZkDQSe5kNAkgDvAw2O7AWDv1C40ciHuHOEuBDGzayfEB4GIAsdQKs9d/IfG8c5H99R6EgfgcU+BW0EUYV2Yl6pG5WvWqq73vphpThcOXXvM1IP4LsfD94/h8cRQFTh3DXn3Sgn3zy+XmcW8zJl8n+yUSSqpLbgMVUHazsKJGw35X540ZrjE2Y8OXGiPkKIs7cr5Db7K740jsdKqTSyOqlomTTVneuZuhtfQ8+mKXqE9luU8txiTNyRrJBmSWmAUBNMPdgjVJvzSr8XmVHU0T4R7Ookdpcw5camIiFCMDVa2a1EgeoHx5mxwTtBBBl4ctEySzUqUppdbVzPz6X61hV7SdpMxI7I0gjRWZTWwtb5Xt02J1H0GHsLU3xsPHFO1GWy4WNNN8kVRQ+Sjcj4CvXHM+LdvJcw+neJOepxyF1yGw236muuK2V4HmMw/6iJpGZmLSEEA0xXdm6Aq1Cz6DD1wH2ZqtNmpNZ+4lhfgT7x/DCbbKUUlb5AHYvgzs7ZmZJBoAMTEH9YSHFjUATVCuhvrihx7szJHmUzICuj5hGJsArqfUSQegNja+mOs52FFVYYVGoCwo+7y+XPrQOFnNZdpo3EsY0k0pGrUnrqUim3Gw5evPGcpRTLSbRy3iC6RTErR3okee22AHeSd4VhB3K6VAFWAwXl6Mf9VjrEnYp8xLfdqkOq2MjBy1knUi6aHPYMCK3N4Y8l2HysZ1OO9fproLf8CgA8r8Wqt6rFwW1ikwj2Iyhiy0UbUWRAGIN2/N722IfUK9MMRS2JxWyT2t/e3+XT8KxdXGnBy3bZ4R+eFDtz2jfLNGkcYZmBOpiQq7gcgLP1HLDbI4AtiABuSdscF9q3amWTNPHBmSMuqKpEbbO1EtuPeG4HMjbEt7F41chs4hxHLoCeI5wv8A8lDoT4FE8RH8bEYAL2wzEqFOGZVFhB094QqKNtybqvj5mudY5vlZAN0hEjHYPJ4xfoGIS78wcdW7KZcyRa2MMjCqsEsgAA3W9N3yKBQRRHPEwts3lSF3N8Gzc6r3+baVVodzEG7vyADDShrY8idueB2R7HxU3eNl7LEgO51BdqB0sovry64cON5yWKCYgiWVFYBQtKQWrlZvSps+ek+eOaZfN5pQQs4AsmrU7k2eS0NydsVJUJIHZ9dx5WfoaI/M4gqWtD3RV0fUgY350eE+h6ehK/8AcMaEA0sATp6+m4/njNFPkucEzBhfUEMlKwq65hd7A6VjIM5b3pO5/wBXtjODZgxliiF7Ug+l1vsDiErlfsFTzFihz5+o2IxlKNt7GkXSW5tnW9XTwv8AgpP8sXIZlpPcAKDSrAMdILAWaF7hunlgblJXeQ6mG6S7AAf7p/IY3NpP6NdWYh0/50o/lgWN6aYOdytFktUgW0UEkMdxp23JHkN7+PpixxJDHNWvW5NtvZsHrvf5HFDio05qdj0nm/8AcP54u9oo2E8hUe8561XI1zvkcGjfkFJ81yQRiczEqXo74Ak3epW3B9DtX9Dgl2tLBWZb/buNvXVXy8H4Yp8OdlzRDLY70DY/89QD13AJPwsdcFuOxakmBjdqcvS8/wBuyA+6dqYnly+uNlwZPlAjKQBnRj9x5mPKgtCvUbj8eeDnDOEZfMRRBmkR6SlWq0u3j5gklCo6b2POxSyvAS0TSK04IRU0ImsnUxXQFBXUKTURddfhclykkSwoMtMSFChpFaEbtt4bG9kfbIHXGSepun/o0eyVoMcPyJinSNdo1hdgGI954c3qUG/E1FNroC6oYoZPsxmM1IsUBURq2o1YjBDNdtzeRrNitivQEDF3h0K9/H3koEkcGZIVeTXEwrlsACx256T64PwZouI4IUNgApBDsd/95M4IEaEkmibazVnGsU9KTMm1qbSOfcY4BJGXm1KxBKsvipWDlQW1KARcbEKL3UXXLDj7POz04dMxMNEawshMnNy3d+IA76fCx1GrvrghDwbJ5CnzDfpE43SIe4h89PLVy8TWdhQGNmSk4nnZhKhjhgWypZSy30YCwXccx9m7vyw6C9ifa3tmuSAiggYuygq2mlAsqPXZlbauuwIN4F9n+zfFM45nzM75aNt6KqXI8grAlB/F9DhoEeVyLB55HnzLWe9l8TGvu0NKDegFF9N8KfH+2mZnYpGojis2Te67UKDbknzNV0vD2XJFt8DnneN5PIRbsu1rfUnexsLLHTuAOnphRz3bKXNxOyeCIatiOYAWjQse84G9/LFqLs5LnhGZoTpC7sxMbLVAkEqwcMAG3F3q3Aq23g3Y7J5RCK1aiL1m7IogAUBzANAbkDnQpW2qKpJ2IPZPhWYmzEcyRUgdWZ9IVSAwOxq2+V+uHnK9g8uJnnm/WMWZgp2VQxO1ddjRskHywx63baNAo+84r6KPEfgdOJfoCneUmT0b3R/Z5fM2fXBQavI0w5lANMCax+4AEH9r3fktn0xsGUkf9o+kfdj2+r+8fiunFfinaHL5f9rIqnovU/BRbH5DAjMdqHZNamPLxkGpJzz9VjU23nuyn0wOSBRbGF4o0RkUBbvYbX6k9T688KcHF4oVMUZM7aj4Yhro0LDEkIpPUOVwo9ou1mVlVo1OZzzH7hMUQ3G3hAX+8CfXC1neN55/1W2VVhUUULASuTsoBNtvuNq3/HJ7vk0qkP8AxrtRPEwWVo8pG32ywlkPhva/CDtVaWAwFn7bZePU2Uhnzs9ENMzMwUMN/FRVFoDZQoxzjOcLImMJV3lJUgyr49RBBDXdqQuoE7UL26lIsixpZHkmK8kiUsAfLU1Bf7KsMTPIo8s6MPSTy/lR0DhPtMmOXeeTKIqJYtZrJIAul08hqXe+uBud9pHEZ7/R4VSPpJ7q+V95INA8654F5DgE53SGOEfekp3/AMQNH4KuCh4BAPHmZ3lcc9zt9Lb8cYy6p9v3OzH6IhH9SXuW4tZ/NzTD/wATm3c6vciuTpy1PSrv1UNiWV7LPLXd5Yr1MkzlmNeeqgB/At+uD0/aPJZYHulTnVrXPyJ3N7dcA897QJW2jIHoB+ZPP5ViU803f+jf/pYFSSft3/ZBnNdnYo01SsqghVYpY0qJEu2Yl2o0bYmiLFEXgDw/tPLC0rwxxBXlB/WgqNK2Ao3X3VVQBvRd9vIXmONTzWHpy3uijYNg7VuTt9rVjw9nsxWqZe7DEeKd1h5XX7QhjzPIHHVCWiKT5PL6iUck3KKpfCho4rxZcxk5pyiBFkjWRAC7EnxCmYKvNRvTbfTC4e2bDaPKwhRyDd6x+qsB8gMEcv2XZYGZsxUfeKCkauQzEEhv1xhjNAHxWQPPpiP+yssNtX97NKp+iZaRR/fPxxTbl2MFt3FjMAEEA3t+YP8AMLihHVHyr6/6rF5UKFkYbqxv8CB+H44oxiiR5WB+OCK2oUnZe4LIQ4C1TMoN+rDl64N9qovBH/6K/wDutgX2boyqpW3LKQfKjZ6108jywc7XnRFlWoNqjZSD6Pf88UlyxN8IB8HzJLhDpIKuOl7xvX44v8MiUxw2qkiPmSu3/iJ96O56cvxo1nDIQsuWuPSZqZQDyBLAHnyrfpscbJSI4cvIUsBeQY7HvcwQfLkT9cAG3iDq2YnDQggTSglRbbPV1Ys7jaxghxIxjMOvdMxd1slLFVQayTRHKgK57408azUCTZjWrftJbIN213yI2J2o9PTFzPvH+k6d9TMg3VWqwlblSRz5g+eFuCrY15HLRnMlFBDd6hO/Pm93pNChve3X1wcyuUXMO+XAYqdyDXiJndvLkuggXyDdSTigMyhmjjR3FuD7p8YRx6UFDXtfO+ZqiOTZxrWNmV5Co2B1Be8nGo3yTdviL6VdIllmTiMOS/Z/tgAplWLwIB/u0BFaQPjfmSbAh+0eZzplcEMkAY62CqNADHko8ROnb4i6vDLwrsvK6F5G7xwSqqTVVJ4qBoKd2BPM0OXX3MyQ5TMiJITLmr8AEdRp3pBtQotjytjsKJ8AJBVeZPK25KPDOz9D9JzNwLpdC0gAkYMNlRBYWzdE2aJFG7xk3Gs1Mz5Xg+WEKh2EszALTdSTuL/vHyBGCKZF0rO8VzGhlX9kr0ihqFGtuZGy9a3PLAV+2TFBl8m8Z1WVEQaR/ExJNVz35fUYdhT4DHAOy+XyRZsxMc1mZSmoEWoYP4aG5vURux8qA5YBdqu32dt4ocuqqCUste91yBBI5/u8tvNh7FdlczC75jNG9ShVVzqcHWGDUNhRGw5jyGKHajsmJGEsDaVNlo2LDUxb7Phv4Le97YUpUUo3yW+z/ZJsxkYgcwzM0hkeRhdUChjXcUo03Q2Bw08F7NZTKnwK0su1knWw8v3U+PhGKfYfIZiKF/0tjHECSkdhQAxLMSR4gL6E9TYwVzfaCKJSIomcBS1hdEdeetqU2fuk4E0Np9goEkbmRGPIUzfUjSPhTfHGuWaGHxOyg8tTNZPpqY/hfyxzrOe06Ijdndv+Fll19SKaU+Aja7WiMJ3EfaFmnJ/R4o8uDsXI7+Uj1d9uXSj8cDkCj5nYJO1sTKzxFNC7GWRxFGK82bf/AAkeuErtR2gzUqhstMGgrxSRjQGbUw0oxOtqrdlIBN/DAL2fZBcy2cedBmGCpoeYA93rWe2ANqrWkY25bYKdplVIly0XhWMLXpXTbrW/zOPO6zqHCoJ7vv8A0en0PTqUrq67C3mu1cqIIG0pGfExECu7m6IDHbWBZ1EEi+vLFB+yWYeeJRE0jELqLuktXqK82pVIVxpI8OjrzMs9LJMqpsAGsEbE72AfMDfn54cOxmTmgaR43AaULq1DUPDyoXQ9Te+JXXY8WNa3ub5+gyOcppKivwj2azuG77Pla8LLCS1EfZJsUN+QHXEpOwksbwnWW7uMqdEa/ZYsGV5GPnRVq60Sd8be2TzwrG8MhidnYsYkCBjQosN72B2O3M1eAU/tAz6x6GETGqMhU2edmlIUbV02rrisfVRyxuDMf+I1UmrBc+XlgzDLOQy7hSx1GtJIUkDUxoiueCue7esBogiFAbMTQ5eQqvr8sLMPHKlkaUGRXj0EOxkYbL4gW5N4Tub2JxHhWbjuRZFUa70SUXaLnyFD05dcb1qitTQRnOEnoi96DrdrVkyrmWSVJ9XhFFUrbkUG/W9R6isAcu884sCWReVl9Md/FvBfpYOC+VmCFShUtQ3ZeV0NRAFir5qMHstayrJNm3lK/YiiNfDW+lWG/UHDwaZptJKmZdZ4kGlKTdqxUPAXCeNokWwaBvfffVIVUnmPCzfDHkXDI+WsXe1Kz/yjT/E2G7MBGbWsBIG+qVjd2TdR0u1n7XU+WNEvaEx2EeGH/wBFEU/A3rPz2x0VHu7OK5eRvm7MSQmsuGkPh5hkHutq2Rowd9Pvkj+ddeEtHYlzEGWLEHSrRxPtdiohbGyPtXt9R+e47qvvBJIORDFiOuxViB59OmNMPFSFqNVQcgqCifkAPzxVx7E1LuG3my0UHdmWSZTMHkKRshOmN+XekhuY8Xx5Y2ZbN5XSD3D77+Kcqd/RdhXL5YBOoly5Zz4+8AFfc0NZ3JO5IHPrgvkuB5REUS5g6iAa1MtA9KDfHA5eRUYWIWYl91zbFtj8QfP4V+OKEg8dDr9f9WDgtNAUtTZBGpDqsH1uhYq+W91gVOAGG99Pp/8AeM4NPgrImnTDnYtS0432AY105Df44a89DrGTUorA6gdQJAFqb25fHAL2fQ3I5rkAPq3088MHFdQy0bLdd2watWy2urltdHr0s8xjVcGTKqcS1zxvpomVUU0AdAKj5CjVDzxp4jB+ohSSMIWhDaWsABmlNE8wd02ommPUUd3Z3hwd1kn1BI2jIBJt2J/VxjV4r1DUb6KcQ49PmJwshSSyrFvCb/akADb1HTkMF+QV5lXj6wGaYsALmIJttgSfFQF2AOnO8E5oYTmFbvf1uqL9XTfcQghq0m76eWB3HkcSyk618YC2CAbDHa1o7gYvwZdpM1UY1NoiZj0Re6HiY1S2Vrf+eGJHuXgSKUM3jbvBQBtfE6jc9SKuuQ6k+7hz4BpijM8vgBY6C9W+70YwT4j4tielUa50uEcCjsPEqTyAAtKzDuIiWLErtbyURVj7p2Bwcz+U7t6Mb5rMH7co2Fg7qg22s1Q26nrhXQNXsbezmfzDylxlu4y1PpMhAeVy1hwBfhIBPTnsDjzjfC5mzUWZjUq5iaJmAU0okRgApNljbgHpV77DEuD8DzBkSXMyHWtFYkOqqGwP2VHoPrg9muLwxmnk0Dz5HnVURYB339OeIbSKSYhnsBJmVBzks8aswZkLrJK4A2SkXRGqsSaXWTdk2BpduA9ncvlV05eBIQdix8UjfEmyfmT8ML/GPaHBDawoZHsC2JQWdhbN4m+Q+Bwm8b7dZuRWQGMswNBHZFAHkVYM5PKmYfA8sSssXtEt4pqrVWdazOchTUpYs9bgW7jbyWyo+QGE7iPb/LRL7/iQUEQCWX4HcRxH1Zj8Mc64lw3OlETNPMEfRSppKDWxBBCNpJ8JFnVVi6sYvw8EyeXAEs8V8gsY75r8rIEY/uWPPESyJb8+w2x9M5ctJesMS8amzOXzOchSYGFlaMySI+kRrcjBdIQCjRA1WT6bKcs+azbqzyPOV5ox12b5hQugehVRWOiB8nHGNTjQyURq8JU/ZYJUZHSuWMi7QwKAsIjA3oBlAFc/Cl8q9MefPrcktscXfxO2HT48e89/K3QmZHsNmpJGc3Ch0UGYFvCgBO17kgnkMNOT7Fwov61y4sMfsjUABZJs3sDzG/yxtj45LN+xOvmP1MbPy/e0kD64pcZXVmiXJ0RIpYE7XVhfix5+gY9McuTN1D/PaT9x0YsOOUnprz23D0WXhj1d2qgrux5kczZPnz69cJfG2V2/WEqJH8RG5CAiyPUCgMMOamKQIp9+VtTee+5+BrSPrhA4zxdTKVXxBTp2N8ufK+t4xwYpZMm29bnWskMENU3zsvWMfGu0GUcERZQKaADkKpFHmAL32q7HM4F5btFKtKpCj0G/43inHlZZEVoghBu2YigfSrvr06YtxdnJm9+ZV/hUn/4j8MdGRQk/8lbffA94wqCbv75Z7kOKTSZiMNIzW4FMdQomiKO3LGrtHNUzaDpXyuhzOL2V7MKWpZJnYb0raa9fCAR8ScEYuxv3okvp3j6z+OrrioKDX4E37tjN5HF3JpeqxJGaTkWDHyA1fkDjW01jaEN6UuOhv2alCnQY9hsq2LPlyAHxwMy3YzMG3ZIo7JIVpNRv00rVfM42jjlzpfxE+pxVTmvgL2SDCMgIqA0SAB5g8wPMY25QSNmFR2kWIkanQaaHXxAc8M2b7PPGnhBkN7lRsRQN8yedivnilkIQDbRPI6HwqHeOjz3C8+Q6YeGUseapLZ/fcz6tY8/Ta8b3j8fLsA+M8NBcFXtaO8rk343rn+7oxVy2XRJEYyqSrBtKqWvSQa/Dyw2Z2CcoCciqCyAZFZgL1EkM9b2CfxxX4KZJRPHIQohQMmhdNOrqLPmQD8Mepq3PArYqTqGLOqMzyODsCp2EtAFtgoDFTXO15i8Sngmf3o0A6d5IWHIC6AobAfTDB2f7M/pe75h0oLdNZtlXcLsQLYi+XTDbH7MMkTcmtzz510A/lidS4HfdnJc6SgU60NtpOghgOXX0sbYJZnMwMbFVXQH8dRu8dgynYzIx1pgU196z89zzwSTguXAoQRV/Av8AlhUPxEfNXEMtpy8DMpRlaRSGFcih69DqJseeF3ML8Njh4zkozGWUxxOalO+5NFKatd3TJGDVCz8cJObLagvOwpWl3IYAjbzpgPjiOndpxezTfzN+rhTU07Tr5Df7O4zozL8gpi38zbbfTf6Ybsrk3ly/doLJT1/4ke2wJ3+GB/Yvh5jyzRTBVklZqUkbOhrxEEhWAI25gg9cGOEcSMHdFU1FtQ+Gkq38qxvkipx0tnJF1K/vgX5Hc5yNK/Vxsj0FIAbSvmAbLL5DYY3cA7Ly5nTGLWJVkRnDEbDMagfLktX9OtHJOBq+ZlneQJErIBuNTFUNqAduUg3O118MMIkkdRHl4zGoHujYsKamLNyOpaN2290pGM4uoqMXfrKabdsocZ4ZlTH+jhZJJS2vTE2lvCzAE6vCkeknxMd9RI1HGjKZUyoVXTKFOkwxk6AeQLt70ppeZIB5YMZqLLZUXPOiLzMZJvayWO+pmse83rgPm+20ECxrl8qzRmioXSlruPCnr0O9mvjglkjDllQxSn+VBHhfZzMyyrLmJVEatqWCMWt7e+xNWD927r5YL8b7TZXL2ZZPFZFL4d15jUSBd9Ab35YU5M/n2lGYklWPLqO8WLbUQUGkEaeYZhuQDtvhFz0cMzSzSTDWdXiW11WCQ7HkF1EggUedYwl1kE6VnVDoJzjqdIcuMe0eV1YZSNgqgEkLo1XtpVnFlgWU1oBq/O8BIsrxDNmNpkEa94rOzeAd2N2HiJkJNbgmiB066OE8XzccNRKkgNlWjjZ6A5mgtVvdnBWPOyfo4kmkLSSKQALAAJ1Ma9U7pR/GfPHPm6mat1sdWLooNpXb9QG4mneSdzGVCaKIaiFUCh0sEjy6nFU5RYUR4dQnDeIkNpA32Hhq70/jjI5Z6JUqSzgAlV5EMaujsKG39cQXMyyOKbUBZKogUlRdHktct98Z4enyNJp7e35m+fq8UW4uO69SNnEJs73OiRpRGxsb0CRXLVRr05deeFYZFg29VyskcvheHFOHhyusFwQN2k7zezfUi6KgchsaHPBA8JRNQ7plI6agevVdCkdOpxvHHkg2kYPPgnFOXPlQthgqgqiEL6GjfO733PP4+tYZOCO7TgyzDLsQgtU7zbQ9VzAIAC9T4h5YE5uMIxVTcJ900orzDAE8mFg2djzNYbOy/DYZE1S5pEYaVCMBq8CtpYeIEgavI1p9cPDJwk4S77/yT1kYZMayQ7bP2dgUqoV0lsxKCT4SSqbnoDW5Pri1xOYzZnutu7DBpP3gFGx9OQ+Z8zi9n+G5NYry+aeRtWrdWKsS1miq6QbJO5+nPArKjS0snUml+W35/wDTjl9Izakn5X9Db0VhU4y9yPePcQGsyMQFWkW/Mnf8b+gwohPHqEdFiCCVLG2I66tI3N8uuGfNyqprSx0jYgqBflZNg8hdYp5fiaSska6YiDbamsWCTpalFGgDZo715Y39H4pQxaq3l8uxh6SzKeRQXEdv5JcLyOad1CRSaKB8KeD3eZ0i79Aa3ww5Xsg8pBzDkJqspyuvsm9gOvn8OeGjs1mZjl/G4MfgWOhVr3aWb8tWrbCn2r9oMGVl7oRvNKlEgNoRSy7BjuWOlgaojl1G3Z4S1XSs4Hmnpq38RxyfDoYEEcaKifdUaR8TXM+pxryckhL95CsQV6Qq/eF1H2j4RpND3d/jjjHE/afn5D4GjhHQIgY/V7/ADAOftbnnNtmpj8G0/lWNaMbPoHOySBHMKBnA8Ks2kE+pANfT/PG2MtQBAva/K8fN+X45mY70TyrZLGmO5PNj5sfM7435DtRnIb7qeRdTFm5NqJ5kkgknYbnywUws+gGnuUxiJx4dXe7aTv7o8WrV192vXGiSNkkjnUkmNrYeaH3h8auscr4V7UMyhqZUlXqQNDV+R/DHVstL+rEp1KGUPTUCtqDW3UdfU4yyQtbmuKbi9v7vknxHtfDOGi/RncW6kloxpILKSLJN86IHXCPwjKzQfpMjDSuh6sFr8akDci+XmPLzxszsuXLam70K7HSoYgAkk9COd388VcnFBCH16h3iEUAb02L58zYXl6eeDHkhKpJchlxTg3F9gS/H8xAQ8MrISsd1sDUabV5bYJ5/2jcQJoT6R+6iDoP3b64hxPgsBRwolLhRoHKiFoA38sAZOCTE7hRy5yRjoPNvTGqqW9GT22GTh3avNSRStJmJSVAI8ZH20HIbdcaB2jl+0zE+d41cG4NUcqSSwjUoH7VTX62Lc6SaGx+dDrizJ2eyamv9oZcV0t9sTK1wi413Bvs/4fHmJJYpG0ARMYncm11GiVBbSGr7W9VW94a+H9nkysl0GYJTTKLoJsCDW1hLrbn9rw1zTgPFzl2MgBLVQN1Vmz0I+or0N46Tlc5NPAzDwGSJfcUAKzIzDU1AgkgUVrccsawwNtyXZfUMnUKlF939D2JNZiDatQJBu9tga33vne1C6HLGQSGigiZgh3bko1WTv6BR8SfTA3srOzUZDbCQKwphuA4NqwGk+HcemPeA65hMoZNEUvjJYkr4mYir6cy3x63ic+rHs9/6srDGOTe6X+6PYcwsOcEzoSNVKBsSdQUizRGzJyB6b861cc7a5qTwI/co0vdpHENLsLFkOTqJOoAAUN8e5/h8p1yxaWrU1EE2dgpJ28ILSE0dtSjkLx5m+zskc3fB4pHVSsCKdCh2HvnUAu7F22PMLV7Vy1Jxu/d8jsgsUWlVv1/uaFdnzp0KHERuWSRdQojxyNQC8i1DYGhscWsxks1POxT9WCSBpdLRKFEgG9OoKK25fDEP9iyplo4IdWuVLarNljqkmayfsLGBvVlhteDPC4IoI4YY0RS5t+7HNV1EOzfapNRve9hdnELBBNuW9fPuXLqZUlDZv5dkVE4ZL3csLzoJXLM8tEiiaRQALBq2I5C/TEMh2YgypWbiGajRauNVJUvsDe/i6g6VHz6YkvEZ1zGlIqSRZ28Ud33eXdxpYj3VuECuoe7wve03heZkzrM7xmPZIrkVQgVaog1pJKk2BW4F3QxeLDGra53MM/Uz1VF8bfyxyPtA4c0h0SMXlaiRG9NdKOarzFCqr88aj3TTMJge7UFQNDlAxbcFlGla3AsjktcsJnYzsyUc5p5IXSL3AhLXM2yXagUptzR+xi1IZhxARHUA6SgruLBgc0QeotLHnflickPEzRXZK/4KxSeLBKXdul7FyMmTymXineULE2XjUuAw72gT7lGgWs6V9COdHA7M8bedykEEKhjSglFCVdkKK9PF5DkOQB8OzDHJDvpSDmJbsgt4IgABQ85GO/LwY0txKEjuI+9EZrkUR5SN9TsxNAVsg2G92d8bY8agnRhmyyySTl2Vf2X8+Da6JZZAB45TIyxbc9AY7joCbvotmgL0z1qfWtkeLlZ3rfr1xW/S8stgQyWRzaZdh1oCLYkbWbq+WLHDo8vLIkaQ5jW7AKFljck/Axr9eQ5nGhhQXyKZiWoQjSsfdqQsRQ89ZVV5WTQ5YY8hlsrlyhzGfgV05qh703uOY5Gue3ngJ2sP6NG+ShIMrBTm5FABZmFrCAKpNNsRtdjzYYXeG5KR5u6rUADvew0np5DUwFet4ynCMqbW6NsWSUU4p7Nb7WdKyT8N0GKHNl5KbQrWhYm6FFBdnAriY7vSGIFDWb2rnV+XU/A4F+y/hAlzc+ZceCAUpPIFgRfyQEn4jDHwhoZ89pmr9csndo32gq1p+SG/7OPM6zH4meMF9+Z63o7L4WKUnwt/oip+l8PQL3rkk+Kx3hDURTDSpG/OjWJNlODhkXx6pSAhCysGLGgNQBUmz54UO10P6JIcqykmP9mxPvxsTpPxAGk+oOD3suUT5hSoIWMFnUkEE0Ap9Nzt18NY9DFrikvLY8/N4bbl5/MP+0PtSOHQQ5aBR3rIaJ3EaigGP3m2oDlsSeVHhuZnaRmd2LMxJZibJJ6nDp7VxNLnJZ2jZYVKwxuRQOldW3UgkubAr1vCKu5obnyG5x1I4me48wUyvZvOSe5lpj6lCo+rUMXl7C8QP/lz85Ih+b4LQqF3GYOzdi8+u5yzn+Eq/wD0sTgVmuHTR/tIpI/40ZfzGGBHKSKrozLqVWUsv3gGBK/MCsdj4X2jjzWWYRI6BW0kNQskBmqidrPpzxyHIZCSbV3S6gilmPQAfzNUBzOGmBmybRIQ2tRUgFEFmNuDW21ql/8AL9Mc3VRlLFKMXuzo6WUYZoylwmNmVy6uTE29+7/ENxXrt/LriWeVIo4p3olIwI182IG/yq/61ivmJNkmXdTpavnY/HbFXt5mlaVdHukORsRYbQwrajuzcvTHD6NncdD7M9T0tiqSyx4kvkAclnYTI8mZWWQt1jcRtqscyVO1dPhjdk89DGk2pZTqK6QsunavtAJ4juOo+GADSbfPE8y/Ktj4T/hX+mPUlC0zxoSprYLR5pWSZgCo01pLauToas9KwOzGeBYkLpHKlOwrbayT088e8OYdzJfLrXl4fxxl5H/8j/Bh1XBMm3uFuyfZwSSlZF2rzN2SFAAB522D/Hwcq2lpp8vpQV4fEwpkVrR75huvQ4vcEg0OXJZVFBj1UaxuNzuKsbdMAvaFn0LkwymddAtpVDEHU3hGoe6AQfixx6PSRuF+aaf32OPPNeIobbU0GsvwiXLIszvLNHI6t3pCnUx1je5dZJJO5HTAV+Byx5mR0R9m1HT4SpsahsSCb25kbbVgvls3E+W/8RPIpUDu0RVK+7tY0kAX8MZ2VzsjxMzI8jlRbLvvqbc0f9HGPpPE8Sb73XurY6PR2XxK9n13B+Yzcqd5pLN3iaWDmmA3B6VfLYXsK2PKp2b7QzppkaSg0yx2/QGI0LPIWqfTDdJwlpg1xt12bfZVJ68wTywvngWZUMBHasSdNDma89uh+uPLx5vwP2p/A9ScVrSfk1t6/UdB7J8TE8pcgF2iUah0KMwZfmRdD7uPOO5+J3hCqtvpDbCyqzlSpPPTqvblufM4SsjksxEEZBLG6lt1I31NZvcg36+ZxDgvEXmmEchXVGACRpDAyZjWwaiV2ctVcrPlilLXinSezfs3fmGjTmg7T29+yOxPkITIrsCWBbSGdiPEpBAUnSPCTsByvHOM77LctJmJyZWj1OWVQwYi+e5BYeImr6EYP8W4zHmRkpMvICRmlkIJKEIkUxfwsLogMt1W43wa43xxUZ07ouUF6iPCG0FlA8zsLO1X8cdOzR59uL3F+TJRJmIctCgjigjLqAmu2AOklRu1Gz5klvPBDMdnZ5J4Z5Z4ZO7LCkgMZKuBYvW2+3pteAfZniMs8kE0oCu8AZwNt9JX5WaNeuGDj/H1ymXfMOCVQDYVZ1MFAF8tyMc3SPWpSfm/2OvrPw6IryX78nNe1Xs7zMXdjL65oY0MaEFS4tpLZvCPCC45XVX64TOI9l3hBMk+WBAsoJdb/wBxFY/WsfR8ObjzGXSaMExyIjJpsEKaPyb/ACGE/j/DVkYiRAHvSXFB2RvVgdq8VMdjY2vHS0cib7HCIo2Zgqm2PIUR/wBuw/AY+juw3YKDIgOSZMwVppDyHmEHIL0vmR16YWeC9ihDxKFge+y7BmV+7QFWVSdLsigXakdLBx1XNu4QmNQzdATV/PDSE3sIn+yjE0jz5Dv2aSVi6pHLrDTsyEgnVaRaVFgUb6bnTxvPwmF3jgSEqjEgoquDpJAbTsNwDp35AmuWOjq3pXpijxeWMIdYUkilDAGz88Zy0xuTXARttJHOMjkxk+GrCNpZ2LP5+KiR8kCJhCOZvikLCQRrAx8ZNBTGrMxJ8iRpPnVdcdL4jU+aSEkqg0rvXXxE/E2APgMauJeyaOwYJWDWDql8e93Zqr+FC/PHn9F/myyyvtsvqep1b8HBHEu+7+h77UuzX6flYs1l11SouoAbl42AJUebA0QP4gNzhX9m+ZiyeRmzMzBDNL3aWaJ0Kfx1CT6Y7Hw3JdxCkIYtoWtTcyeZJrzJOAXaTsXls4NMyaRqL6ozobWwALmvCxoKLYHlj0pKt0eapbUcp412yyzjQyLKt3TqGWxe9f5eeAnDO1Pc2qOyqzEmgPDfIKKoKBWwrrg92m9kM8BvLMMwnPQBplA+F6W+IIPkuExeyucvbLS7HfYCiPQnY4hJPhjsIp2lzL95cyeAatndNS9WXcWRsdNBqJ22Na8x2jms1YAG41S7eptvUHeuYw1ezfsPE4M8pV5Y2I7k0REejMN9TEbjoPIkeEr297ISZgd/ApGZjsbHT3q/d1A++OlncEjfY4bhuNS2Oe5XtU4Y62etJrTLKpDdD7xBHPbb44a+zfHoZbWbiDZdxy106N82Fj69Mc9/RHVtDRAOOatYYfFSLH0xfjjlQcljG/3hd+miz8BeBkUPGZ4m5uCOTLyuXQLoYDX41awbKOrKD4gwoXdEEYybs3nvGr5YuxUlm79AASLs2ee91hfk7PZqQnU8TaRvuWPuMFBAXUQfdAAPwoYb+wmemyytl8yEWEA1q7wMC1beJbKkE1sK9ejSb3G5UDOD5eUZdopl0srHTuGsXfQnkTgT2qekhHPSJAfqn9R8hjp8XZvLuC+XkoECgW1r8jZI+p+GFPjnZ5+8KTxlVO6lT4T02P122OPLWHJh6pyr8L+p7Pj4s/RaG/xR+hzKHMV0/wBXiwM1e5UH+gA/linOKdgOQZh9CcYrY9RtnjJIKRzWhAUAXR+Nflir3KeWPMq/Qnw/51v+GLR4ZD/xv/1//wBYWpg0kdnGVkaKTSpFMCNIBNg+pAwpcS7J5vNyjvxMBWnvCIjQtjy72+Z6DrjqGU4LMEClkTez1s/LyxuPBJL/AG4Hpp/rgw5cijs63dbbr3hkhjc9TVvbu6+ByaTspmmj09w6jSBRkiN1503oPPDD2d4dmMoHijS0AtWYqSSdyCL2G5FV63h4zHBQV3mN/ugAn8TjQnCVArW5+Yv8sadRkyZv1JN/AnDGGP8AJFL4gruc2QDaURty/wAjviWTyE3+9IPwP9Bg5BlQi6QTV3ubxIxY4H0/NHX4/qA0/DAVok77f1wKzPZ1CpVWIPUkWSepO48RNkn1w1lMVp4DhvDap8eQRzuMlKPIl/7MOXljmBeTu9Q0BFtlZSCAx3HMmgd8J3DeM5gh48zPndfJYhMyeGuRVm358q6Y6/3HmMUeI9m8tOP1sYbyNkH6g3jTHDRDSiMuRznqluxf4TnVy7w60Y/qFUgbkFiPlz259ce+0TiUE/DZBFIDbxEjka71LrzqwdrxHj3C5lkAhjZkEaqpG+wUDfeunI/TClm8r3NomXjuTZm17JTKdeiypbbqP8sYdLllFyg4vlnd1WCEsccqkuEq7nUfZnNWTiUAjQWWjzAJ1AG/Rxirxf2jiNioyc8i9Gqr+RU15/PHMsz2uzGUpctIQulaHMWqKpIBsAEgnDDD23zGwfOEnrUMS/mhx6EppcnlKN8HQ8hxxSYpDDojky0k+s7aSnd3Gw07GpOf7p2xV9nPb1OJLIDH3U0dEpq1AqeTA0OR2IrY154Vcrx1sx3kX6QXaSKRFVljXxNGwXdUBu6HzwC9nMkOXzUJRhqDCKU1uwk8Js/d1aW/s4UJqfATi48ne6wO47GDExIFiqPlbLgicUONbxN/Z/6hjPqv0ZexlYP1I+1fMQI2vPRk/wDET8GA/ljpxxy7hcBkz6KN9Mmo+gQE39a+uOoNjz/Q6fhNvuz0fS9a4pf+TQ3PGwbemFLt721i4ciFkMsshPdxg6dlq2Y0aUWByJJPxIH9h/ahBnZBBLH3Ex9wataP6BqBD+hG/Qnlj1zyh8k6Aczy9PX5Y5z20nWZ+5kyrI5sJOsvhcA0VcAAk0p2IIB6+fSEiok3z/DAbj/DXILxKHJ3aOwuogUGVjsHqhvQbSoJAuxgjmJ4EEdJcsM1ABQcxzRqeV6V1IFfmNmNcupGDWU7Uvl1vMd9PG5PdO0SpJVWAxRijiuRpTseeI8Q44FLDMRz5de7ZFEkbRAG9XvRq6WzBQWDct9sA+JrBmoBDHmSShaSNmKsNVMdPgYkHxEVo+1zesTXcpG3tjxvh+cTRJFIJE9xu9ERW/INsfIgqeRFjCK+fIjMLTNpNAsIQ5AFbX31EbdR1Pxwf7UwGVEkXL6yNKiNNQYuyeJFAQOfd18iB574TM1KYjply0kbeTsyH6Ml4em+WKUq4XyGPLzZSKJkXOOdak2MsVpvCACSWYbXyBFjn57M6wcLJJmZyzgUWZkJXyUGPQR729EGz8lH9LRhQjYGufeavnWgfnhsg4y36PMHYFEjJi2CgtfhFAUQVkRSOdoSDYsxKNcMtTv8yGHs/mdOXeFIgJDbrN3zBu80kK1BTXltQ3O1nGcPhP7SSfVmCyI6uxLFNJIViWYMVYr4h5PXKzzt+089AJpT1AJP+IkfgMOPBuAcQOXjzJYy96yMIju+kE6W38IUhjY+6++JqS/Mx6k+EIGdciWQHY63FdR4jsfXGlZPQ4a/aH2c/RpYWJBMsQLVy1oArV6brv13wqiLFbNEvZm+CQUfgf5Y194PM48EZ8zjzuz/AKA/ywxM+sIEAAABxu048LeWPLrGcUopJdi273JkYysRDHGXh2Ii2MxgOPawgIYgcbaxEjAM0so9ca2jxZK4jWEBQkJ+GKs8dgg74IsgxrMdYVsdKjlXaTsZqfvIGZiD+zddtjdAgDb4/XCxn4UBIkQxSfutY+h5Y733AONEvDUPNQfiAcVbFwfPeVR0lQg7ahv88M2TYplmZdQqdlXUACCAX17HnRUEeoomsdWPBYTzRf7oxy7tZG0BkjZvdJpfOwqq/r4F5/vUbrw6Y2RI7D2a7b5POCopQJABqjcFGB9L2bf7pOCnGnpB6sP544x2L4A0mQLo9GaW3qtWiJiuizy8Qdr/AHuWHXL5mYfpGsFIkVe6Utq30tqbfcdNsed1nVx0Sh7jtwdK24zM7Bprzcsnkjf4nX+SnHQWxzb2f8Tjjacvfi7sWOlaze/nf4Y6Bls9HIPA6t6Xv9MbejoqOBIfpNt9Q/JUv2Pnr21Z0ycTkWye6SOMD4qHP1MmFqHgc605PdnYgi7BG4O3IjzHLBHtCtcTzjH7E0x+ZkNfmT8sT4XnWZl1K2hvtb17pNe7V1Z571juPPPoHsNxz9LykcrEd4PBLX31As+gYENX72D5OOSeyHP93mp8vyWRNajoGjNGvUq/0QY6y2GSQc4E5/s7lJv2uWgc+bRrf1q8b+McXy+WTXmJUjU7DUdyfIAbk/AYWpPabwsf+ZPyhl/+GAdBHhPZHJZaXvsvB3b0Rs7kAHnSsxUE+YGN3aDg+XzURhnQOp5ean7ynmGwEi9pfDHbSMzXq8ciL9WUAfPEMz7ReFrzzSH+FXf/AKVOEx0Iub9jkwc9zmoinTvFYMB66bBPqK+AxJPZLmCndvnowl3pWNmFi/Mi+ZwzT+1Hho5SyN/DE/8A3AYGT+13Jj3Ip2/soo/F7/DEDNfDfZHlo2DT5iSajZRVESn0O7Gj1ojD+7+QA8q6eQGOX5r2xj/d5Q/F5a/AIfzwHzXtWzj2EjgjHopc/i1fhiWmykG/a0tiAnoz/kuOdd2cOHZmaaWAyyyO5aVvE5LbBY9t+QsnYbb4vy8Pib3o1J8woB/AYzUtOxdatxDERrljX3Zw8P2dhI2Dg+h/zGKp7MD77fT+uLWRE6Gd8x6q4kVxKsICCrjGGJ4iV+eEMgMSBxlb4kpwARJxAnE8RAwWBg+GMIx7tjCcMDUy41umLFYiRhAVChxitXO9/jiwRiDJgA828sUs7wyGSjJDHIRy1orV8LBxcKVyxEteCwoF5tliTwx0B0Rf5DAzM8R7zJyvpK81F7c9Iv8AxYYpVrArjmVeSBkQAk0QOV0Qa+f544esw643FbnZ0mTTOOp7WIPD84Yw4Oll1C0N6j4RuDy2rkSOnrg5wPNZdWdmYSFlGlTQK9SKJG/IWOVeuKEPZrMsP2Wnn7zKOvoTgN2g4bNCrK8biwRrUagNvltjDD46qNOvWez1S6OVz1LVzs+RX4sH7/MM6srOddE6jRb71nV8bOCvZ8L3RnG3dUp3AL2oDQqKsPTKddkL4fC3LFfgGXgEbd4w73UCBX2bGpd9j1ONp4isK5hIldlvlVBdVC6HO1jju9lKHnePaitkfMydyb4sKdl+KiPO5KfkpkCn4TDRv5ga7x9AzMQCQCSATQ5munxx8s8XsCNbNhV6738R1w3ZD2xZ5dnTLyAULKOrH1JD1fyxbZnVgbtjn81NPJLmI3Vt1VHUgIv3Vvy8/PfnhUyxjsBmC2dzzobdB88dXX2zZg/+Xi/vsP5HHje1tyf1mUirz1avzXE6kVpZz7jmVyyIphzAlJPLTWkV1NkeW3PC5qF7H6Y7MfaKj+5lssD6oD+G2Nidt5vsmJP4FA/mcZyzRRaxSfkchy3CcxJ+zy87/wAMbt+S4K5bsPxF/dyk39pe7/6yuOnv2izEiG52F7bUDv5UMIHGstxQsazM0yHkVmI+RXUAD8NsTHPGTrj2hLFJHiezTPVcvcQD/mzJ/wBmrF3hns+hO8nEIWANMMuplr01EgA/L5YXct2UzUreNdN82kYH8iWOH7hWRSCIRR9NyerMebH/AFyAxOXOorbkqGK+SWcWKNEgy6MI4yTqJtnZqtj9Btt8NhiqzWKJYfh+IxcYg48MYOORyvdnSlWyKvdqyd2/jQ7lSQb3vqL/ABxvSGACu5T+6P8ALE1yoxn6IPM4EHJ2XGAeuPMSXHccZ5pxhGPbxhJwAQJx58MS0+mMGFQyFemJVj28eM2ADU+MxOsROAZHGEnEseXgAiMeHEicROACLY1kY2ViIxIGoofj8sazGfLFrEThFFcx+mNMsAqmAIPnviyxx4R54aExL472Iy01sn6t/NdhhP4nw18sf1qayBQcDYj1rHWszlNXLbAqbhLb6jYPzxcZUS1Zw/OlpHuvrt/qsFTwOIxqEfU1eI8rPWvTHRs32XRgaABPkMI/HODyQtyYfLbDcrBRSFrN8MdDviqbHng9GznY2flj1+H3uAfpgsABqvmPptixDOR1OL78If7pxqGQYbYNhbhDIcRYCiTgvl8+CP64Bx5V16fhjbHlXPTGMoJmsZsPRZo/HFxJQcCcjl35at/XBZIG6rfqMYSgrNVI839Mer8MWocopPlizFw44ih2UoTfQ4td16YuQ5E9Ri3+jnBQWh+OPMZjMd5yEl5Y8OMxmAZ6OQxDzxmMwAY2MOMxmACOIYzGYAI4iuMxmEMkcROMxmACLYgMZjMSBsbETjMZgY1wa2xDGYzCGYmPBjMZhiNLc8DuMe6fgfyOMxmGIRcxzx5leeMxmAC2nvD5/wA8VuJ+6fjjMZie4zVF/r6YlP72MxmEM2xYL5P3B8DjMZjNlEm94/DBDJcse4zC7DXJeXriJxmMw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0" name="AutoShape 10" descr="data:image/jpeg;base64,/9j/4AAQSkZJRgABAQAAAQABAAD/2wCEAAkGBxMUExYUExQWFhYYGRwbGRkZGR8ZHxsfGxkaICAbISEfHykhHxsmHxgZIjIjJiosLy8vGyA1OjUuOSkuLywBCgoKDg0OGxAQHC4nISYuLjEuMDAuMDAwLjcuLjAuLjAuLi4uLCwuNy4wLjAuLi4wLi4wLi4uLi4uLi4uLi4uLv/AABEIALEBHAMBIgACEQEDEQH/xAAcAAACAgMBAQAAAAAAAAAAAAAFBgIEAAMHAQj/xABHEAACAgAEAwUFBAcFBgYDAAABAgMRAAQSIQUxQQYTIlFhBzJxgZFCUqGxFCMzYnLB4YKSotHwFUNTY7LCJERzs9LxZKPi/8QAGgEAAwEBAQEAAAAAAAAAAAAAAAECAwQFBv/EADIRAAICAQMCAggGAgMAAAAAAAABAhEDEiExBEETUQVhcYGRscHwIjIzodHxI+EUJFL/2gAMAwEAAhEDEQA/AOOyJRI6g9PQnFrOEFVA6M340cacwaN+YB/Df8RjddLq3uxtdCivPl6YkvYs9nl/XRAnbvAfov5fhhm7cNUvwNfhhc4Dl2mlVEbu2JNN5UBvtjbnlksq0mujV7n+uOXLDVkTvhHRilUKopSudBI5hl6XtT3+OnH0L2DOrhWVP/K/InHz2bo/DevQ4fIPaRLlstBlYYwQkIbvCwYksC1FdO2+3Mcx83kx+JDSQ5U7GDtAKd/9dRjnfHcqyPGwN96moehWQoV/wqb/AHsZm+3WYkbU8a188SzfE++iiVlKvFrIB6B2tq63YBo+RPnfH0XS5OmT1HRlzQypJHuSkzEs0LyTuxWSMfrHZj7wNC72G+GXM5+aJpGU+FTbEH3Aa0kgH3bsXW2AHB51E6bWFkUAHcXqqz51zr4fNpmnhBljk7vRIqobLggxuzE9ASC4O5rZa616MJOm5HPOMbSia5OK5tIzLJC+gEKWOkgE/ZJF7+mIS9oAgVpIydd7Ba+ynUkUSCDyONPFeMpmswFJ0ZeFvBGzg2DWqVrO7bMSPUfvXfzXEI5cxFpAJaQ6a03dBLBJ35jl/lgc6v2WToTozg/GlmfQorVDOVGo7VHIDy/g9Pwx7kuKo4leTMSo+hhrYFwUdSrAmr1nwVz3UYu5CTWxbc1FmBZ3oqjKfh9of/WA50HkiEKwY61AUCqLG197ehQvoAd70jNtWQ4JSNJzEP6U5JhdHzKPqZSilFXVpK1axnSF33BPKiThoy/F8qJWjy8Ea/qWkcwspTYmzuQKBajR+zQsY55xlcus0pUuELnRZohRyAF78tyfhzwa7JwgZkDQSe5kNAkgDvAw2O7AWDv1C40ciHuHOEuBDGzayfEB4GIAsdQKs9d/IfG8c5H99R6EgfgcU+BW0EUYV2Yl6pG5WvWqq73vphpThcOXXvM1IP4LsfD94/h8cRQFTh3DXn3Sgn3zy+XmcW8zJl8n+yUSSqpLbgMVUHazsKJGw35X540ZrjE2Y8OXGiPkKIs7cr5Db7K740jsdKqTSyOqlomTTVneuZuhtfQ8+mKXqE9luU8txiTNyRrJBmSWmAUBNMPdgjVJvzSr8XmVHU0T4R7Ookdpcw5camIiFCMDVa2a1EgeoHx5mxwTtBBBl4ctEySzUqUppdbVzPz6X61hV7SdpMxI7I0gjRWZTWwtb5Xt02J1H0GHsLU3xsPHFO1GWy4WNNN8kVRQ+Sjcj4CvXHM+LdvJcw+neJOepxyF1yGw236muuK2V4HmMw/6iJpGZmLSEEA0xXdm6Aq1Cz6DD1wH2ZqtNmpNZ+4lhfgT7x/DCbbKUUlb5AHYvgzs7ZmZJBoAMTEH9YSHFjUATVCuhvrihx7szJHmUzICuj5hGJsArqfUSQegNja+mOs52FFVYYVGoCwo+7y+XPrQOFnNZdpo3EsY0k0pGrUnrqUim3Gw5evPGcpRTLSbRy3iC6RTErR3okee22AHeSd4VhB3K6VAFWAwXl6Mf9VjrEnYp8xLfdqkOq2MjBy1knUi6aHPYMCK3N4Y8l2HysZ1OO9fproLf8CgA8r8Wqt6rFwW1ikwj2Iyhiy0UbUWRAGIN2/N722IfUK9MMRS2JxWyT2t/e3+XT8KxdXGnBy3bZ4R+eFDtz2jfLNGkcYZmBOpiQq7gcgLP1HLDbI4AtiABuSdscF9q3amWTNPHBmSMuqKpEbbO1EtuPeG4HMjbEt7F41chs4hxHLoCeI5wv8A8lDoT4FE8RH8bEYAL2wzEqFOGZVFhB094QqKNtybqvj5mudY5vlZAN0hEjHYPJ4xfoGIS78wcdW7KZcyRa2MMjCqsEsgAA3W9N3yKBQRRHPEwts3lSF3N8Gzc6r3+baVVodzEG7vyADDShrY8idueB2R7HxU3eNl7LEgO51BdqB0sovry64cON5yWKCYgiWVFYBQtKQWrlZvSps+ek+eOaZfN5pQQs4AsmrU7k2eS0NydsVJUJIHZ9dx5WfoaI/M4gqWtD3RV0fUgY350eE+h6ehK/8AcMaEA0sATp6+m4/njNFPkucEzBhfUEMlKwq65hd7A6VjIM5b3pO5/wBXtjODZgxliiF7Ug+l1vsDiErlfsFTzFihz5+o2IxlKNt7GkXSW5tnW9XTwv8AgpP8sXIZlpPcAKDSrAMdILAWaF7hunlgblJXeQ6mG6S7AAf7p/IY3NpP6NdWYh0/50o/lgWN6aYOdytFktUgW0UEkMdxp23JHkN7+PpixxJDHNWvW5NtvZsHrvf5HFDio05qdj0nm/8AcP54u9oo2E8hUe8561XI1zvkcGjfkFJ81yQRiczEqXo74Ak3epW3B9DtX9Dgl2tLBWZb/buNvXVXy8H4Yp8OdlzRDLY70DY/89QD13AJPwsdcFuOxakmBjdqcvS8/wBuyA+6dqYnly+uNlwZPlAjKQBnRj9x5mPKgtCvUbj8eeDnDOEZfMRRBmkR6SlWq0u3j5gklCo6b2POxSyvAS0TSK04IRU0ImsnUxXQFBXUKTURddfhclykkSwoMtMSFChpFaEbtt4bG9kfbIHXGSepun/o0eyVoMcPyJinSNdo1hdgGI954c3qUG/E1FNroC6oYoZPsxmM1IsUBURq2o1YjBDNdtzeRrNitivQEDF3h0K9/H3koEkcGZIVeTXEwrlsACx256T64PwZouI4IUNgApBDsd/95M4IEaEkmibazVnGsU9KTMm1qbSOfcY4BJGXm1KxBKsvipWDlQW1KARcbEKL3UXXLDj7POz04dMxMNEawshMnNy3d+IA76fCx1GrvrghDwbJ5CnzDfpE43SIe4h89PLVy8TWdhQGNmSk4nnZhKhjhgWypZSy30YCwXccx9m7vyw6C9ifa3tmuSAiggYuygq2mlAsqPXZlbauuwIN4F9n+zfFM45nzM75aNt6KqXI8grAlB/F9DhoEeVyLB55HnzLWe9l8TGvu0NKDegFF9N8KfH+2mZnYpGojis2Te67UKDbknzNV0vD2XJFt8DnneN5PIRbsu1rfUnexsLLHTuAOnphRz3bKXNxOyeCIatiOYAWjQse84G9/LFqLs5LnhGZoTpC7sxMbLVAkEqwcMAG3F3q3Aq23g3Y7J5RCK1aiL1m7IogAUBzANAbkDnQpW2qKpJ2IPZPhWYmzEcyRUgdWZ9IVSAwOxq2+V+uHnK9g8uJnnm/WMWZgp2VQxO1ddjRskHywx63baNAo+84r6KPEfgdOJfoCneUmT0b3R/Z5fM2fXBQavI0w5lANMCax+4AEH9r3fktn0xsGUkf9o+kfdj2+r+8fiunFfinaHL5f9rIqnovU/BRbH5DAjMdqHZNamPLxkGpJzz9VjU23nuyn0wOSBRbGF4o0RkUBbvYbX6k9T688KcHF4oVMUZM7aj4Yhro0LDEkIpPUOVwo9ou1mVlVo1OZzzH7hMUQ3G3hAX+8CfXC1neN55/1W2VVhUUULASuTsoBNtvuNq3/HJ7vk0qkP8AxrtRPEwWVo8pG32ywlkPhva/CDtVaWAwFn7bZePU2Uhnzs9ENMzMwUMN/FRVFoDZQoxzjOcLImMJV3lJUgyr49RBBDXdqQuoE7UL26lIsixpZHkmK8kiUsAfLU1Bf7KsMTPIo8s6MPSTy/lR0DhPtMmOXeeTKIqJYtZrJIAul08hqXe+uBud9pHEZ7/R4VSPpJ7q+V95INA8654F5DgE53SGOEfekp3/AMQNH4KuCh4BAPHmZ3lcc9zt9Lb8cYy6p9v3OzH6IhH9SXuW4tZ/NzTD/wATm3c6vciuTpy1PSrv1UNiWV7LPLXd5Yr1MkzlmNeeqgB/At+uD0/aPJZYHulTnVrXPyJ3N7dcA897QJW2jIHoB+ZPP5ViU803f+jf/pYFSSft3/ZBnNdnYo01SsqghVYpY0qJEu2Yl2o0bYmiLFEXgDw/tPLC0rwxxBXlB/WgqNK2Ao3X3VVQBvRd9vIXmONTzWHpy3uijYNg7VuTt9rVjw9nsxWqZe7DEeKd1h5XX7QhjzPIHHVCWiKT5PL6iUck3KKpfCho4rxZcxk5pyiBFkjWRAC7EnxCmYKvNRvTbfTC4e2bDaPKwhRyDd6x+qsB8gMEcv2XZYGZsxUfeKCkauQzEEhv1xhjNAHxWQPPpiP+yssNtX97NKp+iZaRR/fPxxTbl2MFt3FjMAEEA3t+YP8AMLihHVHyr6/6rF5UKFkYbqxv8CB+H44oxiiR5WB+OCK2oUnZe4LIQ4C1TMoN+rDl64N9qovBH/6K/wDutgX2boyqpW3LKQfKjZ6108jywc7XnRFlWoNqjZSD6Pf88UlyxN8IB8HzJLhDpIKuOl7xvX44v8MiUxw2qkiPmSu3/iJ96O56cvxo1nDIQsuWuPSZqZQDyBLAHnyrfpscbJSI4cvIUsBeQY7HvcwQfLkT9cAG3iDq2YnDQggTSglRbbPV1Ys7jaxghxIxjMOvdMxd1slLFVQayTRHKgK57408azUCTZjWrftJbIN213yI2J2o9PTFzPvH+k6d9TMg3VWqwlblSRz5g+eFuCrY15HLRnMlFBDd6hO/Pm93pNChve3X1wcyuUXMO+XAYqdyDXiJndvLkuggXyDdSTigMyhmjjR3FuD7p8YRx6UFDXtfO+ZqiOTZxrWNmV5Co2B1Be8nGo3yTdviL6VdIllmTiMOS/Z/tgAplWLwIB/u0BFaQPjfmSbAh+0eZzplcEMkAY62CqNADHko8ROnb4i6vDLwrsvK6F5G7xwSqqTVVJ4qBoKd2BPM0OXX3MyQ5TMiJITLmr8AEdRp3pBtQotjytjsKJ8AJBVeZPK25KPDOz9D9JzNwLpdC0gAkYMNlRBYWzdE2aJFG7xk3Gs1Mz5Xg+WEKh2EszALTdSTuL/vHyBGCKZF0rO8VzGhlX9kr0ihqFGtuZGy9a3PLAV+2TFBl8m8Z1WVEQaR/ExJNVz35fUYdhT4DHAOy+XyRZsxMc1mZSmoEWoYP4aG5vURux8qA5YBdqu32dt4ocuqqCUste91yBBI5/u8tvNh7FdlczC75jNG9ShVVzqcHWGDUNhRGw5jyGKHajsmJGEsDaVNlo2LDUxb7Phv4Le97YUpUUo3yW+z/ZJsxkYgcwzM0hkeRhdUChjXcUo03Q2Bw08F7NZTKnwK0su1knWw8v3U+PhGKfYfIZiKF/0tjHECSkdhQAxLMSR4gL6E9TYwVzfaCKJSIomcBS1hdEdeetqU2fuk4E0Np9goEkbmRGPIUzfUjSPhTfHGuWaGHxOyg8tTNZPpqY/hfyxzrOe06Ijdndv+Fll19SKaU+Aja7WiMJ3EfaFmnJ/R4o8uDsXI7+Uj1d9uXSj8cDkCj5nYJO1sTKzxFNC7GWRxFGK82bf/AAkeuErtR2gzUqhstMGgrxSRjQGbUw0oxOtqrdlIBN/DAL2fZBcy2cedBmGCpoeYA93rWe2ANqrWkY25bYKdplVIly0XhWMLXpXTbrW/zOPO6zqHCoJ7vv8A0en0PTqUrq67C3mu1cqIIG0pGfExECu7m6IDHbWBZ1EEi+vLFB+yWYeeJRE0jELqLuktXqK82pVIVxpI8OjrzMs9LJMqpsAGsEbE72AfMDfn54cOxmTmgaR43AaULq1DUPDyoXQ9Te+JXXY8WNa3ub5+gyOcppKivwj2azuG77Pla8LLCS1EfZJsUN+QHXEpOwksbwnWW7uMqdEa/ZYsGV5GPnRVq60Sd8be2TzwrG8MhidnYsYkCBjQosN72B2O3M1eAU/tAz6x6GETGqMhU2edmlIUbV02rrisfVRyxuDMf+I1UmrBc+XlgzDLOQy7hSx1GtJIUkDUxoiueCue7esBogiFAbMTQ5eQqvr8sLMPHKlkaUGRXj0EOxkYbL4gW5N4Tub2JxHhWbjuRZFUa70SUXaLnyFD05dcb1qitTQRnOEnoi96DrdrVkyrmWSVJ9XhFFUrbkUG/W9R6isAcu884sCWReVl9Md/FvBfpYOC+VmCFShUtQ3ZeV0NRAFir5qMHstayrJNm3lK/YiiNfDW+lWG/UHDwaZptJKmZdZ4kGlKTdqxUPAXCeNokWwaBvfffVIVUnmPCzfDHkXDI+WsXe1Kz/yjT/E2G7MBGbWsBIG+qVjd2TdR0u1n7XU+WNEvaEx2EeGH/wBFEU/A3rPz2x0VHu7OK5eRvm7MSQmsuGkPh5hkHutq2Rowd9Pvkj+ddeEtHYlzEGWLEHSrRxPtdiohbGyPtXt9R+e47qvvBJIORDFiOuxViB59OmNMPFSFqNVQcgqCifkAPzxVx7E1LuG3my0UHdmWSZTMHkKRshOmN+XekhuY8Xx5Y2ZbN5XSD3D77+Kcqd/RdhXL5YBOoly5Zz4+8AFfc0NZ3JO5IHPrgvkuB5REUS5g6iAa1MtA9KDfHA5eRUYWIWYl91zbFtj8QfP4V+OKEg8dDr9f9WDgtNAUtTZBGpDqsH1uhYq+W91gVOAGG99Pp/8AeM4NPgrImnTDnYtS0432AY105Df44a89DrGTUorA6gdQJAFqb25fHAL2fQ3I5rkAPq3088MHFdQy0bLdd2watWy2urltdHr0s8xjVcGTKqcS1zxvpomVUU0AdAKj5CjVDzxp4jB+ohSSMIWhDaWsABmlNE8wd02ommPUUd3Z3hwd1kn1BI2jIBJt2J/VxjV4r1DUb6KcQ49PmJwshSSyrFvCb/akADb1HTkMF+QV5lXj6wGaYsALmIJttgSfFQF2AOnO8E5oYTmFbvf1uqL9XTfcQghq0m76eWB3HkcSyk618YC2CAbDHa1o7gYvwZdpM1UY1NoiZj0Re6HiY1S2Vrf+eGJHuXgSKUM3jbvBQBtfE6jc9SKuuQ6k+7hz4BpijM8vgBY6C9W+70YwT4j4tielUa50uEcCjsPEqTyAAtKzDuIiWLErtbyURVj7p2Bwcz+U7t6Mb5rMH7co2Fg7qg22s1Q26nrhXQNXsbezmfzDylxlu4y1PpMhAeVy1hwBfhIBPTnsDjzjfC5mzUWZjUq5iaJmAU0okRgApNljbgHpV77DEuD8DzBkSXMyHWtFYkOqqGwP2VHoPrg9muLwxmnk0Dz5HnVURYB339OeIbSKSYhnsBJmVBzks8aswZkLrJK4A2SkXRGqsSaXWTdk2BpduA9ncvlV05eBIQdix8UjfEmyfmT8ML/GPaHBDawoZHsC2JQWdhbN4m+Q+Bwm8b7dZuRWQGMswNBHZFAHkVYM5PKmYfA8sSssXtEt4pqrVWdazOchTUpYs9bgW7jbyWyo+QGE7iPb/LRL7/iQUEQCWX4HcRxH1Zj8Mc64lw3OlETNPMEfRSppKDWxBBCNpJ8JFnVVi6sYvw8EyeXAEs8V8gsY75r8rIEY/uWPPESyJb8+w2x9M5ctJesMS8amzOXzOchSYGFlaMySI+kRrcjBdIQCjRA1WT6bKcs+azbqzyPOV5ox12b5hQugehVRWOiB8nHGNTjQyURq8JU/ZYJUZHSuWMi7QwKAsIjA3oBlAFc/Cl8q9MefPrcktscXfxO2HT48e89/K3QmZHsNmpJGc3Ch0UGYFvCgBO17kgnkMNOT7Fwov61y4sMfsjUABZJs3sDzG/yxtj45LN+xOvmP1MbPy/e0kD64pcZXVmiXJ0RIpYE7XVhfix5+gY9McuTN1D/PaT9x0YsOOUnprz23D0WXhj1d2qgrux5kczZPnz69cJfG2V2/WEqJH8RG5CAiyPUCgMMOamKQIp9+VtTee+5+BrSPrhA4zxdTKVXxBTp2N8ufK+t4xwYpZMm29bnWskMENU3zsvWMfGu0GUcERZQKaADkKpFHmAL32q7HM4F5btFKtKpCj0G/43inHlZZEVoghBu2YigfSrvr06YtxdnJm9+ZV/hUn/4j8MdGRQk/8lbffA94wqCbv75Z7kOKTSZiMNIzW4FMdQomiKO3LGrtHNUzaDpXyuhzOL2V7MKWpZJnYb0raa9fCAR8ScEYuxv3okvp3j6z+OrrioKDX4E37tjN5HF3JpeqxJGaTkWDHyA1fkDjW01jaEN6UuOhv2alCnQY9hsq2LPlyAHxwMy3YzMG3ZIo7JIVpNRv00rVfM42jjlzpfxE+pxVTmvgL2SDCMgIqA0SAB5g8wPMY25QSNmFR2kWIkanQaaHXxAc8M2b7PPGnhBkN7lRsRQN8yedivnilkIQDbRPI6HwqHeOjz3C8+Q6YeGUseapLZ/fcz6tY8/Ta8b3j8fLsA+M8NBcFXtaO8rk343rn+7oxVy2XRJEYyqSrBtKqWvSQa/Dyw2Z2CcoCciqCyAZFZgL1EkM9b2CfxxX4KZJRPHIQohQMmhdNOrqLPmQD8Mepq3PArYqTqGLOqMzyODsCp2EtAFtgoDFTXO15i8Sngmf3o0A6d5IWHIC6AobAfTDB2f7M/pe75h0oLdNZtlXcLsQLYi+XTDbH7MMkTcmtzz510A/lidS4HfdnJc6SgU60NtpOghgOXX0sbYJZnMwMbFVXQH8dRu8dgynYzIx1pgU196z89zzwSTguXAoQRV/Av8AlhUPxEfNXEMtpy8DMpRlaRSGFcih69DqJseeF3ML8Njh4zkozGWUxxOalO+5NFKatd3TJGDVCz8cJObLagvOwpWl3IYAjbzpgPjiOndpxezTfzN+rhTU07Tr5Df7O4zozL8gpi38zbbfTf6Ybsrk3ly/doLJT1/4ke2wJ3+GB/Yvh5jyzRTBVklZqUkbOhrxEEhWAI25gg9cGOEcSMHdFU1FtQ+Gkq38qxvkipx0tnJF1K/vgX5Hc5yNK/Vxsj0FIAbSvmAbLL5DYY3cA7Ly5nTGLWJVkRnDEbDMagfLktX9OtHJOBq+ZlneQJErIBuNTFUNqAduUg3O118MMIkkdRHl4zGoHujYsKamLNyOpaN2290pGM4uoqMXfrKabdsocZ4ZlTH+jhZJJS2vTE2lvCzAE6vCkeknxMd9RI1HGjKZUyoVXTKFOkwxk6AeQLt70ppeZIB5YMZqLLZUXPOiLzMZJvayWO+pmse83rgPm+20ECxrl8qzRmioXSlruPCnr0O9mvjglkjDllQxSn+VBHhfZzMyyrLmJVEatqWCMWt7e+xNWD927r5YL8b7TZXL2ZZPFZFL4d15jUSBd9Ab35YU5M/n2lGYklWPLqO8WLbUQUGkEaeYZhuQDtvhFz0cMzSzSTDWdXiW11WCQ7HkF1EggUedYwl1kE6VnVDoJzjqdIcuMe0eV1YZSNgqgEkLo1XtpVnFlgWU1oBq/O8BIsrxDNmNpkEa94rOzeAd2N2HiJkJNbgmiB066OE8XzccNRKkgNlWjjZ6A5mgtVvdnBWPOyfo4kmkLSSKQALAAJ1Ma9U7pR/GfPHPm6mat1sdWLooNpXb9QG4mneSdzGVCaKIaiFUCh0sEjy6nFU5RYUR4dQnDeIkNpA32Hhq70/jjI5Z6JUqSzgAlV5EMaujsKG39cQXMyyOKbUBZKogUlRdHktct98Z4enyNJp7e35m+fq8UW4uO69SNnEJs73OiRpRGxsb0CRXLVRr05deeFYZFg29VyskcvheHFOHhyusFwQN2k7zezfUi6KgchsaHPBA8JRNQ7plI6agevVdCkdOpxvHHkg2kYPPgnFOXPlQthgqgqiEL6GjfO733PP4+tYZOCO7TgyzDLsQgtU7zbQ9VzAIAC9T4h5YE5uMIxVTcJ900orzDAE8mFg2djzNYbOy/DYZE1S5pEYaVCMBq8CtpYeIEgavI1p9cPDJwk4S77/yT1kYZMayQ7bP2dgUqoV0lsxKCT4SSqbnoDW5Pri1xOYzZnutu7DBpP3gFGx9OQ+Z8zi9n+G5NYry+aeRtWrdWKsS1miq6QbJO5+nPArKjS0snUml+W35/wDTjl9Izakn5X9Db0VhU4y9yPePcQGsyMQFWkW/Mnf8b+gwohPHqEdFiCCVLG2I66tI3N8uuGfNyqprSx0jYgqBflZNg8hdYp5fiaSska6YiDbamsWCTpalFGgDZo715Y39H4pQxaq3l8uxh6SzKeRQXEdv5JcLyOad1CRSaKB8KeD3eZ0i79Aa3ww5Xsg8pBzDkJqspyuvsm9gOvn8OeGjs1mZjl/G4MfgWOhVr3aWb8tWrbCn2r9oMGVl7oRvNKlEgNoRSy7BjuWOlgaojl1G3Z4S1XSs4Hmnpq38RxyfDoYEEcaKifdUaR8TXM+pxryckhL95CsQV6Qq/eF1H2j4RpND3d/jjjHE/afn5D4GjhHQIgY/V7/ADAOftbnnNtmpj8G0/lWNaMbPoHOySBHMKBnA8Ks2kE+pANfT/PG2MtQBAva/K8fN+X45mY70TyrZLGmO5PNj5sfM7435DtRnIb7qeRdTFm5NqJ5kkgknYbnywUws+gGnuUxiJx4dXe7aTv7o8WrV192vXGiSNkkjnUkmNrYeaH3h8auscr4V7UMyhqZUlXqQNDV+R/DHVstL+rEp1KGUPTUCtqDW3UdfU4yyQtbmuKbi9v7vknxHtfDOGi/RncW6kloxpILKSLJN86IHXCPwjKzQfpMjDSuh6sFr8akDci+XmPLzxszsuXLam70K7HSoYgAkk9COd388VcnFBCH16h3iEUAb02L58zYXl6eeDHkhKpJchlxTg3F9gS/H8xAQ8MrISsd1sDUabV5bYJ5/2jcQJoT6R+6iDoP3b64hxPgsBRwolLhRoHKiFoA38sAZOCTE7hRy5yRjoPNvTGqqW9GT22GTh3avNSRStJmJSVAI8ZH20HIbdcaB2jl+0zE+d41cG4NUcqSSwjUoH7VTX62Lc6SaGx+dDrizJ2eyamv9oZcV0t9sTK1wi413Bvs/4fHmJJYpG0ARMYncm11GiVBbSGr7W9VW94a+H9nkysl0GYJTTKLoJsCDW1hLrbn9rw1zTgPFzl2MgBLVQN1Vmz0I+or0N46Tlc5NPAzDwGSJfcUAKzIzDU1AgkgUVrccsawwNtyXZfUMnUKlF939D2JNZiDatQJBu9tga33vne1C6HLGQSGigiZgh3bko1WTv6BR8SfTA3srOzUZDbCQKwphuA4NqwGk+HcemPeA65hMoZNEUvjJYkr4mYir6cy3x63ic+rHs9/6srDGOTe6X+6PYcwsOcEzoSNVKBsSdQUizRGzJyB6b861cc7a5qTwI/co0vdpHENLsLFkOTqJOoAAUN8e5/h8p1yxaWrU1EE2dgpJ28ILSE0dtSjkLx5m+zskc3fB4pHVSsCKdCh2HvnUAu7F22PMLV7Vy1Jxu/d8jsgsUWlVv1/uaFdnzp0KHERuWSRdQojxyNQC8i1DYGhscWsxks1POxT9WCSBpdLRKFEgG9OoKK25fDEP9iyplo4IdWuVLarNljqkmayfsLGBvVlhteDPC4IoI4YY0RS5t+7HNV1EOzfapNRve9hdnELBBNuW9fPuXLqZUlDZv5dkVE4ZL3csLzoJXLM8tEiiaRQALBq2I5C/TEMh2YgypWbiGajRauNVJUvsDe/i6g6VHz6YkvEZ1zGlIqSRZ28Ud33eXdxpYj3VuECuoe7wve03heZkzrM7xmPZIrkVQgVaog1pJKk2BW4F3QxeLDGra53MM/Uz1VF8bfyxyPtA4c0h0SMXlaiRG9NdKOarzFCqr88aj3TTMJge7UFQNDlAxbcFlGla3AsjktcsJnYzsyUc5p5IXSL3AhLXM2yXagUptzR+xi1IZhxARHUA6SgruLBgc0QeotLHnflickPEzRXZK/4KxSeLBKXdul7FyMmTymXineULE2XjUuAw72gT7lGgWs6V9COdHA7M8bedykEEKhjSglFCVdkKK9PF5DkOQB8OzDHJDvpSDmJbsgt4IgABQ85GO/LwY0txKEjuI+9EZrkUR5SN9TsxNAVsg2G92d8bY8agnRhmyyySTl2Vf2X8+Da6JZZAB45TIyxbc9AY7joCbvotmgL0z1qfWtkeLlZ3rfr1xW/S8stgQyWRzaZdh1oCLYkbWbq+WLHDo8vLIkaQ5jW7AKFljck/Axr9eQ5nGhhQXyKZiWoQjSsfdqQsRQ89ZVV5WTQ5YY8hlsrlyhzGfgV05qh703uOY5Gue3ngJ2sP6NG+ShIMrBTm5FABZmFrCAKpNNsRtdjzYYXeG5KR5u6rUADvew0np5DUwFet4ynCMqbW6NsWSUU4p7Nb7WdKyT8N0GKHNl5KbQrWhYm6FFBdnAriY7vSGIFDWb2rnV+XU/A4F+y/hAlzc+ZceCAUpPIFgRfyQEn4jDHwhoZ89pmr9csndo32gq1p+SG/7OPM6zH4meMF9+Z63o7L4WKUnwt/oip+l8PQL3rkk+Kx3hDURTDSpG/OjWJNlODhkXx6pSAhCysGLGgNQBUmz54UO10P6JIcqykmP9mxPvxsTpPxAGk+oOD3suUT5hSoIWMFnUkEE0Ap9Nzt18NY9DFrikvLY8/N4bbl5/MP+0PtSOHQQ5aBR3rIaJ3EaigGP3m2oDlsSeVHhuZnaRmd2LMxJZibJJ6nDp7VxNLnJZ2jZYVKwxuRQOldW3UgkubAr1vCKu5obnyG5x1I4me48wUyvZvOSe5lpj6lCo+rUMXl7C8QP/lz85Ih+b4LQqF3GYOzdi8+u5yzn+Eq/wD0sTgVmuHTR/tIpI/40ZfzGGBHKSKrozLqVWUsv3gGBK/MCsdj4X2jjzWWYRI6BW0kNQskBmqidrPpzxyHIZCSbV3S6gilmPQAfzNUBzOGmBmybRIQ2tRUgFEFmNuDW21ql/8AL9Mc3VRlLFKMXuzo6WUYZoylwmNmVy6uTE29+7/ENxXrt/LriWeVIo4p3olIwI182IG/yq/61ivmJNkmXdTpavnY/HbFXt5mlaVdHukORsRYbQwrajuzcvTHD6NncdD7M9T0tiqSyx4kvkAclnYTI8mZWWQt1jcRtqscyVO1dPhjdk89DGk2pZTqK6QsunavtAJ4juOo+GADSbfPE8y/Ktj4T/hX+mPUlC0zxoSprYLR5pWSZgCo01pLauToas9KwOzGeBYkLpHKlOwrbayT088e8OYdzJfLrXl4fxxl5H/8j/Bh1XBMm3uFuyfZwSSlZF2rzN2SFAAB522D/Hwcq2lpp8vpQV4fEwpkVrR75huvQ4vcEg0OXJZVFBj1UaxuNzuKsbdMAvaFn0LkwymddAtpVDEHU3hGoe6AQfixx6PSRuF+aaf32OPPNeIobbU0GsvwiXLIszvLNHI6t3pCnUx1je5dZJJO5HTAV+Byx5mR0R9m1HT4SpsahsSCb25kbbVgvls3E+W/8RPIpUDu0RVK+7tY0kAX8MZ2VzsjxMzI8jlRbLvvqbc0f9HGPpPE8Sb73XurY6PR2XxK9n13B+Yzcqd5pLN3iaWDmmA3B6VfLYXsK2PKp2b7QzppkaSg0yx2/QGI0LPIWqfTDdJwlpg1xt12bfZVJ68wTywvngWZUMBHasSdNDma89uh+uPLx5vwP2p/A9ScVrSfk1t6/UdB7J8TE8pcgF2iUah0KMwZfmRdD7uPOO5+J3hCqtvpDbCyqzlSpPPTqvblufM4SsjksxEEZBLG6lt1I31NZvcg36+ZxDgvEXmmEchXVGACRpDAyZjWwaiV2ctVcrPlilLXinSezfs3fmGjTmg7T29+yOxPkITIrsCWBbSGdiPEpBAUnSPCTsByvHOM77LctJmJyZWj1OWVQwYi+e5BYeImr6EYP8W4zHmRkpMvICRmlkIJKEIkUxfwsLogMt1W43wa43xxUZ07ouUF6iPCG0FlA8zsLO1X8cdOzR59uL3F+TJRJmIctCgjigjLqAmu2AOklRu1Gz5klvPBDMdnZ5J4Z5Z4ZO7LCkgMZKuBYvW2+3pteAfZniMs8kE0oCu8AZwNt9JX5WaNeuGDj/H1ymXfMOCVQDYVZ1MFAF8tyMc3SPWpSfm/2OvrPw6IryX78nNe1Xs7zMXdjL65oY0MaEFS4tpLZvCPCC45XVX64TOI9l3hBMk+WBAsoJdb/wBxFY/WsfR8ObjzGXSaMExyIjJpsEKaPyb/ACGE/j/DVkYiRAHvSXFB2RvVgdq8VMdjY2vHS0cib7HCIo2Zgqm2PIUR/wBuw/AY+juw3YKDIgOSZMwVppDyHmEHIL0vmR16YWeC9ihDxKFge+y7BmV+7QFWVSdLsigXakdLBx1XNu4QmNQzdATV/PDSE3sIn+yjE0jz5Dv2aSVi6pHLrDTsyEgnVaRaVFgUb6bnTxvPwmF3jgSEqjEgoquDpJAbTsNwDp35AmuWOjq3pXpijxeWMIdYUkilDAGz88Zy0xuTXARttJHOMjkxk+GrCNpZ2LP5+KiR8kCJhCOZvikLCQRrAx8ZNBTGrMxJ8iRpPnVdcdL4jU+aSEkqg0rvXXxE/E2APgMauJeyaOwYJWDWDql8e93Zqr+FC/PHn9F/myyyvtsvqep1b8HBHEu+7+h77UuzX6flYs1l11SouoAbl42AJUebA0QP4gNzhX9m+ZiyeRmzMzBDNL3aWaJ0Kfx1CT6Y7Hw3JdxCkIYtoWtTcyeZJrzJOAXaTsXls4NMyaRqL6ozobWwALmvCxoKLYHlj0pKt0eapbUcp412yyzjQyLKt3TqGWxe9f5eeAnDO1Pc2qOyqzEmgPDfIKKoKBWwrrg92m9kM8BvLMMwnPQBplA+F6W+IIPkuExeyucvbLS7HfYCiPQnY4hJPhjsIp2lzL95cyeAatndNS9WXcWRsdNBqJ22Na8x2jms1YAG41S7eptvUHeuYw1ezfsPE4M8pV5Y2I7k0REejMN9TEbjoPIkeEr297ISZgd/ApGZjsbHT3q/d1A++OlncEjfY4bhuNS2Oe5XtU4Y62etJrTLKpDdD7xBHPbb44a+zfHoZbWbiDZdxy106N82Fj69Mc9/RHVtDRAOOatYYfFSLH0xfjjlQcljG/3hd+miz8BeBkUPGZ4m5uCOTLyuXQLoYDX41awbKOrKD4gwoXdEEYybs3nvGr5YuxUlm79AASLs2ee91hfk7PZqQnU8TaRvuWPuMFBAXUQfdAAPwoYb+wmemyytl8yEWEA1q7wMC1beJbKkE1sK9ejSb3G5UDOD5eUZdopl0srHTuGsXfQnkTgT2qekhHPSJAfqn9R8hjp8XZvLuC+XkoECgW1r8jZI+p+GFPjnZ5+8KTxlVO6lT4T02P122OPLWHJh6pyr8L+p7Pj4s/RaG/xR+hzKHMV0/wBXiwM1e5UH+gA/linOKdgOQZh9CcYrY9RtnjJIKRzWhAUAXR+Nflir3KeWPMq/Qnw/51v+GLR4ZD/xv/1//wBYWpg0kdnGVkaKTSpFMCNIBNg+pAwpcS7J5vNyjvxMBWnvCIjQtjy72+Z6DrjqGU4LMEClkTez1s/LyxuPBJL/AG4Hpp/rgw5cijs63dbbr3hkhjc9TVvbu6+ByaTspmmj09w6jSBRkiN1503oPPDD2d4dmMoHijS0AtWYqSSdyCL2G5FV63h4zHBQV3mN/ugAn8TjQnCVArW5+Yv8sadRkyZv1JN/AnDGGP8AJFL4gruc2QDaURty/wAjviWTyE3+9IPwP9Bg5BlQi6QTV3ubxIxY4H0/NHX4/qA0/DAVok77f1wKzPZ1CpVWIPUkWSepO48RNkn1w1lMVp4DhvDap8eQRzuMlKPIl/7MOXljmBeTu9Q0BFtlZSCAx3HMmgd8J3DeM5gh48zPndfJYhMyeGuRVm358q6Y6/3HmMUeI9m8tOP1sYbyNkH6g3jTHDRDSiMuRznqluxf4TnVy7w60Y/qFUgbkFiPlz259ce+0TiUE/DZBFIDbxEjka71LrzqwdrxHj3C5lkAhjZkEaqpG+wUDfeunI/TClm8r3NomXjuTZm17JTKdeiypbbqP8sYdLllFyg4vlnd1WCEsccqkuEq7nUfZnNWTiUAjQWWjzAJ1AG/Rxirxf2jiNioyc8i9Gqr+RU15/PHMsz2uzGUpctIQulaHMWqKpIBsAEgnDDD23zGwfOEnrUMS/mhx6EppcnlKN8HQ8hxxSYpDDojky0k+s7aSnd3Gw07GpOf7p2xV9nPb1OJLIDH3U0dEpq1AqeTA0OR2IrY154Vcrx1sx3kX6QXaSKRFVljXxNGwXdUBu6HzwC9nMkOXzUJRhqDCKU1uwk8Js/d1aW/s4UJqfATi48ne6wO47GDExIFiqPlbLgicUONbxN/Z/6hjPqv0ZexlYP1I+1fMQI2vPRk/wDET8GA/ljpxxy7hcBkz6KN9Mmo+gQE39a+uOoNjz/Q6fhNvuz0fS9a4pf+TQ3PGwbemFLt721i4ciFkMsshPdxg6dlq2Y0aUWByJJPxIH9h/ahBnZBBLH3Ex9wataP6BqBD+hG/Qnlj1zyh8k6Aczy9PX5Y5z20nWZ+5kyrI5sJOsvhcA0VcAAk0p2IIB6+fSEiok3z/DAbj/DXILxKHJ3aOwuogUGVjsHqhvQbSoJAuxgjmJ4EEdJcsM1ABQcxzRqeV6V1IFfmNmNcupGDWU7Uvl1vMd9PG5PdO0SpJVWAxRijiuRpTseeI8Q44FLDMRz5de7ZFEkbRAG9XvRq6WzBQWDct9sA+JrBmoBDHmSShaSNmKsNVMdPgYkHxEVo+1zesTXcpG3tjxvh+cTRJFIJE9xu9ERW/INsfIgqeRFjCK+fIjMLTNpNAsIQ5AFbX31EbdR1Pxwf7UwGVEkXL6yNKiNNQYuyeJFAQOfd18iB574TM1KYjply0kbeTsyH6Ml4em+WKUq4XyGPLzZSKJkXOOdak2MsVpvCACSWYbXyBFjn57M6wcLJJmZyzgUWZkJXyUGPQR729EGz8lH9LRhQjYGufeavnWgfnhsg4y36PMHYFEjJi2CgtfhFAUQVkRSOdoSDYsxKNcMtTv8yGHs/mdOXeFIgJDbrN3zBu80kK1BTXltQ3O1nGcPhP7SSfVmCyI6uxLFNJIViWYMVYr4h5PXKzzt+089AJpT1AJP+IkfgMOPBuAcQOXjzJYy96yMIju+kE6W38IUhjY+6++JqS/Mx6k+EIGdciWQHY63FdR4jsfXGlZPQ4a/aH2c/RpYWJBMsQLVy1oArV6brv13wqiLFbNEvZm+CQUfgf5Y194PM48EZ8zjzuz/AKA/ywxM+sIEAAABxu048LeWPLrGcUopJdi273JkYysRDHGXh2Ii2MxgOPawgIYgcbaxEjAM0so9ca2jxZK4jWEBQkJ+GKs8dgg74IsgxrMdYVsdKjlXaTsZqfvIGZiD+zddtjdAgDb4/XCxn4UBIkQxSfutY+h5Y733AONEvDUPNQfiAcVbFwfPeVR0lQg7ahv88M2TYplmZdQqdlXUACCAX17HnRUEeoomsdWPBYTzRf7oxy7tZG0BkjZvdJpfOwqq/r4F5/vUbrw6Y2RI7D2a7b5POCopQJABqjcFGB9L2bf7pOCnGnpB6sP544x2L4A0mQLo9GaW3qtWiJiuizy8Qdr/AHuWHXL5mYfpGsFIkVe6Utq30tqbfcdNsed1nVx0Sh7jtwdK24zM7Bprzcsnkjf4nX+SnHQWxzb2f8Tjjacvfi7sWOlaze/nf4Y6Bls9HIPA6t6Xv9MbejoqOBIfpNt9Q/JUv2Pnr21Z0ycTkWye6SOMD4qHP1MmFqHgc605PdnYgi7BG4O3IjzHLBHtCtcTzjH7E0x+ZkNfmT8sT4XnWZl1K2hvtb17pNe7V1Z571juPPPoHsNxz9LykcrEd4PBLX31As+gYENX72D5OOSeyHP93mp8vyWRNajoGjNGvUq/0QY6y2GSQc4E5/s7lJv2uWgc+bRrf1q8b+McXy+WTXmJUjU7DUdyfIAbk/AYWpPabwsf+ZPyhl/+GAdBHhPZHJZaXvsvB3b0Rs7kAHnSsxUE+YGN3aDg+XzURhnQOp5ean7ynmGwEi9pfDHbSMzXq8ciL9WUAfPEMz7ReFrzzSH+FXf/AKVOEx0Iub9jkwc9zmoinTvFYMB66bBPqK+AxJPZLmCndvnowl3pWNmFi/Mi+ZwzT+1Hho5SyN/DE/8A3AYGT+13Jj3Ip2/soo/F7/DEDNfDfZHlo2DT5iSajZRVESn0O7Gj1ojD+7+QA8q6eQGOX5r2xj/d5Q/F5a/AIfzwHzXtWzj2EjgjHopc/i1fhiWmykG/a0tiAnoz/kuOdd2cOHZmaaWAyyyO5aVvE5LbBY9t+QsnYbb4vy8Pib3o1J8woB/AYzUtOxdatxDERrljX3Zw8P2dhI2Dg+h/zGKp7MD77fT+uLWRE6Gd8x6q4kVxKsICCrjGGJ4iV+eEMgMSBxlb4kpwARJxAnE8RAwWBg+GMIx7tjCcMDUy41umLFYiRhAVChxitXO9/jiwRiDJgA828sUs7wyGSjJDHIRy1orV8LBxcKVyxEteCwoF5tliTwx0B0Rf5DAzM8R7zJyvpK81F7c9Iv8AxYYpVrArjmVeSBkQAk0QOV0Qa+f544esw643FbnZ0mTTOOp7WIPD84Yw4Oll1C0N6j4RuDy2rkSOnrg5wPNZdWdmYSFlGlTQK9SKJG/IWOVeuKEPZrMsP2Wnn7zKOvoTgN2g4bNCrK8biwRrUagNvltjDD46qNOvWez1S6OVz1LVzs+RX4sH7/MM6srOddE6jRb71nV8bOCvZ8L3RnG3dUp3AL2oDQqKsPTKddkL4fC3LFfgGXgEbd4w73UCBX2bGpd9j1ONp4isK5hIldlvlVBdVC6HO1jju9lKHnePaitkfMydyb4sKdl+KiPO5KfkpkCn4TDRv5ga7x9AzMQCQCSATQ5munxx8s8XsCNbNhV6738R1w3ZD2xZ5dnTLyAULKOrH1JD1fyxbZnVgbtjn81NPJLmI3Vt1VHUgIv3Vvy8/PfnhUyxjsBmC2dzzobdB88dXX2zZg/+Xi/vsP5HHje1tyf1mUirz1avzXE6kVpZz7jmVyyIphzAlJPLTWkV1NkeW3PC5qF7H6Y7MfaKj+5lssD6oD+G2Nidt5vsmJP4FA/mcZyzRRaxSfkchy3CcxJ+zy87/wAMbt+S4K5bsPxF/dyk39pe7/6yuOnv2izEiG52F7bUDv5UMIHGstxQsazM0yHkVmI+RXUAD8NsTHPGTrj2hLFJHiezTPVcvcQD/mzJ/wBmrF3hns+hO8nEIWANMMuplr01EgA/L5YXct2UzUreNdN82kYH8iWOH7hWRSCIRR9NyerMebH/AFyAxOXOorbkqGK+SWcWKNEgy6MI4yTqJtnZqtj9Btt8NhiqzWKJYfh+IxcYg48MYOORyvdnSlWyKvdqyd2/jQ7lSQb3vqL/ABxvSGACu5T+6P8ALE1yoxn6IPM4EHJ2XGAeuPMSXHccZ5pxhGPbxhJwAQJx58MS0+mMGFQyFemJVj28eM2ADU+MxOsROAZHGEnEseXgAiMeHEicROACLY1kY2ViIxIGoofj8sazGfLFrEThFFcx+mNMsAqmAIPnviyxx4R54aExL472Iy01sn6t/NdhhP4nw18sf1qayBQcDYj1rHWszlNXLbAqbhLb6jYPzxcZUS1Zw/OlpHuvrt/qsFTwOIxqEfU1eI8rPWvTHRs32XRgaABPkMI/HODyQtyYfLbDcrBRSFrN8MdDviqbHng9GznY2flj1+H3uAfpgsABqvmPptixDOR1OL78If7pxqGQYbYNhbhDIcRYCiTgvl8+CP64Bx5V16fhjbHlXPTGMoJmsZsPRZo/HFxJQcCcjl35at/XBZIG6rfqMYSgrNVI839Mer8MWocopPlizFw44ih2UoTfQ4td16YuQ5E9Ri3+jnBQWh+OPMZjMd5yEl5Y8OMxmAZ6OQxDzxmMwAY2MOMxmACOIYzGYAI4iuMxmEMkcROMxmACLYgMZjMSBsbETjMZgY1wa2xDGYzCGYmPBjMZhiNLc8DuMe6fgfyOMxmGIRcxzx5leeMxmAC2nvD5/wA8VuJ+6fjjMZie4zVF/r6YlP72MxmEM2xYL5P3B8DjMZjNlEm94/DBDJcse4zC7DXJeXriJxmMw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71" name="Picture 11" descr="C:\Users\User\Desktop\конвейкер.jf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500180"/>
            <a:ext cx="4355700" cy="27146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443959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861279"/>
            <a:ext cx="5114932" cy="3446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85786" y="285734"/>
            <a:ext cx="8072494" cy="57606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Aviatsiya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Ommaviy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ishlab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chiqarish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9322" y="1071552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1980-I </a:t>
            </a:r>
            <a:r>
              <a:rPr lang="en-US" sz="2800" dirty="0" err="1" smtClean="0"/>
              <a:t>yillar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pic>
        <p:nvPicPr>
          <p:cNvPr id="97285" name="Picture 5" descr="http://flaps.su/uploads/images/00/00/28/2015/04/03/cdcd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357436"/>
            <a:ext cx="3249276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129" y="267494"/>
            <a:ext cx="7887275" cy="576064"/>
          </a:xfrm>
        </p:spPr>
        <p:txBody>
          <a:bodyPr/>
          <a:lstStyle/>
          <a:p>
            <a:r>
              <a:rPr lang="en-US" b="1" dirty="0" err="1" smtClean="0">
                <a:solidFill>
                  <a:schemeClr val="tx1"/>
                </a:solidFill>
              </a:rPr>
              <a:t>Aviatsiya</a:t>
            </a:r>
            <a:r>
              <a:rPr lang="en-US" b="1" dirty="0" smtClean="0">
                <a:solidFill>
                  <a:schemeClr val="tx1"/>
                </a:solidFill>
              </a:rPr>
              <a:t>: </a:t>
            </a:r>
            <a:r>
              <a:rPr lang="en-US" b="1" dirty="0" err="1" smtClean="0">
                <a:solidFill>
                  <a:schemeClr val="tx1"/>
                </a:solidFill>
              </a:rPr>
              <a:t>Ommaviy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ishlab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chiqarish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Самолетларн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оммавий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F1A69F-E605-435B-BDF5-1F9AE60B0661}" type="slidenum">
              <a:rPr lang="ru-RU" smtClean="0"/>
              <a:pPr>
                <a:defRPr/>
              </a:pPr>
              <a:t>42</a:t>
            </a:fld>
            <a:endParaRPr lang="ru-RU"/>
          </a:p>
        </p:txBody>
      </p:sp>
      <p:pic>
        <p:nvPicPr>
          <p:cNvPr id="983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857238"/>
            <a:ext cx="5472122" cy="3615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929323" y="1285866"/>
            <a:ext cx="30003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Jahonda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zamonaviy</a:t>
            </a:r>
            <a:r>
              <a:rPr lang="en-US" sz="2400" dirty="0" smtClean="0"/>
              <a:t> </a:t>
            </a:r>
            <a:r>
              <a:rPr lang="en-US" sz="2400" dirty="0" err="1" smtClean="0"/>
              <a:t>samolyot</a:t>
            </a:r>
            <a:r>
              <a:rPr lang="en-US" sz="2400" dirty="0" smtClean="0"/>
              <a:t> </a:t>
            </a:r>
            <a:r>
              <a:rPr lang="en-US" sz="2400" dirty="0" err="1" smtClean="0"/>
              <a:t>yig’ish</a:t>
            </a:r>
            <a:r>
              <a:rPr lang="en-US" sz="2400" dirty="0" smtClean="0"/>
              <a:t> </a:t>
            </a:r>
            <a:r>
              <a:rPr lang="en-US" sz="2400" dirty="0" err="1" smtClean="0"/>
              <a:t>konveyeri</a:t>
            </a:r>
            <a:r>
              <a:rPr lang="en-US" sz="2400" dirty="0" smtClean="0"/>
              <a:t> (2018 </a:t>
            </a:r>
            <a:r>
              <a:rPr lang="en-US" sz="2400" dirty="0" err="1" smtClean="0"/>
              <a:t>yil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 </a:t>
            </a:r>
            <a:r>
              <a:rPr lang="en-US" sz="2400" dirty="0" err="1" smtClean="0"/>
              <a:t>Konveyer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r>
              <a:rPr lang="en-US" sz="2400" dirty="0" smtClean="0"/>
              <a:t> – 5 </a:t>
            </a:r>
            <a:r>
              <a:rPr lang="en-US" sz="2400" dirty="0" err="1" smtClean="0"/>
              <a:t>sm</a:t>
            </a:r>
            <a:r>
              <a:rPr lang="en-US" sz="2400" dirty="0" smtClean="0"/>
              <a:t>/min</a:t>
            </a:r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400" dirty="0" smtClean="0"/>
              <a:t>  </a:t>
            </a:r>
            <a:endParaRPr lang="ru-RU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4300538"/>
            <a:ext cx="539750" cy="574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28662" y="357172"/>
            <a:ext cx="7429552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yangi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93186" name="Picture 2" descr="image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285866"/>
            <a:ext cx="4200513" cy="3231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71472" y="857238"/>
            <a:ext cx="79296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Avtomobilsozlik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pulatlarining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uzayishi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1714494"/>
            <a:ext cx="18573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/>
              <a:t>Maksimal</a:t>
            </a:r>
            <a:r>
              <a:rPr lang="en-US" sz="1600" dirty="0" smtClean="0"/>
              <a:t> </a:t>
            </a:r>
            <a:r>
              <a:rPr lang="en-US" sz="1600" dirty="0" err="1" smtClean="0"/>
              <a:t>uzayish</a:t>
            </a:r>
            <a:r>
              <a:rPr lang="en-US" sz="1600" dirty="0" smtClean="0"/>
              <a:t> , %</a:t>
            </a:r>
            <a:endParaRPr lang="ru-RU" sz="1600" b="1" dirty="0"/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572264" y="4000510"/>
            <a:ext cx="1714512" cy="473213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Mustahkamlik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chegarasi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,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  <a:cs typeface="Arial" pitchFamily="34" charset="0"/>
              </a:rPr>
              <a:t>MPa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0"/>
          <p:cNvPicPr>
            <a:picLocks noChangeAspect="1" noChangeArrowheads="1"/>
          </p:cNvPicPr>
          <p:nvPr/>
        </p:nvPicPr>
        <p:blipFill>
          <a:blip r:embed="rId2" cstate="print"/>
          <a:srcRect l="3999" t="18886" r="2617" b="22629"/>
          <a:stretch>
            <a:fillRect/>
          </a:stretch>
        </p:blipFill>
        <p:spPr bwMode="auto">
          <a:xfrm>
            <a:off x="2843213" y="2699147"/>
            <a:ext cx="5848350" cy="1941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Rectangle 4"/>
          <p:cNvSpPr>
            <a:spLocks noGrp="1" noChangeArrowheads="1"/>
          </p:cNvSpPr>
          <p:nvPr>
            <p:ph type="title"/>
          </p:nvPr>
        </p:nvSpPr>
        <p:spPr>
          <a:xfrm>
            <a:off x="928662" y="285734"/>
            <a:ext cx="7158062" cy="488157"/>
          </a:xfrm>
        </p:spPr>
        <p:txBody>
          <a:bodyPr>
            <a:normAutofit/>
          </a:bodyPr>
          <a:lstStyle/>
          <a:p>
            <a:pPr eaLnBrk="1" hangingPunct="1"/>
            <a:r>
              <a:rPr lang="uz-Latn-UZ" sz="1800" b="1" dirty="0" smtClean="0">
                <a:solidFill>
                  <a:schemeClr val="tx1"/>
                </a:solidFill>
              </a:rPr>
              <a:t>Keng assortimentdagi qismlarni ishlab chiqarish uchun robot kompleksi</a:t>
            </a:r>
            <a:endParaRPr 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9396" name="Rectangle 7"/>
          <p:cNvSpPr>
            <a:spLocks noChangeArrowheads="1"/>
          </p:cNvSpPr>
          <p:nvPr/>
        </p:nvSpPr>
        <p:spPr bwMode="auto">
          <a:xfrm>
            <a:off x="179388" y="1545431"/>
            <a:ext cx="5472112" cy="830997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med" len="lg"/>
          </a:ln>
        </p:spPr>
        <p:txBody>
          <a:bodyPr>
            <a:spAutoFit/>
          </a:bodyPr>
          <a:lstStyle/>
          <a:p>
            <a:r>
              <a:rPr lang="en-US" sz="1200" b="1" dirty="0" err="1" smtClean="0">
                <a:solidFill>
                  <a:srgbClr val="0000FF"/>
                </a:solidFill>
              </a:rPr>
              <a:t>Materiallar</a:t>
            </a:r>
            <a:r>
              <a:rPr lang="en-US" sz="1200" b="1" dirty="0" smtClean="0">
                <a:solidFill>
                  <a:srgbClr val="0000FF"/>
                </a:solidFill>
              </a:rPr>
              <a:t> </a:t>
            </a:r>
            <a:r>
              <a:rPr lang="ru-RU" sz="1200" b="1" dirty="0" smtClean="0">
                <a:solidFill>
                  <a:srgbClr val="0000FF"/>
                </a:solidFill>
              </a:rPr>
              <a:t>:</a:t>
            </a:r>
            <a:endParaRPr lang="ru-RU" sz="1200" b="1" dirty="0">
              <a:solidFill>
                <a:srgbClr val="0000FF"/>
              </a:solidFill>
            </a:endParaRPr>
          </a:p>
          <a:p>
            <a:r>
              <a:rPr lang="ru-RU" sz="1200" b="1" dirty="0">
                <a:solidFill>
                  <a:srgbClr val="0000FF"/>
                </a:solidFill>
              </a:rPr>
              <a:t>-</a:t>
            </a:r>
            <a:r>
              <a:rPr lang="ru-RU" sz="1200" b="1" dirty="0" err="1">
                <a:solidFill>
                  <a:srgbClr val="0000FF"/>
                </a:solidFill>
              </a:rPr>
              <a:t>Hexcel</a:t>
            </a:r>
            <a:r>
              <a:rPr lang="ru-RU" sz="1200" b="1" dirty="0">
                <a:solidFill>
                  <a:srgbClr val="0000FF"/>
                </a:solidFill>
              </a:rPr>
              <a:t>: M21, M21E, 8552, M42.</a:t>
            </a:r>
          </a:p>
          <a:p>
            <a:r>
              <a:rPr lang="ru-RU" sz="1200" b="1" dirty="0">
                <a:solidFill>
                  <a:srgbClr val="0000FF"/>
                </a:solidFill>
              </a:rPr>
              <a:t>-</a:t>
            </a:r>
            <a:r>
              <a:rPr lang="ru-RU" sz="1200" b="1" dirty="0" err="1">
                <a:solidFill>
                  <a:srgbClr val="0000FF"/>
                </a:solidFill>
              </a:rPr>
              <a:t>Cytec</a:t>
            </a:r>
            <a:r>
              <a:rPr lang="ru-RU" sz="1200" b="1" dirty="0">
                <a:solidFill>
                  <a:srgbClr val="0000FF"/>
                </a:solidFill>
              </a:rPr>
              <a:t>: X5250-50, CYCOM 5276-1-34, 977-2.</a:t>
            </a:r>
          </a:p>
          <a:p>
            <a:r>
              <a:rPr lang="ru-RU" sz="1200" b="1" dirty="0">
                <a:solidFill>
                  <a:srgbClr val="0000FF"/>
                </a:solidFill>
              </a:rPr>
              <a:t>-</a:t>
            </a:r>
            <a:r>
              <a:rPr lang="ru-RU" sz="1200" b="1" dirty="0" err="1">
                <a:solidFill>
                  <a:srgbClr val="0000FF"/>
                </a:solidFill>
              </a:rPr>
              <a:t>Toray</a:t>
            </a:r>
            <a:r>
              <a:rPr lang="ru-RU" sz="1200" b="1" dirty="0">
                <a:solidFill>
                  <a:srgbClr val="0000FF"/>
                </a:solidFill>
              </a:rPr>
              <a:t>: P2312W-12</a:t>
            </a:r>
          </a:p>
        </p:txBody>
      </p:sp>
      <p:sp>
        <p:nvSpPr>
          <p:cNvPr id="59397" name="Rectangle 18"/>
          <p:cNvSpPr>
            <a:spLocks noChangeArrowheads="1"/>
          </p:cNvSpPr>
          <p:nvPr/>
        </p:nvSpPr>
        <p:spPr bwMode="auto">
          <a:xfrm>
            <a:off x="179388" y="2680097"/>
            <a:ext cx="3313112" cy="646331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med" len="lg"/>
          </a:ln>
        </p:spPr>
        <p:txBody>
          <a:bodyPr>
            <a:spAutoFit/>
          </a:bodyPr>
          <a:lstStyle/>
          <a:p>
            <a:r>
              <a:rPr lang="en-US" sz="1200" b="1" dirty="0" smtClean="0">
                <a:solidFill>
                  <a:srgbClr val="0000FF"/>
                </a:solidFill>
              </a:rPr>
              <a:t>L</a:t>
            </a:r>
            <a:r>
              <a:rPr lang="uz-Latn-UZ" sz="1200" b="1" dirty="0" smtClean="0">
                <a:solidFill>
                  <a:srgbClr val="0000FF"/>
                </a:solidFill>
              </a:rPr>
              <a:t>ental </a:t>
            </a:r>
            <a:r>
              <a:rPr lang="uz-Latn-UZ" sz="1200" b="1" dirty="0">
                <a:solidFill>
                  <a:srgbClr val="0000FF"/>
                </a:solidFill>
              </a:rPr>
              <a:t>kengligi </a:t>
            </a:r>
            <a:r>
              <a:rPr lang="ru-RU" sz="1200" b="1" dirty="0" smtClean="0">
                <a:solidFill>
                  <a:srgbClr val="0000FF"/>
                </a:solidFill>
              </a:rPr>
              <a:t>: </a:t>
            </a:r>
            <a:r>
              <a:rPr lang="en-US" sz="1200" b="1" dirty="0" smtClean="0">
                <a:solidFill>
                  <a:srgbClr val="0000FF"/>
                </a:solidFill>
              </a:rPr>
              <a:t>    </a:t>
            </a:r>
            <a:r>
              <a:rPr lang="ru-RU" sz="1200" b="1" dirty="0" smtClean="0">
                <a:solidFill>
                  <a:schemeClr val="accent2"/>
                </a:solidFill>
              </a:rPr>
              <a:t>50 мм</a:t>
            </a:r>
            <a:r>
              <a:rPr lang="en-US" sz="1200" b="1" dirty="0" smtClean="0">
                <a:solidFill>
                  <a:schemeClr val="accent2"/>
                </a:solidFill>
              </a:rPr>
              <a:t> </a:t>
            </a:r>
            <a:r>
              <a:rPr lang="en-US" sz="1200" b="1" dirty="0" err="1" smtClean="0">
                <a:solidFill>
                  <a:schemeClr val="accent2"/>
                </a:solidFill>
              </a:rPr>
              <a:t>gacha</a:t>
            </a:r>
            <a:endParaRPr lang="ru-RU" sz="1200" b="1" dirty="0">
              <a:solidFill>
                <a:schemeClr val="accent2"/>
              </a:solidFill>
            </a:endParaRPr>
          </a:p>
          <a:p>
            <a:r>
              <a:rPr lang="en-US" sz="1200" b="1" dirty="0" err="1" smtClean="0">
                <a:solidFill>
                  <a:srgbClr val="0000FF"/>
                </a:solidFill>
              </a:rPr>
              <a:t>Tezlik</a:t>
            </a:r>
            <a:r>
              <a:rPr lang="ru-RU" sz="1200" b="1" dirty="0" smtClean="0">
                <a:solidFill>
                  <a:srgbClr val="0000FF"/>
                </a:solidFill>
              </a:rPr>
              <a:t>:</a:t>
            </a:r>
            <a:r>
              <a:rPr lang="en-US" sz="1200" b="1" dirty="0" smtClean="0">
                <a:solidFill>
                  <a:srgbClr val="0000FF"/>
                </a:solidFill>
              </a:rPr>
              <a:t>                      </a:t>
            </a:r>
            <a:r>
              <a:rPr lang="ru-RU" sz="1200" b="1" dirty="0" smtClean="0">
                <a:solidFill>
                  <a:schemeClr val="accent2"/>
                </a:solidFill>
              </a:rPr>
              <a:t>20 </a:t>
            </a:r>
            <a:r>
              <a:rPr lang="en-US" sz="1200" b="1" dirty="0" smtClean="0">
                <a:solidFill>
                  <a:schemeClr val="accent2"/>
                </a:solidFill>
              </a:rPr>
              <a:t>m</a:t>
            </a:r>
            <a:r>
              <a:rPr lang="ru-RU" sz="1200" b="1" dirty="0" smtClean="0">
                <a:solidFill>
                  <a:schemeClr val="accent2"/>
                </a:solidFill>
              </a:rPr>
              <a:t>/</a:t>
            </a:r>
            <a:r>
              <a:rPr lang="en-US" sz="1200" b="1" dirty="0" smtClean="0">
                <a:solidFill>
                  <a:schemeClr val="accent2"/>
                </a:solidFill>
              </a:rPr>
              <a:t>min </a:t>
            </a:r>
            <a:r>
              <a:rPr lang="en-US" sz="1200" b="1" dirty="0" err="1" smtClean="0">
                <a:solidFill>
                  <a:schemeClr val="accent2"/>
                </a:solidFill>
              </a:rPr>
              <a:t>gacha</a:t>
            </a:r>
            <a:r>
              <a:rPr lang="en-US" sz="1200" b="1" dirty="0" smtClean="0">
                <a:solidFill>
                  <a:schemeClr val="accent2"/>
                </a:solidFill>
              </a:rPr>
              <a:t> </a:t>
            </a:r>
            <a:endParaRPr lang="ru-RU" sz="1200" b="1" dirty="0">
              <a:solidFill>
                <a:srgbClr val="0000FF"/>
              </a:solidFill>
            </a:endParaRPr>
          </a:p>
          <a:p>
            <a:r>
              <a:rPr lang="en-US" sz="1200" b="1" dirty="0" err="1" smtClean="0">
                <a:solidFill>
                  <a:srgbClr val="0000FF"/>
                </a:solidFill>
              </a:rPr>
              <a:t>Ish</a:t>
            </a:r>
            <a:r>
              <a:rPr lang="en-US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err="1" smtClean="0">
                <a:solidFill>
                  <a:srgbClr val="0000FF"/>
                </a:solidFill>
              </a:rPr>
              <a:t>unumdorligi</a:t>
            </a:r>
            <a:r>
              <a:rPr lang="ru-RU" sz="1200" b="1" dirty="0" smtClean="0">
                <a:solidFill>
                  <a:srgbClr val="0000FF"/>
                </a:solidFill>
              </a:rPr>
              <a:t>:</a:t>
            </a:r>
            <a:r>
              <a:rPr lang="en-US" sz="1200" b="1" dirty="0" smtClean="0">
                <a:solidFill>
                  <a:srgbClr val="0000FF"/>
                </a:solidFill>
              </a:rPr>
              <a:t>   </a:t>
            </a:r>
            <a:r>
              <a:rPr lang="ru-RU" sz="1200" b="1" dirty="0" smtClean="0">
                <a:solidFill>
                  <a:schemeClr val="accent2"/>
                </a:solidFill>
              </a:rPr>
              <a:t>12 </a:t>
            </a:r>
            <a:r>
              <a:rPr lang="en-US" sz="1200" b="1" dirty="0" smtClean="0">
                <a:solidFill>
                  <a:schemeClr val="accent2"/>
                </a:solidFill>
              </a:rPr>
              <a:t>kg</a:t>
            </a:r>
            <a:r>
              <a:rPr lang="ru-RU" sz="1200" b="1" dirty="0" smtClean="0">
                <a:solidFill>
                  <a:schemeClr val="accent2"/>
                </a:solidFill>
              </a:rPr>
              <a:t>/</a:t>
            </a:r>
            <a:r>
              <a:rPr lang="en-US" sz="1200" b="1" dirty="0" err="1" smtClean="0">
                <a:solidFill>
                  <a:schemeClr val="accent2"/>
                </a:solidFill>
              </a:rPr>
              <a:t>soat</a:t>
            </a:r>
            <a:r>
              <a:rPr lang="en-US" sz="1200" b="1" dirty="0" smtClean="0">
                <a:solidFill>
                  <a:schemeClr val="accent2"/>
                </a:solidFill>
              </a:rPr>
              <a:t> </a:t>
            </a:r>
            <a:r>
              <a:rPr lang="en-US" sz="1200" b="1" dirty="0" err="1" smtClean="0">
                <a:solidFill>
                  <a:schemeClr val="accent2"/>
                </a:solidFill>
              </a:rPr>
              <a:t>gacha</a:t>
            </a:r>
            <a:r>
              <a:rPr lang="en-US" sz="1200" b="1" dirty="0" smtClean="0">
                <a:solidFill>
                  <a:schemeClr val="accent2"/>
                </a:solidFill>
              </a:rPr>
              <a:t> 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59398" name="Rectangle 19"/>
          <p:cNvSpPr>
            <a:spLocks noChangeArrowheads="1"/>
          </p:cNvSpPr>
          <p:nvPr/>
        </p:nvSpPr>
        <p:spPr bwMode="auto">
          <a:xfrm>
            <a:off x="234950" y="1312069"/>
            <a:ext cx="3122604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med" len="lg"/>
          </a:ln>
        </p:spPr>
        <p:txBody>
          <a:bodyPr wrap="square">
            <a:spAutoFit/>
          </a:bodyPr>
          <a:lstStyle/>
          <a:p>
            <a:pPr algn="ctr"/>
            <a:r>
              <a:rPr lang="uz-Latn-UZ" sz="1400" b="1" dirty="0" smtClean="0"/>
              <a:t>ASOSIY </a:t>
            </a:r>
            <a:r>
              <a:rPr lang="en-US" sz="1400" b="1" dirty="0" smtClean="0"/>
              <a:t>KO’RSATKICHLAR</a:t>
            </a:r>
            <a:endParaRPr lang="ru-RU" sz="1400" b="1" dirty="0">
              <a:solidFill>
                <a:schemeClr val="hlink"/>
              </a:solidFill>
            </a:endParaRPr>
          </a:p>
        </p:txBody>
      </p:sp>
      <p:sp>
        <p:nvSpPr>
          <p:cNvPr id="59399" name="Rectangle 21"/>
          <p:cNvSpPr>
            <a:spLocks noChangeArrowheads="1"/>
          </p:cNvSpPr>
          <p:nvPr/>
        </p:nvSpPr>
        <p:spPr bwMode="auto">
          <a:xfrm>
            <a:off x="152401" y="3831431"/>
            <a:ext cx="3313113" cy="830997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med" len="lg"/>
          </a:ln>
        </p:spPr>
        <p:txBody>
          <a:bodyPr>
            <a:spAutoFit/>
          </a:bodyPr>
          <a:lstStyle/>
          <a:p>
            <a:r>
              <a:rPr lang="en-US" sz="1200" b="1" dirty="0" err="1" smtClean="0">
                <a:solidFill>
                  <a:srgbClr val="0000FF"/>
                </a:solidFill>
              </a:rPr>
              <a:t>Detallar</a:t>
            </a:r>
            <a:r>
              <a:rPr lang="en-US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err="1" smtClean="0">
                <a:solidFill>
                  <a:srgbClr val="0000FF"/>
                </a:solidFill>
              </a:rPr>
              <a:t>o’chovi</a:t>
            </a:r>
            <a:r>
              <a:rPr lang="ru-RU" sz="1200" b="1" dirty="0" smtClean="0">
                <a:solidFill>
                  <a:srgbClr val="0000FF"/>
                </a:solidFill>
              </a:rPr>
              <a:t>:</a:t>
            </a:r>
            <a:endParaRPr lang="ru-RU" sz="1200" b="1" dirty="0">
              <a:solidFill>
                <a:srgbClr val="0000FF"/>
              </a:solidFill>
            </a:endParaRPr>
          </a:p>
          <a:p>
            <a:pPr marL="252000">
              <a:buFontTx/>
              <a:buChar char="-"/>
            </a:pPr>
            <a:r>
              <a:rPr lang="en-US" sz="1200" b="1" dirty="0" err="1" smtClean="0">
                <a:solidFill>
                  <a:srgbClr val="0000FF"/>
                </a:solidFill>
              </a:rPr>
              <a:t>uzunligi</a:t>
            </a:r>
            <a:r>
              <a:rPr lang="ru-RU" sz="1200" b="1" dirty="0" smtClean="0">
                <a:solidFill>
                  <a:srgbClr val="0000FF"/>
                </a:solidFill>
              </a:rPr>
              <a:t> </a:t>
            </a:r>
            <a:r>
              <a:rPr lang="ru-RU" sz="1200" b="1" dirty="0">
                <a:solidFill>
                  <a:schemeClr val="accent2"/>
                </a:solidFill>
              </a:rPr>
              <a:t>8000 </a:t>
            </a:r>
            <a:r>
              <a:rPr lang="en-US" sz="1200" b="1" dirty="0" smtClean="0">
                <a:solidFill>
                  <a:schemeClr val="accent2"/>
                </a:solidFill>
              </a:rPr>
              <a:t>mm </a:t>
            </a:r>
            <a:r>
              <a:rPr lang="en-US" sz="1200" b="1" dirty="0" err="1" smtClean="0">
                <a:solidFill>
                  <a:schemeClr val="accent2"/>
                </a:solidFill>
              </a:rPr>
              <a:t>gacha</a:t>
            </a:r>
            <a:endParaRPr lang="ru-RU" sz="1200" b="1" dirty="0">
              <a:solidFill>
                <a:schemeClr val="accent2"/>
              </a:solidFill>
            </a:endParaRPr>
          </a:p>
          <a:p>
            <a:pPr marL="252000">
              <a:buFontTx/>
              <a:buChar char="-"/>
            </a:pPr>
            <a:r>
              <a:rPr lang="en-US" sz="1200" b="1" dirty="0" err="1" smtClean="0">
                <a:solidFill>
                  <a:srgbClr val="0000FF"/>
                </a:solidFill>
              </a:rPr>
              <a:t>Kengligi</a:t>
            </a:r>
            <a:r>
              <a:rPr lang="en-US" sz="1200" b="1" dirty="0" smtClean="0">
                <a:solidFill>
                  <a:srgbClr val="0000FF"/>
                </a:solidFill>
              </a:rPr>
              <a:t> </a:t>
            </a:r>
            <a:r>
              <a:rPr lang="ru-RU" sz="1200" b="1" dirty="0" smtClean="0">
                <a:solidFill>
                  <a:schemeClr val="accent2"/>
                </a:solidFill>
              </a:rPr>
              <a:t>2000 </a:t>
            </a:r>
            <a:r>
              <a:rPr lang="en-US" sz="1200" b="1" dirty="0" smtClean="0">
                <a:solidFill>
                  <a:schemeClr val="accent2"/>
                </a:solidFill>
              </a:rPr>
              <a:t>mm </a:t>
            </a:r>
            <a:r>
              <a:rPr lang="en-US" sz="1200" b="1" dirty="0" err="1" smtClean="0">
                <a:solidFill>
                  <a:schemeClr val="accent2"/>
                </a:solidFill>
              </a:rPr>
              <a:t>gacha</a:t>
            </a:r>
            <a:endParaRPr lang="ru-RU" sz="1200" b="1" dirty="0">
              <a:solidFill>
                <a:schemeClr val="accent2"/>
              </a:solidFill>
            </a:endParaRPr>
          </a:p>
          <a:p>
            <a:pPr marL="252000">
              <a:buFontTx/>
              <a:buChar char="-"/>
            </a:pPr>
            <a:r>
              <a:rPr lang="en-US" sz="1200" b="1" dirty="0" err="1" smtClean="0">
                <a:solidFill>
                  <a:srgbClr val="0000FF"/>
                </a:solidFill>
              </a:rPr>
              <a:t>Burilish</a:t>
            </a:r>
            <a:r>
              <a:rPr lang="en-US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err="1" smtClean="0">
                <a:solidFill>
                  <a:srgbClr val="0000FF"/>
                </a:solidFill>
              </a:rPr>
              <a:t>radiusi</a:t>
            </a:r>
            <a:r>
              <a:rPr lang="ru-RU" sz="1200" b="1" dirty="0" smtClean="0">
                <a:solidFill>
                  <a:srgbClr val="0000FF"/>
                </a:solidFill>
              </a:rPr>
              <a:t> </a:t>
            </a:r>
            <a:r>
              <a:rPr lang="ru-RU" sz="1200" b="1" dirty="0">
                <a:solidFill>
                  <a:schemeClr val="accent2"/>
                </a:solidFill>
              </a:rPr>
              <a:t>1000 </a:t>
            </a:r>
            <a:r>
              <a:rPr lang="en-US" sz="1200" b="1" dirty="0" smtClean="0">
                <a:solidFill>
                  <a:schemeClr val="accent2"/>
                </a:solidFill>
              </a:rPr>
              <a:t>mm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4752976" y="1306116"/>
            <a:ext cx="4137025" cy="2081213"/>
            <a:chOff x="2925" y="799"/>
            <a:chExt cx="2705" cy="2028"/>
          </a:xfrm>
        </p:grpSpPr>
        <p:pic>
          <p:nvPicPr>
            <p:cNvPr id="59401" name="Picture 2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25" y="799"/>
              <a:ext cx="2705" cy="20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9402" name="Oval 23"/>
            <p:cNvSpPr>
              <a:spLocks noChangeArrowheads="1"/>
            </p:cNvSpPr>
            <p:nvPr/>
          </p:nvSpPr>
          <p:spPr bwMode="auto">
            <a:xfrm>
              <a:off x="4596" y="1336"/>
              <a:ext cx="90" cy="90"/>
            </a:xfrm>
            <a:prstGeom prst="ellipse">
              <a:avLst/>
            </a:pr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129" y="267494"/>
            <a:ext cx="7815837" cy="576064"/>
          </a:xfrm>
        </p:spPr>
        <p:txBody>
          <a:bodyPr/>
          <a:lstStyle/>
          <a:p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Muraqqab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shaklli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tarqiblashtirish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polirovka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kilish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5" name="Содержимое 7" descr="Изображение 006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57238"/>
            <a:ext cx="4342079" cy="35123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57753" y="857238"/>
            <a:ext cx="37862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tarqibi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500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Tolali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itterbiy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lazer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3-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o’kli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skaner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Obyekiv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zonaning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gazli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Jihoz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05833" y="357504"/>
            <a:ext cx="7632848" cy="3672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7507" y="72155"/>
            <a:ext cx="7918990" cy="5056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85852" y="214296"/>
            <a:ext cx="435771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Aviasozlikda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modellri</a:t>
            </a:r>
            <a:r>
              <a:rPr lang="en-US" dirty="0" smtClean="0"/>
              <a:t> </a:t>
            </a:r>
            <a:r>
              <a:rPr lang="en-US" dirty="0" err="1" smtClean="0"/>
              <a:t>o’zgarishi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285852" y="857238"/>
            <a:ext cx="235745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Eski</a:t>
            </a:r>
            <a:r>
              <a:rPr lang="en-US" sz="1400" dirty="0" smtClean="0"/>
              <a:t> model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6143636" y="785800"/>
            <a:ext cx="178595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Zamonaviy</a:t>
            </a:r>
            <a:r>
              <a:rPr lang="en-US" sz="1400" dirty="0" smtClean="0"/>
              <a:t>  model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1428728" y="2357436"/>
            <a:ext cx="128588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Yiriq</a:t>
            </a:r>
            <a:r>
              <a:rPr lang="en-US" sz="1400" dirty="0" smtClean="0"/>
              <a:t> </a:t>
            </a:r>
            <a:r>
              <a:rPr lang="en-US" sz="1400" dirty="0" err="1" smtClean="0"/>
              <a:t>aviakonsern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715140" y="1785932"/>
            <a:ext cx="164307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Integratorsern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28690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Box 6"/>
          <p:cNvSpPr txBox="1">
            <a:spLocks noChangeArrowheads="1"/>
          </p:cNvSpPr>
          <p:nvPr/>
        </p:nvSpPr>
        <p:spPr bwMode="auto">
          <a:xfrm>
            <a:off x="935038" y="285734"/>
            <a:ext cx="82089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Lazer</a:t>
            </a:r>
            <a:r>
              <a:rPr lang="en-US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texnologic</a:t>
            </a:r>
            <a:r>
              <a:rPr lang="en-US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US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ОАО НИАТ</a:t>
            </a:r>
            <a:r>
              <a:rPr lang="en-US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19" name="TextBox 12"/>
          <p:cNvSpPr txBox="1">
            <a:spLocks noChangeArrowheads="1"/>
          </p:cNvSpPr>
          <p:nvPr/>
        </p:nvSpPr>
        <p:spPr bwMode="auto">
          <a:xfrm>
            <a:off x="484188" y="2884885"/>
            <a:ext cx="23796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z-Latn-UZ" sz="1400" dirty="0" smtClean="0"/>
              <a:t>Yassi qismlarni kesish uchun lazerli texnologik kompleks (KLR-2D)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528638" y="1231107"/>
            <a:ext cx="8266112" cy="3667098"/>
            <a:chOff x="179388" y="981075"/>
            <a:chExt cx="8713787" cy="5845248"/>
          </a:xfrm>
        </p:grpSpPr>
        <p:pic>
          <p:nvPicPr>
            <p:cNvPr id="60421" name="Picture 2" descr="C:\Documents and Settings\DKondratiuk\Мои документы\Мои результаты сканирования\сканирование0036(obr)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388" y="981075"/>
              <a:ext cx="2928937" cy="2160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2" name="Picture 4" descr="C:\Documents and Settings\DKondratiuk\Рабочий стол\foto\фото\IMG_2264(obr)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9338" y="981075"/>
              <a:ext cx="3143250" cy="2211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3" name="Picture 6" descr="C:\Documents and Settings\DKondratiuk\Рабочий стол\foto\фото\IMG_2270(obr)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04025" y="2492375"/>
              <a:ext cx="2089150" cy="1728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4" name="Picture 3" descr="C:\Documents and Settings\DKondratiuk\Мои документы\Мои результаты сканирования\сканирование0040(obr)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00338" y="2492375"/>
              <a:ext cx="2125662" cy="1724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0425" name="TextBox 13"/>
            <p:cNvSpPr txBox="1">
              <a:spLocks noChangeArrowheads="1"/>
            </p:cNvSpPr>
            <p:nvPr/>
          </p:nvSpPr>
          <p:spPr bwMode="auto">
            <a:xfrm>
              <a:off x="4859338" y="3284538"/>
              <a:ext cx="1766293" cy="1177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uz-Latn-UZ" sz="1400" dirty="0" smtClean="0"/>
                <a:t>Besh o'qli lazerli texnologik kompleks </a:t>
              </a:r>
              <a:endParaRPr lang="en-US" sz="1400" dirty="0" smtClean="0"/>
            </a:p>
            <a:p>
              <a:r>
                <a:rPr lang="uz-Latn-UZ" sz="1400" dirty="0" smtClean="0"/>
                <a:t>(LTK-3D)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60426" name="Picture 2" descr="улпп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76383" y="4826073"/>
              <a:ext cx="3467100" cy="200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0427" name="TextBox 15"/>
            <p:cNvSpPr txBox="1">
              <a:spLocks noChangeArrowheads="1"/>
            </p:cNvSpPr>
            <p:nvPr/>
          </p:nvSpPr>
          <p:spPr bwMode="auto">
            <a:xfrm>
              <a:off x="4284664" y="5300663"/>
              <a:ext cx="4103687" cy="1177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uz-Latn-UZ" sz="1400" dirty="0" smtClean="0"/>
                <a:t>Murakkab profil qismlarini lazer-plazma bilan ishlov berish uchun texnologik o'rnatish - polishing va nanostructuring (MS-300Laser)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F1A69F-E605-435B-BDF5-1F9AE60B0661}" type="slidenum">
              <a:rPr lang="ru-RU" smtClean="0"/>
              <a:pPr>
                <a:defRPr/>
              </a:pPr>
              <a:t>48</a:t>
            </a:fld>
            <a:endParaRPr lang="ru-RU"/>
          </a:p>
        </p:txBody>
      </p:sp>
      <p:sp>
        <p:nvSpPr>
          <p:cNvPr id="5" name="Прямоугольник 19"/>
          <p:cNvSpPr>
            <a:spLocks noGrp="1" noChangeArrowheads="1"/>
          </p:cNvSpPr>
          <p:nvPr>
            <p:ph type="title"/>
          </p:nvPr>
        </p:nvSpPr>
        <p:spPr bwMode="auto">
          <a:xfrm>
            <a:off x="1214414" y="357172"/>
            <a:ext cx="648017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Samoliot</a:t>
            </a:r>
            <a:r>
              <a:rPr lang="en-U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fuzelyajlarining</a:t>
            </a:r>
            <a:r>
              <a:rPr lang="en-U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komponentlarini</a:t>
            </a:r>
            <a:r>
              <a:rPr lang="en-U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ОАО НИАТ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3"/>
          <p:cNvGrpSpPr>
            <a:grpSpLocks/>
          </p:cNvGrpSpPr>
          <p:nvPr/>
        </p:nvGrpSpPr>
        <p:grpSpPr bwMode="auto">
          <a:xfrm>
            <a:off x="571472" y="928676"/>
            <a:ext cx="7216325" cy="3298599"/>
            <a:chOff x="107504" y="788844"/>
            <a:chExt cx="8973939" cy="4820535"/>
          </a:xfrm>
        </p:grpSpPr>
        <p:sp>
          <p:nvSpPr>
            <p:cNvPr id="7" name="TextBox 5"/>
            <p:cNvSpPr txBox="1">
              <a:spLocks noChangeArrowheads="1"/>
            </p:cNvSpPr>
            <p:nvPr/>
          </p:nvSpPr>
          <p:spPr bwMode="auto">
            <a:xfrm>
              <a:off x="107504" y="788844"/>
              <a:ext cx="4067175" cy="494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An’anaviy</a:t>
              </a:r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zaklyopkali</a:t>
              </a:r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biriktirish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2854" y="1310838"/>
              <a:ext cx="3525837" cy="1438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10"/>
            <p:cNvSpPr txBox="1">
              <a:spLocks noChangeArrowheads="1"/>
            </p:cNvSpPr>
            <p:nvPr/>
          </p:nvSpPr>
          <p:spPr bwMode="auto">
            <a:xfrm>
              <a:off x="285179" y="3607608"/>
              <a:ext cx="3563939" cy="494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Lazer</a:t>
              </a:r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payvandlash</a:t>
              </a:r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texnologiya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" name="Группа 30"/>
            <p:cNvGrpSpPr/>
            <p:nvPr/>
          </p:nvGrpSpPr>
          <p:grpSpPr>
            <a:xfrm>
              <a:off x="374017" y="4025203"/>
              <a:ext cx="3528393" cy="1584176"/>
              <a:chOff x="302009" y="4673275"/>
              <a:chExt cx="3528393" cy="1584176"/>
            </a:xfrm>
            <a:solidFill>
              <a:srgbClr val="FF0000"/>
            </a:solidFill>
          </p:grpSpPr>
          <p:pic>
            <p:nvPicPr>
              <p:cNvPr id="15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02009" y="4673275"/>
                <a:ext cx="3528393" cy="158417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</p:pic>
          <p:cxnSp>
            <p:nvCxnSpPr>
              <p:cNvPr id="16" name="Прямая соединительная линия 15"/>
              <p:cNvCxnSpPr/>
              <p:nvPr/>
            </p:nvCxnSpPr>
            <p:spPr>
              <a:xfrm rot="16200000" flipH="1">
                <a:off x="513343" y="5652481"/>
                <a:ext cx="504056" cy="216024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390847" y="5717262"/>
                <a:ext cx="504056" cy="360039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 rot="5400000" flipH="1" flipV="1">
                <a:off x="904697" y="5825274"/>
                <a:ext cx="432048" cy="216024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flipV="1">
                <a:off x="1012709" y="5926059"/>
                <a:ext cx="432048" cy="216024"/>
              </a:xfrm>
              <a:prstGeom prst="lin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71704" y="1206439"/>
              <a:ext cx="4635133" cy="2146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Box 36"/>
            <p:cNvSpPr txBox="1">
              <a:spLocks noChangeArrowheads="1"/>
            </p:cNvSpPr>
            <p:nvPr/>
          </p:nvSpPr>
          <p:spPr bwMode="auto">
            <a:xfrm>
              <a:off x="3838679" y="4338399"/>
              <a:ext cx="1285167" cy="494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600" dirty="0">
                  <a:latin typeface="Times New Roman" pitchFamily="18" charset="0"/>
                  <a:cs typeface="Times New Roman" pitchFamily="18" charset="0"/>
                </a:rPr>
                <a:t>Al-Mg-Sc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37"/>
            <p:cNvSpPr txBox="1">
              <a:spLocks noChangeArrowheads="1"/>
            </p:cNvSpPr>
            <p:nvPr/>
          </p:nvSpPr>
          <p:spPr bwMode="auto">
            <a:xfrm>
              <a:off x="3927517" y="4964791"/>
              <a:ext cx="1036054" cy="494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600" dirty="0">
                  <a:latin typeface="Times New Roman" pitchFamily="18" charset="0"/>
                  <a:cs typeface="Times New Roman" pitchFamily="18" charset="0"/>
                </a:rPr>
                <a:t>Al-Li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9"/>
            <p:cNvSpPr txBox="1">
              <a:spLocks noChangeArrowheads="1"/>
            </p:cNvSpPr>
            <p:nvPr/>
          </p:nvSpPr>
          <p:spPr bwMode="auto">
            <a:xfrm>
              <a:off x="4904729" y="3398811"/>
              <a:ext cx="4176714" cy="764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ЛТК-3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5-koordinatali </a:t>
              </a:r>
              <a:r>
                <a:rPr lang="en-US" sz="1400" dirty="0" err="1" smtClean="0">
                  <a:latin typeface="Times New Roman" pitchFamily="18" charset="0"/>
                  <a:cs typeface="Times New Roman" pitchFamily="18" charset="0"/>
                </a:rPr>
                <a:t>lazer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dirty="0" err="1" smtClean="0">
                  <a:latin typeface="Times New Roman" pitchFamily="18" charset="0"/>
                  <a:cs typeface="Times New Roman" pitchFamily="18" charset="0"/>
                </a:rPr>
                <a:t>texnologic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dirty="0" err="1" smtClean="0">
                  <a:latin typeface="Times New Roman" pitchFamily="18" charset="0"/>
                  <a:cs typeface="Times New Roman" pitchFamily="18" charset="0"/>
                </a:rPr>
                <a:t>kompleksi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42858"/>
            <a:ext cx="7387209" cy="576064"/>
          </a:xfrm>
        </p:spPr>
        <p:txBody>
          <a:bodyPr/>
          <a:lstStyle/>
          <a:p>
            <a:pPr algn="ctr"/>
            <a:r>
              <a:rPr lang="en-US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METAL KUKUNDAN 3D LAZER BILAN KATLAMLI SINTEZ ISHLOV BERISH MARKAZI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1" descr="C:\Documents and Settings\SRitsev\Мои документы\Заявка\Заявка от НИАТ\Лазерный ОЦ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000114"/>
            <a:ext cx="3439331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Схема наплавки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6500826" y="928676"/>
            <a:ext cx="2433638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14282" y="3929072"/>
            <a:ext cx="35004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Minimal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harajatli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jarayon</a:t>
            </a:r>
            <a:endParaRPr lang="en-US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Ishlab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chikarish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maydoni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marta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qisqaradi</a:t>
            </a:r>
            <a:endParaRPr lang="ru-RU" sz="1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Materialdan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foydalanish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koeffisienti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95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%</a:t>
            </a:r>
            <a:endParaRPr lang="ru-RU" sz="14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857620" y="4000510"/>
            <a:ext cx="47863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Jarayon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samaradorligi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4-5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marta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oshadi</a:t>
            </a:r>
            <a:endParaRPr lang="ru-RU" sz="1400" dirty="0" smtClean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Muraqqab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bimetal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detallar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ishlab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chikarish</a:t>
            </a:r>
            <a:r>
              <a:rPr lang="en-US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mumkin</a:t>
            </a:r>
            <a:endParaRPr lang="ru-RU" sz="1400" dirty="0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928676"/>
            <a:ext cx="2649447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5" y="142858"/>
            <a:ext cx="3143272" cy="576064"/>
          </a:xfrm>
        </p:spPr>
        <p:txBody>
          <a:bodyPr/>
          <a:lstStyle/>
          <a:p>
            <a:r>
              <a:rPr lang="en-US" sz="2800" b="1" dirty="0" err="1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rPr>
              <a:t>Xulosa</a:t>
            </a:r>
            <a:r>
              <a:rPr lang="en-US" sz="2800" b="1" dirty="0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rPr>
              <a:t>takliflar</a:t>
            </a:r>
            <a:endParaRPr lang="ru-RU" sz="2800" b="1" dirty="0" smtClean="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F1A69F-E605-435B-BDF5-1F9AE60B0661}" type="slidenum">
              <a:rPr lang="ru-RU" smtClean="0"/>
              <a:pPr>
                <a:defRPr/>
              </a:pPr>
              <a:t>50</a:t>
            </a:fld>
            <a:endParaRPr lang="ru-RU"/>
          </a:p>
        </p:txBody>
      </p:sp>
      <p:sp>
        <p:nvSpPr>
          <p:cNvPr id="20" name="Содержимое 19"/>
          <p:cNvSpPr>
            <a:spLocks noGrp="1"/>
          </p:cNvSpPr>
          <p:nvPr>
            <p:ph idx="1"/>
          </p:nvPr>
        </p:nvSpPr>
        <p:spPr>
          <a:xfrm>
            <a:off x="428596" y="857238"/>
            <a:ext cx="8286808" cy="3786214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US" sz="2400" dirty="0" err="1" smtClean="0"/>
              <a:t>O’zbekiston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iqtisodiyoti</a:t>
            </a:r>
            <a:r>
              <a:rPr lang="en-US" sz="2400" dirty="0" smtClean="0"/>
              <a:t>  </a:t>
            </a:r>
            <a:r>
              <a:rPr lang="en-US" sz="2400" dirty="0" err="1" smtClean="0"/>
              <a:t>yangilanish</a:t>
            </a:r>
            <a:r>
              <a:rPr lang="en-US" sz="2400" dirty="0" smtClean="0"/>
              <a:t> </a:t>
            </a:r>
            <a:r>
              <a:rPr lang="en-US" sz="2400" dirty="0" err="1" smtClean="0"/>
              <a:t>arafasida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rivojlanish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yo’nalishlardan</a:t>
            </a:r>
            <a:r>
              <a:rPr lang="en-US" sz="2400" dirty="0" smtClean="0"/>
              <a:t> </a:t>
            </a:r>
            <a:r>
              <a:rPr lang="en-US" sz="2400" dirty="0" err="1" smtClean="0"/>
              <a:t>asosiysi</a:t>
            </a:r>
            <a:r>
              <a:rPr lang="en-US" sz="2400" dirty="0" smtClean="0"/>
              <a:t> –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innovatsion</a:t>
            </a:r>
            <a:r>
              <a:rPr lang="en-US" sz="2400" dirty="0" smtClean="0"/>
              <a:t> </a:t>
            </a:r>
            <a:r>
              <a:rPr lang="en-US" sz="2400" dirty="0" err="1" smtClean="0"/>
              <a:t>tarraqiyot</a:t>
            </a:r>
            <a:r>
              <a:rPr lang="en-US" sz="2400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/>
              <a:t>Sanoat</a:t>
            </a:r>
            <a:r>
              <a:rPr lang="en-US" sz="2400" dirty="0" smtClean="0"/>
              <a:t> </a:t>
            </a:r>
            <a:r>
              <a:rPr lang="en-US" sz="2400" dirty="0" err="1" smtClean="0"/>
              <a:t>sohalari</a:t>
            </a:r>
            <a:r>
              <a:rPr lang="en-US" sz="2400" dirty="0" smtClean="0"/>
              <a:t> </a:t>
            </a:r>
            <a:r>
              <a:rPr lang="en-US" sz="2400" dirty="0" err="1" smtClean="0"/>
              <a:t>innovatsion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faoliyatni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etishmasalasini</a:t>
            </a:r>
            <a:r>
              <a:rPr lang="en-US" sz="2400" dirty="0" smtClean="0"/>
              <a:t> </a:t>
            </a:r>
            <a:r>
              <a:rPr lang="en-US" sz="2400" dirty="0" err="1" smtClean="0"/>
              <a:t>xal</a:t>
            </a:r>
            <a:r>
              <a:rPr lang="en-US" sz="2400" dirty="0" smtClean="0"/>
              <a:t> </a:t>
            </a:r>
            <a:r>
              <a:rPr lang="en-US" sz="2400" dirty="0" err="1" smtClean="0"/>
              <a:t>kilmog’I</a:t>
            </a:r>
            <a:r>
              <a:rPr lang="en-US" sz="2400" dirty="0" smtClean="0"/>
              <a:t> </a:t>
            </a:r>
            <a:r>
              <a:rPr lang="en-US" sz="2400" dirty="0" err="1" smtClean="0"/>
              <a:t>lozim</a:t>
            </a:r>
            <a:r>
              <a:rPr lang="en-US" sz="2400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/>
              <a:t>Texnik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innovatsiyalar</a:t>
            </a:r>
            <a:r>
              <a:rPr lang="en-US" sz="2400" dirty="0" smtClean="0"/>
              <a:t> – </a:t>
            </a:r>
            <a:r>
              <a:rPr lang="en-US" sz="2400" dirty="0" err="1" smtClean="0"/>
              <a:t>innovatsion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shakllari</a:t>
            </a:r>
            <a:r>
              <a:rPr lang="en-US" sz="2400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/>
              <a:t>Technik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technologik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innovatsiyalar</a:t>
            </a:r>
            <a:r>
              <a:rPr lang="en-US" sz="2400" dirty="0" smtClean="0"/>
              <a:t> – </a:t>
            </a:r>
            <a:r>
              <a:rPr lang="en-US" sz="2400" dirty="0" err="1" smtClean="0"/>
              <a:t>ilmiy</a:t>
            </a:r>
            <a:r>
              <a:rPr lang="en-US" sz="2400" dirty="0" smtClean="0"/>
              <a:t> </a:t>
            </a:r>
            <a:r>
              <a:rPr lang="en-US" sz="2400" dirty="0" err="1" smtClean="0"/>
              <a:t>rivojlanishga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texnika</a:t>
            </a:r>
            <a:r>
              <a:rPr lang="en-US" sz="2400" dirty="0" smtClean="0"/>
              <a:t> </a:t>
            </a:r>
            <a:r>
              <a:rPr lang="en-US" sz="2400" dirty="0" err="1" smtClean="0"/>
              <a:t>tarrakiyoti</a:t>
            </a:r>
            <a:r>
              <a:rPr lang="en-US" sz="2400" dirty="0" smtClean="0"/>
              <a:t> </a:t>
            </a:r>
            <a:r>
              <a:rPr lang="en-US" sz="2400" dirty="0" err="1" smtClean="0"/>
              <a:t>xamda</a:t>
            </a:r>
            <a:r>
              <a:rPr lang="en-US" sz="2400" dirty="0" smtClean="0"/>
              <a:t> </a:t>
            </a:r>
            <a:r>
              <a:rPr lang="en-US" sz="2400" dirty="0" err="1" smtClean="0"/>
              <a:t>mavjud</a:t>
            </a:r>
            <a:r>
              <a:rPr lang="en-US" sz="2400" dirty="0" smtClean="0"/>
              <a:t> </a:t>
            </a:r>
            <a:r>
              <a:rPr lang="en-US" sz="2400" dirty="0" err="1" smtClean="0"/>
              <a:t>imkoniyatlardan</a:t>
            </a:r>
            <a:r>
              <a:rPr lang="en-US" sz="2400" dirty="0" smtClean="0"/>
              <a:t> </a:t>
            </a:r>
            <a:r>
              <a:rPr lang="en-US" sz="2400" dirty="0" err="1" smtClean="0"/>
              <a:t>to’la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foydalangan</a:t>
            </a:r>
            <a:r>
              <a:rPr lang="en-US" sz="2400" dirty="0" smtClean="0"/>
              <a:t> </a:t>
            </a:r>
            <a:r>
              <a:rPr lang="en-US" sz="2400" dirty="0" err="1" smtClean="0"/>
              <a:t>xoldagina</a:t>
            </a:r>
            <a:r>
              <a:rPr lang="en-US" sz="2400" dirty="0" smtClean="0"/>
              <a:t> </a:t>
            </a:r>
            <a:r>
              <a:rPr lang="en-US" sz="2400" dirty="0" err="1" smtClean="0"/>
              <a:t>paydo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rivoj</a:t>
            </a:r>
            <a:r>
              <a:rPr lang="en-US" sz="2400" dirty="0" smtClean="0"/>
              <a:t> </a:t>
            </a:r>
            <a:r>
              <a:rPr lang="en-US" sz="2400" dirty="0" err="1" smtClean="0"/>
              <a:t>topadi</a:t>
            </a:r>
            <a:r>
              <a:rPr lang="en-US" sz="2400" dirty="0" smtClean="0"/>
              <a:t>.     </a:t>
            </a:r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12048</TotalTime>
  <Words>2336</Words>
  <Application>Microsoft Office PowerPoint</Application>
  <PresentationFormat>Экран (16:9)</PresentationFormat>
  <Paragraphs>395</Paragraphs>
  <Slides>50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50</vt:i4>
      </vt:variant>
    </vt:vector>
  </HeadingPairs>
  <TitlesOfParts>
    <vt:vector size="52" baseType="lpstr">
      <vt:lpstr>Специальное оформление</vt:lpstr>
      <vt:lpstr>2_Специальное оформление</vt:lpstr>
      <vt:lpstr>Слайд 1</vt:lpstr>
      <vt:lpstr>Слайд 2</vt:lpstr>
      <vt:lpstr>Sanoat ishlab chikarishning iqtisodiotdagi o’rni</vt:lpstr>
      <vt:lpstr>Jahon sanoati ishlab chiqarish yetakchilari</vt:lpstr>
      <vt:lpstr>Слайд 5</vt:lpstr>
      <vt:lpstr>Слайд 6</vt:lpstr>
      <vt:lpstr>Слайд 7</vt:lpstr>
      <vt:lpstr>Слайд 8</vt:lpstr>
      <vt:lpstr>Machinasozlikning tarixi va rivojlanish yo’nalishlari</vt:lpstr>
      <vt:lpstr>Machinasozlikning tarixi va rivojlanish yo’nalishlari</vt:lpstr>
      <vt:lpstr>Machinasozlikning tarixi va rivojlanish yo’nalishlari</vt:lpstr>
      <vt:lpstr>Machinasozlikning tarixi va rivojlanish yo’nalishlari</vt:lpstr>
      <vt:lpstr>Machinasozlikning tarixi va rivojlanish yo’nalishlari</vt:lpstr>
      <vt:lpstr>Machinasozlikning tarixi va rivojlanish yo’nalishlari</vt:lpstr>
      <vt:lpstr>Machinasozlikning tarixi va rivojlanish yo’nalishlari</vt:lpstr>
      <vt:lpstr>An'anaviy texnologiyalarga yangi yondashuvlar asosida rivojlanish</vt:lpstr>
      <vt:lpstr>Zamonaviy texnologik innovatsiyalar </vt:lpstr>
      <vt:lpstr>Mashinasozlik sanoatining o’ziga hos xususiyatlari</vt:lpstr>
      <vt:lpstr>Слайд 19</vt:lpstr>
      <vt:lpstr>Слайд 20</vt:lpstr>
      <vt:lpstr>Слайд 21</vt:lpstr>
      <vt:lpstr>Слайд 22</vt:lpstr>
      <vt:lpstr>Слайд 23</vt:lpstr>
      <vt:lpstr>Zamonaviy texnologik innovatsiyalar </vt:lpstr>
      <vt:lpstr>Zamonaviy avtomobillarda texnologik innovatsiyalar </vt:lpstr>
      <vt:lpstr>Zamonaviy avtomobillarda texnologik innovatsiyalar </vt:lpstr>
      <vt:lpstr>INNOVATSIYA VA INNOVATSION FAOLIYAT </vt:lpstr>
      <vt:lpstr>INNOVATSIYA VA INNOVATSION FAOLIYAT </vt:lpstr>
      <vt:lpstr>TEXNIK INNOVATSIYALAR MAZMUNI </vt:lpstr>
      <vt:lpstr>Слайд 30</vt:lpstr>
      <vt:lpstr>TEXNOLOGIK INNOVATSIYALAR MAZMUNI </vt:lpstr>
      <vt:lpstr>TEXNOLOGIK INNOVATSIYALAR TURLARI </vt:lpstr>
      <vt:lpstr>TEXNOLOGIK INNOVATSIYALAR MAQSADLARI </vt:lpstr>
      <vt:lpstr>TEXNOLOGIK INNOVATSIYALAR MISOLLARI </vt:lpstr>
      <vt:lpstr>Mashinasozlik texnologiyasi rivojlanish istiqbollari</vt:lpstr>
      <vt:lpstr>Слайд 36</vt:lpstr>
      <vt:lpstr>Слайд 37</vt:lpstr>
      <vt:lpstr>Слайд 38</vt:lpstr>
      <vt:lpstr>Слайд 39</vt:lpstr>
      <vt:lpstr>Слайд 40</vt:lpstr>
      <vt:lpstr>Слайд 41</vt:lpstr>
      <vt:lpstr>Aviatsiya: Ommaviy ishlab chiqarish Самолетларн оммавий </vt:lpstr>
      <vt:lpstr>Слайд 43</vt:lpstr>
      <vt:lpstr>Keng assortimentdagi qismlarni ishlab chiqarish uchun robot kompleksi</vt:lpstr>
      <vt:lpstr>Muraqqab shaklli detallar yuzasini tarqiblashtirish va polirovka kilish</vt:lpstr>
      <vt:lpstr>Слайд 46</vt:lpstr>
      <vt:lpstr>Слайд 47</vt:lpstr>
      <vt:lpstr>Samoliot fuzelyajlarining komponentlarini payvandlash  ОАО НИАТ</vt:lpstr>
      <vt:lpstr>METAL KUKUNDAN 3D LAZER BILAN KATLAMLI SINTEZ ISHLOV BERISH MARKAZI</vt:lpstr>
      <vt:lpstr>Xulosa va takliflar</vt:lpstr>
    </vt:vector>
  </TitlesOfParts>
  <Company>ЗАО «Фирма «АйТи». Информационные технологии»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Казакова Анна Андреевна</dc:creator>
  <cp:lastModifiedBy>Пользователь Windows</cp:lastModifiedBy>
  <cp:revision>408</cp:revision>
  <dcterms:created xsi:type="dcterms:W3CDTF">2013-07-25T12:16:50Z</dcterms:created>
  <dcterms:modified xsi:type="dcterms:W3CDTF">2021-04-12T06:28:08Z</dcterms:modified>
</cp:coreProperties>
</file>