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wmf" ContentType="image/x-wmf"/>
  <Override PartName="/ppt/notesSlides/notesSlide18.xml" ContentType="application/vnd.openxmlformats-officedocument.presentationml.notesSlide+xml"/>
  <Override PartName="/ppt/notesSlides/notesSlide27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Default Extension="vml" ContentType="application/vnd.openxmlformats-officedocument.vmlDrawing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notesSlides/notesSlide29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44"/>
  </p:notesMasterIdLst>
  <p:sldIdLst>
    <p:sldId id="357" r:id="rId2"/>
    <p:sldId id="451" r:id="rId3"/>
    <p:sldId id="484" r:id="rId4"/>
    <p:sldId id="485" r:id="rId5"/>
    <p:sldId id="486" r:id="rId6"/>
    <p:sldId id="487" r:id="rId7"/>
    <p:sldId id="488" r:id="rId8"/>
    <p:sldId id="358" r:id="rId9"/>
    <p:sldId id="359" r:id="rId10"/>
    <p:sldId id="360" r:id="rId11"/>
    <p:sldId id="453" r:id="rId12"/>
    <p:sldId id="362" r:id="rId13"/>
    <p:sldId id="385" r:id="rId14"/>
    <p:sldId id="454" r:id="rId15"/>
    <p:sldId id="387" r:id="rId16"/>
    <p:sldId id="417" r:id="rId17"/>
    <p:sldId id="455" r:id="rId18"/>
    <p:sldId id="389" r:id="rId19"/>
    <p:sldId id="489" r:id="rId20"/>
    <p:sldId id="423" r:id="rId21"/>
    <p:sldId id="424" r:id="rId22"/>
    <p:sldId id="425" r:id="rId23"/>
    <p:sldId id="456" r:id="rId24"/>
    <p:sldId id="458" r:id="rId25"/>
    <p:sldId id="459" r:id="rId26"/>
    <p:sldId id="461" r:id="rId27"/>
    <p:sldId id="466" r:id="rId28"/>
    <p:sldId id="480" r:id="rId29"/>
    <p:sldId id="481" r:id="rId30"/>
    <p:sldId id="467" r:id="rId31"/>
    <p:sldId id="470" r:id="rId32"/>
    <p:sldId id="471" r:id="rId33"/>
    <p:sldId id="472" r:id="rId34"/>
    <p:sldId id="473" r:id="rId35"/>
    <p:sldId id="474" r:id="rId36"/>
    <p:sldId id="475" r:id="rId37"/>
    <p:sldId id="476" r:id="rId38"/>
    <p:sldId id="482" r:id="rId39"/>
    <p:sldId id="477" r:id="rId40"/>
    <p:sldId id="478" r:id="rId41"/>
    <p:sldId id="483" r:id="rId42"/>
    <p:sldId id="490" r:id="rId43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2000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2000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2000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2000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2000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F0B3D"/>
    <a:srgbClr val="FFFF00"/>
    <a:srgbClr val="FF6600"/>
    <a:srgbClr val="99CC00"/>
    <a:srgbClr val="CCFF33"/>
    <a:srgbClr val="0066FF"/>
    <a:srgbClr val="990099"/>
    <a:srgbClr val="0000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19" autoAdjust="0"/>
    <p:restoredTop sz="93287" autoAdjust="0"/>
  </p:normalViewPr>
  <p:slideViewPr>
    <p:cSldViewPr>
      <p:cViewPr>
        <p:scale>
          <a:sx n="75" d="100"/>
          <a:sy n="75" d="100"/>
        </p:scale>
        <p:origin x="-2664" y="-81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61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sz="1200"/>
            </a:lvl1pPr>
          </a:lstStyle>
          <a:p>
            <a:endParaRPr lang="ru-RU"/>
          </a:p>
        </p:txBody>
      </p:sp>
      <p:sp>
        <p:nvSpPr>
          <p:cNvPr id="19661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sz="1200"/>
            </a:lvl1pPr>
          </a:lstStyle>
          <a:p>
            <a:endParaRPr lang="ru-RU"/>
          </a:p>
        </p:txBody>
      </p:sp>
      <p:sp>
        <p:nvSpPr>
          <p:cNvPr id="19661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xmlns="" val="1"/>
            </a:ext>
          </a:extLst>
        </p:spPr>
      </p:sp>
      <p:sp>
        <p:nvSpPr>
          <p:cNvPr id="19661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9661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sz="1200"/>
            </a:lvl1pPr>
          </a:lstStyle>
          <a:p>
            <a:endParaRPr lang="ru-RU"/>
          </a:p>
        </p:txBody>
      </p:sp>
      <p:sp>
        <p:nvSpPr>
          <p:cNvPr id="19661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sz="1200"/>
            </a:lvl1pPr>
          </a:lstStyle>
          <a:p>
            <a:fld id="{CA3D7979-7866-444A-B56F-4C3EA629AEF6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51235790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D128B0A-024A-4EEE-95CA-47A36F7C74F7}" type="slidenum">
              <a:rPr lang="ru-RU"/>
              <a:pPr/>
              <a:t>1</a:t>
            </a:fld>
            <a:endParaRPr lang="ru-RU"/>
          </a:p>
        </p:txBody>
      </p:sp>
      <p:sp>
        <p:nvSpPr>
          <p:cNvPr id="4014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1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058688B-A696-4A40-9AC4-812715F9C67D}" type="slidenum">
              <a:rPr lang="ru-RU"/>
              <a:pPr/>
              <a:t>8</a:t>
            </a:fld>
            <a:endParaRPr lang="ru-RU"/>
          </a:p>
        </p:txBody>
      </p:sp>
      <p:sp>
        <p:nvSpPr>
          <p:cNvPr id="4024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2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7B51E3D-35C2-4A9F-80F4-672D62E8F083}" type="slidenum">
              <a:rPr lang="ru-RU"/>
              <a:pPr/>
              <a:t>9</a:t>
            </a:fld>
            <a:endParaRPr lang="ru-RU"/>
          </a:p>
        </p:txBody>
      </p:sp>
      <p:sp>
        <p:nvSpPr>
          <p:cNvPr id="4034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3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9329427-7575-48FC-8FFF-9610AE4E8A1B}" type="slidenum">
              <a:rPr lang="ru-RU"/>
              <a:pPr/>
              <a:t>10</a:t>
            </a:fld>
            <a:endParaRPr lang="ru-RU"/>
          </a:p>
        </p:txBody>
      </p:sp>
      <p:sp>
        <p:nvSpPr>
          <p:cNvPr id="4044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4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9329427-7575-48FC-8FFF-9610AE4E8A1B}" type="slidenum">
              <a:rPr lang="ru-RU"/>
              <a:pPr/>
              <a:t>11</a:t>
            </a:fld>
            <a:endParaRPr lang="ru-RU"/>
          </a:p>
        </p:txBody>
      </p:sp>
      <p:sp>
        <p:nvSpPr>
          <p:cNvPr id="4044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4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E09E3CD-52B0-4D8F-AAED-B82A23C9B91C}" type="slidenum">
              <a:rPr lang="ru-RU"/>
              <a:pPr/>
              <a:t>12</a:t>
            </a:fld>
            <a:endParaRPr lang="ru-RU"/>
          </a:p>
        </p:txBody>
      </p:sp>
      <p:sp>
        <p:nvSpPr>
          <p:cNvPr id="4065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6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2C21073-8CAA-463E-AE2C-AF770A13B55B}" type="slidenum">
              <a:rPr lang="ru-RU"/>
              <a:pPr/>
              <a:t>13</a:t>
            </a:fld>
            <a:endParaRPr lang="ru-RU"/>
          </a:p>
        </p:txBody>
      </p:sp>
      <p:sp>
        <p:nvSpPr>
          <p:cNvPr id="4075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7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2C21073-8CAA-463E-AE2C-AF770A13B55B}" type="slidenum">
              <a:rPr lang="ru-RU"/>
              <a:pPr/>
              <a:t>14</a:t>
            </a:fld>
            <a:endParaRPr lang="ru-RU"/>
          </a:p>
        </p:txBody>
      </p:sp>
      <p:sp>
        <p:nvSpPr>
          <p:cNvPr id="4075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7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0664239-9D3D-4BA9-BB6B-740ED129B65A}" type="slidenum">
              <a:rPr lang="ru-RU"/>
              <a:pPr/>
              <a:t>15</a:t>
            </a:fld>
            <a:endParaRPr lang="ru-RU"/>
          </a:p>
        </p:txBody>
      </p:sp>
      <p:sp>
        <p:nvSpPr>
          <p:cNvPr id="4096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2CF0419-9DF2-4E20-BFBB-94674027A8B0}" type="slidenum">
              <a:rPr lang="ru-RU"/>
              <a:pPr/>
              <a:t>16</a:t>
            </a:fld>
            <a:endParaRPr lang="ru-RU"/>
          </a:p>
        </p:txBody>
      </p:sp>
      <p:sp>
        <p:nvSpPr>
          <p:cNvPr id="4106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0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2CF0419-9DF2-4E20-BFBB-94674027A8B0}" type="slidenum">
              <a:rPr lang="ru-RU"/>
              <a:pPr/>
              <a:t>17</a:t>
            </a:fld>
            <a:endParaRPr lang="ru-RU"/>
          </a:p>
        </p:txBody>
      </p:sp>
      <p:sp>
        <p:nvSpPr>
          <p:cNvPr id="4106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0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AB37E01-B89F-414B-BE34-0F90BE7DABBE}" type="slidenum">
              <a:rPr lang="ru-RU"/>
              <a:pPr/>
              <a:t>18</a:t>
            </a:fld>
            <a:endParaRPr lang="ru-RU"/>
          </a:p>
        </p:txBody>
      </p:sp>
      <p:sp>
        <p:nvSpPr>
          <p:cNvPr id="4126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2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AB37E01-B89F-414B-BE34-0F90BE7DABBE}" type="slidenum">
              <a:rPr lang="ru-RU"/>
              <a:pPr/>
              <a:t>19</a:t>
            </a:fld>
            <a:endParaRPr lang="ru-RU"/>
          </a:p>
        </p:txBody>
      </p:sp>
      <p:sp>
        <p:nvSpPr>
          <p:cNvPr id="4126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2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C62B8D7-CFB5-4445-891E-5A6CD2875830}" type="slidenum">
              <a:rPr lang="en-US"/>
              <a:pPr/>
              <a:t>23</a:t>
            </a:fld>
            <a:endParaRPr lang="en-US"/>
          </a:p>
        </p:txBody>
      </p:sp>
      <p:sp>
        <p:nvSpPr>
          <p:cNvPr id="276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F98AA55-F31D-48E8-A331-43614090EFA8}" type="slidenum">
              <a:rPr lang="en-US"/>
              <a:pPr/>
              <a:t>24</a:t>
            </a:fld>
            <a:endParaRPr lang="en-US"/>
          </a:p>
        </p:txBody>
      </p:sp>
      <p:sp>
        <p:nvSpPr>
          <p:cNvPr id="296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7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C1B8621-B114-4E9C-9479-7E836793B4ED}" type="slidenum">
              <a:rPr lang="en-US"/>
              <a:pPr/>
              <a:t>25</a:t>
            </a:fld>
            <a:endParaRPr lang="en-US"/>
          </a:p>
        </p:txBody>
      </p:sp>
      <p:sp>
        <p:nvSpPr>
          <p:cNvPr id="307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7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6E336E3-966B-4BC4-B0D7-33C432DC4810}" type="slidenum">
              <a:rPr lang="en-US"/>
              <a:pPr/>
              <a:t>26</a:t>
            </a:fld>
            <a:endParaRPr lang="en-US"/>
          </a:p>
        </p:txBody>
      </p:sp>
      <p:sp>
        <p:nvSpPr>
          <p:cNvPr id="327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848118F-6BBD-4B6B-A3B1-80857F53657E}" type="slidenum">
              <a:rPr lang="en-US"/>
              <a:pPr/>
              <a:t>27</a:t>
            </a:fld>
            <a:endParaRPr lang="en-US"/>
          </a:p>
        </p:txBody>
      </p:sp>
      <p:sp>
        <p:nvSpPr>
          <p:cNvPr id="378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848118F-6BBD-4B6B-A3B1-80857F53657E}" type="slidenum">
              <a:rPr lang="en-US"/>
              <a:pPr/>
              <a:t>28</a:t>
            </a:fld>
            <a:endParaRPr lang="en-US"/>
          </a:p>
        </p:txBody>
      </p:sp>
      <p:sp>
        <p:nvSpPr>
          <p:cNvPr id="378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848118F-6BBD-4B6B-A3B1-80857F53657E}" type="slidenum">
              <a:rPr lang="en-US"/>
              <a:pPr/>
              <a:t>29</a:t>
            </a:fld>
            <a:endParaRPr lang="en-US"/>
          </a:p>
        </p:txBody>
      </p:sp>
      <p:sp>
        <p:nvSpPr>
          <p:cNvPr id="378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BD6B1B1-16A4-473D-A17C-FB892ACDE28A}" type="slidenum">
              <a:rPr lang="en-US"/>
              <a:pPr/>
              <a:t>30</a:t>
            </a:fld>
            <a:endParaRPr lang="en-US"/>
          </a:p>
        </p:txBody>
      </p:sp>
      <p:sp>
        <p:nvSpPr>
          <p:cNvPr id="389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9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1448FC6-5BE0-4256-8EC7-1CDB9DD1E028}" type="slidenum">
              <a:rPr lang="en-US"/>
              <a:pPr/>
              <a:t>31</a:t>
            </a:fld>
            <a:endParaRPr lang="en-US"/>
          </a:p>
        </p:txBody>
      </p:sp>
      <p:sp>
        <p:nvSpPr>
          <p:cNvPr id="419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3176A3F-F10E-47B8-A0F3-DAB1037799D7}" type="slidenum">
              <a:rPr lang="en-US"/>
              <a:pPr/>
              <a:t>32</a:t>
            </a:fld>
            <a:endParaRPr lang="en-US"/>
          </a:p>
        </p:txBody>
      </p:sp>
      <p:sp>
        <p:nvSpPr>
          <p:cNvPr id="430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EAC09C1-1451-47EB-9366-CCD50E887C06}" type="slidenum">
              <a:rPr lang="en-US"/>
              <a:pPr/>
              <a:t>33</a:t>
            </a:fld>
            <a:endParaRPr lang="en-US"/>
          </a:p>
        </p:txBody>
      </p:sp>
      <p:sp>
        <p:nvSpPr>
          <p:cNvPr id="440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638806C-392E-4775-9F7A-D3A99027B3E6}" type="slidenum">
              <a:rPr lang="en-US"/>
              <a:pPr/>
              <a:t>34</a:t>
            </a:fld>
            <a:endParaRPr lang="en-US"/>
          </a:p>
        </p:txBody>
      </p:sp>
      <p:sp>
        <p:nvSpPr>
          <p:cNvPr id="450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DA83E0E-8CA6-49B5-8091-6CA23AE561C6}" type="slidenum">
              <a:rPr lang="en-US"/>
              <a:pPr/>
              <a:t>35</a:t>
            </a:fld>
            <a:endParaRPr lang="en-US"/>
          </a:p>
        </p:txBody>
      </p:sp>
      <p:sp>
        <p:nvSpPr>
          <p:cNvPr id="460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0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DF432E7-EFB2-4F68-876E-6ADB81B0FA2C}" type="slidenum">
              <a:rPr lang="en-US"/>
              <a:pPr/>
              <a:t>36</a:t>
            </a:fld>
            <a:endParaRPr lang="en-US"/>
          </a:p>
        </p:txBody>
      </p:sp>
      <p:sp>
        <p:nvSpPr>
          <p:cNvPr id="471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71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15B5F1C-590E-4AF8-BAB9-70A1868A2EBA}" type="slidenum">
              <a:rPr lang="en-US"/>
              <a:pPr/>
              <a:t>37</a:t>
            </a:fld>
            <a:endParaRPr lang="en-US"/>
          </a:p>
        </p:txBody>
      </p:sp>
      <p:sp>
        <p:nvSpPr>
          <p:cNvPr id="481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81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15B5F1C-590E-4AF8-BAB9-70A1868A2EBA}" type="slidenum">
              <a:rPr lang="en-US"/>
              <a:pPr/>
              <a:t>38</a:t>
            </a:fld>
            <a:endParaRPr lang="en-US"/>
          </a:p>
        </p:txBody>
      </p:sp>
      <p:sp>
        <p:nvSpPr>
          <p:cNvPr id="481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81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16DB139-242D-4AF7-A979-7257856E8CC7}" type="slidenum">
              <a:rPr lang="en-US"/>
              <a:pPr/>
              <a:t>39</a:t>
            </a:fld>
            <a:endParaRPr lang="en-US"/>
          </a:p>
        </p:txBody>
      </p:sp>
      <p:sp>
        <p:nvSpPr>
          <p:cNvPr id="491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91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FF1D2C3-6804-41F8-B752-15DB880C33B6}" type="slidenum">
              <a:rPr lang="en-US"/>
              <a:pPr/>
              <a:t>40</a:t>
            </a:fld>
            <a:endParaRPr lang="en-US"/>
          </a:p>
        </p:txBody>
      </p:sp>
      <p:sp>
        <p:nvSpPr>
          <p:cNvPr id="501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1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FF1D2C3-6804-41F8-B752-15DB880C33B6}" type="slidenum">
              <a:rPr lang="en-US"/>
              <a:pPr/>
              <a:t>41</a:t>
            </a:fld>
            <a:endParaRPr lang="en-US"/>
          </a:p>
        </p:txBody>
      </p:sp>
      <p:sp>
        <p:nvSpPr>
          <p:cNvPr id="501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1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752600" y="990600"/>
            <a:ext cx="6400800" cy="2514600"/>
          </a:xfrm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76200" cmpd="tri">
                <a:solidFill>
                  <a:schemeClr val="folHlink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ctr">
              <a:defRPr/>
            </a:lvl1pPr>
          </a:lstStyle>
          <a:p>
            <a:pPr lvl="0"/>
            <a:r>
              <a:rPr lang="ru-RU" noProof="0" smtClean="0"/>
              <a:t>Образец заголовка</a:t>
            </a:r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752600" y="3886200"/>
            <a:ext cx="6400800" cy="1752600"/>
          </a:xfrm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6350">
                <a:solidFill>
                  <a:schemeClr val="folHlink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ru-RU" noProof="0" smtClean="0"/>
              <a:t>Образец подзаголовка</a:t>
            </a:r>
          </a:p>
        </p:txBody>
      </p:sp>
      <p:sp>
        <p:nvSpPr>
          <p:cNvPr id="36868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914400" y="6400800"/>
            <a:ext cx="1905000" cy="457200"/>
          </a:xfrm>
        </p:spPr>
        <p:txBody>
          <a:bodyPr anchorCtr="0"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36869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3505200" y="6400800"/>
            <a:ext cx="2895600" cy="457200"/>
          </a:xfrm>
        </p:spPr>
        <p:txBody>
          <a:bodyPr anchorCtr="0"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36870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 anchorCtr="0"/>
          <a:lstStyle>
            <a:lvl1pPr>
              <a:defRPr/>
            </a:lvl1pPr>
          </a:lstStyle>
          <a:p>
            <a:fld id="{7386DDFE-2876-4F2F-AF4F-BE113DFFB361}" type="slidenum">
              <a:rPr lang="ru-RU"/>
              <a:pPr/>
              <a:t>‹#›</a:t>
            </a:fld>
            <a:endParaRPr lang="ru-RU"/>
          </a:p>
        </p:txBody>
      </p:sp>
      <p:grpSp>
        <p:nvGrpSpPr>
          <p:cNvPr id="36871" name="Group 7"/>
          <p:cNvGrpSpPr>
            <a:grpSpLocks/>
          </p:cNvGrpSpPr>
          <p:nvPr/>
        </p:nvGrpSpPr>
        <p:grpSpPr bwMode="auto">
          <a:xfrm>
            <a:off x="0" y="0"/>
            <a:ext cx="6362700" cy="6858000"/>
            <a:chOff x="0" y="0"/>
            <a:chExt cx="4008" cy="4320"/>
          </a:xfrm>
        </p:grpSpPr>
        <p:pic>
          <p:nvPicPr>
            <p:cNvPr id="36872" name="Picture 8" descr="Expbanna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invGray">
            <a:xfrm>
              <a:off x="0" y="0"/>
              <a:ext cx="432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6873" name="Picture 9" descr="EXPHORSA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08" y="3600"/>
              <a:ext cx="1800" cy="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36874" name="Picture 10" descr="EXPHORS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81200" y="3657600"/>
            <a:ext cx="5715000" cy="95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C27F6D-EF29-4063-A778-641644A8734F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4992255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DBC621-744C-412A-BEC1-C21A45DF1691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310337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062038" y="1766888"/>
            <a:ext cx="3808412" cy="411321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022850" y="1766888"/>
            <a:ext cx="3808413" cy="411321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5391241-F06D-40CD-9F22-6836907F6468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838773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3041E3-B2C6-4D94-872C-147904FDF3EC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3412597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83E0670-D115-4FB3-BA78-034733B623FF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0638389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749EE24-E6CB-4711-B572-0D9F2454B86A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2346000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2522D08-8C9E-4231-B842-949D69136F2D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538829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F0C2B72-1734-49E5-91A7-E57E3CE93F55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8383827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2DB4BB0-2647-49B1-899A-4962B67E0C20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804266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96100" y="381000"/>
            <a:ext cx="1943100" cy="54991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062038" y="381000"/>
            <a:ext cx="5681662" cy="54991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C80ABA-6374-4215-944D-578E48EFCDEA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60418063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clipArtAndTx" preserve="1">
  <p:cSld name="Заголовок, картинка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381000"/>
            <a:ext cx="77724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Картинка 2"/>
          <p:cNvSpPr>
            <a:spLocks noGrp="1"/>
          </p:cNvSpPr>
          <p:nvPr>
            <p:ph type="clipArt" sz="half" idx="1"/>
          </p:nvPr>
        </p:nvSpPr>
        <p:spPr>
          <a:xfrm>
            <a:off x="1062038" y="1766888"/>
            <a:ext cx="3808412" cy="4113212"/>
          </a:xfrm>
        </p:spPr>
        <p:txBody>
          <a:bodyPr/>
          <a:lstStyle/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022850" y="1766888"/>
            <a:ext cx="3808413" cy="411321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838200" y="64008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429000" y="64008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7010400" y="64008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FE968926-CC60-4A3E-9CDC-E0AF3A049778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70396969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 preserve="1">
  <p:cSld name="Заголовок, текст и картинк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381000"/>
            <a:ext cx="77724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1062038" y="1766888"/>
            <a:ext cx="3808412" cy="411321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Картинка 3"/>
          <p:cNvSpPr>
            <a:spLocks noGrp="1"/>
          </p:cNvSpPr>
          <p:nvPr>
            <p:ph type="clipArt" sz="half" idx="2"/>
          </p:nvPr>
        </p:nvSpPr>
        <p:spPr>
          <a:xfrm>
            <a:off x="5022850" y="1766888"/>
            <a:ext cx="3808413" cy="4113212"/>
          </a:xfrm>
        </p:spPr>
        <p:txBody>
          <a:bodyPr/>
          <a:lstStyle/>
          <a:p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838200" y="64008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429000" y="64008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7010400" y="64008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DB6A13AD-7770-4669-8819-079A23E81AB0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15917997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Заголовок, текст и 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381000"/>
            <a:ext cx="77724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1062038" y="1766888"/>
            <a:ext cx="3808412" cy="411321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5022850" y="1766888"/>
            <a:ext cx="3808413" cy="197961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Объект 4"/>
          <p:cNvSpPr>
            <a:spLocks noGrp="1"/>
          </p:cNvSpPr>
          <p:nvPr>
            <p:ph sz="quarter" idx="3"/>
          </p:nvPr>
        </p:nvSpPr>
        <p:spPr>
          <a:xfrm>
            <a:off x="5022850" y="3898900"/>
            <a:ext cx="3808413" cy="1981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>
          <a:xfrm>
            <a:off x="838200" y="64008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ижний колонтитул 6"/>
          <p:cNvSpPr>
            <a:spLocks noGrp="1"/>
          </p:cNvSpPr>
          <p:nvPr>
            <p:ph type="ftr" sz="quarter" idx="11"/>
          </p:nvPr>
        </p:nvSpPr>
        <p:spPr>
          <a:xfrm>
            <a:off x="3429000" y="64008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7010400" y="64008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CE014CA5-E2DB-463A-9968-D70D8BBA31A0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25246618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/>
          </p:nvPr>
        </p:nvSpPr>
        <p:spPr>
          <a:xfrm>
            <a:off x="1062038" y="381000"/>
            <a:ext cx="7777162" cy="54991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838200" y="64008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3429000" y="64008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7010400" y="64008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526DFFBA-DEF1-43E6-9423-046FF3725BC9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8309701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5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7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Expbanna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invGray">
          <a:xfrm>
            <a:off x="0" y="0"/>
            <a:ext cx="6858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5843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066800" y="3810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3584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838200" y="64008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1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sz="1400">
                <a:solidFill>
                  <a:schemeClr val="tx2"/>
                </a:solidFill>
                <a:latin typeface="Arial" charset="0"/>
              </a:defRPr>
            </a:lvl1pPr>
          </a:lstStyle>
          <a:p>
            <a:endParaRPr lang="ru-RU"/>
          </a:p>
        </p:txBody>
      </p:sp>
      <p:sp>
        <p:nvSpPr>
          <p:cNvPr id="3584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429000" y="64008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1" compatLnSpc="1">
            <a:prstTxWarp prst="textNoShape">
              <a:avLst/>
            </a:prstTxWarp>
          </a:bodyPr>
          <a:lstStyle>
            <a:lvl1pPr algn="ctr">
              <a:spcBef>
                <a:spcPct val="0"/>
              </a:spcBef>
              <a:defRPr sz="1400">
                <a:solidFill>
                  <a:schemeClr val="tx2"/>
                </a:solidFill>
                <a:latin typeface="Arial" charset="0"/>
              </a:defRPr>
            </a:lvl1pPr>
          </a:lstStyle>
          <a:p>
            <a:endParaRPr lang="ru-RU"/>
          </a:p>
        </p:txBody>
      </p:sp>
      <p:sp>
        <p:nvSpPr>
          <p:cNvPr id="3584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10400" y="64008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1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sz="1400">
                <a:solidFill>
                  <a:schemeClr val="tx2"/>
                </a:solidFill>
                <a:latin typeface="Arial" charset="0"/>
              </a:defRPr>
            </a:lvl1pPr>
          </a:lstStyle>
          <a:p>
            <a:fld id="{E898EEDB-4273-4B17-A983-5FD2891FAE88}" type="slidenum">
              <a:rPr lang="ru-RU"/>
              <a:pPr/>
              <a:t>‹#›</a:t>
            </a:fld>
            <a:endParaRPr lang="ru-RU"/>
          </a:p>
        </p:txBody>
      </p:sp>
      <p:pic>
        <p:nvPicPr>
          <p:cNvPr id="35847" name="Picture 7" descr="EXPHORSA"/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66800" y="1574800"/>
            <a:ext cx="7772400" cy="130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5848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1062038" y="1766888"/>
            <a:ext cx="7769225" cy="41132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  <p:sldLayoutId id="2147483661" r:id="rId12"/>
    <p:sldLayoutId id="2147483662" r:id="rId13"/>
    <p:sldLayoutId id="2147483663" r:id="rId14"/>
    <p:sldLayoutId id="2147483664" r:id="rId15"/>
  </p:sldLayoutIdLst>
  <p:txStyles>
    <p:titleStyle>
      <a:lvl1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Blip>
          <a:blip r:embed="rId20"/>
        </a:buBlip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Blip>
          <a:blip r:embed="rId21"/>
        </a:buBlip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Font typeface="Wingdings" pitchFamily="2" charset="2"/>
        <a:buChar char="s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Font typeface="Wingdings" pitchFamily="2" charset="2"/>
        <a:buChar char="s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Font typeface="Wingdings" pitchFamily="2" charset="2"/>
        <a:buChar char="s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Font typeface="Wingdings" pitchFamily="2" charset="2"/>
        <a:buChar char="s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Font typeface="Wingdings" pitchFamily="2" charset="2"/>
        <a:buChar char="s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Font typeface="Wingdings" pitchFamily="2" charset="2"/>
        <a:buChar char="s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538" name="Rectangle 1026"/>
          <p:cNvSpPr>
            <a:spLocks noChangeArrowheads="1"/>
          </p:cNvSpPr>
          <p:nvPr/>
        </p:nvSpPr>
        <p:spPr bwMode="auto">
          <a:xfrm>
            <a:off x="1452563" y="248126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ru-RU"/>
          </a:p>
        </p:txBody>
      </p:sp>
      <p:sp>
        <p:nvSpPr>
          <p:cNvPr id="193539" name="Text Box 1027"/>
          <p:cNvSpPr txBox="1">
            <a:spLocks noChangeArrowheads="1"/>
          </p:cNvSpPr>
          <p:nvPr/>
        </p:nvSpPr>
        <p:spPr bwMode="auto">
          <a:xfrm>
            <a:off x="719336" y="2060849"/>
            <a:ext cx="8458200" cy="2246769"/>
          </a:xfrm>
          <a:prstGeom prst="rect">
            <a:avLst/>
          </a:prstGeom>
          <a:solidFill>
            <a:schemeClr val="accent6"/>
          </a:solidFill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4000" b="1" dirty="0" err="1" smtClean="0"/>
              <a:t>Ishlab</a:t>
            </a:r>
            <a:r>
              <a:rPr lang="en-US" sz="4000" b="1" dirty="0" smtClean="0"/>
              <a:t> </a:t>
            </a:r>
            <a:r>
              <a:rPr lang="en-US" sz="4000" b="1" dirty="0" err="1" smtClean="0"/>
              <a:t>chikarishning</a:t>
            </a:r>
            <a:r>
              <a:rPr lang="en-US" sz="4000" b="1" dirty="0" smtClean="0"/>
              <a:t> </a:t>
            </a:r>
            <a:r>
              <a:rPr lang="en-US" sz="4000" b="1" dirty="0" err="1" smtClean="0"/>
              <a:t>texnologik</a:t>
            </a:r>
            <a:r>
              <a:rPr lang="en-US" sz="4000" b="1" dirty="0" smtClean="0"/>
              <a:t> </a:t>
            </a:r>
            <a:r>
              <a:rPr lang="en-US" sz="4000" b="1" dirty="0" err="1" smtClean="0"/>
              <a:t>darajasini</a:t>
            </a:r>
            <a:r>
              <a:rPr lang="en-US" sz="4000" b="1" dirty="0" smtClean="0"/>
              <a:t> </a:t>
            </a:r>
            <a:r>
              <a:rPr lang="en-US" sz="4000" b="1" dirty="0" err="1" smtClean="0"/>
              <a:t>tadqiq</a:t>
            </a:r>
            <a:r>
              <a:rPr lang="en-US" sz="4000" b="1" dirty="0" smtClean="0"/>
              <a:t> </a:t>
            </a:r>
            <a:r>
              <a:rPr lang="en-US" sz="4000" b="1" dirty="0" err="1" smtClean="0"/>
              <a:t>va</a:t>
            </a:r>
            <a:r>
              <a:rPr lang="en-US" sz="4000" b="1" dirty="0" smtClean="0"/>
              <a:t> </a:t>
            </a:r>
            <a:r>
              <a:rPr lang="en-US" sz="4000" b="1" dirty="0" err="1" smtClean="0"/>
              <a:t>tahlil</a:t>
            </a:r>
            <a:r>
              <a:rPr lang="en-US" sz="4000" b="1" dirty="0" smtClean="0"/>
              <a:t> </a:t>
            </a:r>
            <a:r>
              <a:rPr lang="en-US" sz="4000" b="1" dirty="0" err="1" smtClean="0"/>
              <a:t>kilish</a:t>
            </a:r>
            <a:endParaRPr lang="en-US" sz="4000" b="1" dirty="0"/>
          </a:p>
          <a:p>
            <a:pPr algn="ctr">
              <a:spcBef>
                <a:spcPct val="50000"/>
              </a:spcBef>
            </a:pPr>
            <a:endParaRPr lang="ru-RU" sz="4000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0258" name="Rectangle 2"/>
          <p:cNvSpPr>
            <a:spLocks noGrp="1" noChangeArrowheads="1"/>
          </p:cNvSpPr>
          <p:nvPr>
            <p:ph type="title"/>
          </p:nvPr>
        </p:nvSpPr>
        <p:spPr>
          <a:xfrm>
            <a:off x="714348" y="0"/>
            <a:ext cx="8429652" cy="1428760"/>
          </a:xfrm>
          <a:solidFill>
            <a:schemeClr val="accent6"/>
          </a:solidFill>
        </p:spPr>
        <p:txBody>
          <a:bodyPr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</a:rPr>
              <a:t/>
            </a:r>
            <a:br>
              <a:rPr lang="en-US" sz="3200" b="1" dirty="0" smtClean="0">
                <a:solidFill>
                  <a:srgbClr val="0000FF"/>
                </a:solidFill>
              </a:rPr>
            </a:br>
            <a:r>
              <a:rPr lang="ru-RU" sz="3200" b="1" dirty="0">
                <a:solidFill>
                  <a:srgbClr val="0000FF"/>
                </a:solidFill>
              </a:rPr>
              <a:t/>
            </a:r>
            <a:br>
              <a:rPr lang="ru-RU" sz="3200" b="1" dirty="0">
                <a:solidFill>
                  <a:srgbClr val="0000FF"/>
                </a:solidFill>
              </a:rPr>
            </a:br>
            <a:r>
              <a:rPr lang="en-US" sz="3200" b="1" dirty="0" smtClean="0">
                <a:solidFill>
                  <a:srgbClr val="0000FF"/>
                </a:solidFill>
              </a:rPr>
              <a:t/>
            </a:r>
            <a:br>
              <a:rPr lang="en-US" sz="3200" b="1" dirty="0" smtClean="0">
                <a:solidFill>
                  <a:srgbClr val="0000FF"/>
                </a:solidFill>
              </a:rPr>
            </a:br>
            <a:r>
              <a:rPr lang="en-US" sz="3200" b="1" dirty="0" smtClean="0">
                <a:solidFill>
                  <a:srgbClr val="0000FF"/>
                </a:solidFill>
              </a:rPr>
              <a:t/>
            </a:r>
            <a:br>
              <a:rPr lang="en-US" sz="3200" b="1" dirty="0" smtClean="0">
                <a:solidFill>
                  <a:srgbClr val="0000FF"/>
                </a:solidFill>
              </a:rPr>
            </a:br>
            <a:r>
              <a:rPr lang="en-US" sz="3200" b="1" dirty="0" smtClean="0">
                <a:solidFill>
                  <a:srgbClr val="0000FF"/>
                </a:solidFill>
              </a:rPr>
              <a:t/>
            </a:r>
            <a:br>
              <a:rPr lang="en-US" sz="3200" b="1" dirty="0" smtClean="0">
                <a:solidFill>
                  <a:srgbClr val="0000FF"/>
                </a:solidFill>
              </a:rPr>
            </a:br>
            <a:r>
              <a:rPr lang="en-US" sz="3200" b="1" dirty="0" smtClean="0">
                <a:solidFill>
                  <a:srgbClr val="0000FF"/>
                </a:solidFill>
              </a:rPr>
              <a:t/>
            </a:r>
            <a:br>
              <a:rPr lang="en-US" sz="3200" b="1" dirty="0" smtClean="0">
                <a:solidFill>
                  <a:srgbClr val="0000FF"/>
                </a:solidFill>
              </a:rPr>
            </a:br>
            <a:r>
              <a:rPr lang="en-US" sz="3200" b="1" dirty="0" smtClean="0">
                <a:solidFill>
                  <a:srgbClr val="0000FF"/>
                </a:solidFill>
              </a:rPr>
              <a:t/>
            </a:r>
            <a:br>
              <a:rPr lang="en-US" sz="3200" b="1" dirty="0" smtClean="0">
                <a:solidFill>
                  <a:srgbClr val="0000FF"/>
                </a:solidFill>
              </a:rPr>
            </a:br>
            <a:r>
              <a:rPr lang="en-US" sz="3200" b="1" dirty="0" smtClean="0">
                <a:solidFill>
                  <a:srgbClr val="0000FF"/>
                </a:solidFill>
              </a:rPr>
              <a:t/>
            </a:r>
            <a:br>
              <a:rPr lang="en-US" sz="3200" b="1" dirty="0" smtClean="0">
                <a:solidFill>
                  <a:srgbClr val="0000FF"/>
                </a:solidFill>
              </a:rPr>
            </a:br>
            <a:r>
              <a:rPr lang="en-US" sz="3200" b="1" dirty="0" smtClean="0">
                <a:solidFill>
                  <a:srgbClr val="0000FF"/>
                </a:solidFill>
              </a:rPr>
              <a:t/>
            </a:r>
            <a:br>
              <a:rPr lang="en-US" sz="3200" b="1" dirty="0" smtClean="0">
                <a:solidFill>
                  <a:srgbClr val="0000FF"/>
                </a:solidFill>
              </a:rPr>
            </a:br>
            <a:r>
              <a:rPr lang="en-US" sz="3200" b="1" dirty="0" smtClean="0">
                <a:solidFill>
                  <a:schemeClr val="tx1"/>
                </a:solidFill>
              </a:rPr>
              <a:t>2-MA’VZU. ISHLAB CHIKARISHNING TEXNOLOGIK DARAJASINI TADQIQ VA TAHLIL KILISH</a:t>
            </a:r>
            <a:endParaRPr lang="ru-RU" sz="3200" b="1" dirty="0"/>
          </a:p>
        </p:txBody>
      </p:sp>
      <p:sp>
        <p:nvSpPr>
          <p:cNvPr id="4802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71538" y="1785926"/>
            <a:ext cx="7769225" cy="4572032"/>
          </a:xfrm>
        </p:spPr>
        <p:txBody>
          <a:bodyPr/>
          <a:lstStyle/>
          <a:p>
            <a:pPr>
              <a:lnSpc>
                <a:spcPct val="90000"/>
              </a:lnSpc>
              <a:buFontTx/>
              <a:buNone/>
            </a:pPr>
            <a:r>
              <a:rPr lang="uk-UA" b="1" dirty="0"/>
              <a:t>1. </a:t>
            </a:r>
            <a:r>
              <a:rPr lang="en-US" dirty="0" err="1" smtClean="0"/>
              <a:t>Zamonaviy</a:t>
            </a:r>
            <a:r>
              <a:rPr lang="en-US" dirty="0" smtClean="0"/>
              <a:t> </a:t>
            </a:r>
            <a:r>
              <a:rPr lang="en-US" dirty="0" err="1" smtClean="0"/>
              <a:t>texnologiyalar</a:t>
            </a:r>
            <a:r>
              <a:rPr lang="en-US" dirty="0" smtClean="0"/>
              <a:t> </a:t>
            </a:r>
            <a:r>
              <a:rPr lang="en-US" dirty="0" err="1" smtClean="0"/>
              <a:t>iqtisodiy</a:t>
            </a:r>
            <a:r>
              <a:rPr lang="en-US" dirty="0" smtClean="0"/>
              <a:t> </a:t>
            </a:r>
            <a:r>
              <a:rPr lang="en-US" dirty="0" err="1" smtClean="0"/>
              <a:t>o’rganish</a:t>
            </a:r>
            <a:r>
              <a:rPr lang="en-US" dirty="0" smtClean="0"/>
              <a:t> </a:t>
            </a:r>
            <a:r>
              <a:rPr lang="en-US" dirty="0" err="1" smtClean="0"/>
              <a:t>obyekti</a:t>
            </a:r>
            <a:r>
              <a:rPr lang="en-US" dirty="0" smtClean="0"/>
              <a:t> </a:t>
            </a:r>
            <a:r>
              <a:rPr lang="en-US" dirty="0" err="1" smtClean="0"/>
              <a:t>sifatida</a:t>
            </a:r>
            <a:r>
              <a:rPr lang="uk-UA" dirty="0" smtClean="0"/>
              <a:t>. </a:t>
            </a:r>
            <a:endParaRPr lang="uk-UA" dirty="0"/>
          </a:p>
          <a:p>
            <a:pPr>
              <a:lnSpc>
                <a:spcPct val="90000"/>
              </a:lnSpc>
              <a:buFontTx/>
              <a:buNone/>
            </a:pPr>
            <a:r>
              <a:rPr lang="uk-UA" b="1" dirty="0"/>
              <a:t>2. </a:t>
            </a:r>
            <a:r>
              <a:rPr lang="en-US" dirty="0" smtClean="0"/>
              <a:t>Is</a:t>
            </a:r>
            <a:r>
              <a:rPr lang="uz-Latn-UZ" dirty="0" smtClean="0"/>
              <a:t>lab chiqarishning texnik va texnologik darajasining funktsional va xarajatlarni tahlili </a:t>
            </a:r>
            <a:r>
              <a:rPr lang="en-US" dirty="0" smtClean="0"/>
              <a:t>(FXT)</a:t>
            </a:r>
            <a:r>
              <a:rPr lang="uk-UA" b="1" dirty="0" smtClean="0"/>
              <a:t>.</a:t>
            </a:r>
            <a:r>
              <a:rPr lang="uk-UA" dirty="0" smtClean="0"/>
              <a:t> </a:t>
            </a:r>
            <a:endParaRPr lang="en-US" b="1" dirty="0" smtClean="0"/>
          </a:p>
          <a:p>
            <a:pPr>
              <a:lnSpc>
                <a:spcPct val="90000"/>
              </a:lnSpc>
              <a:buFontTx/>
              <a:buNone/>
            </a:pPr>
            <a:r>
              <a:rPr lang="en-US" b="1" dirty="0" smtClean="0"/>
              <a:t>3</a:t>
            </a:r>
            <a:r>
              <a:rPr lang="en-US" dirty="0" smtClean="0"/>
              <a:t>. </a:t>
            </a:r>
            <a:r>
              <a:rPr lang="uz-Latn-UZ" dirty="0" smtClean="0"/>
              <a:t>Mahsulot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jarayonlar</a:t>
            </a:r>
            <a:r>
              <a:rPr lang="uz-Latn-UZ" dirty="0" smtClean="0"/>
              <a:t>ning texn</a:t>
            </a:r>
            <a:r>
              <a:rPr lang="en-US" dirty="0" err="1" smtClean="0"/>
              <a:t>ologik</a:t>
            </a:r>
            <a:r>
              <a:rPr lang="en-US" dirty="0" smtClean="0"/>
              <a:t> </a:t>
            </a:r>
            <a:r>
              <a:rPr lang="uz-Latn-UZ" dirty="0" smtClean="0"/>
              <a:t> darajasini umumiy aniqlash uslubiyati</a:t>
            </a:r>
            <a:r>
              <a:rPr lang="en-US" dirty="0" smtClean="0"/>
              <a:t>.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US" b="1" dirty="0" smtClean="0"/>
              <a:t>4. </a:t>
            </a:r>
            <a:r>
              <a:rPr lang="en-US" dirty="0" err="1" smtClean="0"/>
              <a:t>Ishlab</a:t>
            </a:r>
            <a:r>
              <a:rPr lang="en-US" dirty="0" smtClean="0"/>
              <a:t> </a:t>
            </a:r>
            <a:r>
              <a:rPr lang="en-US" dirty="0" err="1" smtClean="0"/>
              <a:t>chikarishning</a:t>
            </a:r>
            <a:r>
              <a:rPr lang="en-US" dirty="0" smtClean="0"/>
              <a:t> </a:t>
            </a:r>
            <a:r>
              <a:rPr lang="en-US" dirty="0" err="1" smtClean="0"/>
              <a:t>technik</a:t>
            </a:r>
            <a:r>
              <a:rPr lang="en-US" dirty="0" smtClean="0"/>
              <a:t> </a:t>
            </a:r>
            <a:r>
              <a:rPr lang="en-US" dirty="0" err="1" smtClean="0"/>
              <a:t>darajaini</a:t>
            </a:r>
            <a:r>
              <a:rPr lang="en-US" dirty="0" smtClean="0"/>
              <a:t> </a:t>
            </a:r>
            <a:r>
              <a:rPr lang="en-US" dirty="0" err="1" smtClean="0"/>
              <a:t>baholash</a:t>
            </a:r>
            <a:r>
              <a:rPr lang="en-US" dirty="0" smtClean="0"/>
              <a:t> </a:t>
            </a:r>
            <a:r>
              <a:rPr lang="en-US" dirty="0" err="1" smtClean="0"/>
              <a:t>ko’rsatkichlari</a:t>
            </a:r>
            <a:r>
              <a:rPr lang="en-US" dirty="0" smtClean="0"/>
              <a:t>.</a:t>
            </a:r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0258" name="Rectangle 2"/>
          <p:cNvSpPr>
            <a:spLocks noGrp="1" noChangeArrowheads="1"/>
          </p:cNvSpPr>
          <p:nvPr>
            <p:ph type="title"/>
          </p:nvPr>
        </p:nvSpPr>
        <p:spPr>
          <a:xfrm>
            <a:off x="714348" y="0"/>
            <a:ext cx="8429652" cy="1500198"/>
          </a:xfrm>
          <a:solidFill>
            <a:schemeClr val="accent6"/>
          </a:solidFill>
        </p:spPr>
        <p:txBody>
          <a:bodyPr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</a:rPr>
              <a:t/>
            </a:r>
            <a:br>
              <a:rPr lang="en-US" sz="3200" b="1" dirty="0" smtClean="0">
                <a:solidFill>
                  <a:srgbClr val="0000FF"/>
                </a:solidFill>
              </a:rPr>
            </a:br>
            <a:r>
              <a:rPr lang="ru-RU" sz="3200" b="1" dirty="0" smtClean="0">
                <a:solidFill>
                  <a:srgbClr val="0000FF"/>
                </a:solidFill>
              </a:rPr>
              <a:t/>
            </a:r>
            <a:br>
              <a:rPr lang="ru-RU" sz="3200" b="1" dirty="0" smtClean="0">
                <a:solidFill>
                  <a:srgbClr val="0000FF"/>
                </a:solidFill>
              </a:rPr>
            </a:br>
            <a:r>
              <a:rPr lang="en-US" sz="3200" b="1" dirty="0" smtClean="0">
                <a:solidFill>
                  <a:srgbClr val="0000FF"/>
                </a:solidFill>
              </a:rPr>
              <a:t/>
            </a:r>
            <a:br>
              <a:rPr lang="en-US" sz="3200" b="1" dirty="0" smtClean="0">
                <a:solidFill>
                  <a:srgbClr val="0000FF"/>
                </a:solidFill>
              </a:rPr>
            </a:br>
            <a:r>
              <a:rPr lang="en-US" sz="3200" b="1" dirty="0" smtClean="0">
                <a:solidFill>
                  <a:srgbClr val="0000FF"/>
                </a:solidFill>
              </a:rPr>
              <a:t/>
            </a:r>
            <a:br>
              <a:rPr lang="en-US" sz="3200" b="1" dirty="0" smtClean="0">
                <a:solidFill>
                  <a:srgbClr val="0000FF"/>
                </a:solidFill>
              </a:rPr>
            </a:br>
            <a:r>
              <a:rPr lang="en-US" sz="3200" b="1" dirty="0" smtClean="0">
                <a:solidFill>
                  <a:srgbClr val="0000FF"/>
                </a:solidFill>
              </a:rPr>
              <a:t/>
            </a:r>
            <a:br>
              <a:rPr lang="en-US" sz="3200" b="1" dirty="0" smtClean="0">
                <a:solidFill>
                  <a:srgbClr val="0000FF"/>
                </a:solidFill>
              </a:rPr>
            </a:br>
            <a:r>
              <a:rPr lang="en-US" sz="3200" b="1" dirty="0" smtClean="0">
                <a:solidFill>
                  <a:srgbClr val="0000FF"/>
                </a:solidFill>
              </a:rPr>
              <a:t/>
            </a:r>
            <a:br>
              <a:rPr lang="en-US" sz="3200" b="1" dirty="0" smtClean="0">
                <a:solidFill>
                  <a:srgbClr val="0000FF"/>
                </a:solidFill>
              </a:rPr>
            </a:br>
            <a:r>
              <a:rPr lang="en-US" sz="3200" b="1" dirty="0" smtClean="0">
                <a:solidFill>
                  <a:srgbClr val="0000FF"/>
                </a:solidFill>
              </a:rPr>
              <a:t/>
            </a:r>
            <a:br>
              <a:rPr lang="en-US" sz="3200" b="1" dirty="0" smtClean="0">
                <a:solidFill>
                  <a:srgbClr val="0000FF"/>
                </a:solidFill>
              </a:rPr>
            </a:br>
            <a:r>
              <a:rPr lang="en-US" sz="3200" b="1" dirty="0" smtClean="0">
                <a:solidFill>
                  <a:srgbClr val="0000FF"/>
                </a:solidFill>
              </a:rPr>
              <a:t/>
            </a:r>
            <a:br>
              <a:rPr lang="en-US" sz="3200" b="1" dirty="0" smtClean="0">
                <a:solidFill>
                  <a:srgbClr val="0000FF"/>
                </a:solidFill>
              </a:rPr>
            </a:br>
            <a:r>
              <a:rPr lang="en-US" sz="3200" b="1" dirty="0" smtClean="0">
                <a:solidFill>
                  <a:srgbClr val="0000FF"/>
                </a:solidFill>
              </a:rPr>
              <a:t/>
            </a:r>
            <a:br>
              <a:rPr lang="en-US" sz="3200" b="1" dirty="0" smtClean="0">
                <a:solidFill>
                  <a:srgbClr val="0000FF"/>
                </a:solidFill>
              </a:rPr>
            </a:br>
            <a:r>
              <a:rPr lang="en-US" sz="3200" b="1" dirty="0" smtClean="0">
                <a:solidFill>
                  <a:schemeClr val="tx1"/>
                </a:solidFill>
              </a:rPr>
              <a:t>ISHLAB CHIKARISHNING TEXNOLOGIK DARAJASINI TADQIQ VA TAHLIL KILISH ZARURLIGI</a:t>
            </a:r>
            <a:endParaRPr lang="ru-RU" sz="3200" b="1" dirty="0"/>
          </a:p>
        </p:txBody>
      </p:sp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1062038" y="1857364"/>
            <a:ext cx="7769225" cy="4022736"/>
          </a:xfrm>
        </p:spPr>
        <p:txBody>
          <a:bodyPr/>
          <a:lstStyle/>
          <a:p>
            <a:pPr>
              <a:buNone/>
            </a:pPr>
            <a:r>
              <a:rPr lang="uz-Latn-UZ" sz="3600" b="1" dirty="0" smtClean="0"/>
              <a:t>Korxonaning texnologik </a:t>
            </a:r>
            <a:r>
              <a:rPr lang="en-US" sz="3600" b="1" dirty="0" err="1" smtClean="0"/>
              <a:t>rivojlanish</a:t>
            </a:r>
            <a:r>
              <a:rPr lang="en-US" sz="3600" b="1" dirty="0" smtClean="0"/>
              <a:t> </a:t>
            </a:r>
            <a:r>
              <a:rPr lang="uz-Latn-UZ" sz="3600" b="1" dirty="0" smtClean="0"/>
              <a:t>darajasini </a:t>
            </a:r>
            <a:r>
              <a:rPr lang="uz-Latn-UZ" sz="3600" dirty="0" smtClean="0"/>
              <a:t>baholash ishlab chiqarishni modernizatsiya</a:t>
            </a:r>
            <a:r>
              <a:rPr lang="en-US" sz="3600" dirty="0" err="1" smtClean="0"/>
              <a:t>lashtirish</a:t>
            </a:r>
            <a:r>
              <a:rPr lang="en-US" sz="3600" dirty="0" smtClean="0"/>
              <a:t> </a:t>
            </a:r>
            <a:r>
              <a:rPr lang="uz-Latn-UZ" sz="3600" dirty="0" smtClean="0"/>
              <a:t> </a:t>
            </a:r>
            <a:r>
              <a:rPr lang="en-US" sz="3600" dirty="0" err="1" smtClean="0"/>
              <a:t>uchun</a:t>
            </a:r>
            <a:r>
              <a:rPr lang="en-US" sz="3600" dirty="0" smtClean="0"/>
              <a:t> </a:t>
            </a:r>
            <a:r>
              <a:rPr lang="uz-Latn-UZ" sz="3600" dirty="0" smtClean="0"/>
              <a:t>tadbirlarini shakllantirish</a:t>
            </a:r>
            <a:r>
              <a:rPr lang="en-US" sz="3600" dirty="0" smtClean="0"/>
              <a:t> </a:t>
            </a:r>
            <a:r>
              <a:rPr lang="en-US" sz="3600" dirty="0" err="1" smtClean="0"/>
              <a:t>hamda</a:t>
            </a:r>
            <a:r>
              <a:rPr lang="en-US" sz="3600" dirty="0" smtClean="0"/>
              <a:t> </a:t>
            </a:r>
            <a:r>
              <a:rPr lang="uz-Latn-UZ" sz="3600" dirty="0" smtClean="0"/>
              <a:t> yangi texnologiyalar va </a:t>
            </a:r>
            <a:r>
              <a:rPr lang="en-US" sz="3600" dirty="0" err="1" smtClean="0"/>
              <a:t>yangi</a:t>
            </a:r>
            <a:r>
              <a:rPr lang="en-US" sz="3600" dirty="0" smtClean="0"/>
              <a:t> </a:t>
            </a:r>
            <a:r>
              <a:rPr lang="uz-Latn-UZ" sz="3600" dirty="0" smtClean="0"/>
              <a:t>mahsulot</a:t>
            </a:r>
            <a:r>
              <a:rPr lang="en-US" sz="3600" dirty="0" smtClean="0"/>
              <a:t> </a:t>
            </a:r>
            <a:r>
              <a:rPr lang="en-US" sz="3600" dirty="0" err="1" smtClean="0"/>
              <a:t>turlari</a:t>
            </a:r>
            <a:r>
              <a:rPr lang="uz-Latn-UZ" sz="3600" dirty="0" smtClean="0"/>
              <a:t>ni yaratish va joriy etish uchun </a:t>
            </a:r>
            <a:r>
              <a:rPr lang="en-US" sz="3600" dirty="0" err="1" smtClean="0"/>
              <a:t>o’ta</a:t>
            </a:r>
            <a:r>
              <a:rPr lang="en-US" sz="3600" dirty="0" smtClean="0"/>
              <a:t> </a:t>
            </a:r>
            <a:r>
              <a:rPr lang="uz-Latn-UZ" sz="3600" dirty="0" smtClean="0"/>
              <a:t>zarurdir.</a:t>
            </a:r>
            <a:endParaRPr lang="ru-RU" sz="36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0258" name="Rectangle 2"/>
          <p:cNvSpPr>
            <a:spLocks noGrp="1" noChangeArrowheads="1"/>
          </p:cNvSpPr>
          <p:nvPr>
            <p:ph type="title"/>
          </p:nvPr>
        </p:nvSpPr>
        <p:spPr>
          <a:xfrm>
            <a:off x="642910" y="0"/>
            <a:ext cx="8501090" cy="1214446"/>
          </a:xfrm>
          <a:solidFill>
            <a:schemeClr val="accent6"/>
          </a:solidFill>
        </p:spPr>
        <p:txBody>
          <a:bodyPr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</a:rPr>
              <a:t/>
            </a:r>
            <a:br>
              <a:rPr lang="en-US" sz="3200" b="1" dirty="0" smtClean="0">
                <a:solidFill>
                  <a:srgbClr val="0000FF"/>
                </a:solidFill>
              </a:rPr>
            </a:br>
            <a:r>
              <a:rPr lang="ru-RU" sz="3200" b="1" dirty="0" smtClean="0">
                <a:solidFill>
                  <a:srgbClr val="0000FF"/>
                </a:solidFill>
              </a:rPr>
              <a:t/>
            </a:r>
            <a:br>
              <a:rPr lang="ru-RU" sz="3200" b="1" dirty="0" smtClean="0">
                <a:solidFill>
                  <a:srgbClr val="0000FF"/>
                </a:solidFill>
              </a:rPr>
            </a:br>
            <a:r>
              <a:rPr lang="en-US" sz="3200" b="1" dirty="0" smtClean="0">
                <a:solidFill>
                  <a:srgbClr val="0000FF"/>
                </a:solidFill>
              </a:rPr>
              <a:t/>
            </a:r>
            <a:br>
              <a:rPr lang="en-US" sz="3200" b="1" dirty="0" smtClean="0">
                <a:solidFill>
                  <a:srgbClr val="0000FF"/>
                </a:solidFill>
              </a:rPr>
            </a:br>
            <a:r>
              <a:rPr lang="en-US" sz="3200" b="1" dirty="0" smtClean="0">
                <a:solidFill>
                  <a:schemeClr val="tx1"/>
                </a:solidFill>
              </a:rPr>
              <a:t>ISHLAB CHIKARISHNING TEXNOLOGIK DARAJASI MISOLI</a:t>
            </a:r>
            <a:endParaRPr lang="ru-RU" sz="3200" b="1" dirty="0"/>
          </a:p>
        </p:txBody>
      </p:sp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1071538" y="1714488"/>
            <a:ext cx="7769225" cy="4500594"/>
          </a:xfrm>
        </p:spPr>
        <p:txBody>
          <a:bodyPr/>
          <a:lstStyle/>
          <a:p>
            <a:pPr>
              <a:buNone/>
            </a:pPr>
            <a:r>
              <a:rPr lang="en-US" sz="3600" dirty="0" err="1" smtClean="0"/>
              <a:t>Ishlab</a:t>
            </a:r>
            <a:r>
              <a:rPr lang="en-US" sz="3600" dirty="0" smtClean="0"/>
              <a:t> </a:t>
            </a:r>
            <a:r>
              <a:rPr lang="en-US" sz="3600" dirty="0" err="1" smtClean="0"/>
              <a:t>chikarishning</a:t>
            </a:r>
            <a:r>
              <a:rPr lang="en-US" sz="3600" dirty="0" smtClean="0"/>
              <a:t> </a:t>
            </a:r>
            <a:r>
              <a:rPr lang="uz-Latn-UZ" sz="3600" dirty="0" smtClean="0"/>
              <a:t>texnologik</a:t>
            </a:r>
            <a:r>
              <a:rPr lang="en-US" sz="3600" dirty="0" smtClean="0"/>
              <a:t> </a:t>
            </a:r>
            <a:r>
              <a:rPr lang="uz-Latn-UZ" sz="3600" dirty="0" smtClean="0"/>
              <a:t>darajasi</a:t>
            </a:r>
            <a:r>
              <a:rPr lang="en-US" sz="3600" dirty="0" smtClean="0"/>
              <a:t> </a:t>
            </a:r>
            <a:r>
              <a:rPr lang="uz-Latn-UZ" sz="3600" dirty="0" smtClean="0"/>
              <a:t> </a:t>
            </a:r>
            <a:r>
              <a:rPr lang="en-US" sz="3600" dirty="0" err="1" smtClean="0"/>
              <a:t>rivojlanganligi</a:t>
            </a:r>
            <a:r>
              <a:rPr lang="en-US" sz="3600" dirty="0" smtClean="0"/>
              <a:t> </a:t>
            </a:r>
            <a:r>
              <a:rPr lang="en-US" sz="3600" dirty="0" err="1" smtClean="0"/>
              <a:t>uning</a:t>
            </a:r>
            <a:r>
              <a:rPr lang="en-US" sz="3600" dirty="0" smtClean="0"/>
              <a:t> </a:t>
            </a:r>
            <a:r>
              <a:rPr lang="en-US" sz="3600" dirty="0" err="1" smtClean="0"/>
              <a:t>ishlab</a:t>
            </a:r>
            <a:r>
              <a:rPr lang="en-US" sz="3600" dirty="0" smtClean="0"/>
              <a:t> </a:t>
            </a:r>
            <a:r>
              <a:rPr lang="en-US" sz="3600" dirty="0" err="1" smtClean="0"/>
              <a:t>chikargan</a:t>
            </a:r>
            <a:r>
              <a:rPr lang="en-US" sz="3600" dirty="0" smtClean="0"/>
              <a:t> </a:t>
            </a:r>
            <a:r>
              <a:rPr lang="en-US" sz="3600" dirty="0" err="1" smtClean="0"/>
              <a:t>mahsulotida</a:t>
            </a:r>
            <a:r>
              <a:rPr lang="en-US" sz="3600" dirty="0" smtClean="0"/>
              <a:t> - </a:t>
            </a:r>
            <a:r>
              <a:rPr lang="en-US" sz="3600" dirty="0" err="1" smtClean="0"/>
              <a:t>mahsulotning</a:t>
            </a:r>
            <a:r>
              <a:rPr lang="en-US" sz="3600" dirty="0" smtClean="0"/>
              <a:t> </a:t>
            </a:r>
            <a:r>
              <a:rPr lang="en-US" sz="3600" dirty="0" err="1" smtClean="0"/>
              <a:t>iste’mol</a:t>
            </a:r>
            <a:r>
              <a:rPr lang="en-US" sz="3600" dirty="0" smtClean="0"/>
              <a:t> </a:t>
            </a:r>
            <a:r>
              <a:rPr lang="en-US" sz="3600" dirty="0" err="1" smtClean="0"/>
              <a:t>hususiyatlari</a:t>
            </a:r>
            <a:r>
              <a:rPr lang="en-US" sz="3600" dirty="0" smtClean="0"/>
              <a:t> </a:t>
            </a:r>
            <a:r>
              <a:rPr lang="en-US" sz="3600" dirty="0" err="1" smtClean="0"/>
              <a:t>va</a:t>
            </a:r>
            <a:r>
              <a:rPr lang="en-US" sz="3600" dirty="0" smtClean="0"/>
              <a:t> </a:t>
            </a:r>
            <a:r>
              <a:rPr lang="en-US" sz="3600" dirty="0" err="1" smtClean="0"/>
              <a:t>texnik</a:t>
            </a:r>
            <a:r>
              <a:rPr lang="en-US" sz="3600" dirty="0" smtClean="0"/>
              <a:t> </a:t>
            </a:r>
            <a:r>
              <a:rPr lang="en-US" sz="3600" dirty="0" err="1" smtClean="0"/>
              <a:t>ko’rsatkichlarida</a:t>
            </a:r>
            <a:r>
              <a:rPr lang="en-US" sz="3600" dirty="0" smtClean="0"/>
              <a:t>, </a:t>
            </a:r>
            <a:r>
              <a:rPr lang="en-US" sz="3600" dirty="0" err="1" smtClean="0"/>
              <a:t>boshka</a:t>
            </a:r>
            <a:r>
              <a:rPr lang="en-US" sz="3600" dirty="0" smtClean="0"/>
              <a:t> </a:t>
            </a:r>
            <a:r>
              <a:rPr lang="en-US" sz="3600" dirty="0" err="1" smtClean="0"/>
              <a:t>shunday</a:t>
            </a:r>
            <a:r>
              <a:rPr lang="en-US" sz="3600" dirty="0" smtClean="0"/>
              <a:t> </a:t>
            </a:r>
            <a:r>
              <a:rPr lang="en-US" sz="3600" dirty="0" err="1" smtClean="0"/>
              <a:t>mahsulot</a:t>
            </a:r>
            <a:r>
              <a:rPr lang="en-US" sz="3600" dirty="0" smtClean="0"/>
              <a:t> </a:t>
            </a:r>
            <a:r>
              <a:rPr lang="en-US" sz="3600" dirty="0" err="1" smtClean="0"/>
              <a:t>ko’rsatkichari</a:t>
            </a:r>
            <a:r>
              <a:rPr lang="en-US" sz="3600" dirty="0" smtClean="0"/>
              <a:t> </a:t>
            </a:r>
            <a:r>
              <a:rPr lang="en-US" sz="3600" dirty="0" err="1" smtClean="0"/>
              <a:t>bilan</a:t>
            </a:r>
            <a:r>
              <a:rPr lang="en-US" sz="3600" dirty="0" smtClean="0"/>
              <a:t> </a:t>
            </a:r>
            <a:r>
              <a:rPr lang="en-US" sz="3600" dirty="0" err="1" smtClean="0"/>
              <a:t>taqqoslaganda</a:t>
            </a:r>
            <a:r>
              <a:rPr lang="en-US" sz="3600" dirty="0" smtClean="0"/>
              <a:t> eng </a:t>
            </a:r>
            <a:r>
              <a:rPr lang="en-US" sz="3600" dirty="0" err="1" smtClean="0"/>
              <a:t>yaqqol</a:t>
            </a:r>
            <a:r>
              <a:rPr lang="en-US" sz="3600" dirty="0" smtClean="0"/>
              <a:t> </a:t>
            </a:r>
            <a:r>
              <a:rPr lang="en-US" sz="3600" dirty="0" err="1" smtClean="0"/>
              <a:t>xolda</a:t>
            </a:r>
            <a:r>
              <a:rPr lang="en-US" sz="3600" dirty="0" smtClean="0"/>
              <a:t> </a:t>
            </a:r>
            <a:r>
              <a:rPr lang="en-US" sz="3600" dirty="0" err="1" smtClean="0"/>
              <a:t>namoyon</a:t>
            </a:r>
            <a:r>
              <a:rPr lang="en-US" sz="3600" dirty="0" smtClean="0"/>
              <a:t>  </a:t>
            </a:r>
            <a:r>
              <a:rPr lang="en-US" sz="3600" dirty="0" err="1" smtClean="0"/>
              <a:t>bo’ladi</a:t>
            </a:r>
            <a:r>
              <a:rPr lang="en-US" sz="3600" dirty="0" smtClean="0"/>
              <a:t>.</a:t>
            </a:r>
          </a:p>
          <a:p>
            <a:pPr>
              <a:buNone/>
            </a:pPr>
            <a:endParaRPr lang="ru-RU" sz="36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0258" name="Rectangle 2"/>
          <p:cNvSpPr>
            <a:spLocks noGrp="1" noChangeArrowheads="1"/>
          </p:cNvSpPr>
          <p:nvPr>
            <p:ph type="title"/>
          </p:nvPr>
        </p:nvSpPr>
        <p:spPr>
          <a:xfrm>
            <a:off x="642910" y="214290"/>
            <a:ext cx="8501090" cy="1071570"/>
          </a:xfrm>
          <a:solidFill>
            <a:schemeClr val="accent6"/>
          </a:solidFill>
        </p:spPr>
        <p:txBody>
          <a:bodyPr/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</a:rPr>
              <a:t/>
            </a:r>
            <a:br>
              <a:rPr lang="en-US" sz="3200" b="1" dirty="0" smtClean="0">
                <a:solidFill>
                  <a:srgbClr val="0000FF"/>
                </a:solidFill>
              </a:rPr>
            </a:br>
            <a:r>
              <a:rPr lang="ru-RU" sz="3200" b="1" dirty="0" smtClean="0">
                <a:solidFill>
                  <a:srgbClr val="0000FF"/>
                </a:solidFill>
              </a:rPr>
              <a:t/>
            </a:r>
            <a:br>
              <a:rPr lang="ru-RU" sz="3200" b="1" dirty="0" smtClean="0">
                <a:solidFill>
                  <a:srgbClr val="0000FF"/>
                </a:solidFill>
              </a:rPr>
            </a:br>
            <a:r>
              <a:rPr lang="en-US" sz="3200" b="1" dirty="0" smtClean="0">
                <a:solidFill>
                  <a:srgbClr val="0000FF"/>
                </a:solidFill>
              </a:rPr>
              <a:t/>
            </a:r>
            <a:br>
              <a:rPr lang="en-US" sz="3200" b="1" dirty="0" smtClean="0">
                <a:solidFill>
                  <a:srgbClr val="0000FF"/>
                </a:solidFill>
              </a:rPr>
            </a:br>
            <a:r>
              <a:rPr lang="en-US" sz="3200" b="1" dirty="0" smtClean="0">
                <a:solidFill>
                  <a:schemeClr val="tx1"/>
                </a:solidFill>
              </a:rPr>
              <a:t>ISHLAB CHIKARISHNING TEXNOLOGIK DARAJASI MISOLI</a:t>
            </a:r>
            <a:endParaRPr lang="ru-RU" sz="3200" b="1" dirty="0"/>
          </a:p>
        </p:txBody>
      </p:sp>
      <p:sp>
        <p:nvSpPr>
          <p:cNvPr id="6" name="Текс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lvl="1" indent="-342900" eaLnBrk="1" hangingPunct="1">
              <a:buNone/>
              <a:defRPr/>
            </a:pPr>
            <a:r>
              <a:rPr lang="ru-RU" sz="2400" b="1" dirty="0" smtClean="0"/>
              <a:t> </a:t>
            </a:r>
          </a:p>
          <a:p>
            <a:pPr eaLnBrk="1" hangingPunct="1">
              <a:buFont typeface="Arial" charset="0"/>
              <a:buNone/>
              <a:defRPr/>
            </a:pPr>
            <a:endParaRPr lang="ru-RU" sz="2400" b="1" dirty="0"/>
          </a:p>
        </p:txBody>
      </p:sp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0" y="1785926"/>
            <a:ext cx="4065248" cy="28479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4876" y="1785926"/>
            <a:ext cx="4137828" cy="28479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" name="TextBox 9"/>
          <p:cNvSpPr txBox="1"/>
          <p:nvPr/>
        </p:nvSpPr>
        <p:spPr>
          <a:xfrm>
            <a:off x="1000100" y="4929198"/>
            <a:ext cx="7772089" cy="16435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Ishlab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chikarish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texnikiogik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darajasi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mahsulotning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sifati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baholash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Masalan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: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Suets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kanalida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kisilib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kolgan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/>
              <a:t>Ever Given </a:t>
            </a:r>
            <a:r>
              <a:rPr lang="en-US" dirty="0" err="1" smtClean="0"/>
              <a:t>kemasini</a:t>
            </a:r>
            <a:r>
              <a:rPr lang="en-US" dirty="0" smtClean="0"/>
              <a:t> </a:t>
            </a:r>
            <a:r>
              <a:rPr lang="en-US" dirty="0" err="1" smtClean="0"/>
              <a:t>kosmosdan</a:t>
            </a:r>
            <a:r>
              <a:rPr lang="en-US" dirty="0" smtClean="0"/>
              <a:t> </a:t>
            </a:r>
            <a:r>
              <a:rPr lang="en-US" dirty="0" err="1" smtClean="0"/>
              <a:t>fotorasmi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ctr"/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a) – Russia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tomonidan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XKS         b)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AQSh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sun’iy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Er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yoldoshi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Текс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lvl="1" indent="-342900" eaLnBrk="1" hangingPunct="1">
              <a:buNone/>
              <a:defRPr/>
            </a:pPr>
            <a:r>
              <a:rPr lang="ru-RU" sz="2400" b="1" dirty="0" smtClean="0"/>
              <a:t> </a:t>
            </a:r>
          </a:p>
          <a:p>
            <a:pPr eaLnBrk="1" hangingPunct="1">
              <a:buFont typeface="Arial" charset="0"/>
              <a:buNone/>
              <a:defRPr/>
            </a:pPr>
            <a:endParaRPr lang="ru-RU" sz="24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1000100" y="857232"/>
            <a:ext cx="7772089" cy="589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dirty="0" smtClean="0">
              <a:cs typeface="Times New Roman" pitchFamily="18" charset="0"/>
            </a:endParaRPr>
          </a:p>
          <a:p>
            <a:r>
              <a:rPr lang="en-US" dirty="0" smtClean="0"/>
              <a:t>T</a:t>
            </a:r>
            <a:r>
              <a:rPr lang="uz-Latn-UZ" dirty="0" smtClean="0"/>
              <a:t>exnologik ta'sir darajas</a:t>
            </a:r>
            <a:r>
              <a:rPr lang="en-US" dirty="0" err="1" smtClean="0"/>
              <a:t>i</a:t>
            </a:r>
            <a:r>
              <a:rPr lang="en-US" dirty="0" smtClean="0"/>
              <a:t>: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 m</a:t>
            </a:r>
            <a:r>
              <a:rPr lang="uz-Latn-UZ" dirty="0" smtClean="0"/>
              <a:t>exanizatsiyalash, avtomatlashtirish, elektron</a:t>
            </a:r>
            <a:r>
              <a:rPr lang="en-US" dirty="0" err="1" smtClean="0"/>
              <a:t>ashtirish</a:t>
            </a:r>
            <a:r>
              <a:rPr lang="uz-Latn-UZ" dirty="0" smtClean="0"/>
              <a:t>; </a:t>
            </a:r>
            <a:endParaRPr lang="en-US" dirty="0" smtClean="0"/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 </a:t>
            </a:r>
            <a:r>
              <a:rPr lang="uz-Latn-UZ" dirty="0" smtClean="0"/>
              <a:t>fizik, kimyoviy, mexanik, elektron, ion</a:t>
            </a:r>
            <a:r>
              <a:rPr lang="en-US" dirty="0" smtClean="0"/>
              <a:t>, </a:t>
            </a:r>
            <a:r>
              <a:rPr lang="uz-Latn-UZ" dirty="0" smtClean="0"/>
              <a:t>boshqa ta'sir turlari.</a:t>
            </a:r>
            <a:endParaRPr lang="en-US" dirty="0" smtClean="0"/>
          </a:p>
          <a:p>
            <a:pPr>
              <a:buFont typeface="Arial" pitchFamily="34" charset="0"/>
              <a:buChar char="•"/>
            </a:pPr>
            <a:r>
              <a:rPr lang="uz-Latn-UZ" dirty="0" smtClean="0"/>
              <a:t> Kompyuterdan </a:t>
            </a:r>
            <a:r>
              <a:rPr lang="en-US" dirty="0" err="1" smtClean="0"/>
              <a:t>va</a:t>
            </a:r>
            <a:r>
              <a:rPr lang="en-US" dirty="0" smtClean="0"/>
              <a:t> ABT </a:t>
            </a:r>
            <a:r>
              <a:rPr lang="en-US" dirty="0" err="1" smtClean="0"/>
              <a:t>lardan</a:t>
            </a:r>
            <a:r>
              <a:rPr lang="en-US" dirty="0" smtClean="0"/>
              <a:t> </a:t>
            </a:r>
            <a:r>
              <a:rPr lang="uz-Latn-UZ" dirty="0" smtClean="0"/>
              <a:t>foydalanish darajasi. </a:t>
            </a:r>
            <a:endParaRPr lang="en-US" dirty="0" smtClean="0"/>
          </a:p>
          <a:p>
            <a:pPr>
              <a:spcBef>
                <a:spcPts val="1200"/>
              </a:spcBef>
            </a:pPr>
            <a:r>
              <a:rPr lang="uz-Latn-UZ" dirty="0" smtClean="0"/>
              <a:t>Texnologik intensivlik darajasi</a:t>
            </a:r>
            <a:r>
              <a:rPr lang="en-US" dirty="0" smtClean="0"/>
              <a:t>:</a:t>
            </a:r>
          </a:p>
          <a:p>
            <a:pPr>
              <a:spcBef>
                <a:spcPts val="1200"/>
              </a:spcBef>
              <a:buFont typeface="Arial" pitchFamily="34" charset="0"/>
              <a:buChar char="•"/>
            </a:pPr>
            <a:r>
              <a:rPr lang="en-US" dirty="0" smtClean="0"/>
              <a:t> metal </a:t>
            </a:r>
            <a:r>
              <a:rPr lang="en-US" dirty="0" err="1" smtClean="0"/>
              <a:t>kesish</a:t>
            </a:r>
            <a:r>
              <a:rPr lang="en-US" dirty="0" smtClean="0"/>
              <a:t> </a:t>
            </a:r>
            <a:r>
              <a:rPr lang="uz-Latn-UZ" dirty="0" smtClean="0"/>
              <a:t>tezligi, </a:t>
            </a:r>
            <a:endParaRPr lang="en-US" dirty="0" smtClean="0"/>
          </a:p>
          <a:p>
            <a:pPr>
              <a:spcBef>
                <a:spcPts val="1200"/>
              </a:spcBef>
              <a:buFont typeface="Arial" pitchFamily="34" charset="0"/>
              <a:buChar char="•"/>
            </a:pPr>
            <a:r>
              <a:rPr lang="uz-Latn-UZ" dirty="0" smtClean="0"/>
              <a:t> xom ashyo, materiallar, energiya sarfi;</a:t>
            </a:r>
            <a:endParaRPr lang="en-US" dirty="0" smtClean="0"/>
          </a:p>
          <a:p>
            <a:pPr>
              <a:spcBef>
                <a:spcPts val="1200"/>
              </a:spcBef>
              <a:buFont typeface="Arial" pitchFamily="34" charset="0"/>
              <a:buChar char="•"/>
            </a:pPr>
            <a:r>
              <a:rPr lang="uz-Latn-UZ" dirty="0" smtClean="0"/>
              <a:t> texnologik tsiklning davomiyligi;</a:t>
            </a:r>
            <a:endParaRPr lang="en-US" dirty="0" smtClean="0"/>
          </a:p>
          <a:p>
            <a:pPr>
              <a:spcBef>
                <a:spcPts val="1200"/>
              </a:spcBef>
              <a:buFont typeface="Arial" pitchFamily="34" charset="0"/>
              <a:buChar char="•"/>
            </a:pPr>
            <a:r>
              <a:rPr lang="uz-Latn-UZ" dirty="0" smtClean="0"/>
              <a:t> mahsulot sifati</a:t>
            </a:r>
            <a:r>
              <a:rPr lang="en-US" dirty="0" smtClean="0"/>
              <a:t>;</a:t>
            </a:r>
          </a:p>
          <a:p>
            <a:pPr>
              <a:spcBef>
                <a:spcPts val="1200"/>
              </a:spcBef>
              <a:buFont typeface="Arial" pitchFamily="34" charset="0"/>
              <a:buChar char="•"/>
            </a:pPr>
            <a:r>
              <a:rPr lang="uz-Latn-UZ" dirty="0" smtClean="0"/>
              <a:t> ishlab chiqarish maydon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jihozlardan</a:t>
            </a:r>
            <a:r>
              <a:rPr lang="en-US" dirty="0" smtClean="0"/>
              <a:t> </a:t>
            </a:r>
            <a:r>
              <a:rPr lang="uz-Latn-UZ" dirty="0" smtClean="0"/>
              <a:t>foydalanish darajasi, </a:t>
            </a:r>
            <a:r>
              <a:rPr lang="en-US" dirty="0" smtClean="0"/>
              <a:t>  </a:t>
            </a:r>
          </a:p>
          <a:p>
            <a:pPr>
              <a:spcBef>
                <a:spcPts val="1200"/>
              </a:spcBef>
            </a:pPr>
            <a:r>
              <a:rPr lang="en-US" dirty="0" smtClean="0"/>
              <a:t> 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uz-Latn-UZ" dirty="0" smtClean="0"/>
              <a:t>boshqalar.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 bwMode="auto">
          <a:xfrm>
            <a:off x="857224" y="285734"/>
            <a:ext cx="6767513" cy="574675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2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1" name="Заголовок 10"/>
          <p:cNvSpPr>
            <a:spLocks noGrp="1"/>
          </p:cNvSpPr>
          <p:nvPr>
            <p:ph type="title"/>
          </p:nvPr>
        </p:nvSpPr>
        <p:spPr>
          <a:xfrm>
            <a:off x="714348" y="0"/>
            <a:ext cx="8429652" cy="1143008"/>
          </a:xfrm>
          <a:solidFill>
            <a:schemeClr val="accent6"/>
          </a:solidFill>
        </p:spPr>
        <p:txBody>
          <a:bodyPr/>
          <a:lstStyle/>
          <a:p>
            <a:pPr lvl="0" algn="ctr"/>
            <a:r>
              <a:rPr lang="en-US" b="1" kern="1200" dirty="0" smtClean="0">
                <a:solidFill>
                  <a:schemeClr val="tx1"/>
                </a:solidFill>
              </a:rPr>
              <a:t/>
            </a:r>
            <a:br>
              <a:rPr lang="en-US" b="1" kern="1200" dirty="0" smtClean="0">
                <a:solidFill>
                  <a:schemeClr val="tx1"/>
                </a:solidFill>
              </a:rPr>
            </a:br>
            <a:r>
              <a:rPr lang="en-US" b="1" kern="1200" dirty="0" smtClean="0">
                <a:solidFill>
                  <a:schemeClr val="tx1"/>
                </a:solidFill>
              </a:rPr>
              <a:t/>
            </a:r>
            <a:br>
              <a:rPr lang="en-US" b="1" kern="1200" dirty="0" smtClean="0">
                <a:solidFill>
                  <a:schemeClr val="tx1"/>
                </a:solidFill>
              </a:rPr>
            </a:br>
            <a:r>
              <a:rPr lang="en-US" b="1" kern="1200" dirty="0" smtClean="0">
                <a:solidFill>
                  <a:schemeClr val="tx1"/>
                </a:solidFill>
              </a:rPr>
              <a:t/>
            </a:r>
            <a:br>
              <a:rPr lang="en-US" b="1" kern="1200" dirty="0" smtClean="0">
                <a:solidFill>
                  <a:schemeClr val="tx1"/>
                </a:solidFill>
              </a:rPr>
            </a:br>
            <a:r>
              <a:rPr lang="en-US" b="1" kern="1200" dirty="0" smtClean="0">
                <a:solidFill>
                  <a:schemeClr val="tx1"/>
                </a:solidFill>
              </a:rPr>
              <a:t/>
            </a:r>
            <a:br>
              <a:rPr lang="en-US" b="1" kern="1200" dirty="0" smtClean="0">
                <a:solidFill>
                  <a:schemeClr val="tx1"/>
                </a:solidFill>
              </a:rPr>
            </a:br>
            <a:r>
              <a:rPr lang="en-US" b="1" kern="1200" dirty="0" smtClean="0">
                <a:solidFill>
                  <a:schemeClr val="tx1"/>
                </a:solidFill>
              </a:rPr>
              <a:t/>
            </a:r>
            <a:br>
              <a:rPr lang="en-US" b="1" kern="1200" dirty="0" smtClean="0">
                <a:solidFill>
                  <a:schemeClr val="tx1"/>
                </a:solidFill>
              </a:rPr>
            </a:br>
            <a:r>
              <a:rPr lang="en-US" b="1" kern="1200" dirty="0" smtClean="0">
                <a:solidFill>
                  <a:schemeClr val="tx1"/>
                </a:solidFill>
              </a:rPr>
              <a:t/>
            </a:r>
            <a:br>
              <a:rPr lang="en-US" b="1" kern="1200" dirty="0" smtClean="0">
                <a:solidFill>
                  <a:schemeClr val="tx1"/>
                </a:solidFill>
              </a:rPr>
            </a:br>
            <a:r>
              <a:rPr lang="en-US" b="1" kern="1200" dirty="0" smtClean="0">
                <a:solidFill>
                  <a:schemeClr val="tx1"/>
                </a:solidFill>
              </a:rPr>
              <a:t/>
            </a:r>
            <a:br>
              <a:rPr lang="en-US" b="1" kern="1200" dirty="0" smtClean="0">
                <a:solidFill>
                  <a:schemeClr val="tx1"/>
                </a:solidFill>
              </a:rPr>
            </a:br>
            <a:r>
              <a:rPr lang="en-US" sz="3200" b="1" kern="1200" dirty="0" err="1" smtClean="0">
                <a:solidFill>
                  <a:schemeClr val="tx1"/>
                </a:solidFill>
              </a:rPr>
              <a:t>Ishlab</a:t>
            </a:r>
            <a:r>
              <a:rPr lang="en-US" sz="3200" b="1" kern="1200" dirty="0" smtClean="0">
                <a:solidFill>
                  <a:schemeClr val="tx1"/>
                </a:solidFill>
              </a:rPr>
              <a:t> </a:t>
            </a:r>
            <a:r>
              <a:rPr lang="en-US" sz="3200" b="1" kern="1200" dirty="0" err="1" smtClean="0">
                <a:solidFill>
                  <a:schemeClr val="tx1"/>
                </a:solidFill>
              </a:rPr>
              <a:t>chikarishning</a:t>
            </a:r>
            <a:r>
              <a:rPr lang="en-US" sz="3200" b="1" kern="1200" dirty="0" smtClean="0">
                <a:solidFill>
                  <a:schemeClr val="tx1"/>
                </a:solidFill>
              </a:rPr>
              <a:t> </a:t>
            </a:r>
            <a:r>
              <a:rPr lang="en-US" sz="3200" b="1" kern="1200" dirty="0" err="1" smtClean="0">
                <a:solidFill>
                  <a:schemeClr val="tx1"/>
                </a:solidFill>
              </a:rPr>
              <a:t>texnologik</a:t>
            </a:r>
            <a:r>
              <a:rPr lang="en-US" sz="3200" b="1" kern="1200" dirty="0" smtClean="0">
                <a:solidFill>
                  <a:schemeClr val="tx1"/>
                </a:solidFill>
              </a:rPr>
              <a:t> </a:t>
            </a:r>
            <a:r>
              <a:rPr lang="en-US" sz="3200" b="1" kern="1200" dirty="0" err="1" smtClean="0">
                <a:solidFill>
                  <a:schemeClr val="tx1"/>
                </a:solidFill>
              </a:rPr>
              <a:t>darajasi</a:t>
            </a:r>
            <a:r>
              <a:rPr lang="en-US" sz="3200" b="1" kern="1200" dirty="0" smtClean="0">
                <a:solidFill>
                  <a:schemeClr val="tx1"/>
                </a:solidFill>
              </a:rPr>
              <a:t> </a:t>
            </a:r>
            <a:r>
              <a:rPr lang="en-US" sz="3200" b="1" kern="1200" dirty="0" err="1" smtClean="0">
                <a:solidFill>
                  <a:schemeClr val="tx1"/>
                </a:solidFill>
              </a:rPr>
              <a:t>umimiy</a:t>
            </a:r>
            <a:r>
              <a:rPr lang="en-US" sz="3200" b="1" kern="1200" dirty="0" smtClean="0">
                <a:solidFill>
                  <a:schemeClr val="tx1"/>
                </a:solidFill>
              </a:rPr>
              <a:t> </a:t>
            </a:r>
            <a:r>
              <a:rPr lang="en-US" sz="3200" b="1" kern="1200" dirty="0" err="1" smtClean="0">
                <a:solidFill>
                  <a:schemeClr val="tx1"/>
                </a:solidFill>
              </a:rPr>
              <a:t>omillari</a:t>
            </a:r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1000100" y="1071546"/>
            <a:ext cx="7772089" cy="9048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dirty="0" smtClean="0">
              <a:cs typeface="Times New Roman" pitchFamily="18" charset="0"/>
            </a:endParaRPr>
          </a:p>
          <a:p>
            <a:r>
              <a:rPr lang="uz-Latn-UZ" dirty="0" smtClean="0"/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 bwMode="auto">
          <a:xfrm>
            <a:off x="857224" y="285734"/>
            <a:ext cx="6767513" cy="574675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2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1" name="Заголовок 10"/>
          <p:cNvSpPr>
            <a:spLocks noGrp="1"/>
          </p:cNvSpPr>
          <p:nvPr>
            <p:ph type="title"/>
          </p:nvPr>
        </p:nvSpPr>
        <p:spPr>
          <a:xfrm>
            <a:off x="714348" y="285728"/>
            <a:ext cx="8429652" cy="1143008"/>
          </a:xfrm>
          <a:solidFill>
            <a:schemeClr val="accent6"/>
          </a:solidFill>
        </p:spPr>
        <p:txBody>
          <a:bodyPr/>
          <a:lstStyle/>
          <a:p>
            <a:pPr lvl="0" algn="ctr"/>
            <a:r>
              <a:rPr lang="en-US" b="1" kern="1200" dirty="0" smtClean="0">
                <a:solidFill>
                  <a:schemeClr val="tx1"/>
                </a:solidFill>
              </a:rPr>
              <a:t/>
            </a:r>
            <a:br>
              <a:rPr lang="en-US" b="1" kern="1200" dirty="0" smtClean="0">
                <a:solidFill>
                  <a:schemeClr val="tx1"/>
                </a:solidFill>
              </a:rPr>
            </a:br>
            <a:r>
              <a:rPr lang="en-US" b="1" kern="1200" dirty="0" smtClean="0">
                <a:solidFill>
                  <a:schemeClr val="tx1"/>
                </a:solidFill>
              </a:rPr>
              <a:t/>
            </a:r>
            <a:br>
              <a:rPr lang="en-US" b="1" kern="1200" dirty="0" smtClean="0">
                <a:solidFill>
                  <a:schemeClr val="tx1"/>
                </a:solidFill>
              </a:rPr>
            </a:br>
            <a:r>
              <a:rPr lang="en-US" b="1" kern="1200" dirty="0" smtClean="0">
                <a:solidFill>
                  <a:schemeClr val="tx1"/>
                </a:solidFill>
              </a:rPr>
              <a:t/>
            </a:r>
            <a:br>
              <a:rPr lang="en-US" b="1" kern="1200" dirty="0" smtClean="0">
                <a:solidFill>
                  <a:schemeClr val="tx1"/>
                </a:solidFill>
              </a:rPr>
            </a:br>
            <a:r>
              <a:rPr lang="en-US" b="1" kern="1200" dirty="0" smtClean="0">
                <a:solidFill>
                  <a:schemeClr val="tx1"/>
                </a:solidFill>
              </a:rPr>
              <a:t/>
            </a:r>
            <a:br>
              <a:rPr lang="en-US" b="1" kern="1200" dirty="0" smtClean="0">
                <a:solidFill>
                  <a:schemeClr val="tx1"/>
                </a:solidFill>
              </a:rPr>
            </a:br>
            <a:r>
              <a:rPr lang="en-US" b="1" kern="1200" dirty="0" smtClean="0">
                <a:solidFill>
                  <a:schemeClr val="tx1"/>
                </a:solidFill>
              </a:rPr>
              <a:t/>
            </a:r>
            <a:br>
              <a:rPr lang="en-US" b="1" kern="1200" dirty="0" smtClean="0">
                <a:solidFill>
                  <a:schemeClr val="tx1"/>
                </a:solidFill>
              </a:rPr>
            </a:br>
            <a:r>
              <a:rPr lang="en-US" b="1" kern="1200" dirty="0" smtClean="0">
                <a:solidFill>
                  <a:schemeClr val="tx1"/>
                </a:solidFill>
              </a:rPr>
              <a:t/>
            </a:r>
            <a:br>
              <a:rPr lang="en-US" b="1" kern="1200" dirty="0" smtClean="0">
                <a:solidFill>
                  <a:schemeClr val="tx1"/>
                </a:solidFill>
              </a:rPr>
            </a:br>
            <a:r>
              <a:rPr lang="en-US" b="1" kern="1200" dirty="0" smtClean="0">
                <a:solidFill>
                  <a:schemeClr val="tx1"/>
                </a:solidFill>
              </a:rPr>
              <a:t/>
            </a:r>
            <a:br>
              <a:rPr lang="en-US" b="1" kern="1200" dirty="0" smtClean="0">
                <a:solidFill>
                  <a:schemeClr val="tx1"/>
                </a:solidFill>
              </a:rPr>
            </a:br>
            <a:r>
              <a:rPr lang="en-US" sz="3600" b="1" kern="1200" dirty="0" err="1" smtClean="0">
                <a:solidFill>
                  <a:schemeClr val="tx1"/>
                </a:solidFill>
              </a:rPr>
              <a:t>Ishlab</a:t>
            </a:r>
            <a:r>
              <a:rPr lang="en-US" sz="3600" b="1" kern="1200" dirty="0" smtClean="0">
                <a:solidFill>
                  <a:schemeClr val="tx1"/>
                </a:solidFill>
              </a:rPr>
              <a:t> </a:t>
            </a:r>
            <a:r>
              <a:rPr lang="en-US" sz="3600" b="1" kern="1200" dirty="0" err="1" smtClean="0">
                <a:solidFill>
                  <a:schemeClr val="tx1"/>
                </a:solidFill>
              </a:rPr>
              <a:t>chikarishning</a:t>
            </a:r>
            <a:r>
              <a:rPr lang="en-US" sz="3600" b="1" kern="1200" dirty="0" smtClean="0">
                <a:solidFill>
                  <a:schemeClr val="tx1"/>
                </a:solidFill>
              </a:rPr>
              <a:t> </a:t>
            </a:r>
            <a:r>
              <a:rPr lang="en-US" sz="3600" b="1" kern="1200" dirty="0" err="1" smtClean="0">
                <a:solidFill>
                  <a:schemeClr val="tx1"/>
                </a:solidFill>
              </a:rPr>
              <a:t>texnologik</a:t>
            </a:r>
            <a:r>
              <a:rPr lang="en-US" sz="3600" b="1" kern="1200" dirty="0" smtClean="0">
                <a:solidFill>
                  <a:schemeClr val="tx1"/>
                </a:solidFill>
              </a:rPr>
              <a:t> </a:t>
            </a:r>
            <a:r>
              <a:rPr lang="en-US" sz="3600" b="1" kern="1200" dirty="0" err="1" smtClean="0">
                <a:solidFill>
                  <a:schemeClr val="tx1"/>
                </a:solidFill>
              </a:rPr>
              <a:t>darajasi</a:t>
            </a:r>
            <a:r>
              <a:rPr lang="en-US" sz="3600" b="1" kern="1200" dirty="0" smtClean="0">
                <a:solidFill>
                  <a:schemeClr val="tx1"/>
                </a:solidFill>
              </a:rPr>
              <a:t> </a:t>
            </a:r>
            <a:r>
              <a:rPr lang="en-US" sz="3600" b="1" kern="1200" dirty="0" err="1" smtClean="0">
                <a:solidFill>
                  <a:schemeClr val="tx1"/>
                </a:solidFill>
              </a:rPr>
              <a:t>umimiy</a:t>
            </a:r>
            <a:r>
              <a:rPr lang="en-US" sz="3600" b="1" kern="1200" dirty="0" smtClean="0">
                <a:solidFill>
                  <a:schemeClr val="tx1"/>
                </a:solidFill>
              </a:rPr>
              <a:t> </a:t>
            </a:r>
            <a:r>
              <a:rPr lang="en-US" sz="3600" b="1" kern="1200" dirty="0" err="1" smtClean="0">
                <a:solidFill>
                  <a:schemeClr val="tx1"/>
                </a:solidFill>
              </a:rPr>
              <a:t>omillari</a:t>
            </a:r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785786" y="1785927"/>
            <a:ext cx="8072462" cy="46074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z-Latn-UZ" dirty="0" smtClean="0"/>
              <a:t>Texnologik tashkilot darajasi</a:t>
            </a:r>
            <a:r>
              <a:rPr lang="en-US" dirty="0" smtClean="0"/>
              <a:t>: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 t</a:t>
            </a:r>
            <a:r>
              <a:rPr lang="uz-Latn-UZ" dirty="0" smtClean="0"/>
              <a:t>exnologik usullarning kombinatsiyasi; </a:t>
            </a:r>
            <a:endParaRPr lang="en-US" dirty="0" smtClean="0"/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 </a:t>
            </a:r>
            <a:r>
              <a:rPr lang="uz-Latn-UZ" dirty="0" smtClean="0"/>
              <a:t>jarayonlarning uzluksizligi; </a:t>
            </a:r>
            <a:endParaRPr lang="en-US" dirty="0" smtClean="0"/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 </a:t>
            </a:r>
            <a:r>
              <a:rPr lang="uz-Latn-UZ" dirty="0" smtClean="0"/>
              <a:t>ishl</a:t>
            </a:r>
            <a:r>
              <a:rPr lang="en-US" dirty="0" err="1" smtClean="0"/>
              <a:t>ov</a:t>
            </a:r>
            <a:r>
              <a:rPr lang="en-US" dirty="0" smtClean="0"/>
              <a:t> </a:t>
            </a:r>
            <a:r>
              <a:rPr lang="en-US" dirty="0" err="1" smtClean="0"/>
              <a:t>berish</a:t>
            </a:r>
            <a:r>
              <a:rPr lang="uz-Latn-UZ" dirty="0" smtClean="0"/>
              <a:t>ning texnologik bosqichlari soni; </a:t>
            </a:r>
            <a:endParaRPr lang="en-US" dirty="0" smtClean="0"/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 </a:t>
            </a:r>
            <a:r>
              <a:rPr lang="uz-Latn-UZ" dirty="0" smtClean="0"/>
              <a:t>moddiy oqimlarning </a:t>
            </a:r>
            <a:r>
              <a:rPr lang="en-US" dirty="0" err="1" smtClean="0"/>
              <a:t>soni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uz-Latn-UZ" dirty="0" smtClean="0"/>
              <a:t>harakat</a:t>
            </a:r>
            <a:r>
              <a:rPr lang="en-US" dirty="0" smtClean="0"/>
              <a:t> </a:t>
            </a:r>
            <a:r>
              <a:rPr lang="en-US" dirty="0" err="1" smtClean="0"/>
              <a:t>yonalishlari</a:t>
            </a:r>
            <a:r>
              <a:rPr lang="uz-Latn-UZ" dirty="0" smtClean="0"/>
              <a:t>; </a:t>
            </a:r>
            <a:endParaRPr lang="en-US" dirty="0" smtClean="0"/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 </a:t>
            </a:r>
            <a:r>
              <a:rPr lang="en-US" dirty="0" err="1" smtClean="0"/>
              <a:t>chiqindiiz</a:t>
            </a:r>
            <a:r>
              <a:rPr lang="en-US" dirty="0" smtClean="0"/>
              <a:t> </a:t>
            </a:r>
            <a:r>
              <a:rPr lang="uz-Latn-UZ" dirty="0" smtClean="0"/>
              <a:t>jarayonlar</a:t>
            </a:r>
            <a:r>
              <a:rPr lang="en-US" dirty="0" smtClean="0"/>
              <a:t>.</a:t>
            </a:r>
          </a:p>
          <a:p>
            <a:pPr>
              <a:spcBef>
                <a:spcPts val="1800"/>
              </a:spcBef>
            </a:pPr>
            <a:r>
              <a:rPr lang="en-US" dirty="0" smtClean="0"/>
              <a:t>T</a:t>
            </a:r>
            <a:r>
              <a:rPr lang="uz-Latn-UZ" dirty="0" smtClean="0"/>
              <a:t>exnologik jarayonning moslashish darajasi</a:t>
            </a:r>
            <a:r>
              <a:rPr lang="en-US" dirty="0" smtClean="0"/>
              <a:t>: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 </a:t>
            </a:r>
            <a:r>
              <a:rPr lang="en-US" dirty="0" err="1" smtClean="0"/>
              <a:t>i</a:t>
            </a:r>
            <a:r>
              <a:rPr lang="uz-Latn-UZ" dirty="0" smtClean="0"/>
              <a:t>shonchlilik, muammosiz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uz-Latn-UZ" dirty="0" smtClean="0"/>
              <a:t>xavfsizlik; </a:t>
            </a:r>
            <a:endParaRPr lang="en-US" dirty="0" smtClean="0"/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  </a:t>
            </a:r>
            <a:r>
              <a:rPr lang="uz-Latn-UZ" dirty="0" smtClean="0"/>
              <a:t>asbob va texnologiyalarning </a:t>
            </a:r>
            <a:r>
              <a:rPr lang="en-US" dirty="0" err="1" smtClean="0"/>
              <a:t>asrash</a:t>
            </a:r>
            <a:r>
              <a:rPr lang="uz-Latn-UZ" dirty="0" smtClean="0"/>
              <a:t>, </a:t>
            </a:r>
            <a:endParaRPr lang="en-US" dirty="0" smtClean="0"/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 </a:t>
            </a:r>
            <a:r>
              <a:rPr lang="uz-Latn-UZ" dirty="0" smtClean="0"/>
              <a:t>texnik estetika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uz-Latn-UZ" dirty="0" smtClean="0"/>
              <a:t>ergonomika talablariga muvofiqlig</a:t>
            </a:r>
            <a:r>
              <a:rPr lang="en-US" dirty="0" err="1" smtClean="0"/>
              <a:t>i</a:t>
            </a:r>
            <a:r>
              <a:rPr lang="en-US" dirty="0" smtClean="0"/>
              <a:t>.</a:t>
            </a:r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9970" name="Rectangle 2"/>
          <p:cNvSpPr>
            <a:spLocks noChangeArrowheads="1"/>
          </p:cNvSpPr>
          <p:nvPr/>
        </p:nvSpPr>
        <p:spPr bwMode="auto">
          <a:xfrm>
            <a:off x="1452563" y="248126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ru-RU"/>
          </a:p>
        </p:txBody>
      </p:sp>
      <p:sp>
        <p:nvSpPr>
          <p:cNvPr id="339975" name="Text Box 7"/>
          <p:cNvSpPr txBox="1">
            <a:spLocks noChangeArrowheads="1"/>
          </p:cNvSpPr>
          <p:nvPr/>
        </p:nvSpPr>
        <p:spPr bwMode="auto">
          <a:xfrm>
            <a:off x="684213" y="0"/>
            <a:ext cx="8459787" cy="66787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609600" indent="-609600"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1066800" indent="-609600"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524000" indent="-609600"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981200" indent="-609600"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438400" indent="-609600"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895600" indent="-609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3352800" indent="-609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810000" indent="-609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4267200" indent="-609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just">
              <a:spcBef>
                <a:spcPct val="20000"/>
              </a:spcBef>
            </a:pPr>
            <a:endParaRPr lang="en-U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just">
              <a:spcBef>
                <a:spcPct val="20000"/>
              </a:spcBef>
            </a:pPr>
            <a:endParaRPr lang="en-U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just">
              <a:spcBef>
                <a:spcPct val="20000"/>
              </a:spcBef>
            </a:pPr>
            <a:endParaRPr lang="en-U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just">
              <a:spcBef>
                <a:spcPts val="0"/>
              </a:spcBef>
            </a:pPr>
            <a:r>
              <a:rPr lang="en-US" sz="3200" b="1" dirty="0" smtClean="0"/>
              <a:t>      </a:t>
            </a:r>
            <a:r>
              <a:rPr lang="en-US" sz="3200" b="1" dirty="0" err="1" smtClean="0"/>
              <a:t>Texnologiya</a:t>
            </a:r>
            <a:r>
              <a:rPr lang="en-US" sz="3200" b="1" dirty="0" smtClean="0"/>
              <a:t> </a:t>
            </a:r>
            <a:r>
              <a:rPr lang="uz-Latn-UZ" sz="3200" dirty="0" smtClean="0"/>
              <a:t>- bu xom ashyo va materiallarni</a:t>
            </a:r>
            <a:endParaRPr lang="en-US" sz="3200" dirty="0" smtClean="0"/>
          </a:p>
          <a:p>
            <a:pPr algn="just">
              <a:spcBef>
                <a:spcPts val="0"/>
              </a:spcBef>
            </a:pPr>
            <a:r>
              <a:rPr lang="uz-Latn-UZ" sz="3200" dirty="0" smtClean="0"/>
              <a:t>ishlab chiqarish vositalari </a:t>
            </a:r>
            <a:r>
              <a:rPr lang="en-US" sz="3200" dirty="0" err="1" smtClean="0"/>
              <a:t>yordamida</a:t>
            </a:r>
            <a:r>
              <a:rPr lang="en-US" sz="3200" dirty="0" smtClean="0"/>
              <a:t> </a:t>
            </a:r>
            <a:r>
              <a:rPr lang="uz-Latn-UZ" sz="3200" dirty="0" smtClean="0"/>
              <a:t>iste'mol</a:t>
            </a:r>
            <a:endParaRPr lang="en-US" sz="3200" dirty="0" smtClean="0"/>
          </a:p>
          <a:p>
            <a:pPr algn="just">
              <a:spcBef>
                <a:spcPts val="0"/>
              </a:spcBef>
            </a:pPr>
            <a:r>
              <a:rPr lang="uz-Latn-UZ" sz="3200" dirty="0" smtClean="0"/>
              <a:t>tovarlarga aylantirishning eng tejamli usullari va</a:t>
            </a:r>
            <a:endParaRPr lang="en-US" sz="3200" dirty="0" smtClean="0"/>
          </a:p>
          <a:p>
            <a:pPr algn="just">
              <a:spcBef>
                <a:spcPts val="0"/>
              </a:spcBef>
            </a:pPr>
            <a:r>
              <a:rPr lang="uz-Latn-UZ" sz="3200" dirty="0" smtClean="0"/>
              <a:t>jarayonlari </a:t>
            </a:r>
            <a:r>
              <a:rPr lang="en-US" sz="3200" dirty="0" err="1" smtClean="0"/>
              <a:t>yig’indisi</a:t>
            </a:r>
            <a:r>
              <a:rPr lang="uz-Latn-UZ" sz="3200" dirty="0" smtClean="0"/>
              <a:t>. </a:t>
            </a:r>
            <a:endParaRPr lang="en-US" sz="3200" dirty="0" smtClean="0"/>
          </a:p>
          <a:p>
            <a:pPr algn="just">
              <a:spcBef>
                <a:spcPts val="0"/>
              </a:spcBef>
            </a:pPr>
            <a:r>
              <a:rPr lang="en-US" sz="3200" dirty="0" smtClean="0"/>
              <a:t>       </a:t>
            </a:r>
            <a:r>
              <a:rPr lang="uz-Latn-UZ" sz="3200" dirty="0" smtClean="0"/>
              <a:t>Ko'pincha texnologiya har qanday faoliyat</a:t>
            </a:r>
            <a:endParaRPr lang="en-US" sz="3200" dirty="0" smtClean="0"/>
          </a:p>
          <a:p>
            <a:pPr algn="just">
              <a:spcBef>
                <a:spcPts val="0"/>
              </a:spcBef>
            </a:pPr>
            <a:r>
              <a:rPr lang="en-US" sz="3200" dirty="0" smtClean="0"/>
              <a:t>s</a:t>
            </a:r>
            <a:r>
              <a:rPr lang="uz-Latn-UZ" sz="3200" dirty="0" smtClean="0"/>
              <a:t>ohasi</a:t>
            </a:r>
            <a:r>
              <a:rPr lang="en-US" sz="3200" dirty="0" smtClean="0"/>
              <a:t> </a:t>
            </a:r>
            <a:r>
              <a:rPr lang="uz-Latn-UZ" sz="3200" dirty="0" smtClean="0"/>
              <a:t>bilan bog'liq. </a:t>
            </a:r>
            <a:endParaRPr lang="en-US" sz="3200" dirty="0" smtClean="0"/>
          </a:p>
          <a:p>
            <a:pPr algn="just">
              <a:spcBef>
                <a:spcPts val="0"/>
              </a:spcBef>
            </a:pPr>
            <a:r>
              <a:rPr lang="en-US" sz="3200" dirty="0" smtClean="0"/>
              <a:t>       I</a:t>
            </a:r>
            <a:r>
              <a:rPr lang="uz-Latn-UZ" sz="3200" dirty="0" smtClean="0"/>
              <a:t>shlab chiqarish texnologiyalar turli maqsad</a:t>
            </a:r>
            <a:r>
              <a:rPr lang="en-US" sz="3200" dirty="0" err="1" smtClean="0"/>
              <a:t>ga</a:t>
            </a:r>
            <a:endParaRPr lang="en-US" sz="3200" dirty="0" smtClean="0"/>
          </a:p>
          <a:p>
            <a:pPr algn="just">
              <a:spcBef>
                <a:spcPts val="0"/>
              </a:spcBef>
            </a:pPr>
            <a:r>
              <a:rPr lang="en-US" sz="3200" dirty="0" smtClean="0"/>
              <a:t>e</a:t>
            </a:r>
            <a:r>
              <a:rPr lang="uz-Latn-UZ" sz="3200" dirty="0" smtClean="0"/>
              <a:t>ga</a:t>
            </a:r>
            <a:r>
              <a:rPr lang="en-US" sz="3200" dirty="0" smtClean="0"/>
              <a:t> </a:t>
            </a:r>
            <a:r>
              <a:rPr lang="en-US" sz="3200" dirty="0" err="1" smtClean="0"/>
              <a:t>bo’ladi</a:t>
            </a:r>
            <a:r>
              <a:rPr lang="en-US" sz="3200" dirty="0" smtClean="0"/>
              <a:t> </a:t>
            </a:r>
            <a:r>
              <a:rPr lang="en-US" sz="3200" dirty="0" err="1" smtClean="0"/>
              <a:t>va</a:t>
            </a:r>
            <a:r>
              <a:rPr lang="en-US" sz="3200" dirty="0" smtClean="0"/>
              <a:t> </a:t>
            </a:r>
            <a:r>
              <a:rPr lang="uz-Latn-UZ" sz="3200" dirty="0" smtClean="0"/>
              <a:t>shuning uchun </a:t>
            </a:r>
            <a:r>
              <a:rPr lang="en-US" sz="3200" dirty="0" err="1" smtClean="0"/>
              <a:t>ular</a:t>
            </a:r>
            <a:r>
              <a:rPr lang="uz-Latn-UZ" sz="3200" dirty="0" smtClean="0"/>
              <a:t>ni ma'lum</a:t>
            </a:r>
            <a:endParaRPr lang="en-US" sz="3200" dirty="0" smtClean="0"/>
          </a:p>
          <a:p>
            <a:pPr algn="just">
              <a:spcBef>
                <a:spcPts val="0"/>
              </a:spcBef>
            </a:pPr>
            <a:r>
              <a:rPr lang="uz-Latn-UZ" sz="3200" dirty="0" smtClean="0"/>
              <a:t>xususiyatlariga qarab </a:t>
            </a:r>
            <a:r>
              <a:rPr lang="en-US" sz="3200" dirty="0" err="1" smtClean="0"/>
              <a:t>tadqiq</a:t>
            </a:r>
            <a:r>
              <a:rPr lang="en-US" sz="3200" dirty="0" smtClean="0"/>
              <a:t>, </a:t>
            </a:r>
            <a:r>
              <a:rPr lang="en-US" sz="3200" dirty="0" err="1" smtClean="0"/>
              <a:t>tahlil</a:t>
            </a:r>
            <a:r>
              <a:rPr lang="en-US" sz="3200" dirty="0" smtClean="0"/>
              <a:t> </a:t>
            </a:r>
            <a:r>
              <a:rPr lang="en-US" sz="3200" dirty="0" err="1" smtClean="0"/>
              <a:t>va</a:t>
            </a:r>
            <a:r>
              <a:rPr lang="en-US" sz="3200" dirty="0" smtClean="0"/>
              <a:t> </a:t>
            </a:r>
            <a:r>
              <a:rPr lang="uz-Latn-UZ" sz="3200" dirty="0" smtClean="0"/>
              <a:t>tasniflash</a:t>
            </a:r>
            <a:endParaRPr lang="en-US" sz="3200" dirty="0" smtClean="0"/>
          </a:p>
          <a:p>
            <a:pPr algn="just">
              <a:spcBef>
                <a:spcPts val="0"/>
              </a:spcBef>
            </a:pPr>
            <a:r>
              <a:rPr lang="uz-Latn-UZ" sz="3200" dirty="0" smtClean="0"/>
              <a:t>zarur</a:t>
            </a:r>
            <a:r>
              <a:rPr lang="en-US" sz="3200" dirty="0" smtClean="0"/>
              <a:t>dir. </a:t>
            </a:r>
            <a:endParaRPr lang="en-US" sz="2200" b="1" dirty="0" smtClean="0"/>
          </a:p>
          <a:p>
            <a:pPr algn="just">
              <a:spcBef>
                <a:spcPct val="20000"/>
              </a:spcBef>
            </a:pPr>
            <a:endParaRPr lang="en-US" sz="2200" b="1" dirty="0" smtClean="0"/>
          </a:p>
        </p:txBody>
      </p:sp>
      <p:sp>
        <p:nvSpPr>
          <p:cNvPr id="4" name="Прямоугольник 3"/>
          <p:cNvSpPr/>
          <p:nvPr/>
        </p:nvSpPr>
        <p:spPr>
          <a:xfrm>
            <a:off x="642910" y="116056"/>
            <a:ext cx="8501090" cy="1077218"/>
          </a:xfrm>
          <a:prstGeom prst="rect">
            <a:avLst/>
          </a:prstGeom>
          <a:solidFill>
            <a:schemeClr val="accent6"/>
          </a:solidFill>
        </p:spPr>
        <p:txBody>
          <a:bodyPr wrap="square">
            <a:spAutoFit/>
          </a:bodyPr>
          <a:lstStyle/>
          <a:p>
            <a:pPr algn="ctr"/>
            <a:r>
              <a:rPr lang="uz-Latn-UZ" sz="3200" b="1" dirty="0" smtClean="0"/>
              <a:t>Zamonaviy texnologiya</a:t>
            </a:r>
            <a:r>
              <a:rPr lang="en-US" sz="3200" b="1" dirty="0" err="1" smtClean="0"/>
              <a:t>lar</a:t>
            </a:r>
            <a:r>
              <a:rPr lang="uz-Latn-UZ" sz="3200" b="1" dirty="0" smtClean="0"/>
              <a:t>ning asosiy tushunchalari </a:t>
            </a:r>
            <a:endParaRPr lang="ru-RU" sz="32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0994" name="Rectangle 2"/>
          <p:cNvSpPr>
            <a:spLocks noChangeArrowheads="1"/>
          </p:cNvSpPr>
          <p:nvPr/>
        </p:nvSpPr>
        <p:spPr bwMode="auto">
          <a:xfrm>
            <a:off x="1452563" y="248126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ru-RU"/>
          </a:p>
        </p:txBody>
      </p:sp>
      <p:sp>
        <p:nvSpPr>
          <p:cNvPr id="340995" name="Text Box 3"/>
          <p:cNvSpPr txBox="1">
            <a:spLocks noChangeArrowheads="1"/>
          </p:cNvSpPr>
          <p:nvPr/>
        </p:nvSpPr>
        <p:spPr bwMode="auto">
          <a:xfrm>
            <a:off x="684213" y="0"/>
            <a:ext cx="8459787" cy="54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just">
              <a:lnSpc>
                <a:spcPct val="125000"/>
              </a:lnSpc>
            </a:pPr>
            <a:r>
              <a:rPr lang="ru-RU" b="1"/>
              <a:t>	</a:t>
            </a:r>
            <a:endParaRPr lang="ru-RU" b="1">
              <a:solidFill>
                <a:srgbClr val="FF0066"/>
              </a:solidFill>
            </a:endParaRPr>
          </a:p>
        </p:txBody>
      </p:sp>
      <p:graphicFrame>
        <p:nvGraphicFramePr>
          <p:cNvPr id="341096" name="Group 104"/>
          <p:cNvGraphicFramePr>
            <a:graphicFrameLocks noGrp="1"/>
          </p:cNvGraphicFramePr>
          <p:nvPr/>
        </p:nvGraphicFramePr>
        <p:xfrm>
          <a:off x="714348" y="928670"/>
          <a:ext cx="8135938" cy="5643603"/>
        </p:xfrm>
        <a:graphic>
          <a:graphicData uri="http://schemas.openxmlformats.org/drawingml/2006/table">
            <a:tbl>
              <a:tblPr/>
              <a:tblGrid>
                <a:gridCol w="2898883"/>
                <a:gridCol w="5237055"/>
              </a:tblGrid>
              <a:tr h="71050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Alomati</a:t>
                      </a: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, </a:t>
                      </a:r>
                      <a:r>
                        <a:rPr kumimoji="0" lang="en-US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ko’rinishi</a:t>
                      </a:r>
                      <a:endParaRPr kumimoji="0" lang="uk-UA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Texnologiya</a:t>
                      </a: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turi</a:t>
                      </a:r>
                      <a:endParaRPr kumimoji="0" lang="ru-RU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58003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Muraqqabligi</a:t>
                      </a:r>
                      <a:endParaRPr kumimoji="0" lang="ru-RU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449263" algn="r"/>
                          <a:tab pos="2636838" algn="ctr"/>
                          <a:tab pos="5273675" algn="r"/>
                        </a:tabLst>
                      </a:pPr>
                      <a:r>
                        <a:rPr kumimoji="0" lang="en-US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Sodda</a:t>
                      </a: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, </a:t>
                      </a:r>
                      <a:r>
                        <a:rPr kumimoji="0" lang="en-US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muraqqab</a:t>
                      </a:r>
                      <a:endParaRPr kumimoji="0" lang="uk-UA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910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Foydalinish</a:t>
                      </a: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sohasi</a:t>
                      </a:r>
                      <a:endParaRPr kumimoji="0" lang="ru-RU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Ishlab</a:t>
                      </a: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chikarish</a:t>
                      </a: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, </a:t>
                      </a:r>
                      <a:r>
                        <a:rPr kumimoji="0" lang="en-US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boshkarish</a:t>
                      </a: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,</a:t>
                      </a: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ilmiy</a:t>
                      </a:r>
                      <a:endParaRPr kumimoji="0" lang="ru-RU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1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Rivojlanishi</a:t>
                      </a:r>
                      <a:endParaRPr kumimoji="0" lang="ru-RU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Istiqbolli</a:t>
                      </a: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, </a:t>
                      </a:r>
                      <a:r>
                        <a:rPr kumimoji="0" lang="en-US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rivojanuvchi</a:t>
                      </a: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, </a:t>
                      </a:r>
                      <a:r>
                        <a:rPr kumimoji="0" lang="en-US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hozirgi</a:t>
                      </a: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, </a:t>
                      </a:r>
                      <a:r>
                        <a:rPr kumimoji="0" lang="en-US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eski</a:t>
                      </a:r>
                      <a:endParaRPr kumimoji="0" lang="ru-RU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003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Resurslar</a:t>
                      </a: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extiyoji</a:t>
                      </a:r>
                      <a:endParaRPr kumimoji="0" lang="ru-RU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Ilmiy</a:t>
                      </a: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bilim</a:t>
                      </a: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, </a:t>
                      </a:r>
                      <a:r>
                        <a:rPr kumimoji="0" lang="en-US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kapital</a:t>
                      </a: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, </a:t>
                      </a:r>
                      <a:r>
                        <a:rPr kumimoji="0" lang="en-US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kuvvat</a:t>
                      </a: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 (</a:t>
                      </a:r>
                      <a:r>
                        <a:rPr kumimoji="0" lang="en-US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energiya</a:t>
                      </a: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)</a:t>
                      </a:r>
                      <a:endParaRPr kumimoji="0" lang="ru-RU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518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Resurslarni</a:t>
                      </a: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kayta</a:t>
                      </a: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ishlash</a:t>
                      </a: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darajasi</a:t>
                      </a:r>
                      <a:endParaRPr kumimoji="0" lang="ru-RU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Past, </a:t>
                      </a:r>
                      <a:r>
                        <a:rPr kumimoji="0" lang="en-US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o’rta</a:t>
                      </a: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, </a:t>
                      </a:r>
                      <a:r>
                        <a:rPr kumimoji="0" lang="en-US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yuqori</a:t>
                      </a: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, </a:t>
                      </a:r>
                      <a:r>
                        <a:rPr kumimoji="0" lang="en-US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o’ta</a:t>
                      </a: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yuqori</a:t>
                      </a:r>
                      <a:endParaRPr kumimoji="0" lang="ru-RU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003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Tub </a:t>
                      </a:r>
                      <a:r>
                        <a:rPr kumimoji="0" lang="en-US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maqsadi</a:t>
                      </a:r>
                      <a:endParaRPr kumimoji="0" lang="ru-RU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Yaratish</a:t>
                      </a: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, </a:t>
                      </a:r>
                      <a:r>
                        <a:rPr kumimoji="0" lang="en-US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ikkilama</a:t>
                      </a: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aqsadli</a:t>
                      </a: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 </a:t>
                      </a:r>
                      <a:endParaRPr kumimoji="0" lang="ru-RU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3039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uz-Latn-UZ" sz="2400" b="1" dirty="0" smtClean="0">
                          <a:latin typeface="+mn-lt"/>
                        </a:rPr>
                        <a:t>Yaratilishning ustuvor yo'nalishlari</a:t>
                      </a:r>
                      <a:endParaRPr kumimoji="0" lang="ru-RU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Birlamchi</a:t>
                      </a: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, </a:t>
                      </a:r>
                      <a:r>
                        <a:rPr kumimoji="0" lang="en-US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o’tmish</a:t>
                      </a: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, </a:t>
                      </a:r>
                      <a:r>
                        <a:rPr kumimoji="0" lang="en-US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ikkilamchi</a:t>
                      </a: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.</a:t>
                      </a:r>
                      <a:endParaRPr kumimoji="0" lang="ru-RU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41097" name="Rectangle 105"/>
          <p:cNvSpPr>
            <a:spLocks noChangeArrowheads="1"/>
          </p:cNvSpPr>
          <p:nvPr/>
        </p:nvSpPr>
        <p:spPr bwMode="auto">
          <a:xfrm>
            <a:off x="714348" y="0"/>
            <a:ext cx="8429652" cy="777585"/>
          </a:xfrm>
          <a:prstGeom prst="rect">
            <a:avLst/>
          </a:prstGeom>
          <a:solidFill>
            <a:schemeClr val="accent6"/>
          </a:solidFill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bIns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3600" b="1" dirty="0" err="1" smtClean="0"/>
              <a:t>Zamonaviy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texnologiyalar</a:t>
            </a:r>
            <a:r>
              <a:rPr lang="en-US" sz="3600" b="1" dirty="0" smtClean="0"/>
              <a:t> </a:t>
            </a:r>
            <a:r>
              <a:rPr lang="ru-RU" sz="3600" b="1" dirty="0" smtClean="0"/>
              <a:t> </a:t>
            </a:r>
            <a:r>
              <a:rPr lang="en-US" sz="3600" b="1" dirty="0" err="1" smtClean="0"/>
              <a:t>tasnifi</a:t>
            </a:r>
            <a:endParaRPr lang="uk-UA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2018" name="Rectangle 2"/>
          <p:cNvSpPr>
            <a:spLocks noChangeArrowheads="1"/>
          </p:cNvSpPr>
          <p:nvPr/>
        </p:nvSpPr>
        <p:spPr bwMode="auto">
          <a:xfrm>
            <a:off x="1452563" y="248126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ru-RU"/>
          </a:p>
        </p:txBody>
      </p:sp>
      <p:sp>
        <p:nvSpPr>
          <p:cNvPr id="342023" name="Rectangle 7"/>
          <p:cNvSpPr>
            <a:spLocks noChangeArrowheads="1"/>
          </p:cNvSpPr>
          <p:nvPr/>
        </p:nvSpPr>
        <p:spPr bwMode="auto">
          <a:xfrm>
            <a:off x="684213" y="0"/>
            <a:ext cx="8459787" cy="56446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marL="457200" indent="-457200" algn="ctr">
              <a:tabLst>
                <a:tab pos="588963" algn="l"/>
              </a:tabLst>
            </a:pPr>
            <a:endParaRPr lang="en-US" sz="3200" b="1" u="sng" dirty="0" smtClean="0">
              <a:solidFill>
                <a:srgbClr val="FF0000"/>
              </a:solidFill>
            </a:endParaRPr>
          </a:p>
          <a:p>
            <a:pPr marL="457200" indent="-457200" algn="ctr">
              <a:tabLst>
                <a:tab pos="588963" algn="l"/>
              </a:tabLst>
            </a:pPr>
            <a:r>
              <a:rPr lang="en-US" sz="3600" b="1" dirty="0" err="1" smtClean="0"/>
              <a:t>Texnologiya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alomatlari</a:t>
            </a:r>
            <a:r>
              <a:rPr lang="en-US" sz="3600" b="1" dirty="0" smtClean="0"/>
              <a:t>:</a:t>
            </a:r>
          </a:p>
          <a:p>
            <a:pPr marL="457200" indent="-457200" algn="ctr">
              <a:tabLst>
                <a:tab pos="588963" algn="l"/>
              </a:tabLst>
            </a:pPr>
            <a:endParaRPr lang="ru-RU" sz="1400" b="1" u="sng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marL="457200" indent="-457200">
              <a:buFontTx/>
              <a:buAutoNum type="arabicPeriod"/>
              <a:tabLst>
                <a:tab pos="588963" algn="l"/>
              </a:tabLst>
            </a:pPr>
            <a:r>
              <a:rPr lang="uz-Latn-UZ" sz="2800" dirty="0" smtClean="0"/>
              <a:t>Dinamizm - har qanday harakatlar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uz-Latn-UZ" sz="2800" dirty="0" smtClean="0"/>
              <a:t> jarayonlar amalga oshirilishini (masalan, ishlab chiqarish jarayonlari - kimyoviy tola olish, temirni eritish), ularning bosqichlarini </a:t>
            </a:r>
            <a:r>
              <a:rPr lang="en-US" sz="2800" dirty="0" err="1" smtClean="0"/>
              <a:t>texnik</a:t>
            </a:r>
            <a:r>
              <a:rPr lang="en-US" sz="2800" dirty="0" smtClean="0"/>
              <a:t> </a:t>
            </a:r>
            <a:r>
              <a:rPr lang="en-US" sz="2800" dirty="0" err="1" smtClean="0"/>
              <a:t>hujjatlarida</a:t>
            </a:r>
            <a:r>
              <a:rPr lang="en-US" sz="2800" dirty="0" smtClean="0"/>
              <a:t> </a:t>
            </a:r>
            <a:r>
              <a:rPr lang="uz-Latn-UZ" sz="2800" dirty="0" smtClean="0"/>
              <a:t>chizmalar, diagrammalar, </a:t>
            </a:r>
            <a:r>
              <a:rPr lang="en-US" sz="2800" dirty="0" err="1" smtClean="0"/>
              <a:t>rasmlar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uz-Latn-UZ" sz="2800" dirty="0" smtClean="0"/>
              <a:t> texnik vositalar bilan tasvirlash yoki og'zaki tavsif</a:t>
            </a:r>
            <a:r>
              <a:rPr lang="en-US" sz="2800" dirty="0" smtClean="0"/>
              <a:t>lash </a:t>
            </a:r>
            <a:r>
              <a:rPr lang="en-US" sz="2800" dirty="0" err="1" smtClean="0"/>
              <a:t>mumkin</a:t>
            </a:r>
            <a:r>
              <a:rPr lang="uz-Latn-UZ" sz="2800" dirty="0" smtClean="0"/>
              <a:t>.</a:t>
            </a:r>
            <a:endParaRPr lang="en-US" sz="2800" dirty="0" smtClean="0"/>
          </a:p>
          <a:p>
            <a:pPr marL="457200" indent="-457200">
              <a:buFontTx/>
              <a:buAutoNum type="arabicPeriod"/>
              <a:tabLst>
                <a:tab pos="588963" algn="l"/>
              </a:tabLst>
            </a:pPr>
            <a:endParaRPr lang="en-US" sz="2800" dirty="0" smtClean="0"/>
          </a:p>
          <a:p>
            <a:pPr marL="457200" indent="-457200">
              <a:buFontTx/>
              <a:buAutoNum type="arabicPeriod"/>
              <a:tabLst>
                <a:tab pos="588963" algn="l"/>
              </a:tabLst>
            </a:pPr>
            <a:r>
              <a:rPr lang="uz-Latn-UZ" sz="2800" dirty="0" smtClean="0"/>
              <a:t>Xususiyat - ma'lum bir natijaga erishishda texnologik jarayonlarning maqsadga muvofiqligini ko'rsatadi </a:t>
            </a:r>
            <a:r>
              <a:rPr lang="ru-RU" sz="2800" dirty="0" smtClean="0"/>
              <a:t> </a:t>
            </a:r>
            <a:endParaRPr lang="ru-RU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2018" name="Rectangle 2"/>
          <p:cNvSpPr>
            <a:spLocks noChangeArrowheads="1"/>
          </p:cNvSpPr>
          <p:nvPr/>
        </p:nvSpPr>
        <p:spPr bwMode="auto">
          <a:xfrm>
            <a:off x="1452563" y="248126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ru-RU"/>
          </a:p>
        </p:txBody>
      </p:sp>
      <p:sp>
        <p:nvSpPr>
          <p:cNvPr id="342023" name="Rectangle 7"/>
          <p:cNvSpPr>
            <a:spLocks noChangeArrowheads="1"/>
          </p:cNvSpPr>
          <p:nvPr/>
        </p:nvSpPr>
        <p:spPr bwMode="auto">
          <a:xfrm>
            <a:off x="684213" y="0"/>
            <a:ext cx="8459787" cy="65402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marL="457200" indent="-457200" algn="ctr">
              <a:tabLst>
                <a:tab pos="588963" algn="l"/>
              </a:tabLst>
            </a:pPr>
            <a:r>
              <a:rPr lang="en-US" sz="3600" b="1" u="sng" dirty="0" err="1" smtClean="0"/>
              <a:t>Texnologiya</a:t>
            </a:r>
            <a:r>
              <a:rPr lang="en-US" sz="3600" b="1" u="sng" dirty="0" smtClean="0"/>
              <a:t> </a:t>
            </a:r>
            <a:r>
              <a:rPr lang="en-US" sz="3600" b="1" u="sng" dirty="0" err="1" smtClean="0"/>
              <a:t>alomatlari</a:t>
            </a:r>
            <a:r>
              <a:rPr lang="en-US" sz="3600" b="1" u="sng" dirty="0" smtClean="0"/>
              <a:t>:</a:t>
            </a:r>
          </a:p>
          <a:p>
            <a:pPr marL="457200" indent="-457200" algn="ctr">
              <a:tabLst>
                <a:tab pos="588963" algn="l"/>
              </a:tabLst>
            </a:pPr>
            <a:endParaRPr lang="ru-RU" sz="1000" b="1" u="sng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marL="514350" indent="-514350">
              <a:spcBef>
                <a:spcPts val="1200"/>
              </a:spcBef>
              <a:buAutoNum type="arabicPeriod" startAt="3"/>
              <a:tabLst>
                <a:tab pos="588963" algn="l"/>
              </a:tabLst>
            </a:pPr>
            <a:r>
              <a:rPr lang="uz-Latn-UZ" sz="2800" dirty="0" smtClean="0"/>
              <a:t>Moddiy shartl</a:t>
            </a:r>
            <a:r>
              <a:rPr lang="en-US" sz="2800" dirty="0" err="1" smtClean="0"/>
              <a:t>ari</a:t>
            </a:r>
            <a:r>
              <a:rPr lang="en-US" sz="2800" dirty="0" smtClean="0"/>
              <a:t> </a:t>
            </a:r>
            <a:r>
              <a:rPr lang="en-US" sz="2800" dirty="0" err="1" smtClean="0"/>
              <a:t>mavjudligi</a:t>
            </a:r>
            <a:r>
              <a:rPr lang="en-US" sz="2800" dirty="0" smtClean="0"/>
              <a:t> -</a:t>
            </a:r>
            <a:r>
              <a:rPr lang="uz-Latn-UZ" sz="2800" dirty="0" smtClean="0"/>
              <a:t> texnologik jarayonlarning </a:t>
            </a:r>
            <a:endParaRPr lang="en-US" sz="2800" dirty="0" smtClean="0"/>
          </a:p>
          <a:p>
            <a:pPr marL="514350" indent="-514350">
              <a:spcBef>
                <a:spcPts val="600"/>
              </a:spcBef>
              <a:tabLst>
                <a:tab pos="588963" algn="l"/>
              </a:tabLst>
            </a:pPr>
            <a:r>
              <a:rPr lang="en-US" sz="2800" dirty="0" smtClean="0"/>
              <a:t>3.1. </a:t>
            </a:r>
            <a:r>
              <a:rPr lang="uz-Latn-UZ" sz="2800" dirty="0" smtClean="0"/>
              <a:t>ichki ta'minoti (zarur vositalar, moddiy resurslar, tegishli tayyorgarlik va malakaga ega ijrochilar, texnologik rejimlarga qat'iy rioya qilish (quvvat, energiya, issiqlik va boshqalar) </a:t>
            </a:r>
            <a:endParaRPr lang="en-US" sz="2800" dirty="0" smtClean="0"/>
          </a:p>
          <a:p>
            <a:pPr marL="514350" indent="-514350">
              <a:spcBef>
                <a:spcPts val="600"/>
              </a:spcBef>
              <a:tabLst>
                <a:tab pos="588963" algn="l"/>
              </a:tabLst>
            </a:pPr>
            <a:r>
              <a:rPr lang="en-US" sz="2800" dirty="0" smtClean="0"/>
              <a:t>3.2. </a:t>
            </a:r>
            <a:r>
              <a:rPr lang="uz-Latn-UZ" sz="2800" dirty="0" smtClean="0"/>
              <a:t>ishlab chiqarish vositalari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uz-Latn-UZ" sz="2800" dirty="0" smtClean="0"/>
              <a:t>tabiat o'zaro ta'siri  (korxona faoliyatini xalq xo'jaligi miqyosida rejalashtirish) va atrof-muhit bilan ishlab chiqarishning ekologik muvozanati)</a:t>
            </a:r>
            <a:r>
              <a:rPr lang="en-US" sz="2800" dirty="0" smtClean="0"/>
              <a:t> </a:t>
            </a:r>
          </a:p>
          <a:p>
            <a:pPr marL="514350" indent="-514350">
              <a:spcBef>
                <a:spcPts val="1800"/>
              </a:spcBef>
              <a:tabLst>
                <a:tab pos="588963" algn="l"/>
              </a:tabLst>
            </a:pPr>
            <a:r>
              <a:rPr lang="en-US" sz="2800" b="1" dirty="0" smtClean="0"/>
              <a:t>4.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uz-Latn-UZ" sz="2800" dirty="0" smtClean="0"/>
              <a:t>M</a:t>
            </a:r>
            <a:r>
              <a:rPr lang="en-US" sz="2800" dirty="0" err="1" smtClean="0"/>
              <a:t>antiq</a:t>
            </a:r>
            <a:r>
              <a:rPr lang="uz-Latn-UZ" sz="2800" dirty="0" smtClean="0"/>
              <a:t>lik - harakatlar, operatsiyalar va boshqalarning qat'iy ketma-ketligi.</a:t>
            </a:r>
            <a:endParaRPr lang="ru-RU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4066" name="Rectangle 2"/>
          <p:cNvSpPr>
            <a:spLocks noChangeArrowheads="1"/>
          </p:cNvSpPr>
          <p:nvPr/>
        </p:nvSpPr>
        <p:spPr bwMode="auto">
          <a:xfrm>
            <a:off x="1452563" y="248126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ru-RU"/>
          </a:p>
        </p:txBody>
      </p:sp>
      <p:sp>
        <p:nvSpPr>
          <p:cNvPr id="344074" name="Text Box 10"/>
          <p:cNvSpPr txBox="1">
            <a:spLocks noChangeArrowheads="1"/>
          </p:cNvSpPr>
          <p:nvPr/>
        </p:nvSpPr>
        <p:spPr bwMode="auto">
          <a:xfrm>
            <a:off x="714348" y="0"/>
            <a:ext cx="8429651" cy="60678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457200" indent="-457200"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914400" indent="-457200"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371600" indent="-457200"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828800" indent="-457200"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286000" indent="-457200"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7432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32004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6576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41148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lnSpc>
                <a:spcPct val="105000"/>
              </a:lnSpc>
              <a:spcBef>
                <a:spcPct val="20000"/>
              </a:spcBef>
            </a:pPr>
            <a:r>
              <a:rPr lang="uz-Latn-UZ" sz="3600" b="1" dirty="0" smtClean="0"/>
              <a:t>Texnologiyalarni rivojlantirish yo'nalishlari: </a:t>
            </a:r>
            <a:endParaRPr lang="en-US" sz="3600" b="1" dirty="0" smtClean="0"/>
          </a:p>
          <a:p>
            <a:pPr>
              <a:lnSpc>
                <a:spcPct val="105000"/>
              </a:lnSpc>
              <a:spcBef>
                <a:spcPct val="20000"/>
              </a:spcBef>
            </a:pPr>
            <a:endParaRPr lang="ru-RU" sz="1400" b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>
              <a:lnSpc>
                <a:spcPct val="105000"/>
              </a:lnSpc>
              <a:spcBef>
                <a:spcPct val="20000"/>
              </a:spcBef>
              <a:buFontTx/>
              <a:buAutoNum type="arabicPeriod"/>
            </a:pPr>
            <a:r>
              <a:rPr lang="uz-Latn-UZ" sz="3200" dirty="0" smtClean="0"/>
              <a:t>Tsiklik jarayonlardan tejamkor (doimiy) ga o'tish. </a:t>
            </a:r>
            <a:endParaRPr lang="en-US" sz="3200" dirty="0" smtClean="0"/>
          </a:p>
          <a:p>
            <a:pPr>
              <a:lnSpc>
                <a:spcPct val="105000"/>
              </a:lnSpc>
              <a:spcBef>
                <a:spcPts val="1200"/>
              </a:spcBef>
              <a:buFontTx/>
              <a:buAutoNum type="arabicPeriod"/>
            </a:pPr>
            <a:r>
              <a:rPr lang="uz-Latn-UZ" sz="3200" dirty="0" smtClean="0"/>
              <a:t>Yopiq (chiqindisiz) texnologiyalarga o'tish, bu iqtisodiy jihatdan qo'shimcha ravishda muhim ekologik ta'sir ko'rsatadi. </a:t>
            </a:r>
            <a:endParaRPr lang="en-US" sz="3200" dirty="0" smtClean="0"/>
          </a:p>
          <a:p>
            <a:pPr>
              <a:lnSpc>
                <a:spcPct val="105000"/>
              </a:lnSpc>
              <a:spcBef>
                <a:spcPts val="1200"/>
              </a:spcBef>
              <a:buFontTx/>
              <a:buAutoNum type="arabicPeriod"/>
            </a:pPr>
            <a:r>
              <a:rPr lang="uz-Latn-UZ" sz="3200" dirty="0" smtClean="0"/>
              <a:t>Eng yuqori ustuvor yo'nalish sifatida "yuqori" va "eng yangi" texnologiyalarni keng rivojlantirish</a:t>
            </a:r>
            <a:endParaRPr lang="ru-RU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7620" name="Rectangle 4"/>
          <p:cNvSpPr>
            <a:spLocks noChangeArrowheads="1"/>
          </p:cNvSpPr>
          <p:nvPr/>
        </p:nvSpPr>
        <p:spPr bwMode="auto">
          <a:xfrm>
            <a:off x="684213" y="0"/>
            <a:ext cx="8459787" cy="61436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 algn="ctr">
              <a:spcBef>
                <a:spcPts val="0"/>
              </a:spcBef>
            </a:pPr>
            <a:r>
              <a:rPr lang="ru-RU" sz="3600" b="1" dirty="0" smtClean="0"/>
              <a:t>2</a:t>
            </a:r>
            <a:r>
              <a:rPr lang="ru-RU" sz="3600" b="1" dirty="0"/>
              <a:t>. </a:t>
            </a:r>
            <a:r>
              <a:rPr lang="uz-Latn-UZ" sz="3600" b="1" dirty="0" smtClean="0"/>
              <a:t>Zamonaviy texnologik jarayonlar iqtisodiy ob'ektlar sifatida </a:t>
            </a:r>
            <a:endParaRPr lang="en-US" sz="3600" b="1" dirty="0" smtClean="0"/>
          </a:p>
          <a:p>
            <a:pPr marL="342900" indent="-342900">
              <a:lnSpc>
                <a:spcPct val="110000"/>
              </a:lnSpc>
            </a:pPr>
            <a:r>
              <a:rPr lang="uz-Latn-UZ" sz="2800" b="1" dirty="0" smtClean="0"/>
              <a:t>Texnologik jarayon </a:t>
            </a:r>
            <a:r>
              <a:rPr lang="uz-Latn-UZ" sz="2800" dirty="0" smtClean="0"/>
              <a:t>- bu xom ashyoni yarim tayyor mahsulotlar yoki tayyor mahsulotlarga </a:t>
            </a:r>
            <a:r>
              <a:rPr lang="en-US" sz="2800" dirty="0" err="1" smtClean="0"/>
              <a:t>o’t</a:t>
            </a:r>
            <a:r>
              <a:rPr lang="uz-Latn-UZ" sz="2800" dirty="0" smtClean="0"/>
              <a:t>qazib olish yoki qayta ishlash bo'yicha operatsiyalar to'plami (ketma-ket to'plami) va har qanday ishlab chiqarish jarayonining asosini tashkil etadi. </a:t>
            </a:r>
            <a:endParaRPr lang="en-US" sz="2800" dirty="0" smtClean="0"/>
          </a:p>
          <a:p>
            <a:pPr marL="342900" indent="-342900">
              <a:lnSpc>
                <a:spcPct val="110000"/>
              </a:lnSpc>
            </a:pPr>
            <a:r>
              <a:rPr lang="en-US" sz="2800" dirty="0" smtClean="0"/>
              <a:t>T</a:t>
            </a:r>
            <a:r>
              <a:rPr lang="uz-Latn-UZ" sz="2800" dirty="0" smtClean="0"/>
              <a:t>exnologik jarayonni ma'lum tipik texnologik operatsiyalarga bo'lish va texnologik sxema ko'rinishida taqdim etish mumkin, bunda ishlab</a:t>
            </a:r>
            <a:r>
              <a:rPr lang="en-US" sz="2800" dirty="0" smtClean="0"/>
              <a:t> </a:t>
            </a:r>
            <a:r>
              <a:rPr lang="uz-Latn-UZ" sz="2800" dirty="0" smtClean="0"/>
              <a:t>chiqarish usuli mos keladigan uskunada operatsiyalar</a:t>
            </a:r>
            <a:r>
              <a:rPr lang="en-US" sz="2800" dirty="0" smtClean="0"/>
              <a:t> </a:t>
            </a:r>
            <a:r>
              <a:rPr lang="uz-Latn-UZ" sz="2800" dirty="0" smtClean="0"/>
              <a:t>ketma-ket tavsifi shaklida tavsiflanadi.</a:t>
            </a:r>
            <a:endParaRPr lang="ru-RU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7620" name="Rectangle 4"/>
          <p:cNvSpPr>
            <a:spLocks noChangeArrowheads="1"/>
          </p:cNvSpPr>
          <p:nvPr/>
        </p:nvSpPr>
        <p:spPr bwMode="auto">
          <a:xfrm>
            <a:off x="684213" y="357166"/>
            <a:ext cx="8459787" cy="60722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 algn="ctr">
              <a:spcBef>
                <a:spcPts val="0"/>
              </a:spcBef>
            </a:pPr>
            <a:r>
              <a:rPr lang="ru-RU" sz="3600" b="1" dirty="0" smtClean="0"/>
              <a:t>2</a:t>
            </a:r>
            <a:r>
              <a:rPr lang="ru-RU" sz="3600" b="1" dirty="0"/>
              <a:t>. </a:t>
            </a:r>
            <a:r>
              <a:rPr lang="uz-Latn-UZ" sz="3600" b="1" dirty="0" smtClean="0"/>
              <a:t>Zamonaviy texnologik jarayonlar iqtisodiy ob'ektlar sifatida </a:t>
            </a:r>
            <a:endParaRPr lang="en-US" sz="3600" b="1" dirty="0" smtClean="0"/>
          </a:p>
          <a:p>
            <a:pPr marL="342900" indent="-342900">
              <a:lnSpc>
                <a:spcPct val="110000"/>
              </a:lnSpc>
              <a:spcBef>
                <a:spcPts val="1200"/>
              </a:spcBef>
            </a:pPr>
            <a:r>
              <a:rPr lang="uz-Latn-UZ" sz="3200" b="1" dirty="0" smtClean="0"/>
              <a:t>Operatsiya </a:t>
            </a:r>
            <a:r>
              <a:rPr lang="uz-Latn-UZ" sz="3200" dirty="0" smtClean="0"/>
              <a:t>deganda texnologik jarayonning to'liq qismi tushuniladi, doimiy ravishda, qoida tariqasida, bitta ish joyida bajariladi.</a:t>
            </a:r>
            <a:endParaRPr lang="en-US" sz="3200" dirty="0" smtClean="0"/>
          </a:p>
          <a:p>
            <a:pPr marL="342900" indent="-342900">
              <a:lnSpc>
                <a:spcPct val="110000"/>
              </a:lnSpc>
              <a:spcBef>
                <a:spcPts val="1200"/>
              </a:spcBef>
            </a:pPr>
            <a:r>
              <a:rPr lang="uz-Latn-UZ" sz="3200" b="1" dirty="0" smtClean="0"/>
              <a:t>Ish joyi </a:t>
            </a:r>
            <a:r>
              <a:rPr lang="uz-Latn-UZ" sz="3200" dirty="0" smtClean="0"/>
              <a:t>- bu ma'lum bir texnologik jarayonni amalga oshirish uchun mo'ljallangan, </a:t>
            </a:r>
            <a:r>
              <a:rPr lang="en-US" sz="3200" dirty="0" err="1" smtClean="0"/>
              <a:t>tsehda</a:t>
            </a:r>
            <a:r>
              <a:rPr lang="en-US" sz="3200" dirty="0" smtClean="0"/>
              <a:t>,  </a:t>
            </a:r>
            <a:r>
              <a:rPr lang="uz-Latn-UZ" sz="3200" dirty="0" smtClean="0"/>
              <a:t>ustaxonada yoki boshqa hududda yoki uskunalar yaqinida tegishli ravishda jihozlangan </a:t>
            </a:r>
            <a:r>
              <a:rPr lang="en-US" sz="3200" dirty="0" err="1" smtClean="0"/>
              <a:t>ish</a:t>
            </a:r>
            <a:r>
              <a:rPr lang="en-US" sz="3200" dirty="0" smtClean="0"/>
              <a:t> </a:t>
            </a:r>
            <a:r>
              <a:rPr lang="uz-Latn-UZ" sz="3200" dirty="0" smtClean="0"/>
              <a:t>maydon</a:t>
            </a:r>
            <a:r>
              <a:rPr lang="en-US" sz="3200" dirty="0" err="1" smtClean="0"/>
              <a:t>i</a:t>
            </a:r>
            <a:r>
              <a:rPr lang="uz-Latn-UZ" sz="3200" dirty="0" smtClean="0"/>
              <a:t>.</a:t>
            </a:r>
            <a:endParaRPr lang="en-US" sz="3200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9668" name="Text Box 4"/>
          <p:cNvSpPr txBox="1">
            <a:spLocks noChangeArrowheads="1"/>
          </p:cNvSpPr>
          <p:nvPr/>
        </p:nvSpPr>
        <p:spPr bwMode="auto">
          <a:xfrm>
            <a:off x="684213" y="0"/>
            <a:ext cx="8459787" cy="69218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457200" indent="-457200"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914400" indent="-457200"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371600" indent="-457200"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828800" indent="-457200"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286000" indent="-457200"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7432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32004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6576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41148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ts val="0"/>
              </a:spcBef>
              <a:spcAft>
                <a:spcPts val="1200"/>
              </a:spcAft>
            </a:pPr>
            <a:r>
              <a:rPr lang="en-US" sz="3600" b="1" dirty="0" smtClean="0"/>
              <a:t>T</a:t>
            </a:r>
            <a:r>
              <a:rPr lang="uz-Latn-UZ" sz="3600" b="1" dirty="0" smtClean="0"/>
              <a:t>exnologiya va mahsulot sifatiga ta'sir qiluvchi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i</a:t>
            </a:r>
            <a:r>
              <a:rPr lang="uz-Latn-UZ" sz="3600" b="1" dirty="0" smtClean="0"/>
              <a:t>shlab chiqarish elementlari</a:t>
            </a:r>
            <a:r>
              <a:rPr lang="ru-RU" altLang="zh-CN" sz="3600" b="1" dirty="0" smtClean="0"/>
              <a:t>:</a:t>
            </a:r>
            <a:endParaRPr lang="ru-RU" altLang="zh-CN" sz="3600" b="1" dirty="0"/>
          </a:p>
          <a:p>
            <a:pPr>
              <a:spcBef>
                <a:spcPts val="1800"/>
              </a:spcBef>
            </a:pPr>
            <a:r>
              <a:rPr lang="en-US" sz="2800" dirty="0" smtClean="0"/>
              <a:t>1. </a:t>
            </a:r>
            <a:r>
              <a:rPr lang="uz-Latn-UZ" sz="2800" b="1" dirty="0" smtClean="0"/>
              <a:t>Xom ashyo </a:t>
            </a:r>
            <a:r>
              <a:rPr lang="uz-Latn-UZ" sz="2800" dirty="0" smtClean="0"/>
              <a:t>- mahsulot ishlab chiqarish uchun ishlatiladigan tabiiy yoki sun'iy (tabiiy materiallardan olingan) materiallar; ular o'z navbatida organik (yog'och; sun'iy - viskoza, asetat tolasi) va mineral (tabiiy - temir rudasi; sun'iy - silikat, metall tolalar) ga bo'linadi; </a:t>
            </a:r>
            <a:endParaRPr lang="en-US" sz="2800" dirty="0" smtClean="0"/>
          </a:p>
          <a:p>
            <a:pPr>
              <a:spcBef>
                <a:spcPts val="1200"/>
              </a:spcBef>
            </a:pPr>
            <a:r>
              <a:rPr lang="en-US" sz="2800" dirty="0" smtClean="0"/>
              <a:t>2. </a:t>
            </a:r>
            <a:r>
              <a:rPr lang="uz-Latn-UZ" sz="2800" b="1" dirty="0" smtClean="0"/>
              <a:t>Yarim tayyor mahsulot </a:t>
            </a:r>
            <a:r>
              <a:rPr lang="uz-Latn-UZ" sz="2800" dirty="0" smtClean="0"/>
              <a:t>- bitta ishlab chiqarish maydonida ishlab chiqarilgan va boshqa joyda mahsulot ishlab chiqarish uchun ishlatiladigan mahsulot. Ko'pincha yarim tayyor mahsulot tayyor mahsulot vazifasini bajaradi</a:t>
            </a:r>
            <a:r>
              <a:rPr lang="uz-Latn-UZ" dirty="0" smtClean="0"/>
              <a:t>.</a:t>
            </a:r>
            <a:endParaRPr lang="ru-RU" altLang="zh-CN" b="1" dirty="0"/>
          </a:p>
          <a:p>
            <a:pPr>
              <a:spcBef>
                <a:spcPct val="20000"/>
              </a:spcBef>
              <a:buFontTx/>
              <a:buAutoNum type="arabicPeriod"/>
            </a:pPr>
            <a:endParaRPr lang="ru-RU" altLang="zh-CN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0387" name="Text Box 3"/>
          <p:cNvSpPr txBox="1">
            <a:spLocks noChangeArrowheads="1"/>
          </p:cNvSpPr>
          <p:nvPr/>
        </p:nvSpPr>
        <p:spPr bwMode="auto">
          <a:xfrm>
            <a:off x="684213" y="152400"/>
            <a:ext cx="8316943" cy="72819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n-US" sz="3600" b="1" dirty="0" smtClean="0"/>
              <a:t>3. </a:t>
            </a:r>
            <a:r>
              <a:rPr lang="uz-Latn-UZ" sz="3600" b="1" dirty="0" smtClean="0"/>
              <a:t>Zamonaviy texnologik jarayonlar </a:t>
            </a:r>
            <a:r>
              <a:rPr lang="en-US" sz="3600" b="1" dirty="0" err="1" smtClean="0"/>
              <a:t>o’zgarish</a:t>
            </a:r>
            <a:r>
              <a:rPr lang="en-US" sz="3600" b="1" dirty="0" smtClean="0"/>
              <a:t> </a:t>
            </a:r>
            <a:r>
              <a:rPr lang="uz-Latn-UZ" sz="3600" b="1" dirty="0" smtClean="0"/>
              <a:t>ob'ekt</a:t>
            </a:r>
            <a:r>
              <a:rPr lang="en-US" sz="3600" b="1" dirty="0" err="1" smtClean="0"/>
              <a:t>i</a:t>
            </a:r>
            <a:r>
              <a:rPr lang="uz-Latn-UZ" sz="3600" b="1" dirty="0" smtClean="0"/>
              <a:t> sifatida</a:t>
            </a:r>
            <a:endParaRPr lang="en-US" sz="3600" dirty="0" smtClean="0"/>
          </a:p>
          <a:p>
            <a:pPr>
              <a:spcBef>
                <a:spcPts val="1800"/>
              </a:spcBef>
            </a:pPr>
            <a:r>
              <a:rPr lang="uz-Latn-UZ" sz="3200" b="1" dirty="0" smtClean="0"/>
              <a:t>Texnologik jarayonning natijasi</a:t>
            </a:r>
            <a:r>
              <a:rPr lang="uz-Latn-UZ" sz="3200" dirty="0" smtClean="0"/>
              <a:t> - bu ishlab chiqarish va iste'molchiga etkazib berish jarayonida ushbu ob'ektning shakli, </a:t>
            </a:r>
            <a:r>
              <a:rPr lang="en-US" sz="3200" dirty="0" err="1" smtClean="0"/>
              <a:t>o’lchamlari</a:t>
            </a:r>
            <a:r>
              <a:rPr lang="en-US" sz="3200" dirty="0" smtClean="0"/>
              <a:t>, </a:t>
            </a:r>
            <a:r>
              <a:rPr lang="uz-Latn-UZ" sz="3200" dirty="0" smtClean="0"/>
              <a:t>holati yoki holatining o'zgarishi bilan bog'liq bo'lgan ishlab chiqarish ob'ektining har qanday o'zgarishi.</a:t>
            </a:r>
            <a:endParaRPr lang="en-US" sz="3200" dirty="0" smtClean="0"/>
          </a:p>
          <a:p>
            <a:pPr>
              <a:spcBef>
                <a:spcPts val="600"/>
              </a:spcBef>
            </a:pPr>
            <a:r>
              <a:rPr lang="uz-Latn-UZ" sz="3200" dirty="0" smtClean="0"/>
              <a:t> </a:t>
            </a:r>
            <a:r>
              <a:rPr lang="uz-Latn-UZ" sz="3200" b="1" dirty="0" smtClean="0"/>
              <a:t>Ishlab chiqarish jarayonining natijasi </a:t>
            </a:r>
            <a:r>
              <a:rPr lang="uz-Latn-UZ" sz="3200" dirty="0" smtClean="0"/>
              <a:t>iste'molchilar tomonidan mo'ljallangan maqsadga muvofiq foydalanilishi mumkin bo'lgan tayyor mahsulotdir.</a:t>
            </a:r>
            <a:r>
              <a:rPr lang="ru-RU" altLang="zh-CN" sz="3200" b="1" dirty="0">
                <a:solidFill>
                  <a:srgbClr val="800080"/>
                </a:solidFill>
              </a:rPr>
              <a:t>	</a:t>
            </a:r>
            <a:endParaRPr lang="en-US" altLang="zh-CN" sz="3200" b="1" dirty="0" smtClean="0">
              <a:solidFill>
                <a:srgbClr val="800080"/>
              </a:solidFill>
            </a:endParaRPr>
          </a:p>
          <a:p>
            <a:endParaRPr lang="en-US" altLang="zh-CN" b="1" dirty="0" smtClean="0">
              <a:solidFill>
                <a:srgbClr val="800080"/>
              </a:solidFill>
            </a:endParaRPr>
          </a:p>
          <a:p>
            <a:r>
              <a:rPr lang="ru-RU" altLang="zh-CN" sz="2200" b="1" dirty="0" smtClean="0"/>
              <a:t>.</a:t>
            </a:r>
            <a:endParaRPr lang="ru-RU" altLang="zh-CN" sz="22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0387" name="Text Box 3"/>
          <p:cNvSpPr txBox="1">
            <a:spLocks noChangeArrowheads="1"/>
          </p:cNvSpPr>
          <p:nvPr/>
        </p:nvSpPr>
        <p:spPr bwMode="auto">
          <a:xfrm>
            <a:off x="684213" y="152400"/>
            <a:ext cx="8316943" cy="62724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uz-Latn-UZ" sz="3600" b="1" dirty="0" smtClean="0"/>
              <a:t>Zamonaviy texnologik jarayonlar </a:t>
            </a:r>
            <a:r>
              <a:rPr lang="en-US" sz="3600" b="1" dirty="0" err="1" smtClean="0"/>
              <a:t>o’zgarish</a:t>
            </a:r>
            <a:r>
              <a:rPr lang="en-US" sz="3600" b="1" dirty="0" smtClean="0"/>
              <a:t> </a:t>
            </a:r>
            <a:r>
              <a:rPr lang="uz-Latn-UZ" sz="3600" b="1" dirty="0" smtClean="0"/>
              <a:t>ob'ekt</a:t>
            </a:r>
            <a:r>
              <a:rPr lang="en-US" sz="3600" b="1" dirty="0" err="1" smtClean="0"/>
              <a:t>i</a:t>
            </a:r>
            <a:r>
              <a:rPr lang="uz-Latn-UZ" sz="3600" b="1" dirty="0" smtClean="0"/>
              <a:t> sifatida</a:t>
            </a:r>
            <a:endParaRPr lang="en-US" sz="3600" dirty="0" smtClean="0"/>
          </a:p>
          <a:p>
            <a:endParaRPr lang="ru-RU" altLang="zh-CN" b="1" u="sng" dirty="0"/>
          </a:p>
          <a:p>
            <a:pPr marL="457200" indent="-457200">
              <a:buAutoNum type="arabicPeriod"/>
            </a:pPr>
            <a:r>
              <a:rPr lang="uz-Latn-UZ" sz="3200" b="1" dirty="0" smtClean="0"/>
              <a:t>texnologik jarayon </a:t>
            </a:r>
            <a:r>
              <a:rPr lang="uz-Latn-UZ" sz="3200" dirty="0" smtClean="0"/>
              <a:t>- ishlab chiqarish jarayonining bir qismi </a:t>
            </a:r>
            <a:endParaRPr lang="en-US" sz="3200" dirty="0" smtClean="0"/>
          </a:p>
          <a:p>
            <a:pPr marL="457200" indent="-457200">
              <a:buAutoNum type="arabicPeriod"/>
            </a:pPr>
            <a:r>
              <a:rPr lang="uz-Latn-UZ" sz="3200" b="1" dirty="0" smtClean="0"/>
              <a:t>ishlab chiqarish jarayoni </a:t>
            </a:r>
            <a:r>
              <a:rPr lang="uz-Latn-UZ" sz="3200" dirty="0" smtClean="0"/>
              <a:t>- texnologik va yordamchi jarayonlar </a:t>
            </a:r>
            <a:r>
              <a:rPr lang="en-US" sz="3200" dirty="0" err="1" smtClean="0"/>
              <a:t>yig’indisi</a:t>
            </a:r>
            <a:r>
              <a:rPr lang="en-US" sz="3200" dirty="0" smtClean="0"/>
              <a:t> </a:t>
            </a:r>
            <a:r>
              <a:rPr lang="uz-Latn-UZ" sz="3200" dirty="0" smtClean="0"/>
              <a:t>(mahsulotni boshqarish, ishlab chiqarishni tayyorlash, </a:t>
            </a:r>
            <a:r>
              <a:rPr lang="en-US" sz="3200" dirty="0" err="1" smtClean="0"/>
              <a:t>jihozlarni</a:t>
            </a:r>
            <a:r>
              <a:rPr lang="en-US" sz="3200" dirty="0" smtClean="0"/>
              <a:t> </a:t>
            </a:r>
            <a:r>
              <a:rPr lang="uz-Latn-UZ" sz="3200" dirty="0" smtClean="0"/>
              <a:t>ishlatish); natijada qayta ishlangan materiallar (yarim tayyor mahsulotlar) o'z maqsadlariga mos tayyor mahsulotlarga aylantiriladigan harakatlar majmui.</a:t>
            </a:r>
            <a:r>
              <a:rPr lang="ru-RU" altLang="zh-CN" sz="3200" b="1" dirty="0" smtClean="0"/>
              <a:t> </a:t>
            </a:r>
            <a:endParaRPr lang="ru-RU" altLang="zh-CN" sz="32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1717" name="Text Box 5"/>
          <p:cNvSpPr txBox="1">
            <a:spLocks noChangeArrowheads="1"/>
          </p:cNvSpPr>
          <p:nvPr/>
        </p:nvSpPr>
        <p:spPr bwMode="auto">
          <a:xfrm>
            <a:off x="684213" y="3505200"/>
            <a:ext cx="8459787" cy="5667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just">
              <a:lnSpc>
                <a:spcPct val="130000"/>
              </a:lnSpc>
            </a:pPr>
            <a:endParaRPr lang="ru-RU" b="1">
              <a:solidFill>
                <a:srgbClr val="800080"/>
              </a:solidFill>
            </a:endParaRPr>
          </a:p>
        </p:txBody>
      </p:sp>
      <p:sp>
        <p:nvSpPr>
          <p:cNvPr id="371720" name="Rectangle 8"/>
          <p:cNvSpPr>
            <a:spLocks noChangeArrowheads="1"/>
          </p:cNvSpPr>
          <p:nvPr/>
        </p:nvSpPr>
        <p:spPr bwMode="auto">
          <a:xfrm>
            <a:off x="684213" y="5857892"/>
            <a:ext cx="8459787" cy="5386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bIns="0">
            <a:spAutoFit/>
          </a:bodyPr>
          <a:lstStyle/>
          <a:p>
            <a:pPr algn="ctr" eaLnBrk="0" hangingPunct="0">
              <a:spcBef>
                <a:spcPct val="0"/>
              </a:spcBef>
            </a:pPr>
            <a:r>
              <a:rPr lang="en-US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Texnologik</a:t>
            </a: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jarayonni</a:t>
            </a: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sxema</a:t>
            </a: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shaklida</a:t>
            </a: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taqdimoti</a:t>
            </a:r>
            <a:endParaRPr lang="ru-RU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371721" name="Group 9"/>
          <p:cNvGrpSpPr>
            <a:grpSpLocks/>
          </p:cNvGrpSpPr>
          <p:nvPr/>
        </p:nvGrpSpPr>
        <p:grpSpPr bwMode="auto">
          <a:xfrm>
            <a:off x="971550" y="549275"/>
            <a:ext cx="7921625" cy="5237289"/>
            <a:chOff x="2034" y="1134"/>
            <a:chExt cx="8307" cy="5918"/>
          </a:xfrm>
        </p:grpSpPr>
        <p:sp>
          <p:nvSpPr>
            <p:cNvPr id="371722" name="Rectangle 10"/>
            <p:cNvSpPr>
              <a:spLocks noChangeArrowheads="1"/>
            </p:cNvSpPr>
            <p:nvPr/>
          </p:nvSpPr>
          <p:spPr bwMode="auto">
            <a:xfrm>
              <a:off x="4021" y="1134"/>
              <a:ext cx="4086" cy="574"/>
            </a:xfrm>
            <a:prstGeom prst="rect">
              <a:avLst/>
            </a:prstGeom>
            <a:solidFill>
              <a:srgbClr val="FFFFFF"/>
            </a:solidFill>
            <a:ln w="285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en-US" sz="2800" b="1" dirty="0" err="1" smtClean="0"/>
                <a:t>Kirish</a:t>
              </a:r>
              <a:r>
                <a:rPr lang="en-US" sz="2800" b="1" dirty="0" smtClean="0"/>
                <a:t> </a:t>
              </a:r>
              <a:r>
                <a:rPr lang="en-US" sz="2800" b="1" dirty="0" err="1" smtClean="0"/>
                <a:t>obyekti</a:t>
              </a:r>
              <a:endParaRPr lang="ru-RU" sz="2800" b="1" dirty="0"/>
            </a:p>
          </p:txBody>
        </p:sp>
        <p:sp>
          <p:nvSpPr>
            <p:cNvPr id="371723" name="Rectangle 11"/>
            <p:cNvSpPr>
              <a:spLocks noChangeArrowheads="1"/>
            </p:cNvSpPr>
            <p:nvPr/>
          </p:nvSpPr>
          <p:spPr bwMode="auto">
            <a:xfrm>
              <a:off x="4461" y="6392"/>
              <a:ext cx="3895" cy="660"/>
            </a:xfrm>
            <a:prstGeom prst="rect">
              <a:avLst/>
            </a:prstGeom>
            <a:solidFill>
              <a:srgbClr val="FFFFFF"/>
            </a:solidFill>
            <a:ln w="285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en-US" sz="2800" b="1" dirty="0" err="1" smtClean="0"/>
                <a:t>O’zgartirilgan</a:t>
              </a:r>
              <a:r>
                <a:rPr lang="en-US" sz="2800" b="1" dirty="0" smtClean="0"/>
                <a:t> </a:t>
              </a:r>
              <a:r>
                <a:rPr lang="en-US" sz="2800" b="1" dirty="0" err="1" smtClean="0"/>
                <a:t>obyekt</a:t>
              </a:r>
              <a:endParaRPr lang="ru-RU" sz="2800" b="1" dirty="0"/>
            </a:p>
          </p:txBody>
        </p:sp>
        <p:sp>
          <p:nvSpPr>
            <p:cNvPr id="371724" name="Rectangle 12"/>
            <p:cNvSpPr>
              <a:spLocks noChangeArrowheads="1"/>
            </p:cNvSpPr>
            <p:nvPr/>
          </p:nvSpPr>
          <p:spPr bwMode="auto">
            <a:xfrm>
              <a:off x="2738" y="3177"/>
              <a:ext cx="1831" cy="526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en-US" sz="2800" dirty="0" err="1" smtClean="0"/>
                <a:t>Axborot</a:t>
              </a:r>
              <a:endParaRPr lang="ru-RU" sz="2800" dirty="0"/>
            </a:p>
          </p:txBody>
        </p:sp>
        <p:sp>
          <p:nvSpPr>
            <p:cNvPr id="371725" name="Rectangle 13"/>
            <p:cNvSpPr>
              <a:spLocks noChangeArrowheads="1"/>
            </p:cNvSpPr>
            <p:nvPr/>
          </p:nvSpPr>
          <p:spPr bwMode="auto">
            <a:xfrm>
              <a:off x="2588" y="5274"/>
              <a:ext cx="2172" cy="1051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en-US" sz="2800" dirty="0" err="1" smtClean="0"/>
                <a:t>Kuvvat</a:t>
              </a:r>
              <a:r>
                <a:rPr lang="en-US" sz="2800" dirty="0" smtClean="0"/>
                <a:t> (</a:t>
              </a:r>
              <a:r>
                <a:rPr lang="en-US" sz="2800" dirty="0" err="1" smtClean="0"/>
                <a:t>Energiya</a:t>
              </a:r>
              <a:r>
                <a:rPr lang="en-US" sz="2800" dirty="0" smtClean="0"/>
                <a:t>) </a:t>
              </a:r>
              <a:endParaRPr lang="ru-RU" sz="2800" dirty="0"/>
            </a:p>
          </p:txBody>
        </p:sp>
        <p:sp>
          <p:nvSpPr>
            <p:cNvPr id="371726" name="Rectangle 14"/>
            <p:cNvSpPr>
              <a:spLocks noChangeArrowheads="1"/>
            </p:cNvSpPr>
            <p:nvPr/>
          </p:nvSpPr>
          <p:spPr bwMode="auto">
            <a:xfrm>
              <a:off x="2513" y="4227"/>
              <a:ext cx="2172" cy="564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en-US" sz="2800" dirty="0" err="1" smtClean="0"/>
                <a:t>Materiallar</a:t>
              </a:r>
              <a:endParaRPr lang="ru-RU" sz="2800" dirty="0"/>
            </a:p>
          </p:txBody>
        </p:sp>
        <p:sp>
          <p:nvSpPr>
            <p:cNvPr id="371727" name="Rectangle 15"/>
            <p:cNvSpPr>
              <a:spLocks noChangeArrowheads="1"/>
            </p:cNvSpPr>
            <p:nvPr/>
          </p:nvSpPr>
          <p:spPr bwMode="auto">
            <a:xfrm>
              <a:off x="7434" y="5454"/>
              <a:ext cx="1607" cy="698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en-US" sz="2800" dirty="0" err="1" smtClean="0"/>
                <a:t>Holati</a:t>
              </a:r>
              <a:endParaRPr lang="ru-RU" sz="2800" dirty="0"/>
            </a:p>
          </p:txBody>
        </p:sp>
        <p:sp>
          <p:nvSpPr>
            <p:cNvPr id="371728" name="Rectangle 16"/>
            <p:cNvSpPr>
              <a:spLocks noChangeArrowheads="1"/>
            </p:cNvSpPr>
            <p:nvPr/>
          </p:nvSpPr>
          <p:spPr bwMode="auto">
            <a:xfrm>
              <a:off x="6783" y="4549"/>
              <a:ext cx="2622" cy="629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en-US" sz="2800" dirty="0" err="1" smtClean="0"/>
                <a:t>Tarqibi</a:t>
              </a:r>
              <a:endParaRPr lang="ru-RU" sz="2800" dirty="0"/>
            </a:p>
          </p:txBody>
        </p:sp>
        <p:sp>
          <p:nvSpPr>
            <p:cNvPr id="371729" name="Rectangle 17"/>
            <p:cNvSpPr>
              <a:spLocks noChangeArrowheads="1"/>
            </p:cNvSpPr>
            <p:nvPr/>
          </p:nvSpPr>
          <p:spPr bwMode="auto">
            <a:xfrm>
              <a:off x="6783" y="3258"/>
              <a:ext cx="2618" cy="113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en-US" sz="2800" dirty="0" err="1" smtClean="0"/>
                <a:t>Shakli</a:t>
              </a:r>
              <a:r>
                <a:rPr lang="en-US" sz="2800" dirty="0" smtClean="0"/>
                <a:t>, </a:t>
              </a:r>
              <a:r>
                <a:rPr lang="en-US" sz="2800" dirty="0" err="1" smtClean="0"/>
                <a:t>O’lchovlar</a:t>
              </a:r>
              <a:endParaRPr lang="ru-RU" sz="2800" dirty="0"/>
            </a:p>
          </p:txBody>
        </p:sp>
        <p:sp>
          <p:nvSpPr>
            <p:cNvPr id="371730" name="Line 18"/>
            <p:cNvSpPr>
              <a:spLocks noChangeShapeType="1"/>
            </p:cNvSpPr>
            <p:nvPr/>
          </p:nvSpPr>
          <p:spPr bwMode="auto">
            <a:xfrm>
              <a:off x="5994" y="1674"/>
              <a:ext cx="0" cy="468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371731" name="Line 19"/>
            <p:cNvSpPr>
              <a:spLocks noChangeShapeType="1"/>
            </p:cNvSpPr>
            <p:nvPr/>
          </p:nvSpPr>
          <p:spPr bwMode="auto">
            <a:xfrm>
              <a:off x="4611" y="3500"/>
              <a:ext cx="1348" cy="5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371732" name="Line 20"/>
            <p:cNvSpPr>
              <a:spLocks noChangeShapeType="1"/>
            </p:cNvSpPr>
            <p:nvPr/>
          </p:nvSpPr>
          <p:spPr bwMode="auto">
            <a:xfrm>
              <a:off x="4686" y="4549"/>
              <a:ext cx="1274" cy="8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371733" name="Line 21"/>
            <p:cNvSpPr>
              <a:spLocks noChangeShapeType="1"/>
            </p:cNvSpPr>
            <p:nvPr/>
          </p:nvSpPr>
          <p:spPr bwMode="auto">
            <a:xfrm>
              <a:off x="4761" y="5832"/>
              <a:ext cx="1334" cy="5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371734" name="Rectangle 22"/>
            <p:cNvSpPr>
              <a:spLocks noChangeArrowheads="1"/>
            </p:cNvSpPr>
            <p:nvPr/>
          </p:nvSpPr>
          <p:spPr bwMode="auto">
            <a:xfrm>
              <a:off x="2034" y="2035"/>
              <a:ext cx="3601" cy="556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uz-Latn-UZ" sz="2800" dirty="0" smtClean="0"/>
                <a:t>Kerakli komponentlar</a:t>
              </a:r>
              <a:endParaRPr lang="ru-RU" sz="2800" b="1" dirty="0"/>
            </a:p>
          </p:txBody>
        </p:sp>
        <p:sp>
          <p:nvSpPr>
            <p:cNvPr id="371735" name="Line 23"/>
            <p:cNvSpPr>
              <a:spLocks noChangeShapeType="1"/>
            </p:cNvSpPr>
            <p:nvPr/>
          </p:nvSpPr>
          <p:spPr bwMode="auto">
            <a:xfrm flipV="1">
              <a:off x="5959" y="4051"/>
              <a:ext cx="824" cy="5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 type="triangle" w="med" len="med"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371736" name="Line 24"/>
            <p:cNvSpPr>
              <a:spLocks noChangeShapeType="1"/>
            </p:cNvSpPr>
            <p:nvPr/>
          </p:nvSpPr>
          <p:spPr bwMode="auto">
            <a:xfrm flipV="1">
              <a:off x="6016" y="5634"/>
              <a:ext cx="1418" cy="28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 type="triangle" w="med" len="med"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371737" name="Line 25"/>
            <p:cNvSpPr>
              <a:spLocks noChangeShapeType="1"/>
            </p:cNvSpPr>
            <p:nvPr/>
          </p:nvSpPr>
          <p:spPr bwMode="auto">
            <a:xfrm flipV="1">
              <a:off x="5959" y="4765"/>
              <a:ext cx="824" cy="5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 type="triangle" w="med" len="med"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371738" name="Rectangle 26"/>
            <p:cNvSpPr>
              <a:spLocks noChangeArrowheads="1"/>
            </p:cNvSpPr>
            <p:nvPr/>
          </p:nvSpPr>
          <p:spPr bwMode="auto">
            <a:xfrm>
              <a:off x="6740" y="2035"/>
              <a:ext cx="3601" cy="1061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uz-Latn-UZ" sz="2800" dirty="0" smtClean="0"/>
                <a:t>Mumkin bo'lgan o'zgarishlar</a:t>
              </a:r>
              <a:endParaRPr lang="ru-RU" sz="2800" b="1" dirty="0"/>
            </a:p>
          </p:txBody>
        </p:sp>
        <p:sp>
          <p:nvSpPr>
            <p:cNvPr id="371739" name="Line 27"/>
            <p:cNvSpPr>
              <a:spLocks noChangeShapeType="1"/>
            </p:cNvSpPr>
            <p:nvPr/>
          </p:nvSpPr>
          <p:spPr bwMode="auto">
            <a:xfrm>
              <a:off x="2214" y="2574"/>
              <a:ext cx="0" cy="306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371740" name="Line 28"/>
            <p:cNvSpPr>
              <a:spLocks noChangeShapeType="1"/>
            </p:cNvSpPr>
            <p:nvPr/>
          </p:nvSpPr>
          <p:spPr bwMode="auto">
            <a:xfrm>
              <a:off x="9780" y="3177"/>
              <a:ext cx="48" cy="2457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371741" name="Line 29"/>
            <p:cNvSpPr>
              <a:spLocks noChangeShapeType="1"/>
            </p:cNvSpPr>
            <p:nvPr/>
          </p:nvSpPr>
          <p:spPr bwMode="auto">
            <a:xfrm>
              <a:off x="2257" y="5601"/>
              <a:ext cx="331" cy="79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371742" name="Line 30"/>
            <p:cNvSpPr>
              <a:spLocks noChangeShapeType="1"/>
            </p:cNvSpPr>
            <p:nvPr/>
          </p:nvSpPr>
          <p:spPr bwMode="auto">
            <a:xfrm flipV="1">
              <a:off x="2139" y="4549"/>
              <a:ext cx="331" cy="5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371743" name="Line 31"/>
            <p:cNvSpPr>
              <a:spLocks noChangeShapeType="1"/>
            </p:cNvSpPr>
            <p:nvPr/>
          </p:nvSpPr>
          <p:spPr bwMode="auto">
            <a:xfrm>
              <a:off x="2214" y="3500"/>
              <a:ext cx="535" cy="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371744" name="Line 32"/>
            <p:cNvSpPr>
              <a:spLocks noChangeShapeType="1"/>
            </p:cNvSpPr>
            <p:nvPr/>
          </p:nvSpPr>
          <p:spPr bwMode="auto">
            <a:xfrm>
              <a:off x="9054" y="5634"/>
              <a:ext cx="835" cy="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371745" name="Line 33"/>
            <p:cNvSpPr>
              <a:spLocks noChangeShapeType="1"/>
            </p:cNvSpPr>
            <p:nvPr/>
          </p:nvSpPr>
          <p:spPr bwMode="auto">
            <a:xfrm flipV="1">
              <a:off x="9414" y="3782"/>
              <a:ext cx="366" cy="5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371746" name="Line 34"/>
            <p:cNvSpPr>
              <a:spLocks noChangeShapeType="1"/>
            </p:cNvSpPr>
            <p:nvPr/>
          </p:nvSpPr>
          <p:spPr bwMode="auto">
            <a:xfrm>
              <a:off x="9405" y="4711"/>
              <a:ext cx="36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1720" name="Rectangle 8"/>
          <p:cNvSpPr>
            <a:spLocks noChangeArrowheads="1"/>
          </p:cNvSpPr>
          <p:nvPr/>
        </p:nvSpPr>
        <p:spPr bwMode="auto">
          <a:xfrm>
            <a:off x="684213" y="0"/>
            <a:ext cx="8459787" cy="1031051"/>
          </a:xfrm>
          <a:prstGeom prst="rect">
            <a:avLst/>
          </a:prstGeom>
          <a:solidFill>
            <a:schemeClr val="accent6"/>
          </a:solidFill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bIns="0">
            <a:spAutoFit/>
          </a:bodyPr>
          <a:lstStyle/>
          <a:p>
            <a:pPr algn="ctr" eaLnBrk="0" hangingPunct="0">
              <a:spcBef>
                <a:spcPct val="0"/>
              </a:spcBef>
            </a:pPr>
            <a:r>
              <a:rPr lang="en-US" sz="3200" b="1" dirty="0" err="1" smtClean="0"/>
              <a:t>Ishlab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chiqarishning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technologik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darajasi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ko’rsatkichlar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taqdimoti</a:t>
            </a:r>
            <a:endParaRPr lang="ru-RU" sz="3200" dirty="0"/>
          </a:p>
        </p:txBody>
      </p:sp>
      <p:sp>
        <p:nvSpPr>
          <p:cNvPr id="32" name="TextBox 31"/>
          <p:cNvSpPr txBox="1"/>
          <p:nvPr/>
        </p:nvSpPr>
        <p:spPr>
          <a:xfrm>
            <a:off x="2000232" y="1785926"/>
            <a:ext cx="5500726" cy="461665"/>
          </a:xfrm>
          <a:prstGeom prst="rect">
            <a:avLst/>
          </a:prstGeom>
          <a:solidFill>
            <a:schemeClr val="accent5"/>
          </a:solidFill>
          <a:ln w="9525">
            <a:solidFill>
              <a:srgbClr val="0F0B3D">
                <a:alpha val="0"/>
              </a:srgb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ln>
                  <a:solidFill>
                    <a:schemeClr val="bg2"/>
                  </a:solidFill>
                </a:ln>
              </a:rPr>
              <a:t>ICH </a:t>
            </a:r>
            <a:r>
              <a:rPr lang="en-US" dirty="0" err="1" smtClean="0">
                <a:ln>
                  <a:solidFill>
                    <a:schemeClr val="bg2"/>
                  </a:solidFill>
                </a:ln>
              </a:rPr>
              <a:t>texnologik</a:t>
            </a:r>
            <a:r>
              <a:rPr lang="en-US" dirty="0" smtClean="0">
                <a:ln>
                  <a:solidFill>
                    <a:schemeClr val="bg2"/>
                  </a:solidFill>
                </a:ln>
              </a:rPr>
              <a:t> </a:t>
            </a:r>
            <a:r>
              <a:rPr lang="en-US" dirty="0" err="1" smtClean="0">
                <a:ln>
                  <a:solidFill>
                    <a:schemeClr val="bg2"/>
                  </a:solidFill>
                </a:ln>
              </a:rPr>
              <a:t>darajasi</a:t>
            </a:r>
            <a:r>
              <a:rPr lang="en-US" dirty="0" smtClean="0">
                <a:ln>
                  <a:solidFill>
                    <a:schemeClr val="bg2"/>
                  </a:solidFill>
                </a:ln>
              </a:rPr>
              <a:t> </a:t>
            </a:r>
            <a:r>
              <a:rPr lang="en-US" dirty="0" err="1" smtClean="0">
                <a:ln>
                  <a:solidFill>
                    <a:schemeClr val="bg2"/>
                  </a:solidFill>
                </a:ln>
              </a:rPr>
              <a:t>ko’rsatkichlari</a:t>
            </a:r>
            <a:r>
              <a:rPr lang="en-US" dirty="0" smtClean="0">
                <a:ln>
                  <a:solidFill>
                    <a:schemeClr val="bg2"/>
                  </a:solidFill>
                </a:ln>
              </a:rPr>
              <a:t> </a:t>
            </a:r>
            <a:endParaRPr lang="ru-RU" dirty="0">
              <a:ln>
                <a:solidFill>
                  <a:schemeClr val="bg2"/>
                </a:solidFill>
              </a:ln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714348" y="2500306"/>
            <a:ext cx="3500462" cy="461665"/>
          </a:xfrm>
          <a:prstGeom prst="rect">
            <a:avLst/>
          </a:prstGeom>
          <a:solidFill>
            <a:schemeClr val="accent5"/>
          </a:solidFill>
          <a:ln w="9525">
            <a:solidFill>
              <a:srgbClr val="0F0B3D">
                <a:alpha val="0"/>
              </a:srgb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dirty="0" err="1" smtClean="0"/>
              <a:t>Ilmiy-texnika</a:t>
            </a:r>
            <a:r>
              <a:rPr lang="en-US" dirty="0" smtClean="0"/>
              <a:t> </a:t>
            </a:r>
            <a:r>
              <a:rPr lang="en-US" dirty="0" err="1" smtClean="0"/>
              <a:t>darajasi</a:t>
            </a:r>
            <a:r>
              <a:rPr lang="en-US" dirty="0" smtClean="0"/>
              <a:t> </a:t>
            </a:r>
            <a:endParaRPr lang="ru-RU" dirty="0"/>
          </a:p>
        </p:txBody>
      </p:sp>
      <p:sp>
        <p:nvSpPr>
          <p:cNvPr id="34" name="TextBox 33"/>
          <p:cNvSpPr txBox="1"/>
          <p:nvPr/>
        </p:nvSpPr>
        <p:spPr>
          <a:xfrm>
            <a:off x="5143504" y="2500306"/>
            <a:ext cx="3786214" cy="461665"/>
          </a:xfrm>
          <a:prstGeom prst="rect">
            <a:avLst/>
          </a:prstGeom>
          <a:solidFill>
            <a:schemeClr val="accent5"/>
          </a:solidFill>
          <a:ln w="9525">
            <a:solidFill>
              <a:srgbClr val="0F0B3D">
                <a:alpha val="0"/>
              </a:srgb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dirty="0" err="1" smtClean="0"/>
              <a:t>Ishlab</a:t>
            </a:r>
            <a:r>
              <a:rPr lang="en-US" dirty="0" smtClean="0"/>
              <a:t> </a:t>
            </a:r>
            <a:r>
              <a:rPr lang="en-US" dirty="0" err="1" smtClean="0"/>
              <a:t>chiqarish</a:t>
            </a:r>
            <a:r>
              <a:rPr lang="en-US" dirty="0" smtClean="0"/>
              <a:t> </a:t>
            </a:r>
            <a:r>
              <a:rPr lang="en-US" dirty="0" err="1" smtClean="0"/>
              <a:t>darajasi</a:t>
            </a:r>
            <a:endParaRPr lang="ru-RU" dirty="0"/>
          </a:p>
        </p:txBody>
      </p:sp>
      <p:sp>
        <p:nvSpPr>
          <p:cNvPr id="35" name="TextBox 34"/>
          <p:cNvSpPr txBox="1"/>
          <p:nvPr/>
        </p:nvSpPr>
        <p:spPr>
          <a:xfrm>
            <a:off x="714348" y="3143248"/>
            <a:ext cx="3500462" cy="461665"/>
          </a:xfrm>
          <a:prstGeom prst="rect">
            <a:avLst/>
          </a:prstGeom>
          <a:solidFill>
            <a:schemeClr val="accent5"/>
          </a:solidFill>
          <a:ln w="9525">
            <a:solidFill>
              <a:srgbClr val="0F0B3D">
                <a:alpha val="0"/>
              </a:srgb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dirty="0" err="1" smtClean="0"/>
              <a:t>Yangi</a:t>
            </a:r>
            <a:r>
              <a:rPr lang="en-US" dirty="0" smtClean="0"/>
              <a:t> </a:t>
            </a:r>
            <a:r>
              <a:rPr lang="en-US" dirty="0" err="1" smtClean="0"/>
              <a:t>mahsulot</a:t>
            </a:r>
            <a:r>
              <a:rPr lang="en-US" dirty="0" smtClean="0"/>
              <a:t> </a:t>
            </a:r>
            <a:endParaRPr lang="ru-RU" dirty="0"/>
          </a:p>
        </p:txBody>
      </p:sp>
      <p:sp>
        <p:nvSpPr>
          <p:cNvPr id="36" name="TextBox 35"/>
          <p:cNvSpPr txBox="1"/>
          <p:nvPr/>
        </p:nvSpPr>
        <p:spPr>
          <a:xfrm>
            <a:off x="714348" y="3714752"/>
            <a:ext cx="3500462" cy="461665"/>
          </a:xfrm>
          <a:prstGeom prst="rect">
            <a:avLst/>
          </a:prstGeom>
          <a:solidFill>
            <a:schemeClr val="accent5"/>
          </a:solidFill>
          <a:ln w="9525">
            <a:solidFill>
              <a:srgbClr val="0F0B3D">
                <a:alpha val="0"/>
              </a:srgb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dirty="0" err="1" smtClean="0"/>
              <a:t>Texnilogik</a:t>
            </a:r>
            <a:r>
              <a:rPr lang="en-US" dirty="0" smtClean="0"/>
              <a:t> </a:t>
            </a:r>
            <a:r>
              <a:rPr lang="en-US" dirty="0" err="1" smtClean="0"/>
              <a:t>samaradorlik</a:t>
            </a:r>
            <a:endParaRPr lang="ru-RU" dirty="0"/>
          </a:p>
        </p:txBody>
      </p:sp>
      <p:sp>
        <p:nvSpPr>
          <p:cNvPr id="37" name="TextBox 36"/>
          <p:cNvSpPr txBox="1"/>
          <p:nvPr/>
        </p:nvSpPr>
        <p:spPr>
          <a:xfrm>
            <a:off x="5143504" y="5098333"/>
            <a:ext cx="3500462" cy="830997"/>
          </a:xfrm>
          <a:prstGeom prst="rect">
            <a:avLst/>
          </a:prstGeom>
          <a:solidFill>
            <a:schemeClr val="accent5"/>
          </a:solidFill>
          <a:ln w="9525">
            <a:solidFill>
              <a:srgbClr val="0F0B3D">
                <a:alpha val="0"/>
              </a:srgb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ICH </a:t>
            </a:r>
            <a:r>
              <a:rPr lang="en-US" dirty="0" err="1" smtClean="0"/>
              <a:t>avtomatlashtirish</a:t>
            </a:r>
            <a:r>
              <a:rPr lang="en-US" dirty="0" smtClean="0"/>
              <a:t>, </a:t>
            </a:r>
            <a:r>
              <a:rPr lang="en-US" dirty="0" err="1" smtClean="0"/>
              <a:t>jihozlash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quvvatlash</a:t>
            </a:r>
            <a:endParaRPr lang="ru-RU" dirty="0"/>
          </a:p>
        </p:txBody>
      </p:sp>
      <p:sp>
        <p:nvSpPr>
          <p:cNvPr id="38" name="TextBox 37"/>
          <p:cNvSpPr txBox="1"/>
          <p:nvPr/>
        </p:nvSpPr>
        <p:spPr>
          <a:xfrm>
            <a:off x="714348" y="5143512"/>
            <a:ext cx="3500462" cy="830997"/>
          </a:xfrm>
          <a:prstGeom prst="rect">
            <a:avLst/>
          </a:prstGeom>
          <a:solidFill>
            <a:schemeClr val="accent5"/>
          </a:solidFill>
          <a:ln w="9525">
            <a:solidFill>
              <a:srgbClr val="0F0B3D">
                <a:alpha val="0"/>
              </a:srgb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dirty="0" err="1" smtClean="0"/>
              <a:t>Jihoz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yangi</a:t>
            </a:r>
            <a:r>
              <a:rPr lang="en-US" dirty="0" smtClean="0"/>
              <a:t> </a:t>
            </a:r>
            <a:r>
              <a:rPr lang="en-US" dirty="0" err="1" smtClean="0"/>
              <a:t>texnikani</a:t>
            </a:r>
            <a:r>
              <a:rPr lang="en-US" dirty="0" smtClean="0"/>
              <a:t> </a:t>
            </a:r>
            <a:r>
              <a:rPr lang="en-US" dirty="0" err="1" smtClean="0"/>
              <a:t>tarraqiylk</a:t>
            </a:r>
            <a:r>
              <a:rPr lang="en-US" dirty="0" smtClean="0"/>
              <a:t> </a:t>
            </a:r>
            <a:r>
              <a:rPr lang="en-US" dirty="0" err="1" smtClean="0"/>
              <a:t>darajasi</a:t>
            </a:r>
            <a:endParaRPr lang="ru-RU" dirty="0"/>
          </a:p>
        </p:txBody>
      </p:sp>
      <p:sp>
        <p:nvSpPr>
          <p:cNvPr id="39" name="TextBox 38"/>
          <p:cNvSpPr txBox="1"/>
          <p:nvPr/>
        </p:nvSpPr>
        <p:spPr>
          <a:xfrm>
            <a:off x="5143504" y="3143248"/>
            <a:ext cx="3500462" cy="461665"/>
          </a:xfrm>
          <a:prstGeom prst="rect">
            <a:avLst/>
          </a:prstGeom>
          <a:solidFill>
            <a:schemeClr val="accent5"/>
          </a:solidFill>
          <a:ln w="9525">
            <a:solidFill>
              <a:srgbClr val="0F0B3D">
                <a:alpha val="0"/>
              </a:srgb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dirty="0" err="1" smtClean="0"/>
              <a:t>Texnologik</a:t>
            </a:r>
            <a:r>
              <a:rPr lang="en-US" dirty="0" smtClean="0"/>
              <a:t> </a:t>
            </a:r>
            <a:r>
              <a:rPr lang="en-US" dirty="0" err="1" smtClean="0"/>
              <a:t>intizom</a:t>
            </a:r>
            <a:endParaRPr lang="ru-RU" dirty="0"/>
          </a:p>
        </p:txBody>
      </p:sp>
      <p:sp>
        <p:nvSpPr>
          <p:cNvPr id="40" name="TextBox 39"/>
          <p:cNvSpPr txBox="1"/>
          <p:nvPr/>
        </p:nvSpPr>
        <p:spPr>
          <a:xfrm>
            <a:off x="5143504" y="3714752"/>
            <a:ext cx="3500462" cy="461665"/>
          </a:xfrm>
          <a:prstGeom prst="rect">
            <a:avLst/>
          </a:prstGeom>
          <a:solidFill>
            <a:schemeClr val="accent5"/>
          </a:solidFill>
          <a:ln w="9525">
            <a:solidFill>
              <a:srgbClr val="0F0B3D">
                <a:alpha val="0"/>
              </a:srgb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ICH </a:t>
            </a:r>
            <a:r>
              <a:rPr lang="en-US" dirty="0" err="1" smtClean="0"/>
              <a:t>okimligi</a:t>
            </a:r>
            <a:endParaRPr lang="ru-RU" dirty="0"/>
          </a:p>
        </p:txBody>
      </p:sp>
      <p:sp>
        <p:nvSpPr>
          <p:cNvPr id="41" name="TextBox 40"/>
          <p:cNvSpPr txBox="1"/>
          <p:nvPr/>
        </p:nvSpPr>
        <p:spPr>
          <a:xfrm>
            <a:off x="714348" y="4214818"/>
            <a:ext cx="3500462" cy="830997"/>
          </a:xfrm>
          <a:prstGeom prst="rect">
            <a:avLst/>
          </a:prstGeom>
          <a:solidFill>
            <a:schemeClr val="accent5"/>
          </a:solidFill>
          <a:ln w="9525">
            <a:solidFill>
              <a:srgbClr val="0F0B3D">
                <a:alpha val="0"/>
              </a:srgb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dirty="0" err="1" smtClean="0"/>
              <a:t>Texnik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emergetik</a:t>
            </a:r>
            <a:r>
              <a:rPr lang="en-US" dirty="0" smtClean="0"/>
              <a:t> </a:t>
            </a:r>
            <a:r>
              <a:rPr lang="en-US" dirty="0" err="1" smtClean="0"/>
              <a:t>kurollangallik</a:t>
            </a:r>
            <a:r>
              <a:rPr lang="en-US" dirty="0" smtClean="0"/>
              <a:t> </a:t>
            </a:r>
            <a:endParaRPr lang="ru-RU" dirty="0"/>
          </a:p>
        </p:txBody>
      </p:sp>
      <p:sp>
        <p:nvSpPr>
          <p:cNvPr id="42" name="TextBox 41"/>
          <p:cNvSpPr txBox="1"/>
          <p:nvPr/>
        </p:nvSpPr>
        <p:spPr>
          <a:xfrm>
            <a:off x="5143504" y="4357694"/>
            <a:ext cx="3500462" cy="461665"/>
          </a:xfrm>
          <a:prstGeom prst="rect">
            <a:avLst/>
          </a:prstGeom>
          <a:solidFill>
            <a:schemeClr val="accent5"/>
          </a:solidFill>
          <a:ln w="9525">
            <a:solidFill>
              <a:srgbClr val="0F0B3D">
                <a:alpha val="0"/>
              </a:srgb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dirty="0" err="1" smtClean="0"/>
              <a:t>Texnologik</a:t>
            </a:r>
            <a:r>
              <a:rPr lang="en-US" dirty="0" smtClean="0"/>
              <a:t> </a:t>
            </a:r>
            <a:r>
              <a:rPr lang="en-US" dirty="0" err="1" smtClean="0"/>
              <a:t>tarraqiyot</a:t>
            </a:r>
            <a:endParaRPr lang="ru-RU" dirty="0"/>
          </a:p>
        </p:txBody>
      </p:sp>
      <p:sp>
        <p:nvSpPr>
          <p:cNvPr id="43" name="TextBox 42"/>
          <p:cNvSpPr txBox="1"/>
          <p:nvPr/>
        </p:nvSpPr>
        <p:spPr>
          <a:xfrm>
            <a:off x="1928794" y="6215082"/>
            <a:ext cx="5715040" cy="461665"/>
          </a:xfrm>
          <a:prstGeom prst="rect">
            <a:avLst/>
          </a:prstGeom>
          <a:solidFill>
            <a:schemeClr val="accent5"/>
          </a:solidFill>
          <a:ln w="9525">
            <a:solidFill>
              <a:srgbClr val="0F0B3D">
                <a:alpha val="0"/>
              </a:srgb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ICH </a:t>
            </a:r>
            <a:r>
              <a:rPr lang="en-US" dirty="0" err="1" smtClean="0"/>
              <a:t>texnika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texnologiya</a:t>
            </a:r>
            <a:r>
              <a:rPr lang="en-US" dirty="0" smtClean="0"/>
              <a:t> </a:t>
            </a:r>
            <a:r>
              <a:rPr lang="en-US" dirty="0" err="1" smtClean="0"/>
              <a:t>darajasi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62" name="Rectangle 2"/>
          <p:cNvSpPr>
            <a:spLocks noChangeArrowheads="1"/>
          </p:cNvSpPr>
          <p:nvPr/>
        </p:nvSpPr>
        <p:spPr bwMode="auto">
          <a:xfrm>
            <a:off x="714375" y="0"/>
            <a:ext cx="8429625" cy="60016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marL="457200" indent="-457200" algn="ctr">
              <a:spcBef>
                <a:spcPct val="0"/>
              </a:spcBef>
            </a:pPr>
            <a:r>
              <a:rPr lang="uk-UA" sz="3200" b="1" dirty="0"/>
              <a:t>4. </a:t>
            </a:r>
            <a:r>
              <a:rPr lang="uz-Latn-UZ" sz="3200" b="1" dirty="0" smtClean="0"/>
              <a:t>Ishlab chiqarishning texnologik darajasining funktsional</a:t>
            </a:r>
            <a:r>
              <a:rPr lang="en-US" sz="3200" b="1" dirty="0" smtClean="0"/>
              <a:t> -</a:t>
            </a:r>
            <a:r>
              <a:rPr lang="uz-Latn-UZ" sz="3200" b="1" dirty="0" smtClean="0"/>
              <a:t>xarajatlar tahlili </a:t>
            </a:r>
            <a:endParaRPr lang="en-US" sz="3200" b="1" dirty="0" smtClean="0"/>
          </a:p>
          <a:p>
            <a:pPr marL="457200" indent="-457200" algn="ctr">
              <a:spcBef>
                <a:spcPct val="0"/>
              </a:spcBef>
            </a:pPr>
            <a:endParaRPr lang="en-US" sz="3200" dirty="0" smtClean="0"/>
          </a:p>
          <a:p>
            <a:pPr marL="457200" indent="-457200">
              <a:spcBef>
                <a:spcPct val="0"/>
              </a:spcBef>
            </a:pPr>
            <a:r>
              <a:rPr lang="uz-Latn-UZ" sz="3200" dirty="0" smtClean="0"/>
              <a:t>Mahsulotni ishlab chiqarish jarayonlar</a:t>
            </a:r>
            <a:r>
              <a:rPr lang="en-US" sz="3200" dirty="0" err="1" smtClean="0"/>
              <a:t>i</a:t>
            </a:r>
            <a:r>
              <a:rPr lang="uz-Latn-UZ" sz="3200" dirty="0" smtClean="0"/>
              <a:t>ni bajarish vaqtni </a:t>
            </a:r>
            <a:r>
              <a:rPr lang="en-US" sz="3200" dirty="0" err="1" smtClean="0"/>
              <a:t>kamaytirish</a:t>
            </a:r>
            <a:r>
              <a:rPr lang="uz-Latn-UZ" sz="3200" dirty="0" smtClean="0"/>
              <a:t> kerak. Aks holda, mahsulot bozorga qabul qilinma</a:t>
            </a:r>
            <a:r>
              <a:rPr lang="en-US" sz="3200" dirty="0" err="1" smtClean="0"/>
              <a:t>sligi</a:t>
            </a:r>
            <a:r>
              <a:rPr lang="uz-Latn-UZ" sz="3200" dirty="0" smtClean="0"/>
              <a:t> mumkin. </a:t>
            </a:r>
            <a:endParaRPr lang="en-US" sz="3200" dirty="0" smtClean="0"/>
          </a:p>
          <a:p>
            <a:pPr marL="457200" indent="-457200">
              <a:spcBef>
                <a:spcPct val="0"/>
              </a:spcBef>
            </a:pPr>
            <a:r>
              <a:rPr lang="uz-Latn-UZ" sz="3200" dirty="0" smtClean="0"/>
              <a:t>Buning oldini olish uchun funktsional</a:t>
            </a:r>
            <a:r>
              <a:rPr lang="en-US" sz="3200" dirty="0" smtClean="0"/>
              <a:t>-</a:t>
            </a:r>
            <a:r>
              <a:rPr lang="uz-Latn-UZ" sz="3200" dirty="0" smtClean="0"/>
              <a:t>xarajatlar tahlil qilish (FSA) - ob'ektni foydali xususiyatlarini ishlab chiqish </a:t>
            </a:r>
            <a:r>
              <a:rPr lang="en-US" sz="3200" dirty="0" err="1" smtClean="0"/>
              <a:t>va</a:t>
            </a:r>
            <a:r>
              <a:rPr lang="uz-Latn-UZ" sz="3200" dirty="0" smtClean="0"/>
              <a:t> iste'molchi </a:t>
            </a:r>
            <a:r>
              <a:rPr lang="en-US" sz="3200" dirty="0" err="1" smtClean="0"/>
              <a:t>kiymati</a:t>
            </a:r>
            <a:r>
              <a:rPr lang="en-US" sz="3200" dirty="0" smtClean="0"/>
              <a:t> </a:t>
            </a:r>
            <a:r>
              <a:rPr lang="uz-Latn-UZ" sz="3200" dirty="0" smtClean="0"/>
              <a:t>va xarajatlari o'rtasidagi maqbul nisbat bilan rivojlantirish kompleks texnik-iqtisodiy usuli</a:t>
            </a:r>
            <a:r>
              <a:rPr lang="en-US" sz="3200" dirty="0" smtClean="0"/>
              <a:t> </a:t>
            </a:r>
            <a:r>
              <a:rPr lang="en-US" sz="3200" dirty="0" err="1" smtClean="0"/>
              <a:t>foydalinadi</a:t>
            </a:r>
            <a:r>
              <a:rPr lang="en-US" sz="3200" dirty="0" smtClean="0"/>
              <a:t>.</a:t>
            </a:r>
            <a:r>
              <a:rPr lang="ru-RU" sz="3200" b="1" dirty="0" smtClean="0"/>
              <a:t>.</a:t>
            </a:r>
            <a:endParaRPr lang="ru-RU" sz="3200" b="1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1586" name="Rectangle 2"/>
          <p:cNvSpPr>
            <a:spLocks noChangeArrowheads="1"/>
          </p:cNvSpPr>
          <p:nvPr/>
        </p:nvSpPr>
        <p:spPr bwMode="auto">
          <a:xfrm>
            <a:off x="642911" y="0"/>
            <a:ext cx="8358246" cy="6580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 marL="457200" indent="-457200"/>
            <a:r>
              <a:rPr lang="en-US" sz="3200" b="1" dirty="0" smtClean="0">
                <a:solidFill>
                  <a:srgbClr val="FF0000"/>
                </a:solidFill>
              </a:rPr>
              <a:t>   </a:t>
            </a:r>
            <a:r>
              <a:rPr lang="uz-Latn-UZ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Ishlab chiqarishning texnologik darajasi funktsional</a:t>
            </a: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-</a:t>
            </a:r>
            <a:r>
              <a:rPr lang="uz-Latn-UZ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xarajatlar tahlili </a:t>
            </a: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(FXT)</a:t>
            </a:r>
          </a:p>
          <a:p>
            <a:pPr marL="457200" indent="-457200"/>
            <a:endParaRPr lang="en-US" sz="800" b="1" i="1" dirty="0" smtClean="0">
              <a:solidFill>
                <a:srgbClr val="FF0000"/>
              </a:solidFill>
            </a:endParaRPr>
          </a:p>
          <a:p>
            <a:pPr marL="457200" indent="-457200"/>
            <a:r>
              <a:rPr lang="en-US" sz="2800" dirty="0" smtClean="0"/>
              <a:t>FXT  - </a:t>
            </a:r>
            <a:r>
              <a:rPr lang="en-US" sz="2800" dirty="0" err="1" smtClean="0"/>
              <a:t>bu</a:t>
            </a:r>
            <a:r>
              <a:rPr lang="en-US" sz="2800" dirty="0" smtClean="0"/>
              <a:t> </a:t>
            </a:r>
            <a:r>
              <a:rPr lang="uz-Latn-UZ" sz="2800" dirty="0" smtClean="0"/>
              <a:t>mahsulotning xususiyatlari foydaliligi va xarajatlar </a:t>
            </a:r>
            <a:r>
              <a:rPr lang="en-US" sz="2800" dirty="0" err="1" smtClean="0"/>
              <a:t>miqdori</a:t>
            </a:r>
            <a:r>
              <a:rPr lang="en-US" sz="2800" dirty="0" smtClean="0"/>
              <a:t> o</a:t>
            </a:r>
            <a:r>
              <a:rPr lang="uz-Latn-UZ" sz="2800" dirty="0" smtClean="0"/>
              <a:t>'rtasidagi nisbatlarni aniqlash</a:t>
            </a:r>
            <a:r>
              <a:rPr lang="en-US" sz="2800" dirty="0" smtClean="0"/>
              <a:t>dir</a:t>
            </a:r>
            <a:r>
              <a:rPr lang="uz-Latn-UZ" sz="2800" dirty="0" smtClean="0"/>
              <a:t>. Mahsulotning barcha xususiyatlari bir xil darajada foydali emasligi sababli ularni ABC sxemasi bo'yicha farqlash Eisenhower printsip</a:t>
            </a:r>
            <a:r>
              <a:rPr lang="en-US" sz="2800" dirty="0" err="1" smtClean="0"/>
              <a:t>lar</a:t>
            </a:r>
            <a:r>
              <a:rPr lang="uz-Latn-UZ" sz="2800" dirty="0" smtClean="0"/>
              <a:t>idan foydalaniladi</a:t>
            </a:r>
            <a:r>
              <a:rPr lang="en-US" sz="2800" dirty="0" smtClean="0"/>
              <a:t>. </a:t>
            </a:r>
            <a:r>
              <a:rPr lang="en-US" sz="2800" dirty="0" err="1" smtClean="0"/>
              <a:t>Barcha</a:t>
            </a:r>
            <a:r>
              <a:rPr lang="en-US" sz="2800" dirty="0" smtClean="0"/>
              <a:t> </a:t>
            </a:r>
            <a:r>
              <a:rPr lang="en-US" sz="2800" dirty="0" err="1" smtClean="0"/>
              <a:t>mahsulot</a:t>
            </a:r>
            <a:r>
              <a:rPr lang="en-US" sz="2800" dirty="0" smtClean="0"/>
              <a:t> </a:t>
            </a:r>
            <a:r>
              <a:rPr lang="en-US" sz="2800" dirty="0" err="1" smtClean="0"/>
              <a:t>ko’rsakichlari</a:t>
            </a:r>
            <a:r>
              <a:rPr lang="en-US" sz="2800" dirty="0" smtClean="0"/>
              <a:t> </a:t>
            </a:r>
            <a:r>
              <a:rPr lang="uz-Latn-UZ" sz="2800" dirty="0" smtClean="0"/>
              <a:t>asosiy (A), ikkilamchi (B) va keraksiz lar</a:t>
            </a:r>
            <a:r>
              <a:rPr lang="en-US" sz="2800" dirty="0" err="1" smtClean="0"/>
              <a:t>ga</a:t>
            </a:r>
            <a:r>
              <a:rPr lang="uz-Latn-UZ" sz="2800" dirty="0" smtClean="0"/>
              <a:t> ajrati</a:t>
            </a:r>
            <a:r>
              <a:rPr lang="en-US" sz="2800" dirty="0" err="1" smtClean="0"/>
              <a:t>ladi</a:t>
            </a:r>
            <a:r>
              <a:rPr lang="uz-Latn-UZ" sz="2800" dirty="0" smtClean="0"/>
              <a:t>. </a:t>
            </a:r>
            <a:endParaRPr lang="en-US" sz="2800" dirty="0" smtClean="0"/>
          </a:p>
          <a:p>
            <a:pPr marL="457200" indent="-457200"/>
            <a:r>
              <a:rPr lang="en-US" sz="2800" dirty="0" smtClean="0"/>
              <a:t>Eng </a:t>
            </a:r>
            <a:r>
              <a:rPr lang="en-US" sz="2800" dirty="0" err="1" smtClean="0"/>
              <a:t>foyda</a:t>
            </a:r>
            <a:r>
              <a:rPr lang="en-US" sz="2800" dirty="0" smtClean="0"/>
              <a:t> </a:t>
            </a:r>
            <a:r>
              <a:rPr lang="en-US" sz="2800" dirty="0" err="1" smtClean="0"/>
              <a:t>beruvchi</a:t>
            </a:r>
            <a:r>
              <a:rPr lang="en-US" sz="2800" dirty="0" smtClean="0"/>
              <a:t> </a:t>
            </a:r>
            <a:r>
              <a:rPr lang="uz-Latn-UZ" sz="2800" dirty="0" smtClean="0"/>
              <a:t>funktsiy</a:t>
            </a:r>
            <a:r>
              <a:rPr lang="en-US" sz="2800" dirty="0" err="1" smtClean="0"/>
              <a:t>ga</a:t>
            </a:r>
            <a:r>
              <a:rPr lang="en-US" sz="2800" dirty="0" smtClean="0"/>
              <a:t> k</a:t>
            </a:r>
            <a:r>
              <a:rPr lang="uz-Latn-UZ" sz="2800" dirty="0" smtClean="0"/>
              <a:t>atta sarflashi kerak, va keraksiz xarajatlarning oldini olish kerak. F</a:t>
            </a:r>
            <a:r>
              <a:rPr lang="en-US" sz="2800" dirty="0" smtClean="0"/>
              <a:t>XT</a:t>
            </a:r>
            <a:r>
              <a:rPr lang="uz-Latn-UZ" sz="2800" dirty="0" smtClean="0"/>
              <a:t>ning maqsadi ishlab chiqarish</a:t>
            </a:r>
            <a:r>
              <a:rPr lang="en-US" sz="2800" dirty="0" smtClean="0"/>
              <a:t> </a:t>
            </a:r>
            <a:r>
              <a:rPr lang="uz-Latn-UZ" sz="2800" dirty="0" smtClean="0"/>
              <a:t>xarajatlarini kamaytirish</a:t>
            </a:r>
            <a:r>
              <a:rPr lang="en-US" sz="2800" dirty="0" smtClean="0"/>
              <a:t>,</a:t>
            </a:r>
            <a:r>
              <a:rPr lang="uz-Latn-UZ" sz="2800" dirty="0" smtClean="0"/>
              <a:t> ishlar</a:t>
            </a:r>
            <a:r>
              <a:rPr lang="en-US" sz="2800" dirty="0" smtClean="0"/>
              <a:t> </a:t>
            </a:r>
            <a:r>
              <a:rPr lang="uz-Latn-UZ" sz="2800" dirty="0" smtClean="0"/>
              <a:t>sifatini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ish</a:t>
            </a:r>
            <a:r>
              <a:rPr lang="en-US" sz="2800" dirty="0" smtClean="0"/>
              <a:t> </a:t>
            </a:r>
            <a:r>
              <a:rPr lang="en-US" sz="2800" dirty="0" err="1" smtClean="0"/>
              <a:t>unumdorlini</a:t>
            </a:r>
            <a:r>
              <a:rPr lang="en-US" sz="2800" dirty="0" smtClean="0"/>
              <a:t> </a:t>
            </a:r>
            <a:r>
              <a:rPr lang="uz-Latn-UZ" sz="2800" dirty="0" smtClean="0"/>
              <a:t>oshirishdir.</a:t>
            </a:r>
            <a:endParaRPr lang="en-US" sz="2200" b="1" i="1" dirty="0" smtClean="0">
              <a:solidFill>
                <a:srgbClr val="FF0000"/>
              </a:solidFill>
            </a:endParaRPr>
          </a:p>
          <a:p>
            <a:pPr marL="457200" indent="-457200">
              <a:buFont typeface="Wingdings" pitchFamily="2" charset="2"/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2610" name="Rectangle 2"/>
          <p:cNvSpPr>
            <a:spLocks noChangeArrowheads="1"/>
          </p:cNvSpPr>
          <p:nvPr/>
        </p:nvSpPr>
        <p:spPr bwMode="auto">
          <a:xfrm>
            <a:off x="714375" y="0"/>
            <a:ext cx="8429625" cy="76113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 marL="457200" indent="-457200" algn="ctr"/>
            <a:r>
              <a:rPr lang="uz-Latn-UZ" sz="3600" b="1" dirty="0" smtClean="0"/>
              <a:t>Matematik </a:t>
            </a:r>
            <a:r>
              <a:rPr lang="en-US" sz="3600" b="1" dirty="0" smtClean="0"/>
              <a:t>FXT </a:t>
            </a:r>
            <a:r>
              <a:rPr lang="en-US" sz="3600" b="1" dirty="0" err="1" smtClean="0"/>
              <a:t>kuyidagicha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yizilishi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mumkun</a:t>
            </a:r>
            <a:r>
              <a:rPr lang="ru-RU" sz="3600" b="1" dirty="0" smtClean="0"/>
              <a:t>:</a:t>
            </a:r>
            <a:endParaRPr lang="en-US" sz="3600" b="1" dirty="0" smtClean="0"/>
          </a:p>
          <a:p>
            <a:pPr marL="457200" indent="-457200" algn="ctr"/>
            <a:endParaRPr lang="en-U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marL="457200" indent="-457200" algn="ctr"/>
            <a:endParaRPr lang="ru-RU" b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marL="457200" indent="-457200" algn="ctr"/>
            <a:r>
              <a:rPr lang="ru-RU" b="1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              </a:t>
            </a:r>
            <a:r>
              <a:rPr lang="ru-RU" b="1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                                                        </a:t>
            </a:r>
            <a:endParaRPr lang="ru-RU" b="1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marL="457200" indent="-457200" algn="ctr">
              <a:spcBef>
                <a:spcPts val="0"/>
              </a:spcBef>
            </a:pPr>
            <a:endParaRPr lang="en-US" sz="2800" b="1" dirty="0" smtClean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marL="457200" indent="-457200">
              <a:spcBef>
                <a:spcPts val="600"/>
              </a:spcBef>
            </a:pPr>
            <a:endParaRPr lang="en-US" sz="800" b="1" dirty="0" smtClean="0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marL="457200" indent="-457200">
              <a:spcBef>
                <a:spcPts val="600"/>
              </a:spcBef>
            </a:pPr>
            <a:r>
              <a:rPr lang="en-US" sz="3600" b="1" dirty="0" smtClean="0"/>
              <a:t>FK</a:t>
            </a:r>
            <a:r>
              <a:rPr lang="ru-RU" sz="3600" b="1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ru-RU" sz="3600" b="1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- </a:t>
            </a:r>
            <a:r>
              <a:rPr lang="uz-Latn-UZ" sz="3600" dirty="0" smtClean="0"/>
              <a:t>tahlil qilinadigan ob'ektning iste'molchi xususiyatlarining umumiyligini aks ettiruvchi iste'mol qiymati</a:t>
            </a:r>
            <a:r>
              <a:rPr lang="ru-RU" sz="3200" b="1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;</a:t>
            </a:r>
            <a:endParaRPr lang="ru-RU" sz="3200" b="1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marL="457200" indent="-457200">
              <a:spcBef>
                <a:spcPts val="600"/>
              </a:spcBef>
            </a:pPr>
            <a:r>
              <a:rPr lang="en-US" sz="3600" b="1" dirty="0" smtClean="0"/>
              <a:t>X</a:t>
            </a:r>
            <a:r>
              <a:rPr lang="ru-RU" sz="3600" dirty="0" smtClean="0"/>
              <a:t> </a:t>
            </a:r>
            <a:r>
              <a:rPr lang="ru-RU" sz="3600" dirty="0"/>
              <a:t>- </a:t>
            </a:r>
            <a:r>
              <a:rPr lang="uz-Latn-UZ" sz="3600" dirty="0" smtClean="0"/>
              <a:t>talab qilinadigan iste'mol xususiyatlariga erishish xarajatlari</a:t>
            </a:r>
            <a:r>
              <a:rPr lang="ru-RU" sz="3600" dirty="0" smtClean="0"/>
              <a:t>.</a:t>
            </a:r>
            <a:endParaRPr lang="ru-RU" sz="3600" dirty="0"/>
          </a:p>
          <a:p>
            <a:pPr marL="457200" indent="-457200"/>
            <a:r>
              <a:rPr lang="ru-RU" sz="2200" dirty="0"/>
              <a:t> </a:t>
            </a:r>
          </a:p>
          <a:p>
            <a:pPr marL="457200" indent="-457200"/>
            <a:endParaRPr lang="ru-RU" dirty="0"/>
          </a:p>
        </p:txBody>
      </p:sp>
      <p:sp>
        <p:nvSpPr>
          <p:cNvPr id="452612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ru-RU"/>
          </a:p>
        </p:txBody>
      </p:sp>
      <p:graphicFrame>
        <p:nvGraphicFramePr>
          <p:cNvPr id="452611" name="Object 3"/>
          <p:cNvGraphicFramePr>
            <a:graphicFrameLocks noChangeAspect="1"/>
          </p:cNvGraphicFramePr>
          <p:nvPr/>
        </p:nvGraphicFramePr>
        <p:xfrm>
          <a:off x="3000364" y="1714488"/>
          <a:ext cx="3150393" cy="1571636"/>
        </p:xfrm>
        <a:graphic>
          <a:graphicData uri="http://schemas.openxmlformats.org/presentationml/2006/ole">
            <p:oleObj spid="_x0000_s452615" name="Формула" r:id="rId3" imgW="761760" imgH="393480" progId="Equation.3">
              <p:embed/>
            </p:oleObj>
          </a:graphicData>
        </a:graphic>
      </p:graphicFrame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5794" name="Rectangle 2"/>
          <p:cNvSpPr>
            <a:spLocks noChangeArrowheads="1"/>
          </p:cNvSpPr>
          <p:nvPr/>
        </p:nvSpPr>
        <p:spPr bwMode="auto">
          <a:xfrm>
            <a:off x="0" y="0"/>
            <a:ext cx="65" cy="251359"/>
          </a:xfrm>
          <a:prstGeom prst="rect">
            <a:avLst/>
          </a:prstGeom>
          <a:solidFill>
            <a:srgbClr val="F8F9FA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none" lIns="0" tIns="-12696" rIns="0" bIns="-12696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714348" y="2274838"/>
            <a:ext cx="8143932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0"/>
              </a:spcBef>
            </a:pPr>
            <a:r>
              <a:rPr lang="ru-RU" sz="3600" dirty="0" err="1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Sanoat</a:t>
            </a:r>
            <a:r>
              <a:rPr lang="ru-RU" sz="3600" dirty="0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 </a:t>
            </a:r>
            <a:r>
              <a:rPr lang="ru-RU" sz="3600" dirty="0" err="1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mahsulotining</a:t>
            </a:r>
            <a:r>
              <a:rPr lang="ru-RU" sz="3600" dirty="0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 </a:t>
            </a:r>
            <a:r>
              <a:rPr lang="ru-RU" sz="3600" dirty="0" err="1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texnik</a:t>
            </a:r>
            <a:r>
              <a:rPr lang="ru-RU" sz="3600" dirty="0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 </a:t>
            </a:r>
            <a:r>
              <a:rPr lang="ru-RU" sz="3600" dirty="0" err="1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darajasini</a:t>
            </a:r>
            <a:r>
              <a:rPr lang="ru-RU" sz="3600" dirty="0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 (</a:t>
            </a:r>
            <a:r>
              <a:rPr lang="ru-RU" sz="3600" dirty="0" err="1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sifat</a:t>
            </a:r>
            <a:r>
              <a:rPr lang="ru-RU" sz="3600" dirty="0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 </a:t>
            </a:r>
            <a:r>
              <a:rPr lang="ru-RU" sz="3600" dirty="0" err="1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darajasini</a:t>
            </a:r>
            <a:r>
              <a:rPr lang="ru-RU" sz="3600" dirty="0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) </a:t>
            </a:r>
            <a:r>
              <a:rPr lang="ru-RU" sz="3600" dirty="0" err="1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umumiy</a:t>
            </a:r>
            <a:r>
              <a:rPr lang="ru-RU" sz="3600" dirty="0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 </a:t>
            </a:r>
            <a:r>
              <a:rPr lang="ru-RU" sz="3600" dirty="0" err="1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baholash</a:t>
            </a:r>
            <a:r>
              <a:rPr lang="ru-RU" sz="3600" dirty="0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 </a:t>
            </a:r>
            <a:r>
              <a:rPr lang="ru-RU" sz="3600" dirty="0" err="1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uning</a:t>
            </a:r>
            <a:r>
              <a:rPr lang="ru-RU" sz="3600" dirty="0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 </a:t>
            </a:r>
            <a:r>
              <a:rPr lang="ru-RU" sz="3600" dirty="0" err="1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hayotiy</a:t>
            </a:r>
            <a:r>
              <a:rPr lang="ru-RU" sz="3600" dirty="0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 </a:t>
            </a:r>
            <a:r>
              <a:rPr lang="ru-RU" sz="3600" dirty="0" err="1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tsiklining</a:t>
            </a:r>
            <a:r>
              <a:rPr lang="ru-RU" sz="3600" dirty="0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 </a:t>
            </a:r>
            <a:r>
              <a:rPr lang="ru-RU" sz="3600" dirty="0" err="1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barcha</a:t>
            </a:r>
            <a:r>
              <a:rPr lang="ru-RU" sz="3600" dirty="0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 </a:t>
            </a:r>
            <a:r>
              <a:rPr lang="ru-RU" sz="3600" dirty="0" err="1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bosqichlarida</a:t>
            </a:r>
            <a:r>
              <a:rPr lang="ru-RU" sz="3600" dirty="0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 </a:t>
            </a:r>
            <a:r>
              <a:rPr lang="ru-RU" sz="3600" dirty="0" err="1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sifatni</a:t>
            </a:r>
            <a:r>
              <a:rPr lang="ru-RU" sz="3600" dirty="0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 </a:t>
            </a:r>
            <a:r>
              <a:rPr lang="ru-RU" sz="3600" dirty="0" err="1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baholash</a:t>
            </a:r>
            <a:r>
              <a:rPr lang="ru-RU" sz="3600" dirty="0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 </a:t>
            </a:r>
            <a:r>
              <a:rPr lang="ru-RU" sz="3600" dirty="0" err="1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to'plami</a:t>
            </a:r>
            <a:r>
              <a:rPr lang="ru-RU" sz="3600" dirty="0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 </a:t>
            </a:r>
            <a:r>
              <a:rPr lang="ru-RU" sz="3600" dirty="0" err="1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sifatida</a:t>
            </a:r>
            <a:r>
              <a:rPr lang="ru-RU" sz="3600" dirty="0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 </a:t>
            </a:r>
            <a:r>
              <a:rPr lang="ru-RU" sz="3600" dirty="0" err="1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tushuniladi</a:t>
            </a:r>
            <a:r>
              <a:rPr lang="ru-RU" sz="3600" dirty="0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.</a:t>
            </a:r>
            <a:r>
              <a:rPr lang="ru-RU" sz="3600" dirty="0" smtClean="0"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1066800" y="214290"/>
            <a:ext cx="7772400" cy="1309710"/>
          </a:xfrm>
          <a:solidFill>
            <a:schemeClr val="accent6"/>
          </a:solidFill>
        </p:spPr>
        <p:txBody>
          <a:bodyPr/>
          <a:lstStyle/>
          <a:p>
            <a:pPr algn="ctr"/>
            <a:r>
              <a:rPr lang="en-US" dirty="0" smtClean="0"/>
              <a:t/>
            </a:r>
            <a:br>
              <a:rPr lang="en-US" dirty="0" smtClean="0"/>
            </a:br>
            <a:r>
              <a:rPr lang="uz-Latn-UZ" b="1" dirty="0" smtClean="0"/>
              <a:t>Mahsulotning texnik darajasini umumiy baholash </a:t>
            </a:r>
            <a:endParaRPr lang="ru-RU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 Box 31"/>
          <p:cNvSpPr txBox="1">
            <a:spLocks noChangeArrowheads="1"/>
          </p:cNvSpPr>
          <p:nvPr/>
        </p:nvSpPr>
        <p:spPr bwMode="auto">
          <a:xfrm>
            <a:off x="8826500" y="152400"/>
            <a:ext cx="3175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/>
              <a:t> 3</a:t>
            </a:r>
          </a:p>
        </p:txBody>
      </p:sp>
      <p:sp>
        <p:nvSpPr>
          <p:cNvPr id="4099" name="Text Box 43"/>
          <p:cNvSpPr txBox="1">
            <a:spLocks noChangeArrowheads="1"/>
          </p:cNvSpPr>
          <p:nvPr/>
        </p:nvSpPr>
        <p:spPr bwMode="auto">
          <a:xfrm>
            <a:off x="712788" y="1714488"/>
            <a:ext cx="8431212" cy="4714908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just"/>
            <a:r>
              <a:rPr lang="uz-Latn-UZ" sz="3200" dirty="0" smtClean="0"/>
              <a:t>Texnik mahsulotlar sifatini boshqarish </a:t>
            </a:r>
            <a:r>
              <a:rPr lang="en-US" sz="3200" dirty="0" err="1" smtClean="0"/>
              <a:t>uning</a:t>
            </a:r>
            <a:r>
              <a:rPr lang="en-US" sz="3200" dirty="0" smtClean="0"/>
              <a:t> </a:t>
            </a:r>
            <a:r>
              <a:rPr lang="uz-Latn-UZ" sz="3200" dirty="0" smtClean="0"/>
              <a:t> hayot tsiklining barcha bosqichlarida sifatni baholash, tegishli boshqaruv qarorlarini qabul qilish va talab qilinadigan sifat darajasini ta'minlash bo'yicha harakatlar tushuniladi. </a:t>
            </a:r>
            <a:endParaRPr lang="ru-RU" sz="3200" dirty="0"/>
          </a:p>
        </p:txBody>
      </p:sp>
      <p:graphicFrame>
        <p:nvGraphicFramePr>
          <p:cNvPr id="2156" name="Group 108"/>
          <p:cNvGraphicFramePr>
            <a:graphicFrameLocks noGrp="1"/>
          </p:cNvGraphicFramePr>
          <p:nvPr/>
        </p:nvGraphicFramePr>
        <p:xfrm>
          <a:off x="785786" y="4429132"/>
          <a:ext cx="8201025" cy="944880"/>
        </p:xfrm>
        <a:graphic>
          <a:graphicData uri="http://schemas.openxmlformats.org/drawingml/2006/table">
            <a:tbl>
              <a:tblPr/>
              <a:tblGrid>
                <a:gridCol w="1603375"/>
                <a:gridCol w="234950"/>
                <a:gridCol w="1381125"/>
                <a:gridCol w="401638"/>
                <a:gridCol w="1128712"/>
                <a:gridCol w="387350"/>
                <a:gridCol w="1404938"/>
                <a:gridCol w="311150"/>
                <a:gridCol w="1347787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ITTKI</a:t>
                      </a: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→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Ishlab</a:t>
                      </a: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chikish</a:t>
                      </a: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→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Sotuv</a:t>
                      </a: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→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Foydalanish</a:t>
                      </a: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→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Utilizatsiya</a:t>
                      </a: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139" name="Rectangle 96"/>
          <p:cNvSpPr>
            <a:spLocks noChangeArrowheads="1"/>
          </p:cNvSpPr>
          <p:nvPr/>
        </p:nvSpPr>
        <p:spPr bwMode="auto">
          <a:xfrm>
            <a:off x="928662" y="5715016"/>
            <a:ext cx="7953011" cy="584775"/>
          </a:xfrm>
          <a:prstGeom prst="rect">
            <a:avLst/>
          </a:prstGeom>
          <a:noFill/>
          <a:ln w="317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en-US" sz="3200" dirty="0" smtClean="0"/>
              <a:t>T</a:t>
            </a:r>
            <a:r>
              <a:rPr lang="uz-Latn-UZ" sz="3200" dirty="0" smtClean="0"/>
              <a:t>exnik mahsulotlarning hayot tsikli bosqichlari</a:t>
            </a:r>
            <a:endParaRPr lang="ru-RU" sz="3200" dirty="0"/>
          </a:p>
        </p:txBody>
      </p:sp>
      <p:sp>
        <p:nvSpPr>
          <p:cNvPr id="7" name="Заголовок 11"/>
          <p:cNvSpPr txBox="1">
            <a:spLocks/>
          </p:cNvSpPr>
          <p:nvPr/>
        </p:nvSpPr>
        <p:spPr bwMode="auto">
          <a:xfrm>
            <a:off x="1000100" y="214290"/>
            <a:ext cx="7772400" cy="1285876"/>
          </a:xfrm>
          <a:prstGeom prst="rect">
            <a:avLst/>
          </a:prstGeom>
          <a:solidFill>
            <a:schemeClr val="accent6"/>
          </a:solidFill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en-US" sz="44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uz-Latn-UZ" sz="4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Mahsulotning texnik darajasini umumiy baholash </a:t>
            </a:r>
            <a:endParaRPr kumimoji="0" lang="ru-RU" sz="4400" b="0" i="0" u="none" strike="noStrike" kern="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2"/>
          <p:cNvSpPr txBox="1">
            <a:spLocks noChangeArrowheads="1"/>
          </p:cNvSpPr>
          <p:nvPr/>
        </p:nvSpPr>
        <p:spPr bwMode="auto">
          <a:xfrm>
            <a:off x="642910" y="214290"/>
            <a:ext cx="8196293" cy="971550"/>
          </a:xfrm>
          <a:prstGeom prst="rect">
            <a:avLst/>
          </a:prstGeom>
          <a:solidFill>
            <a:schemeClr val="accent6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uz-Latn-UZ" sz="2800" b="1" dirty="0" smtClean="0"/>
              <a:t>Yangi mahsulotni yaratish jarayoni</a:t>
            </a:r>
            <a:r>
              <a:rPr lang="en-US" sz="2800" b="1" dirty="0" err="1" smtClean="0"/>
              <a:t>ng</a:t>
            </a:r>
            <a:r>
              <a:rPr lang="en-US" sz="2800" b="1" dirty="0" smtClean="0"/>
              <a:t> </a:t>
            </a:r>
            <a:r>
              <a:rPr lang="uz-Latn-UZ" sz="2800" b="1" dirty="0" smtClean="0"/>
              <a:t>asosiy bosqichlari va yo'nalishlari</a:t>
            </a:r>
            <a:endParaRPr lang="en-US" sz="2800" b="1" dirty="0"/>
          </a:p>
        </p:txBody>
      </p:sp>
      <p:sp>
        <p:nvSpPr>
          <p:cNvPr id="5123" name="Text Box 37"/>
          <p:cNvSpPr txBox="1">
            <a:spLocks noChangeArrowheads="1"/>
          </p:cNvSpPr>
          <p:nvPr/>
        </p:nvSpPr>
        <p:spPr bwMode="auto">
          <a:xfrm>
            <a:off x="8724900" y="0"/>
            <a:ext cx="4191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 dirty="0"/>
              <a:t> </a:t>
            </a:r>
          </a:p>
        </p:txBody>
      </p:sp>
      <p:grpSp>
        <p:nvGrpSpPr>
          <p:cNvPr id="2" name="Group 41"/>
          <p:cNvGrpSpPr>
            <a:grpSpLocks/>
          </p:cNvGrpSpPr>
          <p:nvPr/>
        </p:nvGrpSpPr>
        <p:grpSpPr bwMode="auto">
          <a:xfrm>
            <a:off x="642938" y="1390650"/>
            <a:ext cx="8012113" cy="4521200"/>
            <a:chOff x="477" y="1094"/>
            <a:chExt cx="5047" cy="2848"/>
          </a:xfrm>
        </p:grpSpPr>
        <p:grpSp>
          <p:nvGrpSpPr>
            <p:cNvPr id="3" name="Group 42"/>
            <p:cNvGrpSpPr>
              <a:grpSpLocks/>
            </p:cNvGrpSpPr>
            <p:nvPr/>
          </p:nvGrpSpPr>
          <p:grpSpPr bwMode="auto">
            <a:xfrm>
              <a:off x="477" y="1094"/>
              <a:ext cx="5047" cy="2848"/>
              <a:chOff x="377" y="720"/>
              <a:chExt cx="5047" cy="2848"/>
            </a:xfrm>
          </p:grpSpPr>
          <p:sp>
            <p:nvSpPr>
              <p:cNvPr id="5134" name="Rectangle 43"/>
              <p:cNvSpPr>
                <a:spLocks noChangeArrowheads="1"/>
              </p:cNvSpPr>
              <p:nvPr/>
            </p:nvSpPr>
            <p:spPr bwMode="auto">
              <a:xfrm>
                <a:off x="411" y="744"/>
                <a:ext cx="1181" cy="288"/>
              </a:xfrm>
              <a:prstGeom prst="rect">
                <a:avLst/>
              </a:prstGeom>
              <a:solidFill>
                <a:srgbClr val="FFCC99">
                  <a:alpha val="50195"/>
                </a:srgbClr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r>
                  <a:rPr lang="en-US" b="1" dirty="0" err="1" smtClean="0"/>
                  <a:t>Bosqich</a:t>
                </a:r>
                <a:r>
                  <a:rPr lang="en-US" b="1" dirty="0" smtClean="0"/>
                  <a:t> </a:t>
                </a:r>
                <a:endParaRPr lang="ru-RU" b="1" dirty="0"/>
              </a:p>
            </p:txBody>
          </p:sp>
          <p:sp>
            <p:nvSpPr>
              <p:cNvPr id="5135" name="Rectangle 44"/>
              <p:cNvSpPr>
                <a:spLocks noChangeArrowheads="1"/>
              </p:cNvSpPr>
              <p:nvPr/>
            </p:nvSpPr>
            <p:spPr bwMode="auto">
              <a:xfrm>
                <a:off x="1592" y="720"/>
                <a:ext cx="3832" cy="288"/>
              </a:xfrm>
              <a:prstGeom prst="rect">
                <a:avLst/>
              </a:prstGeom>
              <a:solidFill>
                <a:srgbClr val="FFCC99">
                  <a:alpha val="50195"/>
                </a:srgbClr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r>
                  <a:rPr lang="uz-Latn-UZ" b="1" dirty="0" smtClean="0"/>
                  <a:t>Mahsulotning hayot aylanishi</a:t>
                </a:r>
                <a:endParaRPr lang="ru-RU" b="1" dirty="0"/>
              </a:p>
            </p:txBody>
          </p:sp>
          <p:sp>
            <p:nvSpPr>
              <p:cNvPr id="5136" name="Rectangle 45"/>
              <p:cNvSpPr>
                <a:spLocks noChangeArrowheads="1"/>
              </p:cNvSpPr>
              <p:nvPr/>
            </p:nvSpPr>
            <p:spPr bwMode="auto">
              <a:xfrm>
                <a:off x="411" y="1008"/>
                <a:ext cx="1181" cy="376"/>
              </a:xfrm>
              <a:prstGeom prst="rect">
                <a:avLst/>
              </a:prstGeom>
              <a:solidFill>
                <a:srgbClr val="00CCFF">
                  <a:alpha val="50195"/>
                </a:srgbClr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r>
                  <a:rPr lang="en-US" dirty="0" smtClean="0"/>
                  <a:t>Э</a:t>
                </a:r>
                <a:r>
                  <a:rPr lang="ru-RU" dirty="0" err="1" smtClean="0"/>
                  <a:t>ксплуатация</a:t>
                </a:r>
                <a:endParaRPr lang="ru-RU" dirty="0"/>
              </a:p>
            </p:txBody>
          </p:sp>
          <p:sp>
            <p:nvSpPr>
              <p:cNvPr id="5137" name="Rectangle 46"/>
              <p:cNvSpPr>
                <a:spLocks noChangeArrowheads="1"/>
              </p:cNvSpPr>
              <p:nvPr/>
            </p:nvSpPr>
            <p:spPr bwMode="auto">
              <a:xfrm>
                <a:off x="1592" y="1008"/>
                <a:ext cx="3832" cy="376"/>
              </a:xfrm>
              <a:prstGeom prst="rect">
                <a:avLst/>
              </a:prstGeom>
              <a:solidFill>
                <a:srgbClr val="00CCFF">
                  <a:alpha val="50195"/>
                </a:srgbClr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ru-RU"/>
              </a:p>
            </p:txBody>
          </p:sp>
          <p:sp>
            <p:nvSpPr>
              <p:cNvPr id="5138" name="Rectangle 47"/>
              <p:cNvSpPr>
                <a:spLocks noChangeArrowheads="1"/>
              </p:cNvSpPr>
              <p:nvPr/>
            </p:nvSpPr>
            <p:spPr bwMode="auto">
              <a:xfrm>
                <a:off x="422" y="1392"/>
                <a:ext cx="1170" cy="352"/>
              </a:xfrm>
              <a:prstGeom prst="rect">
                <a:avLst/>
              </a:prstGeom>
              <a:solidFill>
                <a:srgbClr val="00FF00">
                  <a:alpha val="50195"/>
                </a:srgbClr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r>
                  <a:rPr lang="en-US" b="1" dirty="0" err="1" smtClean="0"/>
                  <a:t>Sotuv</a:t>
                </a:r>
                <a:endParaRPr lang="ru-RU" b="1" dirty="0"/>
              </a:p>
            </p:txBody>
          </p:sp>
          <p:sp>
            <p:nvSpPr>
              <p:cNvPr id="5139" name="Rectangle 48"/>
              <p:cNvSpPr>
                <a:spLocks noChangeArrowheads="1"/>
              </p:cNvSpPr>
              <p:nvPr/>
            </p:nvSpPr>
            <p:spPr bwMode="auto">
              <a:xfrm>
                <a:off x="1592" y="1392"/>
                <a:ext cx="3832" cy="352"/>
              </a:xfrm>
              <a:prstGeom prst="rect">
                <a:avLst/>
              </a:prstGeom>
              <a:solidFill>
                <a:srgbClr val="00FF00">
                  <a:alpha val="50195"/>
                </a:srgbClr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ru-RU" sz="1600"/>
              </a:p>
            </p:txBody>
          </p:sp>
          <p:sp>
            <p:nvSpPr>
              <p:cNvPr id="5140" name="Rectangle 49"/>
              <p:cNvSpPr>
                <a:spLocks noChangeArrowheads="1"/>
              </p:cNvSpPr>
              <p:nvPr/>
            </p:nvSpPr>
            <p:spPr bwMode="auto">
              <a:xfrm>
                <a:off x="411" y="1744"/>
                <a:ext cx="1181" cy="408"/>
              </a:xfrm>
              <a:prstGeom prst="rect">
                <a:avLst/>
              </a:prstGeom>
              <a:solidFill>
                <a:srgbClr val="FFFF00">
                  <a:alpha val="50195"/>
                </a:srgbClr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r>
                  <a:rPr lang="en-US" sz="2000" b="1" dirty="0" err="1" smtClean="0"/>
                  <a:t>Ishlab</a:t>
                </a:r>
                <a:r>
                  <a:rPr lang="en-US" sz="2000" b="1" dirty="0" smtClean="0"/>
                  <a:t> </a:t>
                </a:r>
                <a:r>
                  <a:rPr lang="en-US" sz="2000" b="1" dirty="0" err="1" smtClean="0"/>
                  <a:t>chiqarish</a:t>
                </a:r>
                <a:endParaRPr lang="ru-RU" sz="2000" b="1" dirty="0"/>
              </a:p>
            </p:txBody>
          </p:sp>
          <p:sp>
            <p:nvSpPr>
              <p:cNvPr id="5141" name="Rectangle 50"/>
              <p:cNvSpPr>
                <a:spLocks noChangeArrowheads="1"/>
              </p:cNvSpPr>
              <p:nvPr/>
            </p:nvSpPr>
            <p:spPr bwMode="auto">
              <a:xfrm>
                <a:off x="1592" y="1744"/>
                <a:ext cx="3832" cy="408"/>
              </a:xfrm>
              <a:prstGeom prst="rect">
                <a:avLst/>
              </a:prstGeom>
              <a:solidFill>
                <a:srgbClr val="FFFF00">
                  <a:alpha val="50195"/>
                </a:srgbClr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ru-RU" sz="1600"/>
              </a:p>
            </p:txBody>
          </p:sp>
          <p:sp>
            <p:nvSpPr>
              <p:cNvPr id="5142" name="Rectangle 51"/>
              <p:cNvSpPr>
                <a:spLocks noChangeArrowheads="1"/>
              </p:cNvSpPr>
              <p:nvPr/>
            </p:nvSpPr>
            <p:spPr bwMode="auto">
              <a:xfrm>
                <a:off x="377" y="2152"/>
                <a:ext cx="1215" cy="472"/>
              </a:xfrm>
              <a:prstGeom prst="rect">
                <a:avLst/>
              </a:prstGeom>
              <a:solidFill>
                <a:srgbClr val="FF99CC">
                  <a:alpha val="50195"/>
                </a:srgbClr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r>
                  <a:rPr lang="en-US" b="1" dirty="0" err="1" smtClean="0"/>
                  <a:t>Sinov</a:t>
                </a:r>
                <a:endParaRPr lang="ru-RU" b="1" dirty="0"/>
              </a:p>
            </p:txBody>
          </p:sp>
          <p:sp>
            <p:nvSpPr>
              <p:cNvPr id="5143" name="Rectangle 52"/>
              <p:cNvSpPr>
                <a:spLocks noChangeArrowheads="1"/>
              </p:cNvSpPr>
              <p:nvPr/>
            </p:nvSpPr>
            <p:spPr bwMode="auto">
              <a:xfrm>
                <a:off x="1592" y="2152"/>
                <a:ext cx="3832" cy="472"/>
              </a:xfrm>
              <a:prstGeom prst="rect">
                <a:avLst/>
              </a:prstGeom>
              <a:solidFill>
                <a:srgbClr val="FF99CC">
                  <a:alpha val="50195"/>
                </a:srgbClr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ru-RU" sz="1600"/>
              </a:p>
            </p:txBody>
          </p:sp>
          <p:sp>
            <p:nvSpPr>
              <p:cNvPr id="5144" name="Rectangle 53"/>
              <p:cNvSpPr>
                <a:spLocks noChangeArrowheads="1"/>
              </p:cNvSpPr>
              <p:nvPr/>
            </p:nvSpPr>
            <p:spPr bwMode="auto">
              <a:xfrm>
                <a:off x="377" y="2624"/>
                <a:ext cx="1215" cy="472"/>
              </a:xfrm>
              <a:prstGeom prst="rect">
                <a:avLst/>
              </a:prstGeom>
              <a:solidFill>
                <a:srgbClr val="FF99CC">
                  <a:alpha val="50195"/>
                </a:srgbClr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r>
                  <a:rPr lang="en-US" b="1" dirty="0" err="1" smtClean="0"/>
                  <a:t>Loyihalash</a:t>
                </a:r>
                <a:endParaRPr lang="ru-RU" b="1" dirty="0"/>
              </a:p>
            </p:txBody>
          </p:sp>
          <p:sp>
            <p:nvSpPr>
              <p:cNvPr id="5145" name="Rectangle 54"/>
              <p:cNvSpPr>
                <a:spLocks noChangeArrowheads="1"/>
              </p:cNvSpPr>
              <p:nvPr/>
            </p:nvSpPr>
            <p:spPr bwMode="auto">
              <a:xfrm>
                <a:off x="1592" y="2624"/>
                <a:ext cx="3832" cy="472"/>
              </a:xfrm>
              <a:prstGeom prst="rect">
                <a:avLst/>
              </a:prstGeom>
              <a:solidFill>
                <a:srgbClr val="FF99CC">
                  <a:alpha val="50195"/>
                </a:srgbClr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ru-RU" sz="1600"/>
              </a:p>
            </p:txBody>
          </p:sp>
          <p:sp>
            <p:nvSpPr>
              <p:cNvPr id="5146" name="Rectangle 55"/>
              <p:cNvSpPr>
                <a:spLocks noChangeArrowheads="1"/>
              </p:cNvSpPr>
              <p:nvPr/>
            </p:nvSpPr>
            <p:spPr bwMode="auto">
              <a:xfrm>
                <a:off x="377" y="3096"/>
                <a:ext cx="1215" cy="472"/>
              </a:xfrm>
              <a:prstGeom prst="rect">
                <a:avLst/>
              </a:prstGeom>
              <a:solidFill>
                <a:srgbClr val="FF99CC">
                  <a:alpha val="50195"/>
                </a:srgbClr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r>
                  <a:rPr lang="en-US" b="1" dirty="0" err="1" smtClean="0"/>
                  <a:t>Ilmiy</a:t>
                </a:r>
                <a:r>
                  <a:rPr lang="en-US" b="1" dirty="0" smtClean="0"/>
                  <a:t> </a:t>
                </a:r>
                <a:r>
                  <a:rPr lang="en-US" b="1" dirty="0" err="1" smtClean="0"/>
                  <a:t>tadqiqot</a:t>
                </a:r>
                <a:endParaRPr lang="ru-RU" b="1" dirty="0"/>
              </a:p>
            </p:txBody>
          </p:sp>
          <p:sp>
            <p:nvSpPr>
              <p:cNvPr id="5147" name="Rectangle 56"/>
              <p:cNvSpPr>
                <a:spLocks noChangeArrowheads="1"/>
              </p:cNvSpPr>
              <p:nvPr/>
            </p:nvSpPr>
            <p:spPr bwMode="auto">
              <a:xfrm>
                <a:off x="1592" y="3096"/>
                <a:ext cx="3832" cy="472"/>
              </a:xfrm>
              <a:prstGeom prst="rect">
                <a:avLst/>
              </a:prstGeom>
              <a:solidFill>
                <a:srgbClr val="FF99CC">
                  <a:alpha val="50195"/>
                </a:srgbClr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ru-RU" sz="1600"/>
              </a:p>
            </p:txBody>
          </p:sp>
          <p:sp>
            <p:nvSpPr>
              <p:cNvPr id="5148" name="Text Box 57"/>
              <p:cNvSpPr txBox="1">
                <a:spLocks noChangeArrowheads="1"/>
              </p:cNvSpPr>
              <p:nvPr/>
            </p:nvSpPr>
            <p:spPr bwMode="auto">
              <a:xfrm>
                <a:off x="1702" y="3177"/>
                <a:ext cx="220" cy="274"/>
              </a:xfrm>
              <a:prstGeom prst="rect">
                <a:avLst/>
              </a:prstGeom>
              <a:solidFill>
                <a:srgbClr val="FFFFFF">
                  <a:alpha val="50195"/>
                </a:srgbClr>
              </a:solidFill>
              <a:ln w="3810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ru-RU" sz="2000"/>
                  <a:t>1</a:t>
                </a:r>
              </a:p>
            </p:txBody>
          </p:sp>
          <p:sp>
            <p:nvSpPr>
              <p:cNvPr id="5149" name="Text Box 58"/>
              <p:cNvSpPr txBox="1">
                <a:spLocks noChangeArrowheads="1"/>
              </p:cNvSpPr>
              <p:nvPr/>
            </p:nvSpPr>
            <p:spPr bwMode="auto">
              <a:xfrm>
                <a:off x="2134" y="3177"/>
                <a:ext cx="220" cy="274"/>
              </a:xfrm>
              <a:prstGeom prst="rect">
                <a:avLst/>
              </a:prstGeom>
              <a:solidFill>
                <a:srgbClr val="FFFFFF">
                  <a:alpha val="50195"/>
                </a:srgbClr>
              </a:solidFill>
              <a:ln w="3810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ru-RU" sz="2000"/>
                  <a:t>2</a:t>
                </a:r>
              </a:p>
            </p:txBody>
          </p:sp>
          <p:sp>
            <p:nvSpPr>
              <p:cNvPr id="5150" name="Text Box 59"/>
              <p:cNvSpPr txBox="1">
                <a:spLocks noChangeArrowheads="1"/>
              </p:cNvSpPr>
              <p:nvPr/>
            </p:nvSpPr>
            <p:spPr bwMode="auto">
              <a:xfrm>
                <a:off x="2490" y="2721"/>
                <a:ext cx="220" cy="274"/>
              </a:xfrm>
              <a:prstGeom prst="rect">
                <a:avLst/>
              </a:prstGeom>
              <a:solidFill>
                <a:srgbClr val="FFFFFF">
                  <a:alpha val="50195"/>
                </a:srgbClr>
              </a:solidFill>
              <a:ln w="3810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ru-RU" sz="2000"/>
                  <a:t>3</a:t>
                </a:r>
              </a:p>
            </p:txBody>
          </p:sp>
          <p:sp>
            <p:nvSpPr>
              <p:cNvPr id="5151" name="Text Box 60"/>
              <p:cNvSpPr txBox="1">
                <a:spLocks noChangeArrowheads="1"/>
              </p:cNvSpPr>
              <p:nvPr/>
            </p:nvSpPr>
            <p:spPr bwMode="auto">
              <a:xfrm>
                <a:off x="2710" y="2249"/>
                <a:ext cx="220" cy="274"/>
              </a:xfrm>
              <a:prstGeom prst="rect">
                <a:avLst/>
              </a:prstGeom>
              <a:solidFill>
                <a:srgbClr val="FFFFFF">
                  <a:alpha val="50195"/>
                </a:srgbClr>
              </a:solidFill>
              <a:ln w="3810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ru-RU" sz="2000"/>
                  <a:t>4</a:t>
                </a:r>
              </a:p>
            </p:txBody>
          </p:sp>
          <p:sp>
            <p:nvSpPr>
              <p:cNvPr id="5152" name="Text Box 61"/>
              <p:cNvSpPr txBox="1">
                <a:spLocks noChangeArrowheads="1"/>
              </p:cNvSpPr>
              <p:nvPr/>
            </p:nvSpPr>
            <p:spPr bwMode="auto">
              <a:xfrm>
                <a:off x="2930" y="3177"/>
                <a:ext cx="220" cy="274"/>
              </a:xfrm>
              <a:prstGeom prst="rect">
                <a:avLst/>
              </a:prstGeom>
              <a:solidFill>
                <a:srgbClr val="FFFFFF">
                  <a:alpha val="50195"/>
                </a:srgbClr>
              </a:solidFill>
              <a:ln w="3810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ru-RU" sz="2000"/>
                  <a:t>5</a:t>
                </a:r>
              </a:p>
            </p:txBody>
          </p:sp>
          <p:sp>
            <p:nvSpPr>
              <p:cNvPr id="5153" name="Line 62"/>
              <p:cNvSpPr>
                <a:spLocks noChangeShapeType="1"/>
              </p:cNvSpPr>
              <p:nvPr/>
            </p:nvSpPr>
            <p:spPr bwMode="auto">
              <a:xfrm>
                <a:off x="1922" y="3312"/>
                <a:ext cx="212" cy="0"/>
              </a:xfrm>
              <a:prstGeom prst="line">
                <a:avLst/>
              </a:prstGeom>
              <a:noFill/>
              <a:ln w="3175">
                <a:solidFill>
                  <a:schemeClr val="tx1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154" name="Line 63"/>
              <p:cNvSpPr>
                <a:spLocks noChangeShapeType="1"/>
              </p:cNvSpPr>
              <p:nvPr/>
            </p:nvSpPr>
            <p:spPr bwMode="auto">
              <a:xfrm flipV="1">
                <a:off x="2239" y="2856"/>
                <a:ext cx="249" cy="322"/>
              </a:xfrm>
              <a:prstGeom prst="line">
                <a:avLst/>
              </a:prstGeom>
              <a:noFill/>
              <a:ln w="3175">
                <a:solidFill>
                  <a:schemeClr val="tx1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155" name="Line 64"/>
              <p:cNvSpPr>
                <a:spLocks noChangeShapeType="1"/>
              </p:cNvSpPr>
              <p:nvPr/>
            </p:nvSpPr>
            <p:spPr bwMode="auto">
              <a:xfrm flipV="1">
                <a:off x="2608" y="2523"/>
                <a:ext cx="200" cy="198"/>
              </a:xfrm>
              <a:prstGeom prst="line">
                <a:avLst/>
              </a:prstGeom>
              <a:noFill/>
              <a:ln w="3175">
                <a:solidFill>
                  <a:schemeClr val="tx1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156" name="Line 65"/>
              <p:cNvSpPr>
                <a:spLocks noChangeShapeType="1"/>
              </p:cNvSpPr>
              <p:nvPr/>
            </p:nvSpPr>
            <p:spPr bwMode="auto">
              <a:xfrm>
                <a:off x="2808" y="2523"/>
                <a:ext cx="224" cy="654"/>
              </a:xfrm>
              <a:prstGeom prst="line">
                <a:avLst/>
              </a:prstGeom>
              <a:noFill/>
              <a:ln w="3175">
                <a:solidFill>
                  <a:schemeClr val="tx1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157" name="Text Box 66"/>
              <p:cNvSpPr txBox="1">
                <a:spLocks noChangeArrowheads="1"/>
              </p:cNvSpPr>
              <p:nvPr/>
            </p:nvSpPr>
            <p:spPr bwMode="auto">
              <a:xfrm>
                <a:off x="3150" y="2721"/>
                <a:ext cx="220" cy="274"/>
              </a:xfrm>
              <a:prstGeom prst="rect">
                <a:avLst/>
              </a:prstGeom>
              <a:solidFill>
                <a:srgbClr val="FFFFFF">
                  <a:alpha val="50195"/>
                </a:srgbClr>
              </a:solidFill>
              <a:ln w="3810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ru-RU" sz="2000"/>
                  <a:t>6</a:t>
                </a:r>
              </a:p>
            </p:txBody>
          </p:sp>
          <p:sp>
            <p:nvSpPr>
              <p:cNvPr id="5158" name="Text Box 67"/>
              <p:cNvSpPr txBox="1">
                <a:spLocks noChangeArrowheads="1"/>
              </p:cNvSpPr>
              <p:nvPr/>
            </p:nvSpPr>
            <p:spPr bwMode="auto">
              <a:xfrm>
                <a:off x="3370" y="2249"/>
                <a:ext cx="220" cy="274"/>
              </a:xfrm>
              <a:prstGeom prst="rect">
                <a:avLst/>
              </a:prstGeom>
              <a:solidFill>
                <a:srgbClr val="FFFFFF">
                  <a:alpha val="50195"/>
                </a:srgbClr>
              </a:solidFill>
              <a:ln w="3810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ru-RU" sz="2000"/>
                  <a:t>7</a:t>
                </a:r>
              </a:p>
            </p:txBody>
          </p:sp>
          <p:sp>
            <p:nvSpPr>
              <p:cNvPr id="5159" name="Text Box 68"/>
              <p:cNvSpPr txBox="1">
                <a:spLocks noChangeArrowheads="1"/>
              </p:cNvSpPr>
              <p:nvPr/>
            </p:nvSpPr>
            <p:spPr bwMode="auto">
              <a:xfrm>
                <a:off x="3722" y="1744"/>
                <a:ext cx="220" cy="274"/>
              </a:xfrm>
              <a:prstGeom prst="rect">
                <a:avLst/>
              </a:prstGeom>
              <a:solidFill>
                <a:srgbClr val="FFFFFF">
                  <a:alpha val="50195"/>
                </a:srgbClr>
              </a:solidFill>
              <a:ln w="3810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r>
                  <a:rPr lang="ru-RU" sz="2000"/>
                  <a:t>8</a:t>
                </a:r>
              </a:p>
            </p:txBody>
          </p:sp>
          <p:sp>
            <p:nvSpPr>
              <p:cNvPr id="5160" name="Text Box 69"/>
              <p:cNvSpPr txBox="1">
                <a:spLocks noChangeArrowheads="1"/>
              </p:cNvSpPr>
              <p:nvPr/>
            </p:nvSpPr>
            <p:spPr bwMode="auto">
              <a:xfrm>
                <a:off x="4066" y="1470"/>
                <a:ext cx="220" cy="274"/>
              </a:xfrm>
              <a:prstGeom prst="rect">
                <a:avLst/>
              </a:prstGeom>
              <a:solidFill>
                <a:srgbClr val="FFFFFF">
                  <a:alpha val="50195"/>
                </a:srgbClr>
              </a:solidFill>
              <a:ln w="3810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ru-RU" sz="2000"/>
                  <a:t>9</a:t>
                </a:r>
              </a:p>
            </p:txBody>
          </p:sp>
          <p:sp>
            <p:nvSpPr>
              <p:cNvPr id="5161" name="Text Box 70"/>
              <p:cNvSpPr txBox="1">
                <a:spLocks noChangeArrowheads="1"/>
              </p:cNvSpPr>
              <p:nvPr/>
            </p:nvSpPr>
            <p:spPr bwMode="auto">
              <a:xfrm>
                <a:off x="4434" y="1110"/>
                <a:ext cx="665" cy="274"/>
              </a:xfrm>
              <a:prstGeom prst="rect">
                <a:avLst/>
              </a:prstGeom>
              <a:solidFill>
                <a:srgbClr val="FFFFFF">
                  <a:alpha val="50195"/>
                </a:srgbClr>
              </a:solidFill>
              <a:ln w="3810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/>
                <a:r>
                  <a:rPr lang="ru-RU" sz="2000"/>
                  <a:t>10</a:t>
                </a:r>
              </a:p>
            </p:txBody>
          </p:sp>
          <p:sp>
            <p:nvSpPr>
              <p:cNvPr id="5162" name="Line 71"/>
              <p:cNvSpPr>
                <a:spLocks noChangeShapeType="1"/>
              </p:cNvSpPr>
              <p:nvPr/>
            </p:nvSpPr>
            <p:spPr bwMode="auto">
              <a:xfrm flipV="1">
                <a:off x="3256" y="2523"/>
                <a:ext cx="232" cy="198"/>
              </a:xfrm>
              <a:prstGeom prst="line">
                <a:avLst/>
              </a:prstGeom>
              <a:noFill/>
              <a:ln w="3175">
                <a:solidFill>
                  <a:schemeClr val="tx1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163" name="Line 72"/>
              <p:cNvSpPr>
                <a:spLocks noChangeShapeType="1"/>
              </p:cNvSpPr>
              <p:nvPr/>
            </p:nvSpPr>
            <p:spPr bwMode="auto">
              <a:xfrm flipV="1">
                <a:off x="3488" y="2018"/>
                <a:ext cx="352" cy="231"/>
              </a:xfrm>
              <a:prstGeom prst="line">
                <a:avLst/>
              </a:prstGeom>
              <a:noFill/>
              <a:ln w="3175">
                <a:solidFill>
                  <a:schemeClr val="tx1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164" name="Line 73"/>
              <p:cNvSpPr>
                <a:spLocks noChangeShapeType="1"/>
              </p:cNvSpPr>
              <p:nvPr/>
            </p:nvSpPr>
            <p:spPr bwMode="auto">
              <a:xfrm flipV="1">
                <a:off x="3942" y="1744"/>
                <a:ext cx="234" cy="152"/>
              </a:xfrm>
              <a:prstGeom prst="line">
                <a:avLst/>
              </a:prstGeom>
              <a:noFill/>
              <a:ln w="3175">
                <a:solidFill>
                  <a:schemeClr val="tx1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165" name="Line 74"/>
              <p:cNvSpPr>
                <a:spLocks noChangeShapeType="1"/>
              </p:cNvSpPr>
              <p:nvPr/>
            </p:nvSpPr>
            <p:spPr bwMode="auto">
              <a:xfrm flipV="1">
                <a:off x="4286" y="1392"/>
                <a:ext cx="148" cy="216"/>
              </a:xfrm>
              <a:prstGeom prst="line">
                <a:avLst/>
              </a:prstGeom>
              <a:noFill/>
              <a:ln w="3175">
                <a:solidFill>
                  <a:schemeClr val="tx1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166" name="Line 75"/>
              <p:cNvSpPr>
                <a:spLocks noChangeShapeType="1"/>
              </p:cNvSpPr>
              <p:nvPr/>
            </p:nvSpPr>
            <p:spPr bwMode="auto">
              <a:xfrm>
                <a:off x="4840" y="1392"/>
                <a:ext cx="0" cy="1785"/>
              </a:xfrm>
              <a:prstGeom prst="line">
                <a:avLst/>
              </a:prstGeom>
              <a:noFill/>
              <a:ln w="3175">
                <a:solidFill>
                  <a:schemeClr val="tx1"/>
                </a:solidFill>
                <a:prstDash val="dash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167" name="Text Box 76"/>
              <p:cNvSpPr txBox="1">
                <a:spLocks noChangeArrowheads="1"/>
              </p:cNvSpPr>
              <p:nvPr/>
            </p:nvSpPr>
            <p:spPr bwMode="auto">
              <a:xfrm>
                <a:off x="4730" y="3178"/>
                <a:ext cx="306" cy="274"/>
              </a:xfrm>
              <a:prstGeom prst="rect">
                <a:avLst/>
              </a:prstGeom>
              <a:solidFill>
                <a:srgbClr val="FFFFFF">
                  <a:alpha val="50195"/>
                </a:srgbClr>
              </a:solidFill>
              <a:ln w="3810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ru-RU" sz="2000"/>
                  <a:t>1н</a:t>
                </a:r>
              </a:p>
            </p:txBody>
          </p:sp>
          <p:sp>
            <p:nvSpPr>
              <p:cNvPr id="5168" name="Line 77"/>
              <p:cNvSpPr>
                <a:spLocks noChangeShapeType="1"/>
              </p:cNvSpPr>
              <p:nvPr/>
            </p:nvSpPr>
            <p:spPr bwMode="auto">
              <a:xfrm>
                <a:off x="4066" y="2856"/>
                <a:ext cx="664" cy="456"/>
              </a:xfrm>
              <a:prstGeom prst="line">
                <a:avLst/>
              </a:prstGeom>
              <a:noFill/>
              <a:ln w="3175">
                <a:solidFill>
                  <a:schemeClr val="tx1"/>
                </a:solidFill>
                <a:prstDash val="dash"/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169" name="Text Box 78"/>
              <p:cNvSpPr txBox="1">
                <a:spLocks noChangeArrowheads="1"/>
              </p:cNvSpPr>
              <p:nvPr/>
            </p:nvSpPr>
            <p:spPr bwMode="auto">
              <a:xfrm>
                <a:off x="3480" y="3178"/>
                <a:ext cx="321" cy="274"/>
              </a:xfrm>
              <a:prstGeom prst="rect">
                <a:avLst/>
              </a:prstGeom>
              <a:solidFill>
                <a:srgbClr val="FFFFFF">
                  <a:alpha val="50195"/>
                </a:srgbClr>
              </a:solidFill>
              <a:ln w="38100">
                <a:solidFill>
                  <a:schemeClr val="tx1"/>
                </a:solidFill>
                <a:prstDash val="lgDashDot"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ru-RU" sz="2000"/>
                  <a:t>5м</a:t>
                </a:r>
              </a:p>
            </p:txBody>
          </p:sp>
          <p:sp>
            <p:nvSpPr>
              <p:cNvPr id="5170" name="Text Box 79"/>
              <p:cNvSpPr txBox="1">
                <a:spLocks noChangeArrowheads="1"/>
              </p:cNvSpPr>
              <p:nvPr/>
            </p:nvSpPr>
            <p:spPr bwMode="auto">
              <a:xfrm>
                <a:off x="3745" y="2719"/>
                <a:ext cx="321" cy="274"/>
              </a:xfrm>
              <a:prstGeom prst="rect">
                <a:avLst/>
              </a:prstGeom>
              <a:solidFill>
                <a:srgbClr val="FFFFFF">
                  <a:alpha val="50195"/>
                </a:srgbClr>
              </a:solidFill>
              <a:ln w="38100">
                <a:solidFill>
                  <a:schemeClr val="tx1"/>
                </a:solidFill>
                <a:prstDash val="lgDashDot"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ru-RU" sz="2000"/>
                  <a:t>6м</a:t>
                </a:r>
              </a:p>
            </p:txBody>
          </p:sp>
          <p:sp>
            <p:nvSpPr>
              <p:cNvPr id="5171" name="Text Box 80"/>
              <p:cNvSpPr txBox="1">
                <a:spLocks noChangeArrowheads="1"/>
              </p:cNvSpPr>
              <p:nvPr/>
            </p:nvSpPr>
            <p:spPr bwMode="auto">
              <a:xfrm>
                <a:off x="3965" y="2249"/>
                <a:ext cx="321" cy="274"/>
              </a:xfrm>
              <a:prstGeom prst="rect">
                <a:avLst/>
              </a:prstGeom>
              <a:solidFill>
                <a:srgbClr val="FFFFFF">
                  <a:alpha val="50195"/>
                </a:srgbClr>
              </a:solidFill>
              <a:ln w="38100">
                <a:solidFill>
                  <a:schemeClr val="tx1"/>
                </a:solidFill>
                <a:prstDash val="lgDashDot"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ru-RU" sz="2000"/>
                  <a:t>7м</a:t>
                </a:r>
              </a:p>
            </p:txBody>
          </p:sp>
          <p:sp>
            <p:nvSpPr>
              <p:cNvPr id="5172" name="Line 81"/>
              <p:cNvSpPr>
                <a:spLocks noChangeShapeType="1"/>
              </p:cNvSpPr>
              <p:nvPr/>
            </p:nvSpPr>
            <p:spPr bwMode="auto">
              <a:xfrm flipV="1">
                <a:off x="3590" y="2995"/>
                <a:ext cx="250" cy="183"/>
              </a:xfrm>
              <a:prstGeom prst="line">
                <a:avLst/>
              </a:prstGeom>
              <a:noFill/>
              <a:ln w="3175">
                <a:solidFill>
                  <a:schemeClr val="tx1"/>
                </a:solidFill>
                <a:prstDash val="lgDashDot"/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173" name="Line 82"/>
              <p:cNvSpPr>
                <a:spLocks noChangeShapeType="1"/>
              </p:cNvSpPr>
              <p:nvPr/>
            </p:nvSpPr>
            <p:spPr bwMode="auto">
              <a:xfrm flipV="1">
                <a:off x="3942" y="2523"/>
                <a:ext cx="234" cy="198"/>
              </a:xfrm>
              <a:prstGeom prst="line">
                <a:avLst/>
              </a:prstGeom>
              <a:noFill/>
              <a:ln w="3175">
                <a:solidFill>
                  <a:schemeClr val="tx1"/>
                </a:solidFill>
                <a:prstDash val="lgDashDot"/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174" name="Line 83"/>
              <p:cNvSpPr>
                <a:spLocks noChangeShapeType="1"/>
              </p:cNvSpPr>
              <p:nvPr/>
            </p:nvSpPr>
            <p:spPr bwMode="auto">
              <a:xfrm>
                <a:off x="4176" y="2523"/>
                <a:ext cx="554" cy="789"/>
              </a:xfrm>
              <a:prstGeom prst="line">
                <a:avLst/>
              </a:prstGeom>
              <a:noFill/>
              <a:ln w="3175">
                <a:solidFill>
                  <a:schemeClr val="tx1"/>
                </a:solidFill>
                <a:prstDash val="dash"/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sp>
          <p:nvSpPr>
            <p:cNvPr id="5131" name="Line 84"/>
            <p:cNvSpPr>
              <a:spLocks noChangeShapeType="1"/>
            </p:cNvSpPr>
            <p:nvPr/>
          </p:nvSpPr>
          <p:spPr bwMode="auto">
            <a:xfrm flipV="1">
              <a:off x="3132" y="3367"/>
              <a:ext cx="224" cy="182"/>
            </a:xfrm>
            <a:prstGeom prst="line">
              <a:avLst/>
            </a:prstGeom>
            <a:noFill/>
            <a:ln w="317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132" name="Line 85"/>
            <p:cNvSpPr>
              <a:spLocks noChangeShapeType="1"/>
            </p:cNvSpPr>
            <p:nvPr/>
          </p:nvSpPr>
          <p:spPr bwMode="auto">
            <a:xfrm>
              <a:off x="3901" y="3686"/>
              <a:ext cx="929" cy="0"/>
            </a:xfrm>
            <a:prstGeom prst="line">
              <a:avLst/>
            </a:prstGeom>
            <a:noFill/>
            <a:ln w="3175">
              <a:solidFill>
                <a:schemeClr val="tx1"/>
              </a:solidFill>
              <a:prstDash val="dash"/>
              <a:round/>
              <a:headEnd/>
              <a:tailEnd type="triangle" w="med" len="med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133" name="Line 86"/>
            <p:cNvSpPr>
              <a:spLocks noChangeShapeType="1"/>
            </p:cNvSpPr>
            <p:nvPr/>
          </p:nvSpPr>
          <p:spPr bwMode="auto">
            <a:xfrm>
              <a:off x="3590" y="2894"/>
              <a:ext cx="102" cy="655"/>
            </a:xfrm>
            <a:prstGeom prst="line">
              <a:avLst/>
            </a:prstGeom>
            <a:noFill/>
            <a:ln w="3175">
              <a:solidFill>
                <a:schemeClr val="tx1"/>
              </a:solidFill>
              <a:prstDash val="lgDashDotDot"/>
              <a:round/>
              <a:headEnd/>
              <a:tailEnd type="triangle" w="med" len="med"/>
            </a:ln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5125" name="Line 87"/>
          <p:cNvSpPr>
            <a:spLocks noChangeShapeType="1"/>
          </p:cNvSpPr>
          <p:nvPr/>
        </p:nvSpPr>
        <p:spPr bwMode="auto">
          <a:xfrm>
            <a:off x="2921000" y="5727700"/>
            <a:ext cx="0" cy="584200"/>
          </a:xfrm>
          <a:prstGeom prst="line">
            <a:avLst/>
          </a:prstGeom>
          <a:noFill/>
          <a:ln w="31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5126" name="Line 88"/>
          <p:cNvSpPr>
            <a:spLocks noChangeShapeType="1"/>
          </p:cNvSpPr>
          <p:nvPr/>
        </p:nvSpPr>
        <p:spPr bwMode="auto">
          <a:xfrm>
            <a:off x="7727950" y="5726113"/>
            <a:ext cx="0" cy="585787"/>
          </a:xfrm>
          <a:prstGeom prst="line">
            <a:avLst/>
          </a:prstGeom>
          <a:noFill/>
          <a:ln w="31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5127" name="Text Box 89"/>
          <p:cNvSpPr txBox="1">
            <a:spLocks noChangeArrowheads="1"/>
          </p:cNvSpPr>
          <p:nvPr/>
        </p:nvSpPr>
        <p:spPr bwMode="auto">
          <a:xfrm>
            <a:off x="3273309" y="6072206"/>
            <a:ext cx="4084773" cy="461665"/>
          </a:xfrm>
          <a:prstGeom prst="rect">
            <a:avLst/>
          </a:prstGeom>
          <a:solidFill>
            <a:srgbClr val="C0C0C0"/>
          </a:solidFill>
          <a:ln w="317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uz-Latn-UZ" b="1" dirty="0" smtClean="0"/>
              <a:t>Mahsulotning hayot aylanishi</a:t>
            </a:r>
            <a:endParaRPr lang="ru-RU" b="1" dirty="0"/>
          </a:p>
        </p:txBody>
      </p:sp>
      <p:sp>
        <p:nvSpPr>
          <p:cNvPr id="5128" name="Line 90"/>
          <p:cNvSpPr>
            <a:spLocks noChangeShapeType="1"/>
          </p:cNvSpPr>
          <p:nvPr/>
        </p:nvSpPr>
        <p:spPr bwMode="auto">
          <a:xfrm flipH="1" flipV="1">
            <a:off x="2921000" y="6311900"/>
            <a:ext cx="365116" cy="46058"/>
          </a:xfrm>
          <a:prstGeom prst="line">
            <a:avLst/>
          </a:prstGeom>
          <a:noFill/>
          <a:ln w="317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5129" name="Line 91"/>
          <p:cNvSpPr>
            <a:spLocks noChangeShapeType="1"/>
          </p:cNvSpPr>
          <p:nvPr/>
        </p:nvSpPr>
        <p:spPr bwMode="auto">
          <a:xfrm flipV="1">
            <a:off x="7358082" y="6311900"/>
            <a:ext cx="369868" cy="46058"/>
          </a:xfrm>
          <a:prstGeom prst="line">
            <a:avLst/>
          </a:prstGeom>
          <a:noFill/>
          <a:ln w="317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  <p:transition spd="slow">
    <p:cover dir="r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 Box 2"/>
          <p:cNvSpPr txBox="1">
            <a:spLocks noChangeArrowheads="1"/>
          </p:cNvSpPr>
          <p:nvPr/>
        </p:nvSpPr>
        <p:spPr bwMode="auto">
          <a:xfrm>
            <a:off x="857224" y="142852"/>
            <a:ext cx="8001056" cy="823752"/>
          </a:xfrm>
          <a:prstGeom prst="rect">
            <a:avLst/>
          </a:prstGeom>
          <a:solidFill>
            <a:schemeClr val="accent6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3600" b="1" dirty="0" err="1" smtClean="0"/>
              <a:t>Texnologik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darajani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baholash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talalari</a:t>
            </a:r>
            <a:endParaRPr lang="en-US" sz="3600" b="1" dirty="0"/>
          </a:p>
        </p:txBody>
      </p:sp>
      <p:sp>
        <p:nvSpPr>
          <p:cNvPr id="7173" name="Text Box 6"/>
          <p:cNvSpPr txBox="1">
            <a:spLocks noChangeArrowheads="1"/>
          </p:cNvSpPr>
          <p:nvPr/>
        </p:nvSpPr>
        <p:spPr bwMode="auto">
          <a:xfrm>
            <a:off x="4695825" y="1809750"/>
            <a:ext cx="3870325" cy="781050"/>
          </a:xfrm>
          <a:prstGeom prst="rect">
            <a:avLst/>
          </a:prstGeom>
          <a:solidFill>
            <a:schemeClr val="accent1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ru-RU" sz="1800"/>
              <a:t>Поставщики </a:t>
            </a:r>
          </a:p>
        </p:txBody>
      </p:sp>
      <p:sp>
        <p:nvSpPr>
          <p:cNvPr id="7174" name="Text Box 7"/>
          <p:cNvSpPr txBox="1">
            <a:spLocks noChangeArrowheads="1"/>
          </p:cNvSpPr>
          <p:nvPr/>
        </p:nvSpPr>
        <p:spPr bwMode="auto">
          <a:xfrm>
            <a:off x="825500" y="1809750"/>
            <a:ext cx="3870325" cy="781050"/>
          </a:xfrm>
          <a:prstGeom prst="rect">
            <a:avLst/>
          </a:prstGeom>
          <a:solidFill>
            <a:schemeClr val="accent1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r>
              <a:rPr lang="ru-RU"/>
              <a:t>Оптимальным ли образом в проекте используются доступные материалы и комплектующие изделия? </a:t>
            </a:r>
          </a:p>
        </p:txBody>
      </p:sp>
      <p:sp>
        <p:nvSpPr>
          <p:cNvPr id="7175" name="Text Box 8"/>
          <p:cNvSpPr txBox="1">
            <a:spLocks noChangeArrowheads="1"/>
          </p:cNvSpPr>
          <p:nvPr/>
        </p:nvSpPr>
        <p:spPr bwMode="auto">
          <a:xfrm>
            <a:off x="825500" y="2590800"/>
            <a:ext cx="3870325" cy="533400"/>
          </a:xfrm>
          <a:prstGeom prst="rect">
            <a:avLst/>
          </a:prstGeom>
          <a:solidFill>
            <a:schemeClr val="accent1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r>
              <a:rPr lang="ru-RU"/>
              <a:t>Можно ли достаточно экономично реализовать проект в рамках имеющихся ресурсов? </a:t>
            </a:r>
          </a:p>
        </p:txBody>
      </p:sp>
      <p:sp>
        <p:nvSpPr>
          <p:cNvPr id="7176" name="Text Box 9"/>
          <p:cNvSpPr txBox="1">
            <a:spLocks noChangeArrowheads="1"/>
          </p:cNvSpPr>
          <p:nvPr/>
        </p:nvSpPr>
        <p:spPr bwMode="auto">
          <a:xfrm>
            <a:off x="825500" y="3124200"/>
            <a:ext cx="3870325" cy="523875"/>
          </a:xfrm>
          <a:prstGeom prst="rect">
            <a:avLst/>
          </a:prstGeom>
          <a:solidFill>
            <a:schemeClr val="accent1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r>
              <a:rPr lang="ru-RU"/>
              <a:t>Можно ли распространить изделие по существующим каналам? </a:t>
            </a:r>
          </a:p>
        </p:txBody>
      </p:sp>
      <p:sp>
        <p:nvSpPr>
          <p:cNvPr id="7177" name="Text Box 10"/>
          <p:cNvSpPr txBox="1">
            <a:spLocks noChangeArrowheads="1"/>
          </p:cNvSpPr>
          <p:nvPr/>
        </p:nvSpPr>
        <p:spPr bwMode="auto">
          <a:xfrm>
            <a:off x="825500" y="3648075"/>
            <a:ext cx="3870325" cy="600075"/>
          </a:xfrm>
          <a:prstGeom prst="rect">
            <a:avLst/>
          </a:prstGeom>
          <a:solidFill>
            <a:schemeClr val="accent1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r>
              <a:rPr lang="ru-RU"/>
              <a:t>Каковы требования к внешнему виду, эксплуа-тационным характеристикам, надежности и </a:t>
            </a:r>
            <a:r>
              <a:rPr lang="ru-RU" sz="1200"/>
              <a:t>пр.</a:t>
            </a:r>
            <a:r>
              <a:rPr lang="ru-RU"/>
              <a:t>? </a:t>
            </a:r>
          </a:p>
        </p:txBody>
      </p:sp>
      <p:sp>
        <p:nvSpPr>
          <p:cNvPr id="7179" name="Text Box 12"/>
          <p:cNvSpPr txBox="1">
            <a:spLocks noChangeArrowheads="1"/>
          </p:cNvSpPr>
          <p:nvPr/>
        </p:nvSpPr>
        <p:spPr bwMode="auto">
          <a:xfrm>
            <a:off x="825500" y="4248150"/>
            <a:ext cx="3870325" cy="590550"/>
          </a:xfrm>
          <a:prstGeom prst="rect">
            <a:avLst/>
          </a:prstGeom>
          <a:solidFill>
            <a:schemeClr val="accent1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r>
              <a:rPr lang="ru-RU"/>
              <a:t>В какой мере объект будет согласован с другими изделиями или конкурировать с ними? </a:t>
            </a:r>
          </a:p>
        </p:txBody>
      </p:sp>
      <p:sp>
        <p:nvSpPr>
          <p:cNvPr id="7180" name="Text Box 13"/>
          <p:cNvSpPr txBox="1">
            <a:spLocks noChangeArrowheads="1"/>
          </p:cNvSpPr>
          <p:nvPr/>
        </p:nvSpPr>
        <p:spPr bwMode="auto">
          <a:xfrm>
            <a:off x="4695825" y="2590800"/>
            <a:ext cx="3870325" cy="533400"/>
          </a:xfrm>
          <a:prstGeom prst="rect">
            <a:avLst/>
          </a:prstGeom>
          <a:solidFill>
            <a:schemeClr val="accent1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ru-RU" sz="1800"/>
              <a:t>Изготовители</a:t>
            </a:r>
          </a:p>
        </p:txBody>
      </p:sp>
      <p:sp>
        <p:nvSpPr>
          <p:cNvPr id="7181" name="Text Box 14"/>
          <p:cNvSpPr txBox="1">
            <a:spLocks noChangeArrowheads="1"/>
          </p:cNvSpPr>
          <p:nvPr/>
        </p:nvSpPr>
        <p:spPr bwMode="auto">
          <a:xfrm>
            <a:off x="4695825" y="3124200"/>
            <a:ext cx="3870325" cy="523875"/>
          </a:xfrm>
          <a:prstGeom prst="rect">
            <a:avLst/>
          </a:prstGeom>
          <a:solidFill>
            <a:schemeClr val="accent1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ru-RU" sz="1800"/>
              <a:t>Работники сбыта</a:t>
            </a:r>
          </a:p>
        </p:txBody>
      </p:sp>
      <p:sp>
        <p:nvSpPr>
          <p:cNvPr id="7182" name="Text Box 15"/>
          <p:cNvSpPr txBox="1">
            <a:spLocks noChangeArrowheads="1"/>
          </p:cNvSpPr>
          <p:nvPr/>
        </p:nvSpPr>
        <p:spPr bwMode="auto">
          <a:xfrm>
            <a:off x="825500" y="4838700"/>
            <a:ext cx="3878263" cy="781050"/>
          </a:xfrm>
          <a:prstGeom prst="rect">
            <a:avLst/>
          </a:prstGeom>
          <a:solidFill>
            <a:schemeClr val="accent1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r>
              <a:rPr lang="ru-RU" dirty="0" err="1" smtClean="0"/>
              <a:t>ности</a:t>
            </a:r>
            <a:r>
              <a:rPr lang="ru-RU" dirty="0"/>
              <a:t>? </a:t>
            </a:r>
          </a:p>
        </p:txBody>
      </p:sp>
      <p:sp>
        <p:nvSpPr>
          <p:cNvPr id="7185" name="Text Box 18"/>
          <p:cNvSpPr txBox="1">
            <a:spLocks noChangeArrowheads="1"/>
          </p:cNvSpPr>
          <p:nvPr/>
        </p:nvSpPr>
        <p:spPr bwMode="auto">
          <a:xfrm>
            <a:off x="4695825" y="4248150"/>
            <a:ext cx="3870325" cy="590550"/>
          </a:xfrm>
          <a:prstGeom prst="rect">
            <a:avLst/>
          </a:prstGeom>
          <a:solidFill>
            <a:schemeClr val="accent1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ru-RU" sz="1800"/>
              <a:t>Другие заказчики</a:t>
            </a:r>
          </a:p>
        </p:txBody>
      </p:sp>
      <p:sp>
        <p:nvSpPr>
          <p:cNvPr id="7186" name="Text Box 19"/>
          <p:cNvSpPr txBox="1">
            <a:spLocks noChangeArrowheads="1"/>
          </p:cNvSpPr>
          <p:nvPr/>
        </p:nvSpPr>
        <p:spPr bwMode="auto">
          <a:xfrm>
            <a:off x="4695825" y="3648075"/>
            <a:ext cx="3870325" cy="600075"/>
          </a:xfrm>
          <a:prstGeom prst="rect">
            <a:avLst/>
          </a:prstGeom>
          <a:solidFill>
            <a:schemeClr val="accent1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ru-RU" sz="1800"/>
              <a:t>Потребители и торгующие организации</a:t>
            </a:r>
          </a:p>
        </p:txBody>
      </p:sp>
      <p:sp>
        <p:nvSpPr>
          <p:cNvPr id="7187" name="Text Box 20"/>
          <p:cNvSpPr txBox="1">
            <a:spLocks noChangeArrowheads="1"/>
          </p:cNvSpPr>
          <p:nvPr/>
        </p:nvSpPr>
        <p:spPr bwMode="auto">
          <a:xfrm>
            <a:off x="4695825" y="4838700"/>
            <a:ext cx="3870325" cy="781050"/>
          </a:xfrm>
          <a:prstGeom prst="rect">
            <a:avLst/>
          </a:prstGeom>
          <a:solidFill>
            <a:schemeClr val="accent1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ru-RU" sz="1800"/>
              <a:t>Операторы БТС</a:t>
            </a:r>
          </a:p>
        </p:txBody>
      </p:sp>
      <p:sp>
        <p:nvSpPr>
          <p:cNvPr id="7189" name="Text Box 23"/>
          <p:cNvSpPr txBox="1">
            <a:spLocks noChangeArrowheads="1"/>
          </p:cNvSpPr>
          <p:nvPr/>
        </p:nvSpPr>
        <p:spPr bwMode="auto">
          <a:xfrm>
            <a:off x="785786" y="928670"/>
            <a:ext cx="8042302" cy="5254640"/>
          </a:xfrm>
          <a:prstGeom prst="rect">
            <a:avLst/>
          </a:prstGeom>
          <a:solidFill>
            <a:schemeClr val="bg1"/>
          </a:solidFill>
          <a:ln w="3175">
            <a:noFill/>
            <a:miter lim="800000"/>
            <a:headEnd/>
            <a:tailEnd/>
          </a:ln>
        </p:spPr>
        <p:txBody>
          <a:bodyPr anchor="ctr"/>
          <a:lstStyle/>
          <a:p>
            <a:pPr algn="just"/>
            <a:r>
              <a:rPr lang="ru-RU" sz="2400" dirty="0"/>
              <a:t>	</a:t>
            </a:r>
            <a:endParaRPr lang="en-US" sz="2400" dirty="0" smtClean="0"/>
          </a:p>
          <a:p>
            <a:pPr algn="just"/>
            <a:r>
              <a:rPr lang="en-US" sz="3200" dirty="0" smtClean="0"/>
              <a:t>S</a:t>
            </a:r>
            <a:r>
              <a:rPr lang="uz-Latn-UZ" sz="3200" dirty="0" smtClean="0"/>
              <a:t>anoat mahsulotning sifat darajasi ishlab chiqarish jarayonida o'rnatilishi, uni ishlab chiqarish jarayonida ta'minlanishi, </a:t>
            </a:r>
            <a:r>
              <a:rPr lang="en-US" sz="3200" dirty="0" err="1" smtClean="0"/>
              <a:t>foydalanish</a:t>
            </a:r>
            <a:r>
              <a:rPr lang="uz-Latn-UZ" sz="3200" dirty="0" smtClean="0"/>
              <a:t>da, ish paytida yoki iste'mol paytida saqlanishi kerak. </a:t>
            </a:r>
            <a:endParaRPr lang="en-US" sz="3200" dirty="0" smtClean="0"/>
          </a:p>
          <a:p>
            <a:pPr algn="just"/>
            <a:r>
              <a:rPr lang="en-US" sz="3200" dirty="0" smtClean="0"/>
              <a:t>B</a:t>
            </a:r>
            <a:r>
              <a:rPr lang="uz-Latn-UZ" sz="3200" dirty="0" smtClean="0"/>
              <a:t>uning uchun mahsulot hayot tsiklining barcha bosqichlarida sifat darajasini aniqlash, dizayn </a:t>
            </a:r>
            <a:r>
              <a:rPr lang="en-US" sz="3200" dirty="0" err="1" smtClean="0"/>
              <a:t>va</a:t>
            </a:r>
            <a:r>
              <a:rPr lang="en-US" sz="3200" dirty="0" smtClean="0"/>
              <a:t> </a:t>
            </a:r>
            <a:r>
              <a:rPr lang="uz-Latn-UZ" sz="3200" dirty="0" smtClean="0"/>
              <a:t> muhandislik-texnologik usullar va vositalar yordamida sifatga ta'sir etish kerak.</a:t>
            </a:r>
            <a:endParaRPr lang="ru-RU" sz="3200" dirty="0"/>
          </a:p>
          <a:p>
            <a:pPr algn="just"/>
            <a:r>
              <a:rPr lang="ru-RU" sz="2800" dirty="0"/>
              <a:t>	</a:t>
            </a:r>
          </a:p>
        </p:txBody>
      </p:sp>
    </p:spTree>
  </p:cSld>
  <p:clrMapOvr>
    <a:masterClrMapping/>
  </p:clrMapOvr>
  <p:transition spd="slow">
    <p:cover dir="lu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 Box 2"/>
          <p:cNvSpPr txBox="1">
            <a:spLocks noChangeArrowheads="1"/>
          </p:cNvSpPr>
          <p:nvPr/>
        </p:nvSpPr>
        <p:spPr bwMode="auto">
          <a:xfrm>
            <a:off x="714348" y="0"/>
            <a:ext cx="8429652" cy="923330"/>
          </a:xfrm>
          <a:prstGeom prst="rect">
            <a:avLst/>
          </a:prstGeom>
          <a:solidFill>
            <a:schemeClr val="accent6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z-Latn-UZ" sz="3600" dirty="0" smtClean="0"/>
              <a:t>Umumlashtirilgan </a:t>
            </a:r>
            <a:r>
              <a:rPr lang="en-US" sz="3600" dirty="0" err="1" smtClean="0"/>
              <a:t>taqqosiy</a:t>
            </a:r>
            <a:r>
              <a:rPr lang="en-US" sz="3600" dirty="0" smtClean="0"/>
              <a:t> </a:t>
            </a:r>
            <a:r>
              <a:rPr lang="en-US" sz="3600" dirty="0" err="1" smtClean="0"/>
              <a:t>tahlil</a:t>
            </a:r>
            <a:endParaRPr lang="ru-RU" sz="3600" dirty="0"/>
          </a:p>
        </p:txBody>
      </p:sp>
      <p:sp>
        <p:nvSpPr>
          <p:cNvPr id="12291" name="Text Box 3"/>
          <p:cNvSpPr txBox="1">
            <a:spLocks noChangeArrowheads="1"/>
          </p:cNvSpPr>
          <p:nvPr/>
        </p:nvSpPr>
        <p:spPr bwMode="auto">
          <a:xfrm>
            <a:off x="714347" y="893763"/>
            <a:ext cx="8429653" cy="5964237"/>
          </a:xfrm>
          <a:prstGeom prst="rect">
            <a:avLst/>
          </a:prstGeom>
          <a:solidFill>
            <a:schemeClr val="bg1"/>
          </a:solidFill>
          <a:ln w="3175">
            <a:noFill/>
            <a:miter lim="800000"/>
            <a:headEnd/>
            <a:tailEnd/>
          </a:ln>
        </p:spPr>
        <p:txBody>
          <a:bodyPr/>
          <a:lstStyle/>
          <a:p>
            <a:pPr algn="just"/>
            <a:r>
              <a:rPr lang="uz-Latn-UZ" sz="2800" dirty="0" smtClean="0"/>
              <a:t>Kattalashtirilgan taqqoslash tahlillari mahsulotning texnik darajasining umumiy namunalarini bazaviy namunalar bilan taqqoslaganda umumiy baholash jarayoni sifat darajasining uchta ma'lum gradatsiyalari bo'yicha amalga oshiriladi</a:t>
            </a:r>
            <a:r>
              <a:rPr lang="en-US" sz="2800" dirty="0" smtClean="0"/>
              <a:t>:</a:t>
            </a:r>
          </a:p>
          <a:p>
            <a:pPr algn="just"/>
            <a:r>
              <a:rPr lang="en-US" sz="2800" dirty="0" smtClean="0"/>
              <a:t>   1. </a:t>
            </a:r>
            <a:r>
              <a:rPr lang="uz-Latn-UZ" sz="2800" dirty="0" smtClean="0"/>
              <a:t>sifat</a:t>
            </a:r>
            <a:r>
              <a:rPr lang="en-US" sz="2800" dirty="0" err="1" smtClean="0"/>
              <a:t>i</a:t>
            </a:r>
            <a:r>
              <a:rPr lang="uz-Latn-UZ" sz="2800" dirty="0" smtClean="0"/>
              <a:t> yuqori, </a:t>
            </a:r>
            <a:endParaRPr lang="en-US" sz="2800" dirty="0" smtClean="0"/>
          </a:p>
          <a:p>
            <a:pPr algn="just"/>
            <a:r>
              <a:rPr lang="en-US" sz="2800" dirty="0" smtClean="0"/>
              <a:t>   2. </a:t>
            </a:r>
            <a:r>
              <a:rPr lang="en-US" sz="2800" dirty="0" err="1" smtClean="0"/>
              <a:t>sifati</a:t>
            </a:r>
            <a:r>
              <a:rPr lang="en-US" sz="2800" dirty="0" smtClean="0"/>
              <a:t> </a:t>
            </a:r>
            <a:r>
              <a:rPr lang="uz-Latn-UZ" sz="2800" dirty="0" smtClean="0"/>
              <a:t>mos keladi</a:t>
            </a:r>
            <a:r>
              <a:rPr lang="en-US" sz="2800" dirty="0" smtClean="0"/>
              <a:t>,</a:t>
            </a:r>
          </a:p>
          <a:p>
            <a:r>
              <a:rPr lang="en-US" sz="2800" dirty="0" smtClean="0"/>
              <a:t>   3. </a:t>
            </a:r>
            <a:r>
              <a:rPr lang="en-US" sz="2800" dirty="0" err="1" smtClean="0"/>
              <a:t>sifati</a:t>
            </a:r>
            <a:r>
              <a:rPr lang="en-US" sz="2800" dirty="0" smtClean="0"/>
              <a:t> </a:t>
            </a:r>
            <a:r>
              <a:rPr lang="uz-Latn-UZ" sz="2800" dirty="0" smtClean="0"/>
              <a:t>undan pastroq</a:t>
            </a:r>
            <a:r>
              <a:rPr lang="en-US" sz="2800" dirty="0" smtClean="0"/>
              <a:t>.</a:t>
            </a:r>
            <a:r>
              <a:rPr lang="uz-Latn-UZ" sz="2800" dirty="0" smtClean="0"/>
              <a:t> </a:t>
            </a:r>
            <a:endParaRPr lang="en-US" sz="2800" dirty="0" smtClean="0"/>
          </a:p>
          <a:p>
            <a:r>
              <a:rPr lang="uz-Latn-UZ" sz="2800" dirty="0" smtClean="0"/>
              <a:t>Ushbu </a:t>
            </a:r>
            <a:r>
              <a:rPr lang="en-US" sz="2800" dirty="0" err="1" smtClean="0"/>
              <a:t>taqqoslash</a:t>
            </a:r>
            <a:r>
              <a:rPr lang="en-US" sz="2800" dirty="0" smtClean="0"/>
              <a:t> </a:t>
            </a:r>
            <a:r>
              <a:rPr lang="en-US" sz="2800" dirty="0" err="1" smtClean="0"/>
              <a:t>yo’li</a:t>
            </a:r>
            <a:r>
              <a:rPr lang="en-US" sz="2800" dirty="0" smtClean="0"/>
              <a:t> </a:t>
            </a:r>
            <a:r>
              <a:rPr lang="en-US" sz="2800" dirty="0" err="1" smtClean="0"/>
              <a:t>bilan</a:t>
            </a:r>
            <a:r>
              <a:rPr lang="en-US" sz="2800" dirty="0" smtClean="0"/>
              <a:t> </a:t>
            </a:r>
            <a:r>
              <a:rPr lang="en-US" sz="2800" dirty="0" err="1" smtClean="0"/>
              <a:t>baholash</a:t>
            </a:r>
            <a:r>
              <a:rPr lang="en-US" sz="2800" dirty="0" smtClean="0"/>
              <a:t> </a:t>
            </a:r>
            <a:r>
              <a:rPr lang="uz-Latn-UZ" sz="2800" dirty="0" smtClean="0"/>
              <a:t>jarayoni bir necha bosqichlarni bajarishi mumkin.</a:t>
            </a:r>
            <a:endParaRPr lang="en-US" sz="2800" dirty="0" smtClean="0"/>
          </a:p>
          <a:p>
            <a:r>
              <a:rPr lang="ru-RU" sz="2800" dirty="0" smtClean="0"/>
              <a:t>.</a:t>
            </a:r>
            <a:endParaRPr lang="ru-RU" sz="2800" dirty="0"/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 Box 2"/>
          <p:cNvSpPr txBox="1">
            <a:spLocks noChangeArrowheads="1"/>
          </p:cNvSpPr>
          <p:nvPr/>
        </p:nvSpPr>
        <p:spPr bwMode="auto">
          <a:xfrm>
            <a:off x="714348" y="0"/>
            <a:ext cx="8429652" cy="923330"/>
          </a:xfrm>
          <a:prstGeom prst="rect">
            <a:avLst/>
          </a:prstGeom>
          <a:solidFill>
            <a:schemeClr val="accent6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z-Latn-UZ" sz="3600" dirty="0" smtClean="0"/>
              <a:t>Umumlashtirilgan </a:t>
            </a:r>
            <a:r>
              <a:rPr lang="en-US" sz="3600" dirty="0" err="1" smtClean="0"/>
              <a:t>taqqosiy</a:t>
            </a:r>
            <a:r>
              <a:rPr lang="en-US" sz="3600" dirty="0" smtClean="0"/>
              <a:t> </a:t>
            </a:r>
            <a:r>
              <a:rPr lang="en-US" sz="3600" dirty="0" err="1" smtClean="0"/>
              <a:t>tahlil</a:t>
            </a:r>
            <a:endParaRPr lang="ru-RU" sz="3600" dirty="0"/>
          </a:p>
        </p:txBody>
      </p:sp>
      <p:sp>
        <p:nvSpPr>
          <p:cNvPr id="12291" name="Text Box 3"/>
          <p:cNvSpPr txBox="1">
            <a:spLocks noChangeArrowheads="1"/>
          </p:cNvSpPr>
          <p:nvPr/>
        </p:nvSpPr>
        <p:spPr bwMode="auto">
          <a:xfrm>
            <a:off x="714347" y="893763"/>
            <a:ext cx="8242327" cy="5964237"/>
          </a:xfrm>
          <a:prstGeom prst="rect">
            <a:avLst/>
          </a:prstGeom>
          <a:solidFill>
            <a:srgbClr val="FFFF00"/>
          </a:solidFill>
          <a:ln w="3175">
            <a:noFill/>
            <a:miter lim="800000"/>
            <a:headEnd/>
            <a:tailEnd/>
          </a:ln>
        </p:spPr>
        <p:txBody>
          <a:bodyPr/>
          <a:lstStyle/>
          <a:p>
            <a:endParaRPr lang="en-US" sz="2800" b="1" dirty="0" smtClean="0">
              <a:solidFill>
                <a:srgbClr val="FF3300"/>
              </a:solidFill>
            </a:endParaRPr>
          </a:p>
        </p:txBody>
      </p:sp>
      <p:sp>
        <p:nvSpPr>
          <p:cNvPr id="553986" name="Rectangle 2"/>
          <p:cNvSpPr>
            <a:spLocks noChangeArrowheads="1"/>
          </p:cNvSpPr>
          <p:nvPr/>
        </p:nvSpPr>
        <p:spPr bwMode="auto">
          <a:xfrm>
            <a:off x="0" y="0"/>
            <a:ext cx="65" cy="251359"/>
          </a:xfrm>
          <a:prstGeom prst="rect">
            <a:avLst/>
          </a:prstGeom>
          <a:solidFill>
            <a:srgbClr val="F8F9FA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none" lIns="0" tIns="-12696" rIns="0" bIns="-12696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14348" y="928670"/>
            <a:ext cx="8429652" cy="594008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lvl="0">
              <a:spcBef>
                <a:spcPct val="0"/>
              </a:spcBef>
            </a:pPr>
            <a:r>
              <a:rPr lang="ru-RU" sz="2800" dirty="0" err="1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Birinchi</a:t>
            </a:r>
            <a:r>
              <a:rPr lang="ru-RU" sz="2800" dirty="0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 </a:t>
            </a:r>
            <a:r>
              <a:rPr lang="ru-RU" sz="2800" dirty="0" err="1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bosqichda</a:t>
            </a:r>
            <a:r>
              <a:rPr lang="ru-RU" sz="2800" dirty="0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 </a:t>
            </a:r>
            <a:r>
              <a:rPr lang="ru-RU" sz="2800" dirty="0" err="1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baholanadigan</a:t>
            </a:r>
            <a:r>
              <a:rPr lang="ru-RU" sz="2800" dirty="0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 </a:t>
            </a:r>
            <a:r>
              <a:rPr lang="ru-RU" sz="2800" dirty="0" err="1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mahsulot</a:t>
            </a:r>
            <a:r>
              <a:rPr lang="ru-RU" sz="2800" dirty="0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 </a:t>
            </a:r>
            <a:r>
              <a:rPr lang="ru-RU" sz="2800" dirty="0" err="1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sifat</a:t>
            </a:r>
            <a:r>
              <a:rPr lang="ru-RU" sz="2800" dirty="0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 </a:t>
            </a:r>
            <a:r>
              <a:rPr lang="ru-RU" sz="2800" dirty="0" err="1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ko'rsatkichlari</a:t>
            </a:r>
            <a:r>
              <a:rPr lang="ru-RU" sz="2800" dirty="0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 </a:t>
            </a:r>
            <a:r>
              <a:rPr lang="ru-RU" sz="2800" dirty="0" err="1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qiymatlarining</a:t>
            </a:r>
            <a:r>
              <a:rPr lang="ru-RU" sz="2800" dirty="0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 </a:t>
            </a:r>
            <a:r>
              <a:rPr lang="ru-RU" sz="2800" dirty="0" err="1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standartlar</a:t>
            </a:r>
            <a:r>
              <a:rPr lang="ru-RU" sz="2800" dirty="0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, </a:t>
            </a:r>
            <a:r>
              <a:rPr lang="ru-RU" sz="2800" dirty="0" err="1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texnik</a:t>
            </a:r>
            <a:r>
              <a:rPr lang="ru-RU" sz="2800" dirty="0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 </a:t>
            </a:r>
            <a:r>
              <a:rPr lang="ru-RU" sz="2800" dirty="0" err="1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shartlar</a:t>
            </a:r>
            <a:r>
              <a:rPr lang="ru-RU" sz="2800" dirty="0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 </a:t>
            </a:r>
            <a:r>
              <a:rPr lang="ru-RU" sz="2800" dirty="0" err="1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va</a:t>
            </a:r>
            <a:r>
              <a:rPr lang="ru-RU" sz="2800" dirty="0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 </a:t>
            </a:r>
            <a:r>
              <a:rPr lang="ru-RU" sz="2800" dirty="0" err="1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boshqa</a:t>
            </a:r>
            <a:r>
              <a:rPr lang="ru-RU" sz="2800" dirty="0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 </a:t>
            </a:r>
            <a:r>
              <a:rPr lang="ru-RU" sz="2800" dirty="0" err="1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me'yoriy-texnik</a:t>
            </a:r>
            <a:r>
              <a:rPr lang="ru-RU" sz="2800" dirty="0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 </a:t>
            </a:r>
            <a:r>
              <a:rPr lang="ru-RU" sz="2800" dirty="0" err="1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hujjatlar</a:t>
            </a:r>
            <a:r>
              <a:rPr lang="ru-RU" sz="2800" dirty="0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 </a:t>
            </a:r>
            <a:r>
              <a:rPr lang="ru-RU" sz="2800" dirty="0" err="1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talablariga</a:t>
            </a:r>
            <a:r>
              <a:rPr lang="ru-RU" sz="2800" dirty="0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 </a:t>
            </a:r>
            <a:r>
              <a:rPr lang="ru-RU" sz="2800" dirty="0" err="1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muvofiqligi</a:t>
            </a:r>
            <a:r>
              <a:rPr lang="en-US" sz="2800" dirty="0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 (</a:t>
            </a:r>
            <a:r>
              <a:rPr lang="ru-RU" sz="2800" dirty="0" err="1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shu</a:t>
            </a:r>
            <a:r>
              <a:rPr lang="ru-RU" sz="2800" dirty="0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 </a:t>
            </a:r>
            <a:r>
              <a:rPr lang="ru-RU" sz="2800" dirty="0" err="1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jumladan</a:t>
            </a:r>
            <a:r>
              <a:rPr lang="ru-RU" sz="2800" dirty="0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 </a:t>
            </a:r>
            <a:r>
              <a:rPr lang="ru-RU" sz="2800" dirty="0" err="1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xavfsizlik</a:t>
            </a:r>
            <a:r>
              <a:rPr lang="ru-RU" sz="2800" dirty="0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 </a:t>
            </a:r>
            <a:r>
              <a:rPr lang="ru-RU" sz="2800" dirty="0" err="1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ko'rsatkichlari</a:t>
            </a:r>
            <a:r>
              <a:rPr lang="ru-RU" sz="2800" dirty="0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, </a:t>
            </a:r>
            <a:r>
              <a:rPr lang="ru-RU" sz="2800" dirty="0" err="1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ekologik</a:t>
            </a:r>
            <a:r>
              <a:rPr lang="ru-RU" sz="2800" dirty="0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 </a:t>
            </a:r>
            <a:r>
              <a:rPr lang="ru-RU" sz="2800" dirty="0" err="1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toza</a:t>
            </a:r>
            <a:r>
              <a:rPr lang="ru-RU" sz="2800" dirty="0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 </a:t>
            </a:r>
            <a:r>
              <a:rPr lang="ru-RU" sz="2800" dirty="0" err="1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va</a:t>
            </a:r>
            <a:r>
              <a:rPr lang="ru-RU" sz="2800" dirty="0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 </a:t>
            </a:r>
            <a:r>
              <a:rPr lang="ru-RU" sz="2800" dirty="0" err="1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boshqalar</a:t>
            </a:r>
            <a:r>
              <a:rPr lang="ru-RU" sz="2800" dirty="0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 </a:t>
            </a:r>
            <a:r>
              <a:rPr lang="ru-RU" sz="2800" dirty="0" err="1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bo'yicha</a:t>
            </a:r>
            <a:r>
              <a:rPr lang="ru-RU" sz="2800" dirty="0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 </a:t>
            </a:r>
            <a:r>
              <a:rPr lang="ru-RU" sz="2800" dirty="0" err="1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sanitariya-gigiena</a:t>
            </a:r>
            <a:r>
              <a:rPr lang="ru-RU" sz="2800" dirty="0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 </a:t>
            </a:r>
            <a:r>
              <a:rPr lang="ru-RU" sz="2800" dirty="0" err="1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va</a:t>
            </a:r>
            <a:r>
              <a:rPr lang="ru-RU" sz="2800" dirty="0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 </a:t>
            </a:r>
            <a:r>
              <a:rPr lang="ru-RU" sz="2800" dirty="0" err="1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boshqa</a:t>
            </a:r>
            <a:r>
              <a:rPr lang="ru-RU" sz="2800" dirty="0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 </a:t>
            </a:r>
            <a:r>
              <a:rPr lang="ru-RU" sz="2800" dirty="0" err="1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cheklovlar</a:t>
            </a:r>
            <a:r>
              <a:rPr lang="en-US" sz="2800" dirty="0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)</a:t>
            </a:r>
            <a:r>
              <a:rPr lang="ru-RU" sz="2800" dirty="0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. </a:t>
            </a:r>
            <a:endParaRPr lang="en-US" sz="2800" dirty="0" smtClean="0">
              <a:solidFill>
                <a:srgbClr val="202124"/>
              </a:solidFill>
              <a:latin typeface="Google Sans"/>
              <a:cs typeface="Arial" pitchFamily="34" charset="0"/>
            </a:endParaRPr>
          </a:p>
          <a:p>
            <a:pPr lvl="0">
              <a:spcBef>
                <a:spcPct val="0"/>
              </a:spcBef>
            </a:pPr>
            <a:endParaRPr lang="en-US" sz="2800" dirty="0" smtClean="0">
              <a:solidFill>
                <a:srgbClr val="202124"/>
              </a:solidFill>
              <a:latin typeface="Google Sans"/>
              <a:cs typeface="Arial" pitchFamily="34" charset="0"/>
            </a:endParaRPr>
          </a:p>
          <a:p>
            <a:pPr lvl="0">
              <a:spcBef>
                <a:spcPct val="0"/>
              </a:spcBef>
            </a:pPr>
            <a:r>
              <a:rPr lang="ru-RU" sz="2800" dirty="0" err="1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Agar</a:t>
            </a:r>
            <a:r>
              <a:rPr lang="ru-RU" sz="2800" dirty="0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 </a:t>
            </a:r>
            <a:r>
              <a:rPr lang="ru-RU" sz="2800" dirty="0" err="1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mahsulot</a:t>
            </a:r>
            <a:r>
              <a:rPr lang="ru-RU" sz="2800" dirty="0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 </a:t>
            </a:r>
            <a:r>
              <a:rPr lang="ru-RU" sz="2800" dirty="0" err="1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ushbu</a:t>
            </a:r>
            <a:r>
              <a:rPr lang="ru-RU" sz="2800" dirty="0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 </a:t>
            </a:r>
            <a:r>
              <a:rPr lang="ru-RU" sz="2800" dirty="0" err="1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talablarning</a:t>
            </a:r>
            <a:r>
              <a:rPr lang="ru-RU" sz="2800" dirty="0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 </a:t>
            </a:r>
            <a:r>
              <a:rPr lang="ru-RU" sz="2800" dirty="0" err="1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hech</a:t>
            </a:r>
            <a:r>
              <a:rPr lang="ru-RU" sz="2800" dirty="0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 </a:t>
            </a:r>
            <a:r>
              <a:rPr lang="ru-RU" sz="2800" dirty="0" err="1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biriga</a:t>
            </a:r>
            <a:r>
              <a:rPr lang="ru-RU" sz="2800" dirty="0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 </a:t>
            </a:r>
            <a:r>
              <a:rPr lang="ru-RU" sz="2800" dirty="0" err="1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javob</a:t>
            </a:r>
            <a:r>
              <a:rPr lang="ru-RU" sz="2800" dirty="0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 </a:t>
            </a:r>
            <a:r>
              <a:rPr lang="ru-RU" sz="2800" dirty="0" err="1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bermasa</a:t>
            </a:r>
            <a:r>
              <a:rPr lang="ru-RU" sz="2800" dirty="0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, </a:t>
            </a:r>
            <a:r>
              <a:rPr lang="ru-RU" sz="2800" dirty="0" err="1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u</a:t>
            </a:r>
            <a:r>
              <a:rPr lang="ru-RU" sz="2800" dirty="0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 </a:t>
            </a:r>
            <a:r>
              <a:rPr lang="ru-RU" sz="2800" dirty="0" err="1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holda</a:t>
            </a:r>
            <a:r>
              <a:rPr lang="ru-RU" sz="2800" dirty="0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 </a:t>
            </a:r>
            <a:r>
              <a:rPr lang="ru-RU" sz="2800" dirty="0" err="1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dastlab</a:t>
            </a:r>
            <a:r>
              <a:rPr lang="ru-RU" sz="2800" dirty="0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 </a:t>
            </a:r>
            <a:r>
              <a:rPr lang="ru-RU" sz="2800" dirty="0" err="1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sifatning</a:t>
            </a:r>
            <a:r>
              <a:rPr lang="ru-RU" sz="2800" dirty="0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 </a:t>
            </a:r>
            <a:r>
              <a:rPr lang="ru-RU" sz="2800" dirty="0" err="1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tegishli</a:t>
            </a:r>
            <a:r>
              <a:rPr lang="ru-RU" sz="2800" dirty="0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 (</a:t>
            </a:r>
            <a:r>
              <a:rPr lang="ru-RU" sz="2800" dirty="0" err="1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global</a:t>
            </a:r>
            <a:r>
              <a:rPr lang="ru-RU" sz="2800" dirty="0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, </a:t>
            </a:r>
            <a:r>
              <a:rPr lang="ru-RU" sz="2800" dirty="0" err="1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mintaqaviy</a:t>
            </a:r>
            <a:r>
              <a:rPr lang="ru-RU" sz="2800" dirty="0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, </a:t>
            </a:r>
            <a:r>
              <a:rPr lang="ru-RU" sz="2800" dirty="0" err="1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milliy</a:t>
            </a:r>
            <a:r>
              <a:rPr lang="ru-RU" sz="2800" dirty="0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 </a:t>
            </a:r>
            <a:r>
              <a:rPr lang="ru-RU" sz="2800" dirty="0" err="1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yoki</a:t>
            </a:r>
            <a:r>
              <a:rPr lang="ru-RU" sz="2800" dirty="0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 </a:t>
            </a:r>
            <a:r>
              <a:rPr lang="ru-RU" sz="2800" dirty="0" err="1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sanoat</a:t>
            </a:r>
            <a:r>
              <a:rPr lang="ru-RU" sz="2800" dirty="0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) </a:t>
            </a:r>
            <a:r>
              <a:rPr lang="ru-RU" sz="2800" dirty="0" err="1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darajasidan</a:t>
            </a:r>
            <a:r>
              <a:rPr lang="ru-RU" sz="2800" dirty="0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 </a:t>
            </a:r>
            <a:r>
              <a:rPr lang="ru-RU" sz="2800" dirty="0" err="1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past</a:t>
            </a:r>
            <a:r>
              <a:rPr lang="ru-RU" sz="2800" dirty="0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 </a:t>
            </a:r>
            <a:r>
              <a:rPr lang="ru-RU" sz="2800" dirty="0" err="1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deb</a:t>
            </a:r>
            <a:r>
              <a:rPr lang="ru-RU" sz="2800" dirty="0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 </a:t>
            </a:r>
            <a:r>
              <a:rPr lang="ru-RU" sz="2800" dirty="0" err="1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tan</a:t>
            </a:r>
            <a:r>
              <a:rPr lang="ru-RU" sz="2800" dirty="0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 </a:t>
            </a:r>
            <a:r>
              <a:rPr lang="ru-RU" sz="2800" dirty="0" err="1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olinadi</a:t>
            </a:r>
            <a:r>
              <a:rPr lang="ru-RU" sz="2800" dirty="0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.</a:t>
            </a:r>
            <a:r>
              <a:rPr lang="ru-RU" sz="2800" dirty="0" smtClean="0">
                <a:latin typeface="Arial" pitchFamily="34" charset="0"/>
                <a:cs typeface="Arial" pitchFamily="34" charset="0"/>
              </a:rPr>
              <a:t> </a:t>
            </a:r>
            <a:endParaRPr lang="en-US" dirty="0" smtClean="0">
              <a:latin typeface="Arial" pitchFamily="34" charset="0"/>
              <a:cs typeface="Arial" pitchFamily="34" charset="0"/>
            </a:endParaRPr>
          </a:p>
          <a:p>
            <a:pPr lvl="0">
              <a:spcBef>
                <a:spcPct val="0"/>
              </a:spcBef>
            </a:pPr>
            <a:endParaRPr lang="en-US" dirty="0" smtClean="0">
              <a:latin typeface="Arial" pitchFamily="34" charset="0"/>
              <a:cs typeface="Arial" pitchFamily="34" charset="0"/>
            </a:endParaRPr>
          </a:p>
          <a:p>
            <a:pPr lvl="0">
              <a:spcBef>
                <a:spcPct val="0"/>
              </a:spcBef>
            </a:pPr>
            <a:endParaRPr lang="en-US" dirty="0" smtClean="0">
              <a:latin typeface="Arial" pitchFamily="34" charset="0"/>
              <a:cs typeface="Arial" pitchFamily="34" charset="0"/>
            </a:endParaRPr>
          </a:p>
          <a:p>
            <a:pPr lvl="0">
              <a:spcBef>
                <a:spcPct val="0"/>
              </a:spcBef>
            </a:pPr>
            <a:endParaRPr lang="ru-RU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 Box 2"/>
          <p:cNvSpPr txBox="1">
            <a:spLocks noChangeArrowheads="1"/>
          </p:cNvSpPr>
          <p:nvPr/>
        </p:nvSpPr>
        <p:spPr bwMode="auto">
          <a:xfrm>
            <a:off x="714348" y="0"/>
            <a:ext cx="8429652" cy="923330"/>
          </a:xfrm>
          <a:prstGeom prst="rect">
            <a:avLst/>
          </a:prstGeom>
          <a:solidFill>
            <a:schemeClr val="accent6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z-Latn-UZ" sz="3600" dirty="0" smtClean="0"/>
              <a:t>Umumlashtirilgan </a:t>
            </a:r>
            <a:r>
              <a:rPr lang="en-US" sz="3600" dirty="0" err="1" smtClean="0"/>
              <a:t>taqqosiy</a:t>
            </a:r>
            <a:r>
              <a:rPr lang="en-US" sz="3600" dirty="0" smtClean="0"/>
              <a:t> </a:t>
            </a:r>
            <a:r>
              <a:rPr lang="en-US" sz="3600" dirty="0" err="1" smtClean="0"/>
              <a:t>tahlil</a:t>
            </a:r>
            <a:endParaRPr lang="ru-RU" sz="3600" dirty="0"/>
          </a:p>
        </p:txBody>
      </p:sp>
      <p:sp>
        <p:nvSpPr>
          <p:cNvPr id="12291" name="Text Box 3"/>
          <p:cNvSpPr txBox="1">
            <a:spLocks noChangeArrowheads="1"/>
          </p:cNvSpPr>
          <p:nvPr/>
        </p:nvSpPr>
        <p:spPr bwMode="auto">
          <a:xfrm>
            <a:off x="714347" y="893763"/>
            <a:ext cx="8242327" cy="5964237"/>
          </a:xfrm>
          <a:prstGeom prst="rect">
            <a:avLst/>
          </a:prstGeom>
          <a:solidFill>
            <a:srgbClr val="FFFF00"/>
          </a:solidFill>
          <a:ln w="3175">
            <a:noFill/>
            <a:miter lim="800000"/>
            <a:headEnd/>
            <a:tailEnd/>
          </a:ln>
        </p:spPr>
        <p:txBody>
          <a:bodyPr/>
          <a:lstStyle/>
          <a:p>
            <a:endParaRPr lang="en-US" sz="2800" b="1" dirty="0" smtClean="0">
              <a:solidFill>
                <a:srgbClr val="FF3300"/>
              </a:solidFill>
            </a:endParaRPr>
          </a:p>
        </p:txBody>
      </p:sp>
      <p:sp>
        <p:nvSpPr>
          <p:cNvPr id="553986" name="Rectangle 2"/>
          <p:cNvSpPr>
            <a:spLocks noChangeArrowheads="1"/>
          </p:cNvSpPr>
          <p:nvPr/>
        </p:nvSpPr>
        <p:spPr bwMode="auto">
          <a:xfrm>
            <a:off x="0" y="0"/>
            <a:ext cx="65" cy="251359"/>
          </a:xfrm>
          <a:prstGeom prst="rect">
            <a:avLst/>
          </a:prstGeom>
          <a:solidFill>
            <a:srgbClr val="F8F9FA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none" lIns="0" tIns="-12696" rIns="0" bIns="-12696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14348" y="857232"/>
            <a:ext cx="8286808" cy="600076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lvl="0">
              <a:spcBef>
                <a:spcPct val="0"/>
              </a:spcBef>
            </a:pPr>
            <a:r>
              <a:rPr lang="ru-RU" sz="2800" dirty="0" err="1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Birinchi</a:t>
            </a:r>
            <a:r>
              <a:rPr lang="ru-RU" sz="2800" dirty="0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 </a:t>
            </a:r>
            <a:r>
              <a:rPr lang="ru-RU" sz="2800" dirty="0" err="1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bosqichda</a:t>
            </a:r>
            <a:r>
              <a:rPr lang="ru-RU" sz="2800" dirty="0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 </a:t>
            </a:r>
            <a:r>
              <a:rPr lang="ru-RU" sz="2800" dirty="0" err="1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baholanadigan</a:t>
            </a:r>
            <a:r>
              <a:rPr lang="ru-RU" sz="2800" dirty="0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 </a:t>
            </a:r>
            <a:r>
              <a:rPr lang="ru-RU" sz="2800" dirty="0" err="1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mahsulot</a:t>
            </a:r>
            <a:r>
              <a:rPr lang="ru-RU" sz="2800" dirty="0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 </a:t>
            </a:r>
            <a:r>
              <a:rPr lang="ru-RU" sz="2800" dirty="0" err="1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sifat</a:t>
            </a:r>
            <a:r>
              <a:rPr lang="ru-RU" sz="2800" dirty="0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 </a:t>
            </a:r>
            <a:r>
              <a:rPr lang="ru-RU" sz="2800" dirty="0" err="1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ko'rsatkichlari</a:t>
            </a:r>
            <a:r>
              <a:rPr lang="ru-RU" sz="2800" dirty="0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 </a:t>
            </a:r>
            <a:r>
              <a:rPr lang="ru-RU" sz="2800" dirty="0" err="1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qiymatlarining</a:t>
            </a:r>
            <a:r>
              <a:rPr lang="ru-RU" sz="2800" dirty="0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 </a:t>
            </a:r>
            <a:r>
              <a:rPr lang="ru-RU" sz="2800" dirty="0" err="1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standartlar</a:t>
            </a:r>
            <a:r>
              <a:rPr lang="ru-RU" sz="2800" dirty="0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, </a:t>
            </a:r>
            <a:r>
              <a:rPr lang="ru-RU" sz="2800" dirty="0" err="1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texnik</a:t>
            </a:r>
            <a:r>
              <a:rPr lang="ru-RU" sz="2800" dirty="0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 </a:t>
            </a:r>
            <a:r>
              <a:rPr lang="ru-RU" sz="2800" dirty="0" err="1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shartlar</a:t>
            </a:r>
            <a:r>
              <a:rPr lang="ru-RU" sz="2800" dirty="0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 </a:t>
            </a:r>
            <a:r>
              <a:rPr lang="ru-RU" sz="2800" dirty="0" err="1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va</a:t>
            </a:r>
            <a:r>
              <a:rPr lang="ru-RU" sz="2800" dirty="0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 </a:t>
            </a:r>
            <a:r>
              <a:rPr lang="ru-RU" sz="2800" dirty="0" err="1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boshqa</a:t>
            </a:r>
            <a:r>
              <a:rPr lang="ru-RU" sz="2800" dirty="0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 </a:t>
            </a:r>
            <a:r>
              <a:rPr lang="ru-RU" sz="2800" dirty="0" err="1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me'yoriy-texnik</a:t>
            </a:r>
            <a:r>
              <a:rPr lang="ru-RU" sz="2800" dirty="0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 </a:t>
            </a:r>
            <a:r>
              <a:rPr lang="ru-RU" sz="2800" dirty="0" err="1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hujjatlar</a:t>
            </a:r>
            <a:r>
              <a:rPr lang="ru-RU" sz="2800" dirty="0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 </a:t>
            </a:r>
            <a:r>
              <a:rPr lang="ru-RU" sz="2800" dirty="0" err="1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talablariga</a:t>
            </a:r>
            <a:r>
              <a:rPr lang="ru-RU" sz="2800" dirty="0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 </a:t>
            </a:r>
            <a:r>
              <a:rPr lang="ru-RU" sz="2800" dirty="0" err="1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muvofiqligi</a:t>
            </a:r>
            <a:r>
              <a:rPr lang="en-US" sz="2800" dirty="0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 (</a:t>
            </a:r>
            <a:r>
              <a:rPr lang="ru-RU" sz="2800" dirty="0" err="1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shu</a:t>
            </a:r>
            <a:r>
              <a:rPr lang="ru-RU" sz="2800" dirty="0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 </a:t>
            </a:r>
            <a:r>
              <a:rPr lang="ru-RU" sz="2800" dirty="0" err="1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jumladan</a:t>
            </a:r>
            <a:r>
              <a:rPr lang="ru-RU" sz="2800" dirty="0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 </a:t>
            </a:r>
            <a:r>
              <a:rPr lang="ru-RU" sz="2800" dirty="0" err="1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xavfsizlik</a:t>
            </a:r>
            <a:r>
              <a:rPr lang="ru-RU" sz="2800" dirty="0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 </a:t>
            </a:r>
            <a:r>
              <a:rPr lang="ru-RU" sz="2800" dirty="0" err="1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ko'rsatkichlari</a:t>
            </a:r>
            <a:r>
              <a:rPr lang="ru-RU" sz="2800" dirty="0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, </a:t>
            </a:r>
            <a:r>
              <a:rPr lang="ru-RU" sz="2800" dirty="0" err="1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ekologik</a:t>
            </a:r>
            <a:r>
              <a:rPr lang="ru-RU" sz="2800" dirty="0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 </a:t>
            </a:r>
            <a:r>
              <a:rPr lang="ru-RU" sz="2800" dirty="0" err="1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toza</a:t>
            </a:r>
            <a:r>
              <a:rPr lang="ru-RU" sz="2800" dirty="0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 </a:t>
            </a:r>
            <a:r>
              <a:rPr lang="ru-RU" sz="2800" dirty="0" err="1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va</a:t>
            </a:r>
            <a:r>
              <a:rPr lang="ru-RU" sz="2800" dirty="0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 </a:t>
            </a:r>
            <a:r>
              <a:rPr lang="ru-RU" sz="2800" dirty="0" err="1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boshqalar</a:t>
            </a:r>
            <a:r>
              <a:rPr lang="ru-RU" sz="2800" dirty="0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 </a:t>
            </a:r>
            <a:r>
              <a:rPr lang="ru-RU" sz="2800" dirty="0" err="1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bo'yicha</a:t>
            </a:r>
            <a:r>
              <a:rPr lang="ru-RU" sz="2800" dirty="0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 </a:t>
            </a:r>
            <a:r>
              <a:rPr lang="ru-RU" sz="2800" dirty="0" err="1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sanitariya-gigiena</a:t>
            </a:r>
            <a:r>
              <a:rPr lang="ru-RU" sz="2800" dirty="0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 </a:t>
            </a:r>
            <a:r>
              <a:rPr lang="ru-RU" sz="2800" dirty="0" err="1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va</a:t>
            </a:r>
            <a:r>
              <a:rPr lang="ru-RU" sz="2800" dirty="0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 </a:t>
            </a:r>
            <a:r>
              <a:rPr lang="ru-RU" sz="2800" dirty="0" err="1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boshqa</a:t>
            </a:r>
            <a:r>
              <a:rPr lang="ru-RU" sz="2800" dirty="0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 </a:t>
            </a:r>
            <a:r>
              <a:rPr lang="ru-RU" sz="2800" dirty="0" err="1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cheklovlar</a:t>
            </a:r>
            <a:r>
              <a:rPr lang="en-US" sz="2800" dirty="0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)</a:t>
            </a:r>
            <a:r>
              <a:rPr lang="ru-RU" sz="2800" dirty="0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. </a:t>
            </a:r>
            <a:endParaRPr lang="en-US" sz="2800" dirty="0" smtClean="0">
              <a:solidFill>
                <a:srgbClr val="202124"/>
              </a:solidFill>
              <a:latin typeface="Google Sans"/>
              <a:cs typeface="Arial" pitchFamily="34" charset="0"/>
            </a:endParaRPr>
          </a:p>
          <a:p>
            <a:pPr lvl="0">
              <a:spcBef>
                <a:spcPct val="0"/>
              </a:spcBef>
            </a:pPr>
            <a:endParaRPr lang="en-US" sz="2800" dirty="0" smtClean="0">
              <a:solidFill>
                <a:srgbClr val="202124"/>
              </a:solidFill>
              <a:latin typeface="Google Sans"/>
              <a:cs typeface="Arial" pitchFamily="34" charset="0"/>
            </a:endParaRPr>
          </a:p>
          <a:p>
            <a:pPr lvl="0">
              <a:spcBef>
                <a:spcPct val="0"/>
              </a:spcBef>
            </a:pPr>
            <a:r>
              <a:rPr lang="ru-RU" sz="2800" dirty="0" err="1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Agar</a:t>
            </a:r>
            <a:r>
              <a:rPr lang="ru-RU" sz="2800" dirty="0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 </a:t>
            </a:r>
            <a:r>
              <a:rPr lang="ru-RU" sz="2800" dirty="0" err="1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mahsulot</a:t>
            </a:r>
            <a:r>
              <a:rPr lang="ru-RU" sz="2800" dirty="0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 </a:t>
            </a:r>
            <a:r>
              <a:rPr lang="ru-RU" sz="2800" dirty="0" err="1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ushbu</a:t>
            </a:r>
            <a:r>
              <a:rPr lang="ru-RU" sz="2800" dirty="0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 </a:t>
            </a:r>
            <a:r>
              <a:rPr lang="ru-RU" sz="2800" dirty="0" err="1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talablarning</a:t>
            </a:r>
            <a:r>
              <a:rPr lang="ru-RU" sz="2800" dirty="0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 </a:t>
            </a:r>
            <a:r>
              <a:rPr lang="ru-RU" sz="2800" dirty="0" err="1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hech</a:t>
            </a:r>
            <a:r>
              <a:rPr lang="ru-RU" sz="2800" dirty="0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 </a:t>
            </a:r>
            <a:r>
              <a:rPr lang="ru-RU" sz="2800" dirty="0" err="1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biriga</a:t>
            </a:r>
            <a:r>
              <a:rPr lang="ru-RU" sz="2800" dirty="0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 </a:t>
            </a:r>
            <a:r>
              <a:rPr lang="ru-RU" sz="2800" dirty="0" err="1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javob</a:t>
            </a:r>
            <a:r>
              <a:rPr lang="ru-RU" sz="2800" dirty="0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 </a:t>
            </a:r>
            <a:r>
              <a:rPr lang="ru-RU" sz="2800" dirty="0" err="1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bermasa</a:t>
            </a:r>
            <a:r>
              <a:rPr lang="ru-RU" sz="2800" dirty="0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, </a:t>
            </a:r>
            <a:r>
              <a:rPr lang="ru-RU" sz="2800" dirty="0" err="1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u</a:t>
            </a:r>
            <a:r>
              <a:rPr lang="ru-RU" sz="2800" dirty="0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 </a:t>
            </a:r>
            <a:r>
              <a:rPr lang="ru-RU" sz="2800" dirty="0" err="1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holda</a:t>
            </a:r>
            <a:r>
              <a:rPr lang="ru-RU" sz="2800" dirty="0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 </a:t>
            </a:r>
            <a:r>
              <a:rPr lang="ru-RU" sz="2800" dirty="0" err="1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dastlab</a:t>
            </a:r>
            <a:r>
              <a:rPr lang="ru-RU" sz="2800" dirty="0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 </a:t>
            </a:r>
            <a:r>
              <a:rPr lang="ru-RU" sz="2800" dirty="0" err="1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sifatning</a:t>
            </a:r>
            <a:r>
              <a:rPr lang="ru-RU" sz="2800" dirty="0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 </a:t>
            </a:r>
            <a:r>
              <a:rPr lang="ru-RU" sz="2800" dirty="0" err="1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tegishli</a:t>
            </a:r>
            <a:r>
              <a:rPr lang="ru-RU" sz="2800" dirty="0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 (</a:t>
            </a:r>
            <a:r>
              <a:rPr lang="ru-RU" sz="2800" dirty="0" err="1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global</a:t>
            </a:r>
            <a:r>
              <a:rPr lang="ru-RU" sz="2800" dirty="0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, </a:t>
            </a:r>
            <a:r>
              <a:rPr lang="ru-RU" sz="2800" dirty="0" err="1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mintaqaviy</a:t>
            </a:r>
            <a:r>
              <a:rPr lang="ru-RU" sz="2800" dirty="0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, </a:t>
            </a:r>
            <a:r>
              <a:rPr lang="ru-RU" sz="2800" dirty="0" err="1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milliy</a:t>
            </a:r>
            <a:r>
              <a:rPr lang="ru-RU" sz="2800" dirty="0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 </a:t>
            </a:r>
            <a:r>
              <a:rPr lang="ru-RU" sz="2800" dirty="0" err="1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yoki</a:t>
            </a:r>
            <a:r>
              <a:rPr lang="ru-RU" sz="2800" dirty="0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 </a:t>
            </a:r>
            <a:r>
              <a:rPr lang="ru-RU" sz="2800" dirty="0" err="1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sanoat</a:t>
            </a:r>
            <a:r>
              <a:rPr lang="ru-RU" sz="2800" dirty="0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) </a:t>
            </a:r>
            <a:r>
              <a:rPr lang="ru-RU" sz="2800" dirty="0" err="1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darajasidan</a:t>
            </a:r>
            <a:r>
              <a:rPr lang="ru-RU" sz="2800" dirty="0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 </a:t>
            </a:r>
            <a:r>
              <a:rPr lang="ru-RU" sz="2800" dirty="0" err="1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past</a:t>
            </a:r>
            <a:r>
              <a:rPr lang="ru-RU" sz="2800" dirty="0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 </a:t>
            </a:r>
            <a:r>
              <a:rPr lang="ru-RU" sz="2800" dirty="0" err="1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deb</a:t>
            </a:r>
            <a:r>
              <a:rPr lang="ru-RU" sz="2800" dirty="0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 </a:t>
            </a:r>
            <a:r>
              <a:rPr lang="ru-RU" sz="2800" dirty="0" err="1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tan</a:t>
            </a:r>
            <a:r>
              <a:rPr lang="ru-RU" sz="2800" dirty="0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 </a:t>
            </a:r>
            <a:r>
              <a:rPr lang="ru-RU" sz="2800" dirty="0" err="1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olinadi</a:t>
            </a:r>
            <a:r>
              <a:rPr lang="ru-RU" sz="2800" dirty="0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.</a:t>
            </a:r>
            <a:endParaRPr lang="en-US" sz="1400" dirty="0" smtClean="0">
              <a:solidFill>
                <a:srgbClr val="202124"/>
              </a:solidFill>
              <a:latin typeface="Google Sans"/>
              <a:cs typeface="Arial" pitchFamily="34" charset="0"/>
            </a:endParaRPr>
          </a:p>
          <a:p>
            <a:pPr lvl="0">
              <a:spcBef>
                <a:spcPct val="0"/>
              </a:spcBef>
            </a:pPr>
            <a:endParaRPr lang="en-US" sz="1400" dirty="0" smtClean="0">
              <a:solidFill>
                <a:srgbClr val="202124"/>
              </a:solidFill>
              <a:latin typeface="Google Sans"/>
              <a:cs typeface="Arial" pitchFamily="34" charset="0"/>
            </a:endParaRPr>
          </a:p>
          <a:p>
            <a:pPr lvl="0">
              <a:spcBef>
                <a:spcPct val="0"/>
              </a:spcBef>
            </a:pPr>
            <a:endParaRPr lang="en-US" sz="2800" dirty="0" smtClean="0">
              <a:solidFill>
                <a:srgbClr val="202124"/>
              </a:solidFill>
              <a:latin typeface="Google Sans"/>
              <a:cs typeface="Arial" pitchFamily="34" charset="0"/>
            </a:endParaRPr>
          </a:p>
          <a:p>
            <a:pPr lvl="0">
              <a:spcBef>
                <a:spcPct val="0"/>
              </a:spcBef>
            </a:pPr>
            <a:r>
              <a:rPr lang="ru-RU" sz="2800" dirty="0" smtClean="0">
                <a:latin typeface="Arial" pitchFamily="34" charset="0"/>
                <a:cs typeface="Arial" pitchFamily="34" charset="0"/>
              </a:rPr>
              <a:t> </a:t>
            </a: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 Box 2"/>
          <p:cNvSpPr txBox="1">
            <a:spLocks noChangeArrowheads="1"/>
          </p:cNvSpPr>
          <p:nvPr/>
        </p:nvSpPr>
        <p:spPr bwMode="auto">
          <a:xfrm>
            <a:off x="754062" y="0"/>
            <a:ext cx="8389938" cy="646331"/>
          </a:xfrm>
          <a:prstGeom prst="rect">
            <a:avLst/>
          </a:prstGeom>
          <a:solidFill>
            <a:schemeClr val="accent6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uz-Latn-UZ" sz="3600" dirty="0" smtClean="0"/>
              <a:t>Umumlashtirilgan</a:t>
            </a:r>
            <a:r>
              <a:rPr lang="uz-Latn-UZ" sz="3200" dirty="0" smtClean="0"/>
              <a:t> </a:t>
            </a:r>
            <a:r>
              <a:rPr lang="en-US" sz="3200" dirty="0" err="1" smtClean="0"/>
              <a:t>taqqosiy</a:t>
            </a:r>
            <a:r>
              <a:rPr lang="en-US" sz="3200" dirty="0" smtClean="0"/>
              <a:t> </a:t>
            </a:r>
            <a:r>
              <a:rPr lang="en-US" sz="3200" dirty="0" err="1" smtClean="0"/>
              <a:t>tahlil</a:t>
            </a:r>
            <a:endParaRPr lang="ru-RU" sz="3200" dirty="0"/>
          </a:p>
        </p:txBody>
      </p:sp>
      <p:sp>
        <p:nvSpPr>
          <p:cNvPr id="13315" name="Text Box 3"/>
          <p:cNvSpPr txBox="1">
            <a:spLocks noChangeArrowheads="1"/>
          </p:cNvSpPr>
          <p:nvPr/>
        </p:nvSpPr>
        <p:spPr bwMode="auto">
          <a:xfrm>
            <a:off x="714348" y="642918"/>
            <a:ext cx="8429652" cy="6143644"/>
          </a:xfrm>
          <a:prstGeom prst="rect">
            <a:avLst/>
          </a:prstGeom>
          <a:noFill/>
          <a:ln w="3175">
            <a:noFill/>
            <a:miter lim="800000"/>
            <a:headEnd/>
            <a:tailEnd/>
          </a:ln>
        </p:spPr>
        <p:txBody>
          <a:bodyPr/>
          <a:lstStyle/>
          <a:p>
            <a:pPr algn="just"/>
            <a:r>
              <a:rPr lang="uz-Latn-UZ" sz="2800" dirty="0" smtClean="0"/>
              <a:t>Agar mahsulot GOST talablariga javob bersa, baholangan mahsulot ko'rsatkichlari har bir asosiy namunaning ko'rsatkichlari bilan juftlikda o'zaro </a:t>
            </a:r>
            <a:r>
              <a:rPr lang="en-US" sz="2800" dirty="0" err="1" smtClean="0"/>
              <a:t>solishtiriladi</a:t>
            </a:r>
            <a:r>
              <a:rPr lang="uz-Latn-UZ" sz="2800" dirty="0" smtClean="0"/>
              <a:t>. </a:t>
            </a:r>
            <a:endParaRPr lang="en-US" sz="2800" dirty="0" smtClean="0"/>
          </a:p>
          <a:p>
            <a:pPr algn="just">
              <a:buFont typeface="Arial" pitchFamily="34" charset="0"/>
              <a:buChar char="•"/>
            </a:pPr>
            <a:r>
              <a:rPr lang="en-US" sz="2800" dirty="0" smtClean="0"/>
              <a:t> </a:t>
            </a:r>
            <a:r>
              <a:rPr lang="uz-Latn-UZ" sz="2800" dirty="0" smtClean="0"/>
              <a:t>mahsulot sifat jihatidan asosiy namunadan past, agar u kamida bitta ko'rsatkich bo'yicha undan past bo'lsa;</a:t>
            </a:r>
            <a:endParaRPr lang="en-US" sz="2800" dirty="0" smtClean="0"/>
          </a:p>
          <a:p>
            <a:pPr algn="just">
              <a:buFont typeface="Arial" pitchFamily="34" charset="0"/>
              <a:buChar char="•"/>
            </a:pPr>
            <a:r>
              <a:rPr lang="uz-Latn-UZ" sz="2800" dirty="0" smtClean="0"/>
              <a:t>mahsulot asosiy namunadan ustun bo'lsa, agar u kamida bitta ko'rsatkich bo'yicha ustun bo'lsa, boshqa ko'rsatkichlardan kam bo'lmasligi kerak; </a:t>
            </a:r>
            <a:endParaRPr lang="en-US" sz="2800" dirty="0" smtClean="0"/>
          </a:p>
          <a:p>
            <a:pPr algn="just">
              <a:buFont typeface="Arial" pitchFamily="34" charset="0"/>
              <a:buChar char="•"/>
            </a:pPr>
            <a:r>
              <a:rPr lang="uz-Latn-UZ" sz="2800" dirty="0" smtClean="0"/>
              <a:t> baholanadigan mahsulot</a:t>
            </a:r>
            <a:r>
              <a:rPr lang="en-US" sz="2800" dirty="0" err="1" smtClean="0"/>
              <a:t>ning</a:t>
            </a:r>
            <a:r>
              <a:rPr lang="en-US" sz="2800" dirty="0" smtClean="0"/>
              <a:t> </a:t>
            </a:r>
            <a:r>
              <a:rPr lang="uz-Latn-UZ" sz="2800" dirty="0" smtClean="0"/>
              <a:t>barcha sifat ko'rsatkichlari ko'rsatkichlari ko'rsatkichlarning aniqligini hisobga olgan holda, asosiy namunaning ko'rsatkichlari qiymatlariga to'g'ri keladigan bo'lsa, asosiy namunaning sifatiga mos keladi.</a:t>
            </a:r>
            <a:endParaRPr lang="en-US" sz="2800" dirty="0" smtClean="0"/>
          </a:p>
          <a:p>
            <a:pPr algn="just"/>
            <a:r>
              <a:rPr lang="ru-RU" sz="2200" dirty="0" smtClean="0"/>
              <a:t>•</a:t>
            </a:r>
            <a:r>
              <a:rPr lang="ru-RU" sz="2200" dirty="0"/>
              <a:t>	</a:t>
            </a: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 Box 2"/>
          <p:cNvSpPr txBox="1">
            <a:spLocks noChangeArrowheads="1"/>
          </p:cNvSpPr>
          <p:nvPr/>
        </p:nvSpPr>
        <p:spPr bwMode="auto">
          <a:xfrm>
            <a:off x="714380" y="0"/>
            <a:ext cx="8429652" cy="646331"/>
          </a:xfrm>
          <a:prstGeom prst="rect">
            <a:avLst/>
          </a:prstGeom>
          <a:solidFill>
            <a:schemeClr val="accent6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600" b="1" dirty="0" smtClean="0"/>
              <a:t>MISOL</a:t>
            </a:r>
            <a:endParaRPr lang="ru-RU" sz="3600" dirty="0"/>
          </a:p>
        </p:txBody>
      </p:sp>
      <p:sp>
        <p:nvSpPr>
          <p:cNvPr id="16387" name="Text Box 4"/>
          <p:cNvSpPr txBox="1">
            <a:spLocks noChangeArrowheads="1"/>
          </p:cNvSpPr>
          <p:nvPr/>
        </p:nvSpPr>
        <p:spPr bwMode="auto">
          <a:xfrm>
            <a:off x="714348" y="642918"/>
            <a:ext cx="8429652" cy="6215082"/>
          </a:xfrm>
          <a:prstGeom prst="rect">
            <a:avLst/>
          </a:prstGeom>
          <a:solidFill>
            <a:srgbClr val="CCFFFF"/>
          </a:solidFill>
          <a:ln w="3175">
            <a:noFill/>
            <a:miter lim="800000"/>
            <a:headEnd/>
            <a:tailEnd/>
          </a:ln>
        </p:spPr>
        <p:txBody>
          <a:bodyPr/>
          <a:lstStyle/>
          <a:p>
            <a:pPr algn="just">
              <a:spcBef>
                <a:spcPts val="0"/>
              </a:spcBef>
            </a:pPr>
            <a:r>
              <a:rPr lang="uz-Latn-UZ" dirty="0" smtClean="0"/>
              <a:t>Bir maqsadga mo'ljallangan rentgen mikroskoplari quyidagi taxminlar bilan tavsiflanadi: </a:t>
            </a:r>
            <a:endParaRPr lang="en-US" dirty="0" smtClean="0"/>
          </a:p>
          <a:p>
            <a:pPr algn="just">
              <a:spcBef>
                <a:spcPts val="0"/>
              </a:spcBef>
            </a:pPr>
            <a:r>
              <a:rPr lang="en-US" dirty="0" smtClean="0"/>
              <a:t>    </a:t>
            </a:r>
            <a:r>
              <a:rPr lang="uz-Latn-UZ" dirty="0" smtClean="0"/>
              <a:t>X1 </a:t>
            </a:r>
            <a:r>
              <a:rPr lang="en-US" dirty="0" smtClean="0"/>
              <a:t>- </a:t>
            </a:r>
            <a:r>
              <a:rPr lang="uz-Latn-UZ" dirty="0" smtClean="0"/>
              <a:t>rentgen trubasining fokal nuqtasi kattaligi; </a:t>
            </a:r>
            <a:r>
              <a:rPr lang="en-US" dirty="0" smtClean="0"/>
              <a:t>  </a:t>
            </a:r>
          </a:p>
          <a:p>
            <a:pPr algn="just">
              <a:spcBef>
                <a:spcPts val="0"/>
              </a:spcBef>
            </a:pPr>
            <a:r>
              <a:rPr lang="en-US" dirty="0" smtClean="0"/>
              <a:t>    </a:t>
            </a:r>
            <a:r>
              <a:rPr lang="uz-Latn-UZ" dirty="0" smtClean="0"/>
              <a:t>X2</a:t>
            </a:r>
            <a:r>
              <a:rPr lang="en-US" dirty="0" smtClean="0"/>
              <a:t> - </a:t>
            </a:r>
            <a:r>
              <a:rPr lang="uz-Latn-UZ" dirty="0" smtClean="0"/>
              <a:t>maksimal </a:t>
            </a:r>
            <a:r>
              <a:rPr lang="en-US" dirty="0" err="1" smtClean="0"/>
              <a:t>kattalashtirish</a:t>
            </a:r>
            <a:r>
              <a:rPr lang="en-US" dirty="0" smtClean="0"/>
              <a:t> </a:t>
            </a:r>
            <a:r>
              <a:rPr lang="en-US" dirty="0" err="1" smtClean="0"/>
              <a:t>darajasi</a:t>
            </a:r>
            <a:r>
              <a:rPr lang="uz-Latn-UZ" dirty="0" smtClean="0"/>
              <a:t>; </a:t>
            </a:r>
            <a:endParaRPr lang="en-US" dirty="0" smtClean="0"/>
          </a:p>
          <a:p>
            <a:pPr algn="just">
              <a:spcBef>
                <a:spcPts val="0"/>
              </a:spcBef>
            </a:pPr>
            <a:r>
              <a:rPr lang="en-US" dirty="0" smtClean="0"/>
              <a:t>    </a:t>
            </a:r>
            <a:r>
              <a:rPr lang="uz-Latn-UZ" dirty="0" smtClean="0"/>
              <a:t>X3</a:t>
            </a:r>
            <a:r>
              <a:rPr lang="en-US" dirty="0" smtClean="0"/>
              <a:t> - </a:t>
            </a:r>
            <a:r>
              <a:rPr lang="uz-Latn-UZ" dirty="0" smtClean="0"/>
              <a:t>umumiy </a:t>
            </a:r>
            <a:r>
              <a:rPr lang="en-US" dirty="0" err="1" smtClean="0"/>
              <a:t>tashki</a:t>
            </a:r>
            <a:r>
              <a:rPr lang="en-US" dirty="0" smtClean="0"/>
              <a:t> </a:t>
            </a:r>
            <a:r>
              <a:rPr lang="uz-Latn-UZ" dirty="0" smtClean="0"/>
              <a:t>o'lchamlari; </a:t>
            </a:r>
            <a:endParaRPr lang="en-US" dirty="0" smtClean="0"/>
          </a:p>
          <a:p>
            <a:pPr algn="just">
              <a:spcBef>
                <a:spcPts val="0"/>
              </a:spcBef>
            </a:pPr>
            <a:r>
              <a:rPr lang="en-US" dirty="0" smtClean="0"/>
              <a:t>    </a:t>
            </a:r>
            <a:r>
              <a:rPr lang="uz-Latn-UZ" dirty="0" smtClean="0"/>
              <a:t>X4</a:t>
            </a:r>
            <a:r>
              <a:rPr lang="en-US" dirty="0" smtClean="0"/>
              <a:t> - </a:t>
            </a:r>
            <a:r>
              <a:rPr lang="uz-Latn-UZ" dirty="0" smtClean="0"/>
              <a:t>massa va </a:t>
            </a:r>
            <a:endParaRPr lang="en-US" dirty="0" smtClean="0"/>
          </a:p>
          <a:p>
            <a:pPr algn="just">
              <a:spcBef>
                <a:spcPts val="0"/>
              </a:spcBef>
            </a:pPr>
            <a:r>
              <a:rPr lang="en-US" dirty="0" smtClean="0"/>
              <a:t>    </a:t>
            </a:r>
            <a:r>
              <a:rPr lang="uz-Latn-UZ" dirty="0" smtClean="0"/>
              <a:t>X5</a:t>
            </a:r>
            <a:r>
              <a:rPr lang="en-US" dirty="0" smtClean="0"/>
              <a:t> – </a:t>
            </a:r>
            <a:r>
              <a:rPr lang="en-US" dirty="0" err="1" smtClean="0"/>
              <a:t>iste’mol</a:t>
            </a:r>
            <a:r>
              <a:rPr lang="en-US" dirty="0" smtClean="0"/>
              <a:t> </a:t>
            </a:r>
            <a:r>
              <a:rPr lang="uz-Latn-UZ" dirty="0" smtClean="0"/>
              <a:t>quvvat sarfi</a:t>
            </a:r>
            <a:r>
              <a:rPr lang="en-US" dirty="0" smtClean="0"/>
              <a:t>.</a:t>
            </a:r>
          </a:p>
          <a:p>
            <a:pPr algn="just">
              <a:spcBef>
                <a:spcPts val="0"/>
              </a:spcBef>
            </a:pPr>
            <a:r>
              <a:rPr lang="en-US" dirty="0" err="1" smtClean="0"/>
              <a:t>Rentgen</a:t>
            </a:r>
            <a:r>
              <a:rPr lang="en-US" dirty="0" smtClean="0"/>
              <a:t> </a:t>
            </a:r>
            <a:r>
              <a:rPr lang="uz-Latn-UZ" dirty="0" smtClean="0"/>
              <a:t>mikroskoplarining texnik mukammalligi va sifatining oshishi X2 indeksining qiymatlari oshishi va X1, X3, X4 va X5 ko'rsatkichlarining pasayishi bilan tavsiflanadi.</a:t>
            </a:r>
            <a:endParaRPr lang="en-US" dirty="0" smtClean="0"/>
          </a:p>
          <a:p>
            <a:pPr algn="just">
              <a:spcBef>
                <a:spcPts val="0"/>
              </a:spcBef>
            </a:pPr>
            <a:r>
              <a:rPr lang="uz-Latn-UZ" dirty="0" smtClean="0"/>
              <a:t>Rentgen mikroskoplarini baholash uchun shunga o'xshash analoglar guruhi hosil </a:t>
            </a:r>
            <a:r>
              <a:rPr lang="en-US" dirty="0" err="1" smtClean="0"/>
              <a:t>kilish</a:t>
            </a:r>
            <a:r>
              <a:rPr lang="en-US" dirty="0" smtClean="0"/>
              <a:t> </a:t>
            </a:r>
            <a:r>
              <a:rPr lang="en-US" dirty="0" err="1" smtClean="0"/>
              <a:t>kerak</a:t>
            </a:r>
            <a:r>
              <a:rPr lang="uz-Latn-UZ" dirty="0" smtClean="0"/>
              <a:t>. </a:t>
            </a:r>
            <a:endParaRPr lang="en-US" dirty="0" smtClean="0"/>
          </a:p>
          <a:p>
            <a:pPr algn="just">
              <a:spcBef>
                <a:spcPts val="0"/>
              </a:spcBef>
            </a:pPr>
            <a:r>
              <a:rPr lang="uz-Latn-UZ" dirty="0" smtClean="0"/>
              <a:t>8 ta analogdan tashkil topgan guruh (1-8-raqamlar), baholangan rentgen mikroskopi "MIR-4" (9-raqam) va har bir analog ko'rsatkichlari va baholangan mikroskop ko'rsatkichlari jadvalda ko'rsatilgan</a:t>
            </a:r>
            <a:endParaRPr lang="ru-RU" sz="2400" dirty="0"/>
          </a:p>
          <a:p>
            <a:pPr algn="just"/>
            <a:r>
              <a:rPr lang="ru-RU" sz="2400" dirty="0"/>
              <a:t>	</a:t>
            </a: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 Box 471"/>
          <p:cNvSpPr txBox="1">
            <a:spLocks noChangeArrowheads="1"/>
          </p:cNvSpPr>
          <p:nvPr/>
        </p:nvSpPr>
        <p:spPr bwMode="auto">
          <a:xfrm>
            <a:off x="714348" y="681038"/>
            <a:ext cx="8429652" cy="6176962"/>
          </a:xfrm>
          <a:prstGeom prst="rect">
            <a:avLst/>
          </a:prstGeom>
          <a:solidFill>
            <a:srgbClr val="CCFFFF"/>
          </a:solidFill>
          <a:ln w="3175">
            <a:noFill/>
            <a:miter lim="800000"/>
            <a:headEnd/>
            <a:tailEnd/>
          </a:ln>
        </p:spPr>
        <p:txBody>
          <a:bodyPr/>
          <a:lstStyle/>
          <a:p>
            <a:pPr algn="just"/>
            <a:endParaRPr lang="ru-RU" sz="2400" dirty="0"/>
          </a:p>
          <a:p>
            <a:pPr algn="just"/>
            <a:endParaRPr lang="ru-RU" sz="2400" dirty="0"/>
          </a:p>
          <a:p>
            <a:pPr algn="just"/>
            <a:endParaRPr lang="ru-RU" sz="2400" dirty="0"/>
          </a:p>
          <a:p>
            <a:pPr algn="just"/>
            <a:endParaRPr lang="ru-RU" sz="2400" dirty="0"/>
          </a:p>
          <a:p>
            <a:pPr algn="just"/>
            <a:endParaRPr lang="ru-RU" sz="2400" dirty="0"/>
          </a:p>
          <a:p>
            <a:pPr algn="just"/>
            <a:endParaRPr lang="ru-RU" sz="2400" dirty="0"/>
          </a:p>
          <a:p>
            <a:pPr algn="just"/>
            <a:endParaRPr lang="ru-RU" sz="2400" dirty="0"/>
          </a:p>
          <a:p>
            <a:pPr algn="just"/>
            <a:endParaRPr lang="ru-RU" sz="2400" dirty="0"/>
          </a:p>
          <a:p>
            <a:pPr algn="just"/>
            <a:endParaRPr lang="ru-RU" sz="2400" dirty="0"/>
          </a:p>
          <a:p>
            <a:pPr algn="just"/>
            <a:r>
              <a:rPr lang="en-US" dirty="0" smtClean="0"/>
              <a:t>A</a:t>
            </a:r>
            <a:r>
              <a:rPr lang="uz-Latn-UZ" dirty="0" smtClean="0"/>
              <a:t>sosiy namunalar sifatida analoglar guruhi, eng yaxshi analoglar taxminiy ko'rsatkichlar qiymatlari bo'yicha juftlik bilan taqqoslash asosida ajralib turadi. Taqqoslash natijasida asosiy namunalar aniqlandi - № 1, 5 va 8 analoglar. №4, 6 va 7 analoglari - taxminiy ko'rsatkichlar to'plami bo'yicha 5-sonli analog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kam</a:t>
            </a:r>
            <a:r>
              <a:rPr lang="en-US" dirty="0" smtClean="0"/>
              <a:t>. </a:t>
            </a:r>
          </a:p>
          <a:p>
            <a:pPr algn="just"/>
            <a:r>
              <a:rPr lang="ru-RU" sz="1800" dirty="0" smtClean="0"/>
              <a:t>.</a:t>
            </a:r>
            <a:r>
              <a:rPr lang="ru-RU" sz="2400" dirty="0"/>
              <a:t>	</a:t>
            </a:r>
          </a:p>
        </p:txBody>
      </p:sp>
      <p:sp>
        <p:nvSpPr>
          <p:cNvPr id="17411" name="Text Box 2"/>
          <p:cNvSpPr txBox="1">
            <a:spLocks noChangeArrowheads="1"/>
          </p:cNvSpPr>
          <p:nvPr/>
        </p:nvSpPr>
        <p:spPr bwMode="auto">
          <a:xfrm>
            <a:off x="714348" y="0"/>
            <a:ext cx="8429652" cy="1311128"/>
          </a:xfrm>
          <a:prstGeom prst="rect">
            <a:avLst/>
          </a:prstGeom>
          <a:solidFill>
            <a:schemeClr val="accent6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600" b="1" dirty="0" smtClean="0"/>
              <a:t>MISOL</a:t>
            </a:r>
            <a:endParaRPr lang="ru-RU" sz="3600" dirty="0" smtClean="0"/>
          </a:p>
          <a:p>
            <a:pPr algn="ctr"/>
            <a:endParaRPr lang="ru-RU" sz="3600" dirty="0"/>
          </a:p>
        </p:txBody>
      </p:sp>
      <p:graphicFrame>
        <p:nvGraphicFramePr>
          <p:cNvPr id="337366" name="Group 470"/>
          <p:cNvGraphicFramePr>
            <a:graphicFrameLocks noGrp="1"/>
          </p:cNvGraphicFramePr>
          <p:nvPr/>
        </p:nvGraphicFramePr>
        <p:xfrm>
          <a:off x="714344" y="714358"/>
          <a:ext cx="8429655" cy="3927478"/>
        </p:xfrm>
        <a:graphic>
          <a:graphicData uri="http://schemas.openxmlformats.org/drawingml/2006/table">
            <a:tbl>
              <a:tblPr/>
              <a:tblGrid>
                <a:gridCol w="527785"/>
                <a:gridCol w="1399703"/>
                <a:gridCol w="1055568"/>
                <a:gridCol w="1229289"/>
                <a:gridCol w="1230945"/>
                <a:gridCol w="1230945"/>
                <a:gridCol w="1755420"/>
              </a:tblGrid>
              <a:tr h="98396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№ </a:t>
                      </a:r>
                      <a:r>
                        <a:rPr kumimoji="0" lang="ru-RU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kumimoji="0" lang="ru-RU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kumimoji="0" lang="ru-RU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Модель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Размер фокусного пятна, мм</a:t>
                      </a:r>
                      <a:endParaRPr kumimoji="0" lang="ru-RU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1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Х</a:t>
                      </a:r>
                      <a:r>
                        <a:rPr kumimoji="0" lang="ru-RU" sz="1200" b="0" i="1" u="none" strike="noStrike" cap="none" normalizeH="0" baseline="-3000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Максимальное увеличение,</a:t>
                      </a:r>
                      <a:endParaRPr kumimoji="0" lang="ru-RU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(крат) </a:t>
                      </a:r>
                      <a:r>
                        <a:rPr kumimoji="0" lang="ru-RU" sz="12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Х</a:t>
                      </a:r>
                      <a:r>
                        <a:rPr kumimoji="0" lang="ru-RU" sz="1200" b="0" i="1" u="none" strike="noStrike" cap="none" normalizeH="0" baseline="-300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kumimoji="0" lang="ru-RU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Габаритные размеры,</a:t>
                      </a:r>
                      <a:endParaRPr kumimoji="0" lang="ru-RU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</a:t>
                      </a:r>
                      <a:r>
                        <a:rPr kumimoji="0" lang="ru-RU" sz="1200" b="0" i="0" u="none" strike="noStrike" cap="none" normalizeH="0" baseline="3000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kumimoji="0" lang="ru-RU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1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Хз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Масса, кг</a:t>
                      </a:r>
                      <a:endParaRPr kumimoji="0" lang="ru-RU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1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Х</a:t>
                      </a:r>
                      <a:r>
                        <a:rPr kumimoji="0" lang="ru-RU" sz="1200" b="0" i="1" u="none" strike="noStrike" cap="none" normalizeH="0" baseline="-3000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Потребляемая мощность,</a:t>
                      </a:r>
                      <a:endParaRPr kumimoji="0" lang="ru-RU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кВт-ч</a:t>
                      </a:r>
                      <a:endParaRPr kumimoji="0" lang="ru-RU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1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Х</a:t>
                      </a:r>
                      <a:r>
                        <a:rPr kumimoji="0" lang="ru-RU" sz="1200" b="0" i="1" u="none" strike="noStrike" cap="none" normalizeH="0" baseline="-3000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32575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33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ГХ-100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33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33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500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33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1,57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33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700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33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2,0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33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32743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ГХМ-100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150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1,57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700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2,5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32743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ГХМ-100М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150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1,57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750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2,5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32743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НОМХ-160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kumimoji="0" lang="ru-RU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0,78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471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2,0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32743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33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НГ-200М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33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33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200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33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0,39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33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187,5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33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1,0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33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32743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МЕГ-160Н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0,78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750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2,0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32575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НРХ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0,78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350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2,0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32743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33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МР-160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33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33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250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33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1,57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33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500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33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2,0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33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32743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  <a:endParaRPr kumimoji="0" lang="ru-RU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МИР-4</a:t>
                      </a:r>
                      <a:endParaRPr kumimoji="0" lang="ru-RU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ru-RU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500</a:t>
                      </a:r>
                      <a:endParaRPr kumimoji="0" lang="ru-RU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0,22</a:t>
                      </a:r>
                      <a:endParaRPr kumimoji="0" lang="ru-RU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</a:t>
                      </a:r>
                      <a:endParaRPr kumimoji="0" lang="ru-RU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0,05</a:t>
                      </a:r>
                      <a:endParaRPr kumimoji="0" lang="ru-RU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 Box 2"/>
          <p:cNvSpPr txBox="1">
            <a:spLocks noChangeArrowheads="1"/>
          </p:cNvSpPr>
          <p:nvPr/>
        </p:nvSpPr>
        <p:spPr bwMode="auto">
          <a:xfrm>
            <a:off x="714348" y="681038"/>
            <a:ext cx="8429652" cy="6176962"/>
          </a:xfrm>
          <a:prstGeom prst="rect">
            <a:avLst/>
          </a:prstGeom>
          <a:solidFill>
            <a:srgbClr val="CCFFFF"/>
          </a:solidFill>
          <a:ln w="3175">
            <a:noFill/>
            <a:miter lim="800000"/>
            <a:headEnd/>
            <a:tailEnd/>
          </a:ln>
        </p:spPr>
        <p:txBody>
          <a:bodyPr/>
          <a:lstStyle/>
          <a:p>
            <a:pPr algn="just"/>
            <a:endParaRPr lang="ru-RU" sz="2400" dirty="0"/>
          </a:p>
          <a:p>
            <a:pPr algn="just"/>
            <a:endParaRPr lang="ru-RU" sz="2400" dirty="0"/>
          </a:p>
          <a:p>
            <a:pPr algn="just"/>
            <a:endParaRPr lang="ru-RU" sz="2400" dirty="0"/>
          </a:p>
          <a:p>
            <a:pPr algn="just"/>
            <a:endParaRPr lang="ru-RU" sz="2400" dirty="0"/>
          </a:p>
          <a:p>
            <a:pPr algn="just"/>
            <a:endParaRPr lang="ru-RU" sz="2400" dirty="0"/>
          </a:p>
          <a:p>
            <a:pPr algn="just"/>
            <a:endParaRPr lang="ru-RU" sz="2400" dirty="0"/>
          </a:p>
          <a:p>
            <a:pPr algn="just"/>
            <a:endParaRPr lang="ru-RU" sz="2400" dirty="0"/>
          </a:p>
          <a:p>
            <a:pPr algn="just"/>
            <a:endParaRPr lang="ru-RU" sz="2400" dirty="0"/>
          </a:p>
          <a:p>
            <a:pPr algn="just"/>
            <a:endParaRPr lang="ru-RU" sz="2400" dirty="0"/>
          </a:p>
          <a:p>
            <a:pPr algn="just"/>
            <a:r>
              <a:rPr lang="uz-Latn-UZ" dirty="0" smtClean="0"/>
              <a:t>MIR-4 mikroskopini baholashning birinchi bosqichida uning ko'rsatkichlari qiymatlarining xalqaro standartlarga va GOSTga muvofiqligi tekshiriladi. </a:t>
            </a:r>
            <a:endParaRPr lang="en-US" dirty="0" smtClean="0"/>
          </a:p>
          <a:p>
            <a:pPr algn="just"/>
            <a:r>
              <a:rPr lang="uz-Latn-UZ" dirty="0" smtClean="0"/>
              <a:t>Baholangan rentgen mikroskopi baholashning birinchi bosqichi uchun belgilangan barcha talablarga javob beradi.</a:t>
            </a:r>
            <a:endParaRPr lang="en-US" dirty="0" smtClean="0"/>
          </a:p>
          <a:p>
            <a:pPr algn="just"/>
            <a:r>
              <a:rPr lang="ru-RU" sz="2400" dirty="0"/>
              <a:t>	</a:t>
            </a:r>
          </a:p>
        </p:txBody>
      </p:sp>
      <p:sp>
        <p:nvSpPr>
          <p:cNvPr id="18435" name="Text Box 3"/>
          <p:cNvSpPr txBox="1">
            <a:spLocks noChangeArrowheads="1"/>
          </p:cNvSpPr>
          <p:nvPr/>
        </p:nvSpPr>
        <p:spPr bwMode="auto">
          <a:xfrm>
            <a:off x="642910" y="0"/>
            <a:ext cx="8501090" cy="646331"/>
          </a:xfrm>
          <a:prstGeom prst="rect">
            <a:avLst/>
          </a:prstGeom>
          <a:solidFill>
            <a:schemeClr val="accent6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600" b="1" dirty="0" smtClean="0"/>
              <a:t>MISOL</a:t>
            </a:r>
            <a:endParaRPr lang="ru-RU" sz="3600" dirty="0"/>
          </a:p>
        </p:txBody>
      </p:sp>
      <p:graphicFrame>
        <p:nvGraphicFramePr>
          <p:cNvPr id="340997" name="Group 5"/>
          <p:cNvGraphicFramePr>
            <a:graphicFrameLocks noGrp="1"/>
          </p:cNvGraphicFramePr>
          <p:nvPr/>
        </p:nvGraphicFramePr>
        <p:xfrm>
          <a:off x="785785" y="714359"/>
          <a:ext cx="8358213" cy="3898920"/>
        </p:xfrm>
        <a:graphic>
          <a:graphicData uri="http://schemas.openxmlformats.org/drawingml/2006/table">
            <a:tbl>
              <a:tblPr/>
              <a:tblGrid>
                <a:gridCol w="523312"/>
                <a:gridCol w="1387841"/>
                <a:gridCol w="1046623"/>
                <a:gridCol w="1218871"/>
                <a:gridCol w="1220512"/>
                <a:gridCol w="1220512"/>
                <a:gridCol w="1740542"/>
              </a:tblGrid>
              <a:tr h="976813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№ </a:t>
                      </a:r>
                      <a:r>
                        <a:rPr kumimoji="0" lang="ru-RU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kumimoji="0" lang="ru-RU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kumimoji="0" lang="ru-RU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Модель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Размер фокусного пятна, мм</a:t>
                      </a:r>
                      <a:endParaRPr kumimoji="0" lang="ru-RU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1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Х</a:t>
                      </a:r>
                      <a:r>
                        <a:rPr kumimoji="0" lang="ru-RU" sz="1200" b="0" i="1" u="none" strike="noStrike" cap="none" normalizeH="0" baseline="-3000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Максимальное увеличение,</a:t>
                      </a:r>
                      <a:endParaRPr kumimoji="0" lang="ru-RU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(крат) </a:t>
                      </a:r>
                      <a:r>
                        <a:rPr kumimoji="0" lang="ru-RU" sz="1200" b="0" i="1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Х</a:t>
                      </a:r>
                      <a:r>
                        <a:rPr kumimoji="0" lang="ru-RU" sz="1200" b="0" i="1" u="none" strike="noStrike" cap="none" normalizeH="0" baseline="-3000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Габаритные размеры,</a:t>
                      </a:r>
                      <a:endParaRPr kumimoji="0" lang="ru-RU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</a:t>
                      </a:r>
                      <a:r>
                        <a:rPr kumimoji="0" lang="ru-RU" sz="1200" b="0" i="0" u="none" strike="noStrike" cap="none" normalizeH="0" baseline="3000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kumimoji="0" lang="ru-RU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1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Хз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Масса, кг</a:t>
                      </a:r>
                      <a:endParaRPr kumimoji="0" lang="ru-RU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1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Х</a:t>
                      </a:r>
                      <a:r>
                        <a:rPr kumimoji="0" lang="ru-RU" sz="1200" b="0" i="1" u="none" strike="noStrike" cap="none" normalizeH="0" baseline="-3000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Потребляемая мощность,</a:t>
                      </a:r>
                      <a:endParaRPr kumimoji="0" lang="ru-RU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кВт-ч</a:t>
                      </a:r>
                      <a:endParaRPr kumimoji="0" lang="ru-RU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1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Х</a:t>
                      </a:r>
                      <a:r>
                        <a:rPr kumimoji="0" lang="ru-RU" sz="1200" b="0" i="1" u="none" strike="noStrike" cap="none" normalizeH="0" baseline="-3000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323382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33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ГХ-100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33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33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500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33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1,57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33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700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33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2,0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33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325049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ГХМ-100</a:t>
                      </a:r>
                      <a:endParaRPr kumimoji="0" lang="ru-RU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150</a:t>
                      </a:r>
                      <a:endParaRPr kumimoji="0" lang="ru-RU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1,57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700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2,5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325049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ГХМ-100М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150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1,57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750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2,5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325049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НОМХ-160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0,78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471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2,0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325049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33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НГ-200М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33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33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200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33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0,39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33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187,5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33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1,0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33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325049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МЕГ-160Н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kumimoji="0" lang="ru-RU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0,78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750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2,0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323382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НРХ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0,78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350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2,0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325049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33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МР-160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33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33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250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33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1,57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33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500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33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2,0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33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325049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МИР-4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500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0,22</a:t>
                      </a:r>
                      <a:endParaRPr kumimoji="0" lang="ru-RU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0,05</a:t>
                      </a:r>
                      <a:endParaRPr kumimoji="0" lang="ru-RU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xt Box 2"/>
          <p:cNvSpPr txBox="1">
            <a:spLocks noChangeArrowheads="1"/>
          </p:cNvSpPr>
          <p:nvPr/>
        </p:nvSpPr>
        <p:spPr bwMode="auto">
          <a:xfrm>
            <a:off x="714348" y="428604"/>
            <a:ext cx="8429652" cy="6429396"/>
          </a:xfrm>
          <a:prstGeom prst="rect">
            <a:avLst/>
          </a:prstGeom>
          <a:solidFill>
            <a:srgbClr val="CCFFFF"/>
          </a:solidFill>
          <a:ln w="3175">
            <a:noFill/>
            <a:miter lim="800000"/>
            <a:headEnd/>
            <a:tailEnd/>
          </a:ln>
        </p:spPr>
        <p:txBody>
          <a:bodyPr/>
          <a:lstStyle/>
          <a:p>
            <a:pPr algn="just"/>
            <a:endParaRPr lang="ru-RU" dirty="0"/>
          </a:p>
          <a:p>
            <a:pPr algn="just"/>
            <a:endParaRPr lang="ru-RU" dirty="0"/>
          </a:p>
          <a:p>
            <a:pPr algn="just"/>
            <a:endParaRPr lang="ru-RU" dirty="0"/>
          </a:p>
          <a:p>
            <a:pPr algn="just"/>
            <a:endParaRPr lang="ru-RU" dirty="0"/>
          </a:p>
          <a:p>
            <a:pPr algn="just"/>
            <a:endParaRPr lang="ru-RU" dirty="0"/>
          </a:p>
          <a:p>
            <a:pPr algn="just"/>
            <a:endParaRPr lang="ru-RU" dirty="0"/>
          </a:p>
          <a:p>
            <a:pPr algn="just"/>
            <a:endParaRPr lang="ru-RU" dirty="0"/>
          </a:p>
          <a:p>
            <a:pPr algn="just"/>
            <a:endParaRPr lang="en-US" dirty="0" smtClean="0"/>
          </a:p>
          <a:p>
            <a:pPr algn="just"/>
            <a:r>
              <a:rPr lang="uz-Latn-UZ" dirty="0" smtClean="0"/>
              <a:t>Baholashning ikkinchi bosqichida MIR-4 mikroskopi har bir tayanch namunasi bilan juft</a:t>
            </a:r>
            <a:r>
              <a:rPr lang="en-US" dirty="0" err="1" smtClean="0"/>
              <a:t>lida</a:t>
            </a:r>
            <a:r>
              <a:rPr lang="en-US" dirty="0" smtClean="0"/>
              <a:t> </a:t>
            </a:r>
            <a:r>
              <a:rPr lang="uz-Latn-UZ" dirty="0" smtClean="0"/>
              <a:t>taqqosla</a:t>
            </a:r>
            <a:r>
              <a:rPr lang="en-US" dirty="0" err="1" smtClean="0"/>
              <a:t>nadi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uz-Latn-UZ" dirty="0" smtClean="0"/>
              <a:t>"MIR-4" mikroskopi baholash ko'rsatkichlari to'plami bo'yicha har bir asosiy namunadan ustundir. </a:t>
            </a:r>
            <a:endParaRPr lang="en-US" dirty="0" smtClean="0"/>
          </a:p>
          <a:p>
            <a:pPr algn="just"/>
            <a:r>
              <a:rPr lang="uz-Latn-UZ" dirty="0" smtClean="0"/>
              <a:t>MIR-4 mikroskopini tayanch namunalari bilan taqqoslash natijalari asosida quyidagi baholash natijasi hosil bo'ladi: MIR-4 rentgen mikroskopi shu kabi mikroskoplarning jahon darajasidan ustundir.</a:t>
            </a:r>
            <a:r>
              <a:rPr lang="ru-RU" dirty="0" smtClean="0"/>
              <a:t> </a:t>
            </a:r>
            <a:r>
              <a:rPr lang="ru-RU" dirty="0"/>
              <a:t>	</a:t>
            </a:r>
          </a:p>
        </p:txBody>
      </p:sp>
      <p:sp>
        <p:nvSpPr>
          <p:cNvPr id="19459" name="Text Box 3"/>
          <p:cNvSpPr txBox="1">
            <a:spLocks noChangeArrowheads="1"/>
          </p:cNvSpPr>
          <p:nvPr/>
        </p:nvSpPr>
        <p:spPr bwMode="auto">
          <a:xfrm>
            <a:off x="642911" y="0"/>
            <a:ext cx="8501090" cy="646331"/>
          </a:xfrm>
          <a:prstGeom prst="rect">
            <a:avLst/>
          </a:prstGeom>
          <a:solidFill>
            <a:schemeClr val="accent6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600" b="1" dirty="0" smtClean="0"/>
              <a:t>MISOL</a:t>
            </a:r>
            <a:endParaRPr lang="ru-RU" sz="3600" dirty="0"/>
          </a:p>
        </p:txBody>
      </p:sp>
      <p:sp>
        <p:nvSpPr>
          <p:cNvPr id="19460" name="Text Box 4"/>
          <p:cNvSpPr txBox="1">
            <a:spLocks noChangeArrowheads="1"/>
          </p:cNvSpPr>
          <p:nvPr/>
        </p:nvSpPr>
        <p:spPr bwMode="auto">
          <a:xfrm>
            <a:off x="8624888" y="304800"/>
            <a:ext cx="4064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/>
              <a:t> 12</a:t>
            </a:r>
          </a:p>
        </p:txBody>
      </p:sp>
      <p:graphicFrame>
        <p:nvGraphicFramePr>
          <p:cNvPr id="343135" name="Group 95"/>
          <p:cNvGraphicFramePr>
            <a:graphicFrameLocks noGrp="1"/>
          </p:cNvGraphicFramePr>
          <p:nvPr/>
        </p:nvGraphicFramePr>
        <p:xfrm>
          <a:off x="714346" y="681038"/>
          <a:ext cx="8429656" cy="3291840"/>
        </p:xfrm>
        <a:graphic>
          <a:graphicData uri="http://schemas.openxmlformats.org/drawingml/2006/table">
            <a:tbl>
              <a:tblPr/>
              <a:tblGrid>
                <a:gridCol w="527785"/>
                <a:gridCol w="1399703"/>
                <a:gridCol w="1055568"/>
                <a:gridCol w="1229290"/>
                <a:gridCol w="1230945"/>
                <a:gridCol w="1230945"/>
                <a:gridCol w="1755420"/>
              </a:tblGrid>
              <a:tr h="620713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№ </a:t>
                      </a:r>
                      <a:r>
                        <a:rPr kumimoji="0" lang="ru-RU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kumimoji="0" lang="ru-RU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kumimoji="0" lang="ru-RU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Модель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Размер фокусного пятна, мм</a:t>
                      </a:r>
                      <a:endParaRPr kumimoji="0" lang="ru-RU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1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Х</a:t>
                      </a:r>
                      <a:r>
                        <a:rPr kumimoji="0" lang="ru-RU" sz="1200" b="0" i="1" u="none" strike="noStrike" cap="none" normalizeH="0" baseline="-3000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Максимальное увеличение,</a:t>
                      </a:r>
                      <a:endParaRPr kumimoji="0" lang="ru-RU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(крат) </a:t>
                      </a:r>
                      <a:r>
                        <a:rPr kumimoji="0" lang="ru-RU" sz="1200" b="0" i="1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Х</a:t>
                      </a:r>
                      <a:r>
                        <a:rPr kumimoji="0" lang="ru-RU" sz="1200" b="0" i="1" u="none" strike="noStrike" cap="none" normalizeH="0" baseline="-3000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Габаритные размеры,</a:t>
                      </a:r>
                      <a:endParaRPr kumimoji="0" lang="ru-RU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</a:t>
                      </a:r>
                      <a:r>
                        <a:rPr kumimoji="0" lang="ru-RU" sz="1200" b="0" i="0" u="none" strike="noStrike" cap="none" normalizeH="0" baseline="3000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kumimoji="0" lang="ru-RU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1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Хз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Масса, кг</a:t>
                      </a:r>
                      <a:endParaRPr kumimoji="0" lang="ru-RU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1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Х</a:t>
                      </a:r>
                      <a:r>
                        <a:rPr kumimoji="0" lang="ru-RU" sz="1200" b="0" i="1" u="none" strike="noStrike" cap="none" normalizeH="0" baseline="-3000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Потребляемая мощность,</a:t>
                      </a:r>
                      <a:endParaRPr kumimoji="0" lang="ru-RU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кВт-ч</a:t>
                      </a:r>
                      <a:endParaRPr kumimoji="0" lang="ru-RU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1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Х</a:t>
                      </a:r>
                      <a:r>
                        <a:rPr kumimoji="0" lang="ru-RU" sz="1200" b="0" i="1" u="none" strike="noStrike" cap="none" normalizeH="0" baseline="-3000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20637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33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ГХ-100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33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33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500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33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1,57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33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700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33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2,0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33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20478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ГХМ-100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150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1,57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700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2,5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20637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ГХМ-100М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150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1,57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750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2,5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20637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НОМХ-160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0,78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471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2,0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20637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33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НГ-200М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33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33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200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33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0,39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33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187,5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33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1,0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33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20637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kumimoji="0" lang="ru-RU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МЕГ-160Н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0,78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750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2,0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20637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НРХ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0,78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350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2,0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20637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33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МР-160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33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33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250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33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1,57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33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500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33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2,0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33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20637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МИР-4</a:t>
                      </a:r>
                      <a:endParaRPr kumimoji="0" lang="ru-RU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500</a:t>
                      </a:r>
                      <a:endParaRPr kumimoji="0" lang="ru-RU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0,22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</a:t>
                      </a: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0,05</a:t>
                      </a:r>
                      <a:endParaRPr kumimoji="0" lang="ru-RU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ext Box 2"/>
          <p:cNvSpPr txBox="1">
            <a:spLocks noChangeArrowheads="1"/>
          </p:cNvSpPr>
          <p:nvPr/>
        </p:nvSpPr>
        <p:spPr bwMode="auto">
          <a:xfrm>
            <a:off x="714349" y="0"/>
            <a:ext cx="8429652" cy="584775"/>
          </a:xfrm>
          <a:prstGeom prst="rect">
            <a:avLst/>
          </a:prstGeom>
          <a:solidFill>
            <a:schemeClr val="accent6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 smtClean="0"/>
              <a:t>MISOL</a:t>
            </a:r>
            <a:endParaRPr lang="ru-RU" sz="3200" b="1" dirty="0"/>
          </a:p>
        </p:txBody>
      </p:sp>
      <p:sp>
        <p:nvSpPr>
          <p:cNvPr id="20483" name="Text Box 4"/>
          <p:cNvSpPr txBox="1">
            <a:spLocks noChangeArrowheads="1"/>
          </p:cNvSpPr>
          <p:nvPr/>
        </p:nvSpPr>
        <p:spPr bwMode="auto">
          <a:xfrm>
            <a:off x="714349" y="642918"/>
            <a:ext cx="8429652" cy="6215082"/>
          </a:xfrm>
          <a:prstGeom prst="rect">
            <a:avLst/>
          </a:prstGeom>
          <a:solidFill>
            <a:srgbClr val="CCFFFF"/>
          </a:solidFill>
          <a:ln w="3175">
            <a:noFill/>
            <a:miter lim="800000"/>
            <a:headEnd/>
            <a:tailEnd/>
          </a:ln>
        </p:spPr>
        <p:txBody>
          <a:bodyPr/>
          <a:lstStyle/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uz-Latn-UZ" sz="2800" b="1" dirty="0" smtClean="0"/>
              <a:t>Uchinchi bosqich, </a:t>
            </a:r>
            <a:r>
              <a:rPr lang="uz-Latn-UZ" sz="2800" dirty="0" smtClean="0"/>
              <a:t>agar bazaviy namunalar soni ikkinchi bosqichdan keyin qolgan taxminiy ko'rsatkichlar sonidan ko'p bo'lsa, amalga oshiriladi. </a:t>
            </a:r>
            <a:endParaRPr lang="en-US" sz="2800" dirty="0" smtClean="0"/>
          </a:p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uz-Latn-UZ" sz="2800" dirty="0" smtClean="0"/>
              <a:t>Ko'proq bo'lgan asosiy namunalarning kamroq miqdori bilan ular to'rtinchi bosqichga o'tadilar. </a:t>
            </a:r>
            <a:endParaRPr lang="en-US" sz="2800" dirty="0" smtClean="0"/>
          </a:p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uz-Latn-UZ" sz="2800" dirty="0" smtClean="0"/>
              <a:t>Uchinchi bosqichda barcha asosiy ko'rsatkichlarning taxminiy ko'rsatkichlari yig'indisiga asoslanib (bu holda asosiy namunalar to'plami analog namunalar deb ataladi), bazaga mos kelish chegaralari sifat darajasi qurilgan. </a:t>
            </a:r>
            <a:endParaRPr lang="en-US" sz="2800" dirty="0" smtClean="0"/>
          </a:p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uz-Latn-UZ" sz="2800" dirty="0" smtClean="0"/>
              <a:t>Chegaralarni qurish (yuqori, o'rta va pastki) </a:t>
            </a:r>
            <a:r>
              <a:rPr lang="en-US" sz="2800" dirty="0" err="1" smtClean="0"/>
              <a:t>approksimatsiya</a:t>
            </a:r>
            <a:r>
              <a:rPr lang="en-US" sz="2800" dirty="0" smtClean="0"/>
              <a:t> (</a:t>
            </a:r>
            <a:r>
              <a:rPr lang="uz-Latn-UZ" sz="2800" dirty="0" smtClean="0"/>
              <a:t>taxminiy</a:t>
            </a:r>
            <a:r>
              <a:rPr lang="en-US" sz="2800" dirty="0" smtClean="0"/>
              <a:t>)</a:t>
            </a:r>
            <a:r>
              <a:rPr lang="uz-Latn-UZ" sz="2800" dirty="0" smtClean="0"/>
              <a:t> usul bilan amalga oshiriladi.</a:t>
            </a:r>
            <a:endParaRPr lang="ru-RU" sz="2800" dirty="0"/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7" name="Text Box 4"/>
          <p:cNvSpPr txBox="1">
            <a:spLocks noChangeArrowheads="1"/>
          </p:cNvSpPr>
          <p:nvPr/>
        </p:nvSpPr>
        <p:spPr bwMode="auto">
          <a:xfrm>
            <a:off x="941360" y="642918"/>
            <a:ext cx="8202640" cy="6215082"/>
          </a:xfrm>
          <a:prstGeom prst="rect">
            <a:avLst/>
          </a:prstGeom>
          <a:solidFill>
            <a:srgbClr val="CCFFFF"/>
          </a:solidFill>
          <a:ln w="3175">
            <a:noFill/>
            <a:miter lim="800000"/>
            <a:headEnd/>
            <a:tailEnd/>
          </a:ln>
        </p:spPr>
        <p:txBody>
          <a:bodyPr/>
          <a:lstStyle/>
          <a:p>
            <a:pPr algn="just">
              <a:spcBef>
                <a:spcPts val="1200"/>
              </a:spcBef>
              <a:spcAft>
                <a:spcPts val="600"/>
              </a:spcAft>
            </a:pPr>
            <a:r>
              <a:rPr lang="en-US" sz="3200" dirty="0" smtClean="0"/>
              <a:t>T</a:t>
            </a:r>
            <a:r>
              <a:rPr lang="uz-Latn-UZ" sz="3200" dirty="0" smtClean="0"/>
              <a:t>o'rtinchi bosqich</a:t>
            </a:r>
            <a:r>
              <a:rPr lang="en-US" sz="3200" dirty="0" err="1" smtClean="0"/>
              <a:t>da</a:t>
            </a:r>
            <a:r>
              <a:rPr lang="en-US" sz="3200" dirty="0" smtClean="0"/>
              <a:t> m</a:t>
            </a:r>
            <a:r>
              <a:rPr lang="uz-Latn-UZ" sz="3200" dirty="0" smtClean="0"/>
              <a:t>ahsulotning texnik darajasini qiyosiy tahlil va umumiy baholashning mavjud sifat ko'rsatkichlari va </a:t>
            </a:r>
            <a:r>
              <a:rPr lang="en-US" sz="3200" dirty="0" err="1" smtClean="0"/>
              <a:t>ekspert</a:t>
            </a:r>
            <a:r>
              <a:rPr lang="en-US" sz="3200" dirty="0" smtClean="0"/>
              <a:t> </a:t>
            </a:r>
            <a:r>
              <a:rPr lang="en-US" sz="3200" dirty="0" err="1" smtClean="0"/>
              <a:t>hulosasi</a:t>
            </a:r>
            <a:r>
              <a:rPr lang="en-US" sz="3200" dirty="0" smtClean="0"/>
              <a:t> </a:t>
            </a:r>
            <a:r>
              <a:rPr lang="en-US" sz="3200" dirty="0" err="1" smtClean="0"/>
              <a:t>asosida</a:t>
            </a:r>
            <a:r>
              <a:rPr lang="en-US" sz="3200" dirty="0" smtClean="0"/>
              <a:t> </a:t>
            </a:r>
            <a:r>
              <a:rPr lang="uz-Latn-UZ" sz="3200" dirty="0" smtClean="0"/>
              <a:t>amalga oshiriladi. </a:t>
            </a:r>
            <a:endParaRPr lang="en-US" sz="3200" dirty="0" smtClean="0"/>
          </a:p>
          <a:p>
            <a:pPr algn="just"/>
            <a:r>
              <a:rPr lang="uz-Latn-UZ" sz="3200" dirty="0" smtClean="0"/>
              <a:t>Baholanadigan mahsulotning o'xshashlari bo'lmagan hollarda, mahsulot, albatta, patent bilan himoyalangan printsipial jihatdan yangi texnik echim ustida ishlab chiqilgan bo'lsa, jahon sifat darajasiga to'g'ri keladi deb hisoblanadi.</a:t>
            </a:r>
            <a:endParaRPr lang="en-US" sz="3200" b="1" i="1" dirty="0" smtClean="0"/>
          </a:p>
          <a:p>
            <a:pPr algn="just"/>
            <a:endParaRPr lang="ru-RU" sz="3200" dirty="0"/>
          </a:p>
        </p:txBody>
      </p:sp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714349" y="0"/>
            <a:ext cx="8429652" cy="646331"/>
          </a:xfrm>
          <a:prstGeom prst="rect">
            <a:avLst/>
          </a:prstGeom>
          <a:solidFill>
            <a:schemeClr val="accent6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600" b="1" dirty="0" smtClean="0"/>
              <a:t>MISOL</a:t>
            </a:r>
            <a:endParaRPr lang="ru-RU" sz="3600" b="1" dirty="0"/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1" name="Text Box 3"/>
          <p:cNvSpPr txBox="1">
            <a:spLocks noChangeArrowheads="1"/>
          </p:cNvSpPr>
          <p:nvPr/>
        </p:nvSpPr>
        <p:spPr bwMode="auto">
          <a:xfrm>
            <a:off x="642910" y="1160441"/>
            <a:ext cx="8345516" cy="5697559"/>
          </a:xfrm>
          <a:prstGeom prst="rect">
            <a:avLst/>
          </a:prstGeom>
          <a:solidFill>
            <a:srgbClr val="CCFFFF"/>
          </a:solidFill>
          <a:ln w="3175">
            <a:noFill/>
            <a:miter lim="800000"/>
            <a:headEnd/>
            <a:tailEnd/>
          </a:ln>
        </p:spPr>
        <p:txBody>
          <a:bodyPr/>
          <a:lstStyle/>
          <a:p>
            <a:pPr algn="just"/>
            <a:r>
              <a:rPr lang="en-US" sz="3200" dirty="0" err="1" smtClean="0"/>
              <a:t>Miqdoriy</a:t>
            </a:r>
            <a:r>
              <a:rPr lang="en-US" sz="3200" dirty="0" smtClean="0"/>
              <a:t>, </a:t>
            </a:r>
            <a:r>
              <a:rPr lang="en-US" sz="3200" dirty="0" err="1" smtClean="0"/>
              <a:t>va</a:t>
            </a:r>
            <a:r>
              <a:rPr lang="en-US" sz="3200" dirty="0" smtClean="0"/>
              <a:t> </a:t>
            </a:r>
            <a:r>
              <a:rPr lang="en-US" sz="3200" dirty="0" err="1" smtClean="0"/>
              <a:t>demak</a:t>
            </a:r>
            <a:r>
              <a:rPr lang="en-US" sz="3200" dirty="0" smtClean="0"/>
              <a:t>, </a:t>
            </a:r>
            <a:r>
              <a:rPr lang="en-US" sz="3200" dirty="0" err="1" smtClean="0"/>
              <a:t>aniqroq</a:t>
            </a:r>
            <a:r>
              <a:rPr lang="en-US" sz="3200" dirty="0" smtClean="0"/>
              <a:t> </a:t>
            </a:r>
            <a:r>
              <a:rPr lang="en-US" sz="3200" dirty="0" err="1" smtClean="0"/>
              <a:t>bo’gan</a:t>
            </a:r>
            <a:r>
              <a:rPr lang="en-US" sz="3200" dirty="0" smtClean="0"/>
              <a:t>, </a:t>
            </a:r>
            <a:r>
              <a:rPr lang="en-US" sz="3200" dirty="0" err="1" smtClean="0"/>
              <a:t>mashinasozlik</a:t>
            </a:r>
            <a:r>
              <a:rPr lang="en-US" sz="3200" dirty="0" smtClean="0"/>
              <a:t> </a:t>
            </a:r>
            <a:r>
              <a:rPr lang="en-US" sz="3200" dirty="0" err="1" smtClean="0"/>
              <a:t>vfhsulotini</a:t>
            </a:r>
            <a:r>
              <a:rPr lang="en-US" sz="3200" dirty="0" smtClean="0"/>
              <a:t> </a:t>
            </a:r>
            <a:r>
              <a:rPr lang="en-US" sz="3200" dirty="0" err="1" smtClean="0"/>
              <a:t>texnik</a:t>
            </a:r>
            <a:r>
              <a:rPr lang="en-US" sz="3200" dirty="0" smtClean="0"/>
              <a:t> </a:t>
            </a:r>
            <a:r>
              <a:rPr lang="en-US" sz="3200" dirty="0" err="1" smtClean="0"/>
              <a:t>darajasini</a:t>
            </a:r>
            <a:r>
              <a:rPr lang="en-US" sz="3200" dirty="0" smtClean="0"/>
              <a:t> </a:t>
            </a:r>
            <a:r>
              <a:rPr lang="en-US" sz="3200" dirty="0" err="1" smtClean="0"/>
              <a:t>baholash</a:t>
            </a:r>
            <a:r>
              <a:rPr lang="en-US" sz="3200" dirty="0" smtClean="0"/>
              <a:t>, </a:t>
            </a:r>
            <a:r>
              <a:rPr lang="en-US" sz="3200" dirty="0" err="1" smtClean="0"/>
              <a:t>mahsulot</a:t>
            </a:r>
            <a:r>
              <a:rPr lang="en-US" sz="3200" dirty="0" smtClean="0"/>
              <a:t> </a:t>
            </a:r>
            <a:r>
              <a:rPr lang="en-US" sz="3200" dirty="0" err="1" smtClean="0"/>
              <a:t>ko’rsatkichlarini</a:t>
            </a:r>
            <a:r>
              <a:rPr lang="en-US" sz="3200" dirty="0" smtClean="0"/>
              <a:t> </a:t>
            </a:r>
            <a:r>
              <a:rPr lang="en-US" sz="3200" dirty="0" err="1" smtClean="0"/>
              <a:t>qabul</a:t>
            </a:r>
            <a:r>
              <a:rPr lang="en-US" sz="3200" dirty="0" smtClean="0"/>
              <a:t> </a:t>
            </a:r>
            <a:r>
              <a:rPr lang="en-US" sz="3200" dirty="0" err="1" smtClean="0"/>
              <a:t>qilingan</a:t>
            </a:r>
            <a:r>
              <a:rPr lang="en-US" sz="3200" dirty="0" smtClean="0"/>
              <a:t> </a:t>
            </a:r>
            <a:r>
              <a:rPr lang="en-US" sz="3200" dirty="0" err="1" smtClean="0"/>
              <a:t>yakka</a:t>
            </a:r>
            <a:r>
              <a:rPr lang="en-US" sz="3200" dirty="0" smtClean="0"/>
              <a:t> </a:t>
            </a:r>
            <a:r>
              <a:rPr lang="en-US" sz="3200" dirty="0" err="1" smtClean="0"/>
              <a:t>holda</a:t>
            </a:r>
            <a:r>
              <a:rPr lang="en-US" sz="3200" dirty="0" smtClean="0"/>
              <a:t> </a:t>
            </a:r>
            <a:r>
              <a:rPr lang="en-US" sz="3200" dirty="0" err="1" smtClean="0"/>
              <a:t>olingan</a:t>
            </a:r>
            <a:r>
              <a:rPr lang="en-US" sz="3200" dirty="0" smtClean="0"/>
              <a:t> </a:t>
            </a:r>
            <a:r>
              <a:rPr lang="uz-Latn-UZ" sz="3200" dirty="0" smtClean="0"/>
              <a:t>ko'rsatkichlar</a:t>
            </a:r>
            <a:r>
              <a:rPr lang="en-US" sz="3200" dirty="0" err="1" smtClean="0"/>
              <a:t>iga</a:t>
            </a:r>
            <a:r>
              <a:rPr lang="en-US" sz="3200" dirty="0" smtClean="0"/>
              <a:t> </a:t>
            </a:r>
            <a:r>
              <a:rPr lang="en-US" sz="3200" dirty="0" err="1" smtClean="0"/>
              <a:t>mosligi</a:t>
            </a:r>
            <a:r>
              <a:rPr lang="en-US" sz="3200" dirty="0" smtClean="0"/>
              <a:t> </a:t>
            </a:r>
            <a:r>
              <a:rPr lang="en-US" sz="3200" dirty="0" err="1" smtClean="0"/>
              <a:t>darajasini</a:t>
            </a:r>
            <a:r>
              <a:rPr lang="en-US" sz="3200" dirty="0" smtClean="0"/>
              <a:t>, </a:t>
            </a:r>
            <a:r>
              <a:rPr lang="en-US" sz="3200" dirty="0" err="1" smtClean="0"/>
              <a:t>guruhlangan</a:t>
            </a:r>
            <a:r>
              <a:rPr lang="en-US" sz="3200" dirty="0" smtClean="0"/>
              <a:t> </a:t>
            </a:r>
            <a:r>
              <a:rPr lang="en-US" sz="3200" dirty="0" err="1" smtClean="0"/>
              <a:t>sifat</a:t>
            </a:r>
            <a:r>
              <a:rPr lang="en-US" sz="3200" dirty="0" smtClean="0"/>
              <a:t> </a:t>
            </a:r>
            <a:r>
              <a:rPr lang="en-US" sz="3200" dirty="0" err="1" smtClean="0"/>
              <a:t>ko’rsatkichlarining</a:t>
            </a:r>
            <a:r>
              <a:rPr lang="en-US" sz="3200" dirty="0" smtClean="0"/>
              <a:t> </a:t>
            </a:r>
            <a:r>
              <a:rPr lang="en-US" sz="3200" dirty="0" err="1" smtClean="0"/>
              <a:t>qiymatlari</a:t>
            </a:r>
            <a:r>
              <a:rPr lang="en-US" sz="3200" dirty="0" smtClean="0"/>
              <a:t>, </a:t>
            </a:r>
            <a:r>
              <a:rPr lang="en-US" sz="3200" dirty="0" err="1" smtClean="0"/>
              <a:t>umumlashtirilgan</a:t>
            </a:r>
            <a:r>
              <a:rPr lang="en-US" sz="3200" dirty="0" smtClean="0"/>
              <a:t> </a:t>
            </a:r>
            <a:r>
              <a:rPr lang="en-US" sz="3200" dirty="0" err="1" smtClean="0"/>
              <a:t>yakuniy</a:t>
            </a:r>
            <a:r>
              <a:rPr lang="en-US" sz="3200" dirty="0" smtClean="0"/>
              <a:t> </a:t>
            </a:r>
            <a:r>
              <a:rPr lang="en-US" sz="3200" dirty="0" err="1" smtClean="0"/>
              <a:t>ko’rsatkichni</a:t>
            </a:r>
            <a:r>
              <a:rPr lang="en-US" sz="3200" dirty="0" smtClean="0"/>
              <a:t> </a:t>
            </a:r>
            <a:r>
              <a:rPr lang="uz-Latn-UZ" sz="3200" dirty="0" smtClean="0"/>
              <a:t>birlikning fraktsiyalari yoki ballarda, shuningdek baholangan va istiqbolli (sifatga erishish mumkin</a:t>
            </a:r>
            <a:r>
              <a:rPr lang="en-US" sz="3200" dirty="0" smtClean="0"/>
              <a:t> </a:t>
            </a:r>
            <a:r>
              <a:rPr lang="en-US" sz="3200" dirty="0" err="1" smtClean="0"/>
              <a:t>bo’lgan</a:t>
            </a:r>
            <a:r>
              <a:rPr lang="uz-Latn-UZ" sz="3200" dirty="0" smtClean="0"/>
              <a:t>) namunaning yakuniy sifat ko'rsatkichlarining nisbiy qiymatlarini hisoblan</a:t>
            </a:r>
            <a:r>
              <a:rPr lang="en-US" sz="3200" dirty="0" err="1" smtClean="0"/>
              <a:t>adi</a:t>
            </a:r>
            <a:r>
              <a:rPr lang="en-US" sz="3200" dirty="0" smtClean="0"/>
              <a:t>.</a:t>
            </a:r>
          </a:p>
        </p:txBody>
      </p:sp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642911" y="0"/>
            <a:ext cx="8501090" cy="1200329"/>
          </a:xfrm>
          <a:prstGeom prst="rect">
            <a:avLst/>
          </a:prstGeom>
          <a:solidFill>
            <a:schemeClr val="accent6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600" b="1" dirty="0" smtClean="0"/>
              <a:t>TEXNILOGIK DARAJANI MIQDORIY BAHOLASH</a:t>
            </a:r>
            <a:endParaRPr lang="ru-RU" sz="3600" dirty="0"/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 Box 2"/>
          <p:cNvSpPr txBox="1">
            <a:spLocks noChangeArrowheads="1"/>
          </p:cNvSpPr>
          <p:nvPr/>
        </p:nvSpPr>
        <p:spPr bwMode="auto">
          <a:xfrm>
            <a:off x="642911" y="0"/>
            <a:ext cx="8501090" cy="1200329"/>
          </a:xfrm>
          <a:prstGeom prst="rect">
            <a:avLst/>
          </a:prstGeom>
          <a:solidFill>
            <a:schemeClr val="accent6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600" b="1" dirty="0" smtClean="0"/>
              <a:t>TEXNILOGIK DARAJANI MIQDORIY BAHOLASH</a:t>
            </a:r>
            <a:endParaRPr lang="ru-RU" sz="3600" dirty="0"/>
          </a:p>
        </p:txBody>
      </p:sp>
      <p:sp>
        <p:nvSpPr>
          <p:cNvPr id="22531" name="Text Box 3"/>
          <p:cNvSpPr txBox="1">
            <a:spLocks noChangeArrowheads="1"/>
          </p:cNvSpPr>
          <p:nvPr/>
        </p:nvSpPr>
        <p:spPr bwMode="auto">
          <a:xfrm>
            <a:off x="642910" y="1214422"/>
            <a:ext cx="8501090" cy="5429288"/>
          </a:xfrm>
          <a:prstGeom prst="rect">
            <a:avLst/>
          </a:prstGeom>
          <a:solidFill>
            <a:srgbClr val="CCFFFF"/>
          </a:solidFill>
          <a:ln w="3175">
            <a:noFill/>
            <a:miter lim="800000"/>
            <a:headEnd/>
            <a:tailEnd/>
          </a:ln>
        </p:spPr>
        <p:txBody>
          <a:bodyPr/>
          <a:lstStyle/>
          <a:p>
            <a:pPr algn="just"/>
            <a:endParaRPr lang="en-US" sz="1800" dirty="0" smtClean="0"/>
          </a:p>
          <a:p>
            <a:pPr algn="just"/>
            <a:r>
              <a:rPr lang="uz-Latn-UZ" sz="3600" dirty="0" smtClean="0"/>
              <a:t>Mahsulotlar sifati va texnik darajasining ko'rsatilgan ko'rsatkichlari texnik mahsulotlarning ayrim turlari yoki </a:t>
            </a:r>
            <a:r>
              <a:rPr lang="en-US" sz="3600" dirty="0" err="1" smtClean="0"/>
              <a:t>mahsus</a:t>
            </a:r>
            <a:r>
              <a:rPr lang="en-US" sz="3600" dirty="0" smtClean="0"/>
              <a:t> </a:t>
            </a:r>
            <a:r>
              <a:rPr lang="uz-Latn-UZ" sz="3600" dirty="0" smtClean="0"/>
              <a:t>turlari uchun ishlab chiqilgan va tegishli vazirlik (yoki idora) tomonidan </a:t>
            </a:r>
            <a:r>
              <a:rPr lang="en-US" sz="3600" dirty="0" smtClean="0"/>
              <a:t>“</a:t>
            </a:r>
            <a:r>
              <a:rPr lang="en-US" sz="3600" dirty="0" err="1" smtClean="0"/>
              <a:t>UzStandart</a:t>
            </a:r>
            <a:r>
              <a:rPr lang="en-US" sz="3600" dirty="0" smtClean="0"/>
              <a:t>” </a:t>
            </a:r>
            <a:r>
              <a:rPr lang="en-US" sz="3600" dirty="0" err="1" smtClean="0"/>
              <a:t>Agentligi</a:t>
            </a:r>
            <a:r>
              <a:rPr lang="en-US" sz="3600" dirty="0" smtClean="0"/>
              <a:t> </a:t>
            </a:r>
            <a:r>
              <a:rPr lang="uz-Latn-UZ" sz="3600" dirty="0" smtClean="0"/>
              <a:t>tomonidan tasdiqlanganidan keyin tasdiqlangan xususiy usullarga muvofiq belgilanadi. </a:t>
            </a:r>
            <a:endParaRPr lang="en-US" sz="3600" dirty="0" smtClean="0"/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5" name="Text Box 3"/>
          <p:cNvSpPr txBox="1">
            <a:spLocks noChangeArrowheads="1"/>
          </p:cNvSpPr>
          <p:nvPr/>
        </p:nvSpPr>
        <p:spPr bwMode="auto">
          <a:xfrm>
            <a:off x="714348" y="1214422"/>
            <a:ext cx="8429652" cy="5643578"/>
          </a:xfrm>
          <a:prstGeom prst="rect">
            <a:avLst/>
          </a:prstGeom>
          <a:solidFill>
            <a:srgbClr val="CCFFFF"/>
          </a:solidFill>
          <a:ln w="3175">
            <a:noFill/>
            <a:miter lim="800000"/>
            <a:headEnd/>
            <a:tailEnd/>
          </a:ln>
        </p:spPr>
        <p:txBody>
          <a:bodyPr/>
          <a:lstStyle/>
          <a:p>
            <a:pPr algn="just"/>
            <a:r>
              <a:rPr lang="uz-Latn-UZ" sz="2800" dirty="0" smtClean="0"/>
              <a:t>Ma'lumki, muhandislik mahsulotlarining yuqori texnik darajasiga erishish jarayoni (texnologiyasi) texnologiyaning hayotiy tsiklining barcha bosqichlarini o'z ichiga </a:t>
            </a:r>
            <a:r>
              <a:rPr lang="en-US" sz="2800" dirty="0" err="1" smtClean="0"/>
              <a:t>kamrab</a:t>
            </a:r>
            <a:r>
              <a:rPr lang="en-US" sz="2800" dirty="0" smtClean="0"/>
              <a:t> </a:t>
            </a:r>
            <a:r>
              <a:rPr lang="en-US" sz="2800" dirty="0" err="1" smtClean="0"/>
              <a:t>olgan</a:t>
            </a:r>
            <a:r>
              <a:rPr lang="en-US" sz="2800" dirty="0" smtClean="0"/>
              <a:t> </a:t>
            </a:r>
            <a:r>
              <a:rPr lang="uz-Latn-UZ" sz="2800" dirty="0" smtClean="0"/>
              <a:t>- tadqiqotlar va </a:t>
            </a:r>
            <a:r>
              <a:rPr lang="en-US" sz="2800" dirty="0" err="1" smtClean="0"/>
              <a:t>ilmiy</a:t>
            </a:r>
            <a:r>
              <a:rPr lang="en-US" sz="2800" dirty="0" smtClean="0"/>
              <a:t> </a:t>
            </a:r>
            <a:r>
              <a:rPr lang="uz-Latn-UZ" sz="2800" dirty="0" smtClean="0"/>
              <a:t>ishlanmalardan</a:t>
            </a:r>
            <a:r>
              <a:rPr lang="en-US" sz="2800" dirty="0" smtClean="0"/>
              <a:t> to</a:t>
            </a:r>
            <a:r>
              <a:rPr lang="uz-Latn-UZ" sz="2800" dirty="0" smtClean="0"/>
              <a:t> iste'mol qilish (ekspluatatsiya) dan tayyor mahsulotni utilizatsiya qilishgacha. </a:t>
            </a:r>
            <a:endParaRPr lang="en-US" sz="2800" dirty="0" smtClean="0"/>
          </a:p>
          <a:p>
            <a:pPr algn="just"/>
            <a:r>
              <a:rPr lang="uz-Latn-UZ" sz="2800" dirty="0" smtClean="0"/>
              <a:t>Mahsulotlarning talab qilinadigan sifati va yuqori texnik darajasini ta'minlash ilmiy-tadqiqot ishlari davomida, ishlab chiqarish jarayonlarining yangi materiallari va texnologiyalaridan foydalanish, shuningdek, iste'molchida mahsulotni ishlashning maqbul usullarini joriy etish va boshqalar orqali amalga oshiriladi</a:t>
            </a:r>
            <a:endParaRPr lang="en-US" sz="2800" dirty="0" smtClean="0"/>
          </a:p>
          <a:p>
            <a:pPr algn="just"/>
            <a:r>
              <a:rPr lang="ru-RU" sz="2800" dirty="0"/>
              <a:t>	</a:t>
            </a:r>
          </a:p>
        </p:txBody>
      </p:sp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642910" y="0"/>
            <a:ext cx="8501090" cy="1200329"/>
          </a:xfrm>
          <a:prstGeom prst="rect">
            <a:avLst/>
          </a:prstGeom>
          <a:solidFill>
            <a:schemeClr val="accent6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600" b="1" dirty="0" smtClean="0"/>
              <a:t>TEXNILOGIK DARAJANI MIQDORIY BAHOLASH</a:t>
            </a:r>
            <a:endParaRPr lang="ru-RU" sz="3600" dirty="0"/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Text Box 3"/>
          <p:cNvSpPr txBox="1">
            <a:spLocks noChangeArrowheads="1"/>
          </p:cNvSpPr>
          <p:nvPr/>
        </p:nvSpPr>
        <p:spPr bwMode="auto">
          <a:xfrm>
            <a:off x="642910" y="1214422"/>
            <a:ext cx="8501090" cy="5643578"/>
          </a:xfrm>
          <a:prstGeom prst="rect">
            <a:avLst/>
          </a:prstGeom>
          <a:solidFill>
            <a:srgbClr val="CCFFFF"/>
          </a:solidFill>
          <a:ln w="3175">
            <a:noFill/>
            <a:miter lim="800000"/>
            <a:headEnd/>
            <a:tailEnd/>
          </a:ln>
        </p:spPr>
        <p:txBody>
          <a:bodyPr/>
          <a:lstStyle/>
          <a:p>
            <a:pPr algn="just"/>
            <a:r>
              <a:rPr lang="uz-Latn-UZ" sz="2800" dirty="0" smtClean="0"/>
              <a:t>Sifat va texnik darajani umumlashtirilgan (yakuniy) baholashdan tashqari, ularning qiymatlari ko'pincha mahsulot (mahsulotlar) hayot aylanishining har bir bosqichi uchun belgilanadi. </a:t>
            </a:r>
            <a:endParaRPr lang="en-US" sz="2800" dirty="0" smtClean="0"/>
          </a:p>
          <a:p>
            <a:pPr algn="just"/>
            <a:r>
              <a:rPr lang="en-US" sz="2800" dirty="0" err="1" smtClean="0"/>
              <a:t>Dizayn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l</a:t>
            </a:r>
            <a:r>
              <a:rPr lang="uz-Latn-UZ" sz="2800" dirty="0" smtClean="0"/>
              <a:t>oyihalash bosqichida normativ (tayinlangan yoki belgilangan) sifat ko'rsatkichlari, shuningdek ishlab chiqarilayotgan mahsulotning texnik darajasining istiqbolli (belgilangan) qiymati hisoblanadi – U</a:t>
            </a:r>
            <a:r>
              <a:rPr lang="uz-Latn-UZ" sz="2800" baseline="-25000" dirty="0" smtClean="0"/>
              <a:t>r</a:t>
            </a:r>
            <a:r>
              <a:rPr lang="en-US" sz="2800" dirty="0" smtClean="0"/>
              <a:t> </a:t>
            </a:r>
          </a:p>
          <a:p>
            <a:pPr algn="just"/>
            <a:r>
              <a:rPr lang="uz-Latn-UZ" sz="2800" dirty="0" smtClean="0"/>
              <a:t>Ishlab chiqarish bosqichida ishlab chiqarish sifati darajasi aniqlanadi - U</a:t>
            </a:r>
            <a:r>
              <a:rPr lang="en-US" sz="2800" baseline="-25000" dirty="0" err="1" smtClean="0"/>
              <a:t>ich</a:t>
            </a:r>
            <a:r>
              <a:rPr lang="uz-Latn-UZ" sz="2800" dirty="0" smtClean="0"/>
              <a:t> </a:t>
            </a:r>
            <a:endParaRPr lang="en-US" sz="2800" dirty="0" smtClean="0"/>
          </a:p>
          <a:p>
            <a:pPr algn="just"/>
            <a:r>
              <a:rPr lang="en-US" sz="2800" dirty="0" smtClean="0"/>
              <a:t>S</a:t>
            </a:r>
            <a:r>
              <a:rPr lang="uz-Latn-UZ" sz="2800" dirty="0" smtClean="0"/>
              <a:t>otish bosqichida</a:t>
            </a:r>
            <a:r>
              <a:rPr lang="en-US" sz="2800" dirty="0" smtClean="0"/>
              <a:t> - </a:t>
            </a:r>
            <a:r>
              <a:rPr lang="uz-Latn-UZ" sz="2800" dirty="0" smtClean="0"/>
              <a:t> U</a:t>
            </a:r>
            <a:r>
              <a:rPr lang="uz-Latn-UZ" sz="2800" baseline="-25000" dirty="0" smtClean="0"/>
              <a:t>t.</a:t>
            </a:r>
            <a:r>
              <a:rPr lang="en-US" sz="2800" baseline="-25000" dirty="0" smtClean="0"/>
              <a:t>m</a:t>
            </a:r>
            <a:r>
              <a:rPr lang="uz-Latn-UZ" sz="2800" dirty="0" smtClean="0"/>
              <a:t> </a:t>
            </a:r>
            <a:endParaRPr lang="en-US" sz="2800" dirty="0" smtClean="0"/>
          </a:p>
        </p:txBody>
      </p:sp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642910" y="0"/>
            <a:ext cx="8501090" cy="1200329"/>
          </a:xfrm>
          <a:prstGeom prst="rect">
            <a:avLst/>
          </a:prstGeom>
          <a:solidFill>
            <a:schemeClr val="accent6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600" b="1" dirty="0" smtClean="0"/>
              <a:t>TEXNILOGIK DARAJANI MIQDORIY BAHOLASH</a:t>
            </a:r>
            <a:endParaRPr lang="ru-RU" sz="3600" dirty="0"/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Text Box 3"/>
          <p:cNvSpPr txBox="1">
            <a:spLocks noChangeArrowheads="1"/>
          </p:cNvSpPr>
          <p:nvPr/>
        </p:nvSpPr>
        <p:spPr bwMode="auto">
          <a:xfrm>
            <a:off x="642910" y="1214422"/>
            <a:ext cx="8501090" cy="5643578"/>
          </a:xfrm>
          <a:prstGeom prst="rect">
            <a:avLst/>
          </a:prstGeom>
          <a:solidFill>
            <a:srgbClr val="CCFFFF"/>
          </a:solidFill>
          <a:ln w="3175">
            <a:noFill/>
            <a:miter lim="800000"/>
            <a:headEnd/>
            <a:tailEnd/>
          </a:ln>
        </p:spPr>
        <p:txBody>
          <a:bodyPr/>
          <a:lstStyle/>
          <a:p>
            <a:pPr algn="just"/>
            <a:r>
              <a:rPr lang="uz-Latn-UZ" sz="2800" dirty="0" smtClean="0"/>
              <a:t>Ishlash bosqichida mahsulotning ishlashi darajasi uning ishlashi davomida baholanadi - </a:t>
            </a:r>
            <a:r>
              <a:rPr lang="en-US" sz="2800" dirty="0" smtClean="0"/>
              <a:t>U</a:t>
            </a:r>
            <a:r>
              <a:rPr lang="uz-Latn-UZ" sz="2800" baseline="-25000" dirty="0" smtClean="0"/>
              <a:t>ex</a:t>
            </a:r>
            <a:r>
              <a:rPr lang="uz-Latn-UZ" sz="2800" dirty="0" smtClean="0"/>
              <a:t>. </a:t>
            </a:r>
            <a:endParaRPr lang="en-US" sz="2800" dirty="0" smtClean="0"/>
          </a:p>
          <a:p>
            <a:pPr algn="just"/>
            <a:r>
              <a:rPr lang="uz-Latn-UZ" sz="2800" dirty="0" smtClean="0"/>
              <a:t>Hayotiy tsiklning so'nggi bosqichida </a:t>
            </a:r>
            <a:r>
              <a:rPr lang="en-US" sz="2800" dirty="0" smtClean="0"/>
              <a:t>– </a:t>
            </a:r>
            <a:r>
              <a:rPr lang="uz-Latn-UZ" sz="2800" dirty="0" smtClean="0"/>
              <a:t>U</a:t>
            </a:r>
            <a:r>
              <a:rPr lang="uz-Latn-UZ" sz="2800" baseline="-25000" dirty="0" smtClean="0"/>
              <a:t>ut</a:t>
            </a:r>
            <a:r>
              <a:rPr lang="en-US" sz="2800" baseline="-25000" dirty="0" smtClean="0"/>
              <a:t>.</a:t>
            </a:r>
            <a:endParaRPr lang="ru-RU" sz="2800" dirty="0" smtClean="0"/>
          </a:p>
          <a:p>
            <a:pPr algn="just"/>
            <a:endParaRPr lang="en-US" sz="2800" dirty="0" smtClean="0"/>
          </a:p>
          <a:p>
            <a:pPr algn="just"/>
            <a:r>
              <a:rPr lang="uz-Latn-UZ" sz="2800" dirty="0" smtClean="0"/>
              <a:t>Natijada sifat darajasining umumiy ko'rsatkichi</a:t>
            </a:r>
            <a:r>
              <a:rPr lang="en-US" sz="2800" dirty="0" smtClean="0"/>
              <a:t> </a:t>
            </a:r>
            <a:r>
              <a:rPr lang="uz-Latn-UZ" sz="2800" dirty="0" smtClean="0"/>
              <a:t>U</a:t>
            </a:r>
            <a:r>
              <a:rPr lang="uz-Latn-UZ" sz="2800" baseline="-25000" dirty="0" smtClean="0"/>
              <a:t>k</a:t>
            </a:r>
            <a:r>
              <a:rPr lang="uz-Latn-UZ" sz="2800" dirty="0" smtClean="0"/>
              <a:t> quyidagicha aniqlanishi mumkin</a:t>
            </a:r>
            <a:r>
              <a:rPr lang="en-US" sz="2800" dirty="0" smtClean="0"/>
              <a:t>:</a:t>
            </a:r>
          </a:p>
          <a:p>
            <a:pPr algn="just"/>
            <a:endParaRPr lang="en-US" sz="1600" dirty="0" smtClean="0"/>
          </a:p>
          <a:p>
            <a:pPr algn="ctr"/>
            <a:r>
              <a:rPr lang="en-US" sz="4000" b="1" dirty="0" err="1" smtClean="0"/>
              <a:t>U</a:t>
            </a:r>
            <a:r>
              <a:rPr lang="en-US" sz="4000" b="1" baseline="-25000" dirty="0" err="1" smtClean="0"/>
              <a:t>k</a:t>
            </a:r>
            <a:r>
              <a:rPr lang="ru-RU" sz="4000" b="1" i="1" dirty="0" smtClean="0"/>
              <a:t> = </a:t>
            </a:r>
            <a:r>
              <a:rPr lang="en-US" sz="4000" b="1" dirty="0" smtClean="0"/>
              <a:t>U</a:t>
            </a:r>
            <a:r>
              <a:rPr lang="en-US" sz="4000" b="1" baseline="-25000" dirty="0" smtClean="0"/>
              <a:t>r</a:t>
            </a:r>
            <a:r>
              <a:rPr lang="ru-RU" sz="4000" b="1" i="1" dirty="0" smtClean="0"/>
              <a:t> + </a:t>
            </a:r>
            <a:r>
              <a:rPr lang="en-US" sz="4000" b="1" dirty="0" err="1" smtClean="0"/>
              <a:t>U</a:t>
            </a:r>
            <a:r>
              <a:rPr lang="en-US" sz="4000" b="1" baseline="-25000" dirty="0" err="1" smtClean="0"/>
              <a:t>ich</a:t>
            </a:r>
            <a:r>
              <a:rPr lang="en-US" sz="4000" b="1" baseline="-25000" dirty="0" smtClean="0"/>
              <a:t> </a:t>
            </a:r>
            <a:r>
              <a:rPr lang="ru-RU" sz="4000" b="1" i="1" dirty="0" smtClean="0"/>
              <a:t>+ </a:t>
            </a:r>
            <a:r>
              <a:rPr lang="en-US" sz="4000" b="1" dirty="0" err="1" smtClean="0"/>
              <a:t>U</a:t>
            </a:r>
            <a:r>
              <a:rPr lang="en-US" sz="4000" b="1" baseline="-25000" dirty="0" err="1" smtClean="0"/>
              <a:t>tm</a:t>
            </a:r>
            <a:r>
              <a:rPr lang="ru-RU" sz="4000" b="1" i="1" dirty="0" smtClean="0"/>
              <a:t>+ </a:t>
            </a:r>
            <a:r>
              <a:rPr lang="en-US" sz="4000" b="1" dirty="0" smtClean="0"/>
              <a:t>U</a:t>
            </a:r>
            <a:r>
              <a:rPr lang="uz-Latn-UZ" sz="4000" b="1" baseline="-25000" dirty="0" smtClean="0"/>
              <a:t>ex</a:t>
            </a:r>
            <a:r>
              <a:rPr lang="ru-RU" sz="4000" b="1" i="1" dirty="0" smtClean="0"/>
              <a:t> + </a:t>
            </a:r>
            <a:r>
              <a:rPr lang="en-US" sz="4000" b="1" dirty="0" err="1" smtClean="0"/>
              <a:t>U</a:t>
            </a:r>
            <a:r>
              <a:rPr lang="en-US" sz="4000" b="1" baseline="-25000" dirty="0" err="1" smtClean="0"/>
              <a:t>ut</a:t>
            </a:r>
            <a:endParaRPr lang="en-US" sz="4000" b="1" baseline="-25000" dirty="0" smtClean="0"/>
          </a:p>
          <a:p>
            <a:pPr algn="just"/>
            <a:endParaRPr lang="en-US" sz="2800" baseline="-25000" dirty="0" smtClean="0"/>
          </a:p>
          <a:p>
            <a:pPr algn="just"/>
            <a:endParaRPr lang="en-US" sz="2800" baseline="-25000" dirty="0" smtClean="0"/>
          </a:p>
          <a:p>
            <a:pPr algn="just"/>
            <a:endParaRPr lang="ru-RU" sz="2800" dirty="0"/>
          </a:p>
        </p:txBody>
      </p:sp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642910" y="0"/>
            <a:ext cx="8501090" cy="1200329"/>
          </a:xfrm>
          <a:prstGeom prst="rect">
            <a:avLst/>
          </a:prstGeom>
          <a:solidFill>
            <a:schemeClr val="accent6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600" b="1" dirty="0" smtClean="0"/>
              <a:t>TEXNILOGIK DARAJANI MIQDORIY BAHOLASH</a:t>
            </a:r>
            <a:endParaRPr lang="ru-RU" sz="3600" dirty="0"/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57290" y="500042"/>
            <a:ext cx="73581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 err="1" smtClean="0"/>
              <a:t>Hulosa</a:t>
            </a:r>
            <a:r>
              <a:rPr lang="en-US" sz="3600" dirty="0" smtClean="0"/>
              <a:t> </a:t>
            </a:r>
            <a:r>
              <a:rPr lang="en-US" sz="3600" dirty="0" err="1" smtClean="0"/>
              <a:t>va</a:t>
            </a:r>
            <a:r>
              <a:rPr lang="en-US" sz="3600" dirty="0" smtClean="0"/>
              <a:t> </a:t>
            </a:r>
            <a:r>
              <a:rPr lang="en-US" sz="3600" dirty="0" err="1" smtClean="0"/>
              <a:t>takliflar</a:t>
            </a:r>
            <a:endParaRPr lang="ru-RU" sz="3600" dirty="0"/>
          </a:p>
        </p:txBody>
      </p:sp>
      <p:sp>
        <p:nvSpPr>
          <p:cNvPr id="3" name="TextBox 2"/>
          <p:cNvSpPr txBox="1"/>
          <p:nvPr/>
        </p:nvSpPr>
        <p:spPr>
          <a:xfrm>
            <a:off x="714348" y="2071678"/>
            <a:ext cx="82868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1. </a:t>
            </a:r>
            <a:r>
              <a:rPr lang="en-US" sz="2800" smtClean="0"/>
              <a:t>mvfibyfcj</a:t>
            </a:r>
            <a:endParaRPr lang="ru-RU" sz="28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Экспедиция">
  <a:themeElements>
    <a:clrScheme name="Экспедиция 2">
      <a:dk1>
        <a:srgbClr val="000000"/>
      </a:dk1>
      <a:lt1>
        <a:srgbClr val="FFFFFF"/>
      </a:lt1>
      <a:dk2>
        <a:srgbClr val="482400"/>
      </a:dk2>
      <a:lt2>
        <a:srgbClr val="808080"/>
      </a:lt2>
      <a:accent1>
        <a:srgbClr val="DFD6C3"/>
      </a:accent1>
      <a:accent2>
        <a:srgbClr val="D69B80"/>
      </a:accent2>
      <a:accent3>
        <a:srgbClr val="FFFFFF"/>
      </a:accent3>
      <a:accent4>
        <a:srgbClr val="000000"/>
      </a:accent4>
      <a:accent5>
        <a:srgbClr val="ECE8DE"/>
      </a:accent5>
      <a:accent6>
        <a:srgbClr val="C28C73"/>
      </a:accent6>
      <a:hlink>
        <a:srgbClr val="993300"/>
      </a:hlink>
      <a:folHlink>
        <a:srgbClr val="666600"/>
      </a:folHlink>
    </a:clrScheme>
    <a:fontScheme name="Экспедиция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miter lim="800000"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None/>
          <a:tabLst/>
          <a:defRPr kumimoji="0" lang="ru-RU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miter lim="800000"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None/>
          <a:tabLst/>
          <a:defRPr kumimoji="0" lang="ru-RU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Экспедиция 1">
        <a:dk1>
          <a:srgbClr val="000000"/>
        </a:dk1>
        <a:lt1>
          <a:srgbClr val="A7947B"/>
        </a:lt1>
        <a:dk2>
          <a:srgbClr val="482400"/>
        </a:dk2>
        <a:lt2>
          <a:srgbClr val="808080"/>
        </a:lt2>
        <a:accent1>
          <a:srgbClr val="DFD6C3"/>
        </a:accent1>
        <a:accent2>
          <a:srgbClr val="D69B80"/>
        </a:accent2>
        <a:accent3>
          <a:srgbClr val="D0C8BF"/>
        </a:accent3>
        <a:accent4>
          <a:srgbClr val="000000"/>
        </a:accent4>
        <a:accent5>
          <a:srgbClr val="ECE8DE"/>
        </a:accent5>
        <a:accent6>
          <a:srgbClr val="C28C73"/>
        </a:accent6>
        <a:hlink>
          <a:srgbClr val="993300"/>
        </a:hlink>
        <a:folHlink>
          <a:srgbClr val="66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Экспедиция 2">
        <a:dk1>
          <a:srgbClr val="000000"/>
        </a:dk1>
        <a:lt1>
          <a:srgbClr val="FFFFFF"/>
        </a:lt1>
        <a:dk2>
          <a:srgbClr val="482400"/>
        </a:dk2>
        <a:lt2>
          <a:srgbClr val="808080"/>
        </a:lt2>
        <a:accent1>
          <a:srgbClr val="DFD6C3"/>
        </a:accent1>
        <a:accent2>
          <a:srgbClr val="D69B80"/>
        </a:accent2>
        <a:accent3>
          <a:srgbClr val="FFFFFF"/>
        </a:accent3>
        <a:accent4>
          <a:srgbClr val="000000"/>
        </a:accent4>
        <a:accent5>
          <a:srgbClr val="ECE8DE"/>
        </a:accent5>
        <a:accent6>
          <a:srgbClr val="C28C73"/>
        </a:accent6>
        <a:hlink>
          <a:srgbClr val="993300"/>
        </a:hlink>
        <a:folHlink>
          <a:srgbClr val="66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Экспедиция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EAEAEA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F3F3F3"/>
        </a:accent5>
        <a:accent6>
          <a:srgbClr val="737373"/>
        </a:accent6>
        <a:hlink>
          <a:srgbClr val="4D4D4D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Экспедиция 4">
        <a:dk1>
          <a:srgbClr val="000000"/>
        </a:dk1>
        <a:lt1>
          <a:srgbClr val="9D7643"/>
        </a:lt1>
        <a:dk2>
          <a:srgbClr val="FFFFFF"/>
        </a:dk2>
        <a:lt2>
          <a:srgbClr val="554025"/>
        </a:lt2>
        <a:accent1>
          <a:srgbClr val="CAA966"/>
        </a:accent1>
        <a:accent2>
          <a:srgbClr val="8488AC"/>
        </a:accent2>
        <a:accent3>
          <a:srgbClr val="CCBDB0"/>
        </a:accent3>
        <a:accent4>
          <a:srgbClr val="000000"/>
        </a:accent4>
        <a:accent5>
          <a:srgbClr val="E1D1B8"/>
        </a:accent5>
        <a:accent6>
          <a:srgbClr val="777B9B"/>
        </a:accent6>
        <a:hlink>
          <a:srgbClr val="993300"/>
        </a:hlink>
        <a:folHlink>
          <a:srgbClr val="6666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C:\Program Files\Microsoft Office\Templates\Presentation Designs\Экспедиция.pot</Template>
  <TotalTime>4032</TotalTime>
  <Words>2676</Words>
  <Application>Microsoft Office PowerPoint</Application>
  <PresentationFormat>Экран (4:3)</PresentationFormat>
  <Paragraphs>574</Paragraphs>
  <Slides>42</Slides>
  <Notes>32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42</vt:i4>
      </vt:variant>
    </vt:vector>
  </HeadingPairs>
  <TitlesOfParts>
    <vt:vector size="44" baseType="lpstr">
      <vt:lpstr>Экспедиция</vt:lpstr>
      <vt:lpstr>Формула</vt:lpstr>
      <vt:lpstr>Слайд 1</vt:lpstr>
      <vt:lpstr>         2-MA’VZU. ISHLAB CHIKARISHNING TEXNOLOGIK DARAJASINI TADQIQ VA TAHLIL KILISH</vt:lpstr>
      <vt:lpstr>         ISHLAB CHIKARISHNING TEXNOLOGIK DARAJASINI TADQIQ VA TAHLIL KILISH ZARURLIGI</vt:lpstr>
      <vt:lpstr>   ISHLAB CHIKARISHNING TEXNOLOGIK DARAJASI MISOLI</vt:lpstr>
      <vt:lpstr>   ISHLAB CHIKARISHNING TEXNOLOGIK DARAJASI MISOLI</vt:lpstr>
      <vt:lpstr>       Ishlab chikarishning texnologik darajasi umimiy omillari</vt:lpstr>
      <vt:lpstr>       Ishlab chikarishning texnologik darajasi umimiy omillari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 Mahsulotning texnik darajasini umumiy baholash 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  <vt:lpstr>Слайд 34</vt:lpstr>
      <vt:lpstr>Слайд 35</vt:lpstr>
      <vt:lpstr>Слайд 36</vt:lpstr>
      <vt:lpstr>Слайд 37</vt:lpstr>
      <vt:lpstr>Слайд 38</vt:lpstr>
      <vt:lpstr>Слайд 39</vt:lpstr>
      <vt:lpstr>Слайд 40</vt:lpstr>
      <vt:lpstr>Слайд 41</vt:lpstr>
      <vt:lpstr>Слайд 42</vt:lpstr>
    </vt:vector>
  </TitlesOfParts>
  <Company>DonNU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IELaptop</dc:creator>
  <cp:lastModifiedBy>Пользователь Windows</cp:lastModifiedBy>
  <cp:revision>372</cp:revision>
  <dcterms:created xsi:type="dcterms:W3CDTF">2004-01-08T20:14:42Z</dcterms:created>
  <dcterms:modified xsi:type="dcterms:W3CDTF">2021-04-12T03:58:42Z</dcterms:modified>
</cp:coreProperties>
</file>