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97" r:id="rId2"/>
    <p:sldId id="298" r:id="rId3"/>
    <p:sldId id="260" r:id="rId4"/>
    <p:sldId id="294" r:id="rId5"/>
    <p:sldId id="269" r:id="rId6"/>
    <p:sldId id="296" r:id="rId7"/>
    <p:sldId id="295" r:id="rId8"/>
    <p:sldId id="265" r:id="rId9"/>
    <p:sldId id="266" r:id="rId10"/>
    <p:sldId id="267" r:id="rId11"/>
    <p:sldId id="301" r:id="rId12"/>
    <p:sldId id="268" r:id="rId13"/>
    <p:sldId id="272" r:id="rId14"/>
    <p:sldId id="300" r:id="rId15"/>
    <p:sldId id="271" r:id="rId16"/>
    <p:sldId id="275" r:id="rId17"/>
    <p:sldId id="273" r:id="rId18"/>
    <p:sldId id="277" r:id="rId19"/>
    <p:sldId id="299" r:id="rId20"/>
    <p:sldId id="293" r:id="rId21"/>
    <p:sldId id="276" r:id="rId22"/>
    <p:sldId id="292" r:id="rId23"/>
    <p:sldId id="278" r:id="rId24"/>
    <p:sldId id="279" r:id="rId25"/>
    <p:sldId id="280" r:id="rId26"/>
    <p:sldId id="281" r:id="rId27"/>
    <p:sldId id="282" r:id="rId28"/>
    <p:sldId id="256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302" r:id="rId38"/>
    <p:sldId id="303" r:id="rId39"/>
    <p:sldId id="305" r:id="rId40"/>
    <p:sldId id="306" r:id="rId41"/>
    <p:sldId id="307" r:id="rId42"/>
    <p:sldId id="308" r:id="rId43"/>
    <p:sldId id="30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2514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853BB-FEC7-4F46-AF68-EAE586C79D74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3EFB36-D485-4D0D-A85B-FF52DDA26D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A1256B-CC4B-4CAA-8234-2ED430BED4BB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2BFA-3206-411F-9CA1-E2E90569A1B7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A1834-74E6-4E83-B94E-2A2C9953B247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AE50A-CE95-49EE-BCE4-71CBBAC9C99D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A0CD6-FAC1-4550-BC12-614BBA00DBC2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3E2-CF3D-4FB3-9FAF-16E4E737CF36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890C-41AE-4CA1-AF45-3386F6F1885D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E6B6F-EF83-4106-AFF2-6071F5E91C70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3A15E-D25F-4415-9B43-350F487A6669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FA7B-E8A1-4CFD-BF60-E997A53BF95A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717DF-6831-40C5-B434-D165B1171B33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CE3AB-13B0-4896-97B0-C15E88E50D27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3886200" cy="213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09600" y="3886200"/>
            <a:ext cx="3886200" cy="213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9456C49-F65E-4B3A-B94B-30F0C1EEDE4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C9EA8-49EB-45A5-A888-C28D59D8AEFD}" type="datetime1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F9F33-37E4-4129-8266-EE51EDEEF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6988"/>
            <a:ext cx="9144000" cy="1143001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3</a:t>
            </a:r>
            <a:r>
              <a:rPr lang="ru-RU" b="1" dirty="0" smtClean="0">
                <a:solidFill>
                  <a:srgbClr val="C00000"/>
                </a:solidFill>
                <a:cs typeface="Times New Roman" pitchFamily="18" charset="0"/>
              </a:rPr>
              <a:t>-</a:t>
            </a:r>
            <a:r>
              <a:rPr lang="ru-RU" b="1" dirty="0" err="1" smtClean="0">
                <a:solidFill>
                  <a:srgbClr val="C00000"/>
                </a:solidFill>
                <a:cs typeface="Times New Roman" pitchFamily="18" charset="0"/>
              </a:rPr>
              <a:t>маъруза</a:t>
            </a:r>
            <a:r>
              <a:rPr lang="ru-RU" b="1" dirty="0">
                <a:solidFill>
                  <a:srgbClr val="C00000"/>
                </a:solidFill>
                <a:cs typeface="Times New Roman" pitchFamily="18" charset="0"/>
              </a:rPr>
              <a:t>.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Zamonaviy</a:t>
            </a: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texnologik</a:t>
            </a: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jarayonlar</a:t>
            </a: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tizimli</a:t>
            </a:r>
            <a:r>
              <a:rPr lang="en-US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cs typeface="Times New Roman" pitchFamily="18" charset="0"/>
              </a:rPr>
              <a:t>yondashuv</a:t>
            </a:r>
            <a:endParaRPr lang="uz-Cyrl-UZ" b="1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2051" name="Объект 2"/>
          <p:cNvSpPr>
            <a:spLocks noGrp="1"/>
          </p:cNvSpPr>
          <p:nvPr>
            <p:ph idx="1"/>
          </p:nvPr>
        </p:nvSpPr>
        <p:spPr>
          <a:xfrm>
            <a:off x="179388" y="1508125"/>
            <a:ext cx="8929687" cy="4800600"/>
          </a:xfrm>
        </p:spPr>
        <p:txBody>
          <a:bodyPr>
            <a:normAutofit/>
          </a:bodyPr>
          <a:lstStyle/>
          <a:p>
            <a:pPr marL="742950" indent="-742950">
              <a:buFont typeface="Arial" pitchFamily="34" charset="0"/>
              <a:buAutoNum type="arabicPeriod"/>
            </a:pP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altLang="uz-Cyrl-UZ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altLang="uz-Cyrl-U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altLang="uz-Cyrl-U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altLang="uz-Cyrl-U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altLang="uz-Cyrl-U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uz-Cyrl-UZ" sz="3600" dirty="0" err="1" smtClean="0">
                <a:latin typeface="Times New Roman" pitchFamily="18" charset="0"/>
                <a:cs typeface="Times New Roman" pitchFamily="18" charset="0"/>
              </a:rPr>
              <a:t>tushunchalar</a:t>
            </a:r>
            <a:endParaRPr lang="en-US" altLang="uz-Cyrl-UZ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(TJ)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tavsifi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jarayonlarga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tizimli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yondashuv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jarayonlar</a:t>
            </a:r>
            <a:r>
              <a:rPr lang="en-US" sz="3600" dirty="0" smtClean="0"/>
              <a:t> (TJ)</a:t>
            </a:r>
            <a:r>
              <a:rPr lang="en-US" sz="3600" dirty="0" err="1" smtClean="0"/>
              <a:t>turlari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tavsifi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000364" y="1714488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Yagona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150017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Unifiatsiya</a:t>
            </a:r>
            <a:r>
              <a:rPr lang="en-US" dirty="0" smtClean="0"/>
              <a:t> </a:t>
            </a:r>
            <a:r>
              <a:rPr lang="en-US" dirty="0" err="1" smtClean="0"/>
              <a:t>bo’icha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42844" y="2854107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Ilm</a:t>
            </a:r>
            <a:r>
              <a:rPr lang="en-US" dirty="0" smtClean="0"/>
              <a:t>-fan </a:t>
            </a:r>
            <a:r>
              <a:rPr lang="en-US" dirty="0" err="1" smtClean="0"/>
              <a:t>yutuklari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42844" y="3786190"/>
            <a:ext cx="2214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TJ </a:t>
            </a:r>
            <a:r>
              <a:rPr lang="en-US" dirty="0" err="1" smtClean="0"/>
              <a:t>standartlashtirish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ISCHi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tayorlash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2844" y="5140123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TJ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jildirish</a:t>
            </a:r>
            <a:r>
              <a:rPr lang="en-US" dirty="0" smtClean="0"/>
              <a:t> </a:t>
            </a:r>
            <a:r>
              <a:rPr lang="en-US" dirty="0" err="1" smtClean="0"/>
              <a:t>amallari</a:t>
            </a:r>
            <a:r>
              <a:rPr lang="en-US" dirty="0" smtClean="0"/>
              <a:t> </a:t>
            </a:r>
            <a:r>
              <a:rPr lang="en-US" dirty="0" err="1" smtClean="0"/>
              <a:t>mazmuni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2214546" y="178592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2214546" y="3000372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2214546" y="4214818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2214546" y="5286388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071802" y="29167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Istiqbolli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286248" y="5214950"/>
            <a:ext cx="1500198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Kompleks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500562" y="1714488"/>
            <a:ext cx="407196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Unifikatsiyalashtirilgan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500562" y="22859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Tipli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643702" y="22859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Guruhli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572000" y="2928934"/>
            <a:ext cx="407196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Ishchi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786314" y="4000504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Loihaviy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6072198" y="4000504"/>
            <a:ext cx="128588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V</a:t>
            </a:r>
            <a:r>
              <a:rPr lang="en-US" smtClean="0"/>
              <a:t>aqtinchaTJ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7500958" y="4000504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Standart</a:t>
            </a:r>
            <a:r>
              <a:rPr lang="en-US" dirty="0" smtClean="0"/>
              <a:t> TJ</a:t>
            </a:r>
            <a:endParaRPr lang="ru-RU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rot="5400000">
            <a:off x="3571868" y="250030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2928926" y="250030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4000496" y="2786058"/>
            <a:ext cx="328614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endCxn id="19" idx="2"/>
          </p:cNvCxnSpPr>
          <p:nvPr/>
        </p:nvCxnSpPr>
        <p:spPr>
          <a:xfrm rot="16200000" flipV="1">
            <a:off x="7203418" y="2702831"/>
            <a:ext cx="13073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endCxn id="18" idx="2"/>
          </p:cNvCxnSpPr>
          <p:nvPr/>
        </p:nvCxnSpPr>
        <p:spPr>
          <a:xfrm rot="16200000" flipV="1">
            <a:off x="5060278" y="2702831"/>
            <a:ext cx="13073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8" idx="0"/>
          </p:cNvCxnSpPr>
          <p:nvPr/>
        </p:nvCxnSpPr>
        <p:spPr>
          <a:xfrm rot="16200000" flipV="1">
            <a:off x="4982769" y="2160975"/>
            <a:ext cx="21431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19" idx="0"/>
          </p:cNvCxnSpPr>
          <p:nvPr/>
        </p:nvCxnSpPr>
        <p:spPr>
          <a:xfrm rot="5400000" flipH="1" flipV="1">
            <a:off x="7161627" y="2160976"/>
            <a:ext cx="21431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stCxn id="23" idx="0"/>
          </p:cNvCxnSpPr>
          <p:nvPr/>
        </p:nvCxnSpPr>
        <p:spPr>
          <a:xfrm rot="16200000" flipV="1">
            <a:off x="5018488" y="3625454"/>
            <a:ext cx="714380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stCxn id="25" idx="0"/>
          </p:cNvCxnSpPr>
          <p:nvPr/>
        </p:nvCxnSpPr>
        <p:spPr>
          <a:xfrm rot="5400000" flipH="1" flipV="1">
            <a:off x="6357950" y="364331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stCxn id="26" idx="0"/>
          </p:cNvCxnSpPr>
          <p:nvPr/>
        </p:nvCxnSpPr>
        <p:spPr>
          <a:xfrm rot="16200000" flipV="1">
            <a:off x="7768851" y="3661173"/>
            <a:ext cx="642942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stCxn id="23" idx="2"/>
          </p:cNvCxnSpPr>
          <p:nvPr/>
        </p:nvCxnSpPr>
        <p:spPr>
          <a:xfrm rot="16200000" flipH="1">
            <a:off x="5203153" y="4560219"/>
            <a:ext cx="41648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>
            <a:stCxn id="26" idx="2"/>
          </p:cNvCxnSpPr>
          <p:nvPr/>
        </p:nvCxnSpPr>
        <p:spPr>
          <a:xfrm rot="16200000" flipH="1">
            <a:off x="7917797" y="4560219"/>
            <a:ext cx="41648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5429256" y="4786322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5400000">
            <a:off x="3679025" y="4250537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357298"/>
            <a:ext cx="857256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000" dirty="0" smtClean="0"/>
              <a:t>ATAMALAR</a:t>
            </a:r>
          </a:p>
          <a:p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/>
              <a:t>chiqarish</a:t>
            </a:r>
            <a:r>
              <a:rPr lang="en-US" sz="4000" dirty="0"/>
              <a:t> </a:t>
            </a:r>
            <a:r>
              <a:rPr lang="en-US" sz="4000" dirty="0" err="1"/>
              <a:t>jarayoni</a:t>
            </a:r>
            <a:r>
              <a:rPr lang="en-US" sz="4000" dirty="0"/>
              <a:t> </a:t>
            </a:r>
            <a:r>
              <a:rPr lang="ru-RU" sz="4000" dirty="0" smtClean="0"/>
              <a:t>- </a:t>
            </a:r>
            <a:r>
              <a:rPr lang="en-US" sz="4000" dirty="0" err="1" smtClean="0"/>
              <a:t>xom-ashyo</a:t>
            </a:r>
            <a:r>
              <a:rPr lang="en-US" sz="4000" dirty="0" smtClean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yarim</a:t>
            </a:r>
            <a:r>
              <a:rPr lang="en-US" sz="4000" dirty="0"/>
              <a:t> </a:t>
            </a:r>
            <a:r>
              <a:rPr lang="en-US" sz="4000" dirty="0" err="1"/>
              <a:t>maxsulotlarni</a:t>
            </a:r>
            <a:r>
              <a:rPr lang="en-US" sz="4000" dirty="0"/>
              <a:t> </a:t>
            </a:r>
            <a:r>
              <a:rPr lang="en-US" sz="4000" dirty="0" err="1"/>
              <a:t>tayyor</a:t>
            </a:r>
            <a:r>
              <a:rPr lang="en-US" sz="4000" dirty="0"/>
              <a:t> </a:t>
            </a:r>
            <a:r>
              <a:rPr lang="en-US" sz="4000" dirty="0" err="1"/>
              <a:t>maxsulotga</a:t>
            </a:r>
            <a:r>
              <a:rPr lang="en-US" sz="4000" dirty="0"/>
              <a:t> </a:t>
            </a:r>
            <a:r>
              <a:rPr lang="en-US" sz="4000" dirty="0" err="1"/>
              <a:t>aylantirib</a:t>
            </a:r>
            <a:r>
              <a:rPr lang="en-US" sz="4000" dirty="0"/>
              <a:t> </a:t>
            </a:r>
            <a:r>
              <a:rPr lang="en-US" sz="4000" dirty="0" err="1"/>
              <a:t>beruvchi</a:t>
            </a:r>
            <a:r>
              <a:rPr lang="en-US" sz="4000" dirty="0"/>
              <a:t> </a:t>
            </a:r>
            <a:r>
              <a:rPr lang="en-US" sz="4000" dirty="0" err="1"/>
              <a:t>barcha</a:t>
            </a:r>
            <a:r>
              <a:rPr lang="en-US" sz="4000" dirty="0"/>
              <a:t> </a:t>
            </a:r>
            <a:r>
              <a:rPr lang="en-US" sz="4000" dirty="0" err="1"/>
              <a:t>jarayonlar</a:t>
            </a:r>
            <a:r>
              <a:rPr lang="en-US" sz="4000" dirty="0"/>
              <a:t> </a:t>
            </a:r>
            <a:r>
              <a:rPr lang="en-US" sz="4000" dirty="0" err="1" smtClean="0"/>
              <a:t>yig’indisi</a:t>
            </a:r>
            <a:r>
              <a:rPr lang="ru-RU" sz="4000" dirty="0" smtClean="0"/>
              <a:t>. </a:t>
            </a:r>
          </a:p>
          <a:p>
            <a:pPr>
              <a:spcBef>
                <a:spcPts val="600"/>
              </a:spcBef>
            </a:pPr>
            <a:r>
              <a:rPr lang="en-US" sz="4000" dirty="0" err="1" smtClean="0"/>
              <a:t>Quyidagi</a:t>
            </a:r>
            <a:r>
              <a:rPr lang="en-US" sz="4000" dirty="0" smtClean="0"/>
              <a:t> </a:t>
            </a:r>
            <a:r>
              <a:rPr lang="en-US" sz="4000" dirty="0" err="1" smtClean="0"/>
              <a:t>raqamlar</a:t>
            </a:r>
            <a:r>
              <a:rPr lang="en-US" sz="4000" dirty="0" smtClean="0"/>
              <a:t> “</a:t>
            </a:r>
            <a:r>
              <a:rPr lang="en-US" sz="4000" dirty="0" err="1" smtClean="0"/>
              <a:t>UzAUTO</a:t>
            </a:r>
            <a:r>
              <a:rPr lang="en-US" sz="4000" dirty="0" smtClean="0"/>
              <a:t> MOTORS” </a:t>
            </a:r>
            <a:r>
              <a:rPr lang="en-US" sz="4000" dirty="0" err="1" smtClean="0"/>
              <a:t>korhonasi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texnologik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jarayonlarni</a:t>
            </a:r>
            <a:r>
              <a:rPr lang="en-US" sz="4000" dirty="0" smtClean="0"/>
              <a:t> </a:t>
            </a:r>
            <a:r>
              <a:rPr lang="en-US" sz="4000" dirty="0" err="1" smtClean="0"/>
              <a:t>aks</a:t>
            </a:r>
            <a:r>
              <a:rPr lang="en-US" sz="4000" dirty="0" smtClean="0"/>
              <a:t> </a:t>
            </a:r>
            <a:r>
              <a:rPr lang="en-US" sz="4000" dirty="0" err="1" smtClean="0"/>
              <a:t>ettiradi</a:t>
            </a:r>
            <a:endParaRPr lang="ru-RU" sz="4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0"/>
            <a:ext cx="8640762" cy="6524625"/>
          </a:xfrm>
        </p:spPr>
        <p:txBody>
          <a:bodyPr rtlCol="0">
            <a:normAutofit fontScale="77500" lnSpcReduction="20000"/>
          </a:bodyPr>
          <a:lstStyle/>
          <a:p>
            <a:pPr marL="82296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latin typeface="+mj-lt"/>
                <a:cs typeface="Times New Roman" pitchFamily="18" charset="0"/>
              </a:rPr>
              <a:t>Машина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тайёрлаш</a:t>
            </a: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жараёнини</a:t>
            </a: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олтита</a:t>
            </a: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асосий</a:t>
            </a: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+mj-lt"/>
                <a:cs typeface="Times New Roman" pitchFamily="18" charset="0"/>
              </a:rPr>
              <a:t>босқичга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ажратиш</a:t>
            </a: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err="1">
                <a:latin typeface="+mj-lt"/>
                <a:cs typeface="Times New Roman" pitchFamily="18" charset="0"/>
              </a:rPr>
              <a:t>мумкин</a:t>
            </a:r>
            <a:r>
              <a:rPr lang="ru-RU" sz="3600" b="1" dirty="0" smtClean="0">
                <a:latin typeface="+mj-lt"/>
                <a:cs typeface="Times New Roman" pitchFamily="18" charset="0"/>
              </a:rPr>
              <a:t>:</a:t>
            </a:r>
          </a:p>
          <a:p>
            <a:pPr marL="82296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1200" b="1" dirty="0" smtClean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36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zagotovka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tayorlash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zamonaviy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engil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avtomobil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22000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alohida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detaldan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iborat</a:t>
            </a:r>
            <a:r>
              <a:rPr lang="ru-RU" sz="3600" dirty="0" smtClean="0">
                <a:latin typeface="+mj-lt"/>
                <a:cs typeface="Times New Roman" pitchFamily="18" charset="0"/>
              </a:rPr>
              <a:t>;</a:t>
            </a:r>
            <a:endParaRPr lang="uz-Cyrl-UZ" sz="3600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3600" dirty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detal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tayorlash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1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yilda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tahminan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200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muhandislik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o’zgarish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bo’ldi</a:t>
            </a:r>
            <a:r>
              <a:rPr lang="ru-RU" sz="3600" dirty="0" smtClean="0">
                <a:latin typeface="+mj-lt"/>
                <a:cs typeface="Times New Roman" pitchFamily="18" charset="0"/>
              </a:rPr>
              <a:t>;</a:t>
            </a:r>
            <a:endParaRPr lang="uz-Cyrl-UZ" sz="3600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3600" dirty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birikma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uzel</a:t>
            </a:r>
            <a:r>
              <a:rPr lang="en-US" sz="3600" dirty="0" smtClean="0">
                <a:latin typeface="+mj-lt"/>
                <a:cs typeface="Times New Roman" pitchFamily="18" charset="0"/>
              </a:rPr>
              <a:t>)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va</a:t>
            </a:r>
            <a:r>
              <a:rPr lang="ru-RU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agregatlarni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yig’ish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tahminan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200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birinchi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darajali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butlovchi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qism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etkazib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beruvchikorhona</a:t>
            </a:r>
            <a:r>
              <a:rPr lang="ru-RU" sz="3600" dirty="0" smtClean="0">
                <a:latin typeface="+mj-lt"/>
                <a:cs typeface="Times New Roman" pitchFamily="18" charset="0"/>
              </a:rPr>
              <a:t>;</a:t>
            </a:r>
            <a:endParaRPr lang="uz-Cyrl-UZ" sz="3600" dirty="0">
              <a:latin typeface="+mj-lt"/>
              <a:cs typeface="Times New Roman" pitchFamily="18" charset="0"/>
            </a:endParaRPr>
          </a:p>
          <a:p>
            <a:pPr marL="365760" indent="-283464">
              <a:buFont typeface="Wingdings 2"/>
              <a:buChar char=""/>
              <a:defRPr/>
            </a:pPr>
            <a:r>
              <a:rPr lang="en-US" sz="3600" dirty="0" err="1" smtClean="0">
                <a:latin typeface="+mj-lt"/>
                <a:cs typeface="Times New Roman" pitchFamily="18" charset="0"/>
              </a:rPr>
              <a:t>mashinani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buyash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bezash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alohida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talablarga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muvofiq</a:t>
            </a:r>
            <a:r>
              <a:rPr lang="en-US" sz="3600" dirty="0" smtClean="0">
                <a:latin typeface="+mj-lt"/>
                <a:cs typeface="Times New Roman" pitchFamily="18" charset="0"/>
              </a:rPr>
              <a:t>;</a:t>
            </a:r>
            <a:endParaRPr lang="ru-RU" sz="3600" dirty="0" smtClean="0">
              <a:latin typeface="+mj-lt"/>
              <a:cs typeface="Times New Roman" pitchFamily="18" charset="0"/>
            </a:endParaRPr>
          </a:p>
          <a:p>
            <a:pPr marL="365760" indent="-283464">
              <a:buFont typeface="Wingdings 2"/>
              <a:buChar char=""/>
              <a:defRPr/>
            </a:pPr>
            <a:r>
              <a:rPr lang="en-US" sz="3600" dirty="0" err="1" smtClean="0">
                <a:latin typeface="+mj-lt"/>
                <a:cs typeface="Times New Roman" pitchFamily="18" charset="0"/>
              </a:rPr>
              <a:t>mashinani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yig’ish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zavodda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yig’uv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konveyerida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tahminan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1200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yiriq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yarim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tayor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agregat</a:t>
            </a:r>
            <a:r>
              <a:rPr lang="en-US" sz="3600" dirty="0" smtClean="0">
                <a:latin typeface="+mj-lt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birikma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uzeldan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avtomobil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yig’iladi</a:t>
            </a:r>
            <a:r>
              <a:rPr lang="ru-RU" sz="3600" dirty="0" smtClean="0">
                <a:latin typeface="+mj-lt"/>
                <a:cs typeface="Times New Roman" pitchFamily="18" charset="0"/>
              </a:rPr>
              <a:t>;</a:t>
            </a:r>
            <a:endParaRPr lang="uz-Cyrl-UZ" sz="3600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3600" dirty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mashinani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sifatini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tekshirish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sinash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~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kuchli</a:t>
            </a:r>
            <a:r>
              <a:rPr lang="en-US" sz="3600" dirty="0" smtClean="0">
                <a:latin typeface="+mj-lt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+mj-lt"/>
                <a:cs typeface="Times New Roman" pitchFamily="18" charset="0"/>
              </a:rPr>
              <a:t>nazorat</a:t>
            </a:r>
            <a:r>
              <a:rPr lang="ru-RU" sz="3600" dirty="0" smtClean="0">
                <a:latin typeface="+mj-lt"/>
                <a:cs typeface="Times New Roman" pitchFamily="18" charset="0"/>
              </a:rPr>
              <a:t>.</a:t>
            </a:r>
            <a:endParaRPr lang="uz-Cyrl-UZ" sz="3600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None/>
              <a:defRPr/>
            </a:pPr>
            <a:endParaRPr lang="uz-Cyrl-UZ" sz="3600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marL="82296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uz-Cyrl-UZ" sz="2800" dirty="0">
              <a:solidFill>
                <a:srgbClr val="002060"/>
              </a:solidFill>
              <a:latin typeface="+mj-lt"/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uz-Cyrl-UZ" sz="28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428736"/>
            <a:ext cx="79296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4800" dirty="0" smtClean="0"/>
          </a:p>
          <a:p>
            <a:pPr algn="ctr"/>
            <a:r>
              <a:rPr lang="en-US" sz="4800" dirty="0" err="1" smtClean="0"/>
              <a:t>Ishlab</a:t>
            </a:r>
            <a:r>
              <a:rPr lang="en-US" sz="4800" dirty="0" smtClean="0"/>
              <a:t> </a:t>
            </a:r>
            <a:r>
              <a:rPr lang="en-US" sz="4800" dirty="0" err="1" smtClean="0"/>
              <a:t>chiqarish</a:t>
            </a:r>
            <a:r>
              <a:rPr lang="en-US" sz="4800" dirty="0" smtClean="0"/>
              <a:t> </a:t>
            </a:r>
            <a:r>
              <a:rPr lang="en-US" sz="4800" dirty="0" err="1" smtClean="0"/>
              <a:t>jarayoni</a:t>
            </a:r>
            <a:r>
              <a:rPr lang="en-US" sz="4800" dirty="0" smtClean="0"/>
              <a:t>:</a:t>
            </a:r>
          </a:p>
          <a:p>
            <a:pPr marL="742950" indent="-742950" algn="ctr"/>
            <a:r>
              <a:rPr lang="en-US" sz="4800" dirty="0" err="1" smtClean="0"/>
              <a:t>korxona</a:t>
            </a:r>
            <a:r>
              <a:rPr lang="en-US" sz="4800" dirty="0" smtClean="0"/>
              <a:t> </a:t>
            </a:r>
            <a:r>
              <a:rPr lang="en-US" sz="4800" dirty="0" err="1" smtClean="0"/>
              <a:t>va</a:t>
            </a:r>
            <a:r>
              <a:rPr lang="en-US" sz="4800" dirty="0" smtClean="0"/>
              <a:t> </a:t>
            </a:r>
            <a:r>
              <a:rPr lang="en-US" sz="4800" dirty="0" err="1" smtClean="0"/>
              <a:t>zavodlarning</a:t>
            </a:r>
            <a:r>
              <a:rPr lang="en-US" sz="4800" dirty="0" smtClean="0"/>
              <a:t> </a:t>
            </a:r>
            <a:r>
              <a:rPr lang="en-US" sz="4800" dirty="0" err="1" smtClean="0"/>
              <a:t>turli</a:t>
            </a:r>
            <a:endParaRPr lang="en-US" sz="4800" dirty="0" smtClean="0"/>
          </a:p>
          <a:p>
            <a:pPr marL="742950" indent="-742950" algn="ctr"/>
            <a:r>
              <a:rPr lang="en-US" sz="4800" dirty="0" smtClean="0"/>
              <a:t>sex </a:t>
            </a:r>
            <a:r>
              <a:rPr lang="en-US" sz="4800" dirty="0" err="1" smtClean="0"/>
              <a:t>va</a:t>
            </a:r>
            <a:r>
              <a:rPr lang="en-US" sz="4800" dirty="0" smtClean="0"/>
              <a:t> </a:t>
            </a:r>
            <a:r>
              <a:rPr lang="en-US" sz="4800" dirty="0" err="1" smtClean="0"/>
              <a:t>uchastkalarida</a:t>
            </a:r>
            <a:endParaRPr lang="en-US" sz="4800" dirty="0" smtClean="0"/>
          </a:p>
          <a:p>
            <a:pPr marL="742950" indent="-742950" algn="ctr"/>
            <a:r>
              <a:rPr lang="en-US" sz="4800" dirty="0" err="1" smtClean="0"/>
              <a:t>bajariladi</a:t>
            </a:r>
            <a:r>
              <a:rPr lang="en-US" sz="4800" dirty="0" smtClean="0"/>
              <a:t>. </a:t>
            </a:r>
            <a:endParaRPr lang="ru-RU" sz="4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15888"/>
            <a:ext cx="8785225" cy="6553200"/>
          </a:xfrm>
        </p:spPr>
        <p:txBody>
          <a:bodyPr rtlCol="0">
            <a:noAutofit/>
          </a:bodyPr>
          <a:lstStyle/>
          <a:p>
            <a:pPr marL="82296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6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Asosan</a:t>
            </a:r>
            <a:r>
              <a:rPr lang="en-US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korhona</a:t>
            </a:r>
            <a:r>
              <a:rPr lang="en-US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tarqibiga</a:t>
            </a:r>
            <a:r>
              <a:rPr lang="en-US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quyidagilar</a:t>
            </a:r>
            <a:r>
              <a:rPr lang="en-US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qiradi</a:t>
            </a:r>
            <a:r>
              <a:rPr lang="ru-RU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:</a:t>
            </a:r>
            <a:endParaRPr lang="uz-Cyrl-UZ" sz="36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>
                <a:latin typeface="+mj-lt"/>
                <a:cs typeface="Times New Roman" pitchFamily="18" charset="0"/>
              </a:rPr>
              <a:t>Zagotovka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tsexlari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ru-RU" dirty="0" smtClean="0">
                <a:latin typeface="+mj-lt"/>
                <a:cs typeface="Times New Roman" pitchFamily="18" charset="0"/>
              </a:rPr>
              <a:t>– </a:t>
            </a:r>
            <a:r>
              <a:rPr lang="en-US" dirty="0" err="1" smtClean="0">
                <a:latin typeface="+mj-lt"/>
                <a:cs typeface="Times New Roman" pitchFamily="18" charset="0"/>
              </a:rPr>
              <a:t>chuyan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po’lat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quyish</a:t>
            </a:r>
            <a:r>
              <a:rPr lang="ru-RU" dirty="0" smtClean="0">
                <a:latin typeface="+mj-lt"/>
                <a:cs typeface="Times New Roman" pitchFamily="18" charset="0"/>
              </a:rPr>
              <a:t>,  </a:t>
            </a:r>
            <a:r>
              <a:rPr lang="en-US" dirty="0" err="1" smtClean="0">
                <a:latin typeface="+mj-lt"/>
                <a:cs typeface="Times New Roman" pitchFamily="18" charset="0"/>
              </a:rPr>
              <a:t>shtamplash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boshqalar</a:t>
            </a:r>
            <a:r>
              <a:rPr lang="ru-RU" dirty="0" smtClean="0">
                <a:latin typeface="+mj-lt"/>
                <a:cs typeface="Times New Roman" pitchFamily="18" charset="0"/>
              </a:rPr>
              <a:t>; </a:t>
            </a:r>
            <a:endParaRPr lang="uz-Cyrl-UZ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>
                <a:latin typeface="+mj-lt"/>
                <a:cs typeface="Times New Roman" pitchFamily="18" charset="0"/>
              </a:rPr>
              <a:t>Ishlov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berish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tsexlari</a:t>
            </a:r>
            <a:r>
              <a:rPr lang="ru-RU" dirty="0" smtClean="0">
                <a:latin typeface="+mj-lt"/>
                <a:cs typeface="Times New Roman" pitchFamily="18" charset="0"/>
              </a:rPr>
              <a:t> </a:t>
            </a:r>
            <a:r>
              <a:rPr lang="ru-RU" dirty="0">
                <a:latin typeface="+mj-lt"/>
                <a:cs typeface="Times New Roman" pitchFamily="18" charset="0"/>
              </a:rPr>
              <a:t>– </a:t>
            </a:r>
            <a:r>
              <a:rPr lang="en-US" dirty="0" err="1" smtClean="0">
                <a:latin typeface="+mj-lt"/>
                <a:cs typeface="Times New Roman" pitchFamily="18" charset="0"/>
              </a:rPr>
              <a:t>mexanik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termik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payvandlash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yig’uv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bo’yash</a:t>
            </a:r>
            <a:r>
              <a:rPr lang="ru-RU" dirty="0" smtClean="0">
                <a:latin typeface="+mj-lt"/>
                <a:cs typeface="Times New Roman" pitchFamily="18" charset="0"/>
              </a:rPr>
              <a:t>;</a:t>
            </a:r>
            <a:endParaRPr lang="uz-Cyrl-UZ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>
                <a:latin typeface="+mj-lt"/>
                <a:cs typeface="Times New Roman" pitchFamily="18" charset="0"/>
              </a:rPr>
              <a:t>Yordamchi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tsexlar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ru-RU" dirty="0" smtClean="0">
                <a:latin typeface="+mj-lt"/>
                <a:cs typeface="Times New Roman" pitchFamily="18" charset="0"/>
              </a:rPr>
              <a:t>– </a:t>
            </a:r>
            <a:r>
              <a:rPr lang="en-US" dirty="0" err="1" smtClean="0">
                <a:latin typeface="+mj-lt"/>
                <a:cs typeface="Times New Roman" pitchFamily="18" charset="0"/>
              </a:rPr>
              <a:t>asbobsozlik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ta’mirlash</a:t>
            </a:r>
            <a:r>
              <a:rPr lang="ru-RU" dirty="0" smtClean="0">
                <a:latin typeface="+mj-lt"/>
                <a:cs typeface="Times New Roman" pitchFamily="18" charset="0"/>
              </a:rPr>
              <a:t>;</a:t>
            </a:r>
            <a:endParaRPr lang="uz-Cyrl-UZ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>
                <a:latin typeface="+mj-lt"/>
                <a:cs typeface="Times New Roman" pitchFamily="18" charset="0"/>
              </a:rPr>
              <a:t>Energetik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qurilmalar</a:t>
            </a:r>
            <a:r>
              <a:rPr lang="ru-RU" dirty="0" smtClean="0">
                <a:latin typeface="+mj-lt"/>
                <a:cs typeface="Times New Roman" pitchFamily="18" charset="0"/>
              </a:rPr>
              <a:t> </a:t>
            </a:r>
            <a:r>
              <a:rPr lang="ru-RU" dirty="0">
                <a:latin typeface="+mj-lt"/>
                <a:cs typeface="Times New Roman" pitchFamily="18" charset="0"/>
              </a:rPr>
              <a:t>– </a:t>
            </a:r>
            <a:r>
              <a:rPr lang="en-US" dirty="0" err="1" smtClean="0">
                <a:latin typeface="+mj-lt"/>
                <a:cs typeface="Times New Roman" pitchFamily="18" charset="0"/>
              </a:rPr>
              <a:t>elektrpodstantsiya</a:t>
            </a:r>
            <a:r>
              <a:rPr lang="ru-RU" dirty="0" smtClean="0">
                <a:latin typeface="+mj-lt"/>
                <a:cs typeface="Times New Roman" pitchFamily="18" charset="0"/>
              </a:rPr>
              <a:t>,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kompressor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stantsiya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gazogenerator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qurilmalari</a:t>
            </a:r>
            <a:r>
              <a:rPr lang="ru-RU" dirty="0" smtClean="0">
                <a:latin typeface="+mj-lt"/>
                <a:cs typeface="Times New Roman" pitchFamily="18" charset="0"/>
              </a:rPr>
              <a:t>;</a:t>
            </a:r>
            <a:endParaRPr lang="uz-Cyrl-UZ" dirty="0">
              <a:latin typeface="+mj-lt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>
                <a:latin typeface="+mj-lt"/>
                <a:cs typeface="Times New Roman" pitchFamily="18" charset="0"/>
              </a:rPr>
              <a:t>Umumkorhona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bo’limlari</a:t>
            </a:r>
            <a:r>
              <a:rPr lang="ru-RU" dirty="0" smtClean="0">
                <a:latin typeface="+mj-lt"/>
                <a:cs typeface="Times New Roman" pitchFamily="18" charset="0"/>
              </a:rPr>
              <a:t> </a:t>
            </a:r>
            <a:r>
              <a:rPr lang="ru-RU" dirty="0">
                <a:latin typeface="+mj-lt"/>
                <a:cs typeface="Times New Roman" pitchFamily="18" charset="0"/>
              </a:rPr>
              <a:t>– </a:t>
            </a:r>
            <a:r>
              <a:rPr lang="en-US" dirty="0" err="1" smtClean="0">
                <a:latin typeface="+mj-lt"/>
                <a:cs typeface="Times New Roman" pitchFamily="18" charset="0"/>
              </a:rPr>
              <a:t>marqaziy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laboratoriya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texnologik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laboratoriya</a:t>
            </a:r>
            <a:r>
              <a:rPr lang="en-US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texnik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o’lchovlar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laboratoriyasi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err="1" smtClean="0">
                <a:latin typeface="+mj-lt"/>
                <a:cs typeface="Times New Roman" pitchFamily="18" charset="0"/>
              </a:rPr>
              <a:t>korhonaning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axborot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kommunal</a:t>
            </a:r>
            <a:r>
              <a:rPr 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infratuzulmasi</a:t>
            </a:r>
            <a:r>
              <a:rPr lang="ru-RU" dirty="0" smtClean="0">
                <a:latin typeface="+mj-lt"/>
                <a:cs typeface="Times New Roman" pitchFamily="18" charset="0"/>
              </a:rPr>
              <a:t>.</a:t>
            </a:r>
            <a:endParaRPr lang="uz-Cyrl-UZ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250825" y="428604"/>
            <a:ext cx="8610600" cy="5591196"/>
          </a:xfrm>
        </p:spPr>
        <p:txBody>
          <a:bodyPr>
            <a:normAutofit/>
          </a:bodyPr>
          <a:lstStyle/>
          <a:p>
            <a:pPr marL="80963" indent="0" algn="just" eaLnBrk="1" hangingPunct="1">
              <a:buFont typeface="Wingdings 2" pitchFamily="18" charset="2"/>
              <a:buNone/>
              <a:defRPr/>
            </a:pPr>
            <a:r>
              <a:rPr lang="en-US" altLang="ru-RU" dirty="0" err="1" smtClean="0">
                <a:latin typeface="+mj-lt"/>
                <a:cs typeface="Times New Roman" pitchFamily="18" charset="0"/>
              </a:rPr>
              <a:t>Xom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ashyo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yarim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tayor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fabrikantlarni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qayta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ishlab</a:t>
            </a:r>
            <a:r>
              <a:rPr lang="ru-RU" alt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zagotovkaga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aylantirish</a:t>
            </a:r>
            <a:r>
              <a:rPr lang="ru-RU" alt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ularni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qesib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islov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berish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yoli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bilan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tayor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detallarni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hosil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qilish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biriqma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mashinalar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yig’ish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bilan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bog’liq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bo’lgan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shlar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majmui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ishlab</a:t>
            </a:r>
            <a:r>
              <a:rPr lang="en-US" altLang="ru-RU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chiqarish</a:t>
            </a:r>
            <a:r>
              <a:rPr lang="en-US" altLang="ru-RU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jarayonini</a:t>
            </a:r>
            <a:r>
              <a:rPr lang="en-US" altLang="ru-RU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tashkil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etadi</a:t>
            </a:r>
            <a:r>
              <a:rPr lang="ru-RU" altLang="ru-RU" dirty="0" smtClean="0">
                <a:latin typeface="+mj-lt"/>
                <a:cs typeface="Times New Roman" pitchFamily="18" charset="0"/>
              </a:rPr>
              <a:t>.</a:t>
            </a:r>
          </a:p>
          <a:p>
            <a:pPr marL="80963" indent="0" algn="just" eaLnBrk="1" hangingPunct="1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en-US" altLang="ru-RU" dirty="0" err="1" smtClean="0">
                <a:latin typeface="+mj-lt"/>
                <a:cs typeface="Times New Roman" pitchFamily="18" charset="0"/>
              </a:rPr>
              <a:t>Texnik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talablar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bo’yicha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matteriallar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xossalarini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, 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shaklini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va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o’lchamlarini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qetma-qet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o’zgartirib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tayor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mahsulot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olish</a:t>
            </a:r>
            <a:r>
              <a:rPr lang="ru-RU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texnologik</a:t>
            </a:r>
            <a:r>
              <a:rPr lang="en-US" altLang="ru-RU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jarayonni</a:t>
            </a:r>
            <a:r>
              <a:rPr lang="en-US" altLang="ru-RU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tashkil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+mj-lt"/>
                <a:cs typeface="Times New Roman" pitchFamily="18" charset="0"/>
              </a:rPr>
              <a:t>etadi</a:t>
            </a:r>
            <a:r>
              <a:rPr lang="en-US" altLang="ru-RU" dirty="0" smtClean="0">
                <a:latin typeface="+mj-lt"/>
                <a:cs typeface="Times New Roman" pitchFamily="18" charset="0"/>
              </a:rPr>
              <a:t>.</a:t>
            </a:r>
            <a:r>
              <a:rPr lang="ru-RU" altLang="ru-RU" dirty="0" smtClean="0">
                <a:latin typeface="+mj-lt"/>
                <a:cs typeface="Times New Roman" pitchFamily="18" charset="0"/>
              </a:rPr>
              <a:t> </a:t>
            </a:r>
          </a:p>
          <a:p>
            <a:pPr marL="80963" indent="0" algn="just" eaLnBrk="1" hangingPunct="1">
              <a:buFont typeface="Wingdings 2" pitchFamily="18" charset="2"/>
              <a:buNone/>
              <a:defRPr/>
            </a:pPr>
            <a:endParaRPr lang="ru-RU" altLang="ru-RU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marL="80963" indent="0" algn="just" eaLnBrk="1" hangingPunct="1">
              <a:buFont typeface="Wingdings 2" pitchFamily="18" charset="2"/>
              <a:buNone/>
              <a:defRPr/>
            </a:pPr>
            <a:endParaRPr lang="ru-RU" altLang="ru-RU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marL="80963" indent="0" algn="just" eaLnBrk="1" hangingPunct="1">
              <a:buFont typeface="Wingdings 2" pitchFamily="18" charset="2"/>
              <a:buNone/>
              <a:defRPr/>
            </a:pPr>
            <a:endParaRPr lang="uz-Cyrl-UZ" altLang="ru-RU" dirty="0" smtClean="0">
              <a:solidFill>
                <a:srgbClr val="002060"/>
              </a:solidFill>
              <a:latin typeface="+mj-lt"/>
            </a:endParaRPr>
          </a:p>
          <a:p>
            <a:pPr marL="80963" indent="0" eaLnBrk="1" hangingPunct="1">
              <a:buFont typeface="Wingdings 2" pitchFamily="18" charset="2"/>
              <a:buNone/>
              <a:defRPr/>
            </a:pPr>
            <a:endParaRPr lang="uz-Cyrl-UZ" altLang="ru-RU" dirty="0" smtClean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</a:t>
            </a:r>
            <a:r>
              <a:rPr lang="en-US" b="1" dirty="0" smtClean="0"/>
              <a:t> </a:t>
            </a:r>
            <a:r>
              <a:rPr lang="en-US" b="1" dirty="0" err="1" smtClean="0"/>
              <a:t>jarayoni</a:t>
            </a:r>
            <a:r>
              <a:rPr lang="en-US" b="1" dirty="0" smtClean="0"/>
              <a:t> </a:t>
            </a:r>
            <a:r>
              <a:rPr lang="en-US" b="1" dirty="0" err="1" smtClean="0"/>
              <a:t>tarqibi</a:t>
            </a:r>
            <a:r>
              <a:rPr lang="en-US" b="1" dirty="0" smtClean="0"/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85860"/>
            <a:ext cx="792961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marL="742950" indent="-742950">
              <a:buFont typeface="+mj-lt"/>
              <a:buAutoNum type="arabicPeriod"/>
            </a:pP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/>
              <a:t>chiqarishni</a:t>
            </a:r>
            <a:r>
              <a:rPr lang="en-US" sz="4000" dirty="0"/>
              <a:t> </a:t>
            </a:r>
            <a:r>
              <a:rPr lang="en-US" sz="4000" dirty="0" err="1"/>
              <a:t>tashkil</a:t>
            </a:r>
            <a:r>
              <a:rPr lang="en-US" sz="4000" dirty="0"/>
              <a:t> </a:t>
            </a:r>
            <a:r>
              <a:rPr lang="en-US" sz="4000" dirty="0" err="1"/>
              <a:t>etish</a:t>
            </a:r>
            <a:r>
              <a:rPr lang="en-US" sz="4000" dirty="0"/>
              <a:t>, </a:t>
            </a:r>
            <a:endParaRPr lang="en-US" sz="4000" dirty="0" smtClean="0"/>
          </a:p>
          <a:p>
            <a:pPr marL="742950" indent="-742950">
              <a:buAutoNum type="arabicPeriod"/>
            </a:pPr>
            <a:r>
              <a:rPr lang="en-US" sz="4000" dirty="0" err="1" smtClean="0"/>
              <a:t>korxona</a:t>
            </a:r>
            <a:r>
              <a:rPr lang="en-US" sz="4000" dirty="0" smtClean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zavodlarga</a:t>
            </a:r>
            <a:r>
              <a:rPr lang="en-US" sz="4000" dirty="0"/>
              <a:t> </a:t>
            </a:r>
            <a:r>
              <a:rPr lang="en-US" sz="4000" dirty="0" err="1"/>
              <a:t>keltirilgan</a:t>
            </a:r>
            <a:r>
              <a:rPr lang="en-US" sz="4000" dirty="0"/>
              <a:t> </a:t>
            </a:r>
            <a:r>
              <a:rPr lang="en-US" sz="4000" dirty="0" err="1"/>
              <a:t>xom-ashyo</a:t>
            </a:r>
            <a:r>
              <a:rPr lang="en-US" sz="4000" dirty="0"/>
              <a:t>, </a:t>
            </a:r>
            <a:r>
              <a:rPr lang="en-US" sz="4000" dirty="0" err="1"/>
              <a:t>yarim</a:t>
            </a:r>
            <a:r>
              <a:rPr lang="en-US" sz="4000" dirty="0"/>
              <a:t> </a:t>
            </a:r>
            <a:r>
              <a:rPr lang="en-US" sz="4000" dirty="0" err="1"/>
              <a:t>maxsulotlarni</a:t>
            </a:r>
            <a:r>
              <a:rPr lang="en-US" sz="4000" dirty="0"/>
              <a:t> </a:t>
            </a:r>
            <a:r>
              <a:rPr lang="en-US" sz="4000" dirty="0" err="1"/>
              <a:t>tashqaridan</a:t>
            </a:r>
            <a:r>
              <a:rPr lang="en-US" sz="4000" dirty="0"/>
              <a:t> </a:t>
            </a:r>
            <a:r>
              <a:rPr lang="en-US" sz="4000" dirty="0" err="1"/>
              <a:t>keltirish</a:t>
            </a:r>
            <a:r>
              <a:rPr lang="en-US" sz="4000" dirty="0"/>
              <a:t>, </a:t>
            </a:r>
            <a:endParaRPr lang="en-US" sz="4000" dirty="0" smtClean="0"/>
          </a:p>
          <a:p>
            <a:pPr marL="742950" indent="-742950">
              <a:buAutoNum type="arabicPeriod"/>
            </a:pPr>
            <a:r>
              <a:rPr lang="en-US" sz="4000" dirty="0" err="1" smtClean="0"/>
              <a:t>zavod</a:t>
            </a:r>
            <a:r>
              <a:rPr lang="en-US" sz="4000" dirty="0" smtClean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korxonalar</a:t>
            </a:r>
            <a:r>
              <a:rPr lang="en-US" sz="4000" dirty="0"/>
              <a:t> </a:t>
            </a:r>
            <a:r>
              <a:rPr lang="en-US" sz="4000" dirty="0" err="1"/>
              <a:t>ichida</a:t>
            </a:r>
            <a:r>
              <a:rPr lang="en-US" sz="4000" dirty="0"/>
              <a:t> </a:t>
            </a:r>
            <a:r>
              <a:rPr lang="en-US" sz="4000" dirty="0" err="1"/>
              <a:t>sexdan</a:t>
            </a:r>
            <a:r>
              <a:rPr lang="en-US" sz="4000" dirty="0"/>
              <a:t> </a:t>
            </a:r>
            <a:r>
              <a:rPr lang="en-US" sz="4000" dirty="0" err="1"/>
              <a:t>sexga</a:t>
            </a:r>
            <a:r>
              <a:rPr lang="en-US" sz="4000" dirty="0"/>
              <a:t> </a:t>
            </a:r>
            <a:r>
              <a:rPr lang="en-US" sz="4000" dirty="0" err="1" smtClean="0"/>
              <a:t>tashish</a:t>
            </a:r>
            <a:r>
              <a:rPr lang="en-US" sz="4000" dirty="0" smtClean="0"/>
              <a:t>, </a:t>
            </a:r>
            <a:endParaRPr lang="ru-RU" sz="4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</a:t>
            </a:r>
            <a:r>
              <a:rPr lang="en-US" b="1" dirty="0" smtClean="0"/>
              <a:t> </a:t>
            </a:r>
            <a:r>
              <a:rPr lang="en-US" b="1" dirty="0" err="1" smtClean="0"/>
              <a:t>jarayoni</a:t>
            </a:r>
            <a:r>
              <a:rPr lang="en-US" b="1" dirty="0" smtClean="0"/>
              <a:t> </a:t>
            </a:r>
            <a:r>
              <a:rPr lang="en-US" b="1" dirty="0" err="1" smtClean="0"/>
              <a:t>tarqibi</a:t>
            </a:r>
            <a:r>
              <a:rPr lang="en-US" b="1" dirty="0" smtClean="0"/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214422"/>
            <a:ext cx="792961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marL="742950" indent="-742950">
              <a:buFont typeface="+mj-lt"/>
              <a:buAutoNum type="arabicPeriod" startAt="4"/>
            </a:pPr>
            <a:r>
              <a:rPr lang="en-US" sz="4000" dirty="0" err="1" smtClean="0"/>
              <a:t>quyma</a:t>
            </a:r>
            <a:r>
              <a:rPr lang="en-US" sz="4000" dirty="0" smtClean="0"/>
              <a:t>, </a:t>
            </a:r>
            <a:r>
              <a:rPr lang="en-US" sz="4000" dirty="0" err="1" smtClean="0"/>
              <a:t>shtamplangan</a:t>
            </a:r>
            <a:r>
              <a:rPr lang="en-US" sz="4000" dirty="0" smtClean="0"/>
              <a:t>, </a:t>
            </a:r>
            <a:r>
              <a:rPr lang="en-US" sz="4000" dirty="0" err="1" smtClean="0"/>
              <a:t>payvandlangan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boshqa</a:t>
            </a:r>
            <a:r>
              <a:rPr lang="en-US" sz="4000" dirty="0" smtClean="0"/>
              <a:t> </a:t>
            </a:r>
            <a:r>
              <a:rPr lang="en-US" sz="4000" dirty="0" err="1" smtClean="0"/>
              <a:t>turdagi</a:t>
            </a:r>
            <a:r>
              <a:rPr lang="en-US" sz="4000" dirty="0" smtClean="0"/>
              <a:t> </a:t>
            </a:r>
            <a:r>
              <a:rPr lang="en-US" sz="4000" dirty="0" err="1" smtClean="0"/>
              <a:t>zagotovkalarni</a:t>
            </a:r>
            <a:r>
              <a:rPr lang="en-US" sz="4000" dirty="0" smtClean="0"/>
              <a:t> </a:t>
            </a:r>
            <a:r>
              <a:rPr lang="en-US" sz="4000" dirty="0" err="1" smtClean="0"/>
              <a:t>tayyorlash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4"/>
            </a:pPr>
            <a:r>
              <a:rPr lang="en-US" sz="4000" dirty="0" err="1" smtClean="0"/>
              <a:t>mexanik</a:t>
            </a:r>
            <a:r>
              <a:rPr lang="en-US" sz="4000" dirty="0" smtClean="0"/>
              <a:t>, </a:t>
            </a:r>
            <a:r>
              <a:rPr lang="en-US" sz="4000" dirty="0" err="1" smtClean="0"/>
              <a:t>termik</a:t>
            </a:r>
            <a:r>
              <a:rPr lang="en-US" sz="4000" dirty="0" smtClean="0"/>
              <a:t>, </a:t>
            </a:r>
            <a:r>
              <a:rPr lang="en-US" sz="4000" dirty="0" err="1" smtClean="0"/>
              <a:t>kimyoviy-termik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boshqa</a:t>
            </a:r>
            <a:r>
              <a:rPr lang="en-US" sz="4000" dirty="0" smtClean="0"/>
              <a:t> </a:t>
            </a:r>
            <a:r>
              <a:rPr lang="en-US" sz="4000" dirty="0" err="1" smtClean="0"/>
              <a:t>ishlovlar</a:t>
            </a:r>
            <a:r>
              <a:rPr lang="en-US" sz="4000" dirty="0" smtClean="0"/>
              <a:t> </a:t>
            </a:r>
            <a:r>
              <a:rPr lang="en-US" sz="4000" dirty="0" err="1" smtClean="0"/>
              <a:t>berish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4"/>
            </a:pPr>
            <a:r>
              <a:rPr lang="en-US" sz="4000" dirty="0" err="1" smtClean="0"/>
              <a:t>detallarni</a:t>
            </a:r>
            <a:r>
              <a:rPr lang="en-US" sz="4000" dirty="0" smtClean="0"/>
              <a:t> </a:t>
            </a:r>
            <a:r>
              <a:rPr lang="en-US" sz="4000" dirty="0" err="1" smtClean="0"/>
              <a:t>о’lchamlari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sifatini</a:t>
            </a:r>
            <a:r>
              <a:rPr lang="en-US" sz="4000" dirty="0" smtClean="0"/>
              <a:t> </a:t>
            </a:r>
            <a:r>
              <a:rPr lang="en-US" sz="4000" dirty="0" err="1" smtClean="0"/>
              <a:t>nazorat</a:t>
            </a:r>
            <a:r>
              <a:rPr lang="en-US" sz="4000" dirty="0" smtClean="0"/>
              <a:t> </a:t>
            </a:r>
            <a:r>
              <a:rPr lang="en-US" sz="4000" dirty="0" err="1" smtClean="0"/>
              <a:t>qilish</a:t>
            </a:r>
            <a:r>
              <a:rPr lang="en-US" sz="4000" dirty="0" smtClean="0"/>
              <a:t>,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</a:t>
            </a:r>
            <a:r>
              <a:rPr lang="en-US" b="1" dirty="0" smtClean="0"/>
              <a:t> </a:t>
            </a:r>
            <a:r>
              <a:rPr lang="en-US" b="1" dirty="0" err="1" smtClean="0"/>
              <a:t>jarayoni</a:t>
            </a:r>
            <a:r>
              <a:rPr lang="en-US" b="1" dirty="0" smtClean="0"/>
              <a:t> </a:t>
            </a:r>
            <a:r>
              <a:rPr lang="en-US" b="1" dirty="0" err="1" smtClean="0"/>
              <a:t>tarqibi</a:t>
            </a:r>
            <a:r>
              <a:rPr lang="en-US" b="1" dirty="0" smtClean="0"/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571612"/>
            <a:ext cx="7929618" cy="11449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bо’yash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qism</a:t>
            </a:r>
            <a:r>
              <a:rPr lang="en-US" sz="4000" dirty="0" smtClean="0"/>
              <a:t> (</a:t>
            </a:r>
            <a:r>
              <a:rPr lang="en-US" sz="4000" dirty="0" err="1" smtClean="0"/>
              <a:t>uzel</a:t>
            </a:r>
            <a:r>
              <a:rPr lang="en-US" sz="4000" dirty="0" smtClean="0"/>
              <a:t>)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mashinalarni</a:t>
            </a:r>
            <a:r>
              <a:rPr lang="en-US" sz="4000" dirty="0" smtClean="0"/>
              <a:t> </a:t>
            </a:r>
            <a:r>
              <a:rPr lang="en-US" sz="4000" dirty="0" err="1" smtClean="0"/>
              <a:t>yig’ish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sinovdan</a:t>
            </a:r>
            <a:r>
              <a:rPr lang="en-US" sz="4000" dirty="0" smtClean="0"/>
              <a:t> </a:t>
            </a:r>
            <a:r>
              <a:rPr lang="en-US" sz="4000" dirty="0" err="1" smtClean="0"/>
              <a:t>о’tkazish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qaytadan</a:t>
            </a:r>
            <a:r>
              <a:rPr lang="en-US" sz="4000" dirty="0" smtClean="0"/>
              <a:t> </a:t>
            </a:r>
            <a:r>
              <a:rPr lang="en-US" sz="4000" dirty="0" err="1" smtClean="0"/>
              <a:t>detal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qismlarga</a:t>
            </a:r>
            <a:r>
              <a:rPr lang="en-US" sz="4000" dirty="0" smtClean="0"/>
              <a:t> </a:t>
            </a:r>
            <a:r>
              <a:rPr lang="en-US" sz="4000" dirty="0" err="1" smtClean="0"/>
              <a:t>ajratish</a:t>
            </a:r>
            <a:r>
              <a:rPr lang="en-US" sz="4000" dirty="0" smtClean="0"/>
              <a:t>, </a:t>
            </a:r>
            <a:r>
              <a:rPr lang="en-US" sz="4000" dirty="0" err="1" smtClean="0"/>
              <a:t>qog’oz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yashiklarga</a:t>
            </a:r>
            <a:r>
              <a:rPr lang="en-US" sz="4000" dirty="0" smtClean="0"/>
              <a:t> </a:t>
            </a:r>
            <a:r>
              <a:rPr lang="en-US" sz="4000" dirty="0" err="1" smtClean="0"/>
              <a:t>upakovklash</a:t>
            </a:r>
            <a:r>
              <a:rPr lang="en-US" sz="4000" dirty="0" smtClean="0"/>
              <a:t> </a:t>
            </a:r>
            <a:r>
              <a:rPr lang="en-US" sz="4000" dirty="0" err="1" smtClean="0"/>
              <a:t>omborxonalarga</a:t>
            </a:r>
            <a:r>
              <a:rPr lang="en-US" sz="4000" dirty="0" smtClean="0"/>
              <a:t> </a:t>
            </a:r>
            <a:r>
              <a:rPr lang="en-US" sz="4000" dirty="0" err="1" smtClean="0"/>
              <a:t>joylashtirish</a:t>
            </a:r>
            <a:r>
              <a:rPr lang="en-US" sz="4000" dirty="0" smtClean="0"/>
              <a:t>, </a:t>
            </a:r>
            <a:r>
              <a:rPr lang="en-US" sz="4000" dirty="0" err="1" smtClean="0"/>
              <a:t>tayyor</a:t>
            </a:r>
            <a:r>
              <a:rPr lang="en-US" sz="4000" dirty="0" smtClean="0"/>
              <a:t> </a:t>
            </a:r>
            <a:r>
              <a:rPr lang="en-US" sz="4000" dirty="0" err="1" smtClean="0"/>
              <a:t>maxsulotlarni</a:t>
            </a:r>
            <a:r>
              <a:rPr lang="en-US" sz="4000" dirty="0" smtClean="0"/>
              <a:t> </a:t>
            </a:r>
            <a:r>
              <a:rPr lang="en-US" sz="4000" dirty="0" err="1" smtClean="0"/>
              <a:t>buyurtma</a:t>
            </a:r>
            <a:r>
              <a:rPr lang="en-US" sz="4000" dirty="0" smtClean="0"/>
              <a:t> </a:t>
            </a:r>
            <a:r>
              <a:rPr lang="en-US" sz="4000" dirty="0" err="1" smtClean="0"/>
              <a:t>bergan</a:t>
            </a:r>
            <a:r>
              <a:rPr lang="en-US" sz="4000" dirty="0" smtClean="0"/>
              <a:t> </a:t>
            </a:r>
            <a:r>
              <a:rPr lang="en-US" sz="4000" dirty="0" err="1" smtClean="0"/>
              <a:t>buyurtmachining</a:t>
            </a:r>
            <a:r>
              <a:rPr lang="en-US" sz="4000" dirty="0" smtClean="0"/>
              <a:t> </a:t>
            </a:r>
            <a:r>
              <a:rPr lang="en-US" sz="4000" dirty="0" err="1" smtClean="0"/>
              <a:t>tashkilotlariga</a:t>
            </a:r>
            <a:r>
              <a:rPr lang="en-US" sz="4000" dirty="0" smtClean="0"/>
              <a:t> </a:t>
            </a:r>
            <a:r>
              <a:rPr lang="en-US" sz="4000" dirty="0" err="1" smtClean="0"/>
              <a:t>jо’natish</a:t>
            </a:r>
            <a:r>
              <a:rPr lang="en-US" sz="4000" dirty="0" smtClean="0"/>
              <a:t> </a:t>
            </a:r>
            <a:r>
              <a:rPr lang="en-US" sz="4000" dirty="0" err="1" smtClean="0"/>
              <a:t>kabi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jarayonlarni</a:t>
            </a:r>
            <a:r>
              <a:rPr lang="en-US" sz="4000" dirty="0" smtClean="0"/>
              <a:t> </a:t>
            </a:r>
            <a:r>
              <a:rPr lang="en-US" sz="4000" dirty="0" err="1" smtClean="0"/>
              <a:t>о’z</a:t>
            </a:r>
            <a:r>
              <a:rPr lang="en-US" sz="4000" dirty="0" smtClean="0"/>
              <a:t> </a:t>
            </a:r>
            <a:r>
              <a:rPr lang="en-US" sz="4000" dirty="0" err="1" smtClean="0"/>
              <a:t>ichiga</a:t>
            </a:r>
            <a:r>
              <a:rPr lang="en-US" sz="4000" dirty="0" smtClean="0"/>
              <a:t> </a:t>
            </a:r>
            <a:r>
              <a:rPr lang="en-US" sz="4000" dirty="0" err="1" smtClean="0"/>
              <a:t>oladi</a:t>
            </a:r>
            <a:r>
              <a:rPr lang="en-US" sz="4000" dirty="0" smtClean="0"/>
              <a:t>.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jarayoni</a:t>
            </a:r>
            <a:r>
              <a:rPr lang="en-US" sz="4000" dirty="0" smtClean="0"/>
              <a:t> </a:t>
            </a:r>
            <a:r>
              <a:rPr lang="en-US" sz="4000" dirty="0" err="1" smtClean="0"/>
              <a:t>korxona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zavodlarning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turli</a:t>
            </a:r>
            <a:r>
              <a:rPr lang="en-US" sz="4000" dirty="0" smtClean="0"/>
              <a:t> sex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uchastkalarida</a:t>
            </a:r>
            <a:r>
              <a:rPr lang="en-US" sz="4000" dirty="0" smtClean="0"/>
              <a:t> </a:t>
            </a:r>
            <a:r>
              <a:rPr lang="en-US" sz="4000" dirty="0" err="1" smtClean="0"/>
              <a:t>bajariladi</a:t>
            </a:r>
            <a:r>
              <a:rPr lang="en-US" sz="4000" dirty="0" smtClean="0"/>
              <a:t>.</a:t>
            </a:r>
            <a:endParaRPr lang="ru-RU" sz="4000" b="1" dirty="0" smtClean="0"/>
          </a:p>
          <a:p>
            <a:r>
              <a:rPr lang="en-US" sz="4000" b="1" dirty="0" smtClean="0"/>
              <a:t> </a:t>
            </a:r>
            <a:r>
              <a:rPr lang="ru-RU" sz="4000" dirty="0" smtClean="0"/>
              <a:t>- </a:t>
            </a:r>
            <a:r>
              <a:rPr lang="en-US" sz="4000" dirty="0" err="1" smtClean="0"/>
              <a:t>xom-ashyo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yarim</a:t>
            </a:r>
            <a:r>
              <a:rPr lang="en-US" sz="4000" dirty="0" smtClean="0"/>
              <a:t> </a:t>
            </a:r>
            <a:r>
              <a:rPr lang="en-US" sz="4000" dirty="0" err="1" smtClean="0"/>
              <a:t>maxsulotlarni</a:t>
            </a:r>
            <a:r>
              <a:rPr lang="en-US" sz="4000" dirty="0" smtClean="0"/>
              <a:t> </a:t>
            </a:r>
            <a:r>
              <a:rPr lang="en-US" sz="4000" dirty="0" err="1" smtClean="0"/>
              <a:t>tayyor</a:t>
            </a:r>
            <a:r>
              <a:rPr lang="en-US" sz="4000" dirty="0" smtClean="0"/>
              <a:t> </a:t>
            </a:r>
            <a:r>
              <a:rPr lang="en-US" sz="4000" dirty="0" err="1" smtClean="0"/>
              <a:t>maxsulotga</a:t>
            </a:r>
            <a:r>
              <a:rPr lang="en-US" sz="4000" dirty="0" smtClean="0"/>
              <a:t> </a:t>
            </a:r>
            <a:r>
              <a:rPr lang="en-US" sz="4000" dirty="0" err="1" smtClean="0"/>
              <a:t>aylantirib</a:t>
            </a:r>
            <a:r>
              <a:rPr lang="en-US" sz="4000" dirty="0" smtClean="0"/>
              <a:t> </a:t>
            </a:r>
            <a:r>
              <a:rPr lang="en-US" sz="4000" dirty="0" err="1" smtClean="0"/>
              <a:t>beruvchi</a:t>
            </a:r>
            <a:r>
              <a:rPr lang="en-US" sz="4000" dirty="0" smtClean="0"/>
              <a:t> </a:t>
            </a:r>
            <a:r>
              <a:rPr lang="en-US" sz="4000" dirty="0" err="1" smtClean="0"/>
              <a:t>barcha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jarayonlar</a:t>
            </a:r>
            <a:r>
              <a:rPr lang="en-US" sz="4000" dirty="0" smtClean="0"/>
              <a:t> </a:t>
            </a:r>
            <a:r>
              <a:rPr lang="en-US" sz="4000" dirty="0" err="1" smtClean="0"/>
              <a:t>yig’indisi</a:t>
            </a:r>
            <a:endParaRPr lang="ru-RU" sz="4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</a:t>
            </a:r>
            <a:r>
              <a:rPr lang="en-US" b="1" dirty="0" smtClean="0"/>
              <a:t> </a:t>
            </a:r>
            <a:r>
              <a:rPr lang="en-US" b="1" dirty="0" err="1" smtClean="0"/>
              <a:t>jarayoni</a:t>
            </a:r>
            <a:r>
              <a:rPr lang="en-US" b="1" dirty="0" smtClean="0"/>
              <a:t> </a:t>
            </a:r>
            <a:r>
              <a:rPr lang="en-US" b="1" dirty="0" err="1" smtClean="0"/>
              <a:t>tarqibi</a:t>
            </a:r>
            <a:r>
              <a:rPr lang="en-US" b="1" dirty="0" smtClean="0"/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071546"/>
            <a:ext cx="792961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bо’yash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qism</a:t>
            </a:r>
            <a:r>
              <a:rPr lang="en-US" sz="4000" dirty="0" smtClean="0"/>
              <a:t> (</a:t>
            </a:r>
            <a:r>
              <a:rPr lang="en-US" sz="4000" dirty="0" err="1" smtClean="0"/>
              <a:t>uzel</a:t>
            </a:r>
            <a:r>
              <a:rPr lang="en-US" sz="4000" dirty="0" smtClean="0"/>
              <a:t>)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mashinalarni</a:t>
            </a:r>
            <a:r>
              <a:rPr lang="en-US" sz="4000" dirty="0" smtClean="0"/>
              <a:t> </a:t>
            </a:r>
            <a:r>
              <a:rPr lang="en-US" sz="4000" dirty="0" err="1" smtClean="0"/>
              <a:t>yig’ish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sinovdan</a:t>
            </a:r>
            <a:r>
              <a:rPr lang="en-US" sz="4000" dirty="0" smtClean="0"/>
              <a:t> </a:t>
            </a:r>
            <a:r>
              <a:rPr lang="en-US" sz="4000" dirty="0" err="1" smtClean="0"/>
              <a:t>о’tkazish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7"/>
            </a:pPr>
            <a:r>
              <a:rPr lang="en-US" sz="4000" dirty="0" err="1" smtClean="0"/>
              <a:t>qaytadan</a:t>
            </a:r>
            <a:r>
              <a:rPr lang="en-US" sz="4000" dirty="0" smtClean="0"/>
              <a:t> </a:t>
            </a:r>
            <a:r>
              <a:rPr lang="en-US" sz="4000" dirty="0" err="1" smtClean="0"/>
              <a:t>detal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qismlarga</a:t>
            </a:r>
            <a:r>
              <a:rPr lang="en-US" sz="4000" dirty="0" smtClean="0"/>
              <a:t> </a:t>
            </a:r>
            <a:r>
              <a:rPr lang="en-US" sz="4000" dirty="0" err="1" smtClean="0"/>
              <a:t>ajratishi</a:t>
            </a:r>
            <a:endParaRPr lang="ru-RU" sz="4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571612"/>
            <a:ext cx="792961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4000" dirty="0" smtClean="0"/>
              <a:t>	</a:t>
            </a:r>
            <a:r>
              <a:rPr lang="en-US" sz="4000" b="1" dirty="0" err="1" smtClean="0"/>
              <a:t>Ishlab</a:t>
            </a:r>
            <a:r>
              <a:rPr lang="en-US" sz="4000" b="1" dirty="0" smtClean="0"/>
              <a:t> </a:t>
            </a:r>
            <a:r>
              <a:rPr lang="en-US" sz="4000" b="1" dirty="0" err="1"/>
              <a:t>chiqarish</a:t>
            </a:r>
            <a:r>
              <a:rPr lang="en-US" sz="4000" b="1" dirty="0"/>
              <a:t> </a:t>
            </a:r>
            <a:r>
              <a:rPr lang="en-US" sz="4000" b="1" dirty="0" err="1" smtClean="0"/>
              <a:t>jarayoni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tarqibi</a:t>
            </a:r>
            <a:r>
              <a:rPr lang="en-US" sz="4000" b="1" dirty="0" smtClean="0"/>
              <a:t>:</a:t>
            </a:r>
          </a:p>
          <a:p>
            <a:pPr marL="742950" indent="-742950">
              <a:buFont typeface="+mj-lt"/>
              <a:buAutoNum type="arabicPeriod" startAt="11"/>
            </a:pPr>
            <a:r>
              <a:rPr lang="en-US" sz="4000" dirty="0" err="1" smtClean="0"/>
              <a:t>qog’oz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yashiklarga</a:t>
            </a:r>
            <a:r>
              <a:rPr lang="en-US" sz="4000" dirty="0" smtClean="0"/>
              <a:t> </a:t>
            </a:r>
            <a:r>
              <a:rPr lang="en-US" sz="4000" dirty="0" err="1" smtClean="0"/>
              <a:t>upakovklash</a:t>
            </a:r>
            <a:r>
              <a:rPr lang="en-US" sz="4000" dirty="0" smtClean="0"/>
              <a:t> </a:t>
            </a:r>
          </a:p>
          <a:p>
            <a:pPr marL="742950" indent="-742950">
              <a:buFont typeface="+mj-lt"/>
              <a:buAutoNum type="arabicPeriod" startAt="11"/>
            </a:pPr>
            <a:r>
              <a:rPr lang="en-US" sz="4000" dirty="0" err="1" smtClean="0"/>
              <a:t>omborxonalarga</a:t>
            </a:r>
            <a:r>
              <a:rPr lang="en-US" sz="4000" dirty="0" smtClean="0"/>
              <a:t> </a:t>
            </a:r>
            <a:r>
              <a:rPr lang="en-US" sz="4000" dirty="0" err="1" smtClean="0"/>
              <a:t>joylashtirish</a:t>
            </a:r>
            <a:r>
              <a:rPr lang="en-US" sz="4000" dirty="0" smtClean="0"/>
              <a:t>, </a:t>
            </a:r>
          </a:p>
          <a:p>
            <a:pPr marL="742950" indent="-742950">
              <a:buFont typeface="+mj-lt"/>
              <a:buAutoNum type="arabicPeriod" startAt="11"/>
            </a:pPr>
            <a:r>
              <a:rPr lang="en-US" sz="4000" dirty="0" err="1" smtClean="0"/>
              <a:t>tayyor</a:t>
            </a:r>
            <a:r>
              <a:rPr lang="en-US" sz="4000" dirty="0" smtClean="0"/>
              <a:t> </a:t>
            </a:r>
            <a:r>
              <a:rPr lang="en-US" sz="4000" dirty="0" err="1" smtClean="0"/>
              <a:t>maxsulotlarni</a:t>
            </a:r>
            <a:r>
              <a:rPr lang="en-US" sz="4000" dirty="0" smtClean="0"/>
              <a:t> </a:t>
            </a:r>
            <a:r>
              <a:rPr lang="en-US" sz="4000" dirty="0" err="1" smtClean="0"/>
              <a:t>buyurtma</a:t>
            </a:r>
            <a:r>
              <a:rPr lang="en-US" sz="4000" dirty="0" smtClean="0"/>
              <a:t> </a:t>
            </a:r>
            <a:r>
              <a:rPr lang="en-US" sz="4000" dirty="0" err="1" smtClean="0"/>
              <a:t>bergan</a:t>
            </a:r>
            <a:r>
              <a:rPr lang="en-US" sz="4000" dirty="0" smtClean="0"/>
              <a:t> </a:t>
            </a:r>
            <a:r>
              <a:rPr lang="en-US" sz="4000" dirty="0" err="1" smtClean="0"/>
              <a:t>buyurtmachining</a:t>
            </a:r>
            <a:r>
              <a:rPr lang="en-US" sz="4000" dirty="0" smtClean="0"/>
              <a:t> </a:t>
            </a:r>
            <a:r>
              <a:rPr lang="en-US" sz="4000" dirty="0" err="1" smtClean="0"/>
              <a:t>tashkilotlariga</a:t>
            </a:r>
            <a:r>
              <a:rPr lang="en-US" sz="4000" dirty="0" smtClean="0"/>
              <a:t> </a:t>
            </a:r>
            <a:r>
              <a:rPr lang="en-US" sz="4000" dirty="0" err="1" smtClean="0"/>
              <a:t>jо’natish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jarayonlari</a:t>
            </a:r>
            <a:r>
              <a:rPr lang="en-US" sz="4000" dirty="0" smtClean="0"/>
              <a:t>.</a:t>
            </a:r>
            <a:endParaRPr lang="ru-RU" sz="4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642918"/>
            <a:ext cx="7772400" cy="1285860"/>
          </a:xfrm>
        </p:spPr>
        <p:txBody>
          <a:bodyPr>
            <a:noAutofit/>
          </a:bodyPr>
          <a:lstStyle/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2071678"/>
            <a:ext cx="7929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dirty="0" smtClean="0"/>
              <a:t>Mahsulot - </a:t>
            </a:r>
            <a:r>
              <a:rPr lang="fr-FR" sz="4400" dirty="0"/>
              <a:t>ishlab chiqarish korxonasining buyurtma bо’yicha buyurtmachiga tayyorlab beruvchi oxirgi </a:t>
            </a:r>
            <a:r>
              <a:rPr lang="fr-FR" sz="4400" dirty="0" smtClean="0"/>
              <a:t>tugallangan buyum</a:t>
            </a:r>
            <a:r>
              <a:rPr lang="fr-FR" sz="4400" b="1" dirty="0" smtClean="0"/>
              <a:t>.</a:t>
            </a:r>
            <a:endParaRPr lang="ru-RU" sz="44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mahsulotining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tarqibiy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14282" y="4857760"/>
            <a:ext cx="1857388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Butlovchi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 (</a:t>
            </a:r>
            <a:r>
              <a:rPr lang="en-US" dirty="0" err="1" smtClean="0"/>
              <a:t>agregatlar</a:t>
            </a:r>
            <a:r>
              <a:rPr lang="en-US" dirty="0" smtClean="0"/>
              <a:t>) – 31%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71670" y="4857760"/>
            <a:ext cx="1500198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Xom</a:t>
            </a:r>
            <a:r>
              <a:rPr lang="en-US" dirty="0" smtClean="0"/>
              <a:t> </a:t>
            </a:r>
            <a:r>
              <a:rPr lang="en-US" dirty="0" err="1" smtClean="0"/>
              <a:t>ashyo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materialarh</a:t>
            </a:r>
            <a:r>
              <a:rPr lang="en-US" dirty="0" smtClean="0"/>
              <a:t> – 14%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571868" y="3286124"/>
            <a:ext cx="1643074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In-House </a:t>
            </a:r>
            <a:r>
              <a:rPr lang="en-US" dirty="0" err="1" smtClean="0"/>
              <a:t>qismlar</a:t>
            </a:r>
            <a:r>
              <a:rPr lang="en-US" dirty="0" smtClean="0"/>
              <a:t> (</a:t>
            </a:r>
            <a:r>
              <a:rPr lang="en-US" dirty="0" err="1" smtClean="0"/>
              <a:t>kuzov</a:t>
            </a:r>
            <a:r>
              <a:rPr lang="en-US" dirty="0" smtClean="0"/>
              <a:t>)– 24 %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214942" y="3286124"/>
            <a:ext cx="1214446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Yig’uv</a:t>
            </a:r>
            <a:r>
              <a:rPr lang="en-US" dirty="0" smtClean="0"/>
              <a:t>  – 14%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429388" y="2000240"/>
            <a:ext cx="1143008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Marketing – 13 % 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572396" y="2000240"/>
            <a:ext cx="857256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Diler</a:t>
            </a:r>
            <a:r>
              <a:rPr lang="en-US" dirty="0" smtClean="0"/>
              <a:t>  – 13%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3250397" y="4536289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6072198" y="3000372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00496" y="5143512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Enkazib</a:t>
            </a:r>
            <a:r>
              <a:rPr lang="en-US" sz="2400" dirty="0" smtClean="0"/>
              <a:t> </a:t>
            </a:r>
            <a:r>
              <a:rPr lang="en-US" sz="2400" dirty="0" err="1" smtClean="0"/>
              <a:t>beruvchilar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85720" y="335756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Avtomobil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chikaruvchi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4786314" y="2071678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Sotuv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85860"/>
            <a:ext cx="7929618" cy="10248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/>
              <a:t>Mahsulot</a:t>
            </a:r>
            <a:r>
              <a:rPr lang="en-US" sz="4400" b="1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</a:t>
            </a:r>
            <a:r>
              <a:rPr lang="en-US" sz="4400" dirty="0" err="1"/>
              <a:t>mashina</a:t>
            </a:r>
            <a:r>
              <a:rPr lang="en-US" sz="4400" dirty="0"/>
              <a:t>, </a:t>
            </a:r>
            <a:r>
              <a:rPr lang="en-US" sz="4400" dirty="0" err="1" smtClean="0"/>
              <a:t>agregat</a:t>
            </a:r>
            <a:r>
              <a:rPr lang="en-US" sz="4400" dirty="0"/>
              <a:t>, </a:t>
            </a:r>
            <a:r>
              <a:rPr lang="en-US" sz="4400" dirty="0" err="1"/>
              <a:t>qism</a:t>
            </a:r>
            <a:r>
              <a:rPr lang="en-US" sz="4400" dirty="0"/>
              <a:t> </a:t>
            </a:r>
            <a:r>
              <a:rPr lang="en-US" sz="4400" dirty="0" err="1"/>
              <a:t>va</a:t>
            </a:r>
            <a:r>
              <a:rPr lang="en-US" sz="4400" dirty="0"/>
              <a:t> </a:t>
            </a:r>
            <a:r>
              <a:rPr lang="en-US" sz="4400" dirty="0" err="1"/>
              <a:t>hatto</a:t>
            </a:r>
            <a:r>
              <a:rPr lang="en-US" sz="4400" dirty="0"/>
              <a:t> </a:t>
            </a:r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err="1" smtClean="0"/>
              <a:t>detal</a:t>
            </a:r>
            <a:r>
              <a:rPr lang="en-US" sz="4400" dirty="0" smtClean="0"/>
              <a:t> </a:t>
            </a:r>
            <a:r>
              <a:rPr lang="en-US" sz="4400" dirty="0" err="1"/>
              <a:t>shaklida</a:t>
            </a:r>
            <a:r>
              <a:rPr lang="en-US" sz="4400" dirty="0"/>
              <a:t> ham </a:t>
            </a:r>
            <a:r>
              <a:rPr lang="en-US" sz="4400" dirty="0" err="1" smtClean="0"/>
              <a:t>bо’ladi</a:t>
            </a:r>
            <a:r>
              <a:rPr lang="en-US" sz="4400" dirty="0" smtClean="0"/>
              <a:t>.</a:t>
            </a:r>
          </a:p>
          <a:p>
            <a:r>
              <a:rPr lang="en-US" sz="4400" dirty="0" err="1" smtClean="0"/>
              <a:t>Avtomobil</a:t>
            </a:r>
            <a:r>
              <a:rPr lang="en-US" sz="4400" dirty="0" smtClean="0"/>
              <a:t> </a:t>
            </a:r>
            <a:r>
              <a:rPr lang="en-US" sz="4400" dirty="0" err="1" smtClean="0"/>
              <a:t>zavodi</a:t>
            </a:r>
            <a:r>
              <a:rPr lang="en-US" sz="4400" dirty="0" smtClean="0"/>
              <a:t> </a:t>
            </a:r>
            <a:r>
              <a:rPr lang="en-US" sz="4400" dirty="0" err="1"/>
              <a:t>uchun</a:t>
            </a:r>
            <a:r>
              <a:rPr lang="en-US" sz="4400" dirty="0"/>
              <a:t> </a:t>
            </a:r>
            <a:r>
              <a:rPr lang="en-US" sz="4400" dirty="0" err="1"/>
              <a:t>mahsulot</a:t>
            </a:r>
            <a:r>
              <a:rPr lang="en-US" sz="4400" dirty="0"/>
              <a:t> </a:t>
            </a:r>
            <a:r>
              <a:rPr lang="en-US" sz="4400" dirty="0" smtClean="0"/>
              <a:t>– </a:t>
            </a:r>
            <a:r>
              <a:rPr lang="en-US" sz="4400" dirty="0" err="1" smtClean="0"/>
              <a:t>avtomobil</a:t>
            </a:r>
            <a:r>
              <a:rPr lang="en-US" sz="4400" dirty="0" smtClean="0"/>
              <a:t>,</a:t>
            </a:r>
          </a:p>
          <a:p>
            <a:r>
              <a:rPr lang="en-US" sz="4400" dirty="0" err="1" smtClean="0"/>
              <a:t>Agregat</a:t>
            </a:r>
            <a:r>
              <a:rPr lang="en-US" sz="4400" dirty="0" smtClean="0"/>
              <a:t> </a:t>
            </a:r>
            <a:r>
              <a:rPr lang="en-US" sz="4400" dirty="0" err="1"/>
              <a:t>zavodi</a:t>
            </a:r>
            <a:r>
              <a:rPr lang="en-US" sz="4400" dirty="0"/>
              <a:t> </a:t>
            </a:r>
            <a:r>
              <a:rPr lang="en-US" sz="4400" dirty="0" err="1"/>
              <a:t>uchun</a:t>
            </a:r>
            <a:r>
              <a:rPr lang="en-US" sz="4400" dirty="0"/>
              <a:t> </a:t>
            </a:r>
            <a:r>
              <a:rPr lang="en-US" sz="4400" dirty="0" err="1"/>
              <a:t>mahsulot</a:t>
            </a:r>
            <a:r>
              <a:rPr lang="en-US" sz="4400" dirty="0"/>
              <a:t> </a:t>
            </a:r>
            <a:r>
              <a:rPr lang="en-US" sz="4400" dirty="0" smtClean="0"/>
              <a:t>– </a:t>
            </a:r>
            <a:r>
              <a:rPr lang="en-US" sz="4400" dirty="0" err="1" smtClean="0"/>
              <a:t>avtomobil</a:t>
            </a:r>
            <a:r>
              <a:rPr lang="en-US" sz="4400" dirty="0" smtClean="0"/>
              <a:t> </a:t>
            </a:r>
            <a:r>
              <a:rPr lang="en-US" sz="4400" dirty="0" err="1" smtClean="0"/>
              <a:t>dvigateli</a:t>
            </a:r>
            <a:r>
              <a:rPr lang="en-US" sz="4400" dirty="0" smtClean="0"/>
              <a:t> </a:t>
            </a:r>
            <a:r>
              <a:rPr lang="en-US" sz="4400" dirty="0" err="1" smtClean="0"/>
              <a:t>va</a:t>
            </a:r>
            <a:r>
              <a:rPr lang="en-US" sz="4400" dirty="0" smtClean="0"/>
              <a:t> </a:t>
            </a:r>
            <a:r>
              <a:rPr lang="en-US" sz="4400" dirty="0" err="1" smtClean="0"/>
              <a:t>transmissiya</a:t>
            </a:r>
            <a:r>
              <a:rPr lang="en-US" sz="4400" dirty="0" smtClean="0"/>
              <a:t>, motor, </a:t>
            </a:r>
            <a:r>
              <a:rPr lang="en-US" sz="4400" dirty="0" err="1" smtClean="0"/>
              <a:t>turli</a:t>
            </a:r>
            <a:r>
              <a:rPr lang="en-US" sz="4400" dirty="0" smtClean="0"/>
              <a:t> </a:t>
            </a:r>
            <a:r>
              <a:rPr lang="en-US" sz="4400" dirty="0" err="1"/>
              <a:t>kо’rinishdagi</a:t>
            </a:r>
            <a:r>
              <a:rPr lang="en-US" sz="4400" dirty="0"/>
              <a:t> </a:t>
            </a:r>
            <a:r>
              <a:rPr lang="en-US" sz="4400" dirty="0" err="1" smtClean="0"/>
              <a:t>reduktorlar</a:t>
            </a:r>
            <a:r>
              <a:rPr lang="en-US" sz="4400" dirty="0" smtClean="0"/>
              <a:t>, </a:t>
            </a:r>
            <a:r>
              <a:rPr lang="en-US" sz="4400" dirty="0" err="1" smtClean="0"/>
              <a:t>oldingi</a:t>
            </a:r>
            <a:r>
              <a:rPr lang="en-US" sz="4400" dirty="0" smtClean="0"/>
              <a:t> </a:t>
            </a:r>
            <a:r>
              <a:rPr lang="en-US" sz="4400" dirty="0" err="1"/>
              <a:t>yoki</a:t>
            </a:r>
            <a:r>
              <a:rPr lang="en-US" sz="4400" dirty="0"/>
              <a:t> </a:t>
            </a:r>
            <a:r>
              <a:rPr lang="en-US" sz="4400" dirty="0" err="1"/>
              <a:t>ketingi</a:t>
            </a:r>
            <a:r>
              <a:rPr lang="en-US" sz="4400" dirty="0"/>
              <a:t> </a:t>
            </a:r>
            <a:r>
              <a:rPr lang="en-US" sz="4400" dirty="0" err="1" smtClean="0"/>
              <a:t>kо’priklar</a:t>
            </a:r>
            <a:r>
              <a:rPr lang="en-US" sz="4400" dirty="0" smtClean="0"/>
              <a:t>, </a:t>
            </a:r>
            <a:r>
              <a:rPr lang="x-none" sz="4400"/>
              <a:t>К</a:t>
            </a:r>
            <a:r>
              <a:rPr lang="en-US" sz="4400" dirty="0" err="1"/>
              <a:t>ompressor</a:t>
            </a:r>
            <a:r>
              <a:rPr lang="en-US" sz="4400" dirty="0"/>
              <a:t> </a:t>
            </a:r>
            <a:r>
              <a:rPr lang="en-US" sz="4400" dirty="0" err="1"/>
              <a:t>zavodi</a:t>
            </a:r>
            <a:r>
              <a:rPr lang="en-US" sz="4400" dirty="0"/>
              <a:t> </a:t>
            </a:r>
            <a:r>
              <a:rPr lang="en-US" sz="4400" dirty="0" err="1"/>
              <a:t>uchun</a:t>
            </a:r>
            <a:r>
              <a:rPr lang="en-US" sz="4400" dirty="0"/>
              <a:t> </a:t>
            </a:r>
            <a:r>
              <a:rPr lang="en-US" sz="4400" dirty="0" err="1"/>
              <a:t>mahsulot</a:t>
            </a:r>
            <a:r>
              <a:rPr lang="en-US" sz="4400" dirty="0"/>
              <a:t> - </a:t>
            </a:r>
            <a:r>
              <a:rPr lang="en-US" sz="4400" dirty="0" err="1"/>
              <a:t>turli</a:t>
            </a:r>
            <a:r>
              <a:rPr lang="en-US" sz="4400" dirty="0"/>
              <a:t> </a:t>
            </a:r>
            <a:r>
              <a:rPr lang="en-US" sz="4400" dirty="0" err="1"/>
              <a:t>kо’rinishdagi</a:t>
            </a:r>
            <a:r>
              <a:rPr lang="en-US" sz="4400" dirty="0"/>
              <a:t> </a:t>
            </a:r>
            <a:r>
              <a:rPr lang="en-US" sz="4400" dirty="0" err="1"/>
              <a:t>kompressorlar</a:t>
            </a:r>
            <a:r>
              <a:rPr lang="en-US" sz="4400" dirty="0"/>
              <a:t>; </a:t>
            </a:r>
            <a:r>
              <a:rPr lang="en-US" sz="4400" dirty="0" err="1"/>
              <a:t>Tirsakli</a:t>
            </a:r>
            <a:r>
              <a:rPr lang="en-US" sz="4400" dirty="0"/>
              <a:t> </a:t>
            </a:r>
            <a:r>
              <a:rPr lang="en-US" sz="4400" dirty="0" err="1"/>
              <a:t>val</a:t>
            </a:r>
            <a:r>
              <a:rPr lang="en-US" sz="4400" dirty="0"/>
              <a:t> </a:t>
            </a:r>
            <a:r>
              <a:rPr lang="en-US" sz="4400" dirty="0" err="1"/>
              <a:t>tayyorlovchi</a:t>
            </a:r>
            <a:r>
              <a:rPr lang="en-US" sz="4400" dirty="0"/>
              <a:t> </a:t>
            </a:r>
            <a:r>
              <a:rPr lang="en-US" sz="4400" dirty="0" err="1"/>
              <a:t>zavod</a:t>
            </a:r>
            <a:r>
              <a:rPr lang="en-US" sz="4400" dirty="0"/>
              <a:t> </a:t>
            </a:r>
            <a:r>
              <a:rPr lang="en-US" sz="4400" dirty="0" err="1"/>
              <a:t>uchun</a:t>
            </a:r>
            <a:r>
              <a:rPr lang="en-US" sz="4400" dirty="0"/>
              <a:t> </a:t>
            </a:r>
            <a:r>
              <a:rPr lang="en-US" sz="4400" dirty="0" err="1"/>
              <a:t>mahsulot</a:t>
            </a:r>
            <a:r>
              <a:rPr lang="en-US" sz="4400" dirty="0"/>
              <a:t> - </a:t>
            </a:r>
            <a:r>
              <a:rPr lang="en-US" sz="4400" dirty="0" err="1"/>
              <a:t>tirsakli</a:t>
            </a:r>
            <a:r>
              <a:rPr lang="en-US" sz="4400" dirty="0"/>
              <a:t> </a:t>
            </a:r>
            <a:r>
              <a:rPr lang="en-US" sz="4400" dirty="0" err="1"/>
              <a:t>val</a:t>
            </a:r>
            <a:r>
              <a:rPr lang="en-US" sz="4400" dirty="0"/>
              <a:t> </a:t>
            </a:r>
            <a:r>
              <a:rPr lang="en-US" sz="4400" dirty="0" err="1"/>
              <a:t>va</a:t>
            </a:r>
            <a:r>
              <a:rPr lang="en-US" sz="4400" dirty="0"/>
              <a:t> </a:t>
            </a:r>
            <a:r>
              <a:rPr lang="en-US" sz="4400" dirty="0" err="1"/>
              <a:t>h.k</a:t>
            </a:r>
            <a:r>
              <a:rPr lang="en-US" sz="4400" dirty="0"/>
              <a:t>.</a:t>
            </a:r>
            <a:endParaRPr lang="ru-RU" sz="44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214422"/>
            <a:ext cx="792961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/>
              <a:t>Mahsulot</a:t>
            </a:r>
            <a:r>
              <a:rPr lang="en-US" sz="4400" b="1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</a:t>
            </a:r>
            <a:r>
              <a:rPr lang="en-US" sz="4400" dirty="0" err="1" smtClean="0"/>
              <a:t>Mahalliylashtirish</a:t>
            </a:r>
            <a:r>
              <a:rPr lang="en-US" sz="4400" dirty="0" smtClean="0"/>
              <a:t> </a:t>
            </a:r>
            <a:r>
              <a:rPr lang="en-US" sz="4400" dirty="0" err="1" smtClean="0"/>
              <a:t>dastuga</a:t>
            </a:r>
            <a:r>
              <a:rPr lang="en-US" sz="4400" dirty="0" smtClean="0"/>
              <a:t> </a:t>
            </a:r>
            <a:r>
              <a:rPr lang="en-US" sz="4400" dirty="0" err="1" smtClean="0"/>
              <a:t>kirgan</a:t>
            </a:r>
            <a:r>
              <a:rPr lang="en-US" sz="4400" dirty="0" smtClean="0"/>
              <a:t> </a:t>
            </a:r>
            <a:r>
              <a:rPr lang="en-US" sz="4400" dirty="0" err="1" smtClean="0"/>
              <a:t>zavodlar</a:t>
            </a:r>
            <a:r>
              <a:rPr lang="en-US" sz="4400" dirty="0" smtClean="0"/>
              <a:t> </a:t>
            </a:r>
            <a:r>
              <a:rPr lang="en-US" sz="4400" dirty="0" err="1" smtClean="0"/>
              <a:t>uchun</a:t>
            </a:r>
            <a:r>
              <a:rPr lang="en-US" sz="44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– radiator,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– </a:t>
            </a:r>
            <a:r>
              <a:rPr lang="en-US" sz="4400" dirty="0" err="1" smtClean="0"/>
              <a:t>o’rindiklar</a:t>
            </a:r>
            <a:r>
              <a:rPr lang="en-US" sz="44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– </a:t>
            </a:r>
            <a:r>
              <a:rPr lang="en-US" sz="4400" dirty="0" err="1" smtClean="0"/>
              <a:t>shtamplangan</a:t>
            </a:r>
            <a:r>
              <a:rPr lang="en-US" sz="4400" dirty="0" smtClean="0"/>
              <a:t> </a:t>
            </a:r>
            <a:r>
              <a:rPr lang="en-US" sz="4400" dirty="0" err="1" smtClean="0"/>
              <a:t>qismlar</a:t>
            </a:r>
            <a:r>
              <a:rPr lang="en-US" sz="4400" dirty="0" smtClean="0"/>
              <a:t>, 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– </a:t>
            </a:r>
            <a:r>
              <a:rPr lang="en-US" sz="4400" dirty="0" err="1" smtClean="0"/>
              <a:t>oynak</a:t>
            </a:r>
            <a:r>
              <a:rPr lang="en-US" sz="4400" dirty="0" smtClean="0"/>
              <a:t> </a:t>
            </a:r>
            <a:r>
              <a:rPr lang="en-US" sz="4400" dirty="0" err="1" smtClean="0"/>
              <a:t>qo’taruvchi</a:t>
            </a:r>
            <a:r>
              <a:rPr lang="en-US" sz="4400" dirty="0" smtClean="0"/>
              <a:t> </a:t>
            </a:r>
            <a:r>
              <a:rPr lang="en-US" sz="4400" dirty="0" err="1" smtClean="0"/>
              <a:t>va</a:t>
            </a:r>
            <a:r>
              <a:rPr lang="en-US" sz="4400" dirty="0" smtClean="0"/>
              <a:t>   </a:t>
            </a:r>
          </a:p>
          <a:p>
            <a:r>
              <a:rPr lang="en-US" sz="4400" dirty="0" smtClean="0"/>
              <a:t>      </a:t>
            </a:r>
            <a:r>
              <a:rPr lang="en-US" sz="4400" dirty="0" err="1" smtClean="0"/>
              <a:t>boshkalar</a:t>
            </a:r>
            <a:r>
              <a:rPr lang="en-US" sz="4400" dirty="0" smtClean="0"/>
              <a:t>. </a:t>
            </a:r>
          </a:p>
        </p:txBody>
      </p:sp>
      <p:sp>
        <p:nvSpPr>
          <p:cNvPr id="2050" name="AutoShape 2" descr="DREAMCAR новый стиль автомобиля поставки кожа в окружении пять общие  автомобильное сиденье защитный с поясничной поддержка шеи - купить недорого  в интернет-магазине с доставкой: сравнение цен, характеристики, фото и  отзывы покупател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Купить Оптом CNSPEED Регулируемое Гоночное Спортивное Автомобильное  Сиденье. Универсальное Модифицированное Безопасное Сиденье Слева. Отmines В  Категории Автомобильные Сидения, 5 325 руб. На Ru.Dhgate.Com | Dhg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Купить Оптом CNSPEED Регулируемое Гоночное Спортивное Автомобильное  Сиденье. Универсальное Модифицированное Безопасное Сиденье Слева. Отmines В  Категории Автомобильные Сидения, 5 325 руб. На Ru.Dhgate.Com | Dhg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500174"/>
            <a:ext cx="792961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err="1" smtClean="0"/>
              <a:t>Agregat</a:t>
            </a:r>
            <a:r>
              <a:rPr lang="en-US" sz="4400" b="1" dirty="0" smtClean="0"/>
              <a:t> </a:t>
            </a:r>
            <a:r>
              <a:rPr lang="en-US" sz="4400" dirty="0" smtClean="0"/>
              <a:t>- </a:t>
            </a:r>
            <a:r>
              <a:rPr lang="en-US" sz="4400" dirty="0" err="1" smtClean="0"/>
              <a:t>yakuniy</a:t>
            </a:r>
            <a:r>
              <a:rPr lang="en-US" sz="4400" dirty="0" smtClean="0"/>
              <a:t> </a:t>
            </a:r>
            <a:r>
              <a:rPr lang="en-US" sz="4400" dirty="0" err="1" smtClean="0"/>
              <a:t>mahsulotda</a:t>
            </a:r>
            <a:r>
              <a:rPr lang="en-US" sz="4400" dirty="0" smtClean="0"/>
              <a:t> </a:t>
            </a:r>
            <a:r>
              <a:rPr lang="en-US" sz="4400" dirty="0" err="1" smtClean="0"/>
              <a:t>o’ziga</a:t>
            </a:r>
            <a:r>
              <a:rPr lang="en-US" sz="4400" dirty="0" smtClean="0"/>
              <a:t> </a:t>
            </a:r>
            <a:r>
              <a:rPr lang="en-US" sz="4400" dirty="0" err="1" smtClean="0"/>
              <a:t>hos</a:t>
            </a:r>
            <a:r>
              <a:rPr lang="en-US" sz="4400" dirty="0" smtClean="0"/>
              <a:t> </a:t>
            </a:r>
            <a:r>
              <a:rPr lang="en-US" sz="4400" dirty="0" err="1" smtClean="0"/>
              <a:t>bir</a:t>
            </a:r>
            <a:r>
              <a:rPr lang="en-US" sz="4400" dirty="0" smtClean="0"/>
              <a:t> </a:t>
            </a:r>
            <a:r>
              <a:rPr lang="en-US" sz="4400" dirty="0" err="1" smtClean="0"/>
              <a:t>vazifani</a:t>
            </a:r>
            <a:r>
              <a:rPr lang="en-US" sz="4400" dirty="0" smtClean="0"/>
              <a:t> </a:t>
            </a:r>
            <a:r>
              <a:rPr lang="en-US" sz="4400" dirty="0" err="1" smtClean="0"/>
              <a:t>to’la</a:t>
            </a:r>
            <a:r>
              <a:rPr lang="en-US" sz="4400" dirty="0" smtClean="0"/>
              <a:t> </a:t>
            </a:r>
            <a:r>
              <a:rPr lang="en-US" sz="4400" dirty="0" err="1" smtClean="0"/>
              <a:t>bajaradigan</a:t>
            </a:r>
            <a:r>
              <a:rPr lang="en-US" sz="4400" dirty="0" smtClean="0"/>
              <a:t> </a:t>
            </a:r>
            <a:r>
              <a:rPr lang="en-US" sz="4400" dirty="0" err="1" smtClean="0"/>
              <a:t>yig’uv</a:t>
            </a:r>
            <a:r>
              <a:rPr lang="en-US" sz="4400" dirty="0" smtClean="0"/>
              <a:t> </a:t>
            </a:r>
            <a:r>
              <a:rPr lang="en-US" sz="4400" dirty="0" err="1" smtClean="0"/>
              <a:t>birligi</a:t>
            </a:r>
            <a:r>
              <a:rPr lang="en-US" sz="4400" dirty="0" smtClean="0"/>
              <a:t>.  </a:t>
            </a:r>
          </a:p>
          <a:p>
            <a:pPr>
              <a:spcBef>
                <a:spcPts val="1200"/>
              </a:spcBef>
            </a:pPr>
            <a:r>
              <a:rPr lang="en-US" sz="4400" b="1" dirty="0" err="1" smtClean="0"/>
              <a:t>Masalan</a:t>
            </a:r>
            <a:r>
              <a:rPr lang="en-US" sz="4400" b="1" dirty="0"/>
              <a:t>: </a:t>
            </a:r>
            <a:r>
              <a:rPr lang="en-US" sz="4400" dirty="0" err="1" smtClean="0"/>
              <a:t>Avtomobil</a:t>
            </a:r>
            <a:r>
              <a:rPr lang="en-US" sz="4400" dirty="0" smtClean="0"/>
              <a:t> </a:t>
            </a:r>
            <a:r>
              <a:rPr lang="en-US" sz="4400" dirty="0" err="1" smtClean="0"/>
              <a:t>kondisioneri</a:t>
            </a:r>
            <a:r>
              <a:rPr lang="en-US" sz="4400" dirty="0" smtClean="0"/>
              <a:t> </a:t>
            </a:r>
            <a:r>
              <a:rPr lang="en-US" sz="4400" dirty="0" err="1" smtClean="0"/>
              <a:t>yoki</a:t>
            </a:r>
            <a:r>
              <a:rPr lang="en-US" sz="4400" dirty="0" smtClean="0"/>
              <a:t> </a:t>
            </a:r>
            <a:r>
              <a:rPr lang="en-US" sz="4400" dirty="0" err="1" smtClean="0"/>
              <a:t>sovutg’ich</a:t>
            </a:r>
            <a:r>
              <a:rPr lang="en-US" sz="4400" dirty="0" smtClean="0"/>
              <a:t> </a:t>
            </a:r>
            <a:r>
              <a:rPr lang="en-US" sz="4400" dirty="0" err="1" smtClean="0"/>
              <a:t>suyuklikning</a:t>
            </a:r>
            <a:r>
              <a:rPr lang="en-US" sz="4400" dirty="0" smtClean="0"/>
              <a:t> </a:t>
            </a:r>
            <a:r>
              <a:rPr lang="en-US" sz="4400" dirty="0" err="1" smtClean="0"/>
              <a:t>zarakalanuvchi</a:t>
            </a:r>
            <a:r>
              <a:rPr lang="en-US" sz="4400" dirty="0" smtClean="0"/>
              <a:t> </a:t>
            </a:r>
            <a:r>
              <a:rPr lang="en-US" sz="4400" dirty="0" err="1" smtClean="0"/>
              <a:t>nasosi</a:t>
            </a:r>
            <a:r>
              <a:rPr lang="en-US" sz="4400" dirty="0" smtClean="0"/>
              <a:t>. </a:t>
            </a:r>
            <a:endParaRPr lang="ru-RU" sz="44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643050"/>
            <a:ext cx="7929618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err="1" smtClean="0"/>
              <a:t>Qism</a:t>
            </a:r>
            <a:r>
              <a:rPr lang="en-US" sz="4400" b="1" dirty="0" smtClean="0"/>
              <a:t> </a:t>
            </a:r>
            <a:r>
              <a:rPr lang="en-US" sz="4400" dirty="0"/>
              <a:t>(</a:t>
            </a:r>
            <a:r>
              <a:rPr lang="en-US" sz="4400" dirty="0" err="1" smtClean="0"/>
              <a:t>uzel</a:t>
            </a:r>
            <a:r>
              <a:rPr lang="en-US" sz="4400" dirty="0" smtClean="0"/>
              <a:t>)- </a:t>
            </a:r>
            <a:r>
              <a:rPr lang="en-US" sz="4400" dirty="0" err="1"/>
              <a:t>ishchi</a:t>
            </a:r>
            <a:r>
              <a:rPr lang="en-US" sz="4400" dirty="0"/>
              <a:t> </a:t>
            </a:r>
            <a:r>
              <a:rPr lang="en-US" sz="4400" dirty="0" err="1"/>
              <a:t>joyda</a:t>
            </a:r>
            <a:r>
              <a:rPr lang="en-US" sz="4400" dirty="0"/>
              <a:t> </a:t>
            </a:r>
            <a:r>
              <a:rPr lang="en-US" sz="4400" dirty="0" err="1"/>
              <a:t>alohida</a:t>
            </a:r>
            <a:r>
              <a:rPr lang="en-US" sz="4400" dirty="0"/>
              <a:t> </a:t>
            </a:r>
            <a:r>
              <a:rPr lang="en-US" sz="4400" dirty="0" err="1"/>
              <a:t>yig’ilib</a:t>
            </a:r>
            <a:r>
              <a:rPr lang="en-US" sz="4400" dirty="0"/>
              <a:t> </a:t>
            </a:r>
            <a:r>
              <a:rPr lang="en-US" sz="4400" dirty="0" err="1"/>
              <a:t>asosiy</a:t>
            </a:r>
            <a:r>
              <a:rPr lang="en-US" sz="4400" dirty="0"/>
              <a:t> </a:t>
            </a:r>
            <a:r>
              <a:rPr lang="en-US" sz="4400" dirty="0" err="1"/>
              <a:t>yig’ilmaga</a:t>
            </a:r>
            <a:r>
              <a:rPr lang="en-US" sz="4400" dirty="0"/>
              <a:t> </a:t>
            </a:r>
            <a:r>
              <a:rPr lang="en-US" sz="4400" dirty="0" err="1"/>
              <a:t>bir</a:t>
            </a:r>
            <a:r>
              <a:rPr lang="en-US" sz="4400" dirty="0"/>
              <a:t> </a:t>
            </a:r>
            <a:r>
              <a:rPr lang="en-US" sz="4400" dirty="0" err="1"/>
              <a:t>butun</a:t>
            </a:r>
            <a:r>
              <a:rPr lang="en-US" sz="4400" dirty="0"/>
              <a:t> </a:t>
            </a:r>
            <a:r>
              <a:rPr lang="en-US" sz="4400" dirty="0" err="1"/>
              <a:t>holda</a:t>
            </a:r>
            <a:r>
              <a:rPr lang="en-US" sz="4400" dirty="0"/>
              <a:t> </a:t>
            </a:r>
            <a:r>
              <a:rPr lang="en-US" sz="4400" dirty="0" err="1" smtClean="0"/>
              <a:t>yakuniy</a:t>
            </a:r>
            <a:r>
              <a:rPr lang="en-US" sz="4400" dirty="0" smtClean="0"/>
              <a:t> </a:t>
            </a:r>
            <a:r>
              <a:rPr lang="en-US" sz="4400" dirty="0" err="1" smtClean="0"/>
              <a:t>mahsulotning</a:t>
            </a:r>
            <a:r>
              <a:rPr lang="en-US" sz="4400" dirty="0" smtClean="0"/>
              <a:t> </a:t>
            </a:r>
            <a:r>
              <a:rPr lang="en-US" sz="4400" dirty="0" err="1"/>
              <a:t>bir</a:t>
            </a:r>
            <a:r>
              <a:rPr lang="en-US" sz="4400" dirty="0"/>
              <a:t> </a:t>
            </a:r>
            <a:r>
              <a:rPr lang="en-US" sz="4400" dirty="0" err="1" smtClean="0"/>
              <a:t>qismi</a:t>
            </a:r>
            <a:r>
              <a:rPr lang="en-US" sz="4400" dirty="0" smtClean="0"/>
              <a:t>. </a:t>
            </a:r>
          </a:p>
          <a:p>
            <a:pPr>
              <a:spcBef>
                <a:spcPts val="1200"/>
              </a:spcBef>
            </a:pPr>
            <a:r>
              <a:rPr lang="en-US" sz="4400" b="1" dirty="0" err="1" smtClean="0"/>
              <a:t>Misol</a:t>
            </a:r>
            <a:r>
              <a:rPr lang="en-US" sz="4400" dirty="0" smtClean="0"/>
              <a:t>: </a:t>
            </a:r>
            <a:r>
              <a:rPr lang="en-US" sz="4400" dirty="0" err="1" smtClean="0"/>
              <a:t>Avtomobil</a:t>
            </a:r>
            <a:r>
              <a:rPr lang="en-US" sz="4400" dirty="0" smtClean="0"/>
              <a:t> </a:t>
            </a:r>
            <a:r>
              <a:rPr lang="en-US" sz="4400" dirty="0" err="1" smtClean="0"/>
              <a:t>oldingi</a:t>
            </a:r>
            <a:r>
              <a:rPr lang="en-US" sz="4400" dirty="0" smtClean="0"/>
              <a:t> </a:t>
            </a:r>
            <a:r>
              <a:rPr lang="en-US" sz="4400" dirty="0" err="1" smtClean="0"/>
              <a:t>osmasi</a:t>
            </a:r>
            <a:r>
              <a:rPr lang="en-US" sz="4400" dirty="0" smtClean="0"/>
              <a:t>. </a:t>
            </a:r>
            <a:endParaRPr lang="ru-RU" sz="44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/>
          <p:cNvSpPr>
            <a:spLocks noChangeArrowheads="1"/>
          </p:cNvSpPr>
          <p:nvPr/>
        </p:nvSpPr>
        <p:spPr bwMode="auto">
          <a:xfrm>
            <a:off x="395288" y="476250"/>
            <a:ext cx="8351837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Йиғма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бирикманинг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мураккаблик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даражасини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ифодалаш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учун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бирикма</a:t>
            </a:r>
            <a:r>
              <a:rPr lang="ru-RU" altLang="ru-RU" sz="2800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, механизм, агрегат, машина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каби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тушунчаларидан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фойдаланилади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uz-Cyrl-UZ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ru-RU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endParaRPr lang="uz-Cyrl-UZ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7171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00" y="2000240"/>
            <a:ext cx="7032646" cy="45923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/>
          <p:cNvSpPr>
            <a:spLocks noChangeArrowheads="1"/>
          </p:cNvSpPr>
          <p:nvPr/>
        </p:nvSpPr>
        <p:spPr bwMode="auto">
          <a:xfrm>
            <a:off x="395288" y="476250"/>
            <a:ext cx="8351837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Йиғма</a:t>
            </a:r>
            <a:r>
              <a:rPr lang="ru-RU" altLang="ru-RU" sz="2800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бирикма</a:t>
            </a:r>
            <a:r>
              <a:rPr lang="ru-RU" altLang="ru-RU" sz="2800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i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-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ташкил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этувчи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қисмлари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йиғиш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операциялари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ёрдамида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бириктириш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натижасида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ҳосил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қилинган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маҳсулот</a:t>
            </a: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.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ru-RU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endParaRPr lang="uz-Cyrl-UZ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133600"/>
            <a:ext cx="4368800" cy="402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792961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b="1" dirty="0" err="1" smtClean="0"/>
              <a:t>Detal</a:t>
            </a:r>
            <a:r>
              <a:rPr lang="en-US" sz="4400" dirty="0" smtClean="0"/>
              <a:t> </a:t>
            </a:r>
            <a:r>
              <a:rPr lang="en-US" sz="4400" dirty="0"/>
              <a:t>- </a:t>
            </a:r>
            <a:r>
              <a:rPr lang="en-US" sz="4400" dirty="0" err="1"/>
              <a:t>bu</a:t>
            </a:r>
            <a:r>
              <a:rPr lang="en-US" sz="4400" dirty="0"/>
              <a:t> </a:t>
            </a:r>
            <a:r>
              <a:rPr lang="en-US" sz="4400" dirty="0" err="1"/>
              <a:t>yig’uv</a:t>
            </a:r>
            <a:r>
              <a:rPr lang="en-US" sz="4400" dirty="0"/>
              <a:t> </a:t>
            </a:r>
            <a:r>
              <a:rPr lang="en-US" sz="4400" dirty="0" err="1" smtClean="0"/>
              <a:t>ishlarida</a:t>
            </a:r>
            <a:r>
              <a:rPr lang="en-US" sz="4400" dirty="0" smtClean="0"/>
              <a:t> </a:t>
            </a:r>
            <a:r>
              <a:rPr lang="en-US" sz="4400" dirty="0" err="1" smtClean="0"/>
              <a:t>agregat</a:t>
            </a:r>
            <a:r>
              <a:rPr lang="en-US" sz="4400" dirty="0" smtClean="0"/>
              <a:t> </a:t>
            </a:r>
            <a:r>
              <a:rPr lang="en-US" sz="4400" dirty="0" err="1" smtClean="0"/>
              <a:t>yoki</a:t>
            </a:r>
            <a:r>
              <a:rPr lang="en-US" sz="4400" dirty="0" smtClean="0"/>
              <a:t> </a:t>
            </a:r>
            <a:r>
              <a:rPr lang="en-US" sz="4400" dirty="0" err="1" smtClean="0"/>
              <a:t>uzel</a:t>
            </a:r>
            <a:r>
              <a:rPr lang="en-US" sz="4400" dirty="0" smtClean="0"/>
              <a:t> </a:t>
            </a:r>
            <a:r>
              <a:rPr lang="en-US" sz="4400" dirty="0" err="1" smtClean="0"/>
              <a:t>tarqibida</a:t>
            </a:r>
            <a:r>
              <a:rPr lang="en-US" sz="4400" dirty="0" smtClean="0"/>
              <a:t> </a:t>
            </a:r>
            <a:r>
              <a:rPr lang="en-US" sz="4400" dirty="0" err="1" smtClean="0"/>
              <a:t>qо’llaniladigan</a:t>
            </a:r>
            <a:r>
              <a:rPr lang="en-US" sz="4400" dirty="0" smtClean="0"/>
              <a:t>  </a:t>
            </a:r>
            <a:r>
              <a:rPr lang="en-US" sz="4400" dirty="0" err="1" smtClean="0"/>
              <a:t>bir</a:t>
            </a:r>
            <a:r>
              <a:rPr lang="en-US" sz="4400" dirty="0" smtClean="0"/>
              <a:t> </a:t>
            </a:r>
            <a:r>
              <a:rPr lang="en-US" sz="4400" dirty="0" err="1" smtClean="0"/>
              <a:t>yahlitlikda</a:t>
            </a:r>
            <a:r>
              <a:rPr lang="en-US" sz="4400" dirty="0" smtClean="0"/>
              <a:t> </a:t>
            </a:r>
            <a:r>
              <a:rPr lang="en-US" sz="4400" dirty="0" err="1"/>
              <a:t>va</a:t>
            </a:r>
            <a:r>
              <a:rPr lang="en-US" sz="4400" dirty="0"/>
              <a:t> </a:t>
            </a:r>
            <a:r>
              <a:rPr lang="en-US" sz="4400" dirty="0" err="1" smtClean="0"/>
              <a:t>bir</a:t>
            </a:r>
            <a:r>
              <a:rPr lang="en-US" sz="4400" dirty="0" smtClean="0"/>
              <a:t> </a:t>
            </a:r>
            <a:r>
              <a:rPr lang="en-US" sz="4400" dirty="0" err="1"/>
              <a:t>xil</a:t>
            </a:r>
            <a:r>
              <a:rPr lang="en-US" sz="4400" dirty="0"/>
              <a:t> </a:t>
            </a:r>
            <a:r>
              <a:rPr lang="en-US" sz="4400" dirty="0" err="1"/>
              <a:t>materialdan</a:t>
            </a:r>
            <a:r>
              <a:rPr lang="en-US" sz="4400" dirty="0"/>
              <a:t> </a:t>
            </a:r>
            <a:r>
              <a:rPr lang="en-US" sz="4400" dirty="0" err="1"/>
              <a:t>tayyorlangan</a:t>
            </a:r>
            <a:r>
              <a:rPr lang="en-US" sz="4400" dirty="0"/>
              <a:t> </a:t>
            </a:r>
            <a:r>
              <a:rPr lang="en-US" sz="4400" dirty="0" err="1"/>
              <a:t>mahsulotning</a:t>
            </a:r>
            <a:r>
              <a:rPr lang="en-US" sz="4400" dirty="0"/>
              <a:t> </a:t>
            </a:r>
            <a:r>
              <a:rPr lang="en-US" sz="4400" dirty="0" err="1" smtClean="0"/>
              <a:t>birlamchi</a:t>
            </a:r>
            <a:r>
              <a:rPr lang="en-US" sz="4400" dirty="0" smtClean="0"/>
              <a:t> </a:t>
            </a:r>
            <a:r>
              <a:rPr lang="en-US" sz="4400" dirty="0" err="1" smtClean="0"/>
              <a:t>bо’lagi</a:t>
            </a:r>
            <a:r>
              <a:rPr lang="en-US" sz="4400" dirty="0" smtClean="0"/>
              <a:t>.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b="1" dirty="0" err="1" smtClean="0"/>
              <a:t>Misol</a:t>
            </a:r>
            <a:r>
              <a:rPr lang="en-US" sz="4400" dirty="0" smtClean="0"/>
              <a:t>: </a:t>
            </a:r>
            <a:r>
              <a:rPr lang="en-US" sz="4400" dirty="0" err="1"/>
              <a:t>Bir</a:t>
            </a:r>
            <a:r>
              <a:rPr lang="en-US" sz="4400" dirty="0"/>
              <a:t> </a:t>
            </a:r>
            <a:r>
              <a:rPr lang="en-US" sz="4400" dirty="0" err="1"/>
              <a:t>bо’lak</a:t>
            </a:r>
            <a:r>
              <a:rPr lang="en-US" sz="4400" dirty="0"/>
              <a:t> </a:t>
            </a:r>
            <a:r>
              <a:rPr lang="en-US" sz="4400" dirty="0" err="1"/>
              <a:t>metalldan</a:t>
            </a:r>
            <a:r>
              <a:rPr lang="en-US" sz="4400" dirty="0"/>
              <a:t> </a:t>
            </a:r>
            <a:r>
              <a:rPr lang="en-US" sz="4400" dirty="0" err="1"/>
              <a:t>tayyorlangan</a:t>
            </a:r>
            <a:r>
              <a:rPr lang="en-US" sz="4400" dirty="0"/>
              <a:t> </a:t>
            </a:r>
            <a:r>
              <a:rPr lang="en-US" sz="4400" dirty="0" err="1" smtClean="0"/>
              <a:t>shtamplangan</a:t>
            </a:r>
            <a:r>
              <a:rPr lang="en-US" sz="4400" dirty="0" smtClean="0"/>
              <a:t> </a:t>
            </a:r>
            <a:r>
              <a:rPr lang="en-US" sz="4400" dirty="0" err="1" smtClean="0"/>
              <a:t>qism</a:t>
            </a:r>
            <a:r>
              <a:rPr lang="en-US" sz="4400" dirty="0" smtClean="0"/>
              <a:t>.</a:t>
            </a:r>
            <a:endParaRPr lang="ru-RU" sz="44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/>
          <p:cNvSpPr>
            <a:spLocks noChangeArrowheads="1"/>
          </p:cNvSpPr>
          <p:nvPr/>
        </p:nvSpPr>
        <p:spPr bwMode="auto">
          <a:xfrm>
            <a:off x="395288" y="476250"/>
            <a:ext cx="8351837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uz-Cyrl-UZ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аҳсулотни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қуйидаги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турларни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мавжуд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: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деталлар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,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йиғма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бирикмалар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,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комплекслар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ва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комплектлар</a:t>
            </a:r>
            <a:r>
              <a:rPr lang="ru-RU" altLang="ru-RU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uz-Cyrl-UZ" altLang="ru-RU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i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Детал</a:t>
            </a:r>
            <a:r>
              <a:rPr lang="ru-RU" altLang="ru-RU" i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-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бир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хил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материалдан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йиғиш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операциясиз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тайёрланган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маҳсулот</a:t>
            </a:r>
            <a:r>
              <a:rPr lang="ru-RU" altLang="ru-RU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uz-Cyrl-UZ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endParaRPr lang="uz-Cyrl-UZ" altLang="ru-RU" sz="28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5123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1950" y="2959100"/>
            <a:ext cx="6108700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792961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b="1" dirty="0" smtClean="0"/>
              <a:t>Mashina  </a:t>
            </a:r>
            <a:r>
              <a:rPr lang="fr-FR" sz="4400" b="1" dirty="0"/>
              <a:t>tushunchasi va </a:t>
            </a:r>
            <a:r>
              <a:rPr lang="fr-FR" sz="4400" b="1" dirty="0" smtClean="0"/>
              <a:t>sinflari </a:t>
            </a:r>
            <a:r>
              <a:rPr lang="fr-FR" sz="4400" dirty="0"/>
              <a:t>Mashina </a:t>
            </a:r>
            <a:r>
              <a:rPr lang="fr-FR" sz="4400" dirty="0" smtClean="0"/>
              <a:t>– harakatlanuvchi, </a:t>
            </a:r>
            <a:r>
              <a:rPr lang="fr-FR" sz="4400" dirty="0"/>
              <a:t>energiya hosil qilish uchun, ish bajarish uchun yoki ahborot berish uchun mо’ljallangan mexanizm yoki mexanizmlar birlashmasiga aytiladi. </a:t>
            </a:r>
            <a:endParaRPr lang="fr-FR" sz="4400" dirty="0" smtClean="0"/>
          </a:p>
          <a:p>
            <a:pPr algn="ctr"/>
            <a:endParaRPr lang="fr-FR" sz="4400" dirty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500174"/>
            <a:ext cx="79296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b="1" dirty="0" smtClean="0"/>
              <a:t>Mashina  sinflari</a:t>
            </a:r>
            <a:endParaRPr lang="fr-FR" sz="4400" dirty="0" smtClean="0"/>
          </a:p>
          <a:p>
            <a:pPr marL="742950" indent="-742950">
              <a:buFont typeface="+mj-lt"/>
              <a:buAutoNum type="arabicPeriod"/>
            </a:pPr>
            <a:r>
              <a:rPr lang="fr-FR" sz="4400" dirty="0" smtClean="0"/>
              <a:t>sinf - dvigatelsimon </a:t>
            </a:r>
            <a:r>
              <a:rPr lang="fr-FR" sz="4400" dirty="0"/>
              <a:t>mashinalar, </a:t>
            </a:r>
            <a:endParaRPr lang="fr-FR" sz="4400" dirty="0" smtClean="0"/>
          </a:p>
          <a:p>
            <a:pPr marL="742950" indent="-742950">
              <a:buFont typeface="+mj-lt"/>
              <a:buAutoNum type="arabicPeriod"/>
            </a:pPr>
            <a:r>
              <a:rPr lang="fr-FR" sz="4400" dirty="0" smtClean="0"/>
              <a:t>sinf - ishchi </a:t>
            </a:r>
            <a:r>
              <a:rPr lang="fr-FR" sz="4400" dirty="0"/>
              <a:t>mashinalar, </a:t>
            </a:r>
            <a:endParaRPr lang="fr-FR" sz="4400" dirty="0" smtClean="0"/>
          </a:p>
          <a:p>
            <a:pPr marL="742950" indent="-742950">
              <a:buFont typeface="+mj-lt"/>
              <a:buAutoNum type="arabicPeriod"/>
            </a:pPr>
            <a:r>
              <a:rPr lang="fr-FR" sz="4400" dirty="0" smtClean="0"/>
              <a:t>sinf - ahborat </a:t>
            </a:r>
            <a:r>
              <a:rPr lang="fr-FR" sz="4400" dirty="0"/>
              <a:t>beruvchi mashinalar. </a:t>
            </a:r>
            <a:endParaRPr lang="ru-RU" sz="4400" b="1" dirty="0"/>
          </a:p>
          <a:p>
            <a:endParaRPr lang="ru-RU" sz="44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fr-FR" b="1" dirty="0"/>
              <a:t>Mashina  </a:t>
            </a:r>
            <a:r>
              <a:rPr lang="fr-FR" b="1" dirty="0" smtClean="0"/>
              <a:t>sinflari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79296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fr-FR" sz="4400" dirty="0" smtClean="0"/>
              <a:t>Dvigatelsimon </a:t>
            </a:r>
            <a:r>
              <a:rPr lang="fr-FR" sz="4400" dirty="0"/>
              <a:t>mashinalar </a:t>
            </a:r>
            <a:r>
              <a:rPr lang="en-US" sz="4400" dirty="0" smtClean="0"/>
              <a:t>e</a:t>
            </a:r>
            <a:r>
              <a:rPr lang="fr-FR" sz="4400" dirty="0"/>
              <a:t>nergiyani </a:t>
            </a:r>
            <a:r>
              <a:rPr lang="fr-FR" sz="4400" dirty="0" smtClean="0"/>
              <a:t>aylantirib beradi.</a:t>
            </a:r>
            <a:endParaRPr lang="fr-FR" sz="4400" dirty="0"/>
          </a:p>
          <a:p>
            <a:pPr marL="742950" indent="-742950">
              <a:buAutoNum type="arabicPeriod"/>
            </a:pPr>
            <a:r>
              <a:rPr lang="fr-FR" sz="4400" dirty="0" smtClean="0"/>
              <a:t>Ishchi </a:t>
            </a:r>
            <a:r>
              <a:rPr lang="fr-FR" sz="4400" dirty="0"/>
              <a:t>mashinalar, (dastgohlar, uskuna-qurol-mashinalar), </a:t>
            </a:r>
            <a:r>
              <a:rPr lang="fr-FR" sz="4400" dirty="0" smtClean="0"/>
              <a:t>mehnat </a:t>
            </a:r>
            <a:r>
              <a:rPr lang="fr-FR" sz="4400" dirty="0"/>
              <a:t>ob’ektini </a:t>
            </a:r>
            <a:r>
              <a:rPr lang="fr-FR" sz="4400" dirty="0" smtClean="0"/>
              <a:t>о’zgartiradi</a:t>
            </a:r>
            <a:r>
              <a:rPr lang="fr-FR" sz="4400" dirty="0"/>
              <a:t>. Masalan: tо’karlik,parmalash, frezerlash </a:t>
            </a:r>
            <a:r>
              <a:rPr lang="fr-FR" sz="4400" dirty="0" smtClean="0"/>
              <a:t>dastgohlar.</a:t>
            </a:r>
            <a:endParaRPr lang="ru-RU" sz="44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fr-FR" b="1" dirty="0"/>
              <a:t>Mashina  </a:t>
            </a:r>
            <a:r>
              <a:rPr lang="fr-FR" b="1" dirty="0" smtClean="0"/>
              <a:t>sinflari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79296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fr-FR" sz="4400" dirty="0" smtClean="0"/>
              <a:t>Dvigatelsimon </a:t>
            </a:r>
            <a:r>
              <a:rPr lang="fr-FR" sz="4400" dirty="0"/>
              <a:t>mashinalar </a:t>
            </a:r>
            <a:r>
              <a:rPr lang="en-US" sz="4400" dirty="0" smtClean="0"/>
              <a:t>e</a:t>
            </a:r>
            <a:r>
              <a:rPr lang="fr-FR" sz="4400" dirty="0"/>
              <a:t>nergiyani </a:t>
            </a:r>
            <a:r>
              <a:rPr lang="fr-FR" sz="4400" dirty="0" smtClean="0"/>
              <a:t>aylantirib beradi.</a:t>
            </a:r>
            <a:endParaRPr lang="fr-FR" sz="4400" dirty="0"/>
          </a:p>
          <a:p>
            <a:pPr marL="742950" indent="-742950">
              <a:buAutoNum type="arabicPeriod"/>
            </a:pPr>
            <a:r>
              <a:rPr lang="fr-FR" sz="4400" dirty="0" smtClean="0"/>
              <a:t>Ishchi </a:t>
            </a:r>
            <a:r>
              <a:rPr lang="fr-FR" sz="4400" dirty="0"/>
              <a:t>mashinalar, (dastgohlar, uskuna-qurol-mashinalar), </a:t>
            </a:r>
            <a:r>
              <a:rPr lang="fr-FR" sz="4400" dirty="0" smtClean="0"/>
              <a:t>mehnat </a:t>
            </a:r>
            <a:r>
              <a:rPr lang="fr-FR" sz="4400" dirty="0"/>
              <a:t>ob’ektini </a:t>
            </a:r>
            <a:r>
              <a:rPr lang="fr-FR" sz="4400" dirty="0" smtClean="0"/>
              <a:t>о’zgartiradi</a:t>
            </a:r>
            <a:r>
              <a:rPr lang="fr-FR" sz="4400" dirty="0"/>
              <a:t>. Masalan: tо’karlik,parmalash, frezerlash </a:t>
            </a:r>
            <a:r>
              <a:rPr lang="fr-FR" sz="4400" dirty="0" smtClean="0"/>
              <a:t>dastgohlar.</a:t>
            </a:r>
            <a:endParaRPr lang="ru-RU" sz="44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Autofit/>
          </a:bodyPr>
          <a:lstStyle/>
          <a:p>
            <a:r>
              <a:rPr lang="fr-FR" b="1" dirty="0"/>
              <a:t>Mashina  </a:t>
            </a:r>
            <a:r>
              <a:rPr lang="fr-FR" b="1" dirty="0" smtClean="0"/>
              <a:t>sinflari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79296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fr-FR" sz="4400" dirty="0" smtClean="0"/>
              <a:t>Dvigatelsimon </a:t>
            </a:r>
            <a:r>
              <a:rPr lang="fr-FR" sz="4400" dirty="0"/>
              <a:t>mashinalar </a:t>
            </a:r>
            <a:r>
              <a:rPr lang="en-US" sz="4400" dirty="0" smtClean="0"/>
              <a:t>e</a:t>
            </a:r>
            <a:r>
              <a:rPr lang="fr-FR" sz="4400" dirty="0"/>
              <a:t>nergiyani </a:t>
            </a:r>
            <a:r>
              <a:rPr lang="fr-FR" sz="4400" dirty="0" smtClean="0"/>
              <a:t>aylantirib beradi.</a:t>
            </a:r>
            <a:endParaRPr lang="fr-FR" sz="4400" dirty="0"/>
          </a:p>
          <a:p>
            <a:pPr marL="742950" indent="-742950">
              <a:buAutoNum type="arabicPeriod"/>
            </a:pPr>
            <a:r>
              <a:rPr lang="fr-FR" sz="4400" dirty="0" smtClean="0"/>
              <a:t>Ishchi </a:t>
            </a:r>
            <a:r>
              <a:rPr lang="fr-FR" sz="4400" dirty="0"/>
              <a:t>mashinalar, (dastgohlar, uskuna-qurol-mashinalar), </a:t>
            </a:r>
            <a:r>
              <a:rPr lang="fr-FR" sz="4400" dirty="0" smtClean="0"/>
              <a:t>mehnat </a:t>
            </a:r>
            <a:r>
              <a:rPr lang="fr-FR" sz="4400" dirty="0"/>
              <a:t>ob’ektini </a:t>
            </a:r>
            <a:r>
              <a:rPr lang="fr-FR" sz="4400" dirty="0" smtClean="0"/>
              <a:t>о’zgartiradi</a:t>
            </a:r>
            <a:r>
              <a:rPr lang="fr-FR" sz="4400" dirty="0"/>
              <a:t>. Masalan: tо’karlik,parmalash, frezerlash </a:t>
            </a:r>
            <a:r>
              <a:rPr lang="fr-FR" sz="4400" dirty="0" smtClean="0"/>
              <a:t>dastgohlar.</a:t>
            </a:r>
            <a:endParaRPr lang="ru-RU" sz="44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285860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076" y="1428736"/>
            <a:ext cx="8240186" cy="459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jarayon</a:t>
            </a:r>
            <a:r>
              <a:rPr lang="en-US" dirty="0" smtClean="0"/>
              <a:t> (TJ) </a:t>
            </a:r>
            <a:r>
              <a:rPr lang="en-US" dirty="0" err="1" smtClean="0"/>
              <a:t>tuhunchasi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jarayon</a:t>
            </a:r>
            <a:r>
              <a:rPr lang="en-US" dirty="0"/>
              <a:t> (TJ) </a:t>
            </a:r>
            <a:r>
              <a:rPr lang="en-US" dirty="0" smtClean="0"/>
              <a:t>-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b</a:t>
            </a:r>
            <a:r>
              <a:rPr lang="x-none"/>
              <a:t>о</a:t>
            </a:r>
            <a:r>
              <a:rPr lang="en-US" dirty="0"/>
              <a:t>’lib, </a:t>
            </a:r>
            <a:r>
              <a:rPr lang="en-US" dirty="0" err="1"/>
              <a:t>xomakiga</a:t>
            </a:r>
            <a:r>
              <a:rPr lang="en-US" dirty="0"/>
              <a:t> (</a:t>
            </a:r>
            <a:r>
              <a:rPr lang="en-US" dirty="0" err="1"/>
              <a:t>zagotovkaga</a:t>
            </a:r>
            <a:r>
              <a:rPr lang="en-US" dirty="0"/>
              <a:t>)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x-none"/>
              <a:t>о</a:t>
            </a:r>
            <a:r>
              <a:rPr lang="en-US" dirty="0"/>
              <a:t>’</a:t>
            </a:r>
            <a:r>
              <a:rPr lang="en-US" dirty="0" err="1"/>
              <a:t>lchamlari</a:t>
            </a:r>
            <a:r>
              <a:rPr lang="en-US" dirty="0"/>
              <a:t>,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sifati</a:t>
            </a:r>
            <a:r>
              <a:rPr lang="en-US" dirty="0"/>
              <a:t> </a:t>
            </a:r>
            <a:r>
              <a:rPr lang="x-none"/>
              <a:t>о</a:t>
            </a:r>
            <a:r>
              <a:rPr lang="en-US" dirty="0"/>
              <a:t>’</a:t>
            </a:r>
            <a:r>
              <a:rPr lang="en-US" dirty="0" err="1"/>
              <a:t>zgartirilib</a:t>
            </a:r>
            <a:r>
              <a:rPr lang="en-US" dirty="0"/>
              <a:t>, </a:t>
            </a:r>
            <a:r>
              <a:rPr lang="en-US" dirty="0" err="1"/>
              <a:t>chizmada</a:t>
            </a:r>
            <a:r>
              <a:rPr lang="en-US" dirty="0"/>
              <a:t> k</a:t>
            </a:r>
            <a:r>
              <a:rPr lang="x-none"/>
              <a:t>о</a:t>
            </a:r>
            <a:r>
              <a:rPr lang="en-US" dirty="0"/>
              <a:t>’</a:t>
            </a:r>
            <a:r>
              <a:rPr lang="en-US" dirty="0" err="1"/>
              <a:t>rsatilgan</a:t>
            </a:r>
            <a:r>
              <a:rPr lang="en-US" dirty="0"/>
              <a:t> </a:t>
            </a:r>
            <a:r>
              <a:rPr lang="en-US" dirty="0" err="1"/>
              <a:t>detal</a:t>
            </a:r>
            <a:r>
              <a:rPr lang="en-US" dirty="0"/>
              <a:t> </a:t>
            </a:r>
            <a:r>
              <a:rPr lang="en-US" dirty="0" err="1"/>
              <a:t>holatidagi</a:t>
            </a:r>
            <a:r>
              <a:rPr lang="en-US" dirty="0"/>
              <a:t> </a:t>
            </a:r>
            <a:r>
              <a:rPr lang="x-none"/>
              <a:t>о</a:t>
            </a:r>
            <a:r>
              <a:rPr lang="en-US" dirty="0"/>
              <a:t>’</a:t>
            </a:r>
            <a:r>
              <a:rPr lang="en-US" dirty="0" err="1"/>
              <a:t>lchamlariga</a:t>
            </a:r>
            <a:r>
              <a:rPr lang="en-US" dirty="0"/>
              <a:t>, </a:t>
            </a:r>
            <a:r>
              <a:rPr lang="en-US" dirty="0" err="1"/>
              <a:t>shakliga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sifatiga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 smtClean="0"/>
              <a:t>keltirilishi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Detallarni</a:t>
            </a:r>
            <a:r>
              <a:rPr lang="en-US" dirty="0" smtClean="0"/>
              <a:t> </a:t>
            </a:r>
            <a:r>
              <a:rPr lang="en-US" dirty="0" err="1"/>
              <a:t>tayyorlashda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yig’ishda</a:t>
            </a:r>
            <a:r>
              <a:rPr lang="en-US" dirty="0"/>
              <a:t> TJ </a:t>
            </a:r>
            <a:r>
              <a:rPr lang="en-US" dirty="0" err="1"/>
              <a:t>birqancha</a:t>
            </a:r>
            <a:r>
              <a:rPr lang="en-US" dirty="0"/>
              <a:t> </a:t>
            </a:r>
            <a:r>
              <a:rPr lang="en-US" dirty="0" err="1"/>
              <a:t>amallarni</a:t>
            </a:r>
            <a:r>
              <a:rPr lang="en-US" dirty="0"/>
              <a:t>  </a:t>
            </a:r>
            <a:r>
              <a:rPr lang="x-none"/>
              <a:t>о</a:t>
            </a:r>
            <a:r>
              <a:rPr lang="en-US" dirty="0"/>
              <a:t>’z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(TA) </a:t>
            </a:r>
            <a:r>
              <a:rPr lang="en-US" dirty="0" err="1" smtClean="0"/>
              <a:t>tuhunchasi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GOST </a:t>
            </a:r>
            <a:r>
              <a:rPr lang="en-US" dirty="0"/>
              <a:t>14.301-83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binoan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 (</a:t>
            </a:r>
            <a:r>
              <a:rPr lang="en-US" dirty="0" smtClean="0"/>
              <a:t>TA) – </a:t>
            </a:r>
            <a:r>
              <a:rPr lang="en-US" dirty="0" err="1" smtClean="0"/>
              <a:t>Technologik</a:t>
            </a:r>
            <a:r>
              <a:rPr lang="en-US" dirty="0" smtClean="0"/>
              <a:t> </a:t>
            </a:r>
            <a:r>
              <a:rPr lang="en-US" dirty="0" err="1" smtClean="0"/>
              <a:t>Operatsiya</a:t>
            </a:r>
            <a:r>
              <a:rPr lang="en-US" dirty="0" smtClean="0"/>
              <a:t> (</a:t>
            </a:r>
            <a:r>
              <a:rPr lang="en-US" dirty="0" err="1" smtClean="0"/>
              <a:t>rus</a:t>
            </a:r>
            <a:r>
              <a:rPr lang="en-US" dirty="0" smtClean="0"/>
              <a:t>) -  </a:t>
            </a:r>
            <a:r>
              <a:rPr lang="en-US" dirty="0"/>
              <a:t>TJ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tugallangan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b</a:t>
            </a:r>
            <a:r>
              <a:rPr lang="x-none"/>
              <a:t>о</a:t>
            </a:r>
            <a:r>
              <a:rPr lang="en-US" dirty="0"/>
              <a:t>’lib,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joyida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bajarilgan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. </a:t>
            </a:r>
            <a:r>
              <a:rPr lang="en-US" dirty="0" err="1"/>
              <a:t>Maxsulot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</a:t>
            </a:r>
            <a:r>
              <a:rPr lang="en-US" dirty="0" err="1"/>
              <a:t>jarayoniga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TO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tariflash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b="1" dirty="0"/>
          </a:p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 </a:t>
            </a:r>
            <a:r>
              <a:rPr lang="en-US" dirty="0" err="1"/>
              <a:t>deb</a:t>
            </a:r>
            <a:r>
              <a:rPr lang="en-US" dirty="0"/>
              <a:t>, -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b</a:t>
            </a:r>
            <a:r>
              <a:rPr lang="x-none"/>
              <a:t>о</a:t>
            </a:r>
            <a:r>
              <a:rPr lang="en-US" dirty="0"/>
              <a:t>’lib,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beriluvchi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yig’iluvchi</a:t>
            </a:r>
            <a:r>
              <a:rPr lang="en-US" dirty="0"/>
              <a:t> </a:t>
            </a:r>
            <a:r>
              <a:rPr lang="en-US" dirty="0" err="1"/>
              <a:t>maxsulotlarni</a:t>
            </a:r>
            <a:r>
              <a:rPr lang="en-US" dirty="0"/>
              <a:t>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ishchilar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bajarishgn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.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(TA) </a:t>
            </a:r>
            <a:r>
              <a:rPr lang="en-US" dirty="0" err="1" smtClean="0"/>
              <a:t>tuhunchasi</a:t>
            </a:r>
            <a:r>
              <a:rPr lang="en-US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birlikdir</a:t>
            </a:r>
            <a:r>
              <a:rPr lang="en-US" dirty="0" smtClean="0"/>
              <a:t>. </a:t>
            </a:r>
            <a:r>
              <a:rPr lang="en-US" dirty="0" err="1" smtClean="0"/>
              <a:t>Unga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, </a:t>
            </a:r>
            <a:r>
              <a:rPr lang="en-US" dirty="0" err="1"/>
              <a:t>maxsulot</a:t>
            </a:r>
            <a:r>
              <a:rPr lang="en-US" dirty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/>
              <a:t>chiqarishning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,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meyori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belgilanib</a:t>
            </a:r>
            <a:r>
              <a:rPr lang="en-US" dirty="0"/>
              <a:t>, </a:t>
            </a:r>
            <a:r>
              <a:rPr lang="en-US" dirty="0" err="1" smtClean="0"/>
              <a:t>ishchilar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, </a:t>
            </a:r>
            <a:r>
              <a:rPr lang="en-US" dirty="0" err="1"/>
              <a:t>asbob-uskunalar</a:t>
            </a:r>
            <a:r>
              <a:rPr lang="en-US" dirty="0"/>
              <a:t>, </a:t>
            </a:r>
            <a:r>
              <a:rPr lang="en-US" dirty="0" err="1"/>
              <a:t>moslamalar</a:t>
            </a:r>
            <a:r>
              <a:rPr lang="en-US" dirty="0"/>
              <a:t>, </a:t>
            </a:r>
            <a:r>
              <a:rPr lang="en-US" dirty="0" err="1"/>
              <a:t>keskich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berishning</a:t>
            </a:r>
            <a:r>
              <a:rPr lang="en-US" dirty="0"/>
              <a:t> </a:t>
            </a:r>
            <a:r>
              <a:rPr lang="en-US" dirty="0" err="1"/>
              <a:t>tannarxi</a:t>
            </a:r>
            <a:r>
              <a:rPr lang="en-US" dirty="0"/>
              <a:t> </a:t>
            </a:r>
            <a:r>
              <a:rPr lang="en-US" dirty="0" err="1" smtClean="0"/>
              <a:t>aniqlanadi</a:t>
            </a:r>
            <a:r>
              <a:rPr lang="en-US" dirty="0" smtClean="0"/>
              <a:t>.</a:t>
            </a:r>
            <a:endParaRPr lang="ru-RU" b="1" dirty="0"/>
          </a:p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amallardan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yordamchi</a:t>
            </a:r>
            <a:r>
              <a:rPr lang="en-US" dirty="0"/>
              <a:t> </a:t>
            </a:r>
            <a:r>
              <a:rPr lang="en-US" dirty="0" err="1"/>
              <a:t>amallar</a:t>
            </a:r>
            <a:r>
              <a:rPr lang="en-US" dirty="0"/>
              <a:t> (transport, </a:t>
            </a:r>
            <a:r>
              <a:rPr lang="en-US" dirty="0" err="1"/>
              <a:t>nazorat</a:t>
            </a:r>
            <a:r>
              <a:rPr lang="en-US" dirty="0"/>
              <a:t>, </a:t>
            </a:r>
            <a:r>
              <a:rPr lang="en-US" dirty="0" err="1"/>
              <a:t>tamġalash</a:t>
            </a:r>
            <a:r>
              <a:rPr lang="en-US" dirty="0"/>
              <a:t>,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/>
              <a:t>boshq</a:t>
            </a:r>
            <a:r>
              <a:rPr lang="en-US" dirty="0"/>
              <a:t>.) </a:t>
            </a:r>
            <a:r>
              <a:rPr lang="en-US" dirty="0" err="1"/>
              <a:t>olcham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sifatni</a:t>
            </a:r>
            <a:r>
              <a:rPr lang="en-US" dirty="0"/>
              <a:t> </a:t>
            </a:r>
            <a:r>
              <a:rPr lang="en-US" dirty="0" err="1"/>
              <a:t>о’zgartirmaydi</a:t>
            </a:r>
            <a:r>
              <a:rPr lang="en-US" dirty="0"/>
              <a:t>, ammo </a:t>
            </a:r>
            <a:r>
              <a:rPr lang="en-US" dirty="0" smtClean="0"/>
              <a:t>TA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(TA) </a:t>
            </a:r>
            <a:r>
              <a:rPr lang="en-US" dirty="0" err="1" smtClean="0"/>
              <a:t>tuhunchasi</a:t>
            </a:r>
            <a:r>
              <a:rPr lang="en-US" dirty="0" smtClean="0"/>
              <a:t> 3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32</a:t>
            </a:fld>
            <a:endParaRPr lang="ru-RU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286256"/>
            <a:ext cx="5891536" cy="1890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2910" y="1142984"/>
            <a:ext cx="807249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smtClean="0"/>
              <a:t>joy –u </a:t>
            </a:r>
            <a:r>
              <a:rPr lang="en-US" sz="2400" dirty="0" err="1"/>
              <a:t>erda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bajaruvchilar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ishlatiluvchi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 smtClean="0"/>
              <a:t>asbob</a:t>
            </a:r>
            <a:r>
              <a:rPr lang="en-US" sz="2400" dirty="0" smtClean="0"/>
              <a:t>-</a:t>
            </a:r>
            <a:r>
              <a:rPr lang="en-US" sz="2400" dirty="0" err="1" smtClean="0"/>
              <a:t>uskunalar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predmetlari</a:t>
            </a:r>
            <a:r>
              <a:rPr lang="en-US" sz="2400" dirty="0"/>
              <a:t> </a:t>
            </a:r>
            <a:r>
              <a:rPr lang="en-US" sz="2400" dirty="0" err="1"/>
              <a:t>joylashtirilgan</a:t>
            </a:r>
            <a:r>
              <a:rPr lang="en-US" sz="2400" dirty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 (</a:t>
            </a:r>
            <a:r>
              <a:rPr lang="en-US" sz="2400" dirty="0"/>
              <a:t>GOST 14.004-83).</a:t>
            </a:r>
            <a:endParaRPr lang="ru-RU" sz="2400" b="1" dirty="0"/>
          </a:p>
          <a:p>
            <a:pPr>
              <a:spcAft>
                <a:spcPts val="600"/>
              </a:spcAft>
            </a:pPr>
            <a:r>
              <a:rPr lang="x-none" sz="2400"/>
              <a:t>О</a:t>
            </a:r>
            <a:r>
              <a:rPr lang="en-US" sz="2400" dirty="0"/>
              <a:t>’</a:t>
            </a:r>
            <a:r>
              <a:rPr lang="en-US" sz="2400" dirty="0" err="1"/>
              <a:t>rnatish</a:t>
            </a:r>
            <a:r>
              <a:rPr lang="en-US" sz="2400" dirty="0"/>
              <a:t> -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amalning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qismi</a:t>
            </a:r>
            <a:r>
              <a:rPr lang="en-US" sz="2400" dirty="0"/>
              <a:t> b</a:t>
            </a:r>
            <a:r>
              <a:rPr lang="x-none" sz="2400"/>
              <a:t>о</a:t>
            </a:r>
            <a:r>
              <a:rPr lang="en-US" sz="2400" dirty="0"/>
              <a:t>’lib, </a:t>
            </a:r>
            <a:r>
              <a:rPr lang="en-US" sz="2400" dirty="0" err="1"/>
              <a:t>ishlov</a:t>
            </a:r>
            <a:r>
              <a:rPr lang="en-US" sz="2400" dirty="0"/>
              <a:t> </a:t>
            </a:r>
            <a:r>
              <a:rPr lang="en-US" sz="2400" dirty="0" err="1"/>
              <a:t>beriluvchi</a:t>
            </a:r>
            <a:r>
              <a:rPr lang="en-US" sz="2400" dirty="0"/>
              <a:t> </a:t>
            </a:r>
            <a:r>
              <a:rPr lang="en-US" sz="2400" dirty="0" err="1"/>
              <a:t>zagotovkalar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yig’iluvchi</a:t>
            </a:r>
            <a:r>
              <a:rPr lang="en-US" sz="2400" dirty="0"/>
              <a:t> </a:t>
            </a:r>
            <a:r>
              <a:rPr lang="en-US" sz="2400" dirty="0" err="1"/>
              <a:t>yig’ilma</a:t>
            </a:r>
            <a:r>
              <a:rPr lang="en-US" sz="2400" dirty="0"/>
              <a:t> </a:t>
            </a:r>
            <a:r>
              <a:rPr lang="en-US" sz="2400" dirty="0" err="1"/>
              <a:t>birliklarning</a:t>
            </a:r>
            <a:r>
              <a:rPr lang="en-US" sz="2400" dirty="0"/>
              <a:t> </a:t>
            </a:r>
            <a:r>
              <a:rPr lang="en-US" sz="2400" dirty="0" err="1"/>
              <a:t>moslamaga</a:t>
            </a:r>
            <a:r>
              <a:rPr lang="en-US" sz="2400" dirty="0"/>
              <a:t> </a:t>
            </a:r>
            <a:r>
              <a:rPr lang="x-none" sz="2400"/>
              <a:t>о</a:t>
            </a:r>
            <a:r>
              <a:rPr lang="en-US" sz="2400" dirty="0"/>
              <a:t>’</a:t>
            </a:r>
            <a:r>
              <a:rPr lang="en-US" sz="2400" dirty="0" err="1"/>
              <a:t>zgarishsiz</a:t>
            </a:r>
            <a:r>
              <a:rPr lang="en-US" sz="2400" dirty="0"/>
              <a:t> </a:t>
            </a:r>
            <a:r>
              <a:rPr lang="en-US" sz="2400" dirty="0" err="1"/>
              <a:t>mahkamlangan</a:t>
            </a:r>
            <a:r>
              <a:rPr lang="en-US" sz="2400" dirty="0"/>
              <a:t> </a:t>
            </a:r>
            <a:r>
              <a:rPr lang="en-US" sz="2400" dirty="0" err="1"/>
              <a:t>holatiga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</a:t>
            </a:r>
            <a:endParaRPr lang="ru-RU" sz="2400" b="1" dirty="0"/>
          </a:p>
          <a:p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amallar</a:t>
            </a:r>
            <a:r>
              <a:rPr lang="en-US" sz="2400" dirty="0"/>
              <a:t>,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bir-necha</a:t>
            </a:r>
            <a:r>
              <a:rPr lang="en-US" sz="2400" dirty="0"/>
              <a:t> </a:t>
            </a:r>
            <a:r>
              <a:rPr lang="en-US" sz="2400" dirty="0" err="1"/>
              <a:t>marotaba</a:t>
            </a:r>
            <a:r>
              <a:rPr lang="en-US" sz="2400" dirty="0"/>
              <a:t> </a:t>
            </a:r>
            <a:r>
              <a:rPr lang="en-US" sz="2400" dirty="0" err="1"/>
              <a:t>о’rnatuvlarda</a:t>
            </a:r>
            <a:r>
              <a:rPr lang="en-US" sz="2400" dirty="0"/>
              <a:t> </a:t>
            </a:r>
            <a:r>
              <a:rPr lang="en-US" sz="2400" dirty="0" err="1"/>
              <a:t>bajarilishi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  <a:endParaRPr lang="ru-RU" sz="2400" b="1" dirty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(TA) </a:t>
            </a:r>
            <a:r>
              <a:rPr lang="en-US" dirty="0" err="1" smtClean="0"/>
              <a:t>tuhunchasi</a:t>
            </a:r>
            <a:r>
              <a:rPr lang="en-US" dirty="0" smtClean="0"/>
              <a:t> 2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596" y="1214423"/>
            <a:ext cx="50006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2400" dirty="0" err="1"/>
              <a:t>Holat</a:t>
            </a:r>
            <a:r>
              <a:rPr lang="en-US" sz="2400" dirty="0"/>
              <a:t> (</a:t>
            </a:r>
            <a:r>
              <a:rPr lang="en-US" sz="2400" dirty="0" err="1"/>
              <a:t>pozisiya</a:t>
            </a:r>
            <a:r>
              <a:rPr lang="en-US" sz="2400" dirty="0"/>
              <a:t>) </a:t>
            </a:r>
            <a:r>
              <a:rPr lang="en-US" sz="2400" dirty="0" smtClean="0"/>
              <a:t>- </a:t>
            </a:r>
            <a:r>
              <a:rPr lang="en-US" sz="2400" dirty="0" err="1" smtClean="0"/>
              <a:t>muayyan</a:t>
            </a:r>
            <a:r>
              <a:rPr lang="en-US" sz="2400" dirty="0" smtClean="0"/>
              <a:t> </a:t>
            </a:r>
            <a:r>
              <a:rPr lang="en-US" sz="2400" dirty="0" err="1"/>
              <a:t>holatda</a:t>
            </a:r>
            <a:r>
              <a:rPr lang="en-US" sz="2400" dirty="0"/>
              <a:t>, </a:t>
            </a:r>
            <a:r>
              <a:rPr lang="en-US" sz="2400" dirty="0" err="1"/>
              <a:t>moslamada</a:t>
            </a:r>
            <a:r>
              <a:rPr lang="en-US" sz="2400" dirty="0"/>
              <a:t> </a:t>
            </a:r>
            <a:r>
              <a:rPr lang="en-US" sz="2400" dirty="0" err="1"/>
              <a:t>о’zgarishsiz</a:t>
            </a:r>
            <a:r>
              <a:rPr lang="en-US" sz="2400" dirty="0"/>
              <a:t> </a:t>
            </a:r>
            <a:r>
              <a:rPr lang="en-US" sz="2400" dirty="0" err="1"/>
              <a:t>mahkamlangan</a:t>
            </a:r>
            <a:r>
              <a:rPr lang="en-US" sz="2400" dirty="0"/>
              <a:t> </a:t>
            </a:r>
            <a:r>
              <a:rPr lang="en-US" sz="2400" dirty="0" err="1"/>
              <a:t>ishlov</a:t>
            </a:r>
            <a:r>
              <a:rPr lang="en-US" sz="2400" dirty="0"/>
              <a:t> </a:t>
            </a:r>
            <a:r>
              <a:rPr lang="en-US" sz="2400" dirty="0" err="1"/>
              <a:t>beriluvchi</a:t>
            </a:r>
            <a:r>
              <a:rPr lang="en-US" sz="2400" dirty="0"/>
              <a:t> </a:t>
            </a:r>
            <a:r>
              <a:rPr lang="en-US" sz="2400" dirty="0" err="1"/>
              <a:t>zagotovka</a:t>
            </a:r>
            <a:r>
              <a:rPr lang="en-US" sz="2400" dirty="0"/>
              <a:t> </a:t>
            </a:r>
            <a:r>
              <a:rPr lang="en-US" sz="2400" dirty="0" err="1" smtClean="0"/>
              <a:t>moslama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, </a:t>
            </a:r>
            <a:r>
              <a:rPr lang="en-US" sz="2400" dirty="0" err="1"/>
              <a:t>keskich</a:t>
            </a:r>
            <a:r>
              <a:rPr lang="en-US" sz="2400" dirty="0"/>
              <a:t> </a:t>
            </a:r>
            <a:r>
              <a:rPr lang="en-US" sz="2400" dirty="0" err="1"/>
              <a:t>asbobga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dastgohning</a:t>
            </a:r>
            <a:r>
              <a:rPr lang="en-US" sz="2400" dirty="0"/>
              <a:t> </a:t>
            </a:r>
            <a:r>
              <a:rPr lang="en-US" sz="2400" dirty="0" err="1"/>
              <a:t>biron</a:t>
            </a:r>
            <a:r>
              <a:rPr lang="en-US" sz="2400" dirty="0"/>
              <a:t> </a:t>
            </a:r>
            <a:r>
              <a:rPr lang="en-US" sz="2400" dirty="0" err="1"/>
              <a:t>siljimaydigan</a:t>
            </a:r>
            <a:r>
              <a:rPr lang="en-US" sz="2400" dirty="0"/>
              <a:t> </a:t>
            </a:r>
            <a:r>
              <a:rPr lang="en-US" sz="2400" dirty="0" err="1"/>
              <a:t>qismiga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о’z</a:t>
            </a:r>
            <a:r>
              <a:rPr lang="en-US" sz="2400" dirty="0"/>
              <a:t> </a:t>
            </a:r>
            <a:r>
              <a:rPr lang="en-US" sz="2400" dirty="0" err="1" smtClean="0"/>
              <a:t>tо’htagan</a:t>
            </a:r>
            <a:r>
              <a:rPr lang="en-US" sz="2400" dirty="0" smtClean="0"/>
              <a:t> </a:t>
            </a:r>
            <a:r>
              <a:rPr lang="en-US" sz="2400" dirty="0" err="1" smtClean="0"/>
              <a:t>holati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Holat</a:t>
            </a:r>
            <a:r>
              <a:rPr lang="en-US" sz="2400" dirty="0" smtClean="0"/>
              <a:t> </a:t>
            </a:r>
            <a:r>
              <a:rPr lang="en-US" sz="2400" dirty="0" err="1"/>
              <a:t>asosan</a:t>
            </a:r>
            <a:r>
              <a:rPr lang="en-US" sz="2400" dirty="0"/>
              <a:t>: </a:t>
            </a:r>
            <a:r>
              <a:rPr lang="en-US" sz="2400" dirty="0" err="1"/>
              <a:t>tо’xtab-tо’xtab</a:t>
            </a:r>
            <a:r>
              <a:rPr lang="en-US" sz="2400" dirty="0"/>
              <a:t> </a:t>
            </a:r>
            <a:r>
              <a:rPr lang="en-US" sz="2400" dirty="0" err="1"/>
              <a:t>aylanuvchi</a:t>
            </a:r>
            <a:r>
              <a:rPr lang="en-US" sz="2400" dirty="0"/>
              <a:t> </a:t>
            </a:r>
            <a:r>
              <a:rPr lang="en-US" sz="2400" dirty="0" err="1"/>
              <a:t>holatli</a:t>
            </a:r>
            <a:r>
              <a:rPr lang="en-US" sz="2400" dirty="0"/>
              <a:t> (</a:t>
            </a:r>
            <a:r>
              <a:rPr lang="en-US" sz="2400" dirty="0" err="1"/>
              <a:t>pozision</a:t>
            </a:r>
            <a:r>
              <a:rPr lang="en-US" sz="2400" dirty="0"/>
              <a:t>) </a:t>
            </a:r>
            <a:r>
              <a:rPr lang="en-US" sz="2400" dirty="0" err="1"/>
              <a:t>stollarda</a:t>
            </a:r>
            <a:r>
              <a:rPr lang="en-US" sz="2400" dirty="0"/>
              <a:t> </a:t>
            </a:r>
            <a:r>
              <a:rPr lang="en-US" sz="2400" dirty="0" err="1" smtClean="0"/>
              <a:t>kuzatiladi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: </a:t>
            </a:r>
            <a:r>
              <a:rPr lang="en-US" sz="2400" dirty="0" err="1"/>
              <a:t>bironta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vtulka</a:t>
            </a:r>
            <a:r>
              <a:rPr lang="en-US" sz="2400" dirty="0"/>
              <a:t> </a:t>
            </a:r>
            <a:r>
              <a:rPr lang="en-US" sz="2400" dirty="0" err="1"/>
              <a:t>shaklidagi</a:t>
            </a:r>
            <a:r>
              <a:rPr lang="en-US" sz="2400" dirty="0"/>
              <a:t> </a:t>
            </a:r>
            <a:r>
              <a:rPr lang="en-US" sz="2400" dirty="0" err="1"/>
              <a:t>detal</a:t>
            </a:r>
            <a:r>
              <a:rPr lang="en-US" sz="2400" dirty="0"/>
              <a:t> </a:t>
            </a:r>
            <a:r>
              <a:rPr lang="en-US" sz="2400" dirty="0" err="1"/>
              <a:t>ichki</a:t>
            </a:r>
            <a:r>
              <a:rPr lang="en-US" sz="2400" dirty="0"/>
              <a:t> </a:t>
            </a:r>
            <a:r>
              <a:rPr lang="en-US" sz="2400" dirty="0" err="1"/>
              <a:t>teshigiga</a:t>
            </a:r>
            <a:r>
              <a:rPr lang="en-US" sz="2400" dirty="0"/>
              <a:t> </a:t>
            </a:r>
            <a:r>
              <a:rPr lang="en-US" sz="2400" dirty="0" err="1"/>
              <a:t>tо’rt</a:t>
            </a:r>
            <a:r>
              <a:rPr lang="en-US" sz="2400" dirty="0"/>
              <a:t> </a:t>
            </a:r>
            <a:r>
              <a:rPr lang="en-US" sz="2400" dirty="0" err="1"/>
              <a:t>holatli</a:t>
            </a:r>
            <a:r>
              <a:rPr lang="en-US" sz="2400" dirty="0"/>
              <a:t> </a:t>
            </a:r>
            <a:r>
              <a:rPr lang="en-US" sz="2400" dirty="0" err="1"/>
              <a:t>agregat</a:t>
            </a:r>
            <a:r>
              <a:rPr lang="en-US" sz="2400" dirty="0"/>
              <a:t> </a:t>
            </a:r>
            <a:r>
              <a:rPr lang="en-US" sz="2400" dirty="0" err="1"/>
              <a:t>dastgohida</a:t>
            </a:r>
            <a:r>
              <a:rPr lang="en-US" sz="2400" dirty="0"/>
              <a:t> </a:t>
            </a:r>
            <a:r>
              <a:rPr lang="en-US" sz="2400" dirty="0" err="1"/>
              <a:t>ishlov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 </a:t>
            </a:r>
            <a:r>
              <a:rPr lang="en-US" sz="2400" dirty="0" err="1" smtClean="0"/>
              <a:t>bо’lsin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5643570" y="1285860"/>
          <a:ext cx="3240012" cy="3007753"/>
        </p:xfrm>
        <a:graphic>
          <a:graphicData uri="http://schemas.openxmlformats.org/presentationml/2006/ole">
            <p:oleObj spid="_x0000_s34817" name="Picture" r:id="rId3" imgW="6477000" imgH="5981700" progId="Word.Picture.8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643570" y="4286256"/>
            <a:ext cx="3143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 </a:t>
            </a:r>
            <a:r>
              <a:rPr lang="en-US" dirty="0" err="1" smtClean="0"/>
              <a:t>holatli</a:t>
            </a:r>
            <a:r>
              <a:rPr lang="en-US" dirty="0" smtClean="0"/>
              <a:t> </a:t>
            </a:r>
            <a:r>
              <a:rPr lang="en-US" dirty="0" err="1" smtClean="0"/>
              <a:t>agregat</a:t>
            </a:r>
            <a:r>
              <a:rPr lang="en-US" dirty="0" smtClean="0"/>
              <a:t> </a:t>
            </a:r>
            <a:r>
              <a:rPr lang="en-US" dirty="0" err="1" smtClean="0"/>
              <a:t>dastgohi</a:t>
            </a:r>
            <a:r>
              <a:rPr lang="en-US" dirty="0" smtClean="0"/>
              <a:t>: 1 </a:t>
            </a:r>
            <a:r>
              <a:rPr lang="en-US" dirty="0" err="1" smtClean="0"/>
              <a:t>holat</a:t>
            </a:r>
            <a:r>
              <a:rPr lang="en-US" dirty="0" smtClean="0"/>
              <a:t>- </a:t>
            </a:r>
            <a:r>
              <a:rPr lang="en-US" dirty="0" err="1" smtClean="0"/>
              <a:t>zagotovkani</a:t>
            </a:r>
            <a:r>
              <a:rPr lang="en-US" dirty="0" smtClean="0"/>
              <a:t> </a:t>
            </a:r>
            <a:r>
              <a:rPr lang="en-US" dirty="0" err="1" smtClean="0"/>
              <a:t>о’rnatish</a:t>
            </a:r>
            <a:endParaRPr lang="ru-RU" dirty="0" smtClean="0"/>
          </a:p>
          <a:p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tushirish</a:t>
            </a:r>
            <a:r>
              <a:rPr lang="en-US" dirty="0" smtClean="0"/>
              <a:t>. 2 </a:t>
            </a:r>
            <a:r>
              <a:rPr lang="en-US" dirty="0" err="1" smtClean="0"/>
              <a:t>holat-parmalash</a:t>
            </a:r>
            <a:r>
              <a:rPr lang="en-US" dirty="0" smtClean="0"/>
              <a:t>, 3 </a:t>
            </a:r>
            <a:r>
              <a:rPr lang="en-US" dirty="0" err="1" smtClean="0"/>
              <a:t>holat-zenkerlash</a:t>
            </a:r>
            <a:r>
              <a:rPr lang="en-US" dirty="0" smtClean="0"/>
              <a:t>, 4 </a:t>
            </a:r>
            <a:r>
              <a:rPr lang="en-US" dirty="0" err="1" smtClean="0"/>
              <a:t>holat-razvertkalash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Turli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ishlab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chikarishlar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uchun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yilda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tayyorlanuvchi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nomdagi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tip </a:t>
            </a:r>
            <a:r>
              <a:rPr lang="en-US" sz="2800" b="1" dirty="0" err="1" smtClean="0"/>
              <a:t>o’lchamdagi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detallar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soni</a:t>
            </a:r>
            <a:endParaRPr lang="ru-RU" sz="28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34</a:t>
            </a:fld>
            <a:endParaRPr lang="ru-RU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14348" y="1428736"/>
          <a:ext cx="7786744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6686"/>
                <a:gridCol w="1946686"/>
                <a:gridCol w="1946686"/>
                <a:gridCol w="194668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Ishlab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chiqarish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turi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O’g’ir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mashina</a:t>
                      </a:r>
                      <a:r>
                        <a:rPr lang="en-US" sz="2400" dirty="0" smtClean="0"/>
                        <a:t>- </a:t>
                      </a:r>
                      <a:r>
                        <a:rPr lang="en-US" sz="2400" dirty="0" err="1" smtClean="0"/>
                        <a:t>sozlikning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yirik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mahsulotlari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O’rtacha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o’lchamdagi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mahsulotlar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Mayda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mahsulotlar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Yakka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 </a:t>
                      </a:r>
                      <a:r>
                        <a:rPr lang="en-US" sz="2400" dirty="0" err="1" smtClean="0"/>
                        <a:t>dan</a:t>
                      </a:r>
                      <a:r>
                        <a:rPr lang="en-US" sz="2400" dirty="0" smtClean="0"/>
                        <a:t> oz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10 </a:t>
                      </a:r>
                      <a:r>
                        <a:rPr lang="en-US" sz="2400" dirty="0" err="1" smtClean="0"/>
                        <a:t>dan</a:t>
                      </a:r>
                      <a:r>
                        <a:rPr lang="en-US" sz="2400" dirty="0" smtClean="0"/>
                        <a:t> oz</a:t>
                      </a:r>
                      <a:endParaRPr lang="ru-RU" sz="2400" dirty="0" smtClean="0"/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 </a:t>
                      </a:r>
                      <a:r>
                        <a:rPr lang="en-US" sz="2400" dirty="0" err="1" smtClean="0"/>
                        <a:t>gacha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Mayda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seriali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 </a:t>
                      </a:r>
                      <a:r>
                        <a:rPr lang="en-US" sz="2400" dirty="0" err="1" smtClean="0"/>
                        <a:t>gacha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10-20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100-500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O’rta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seriali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300 </a:t>
                      </a:r>
                      <a:r>
                        <a:rPr lang="en-US" sz="2400" dirty="0" err="1" smtClean="0"/>
                        <a:t>gacha</a:t>
                      </a:r>
                      <a:r>
                        <a:rPr lang="en-US" sz="2400" baseline="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200-500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500-5000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Yiriq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seriali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1000 </a:t>
                      </a:r>
                      <a:r>
                        <a:rPr lang="en-US" sz="2400" dirty="0" err="1" smtClean="0"/>
                        <a:t>gacha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500-5000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5000-50000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Ommaviy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seriali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50000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500066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/>
              <a:t> 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12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0034" y="785794"/>
            <a:ext cx="84296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- O, 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bajariluvchi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joylar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I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bog’lanish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x-none" sz="320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ffisienti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320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x-none" sz="40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40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= O /  I </a:t>
            </a:r>
            <a:r>
              <a:rPr lang="en-US" sz="4000" baseline="-25000" dirty="0" smtClean="0">
                <a:latin typeface="Times New Roman" pitchFamily="18" charset="0"/>
                <a:cs typeface="Times New Roman" pitchFamily="18" charset="0"/>
              </a:rPr>
              <a:t>j</a:t>
            </a:r>
            <a:endParaRPr lang="en-US" sz="3200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GOST 3.1121-84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320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tipining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GOST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binoan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= 1-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ommaviy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ko’plab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&lt; 10 -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seriyalab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10 &lt;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&lt;20 -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o’rta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seriyalab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20 &lt;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bk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&lt; 40 -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500066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/>
              <a:t> 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12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36</a:t>
            </a:fld>
            <a:endParaRPr lang="ru-RU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0034" y="785794"/>
            <a:ext cx="842968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K</a:t>
            </a:r>
            <a:r>
              <a:rPr lang="ru-RU" sz="3200" dirty="0" err="1" smtClean="0"/>
              <a:t>корхона</a:t>
            </a:r>
            <a:r>
              <a:rPr lang="ru-RU" sz="3200" dirty="0" smtClean="0"/>
              <a:t> </a:t>
            </a:r>
            <a:r>
              <a:rPr lang="ru-RU" sz="3200" dirty="0" err="1"/>
              <a:t>потенциалини</a:t>
            </a:r>
            <a:r>
              <a:rPr lang="ru-RU" sz="3200" dirty="0"/>
              <a:t> </a:t>
            </a:r>
            <a:r>
              <a:rPr lang="ru-RU" sz="3200" dirty="0" err="1"/>
              <a:t>тизимли</a:t>
            </a:r>
            <a:r>
              <a:rPr lang="ru-RU" sz="3200" dirty="0"/>
              <a:t> </a:t>
            </a:r>
            <a:r>
              <a:rPr lang="ru-RU" sz="3200" dirty="0" err="1"/>
              <a:t>фикр</a:t>
            </a:r>
            <a:r>
              <a:rPr lang="ru-RU" sz="3200" dirty="0"/>
              <a:t> </a:t>
            </a:r>
            <a:r>
              <a:rPr lang="ru-RU" sz="3200" dirty="0" err="1"/>
              <a:t>юритишда</a:t>
            </a:r>
            <a:r>
              <a:rPr lang="ru-RU" sz="3200" dirty="0"/>
              <a:t> </a:t>
            </a:r>
            <a:r>
              <a:rPr lang="ru-RU" sz="3200" dirty="0" err="1"/>
              <a:t>биз</a:t>
            </a:r>
            <a:r>
              <a:rPr lang="ru-RU" sz="3200" dirty="0"/>
              <a:t> </a:t>
            </a:r>
            <a:r>
              <a:rPr lang="ru-RU" sz="3200" dirty="0" err="1"/>
              <a:t>бир</a:t>
            </a:r>
            <a:r>
              <a:rPr lang="ru-RU" sz="3200" dirty="0"/>
              <a:t> «кора кути» </a:t>
            </a:r>
            <a:r>
              <a:rPr lang="ru-RU" sz="3200" dirty="0" err="1"/>
              <a:t>сифатида</a:t>
            </a:r>
            <a:r>
              <a:rPr lang="ru-RU" sz="3200" dirty="0"/>
              <a:t> </a:t>
            </a:r>
            <a:r>
              <a:rPr lang="ru-RU" sz="3200" dirty="0" err="1"/>
              <a:t>к°ришимиз</a:t>
            </a:r>
            <a:r>
              <a:rPr lang="ru-RU" sz="3200" dirty="0"/>
              <a:t> </a:t>
            </a:r>
            <a:r>
              <a:rPr lang="ru-RU" sz="3200" dirty="0" err="1"/>
              <a:t>мумкин</a:t>
            </a:r>
            <a:r>
              <a:rPr lang="ru-RU" sz="3200" dirty="0"/>
              <a:t>. </a:t>
            </a:r>
            <a:r>
              <a:rPr lang="ru-RU" sz="3200" dirty="0" err="1"/>
              <a:t>Киришда</a:t>
            </a:r>
            <a:r>
              <a:rPr lang="ru-RU" sz="3200" dirty="0"/>
              <a:t> - </a:t>
            </a:r>
            <a:r>
              <a:rPr lang="ru-RU" sz="3200" dirty="0" err="1"/>
              <a:t>моддий</a:t>
            </a:r>
            <a:r>
              <a:rPr lang="ru-RU" sz="3200" dirty="0"/>
              <a:t>, </a:t>
            </a:r>
            <a:r>
              <a:rPr lang="ru-RU" sz="3200" dirty="0" err="1"/>
              <a:t>молия</a:t>
            </a:r>
            <a:r>
              <a:rPr lang="ru-RU" sz="3200" dirty="0"/>
              <a:t>, </a:t>
            </a:r>
            <a:r>
              <a:rPr lang="ru-RU" sz="3200" dirty="0" err="1"/>
              <a:t>инсон</a:t>
            </a:r>
            <a:r>
              <a:rPr lang="ru-RU" sz="3200" dirty="0"/>
              <a:t>, </a:t>
            </a:r>
            <a:r>
              <a:rPr lang="ru-RU" sz="3200" dirty="0" err="1"/>
              <a:t>ахборот</a:t>
            </a:r>
            <a:r>
              <a:rPr lang="ru-RU" sz="3200" dirty="0"/>
              <a:t> </a:t>
            </a:r>
            <a:r>
              <a:rPr lang="ru-RU" sz="3200" dirty="0" err="1"/>
              <a:t>ва</a:t>
            </a:r>
            <a:r>
              <a:rPr lang="ru-RU" sz="3200" dirty="0"/>
              <a:t> </a:t>
            </a:r>
            <a:r>
              <a:rPr lang="ru-RU" sz="3200" dirty="0" err="1"/>
              <a:t>бошка</a:t>
            </a:r>
            <a:r>
              <a:rPr lang="ru-RU" sz="3200" dirty="0"/>
              <a:t> </a:t>
            </a:r>
            <a:r>
              <a:rPr lang="ru-RU" sz="3200" dirty="0" err="1"/>
              <a:t>ресурслар</a:t>
            </a:r>
            <a:r>
              <a:rPr lang="ru-RU" sz="3200" dirty="0"/>
              <a:t>,  </a:t>
            </a:r>
            <a:r>
              <a:rPr lang="ru-RU" sz="3200" dirty="0" err="1"/>
              <a:t>чикишда</a:t>
            </a:r>
            <a:r>
              <a:rPr lang="ru-RU" sz="3200" dirty="0"/>
              <a:t> </a:t>
            </a:r>
            <a:r>
              <a:rPr lang="ru-RU" sz="3200" dirty="0" err="1"/>
              <a:t>эса</a:t>
            </a:r>
            <a:r>
              <a:rPr lang="ru-RU" sz="3200" dirty="0"/>
              <a:t> – </a:t>
            </a:r>
            <a:r>
              <a:rPr lang="ru-RU" sz="3200" dirty="0" err="1"/>
              <a:t>корхона</a:t>
            </a:r>
            <a:r>
              <a:rPr lang="ru-RU" sz="3200" dirty="0"/>
              <a:t> </a:t>
            </a:r>
            <a:r>
              <a:rPr lang="ru-RU" sz="3200" dirty="0" err="1"/>
              <a:t>°з</a:t>
            </a:r>
            <a:r>
              <a:rPr lang="ru-RU" sz="3200" dirty="0"/>
              <a:t> </a:t>
            </a:r>
            <a:r>
              <a:rPr lang="ru-RU" sz="3200" dirty="0" err="1"/>
              <a:t>фаолияти</a:t>
            </a:r>
            <a:r>
              <a:rPr lang="ru-RU" sz="3200" dirty="0"/>
              <a:t> </a:t>
            </a:r>
            <a:r>
              <a:rPr lang="ru-RU" sz="3200" dirty="0" err="1"/>
              <a:t>натижасида</a:t>
            </a:r>
            <a:r>
              <a:rPr lang="ru-RU" sz="3200" dirty="0"/>
              <a:t> </a:t>
            </a:r>
            <a:r>
              <a:rPr lang="ru-RU" sz="3200" dirty="0" err="1"/>
              <a:t>яратилган</a:t>
            </a:r>
            <a:r>
              <a:rPr lang="ru-RU" sz="3200" dirty="0"/>
              <a:t> </a:t>
            </a:r>
            <a:r>
              <a:rPr lang="ru-RU" sz="3200" dirty="0" err="1"/>
              <a:t>махсулот</a:t>
            </a:r>
            <a:r>
              <a:rPr lang="ru-RU" sz="3200" dirty="0"/>
              <a:t> </a:t>
            </a:r>
            <a:r>
              <a:rPr lang="ru-RU" sz="3200" dirty="0" err="1"/>
              <a:t>ва</a:t>
            </a:r>
            <a:r>
              <a:rPr lang="ru-RU" sz="3200" dirty="0"/>
              <a:t> </a:t>
            </a:r>
            <a:r>
              <a:rPr lang="ru-RU" sz="3200" dirty="0" err="1"/>
              <a:t>хизматлар</a:t>
            </a:r>
            <a:r>
              <a:rPr lang="ru-RU" sz="3200" dirty="0"/>
              <a:t>, </a:t>
            </a:r>
            <a:r>
              <a:rPr lang="ru-RU" sz="3200" dirty="0" err="1"/>
              <a:t>корхонада</a:t>
            </a:r>
            <a:r>
              <a:rPr lang="ru-RU" sz="3200" dirty="0"/>
              <a:t> </a:t>
            </a:r>
            <a:r>
              <a:rPr lang="ru-RU" sz="3200" dirty="0" err="1"/>
              <a:t>°рнатилган</a:t>
            </a:r>
            <a:r>
              <a:rPr lang="ru-RU" sz="3200" dirty="0"/>
              <a:t> </a:t>
            </a:r>
            <a:r>
              <a:rPr lang="ru-RU" sz="3200" dirty="0" err="1"/>
              <a:t>ижтимоий</a:t>
            </a:r>
            <a:r>
              <a:rPr lang="ru-RU" sz="3200" dirty="0"/>
              <a:t> </a:t>
            </a:r>
            <a:r>
              <a:rPr lang="ru-RU" sz="3200" dirty="0" err="1"/>
              <a:t>тартиб</a:t>
            </a:r>
            <a:r>
              <a:rPr lang="ru-RU" sz="3200" dirty="0"/>
              <a:t> </a:t>
            </a:r>
            <a:r>
              <a:rPr lang="ru-RU" sz="3200" dirty="0" err="1"/>
              <a:t>ва</a:t>
            </a:r>
            <a:r>
              <a:rPr lang="ru-RU" sz="3200" dirty="0"/>
              <a:t> </a:t>
            </a:r>
            <a:r>
              <a:rPr lang="ru-RU" sz="3200" dirty="0" err="1" smtClean="0"/>
              <a:t>коидалар</a:t>
            </a:r>
            <a:r>
              <a:rPr lang="ru-RU" sz="3200" dirty="0" smtClean="0"/>
              <a:t> </a:t>
            </a:r>
            <a:endParaRPr lang="ru-RU" sz="3200" dirty="0"/>
          </a:p>
          <a:p>
            <a:r>
              <a:rPr lang="ru-RU" sz="3200" dirty="0"/>
              <a:t> </a:t>
            </a: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-142908" y="857232"/>
            <a:ext cx="6072188" cy="1006487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Materiallarni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ishlashning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: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500306"/>
            <a:ext cx="7143800" cy="3243262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Butundan</a:t>
            </a:r>
            <a:r>
              <a:rPr lang="en-US" dirty="0" smtClean="0"/>
              <a:t> </a:t>
            </a:r>
            <a:r>
              <a:rPr lang="en-US" dirty="0" err="1" smtClean="0"/>
              <a:t>qismini</a:t>
            </a:r>
            <a:r>
              <a:rPr lang="en-US" dirty="0" smtClean="0"/>
              <a:t> </a:t>
            </a:r>
            <a:r>
              <a:rPr lang="en-US" dirty="0" err="1" smtClean="0"/>
              <a:t>ajratij</a:t>
            </a:r>
            <a:endParaRPr lang="ru-RU" dirty="0" smtClean="0"/>
          </a:p>
          <a:p>
            <a:r>
              <a:rPr lang="en-US" dirty="0" err="1" smtClean="0"/>
              <a:t>Shaklni</a:t>
            </a:r>
            <a:r>
              <a:rPr lang="en-US" dirty="0" smtClean="0"/>
              <a:t> </a:t>
            </a:r>
            <a:r>
              <a:rPr lang="en-US" dirty="0" err="1" smtClean="0"/>
              <a:t>to'ldirish</a:t>
            </a:r>
            <a:endParaRPr lang="en-US" dirty="0" smtClean="0"/>
          </a:p>
          <a:p>
            <a:r>
              <a:rPr lang="en-US" dirty="0" err="1" smtClean="0"/>
              <a:t>Zagotovkalarni</a:t>
            </a:r>
            <a:r>
              <a:rPr lang="en-US" dirty="0" smtClean="0"/>
              <a:t> </a:t>
            </a:r>
            <a:r>
              <a:rPr lang="en-US" dirty="0" err="1" smtClean="0"/>
              <a:t>fazoviy</a:t>
            </a:r>
            <a:r>
              <a:rPr lang="en-US" dirty="0" smtClean="0"/>
              <a:t> </a:t>
            </a:r>
            <a:r>
              <a:rPr lang="en-US" dirty="0" err="1" smtClean="0"/>
              <a:t>ko'chirish</a:t>
            </a:r>
            <a:endParaRPr lang="ru-RU" dirty="0" smtClean="0"/>
          </a:p>
          <a:p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qo'shilish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Detal</a:t>
            </a:r>
            <a:r>
              <a:rPr lang="en-US" dirty="0" smtClean="0"/>
              <a:t> </a:t>
            </a:r>
            <a:r>
              <a:rPr lang="en-US" dirty="0" err="1" smtClean="0"/>
              <a:t>holatini</a:t>
            </a:r>
            <a:r>
              <a:rPr lang="en-US" dirty="0" smtClean="0"/>
              <a:t> </a:t>
            </a:r>
            <a:r>
              <a:rPr lang="en-US" dirty="0" err="1" smtClean="0"/>
              <a:t>o’zgartirish</a:t>
            </a:r>
            <a:endParaRPr lang="ru-RU" dirty="0" smtClean="0"/>
          </a:p>
          <a:p>
            <a:r>
              <a:rPr lang="en-US" dirty="0" err="1" smtClean="0"/>
              <a:t>Mikro</a:t>
            </a:r>
            <a:r>
              <a:rPr lang="en-US" dirty="0" smtClean="0"/>
              <a:t> </a:t>
            </a:r>
            <a:r>
              <a:rPr lang="en-US" dirty="0" err="1" smtClean="0"/>
              <a:t>darajaga</a:t>
            </a:r>
            <a:r>
              <a:rPr lang="en-US" dirty="0" smtClean="0"/>
              <a:t> </a:t>
            </a:r>
            <a:r>
              <a:rPr lang="en-US" dirty="0" err="1" smtClean="0"/>
              <a:t>qo'shish</a:t>
            </a:r>
            <a:endParaRPr lang="ru-RU" dirty="0" smtClean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98281" y="214290"/>
            <a:ext cx="3245719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86512" y="4814325"/>
            <a:ext cx="2857488" cy="20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  <a:softEdge rad="63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4500562" cy="11493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</a:t>
            </a: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texnologiyalar</a:t>
            </a:r>
            <a:endPara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0" y="2500306"/>
            <a:ext cx="6429388" cy="3500437"/>
          </a:xfrm>
        </p:spPr>
        <p:txBody>
          <a:bodyPr>
            <a:normAutofit fontScale="92500"/>
          </a:bodyPr>
          <a:lstStyle/>
          <a:p>
            <a:r>
              <a:rPr lang="en-US" b="1" dirty="0" err="1" smtClean="0"/>
              <a:t>Zamonaviy</a:t>
            </a:r>
            <a:r>
              <a:rPr lang="en-US" b="1" dirty="0" smtClean="0"/>
              <a:t> </a:t>
            </a:r>
            <a:r>
              <a:rPr lang="en-US" b="1" dirty="0" err="1" smtClean="0"/>
              <a:t>elektr</a:t>
            </a:r>
            <a:r>
              <a:rPr lang="en-US" b="1" dirty="0" smtClean="0"/>
              <a:t> </a:t>
            </a:r>
            <a:r>
              <a:rPr lang="en-US" b="1" dirty="0" err="1" smtClean="0"/>
              <a:t>texnologiyalari</a:t>
            </a:r>
            <a:endParaRPr lang="en-US" b="1" dirty="0" smtClean="0"/>
          </a:p>
          <a:p>
            <a:r>
              <a:rPr lang="en-US" b="1" dirty="0" err="1" smtClean="0"/>
              <a:t>Yuqori</a:t>
            </a:r>
            <a:r>
              <a:rPr lang="en-US" b="1" dirty="0" smtClean="0"/>
              <a:t> </a:t>
            </a:r>
            <a:r>
              <a:rPr lang="en-US" b="1" dirty="0" err="1" smtClean="0"/>
              <a:t>energetik</a:t>
            </a:r>
            <a:r>
              <a:rPr lang="en-US" b="1" dirty="0" smtClean="0"/>
              <a:t> </a:t>
            </a:r>
            <a:r>
              <a:rPr lang="en-US" b="1" dirty="0" err="1" smtClean="0"/>
              <a:t>nurlar</a:t>
            </a:r>
            <a:r>
              <a:rPr lang="en-US" b="1" dirty="0" smtClean="0"/>
              <a:t> </a:t>
            </a:r>
          </a:p>
          <a:p>
            <a:pPr>
              <a:buNone/>
            </a:pPr>
            <a:r>
              <a:rPr lang="en-US" b="1" dirty="0" smtClean="0"/>
              <a:t> </a:t>
            </a:r>
            <a:r>
              <a:rPr lang="en-US" b="1" dirty="0" smtClean="0"/>
              <a:t>   </a:t>
            </a:r>
            <a:r>
              <a:rPr lang="en-US" b="1" dirty="0" err="1" smtClean="0"/>
              <a:t>texnologiyasi</a:t>
            </a:r>
            <a:endParaRPr lang="en-US" b="1" dirty="0" smtClean="0"/>
          </a:p>
          <a:p>
            <a:r>
              <a:rPr lang="en-US" b="1" dirty="0" err="1" smtClean="0"/>
              <a:t>Ultratovush</a:t>
            </a:r>
            <a:r>
              <a:rPr lang="en-US" b="1" dirty="0" smtClean="0"/>
              <a:t> </a:t>
            </a:r>
            <a:r>
              <a:rPr lang="en-US" b="1" dirty="0" err="1" smtClean="0"/>
              <a:t>texnologiyasi</a:t>
            </a:r>
            <a:endParaRPr lang="en-US" b="1" dirty="0" smtClean="0"/>
          </a:p>
          <a:p>
            <a:r>
              <a:rPr lang="en-US" b="1" dirty="0" err="1" smtClean="0"/>
              <a:t>Plazma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r>
              <a:rPr lang="en-US" b="1" dirty="0" smtClean="0"/>
              <a:t> </a:t>
            </a:r>
            <a:r>
              <a:rPr lang="en-US" b="1" dirty="0" err="1" smtClean="0"/>
              <a:t>berish</a:t>
            </a:r>
            <a:endParaRPr lang="en-US" b="1" dirty="0" smtClean="0"/>
          </a:p>
          <a:p>
            <a:r>
              <a:rPr lang="en-US" b="1" dirty="0" err="1" smtClean="0"/>
              <a:t>Qatlamli</a:t>
            </a:r>
            <a:r>
              <a:rPr lang="en-US" b="1" dirty="0" smtClean="0"/>
              <a:t> </a:t>
            </a:r>
            <a:r>
              <a:rPr lang="en-US" b="1" dirty="0" err="1" smtClean="0"/>
              <a:t>to’ldirish</a:t>
            </a:r>
            <a:r>
              <a:rPr lang="en-US" b="1" dirty="0" smtClean="0"/>
              <a:t> </a:t>
            </a:r>
            <a:r>
              <a:rPr lang="en-US" b="1" dirty="0" err="1" smtClean="0"/>
              <a:t>texnologiyalar</a:t>
            </a:r>
            <a:r>
              <a:rPr lang="en-US" b="1" dirty="0" smtClean="0"/>
              <a:t> 3D</a:t>
            </a:r>
            <a:endParaRPr lang="ru-RU" dirty="0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214313"/>
            <a:ext cx="251142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4559300"/>
            <a:ext cx="2500312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2500313"/>
            <a:ext cx="257175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C57E-D3D8-4216-82F3-87EEEAFB5C47}" type="slidenum">
              <a:rPr lang="ru-RU"/>
              <a:pPr/>
              <a:t>39</a:t>
            </a:fld>
            <a:endParaRPr lang="ru-RU"/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70000"/>
              </a:lnSpc>
            </a:pPr>
            <a:r>
              <a:rPr lang="en-US" sz="4400" b="1" dirty="0" err="1" smtClean="0"/>
              <a:t>Texnologik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jarayonni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qismlarga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parchalash</a:t>
            </a:r>
            <a:r>
              <a:rPr lang="en-US" sz="4400" b="1" dirty="0" smtClean="0"/>
              <a:t> </a:t>
            </a:r>
            <a:endParaRPr lang="ru-RU" sz="4400" b="1" dirty="0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067175" y="1341438"/>
            <a:ext cx="4678363" cy="48244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 err="1" smtClean="0"/>
              <a:t>Zagotovka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sirt</a:t>
            </a:r>
            <a:r>
              <a:rPr lang="en-US" sz="2400" b="1" dirty="0" smtClean="0"/>
              <a:t> 1 – 5) </a:t>
            </a:r>
            <a:r>
              <a:rPr lang="en-US" sz="2400" b="1" dirty="0" err="1" smtClean="0"/>
              <a:t>bir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tomondan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ishlov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berilsa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keyin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ikkinchi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qismini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qayta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ishlash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uchun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harakat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kilinsa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keyin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boshqa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uchidan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shu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yoki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boshqa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mashina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ustida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qismlarini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tomondan</a:t>
            </a:r>
            <a:r>
              <a:rPr lang="en-US" sz="2400" b="1" dirty="0" smtClean="0"/>
              <a:t>, TJ </a:t>
            </a:r>
            <a:r>
              <a:rPr lang="en-US" sz="2400" b="1" dirty="0" err="1" smtClean="0"/>
              <a:t>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bunday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bajarilishi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ikki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operatsiyada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amalga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oshiriladi</a:t>
            </a:r>
            <a:r>
              <a:rPr lang="en-US" sz="2400" b="1" dirty="0" smtClean="0"/>
              <a:t>.</a:t>
            </a:r>
            <a:endParaRPr lang="ru-RU" sz="2400" b="1" dirty="0"/>
          </a:p>
        </p:txBody>
      </p:sp>
      <p:pic>
        <p:nvPicPr>
          <p:cNvPr id="101384" name="Picture 8" descr="Деталь-Заготовка -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628775"/>
            <a:ext cx="3600450" cy="1600200"/>
          </a:xfrm>
          <a:noFill/>
          <a:ln/>
        </p:spPr>
      </p:pic>
      <p:pic>
        <p:nvPicPr>
          <p:cNvPr id="101385" name="Picture 9" descr="Операция 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4005263"/>
            <a:ext cx="3024187" cy="1454150"/>
          </a:xfrm>
          <a:noFill/>
          <a:ln/>
        </p:spPr>
      </p:pic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468313" y="3500438"/>
            <a:ext cx="2952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 err="1" smtClean="0"/>
              <a:t>Detal-zagotovka</a:t>
            </a:r>
            <a:endParaRPr lang="ru-RU" sz="2000" b="1" dirty="0"/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827088" y="5589588"/>
            <a:ext cx="254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 smtClean="0"/>
              <a:t>1-amal</a:t>
            </a:r>
            <a:endParaRPr lang="ru-RU" sz="2000" b="1" dirty="0"/>
          </a:p>
        </p:txBody>
      </p:sp>
      <p:pic>
        <p:nvPicPr>
          <p:cNvPr id="101388" name="Picture 12" descr="Операция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4149725"/>
            <a:ext cx="3457575" cy="1717675"/>
          </a:xfrm>
          <a:prstGeom prst="rect">
            <a:avLst/>
          </a:prstGeom>
          <a:noFill/>
        </p:spPr>
      </p:pic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5219700" y="5876925"/>
            <a:ext cx="2684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smtClean="0"/>
              <a:t>2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amal</a:t>
            </a:r>
            <a:endParaRPr lang="ru-RU" sz="2000" b="1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8602-DBEE-403A-B5C5-D7AECEF347CC}" type="slidenum">
              <a:rPr lang="ru-RU"/>
              <a:pPr/>
              <a:t>40</a:t>
            </a:fld>
            <a:endParaRPr lang="ru-RU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70000"/>
              </a:lnSpc>
            </a:pPr>
            <a:r>
              <a:rPr lang="en-US" b="1" dirty="0" err="1" smtClean="0"/>
              <a:t>Texnologik</a:t>
            </a:r>
            <a:r>
              <a:rPr lang="en-US" b="1" dirty="0" smtClean="0"/>
              <a:t> </a:t>
            </a:r>
            <a:r>
              <a:rPr lang="en-US" b="1" dirty="0" err="1" smtClean="0"/>
              <a:t>jarayonni</a:t>
            </a:r>
            <a:r>
              <a:rPr lang="en-US" b="1" dirty="0" smtClean="0"/>
              <a:t> </a:t>
            </a:r>
            <a:r>
              <a:rPr lang="en-US" b="1" dirty="0" err="1" smtClean="0"/>
              <a:t>qismlarga</a:t>
            </a:r>
            <a:r>
              <a:rPr lang="en-US" b="1" dirty="0" smtClean="0"/>
              <a:t> </a:t>
            </a:r>
            <a:r>
              <a:rPr lang="en-US" b="1" dirty="0" err="1" smtClean="0"/>
              <a:t>parchalash</a:t>
            </a:r>
            <a:r>
              <a:rPr lang="en-US" b="1" dirty="0" smtClean="0"/>
              <a:t> </a:t>
            </a:r>
            <a:endParaRPr lang="ru-RU" sz="4400" b="1" dirty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067175" y="1341438"/>
            <a:ext cx="4678363" cy="4824412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err="1" smtClean="0"/>
              <a:t>Qismni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uchi</a:t>
            </a:r>
            <a:r>
              <a:rPr lang="en-US" sz="2400" dirty="0" smtClean="0"/>
              <a:t> (</a:t>
            </a:r>
            <a:r>
              <a:rPr lang="en-US" sz="2400" dirty="0" err="1" smtClean="0"/>
              <a:t>sirt</a:t>
            </a:r>
            <a:r>
              <a:rPr lang="en-US" sz="2400" dirty="0" smtClean="0"/>
              <a:t> 1 – 5)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amal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keyin</a:t>
            </a:r>
            <a:r>
              <a:rPr lang="en-US" sz="2400" dirty="0" smtClean="0"/>
              <a:t> </a:t>
            </a:r>
            <a:r>
              <a:rPr lang="en-US" sz="2400" dirty="0" err="1" smtClean="0"/>
              <a:t>yana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uchi</a:t>
            </a:r>
            <a:r>
              <a:rPr lang="en-US" sz="2400" dirty="0" smtClean="0"/>
              <a:t> (</a:t>
            </a:r>
            <a:r>
              <a:rPr lang="en-US" sz="2400" dirty="0" err="1" smtClean="0"/>
              <a:t>sirt</a:t>
            </a:r>
            <a:r>
              <a:rPr lang="en-US" sz="2400" dirty="0" smtClean="0"/>
              <a:t> 6-8)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amal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bo'lsa</a:t>
            </a:r>
            <a:r>
              <a:rPr lang="en-US" sz="2400" dirty="0" smtClean="0"/>
              <a:t>, </a:t>
            </a:r>
            <a:r>
              <a:rPr lang="en-US" sz="2400" dirty="0" smtClean="0"/>
              <a:t>TJ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ikki</a:t>
            </a:r>
            <a:r>
              <a:rPr lang="en-US" sz="2400" dirty="0" smtClean="0"/>
              <a:t> </a:t>
            </a:r>
            <a:r>
              <a:rPr lang="en-US" sz="2400" dirty="0" err="1" smtClean="0"/>
              <a:t>o'rnatish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operatsiyani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oshiriladi</a:t>
            </a:r>
            <a:r>
              <a:rPr lang="en-US" sz="2000" b="1" dirty="0" smtClean="0"/>
              <a:t>.</a:t>
            </a:r>
            <a:endParaRPr lang="ru-RU" sz="2000" b="1" dirty="0"/>
          </a:p>
        </p:txBody>
      </p:sp>
      <p:pic>
        <p:nvPicPr>
          <p:cNvPr id="103428" name="Picture 4" descr="Деталь-Заготовка -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628775"/>
            <a:ext cx="3600450" cy="1600200"/>
          </a:xfrm>
          <a:noFill/>
          <a:ln/>
        </p:spPr>
      </p:pic>
      <p:pic>
        <p:nvPicPr>
          <p:cNvPr id="103429" name="Picture 5" descr="Операция 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4005263"/>
            <a:ext cx="3024187" cy="1454150"/>
          </a:xfrm>
          <a:noFill/>
          <a:ln/>
        </p:spPr>
      </p:pic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468313" y="3500438"/>
            <a:ext cx="295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 err="1" smtClean="0"/>
              <a:t>Detal-zagotovka</a:t>
            </a:r>
            <a:endParaRPr lang="ru-RU" sz="2000" b="1" dirty="0"/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827088" y="5589588"/>
            <a:ext cx="254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err="1"/>
              <a:t>Установ</a:t>
            </a:r>
            <a:r>
              <a:rPr lang="ru-RU" sz="2000" b="1" dirty="0"/>
              <a:t> А</a:t>
            </a:r>
          </a:p>
        </p:txBody>
      </p:sp>
      <p:pic>
        <p:nvPicPr>
          <p:cNvPr id="103432" name="Picture 8" descr="Операция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3933825"/>
            <a:ext cx="3457575" cy="1717675"/>
          </a:xfrm>
          <a:prstGeom prst="rect">
            <a:avLst/>
          </a:prstGeom>
          <a:noFill/>
        </p:spPr>
      </p:pic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5343525" y="5727700"/>
            <a:ext cx="2684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err="1"/>
              <a:t>Установ</a:t>
            </a:r>
            <a:r>
              <a:rPr lang="ru-RU" sz="2000" b="1" dirty="0"/>
              <a:t> Б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F724-F0B8-4B2F-85B8-6C4EF6A74D79}" type="slidenum">
              <a:rPr lang="ru-RU"/>
              <a:pPr/>
              <a:t>41</a:t>
            </a:fld>
            <a:endParaRPr lang="ru-RU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3600" b="1" dirty="0" err="1" smtClean="0"/>
              <a:t>Mexanik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ishlov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berish</a:t>
            </a:r>
            <a:r>
              <a:rPr lang="en-US" sz="3600" b="1" dirty="0" smtClean="0"/>
              <a:t> TJ </a:t>
            </a:r>
            <a:r>
              <a:rPr lang="en-US" sz="3600" b="1" dirty="0" err="1" smtClean="0"/>
              <a:t>mazmuni</a:t>
            </a:r>
            <a:endParaRPr lang="ru-RU" sz="3800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341438"/>
            <a:ext cx="8139112" cy="467836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TP </a:t>
            </a:r>
            <a:r>
              <a:rPr lang="en-US" sz="2500" dirty="0" err="1" smtClean="0"/>
              <a:t>ishlash</a:t>
            </a:r>
            <a:r>
              <a:rPr lang="en-US" sz="2500" dirty="0" smtClean="0"/>
              <a:t> </a:t>
            </a:r>
            <a:r>
              <a:rPr lang="en-US" sz="2500" dirty="0" err="1" smtClean="0"/>
              <a:t>yaratish</a:t>
            </a:r>
            <a:r>
              <a:rPr lang="en-US" sz="2500" dirty="0" smtClean="0"/>
              <a:t> </a:t>
            </a:r>
            <a:r>
              <a:rPr lang="en-US" sz="2500" dirty="0" err="1" smtClean="0"/>
              <a:t>uchun</a:t>
            </a:r>
            <a:r>
              <a:rPr lang="en-US" sz="2500" dirty="0" smtClean="0"/>
              <a:t> </a:t>
            </a:r>
            <a:r>
              <a:rPr lang="en-US" sz="2500" dirty="0" err="1" smtClean="0"/>
              <a:t>ish</a:t>
            </a:r>
            <a:r>
              <a:rPr lang="en-US" sz="2500" dirty="0" smtClean="0"/>
              <a:t> </a:t>
            </a:r>
            <a:r>
              <a:rPr lang="en-US" sz="2500" dirty="0" err="1" smtClean="0"/>
              <a:t>quyidagi</a:t>
            </a:r>
            <a:r>
              <a:rPr lang="en-US" sz="2500" dirty="0" smtClean="0"/>
              <a:t> </a:t>
            </a:r>
            <a:r>
              <a:rPr lang="en-US" sz="2500" dirty="0" err="1" smtClean="0"/>
              <a:t>bosqichlarni</a:t>
            </a:r>
            <a:r>
              <a:rPr lang="en-US" sz="2500" dirty="0" smtClean="0"/>
              <a:t> </a:t>
            </a:r>
            <a:r>
              <a:rPr lang="en-US" sz="2500" dirty="0" err="1" smtClean="0"/>
              <a:t>o'z</a:t>
            </a:r>
            <a:r>
              <a:rPr lang="en-US" sz="2500" dirty="0" smtClean="0"/>
              <a:t> </a:t>
            </a:r>
            <a:r>
              <a:rPr lang="en-US" sz="2500" dirty="0" err="1" smtClean="0"/>
              <a:t>ichiga</a:t>
            </a:r>
            <a:r>
              <a:rPr lang="en-US" sz="2500" dirty="0" smtClean="0"/>
              <a:t> </a:t>
            </a:r>
            <a:r>
              <a:rPr lang="en-US" sz="2500" dirty="0" err="1" smtClean="0"/>
              <a:t>oladi</a:t>
            </a:r>
            <a:r>
              <a:rPr lang="en-US" sz="2500" dirty="0" smtClean="0"/>
              <a:t>: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1.TJ </a:t>
            </a:r>
            <a:r>
              <a:rPr lang="en-US" sz="2500" dirty="0" err="1" smtClean="0"/>
              <a:t>ishlab</a:t>
            </a:r>
            <a:r>
              <a:rPr lang="en-US" sz="2500" dirty="0" smtClean="0"/>
              <a:t> </a:t>
            </a:r>
            <a:r>
              <a:rPr lang="en-US" sz="2500" dirty="0" err="1" smtClean="0"/>
              <a:t>chiqish</a:t>
            </a:r>
            <a:r>
              <a:rPr lang="en-US" sz="2500" dirty="0" smtClean="0"/>
              <a:t> </a:t>
            </a:r>
            <a:r>
              <a:rPr lang="en-US" sz="2500" dirty="0" err="1" smtClean="0"/>
              <a:t>uchun</a:t>
            </a:r>
            <a:r>
              <a:rPr lang="en-US" sz="2500" dirty="0" smtClean="0"/>
              <a:t> </a:t>
            </a:r>
            <a:r>
              <a:rPr lang="en-US" sz="2500" dirty="0" err="1" smtClean="0"/>
              <a:t>dastlabki</a:t>
            </a:r>
            <a:r>
              <a:rPr lang="en-US" sz="2500" dirty="0" smtClean="0"/>
              <a:t> </a:t>
            </a:r>
            <a:r>
              <a:rPr lang="en-US" sz="2500" dirty="0" err="1" smtClean="0"/>
              <a:t>ma'lumotlarni</a:t>
            </a:r>
            <a:r>
              <a:rPr lang="en-US" sz="2500" dirty="0" smtClean="0"/>
              <a:t> </a:t>
            </a:r>
            <a:r>
              <a:rPr lang="en-US" sz="2500" dirty="0" err="1" smtClean="0"/>
              <a:t>tahlil</a:t>
            </a:r>
            <a:r>
              <a:rPr lang="en-US" sz="2500" dirty="0" smtClean="0"/>
              <a:t> </a:t>
            </a:r>
            <a:r>
              <a:rPr lang="en-US" sz="2500" dirty="0" err="1" smtClean="0"/>
              <a:t>qilish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2.Amaldagi </a:t>
            </a:r>
            <a:r>
              <a:rPr lang="en-US" sz="2500" dirty="0" err="1" smtClean="0"/>
              <a:t>standart</a:t>
            </a:r>
            <a:r>
              <a:rPr lang="en-US" sz="2500" dirty="0" smtClean="0"/>
              <a:t>, </a:t>
            </a:r>
            <a:r>
              <a:rPr lang="en-US" sz="2500" dirty="0" err="1" smtClean="0"/>
              <a:t>guruh</a:t>
            </a:r>
            <a:r>
              <a:rPr lang="en-US" sz="2500" dirty="0" smtClean="0"/>
              <a:t> TP </a:t>
            </a:r>
            <a:r>
              <a:rPr lang="en-US" sz="2500" dirty="0" err="1" smtClean="0"/>
              <a:t>ni</a:t>
            </a:r>
            <a:r>
              <a:rPr lang="en-US" sz="2500" dirty="0" smtClean="0"/>
              <a:t> </a:t>
            </a:r>
            <a:r>
              <a:rPr lang="en-US" sz="2500" dirty="0" err="1" smtClean="0"/>
              <a:t>tanlash</a:t>
            </a:r>
            <a:r>
              <a:rPr lang="en-US" sz="2500" dirty="0" smtClean="0"/>
              <a:t> </a:t>
            </a:r>
            <a:r>
              <a:rPr lang="en-US" sz="2500" dirty="0" err="1" smtClean="0"/>
              <a:t>yoki</a:t>
            </a:r>
            <a:r>
              <a:rPr lang="en-US" sz="2500" dirty="0" smtClean="0"/>
              <a:t> </a:t>
            </a:r>
            <a:r>
              <a:rPr lang="en-US" sz="2500" dirty="0" err="1" smtClean="0"/>
              <a:t>bitta</a:t>
            </a:r>
            <a:r>
              <a:rPr lang="en-US" sz="2500" dirty="0" smtClean="0"/>
              <a:t> </a:t>
            </a:r>
            <a:r>
              <a:rPr lang="en-US" sz="2500" dirty="0" err="1" smtClean="0"/>
              <a:t>jarayonning</a:t>
            </a:r>
            <a:r>
              <a:rPr lang="en-US" sz="2500" dirty="0" smtClean="0"/>
              <a:t> </a:t>
            </a:r>
            <a:r>
              <a:rPr lang="en-US" sz="2500" dirty="0" err="1" smtClean="0"/>
              <a:t>analogini</a:t>
            </a:r>
            <a:r>
              <a:rPr lang="en-US" sz="2500" dirty="0" smtClean="0"/>
              <a:t> </a:t>
            </a:r>
            <a:r>
              <a:rPr lang="en-US" sz="2500" dirty="0" err="1" smtClean="0"/>
              <a:t>izlash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3. </a:t>
            </a:r>
            <a:r>
              <a:rPr lang="en-US" sz="2500" dirty="0" err="1" smtClean="0"/>
              <a:t>Zagotovka</a:t>
            </a:r>
            <a:r>
              <a:rPr lang="en-US" sz="2500" dirty="0" smtClean="0"/>
              <a:t> </a:t>
            </a:r>
            <a:r>
              <a:rPr lang="en-US" sz="2500" dirty="0" err="1" smtClean="0"/>
              <a:t>turini</a:t>
            </a:r>
            <a:r>
              <a:rPr lang="en-US" sz="2500" dirty="0" smtClean="0"/>
              <a:t> </a:t>
            </a:r>
            <a:r>
              <a:rPr lang="en-US" sz="2500" dirty="0" err="1" smtClean="0"/>
              <a:t>va</a:t>
            </a:r>
            <a:r>
              <a:rPr lang="en-US" sz="2500" dirty="0" smtClean="0"/>
              <a:t> </a:t>
            </a:r>
            <a:r>
              <a:rPr lang="en-US" sz="2500" dirty="0" err="1" smtClean="0"/>
              <a:t>uni</a:t>
            </a:r>
            <a:r>
              <a:rPr lang="en-US" sz="2500" dirty="0" smtClean="0"/>
              <a:t> </a:t>
            </a:r>
            <a:r>
              <a:rPr lang="en-US" sz="2500" dirty="0" err="1" smtClean="0"/>
              <a:t>ishlab</a:t>
            </a:r>
            <a:r>
              <a:rPr lang="en-US" sz="2500" dirty="0" smtClean="0"/>
              <a:t> </a:t>
            </a:r>
            <a:r>
              <a:rPr lang="en-US" sz="2500" dirty="0" err="1" smtClean="0"/>
              <a:t>chiqarish</a:t>
            </a:r>
            <a:r>
              <a:rPr lang="en-US" sz="2500" dirty="0" smtClean="0"/>
              <a:t> </a:t>
            </a:r>
            <a:r>
              <a:rPr lang="en-US" sz="2500" dirty="0" err="1" smtClean="0"/>
              <a:t>usulini</a:t>
            </a:r>
            <a:r>
              <a:rPr lang="en-US" sz="2500" dirty="0" smtClean="0"/>
              <a:t> </a:t>
            </a:r>
            <a:r>
              <a:rPr lang="en-US" sz="2500" dirty="0" err="1" smtClean="0"/>
              <a:t>tanlash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4. </a:t>
            </a:r>
            <a:r>
              <a:rPr lang="en-US" sz="2500" dirty="0" err="1" smtClean="0"/>
              <a:t>Texnologik</a:t>
            </a:r>
            <a:r>
              <a:rPr lang="en-US" sz="2500" dirty="0" smtClean="0"/>
              <a:t> </a:t>
            </a:r>
            <a:r>
              <a:rPr lang="en-US" sz="2500" dirty="0" err="1" smtClean="0"/>
              <a:t>bazalarni</a:t>
            </a:r>
            <a:r>
              <a:rPr lang="en-US" sz="2500" dirty="0" smtClean="0"/>
              <a:t> </a:t>
            </a:r>
            <a:r>
              <a:rPr lang="en-US" sz="2500" dirty="0" err="1" smtClean="0"/>
              <a:t>tanlash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5. </a:t>
            </a:r>
            <a:r>
              <a:rPr lang="en-US" sz="2500" dirty="0" err="1" smtClean="0"/>
              <a:t>Qayta</a:t>
            </a:r>
            <a:r>
              <a:rPr lang="en-US" sz="2500" dirty="0" smtClean="0"/>
              <a:t> </a:t>
            </a:r>
            <a:r>
              <a:rPr lang="en-US" sz="2500" dirty="0" err="1" smtClean="0"/>
              <a:t>ishlash</a:t>
            </a:r>
            <a:r>
              <a:rPr lang="en-US" sz="2500" dirty="0" smtClean="0"/>
              <a:t> </a:t>
            </a:r>
            <a:r>
              <a:rPr lang="en-US" sz="2500" dirty="0" err="1" smtClean="0"/>
              <a:t>texnologik</a:t>
            </a:r>
            <a:r>
              <a:rPr lang="en-US" sz="2500" dirty="0" smtClean="0"/>
              <a:t> </a:t>
            </a:r>
            <a:r>
              <a:rPr lang="en-US" sz="2500" dirty="0" err="1" smtClean="0"/>
              <a:t>marshrutini</a:t>
            </a:r>
            <a:r>
              <a:rPr lang="en-US" sz="2500" dirty="0" smtClean="0"/>
              <a:t> </a:t>
            </a:r>
            <a:r>
              <a:rPr lang="en-US" sz="2500" dirty="0" err="1" smtClean="0"/>
              <a:t>tuzish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6.texnologik </a:t>
            </a:r>
            <a:r>
              <a:rPr lang="en-US" sz="2500" dirty="0" err="1" smtClean="0"/>
              <a:t>operatsiyalarni</a:t>
            </a:r>
            <a:r>
              <a:rPr lang="en-US" sz="2500" dirty="0" smtClean="0"/>
              <a:t> </a:t>
            </a:r>
            <a:r>
              <a:rPr lang="en-US" sz="2500" dirty="0" err="1" smtClean="0"/>
              <a:t>ishlab</a:t>
            </a:r>
            <a:r>
              <a:rPr lang="en-US" sz="2500" dirty="0" smtClean="0"/>
              <a:t> </a:t>
            </a:r>
            <a:r>
              <a:rPr lang="en-US" sz="2500" dirty="0" err="1" smtClean="0"/>
              <a:t>chiqish</a:t>
            </a:r>
            <a:r>
              <a:rPr lang="en-US" sz="2500" dirty="0" smtClean="0"/>
              <a:t> </a:t>
            </a:r>
            <a:r>
              <a:rPr lang="en-US" sz="2500" dirty="0" err="1" smtClean="0"/>
              <a:t>va</a:t>
            </a:r>
            <a:r>
              <a:rPr lang="en-US" sz="2500" dirty="0" smtClean="0"/>
              <a:t> </a:t>
            </a:r>
            <a:r>
              <a:rPr lang="en-US" sz="2500" dirty="0" err="1" smtClean="0"/>
              <a:t>o'tish</a:t>
            </a:r>
            <a:r>
              <a:rPr lang="en-US" sz="2500" dirty="0" smtClean="0"/>
              <a:t> </a:t>
            </a:r>
            <a:r>
              <a:rPr lang="en-US" sz="2500" dirty="0" err="1" smtClean="0"/>
              <a:t>ketma</a:t>
            </a:r>
            <a:r>
              <a:rPr lang="en-US" sz="2500" dirty="0" smtClean="0"/>
              <a:t>-</a:t>
            </a:r>
            <a:r>
              <a:rPr lang="en-US" sz="2500" dirty="0" err="1" smtClean="0"/>
              <a:t>ketligi</a:t>
            </a:r>
            <a:r>
              <a:rPr lang="en-US" sz="2500" dirty="0" smtClean="0"/>
              <a:t>;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None/>
            </a:pPr>
            <a:r>
              <a:rPr lang="en-US" sz="2500" dirty="0" smtClean="0"/>
              <a:t>7.texnologik </a:t>
            </a:r>
            <a:r>
              <a:rPr lang="en-US" sz="2500" dirty="0" err="1" smtClean="0"/>
              <a:t>uskunalar</a:t>
            </a:r>
            <a:r>
              <a:rPr lang="en-US" sz="2500" dirty="0" smtClean="0"/>
              <a:t> </a:t>
            </a:r>
            <a:r>
              <a:rPr lang="en-US" sz="2500" dirty="0" smtClean="0"/>
              <a:t>(</a:t>
            </a:r>
            <a:r>
              <a:rPr lang="en-US" sz="2500" dirty="0" err="1" smtClean="0"/>
              <a:t>Jixoz</a:t>
            </a:r>
            <a:r>
              <a:rPr lang="en-US" sz="2500" dirty="0" smtClean="0"/>
              <a:t>) </a:t>
            </a:r>
            <a:r>
              <a:rPr lang="en-US" sz="2500" dirty="0" err="1" smtClean="0"/>
              <a:t>operatsiyalarini</a:t>
            </a:r>
            <a:r>
              <a:rPr lang="en-US" sz="2500" dirty="0" smtClean="0"/>
              <a:t> </a:t>
            </a:r>
            <a:r>
              <a:rPr lang="en-US" sz="2500" dirty="0" err="1" smtClean="0"/>
              <a:t>tanlash</a:t>
            </a:r>
            <a:r>
              <a:rPr lang="en-US" sz="2500" dirty="0" smtClean="0"/>
              <a:t>;</a:t>
            </a:r>
            <a:endParaRPr lang="ru-RU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C2829-8C0F-4025-9A3E-B4468DC3BCC5}" type="slidenum">
              <a:rPr lang="ru-RU"/>
              <a:pPr/>
              <a:t>42</a:t>
            </a:fld>
            <a:endParaRPr lang="ru-RU"/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600" b="1" dirty="0" err="1" smtClean="0"/>
              <a:t>Mexanik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ishlov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berish</a:t>
            </a:r>
            <a:r>
              <a:rPr lang="en-US" sz="3600" b="1" dirty="0" smtClean="0"/>
              <a:t> TJ </a:t>
            </a:r>
            <a:r>
              <a:rPr lang="en-US" sz="3600" b="1" dirty="0" err="1" smtClean="0"/>
              <a:t>mazmuni</a:t>
            </a:r>
            <a:endParaRPr lang="ru-RU" sz="3800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071546"/>
            <a:ext cx="8139112" cy="4948254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Jixozlar</a:t>
            </a:r>
            <a:r>
              <a:rPr lang="en-US" sz="2800" dirty="0" smtClean="0"/>
              <a:t> </a:t>
            </a:r>
            <a:r>
              <a:rPr lang="en-US" sz="2800" dirty="0" err="1" smtClean="0"/>
              <a:t>extiyojini</a:t>
            </a:r>
            <a:r>
              <a:rPr lang="en-US" sz="2800" dirty="0" smtClean="0"/>
              <a:t> </a:t>
            </a:r>
            <a:r>
              <a:rPr lang="en-US" sz="2800" dirty="0" err="1" smtClean="0"/>
              <a:t>aniklash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buyurtma</a:t>
            </a:r>
            <a:r>
              <a:rPr lang="en-US" sz="2800" dirty="0" smtClean="0"/>
              <a:t> </a:t>
            </a:r>
            <a:r>
              <a:rPr lang="en-US" sz="2800" dirty="0" err="1" smtClean="0"/>
              <a:t>etish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Avtomatlashtirish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mexanizatsiyalash</a:t>
            </a:r>
            <a:r>
              <a:rPr lang="en-US" sz="2800" dirty="0" smtClean="0"/>
              <a:t> </a:t>
            </a:r>
            <a:r>
              <a:rPr lang="en-US" sz="2800" dirty="0" err="1" smtClean="0"/>
              <a:t>vositalari</a:t>
            </a:r>
            <a:r>
              <a:rPr lang="en-US" sz="2800" dirty="0" smtClean="0"/>
              <a:t>, </a:t>
            </a:r>
            <a:r>
              <a:rPr lang="en-US" sz="2800" dirty="0" smtClean="0"/>
              <a:t>transport </a:t>
            </a:r>
            <a:r>
              <a:rPr lang="en-US" sz="2800" dirty="0" err="1" smtClean="0"/>
              <a:t>vositalarini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tanlash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rejimlarini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tayinlash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jarayonni</a:t>
            </a:r>
            <a:r>
              <a:rPr lang="en-US" sz="2800" dirty="0" smtClean="0"/>
              <a:t> </a:t>
            </a:r>
            <a:r>
              <a:rPr lang="en-US" sz="2800" dirty="0" err="1" smtClean="0"/>
              <a:t>normalashtirish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Xavfsizlik</a:t>
            </a:r>
            <a:r>
              <a:rPr lang="en-US" sz="2800" dirty="0" smtClean="0"/>
              <a:t> </a:t>
            </a:r>
            <a:r>
              <a:rPr lang="en-US" sz="2800" dirty="0" err="1" smtClean="0"/>
              <a:t>talablarini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jarayonning</a:t>
            </a:r>
            <a:r>
              <a:rPr lang="en-US" sz="2800" dirty="0" smtClean="0"/>
              <a:t> </a:t>
            </a:r>
            <a:r>
              <a:rPr lang="en-US" sz="2800" dirty="0" err="1" smtClean="0"/>
              <a:t>iqtisodiy</a:t>
            </a:r>
            <a:r>
              <a:rPr lang="en-US" sz="2800" dirty="0" smtClean="0"/>
              <a:t> </a:t>
            </a:r>
            <a:r>
              <a:rPr lang="en-US" sz="2800" dirty="0" err="1" smtClean="0"/>
              <a:t>samaradorligini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;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rabicPeriod" startAt="8"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Jarayonga</a:t>
            </a:r>
            <a:r>
              <a:rPr lang="en-US" sz="2800" dirty="0" smtClean="0"/>
              <a:t> </a:t>
            </a:r>
            <a:r>
              <a:rPr lang="en-US" sz="2800" dirty="0" err="1" smtClean="0"/>
              <a:t>oid</a:t>
            </a:r>
            <a:r>
              <a:rPr lang="en-US" sz="2800" dirty="0" smtClean="0"/>
              <a:t> </a:t>
            </a:r>
            <a:r>
              <a:rPr lang="en-US" sz="2800" dirty="0" err="1" smtClean="0"/>
              <a:t>hujjatlarni</a:t>
            </a:r>
            <a:r>
              <a:rPr lang="en-US" sz="2800" dirty="0" smtClean="0"/>
              <a:t> </a:t>
            </a:r>
            <a:r>
              <a:rPr lang="en-US" sz="2800" dirty="0" err="1" smtClean="0"/>
              <a:t>rasmiylashtirish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5400" smtClean="0"/>
          </a:p>
          <a:p>
            <a:pPr algn="ctr">
              <a:buNone/>
            </a:pPr>
            <a:r>
              <a:rPr lang="en-US" sz="5400" smtClean="0"/>
              <a:t>E’tiboringiz</a:t>
            </a:r>
            <a:r>
              <a:rPr lang="en-US" sz="5400" dirty="0" smtClean="0"/>
              <a:t> </a:t>
            </a:r>
            <a:r>
              <a:rPr lang="en-US" sz="5400" dirty="0" err="1" smtClean="0"/>
              <a:t>uchun</a:t>
            </a:r>
            <a:r>
              <a:rPr lang="en-US" sz="5400" dirty="0" smtClean="0"/>
              <a:t> </a:t>
            </a:r>
            <a:r>
              <a:rPr lang="en-US" sz="5400" dirty="0" err="1" smtClean="0"/>
              <a:t>rahmat</a:t>
            </a:r>
            <a:r>
              <a:rPr lang="en-US" sz="5400" dirty="0" smtClean="0"/>
              <a:t>!</a:t>
            </a:r>
            <a:endParaRPr lang="ru-RU" sz="5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1841</Words>
  <Application>Microsoft Office PowerPoint</Application>
  <PresentationFormat>Экран (4:3)</PresentationFormat>
  <Paragraphs>266</Paragraphs>
  <Slides>43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5" baseType="lpstr">
      <vt:lpstr>Тема Office</vt:lpstr>
      <vt:lpstr>Picture</vt:lpstr>
      <vt:lpstr>3-маъруза. Zamonaviy texnologik jarayonlar va tizimli yondashuv</vt:lpstr>
      <vt:lpstr>Texnologik jarayonlar (TJ)turlari va tavsifi</vt:lpstr>
      <vt:lpstr>Texnologik jarayonning strukturaviy tuzilishi</vt:lpstr>
      <vt:lpstr>Слайд 4</vt:lpstr>
      <vt:lpstr>Texnologik jarayonning strukturaviy tuzilishi</vt:lpstr>
      <vt:lpstr>Слайд 6</vt:lpstr>
      <vt:lpstr>Слайд 7</vt:lpstr>
      <vt:lpstr>Ishlab chiqarish jarayoni tarqibi:</vt:lpstr>
      <vt:lpstr>Ishlab chiqarish jarayoni tarqibi:</vt:lpstr>
      <vt:lpstr>Ishlab chiqarish jarayoni tarqibi:</vt:lpstr>
      <vt:lpstr>Ishlab chiqarish jarayoni tarqibi:</vt:lpstr>
      <vt:lpstr>Texnologik jarayonning strukturaviy tuzilishi</vt:lpstr>
      <vt:lpstr>Texnologik jarayonning strukturaviy tuzilishi</vt:lpstr>
      <vt:lpstr>Mashinasozlik  mahsulotining tarqibiy tuzilishi</vt:lpstr>
      <vt:lpstr>Texnologik jarayonning strukturaviy tuzilishi</vt:lpstr>
      <vt:lpstr>Texnologik jarayonning strukturaviy tuzilishi</vt:lpstr>
      <vt:lpstr>Texnologik jarayonning strukturaviy tuzilishi</vt:lpstr>
      <vt:lpstr>Texnologik jarayonning strukturaviy tuzilishi</vt:lpstr>
      <vt:lpstr>Слайд 19</vt:lpstr>
      <vt:lpstr>Слайд 20</vt:lpstr>
      <vt:lpstr>Texnologik jarayonning strukturaviy tuzilishi</vt:lpstr>
      <vt:lpstr>Слайд 22</vt:lpstr>
      <vt:lpstr>Texnologik jarayonning strukturaviy tuzilishi</vt:lpstr>
      <vt:lpstr>Texnologik jarayonning strukturaviy tuzilishi</vt:lpstr>
      <vt:lpstr>Mashina  sinflari</vt:lpstr>
      <vt:lpstr>Mashina  sinflari</vt:lpstr>
      <vt:lpstr>Mashina  sinflari</vt:lpstr>
      <vt:lpstr>Texnologik jarayonning strukturaviy tuzilishi</vt:lpstr>
      <vt:lpstr>Texnologik jarayon (TJ) tuhunchasi</vt:lpstr>
      <vt:lpstr>Texnologik Amal (TA) tuhunchasi</vt:lpstr>
      <vt:lpstr>Texnologik Amal (TA) tuhunchasi 2</vt:lpstr>
      <vt:lpstr>Texnologik Amal (TA) tuhunchasi 3</vt:lpstr>
      <vt:lpstr>Texnologik Amal (TA) tuhunchasi 2</vt:lpstr>
      <vt:lpstr>Turli ishlab chikarishlar uchun bir yilda tayyorlanuvchi bir hil nomdagi va tip o’lchamdagi detallar soni</vt:lpstr>
      <vt:lpstr>Ishlab chiqarish turini aniqlash  </vt:lpstr>
      <vt:lpstr>Ishlab chiqarish turini aniqlash  </vt:lpstr>
      <vt:lpstr>Materiallarni qayta ishlashning texnologik jarayonlari:</vt:lpstr>
      <vt:lpstr>Universal texnologiyalar</vt:lpstr>
      <vt:lpstr>Texnologik jarayonni qismlarga parchalash </vt:lpstr>
      <vt:lpstr>Texnologik jarayonni qismlarga parchalash </vt:lpstr>
      <vt:lpstr>Mexanik ishlov berish TJ mazmuni</vt:lpstr>
      <vt:lpstr>Mexanik ishlov berish TJ mazmuni</vt:lpstr>
      <vt:lpstr>Слайд 43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Texnologik jarayonning strukturaviy tuzilishi</dc:title>
  <dc:creator>Пользователь Windows</dc:creator>
  <cp:lastModifiedBy>Пользователь Windows</cp:lastModifiedBy>
  <cp:revision>62</cp:revision>
  <dcterms:created xsi:type="dcterms:W3CDTF">2021-04-11T17:05:43Z</dcterms:created>
  <dcterms:modified xsi:type="dcterms:W3CDTF">2021-04-13T03:25:28Z</dcterms:modified>
</cp:coreProperties>
</file>