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58" r:id="rId3"/>
    <p:sldId id="257" r:id="rId4"/>
    <p:sldId id="305" r:id="rId5"/>
    <p:sldId id="259" r:id="rId6"/>
    <p:sldId id="306" r:id="rId7"/>
    <p:sldId id="260" r:id="rId8"/>
    <p:sldId id="307" r:id="rId9"/>
    <p:sldId id="261" r:id="rId10"/>
    <p:sldId id="308" r:id="rId11"/>
    <p:sldId id="262" r:id="rId12"/>
    <p:sldId id="309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6" r:id="rId26"/>
    <p:sldId id="277" r:id="rId27"/>
    <p:sldId id="278" r:id="rId28"/>
    <p:sldId id="312" r:id="rId29"/>
    <p:sldId id="279" r:id="rId30"/>
    <p:sldId id="293" r:id="rId31"/>
    <p:sldId id="280" r:id="rId32"/>
    <p:sldId id="295" r:id="rId33"/>
    <p:sldId id="296" r:id="rId34"/>
    <p:sldId id="297" r:id="rId35"/>
    <p:sldId id="282" r:id="rId36"/>
    <p:sldId id="298" r:id="rId37"/>
    <p:sldId id="299" r:id="rId38"/>
    <p:sldId id="300" r:id="rId39"/>
    <p:sldId id="311" r:id="rId40"/>
    <p:sldId id="301" r:id="rId41"/>
    <p:sldId id="303" r:id="rId42"/>
    <p:sldId id="302" r:id="rId43"/>
    <p:sldId id="304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>
        <p:scale>
          <a:sx n="120" d="100"/>
          <a:sy n="120" d="100"/>
        </p:scale>
        <p:origin x="-137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4154F-9DF3-4407-98E9-27C582312B16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7A0DC-1374-4038-86EF-A94C8E69376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590624-93BF-424D-AA47-ECEB807C15A7}" type="slidenum">
              <a:rPr lang="ru-RU"/>
              <a:pPr/>
              <a:t>29</a:t>
            </a:fld>
            <a:endParaRPr lang="ru-RU"/>
          </a:p>
        </p:txBody>
      </p:sp>
      <p:sp>
        <p:nvSpPr>
          <p:cNvPr id="399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590624-93BF-424D-AA47-ECEB807C15A7}" type="slidenum">
              <a:rPr lang="ru-RU"/>
              <a:pPr/>
              <a:t>30</a:t>
            </a:fld>
            <a:endParaRPr lang="ru-RU"/>
          </a:p>
        </p:txBody>
      </p:sp>
      <p:sp>
        <p:nvSpPr>
          <p:cNvPr id="399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7B5661-BD65-4F31-8B54-50CD0B705CD3}" type="slidenum">
              <a:rPr lang="ru-RU"/>
              <a:pPr/>
              <a:t>31</a:t>
            </a:fld>
            <a:endParaRPr lang="ru-RU"/>
          </a:p>
        </p:txBody>
      </p:sp>
      <p:sp>
        <p:nvSpPr>
          <p:cNvPr id="409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7B5661-BD65-4F31-8B54-50CD0B705CD3}" type="slidenum">
              <a:rPr lang="ru-RU"/>
              <a:pPr/>
              <a:t>32</a:t>
            </a:fld>
            <a:endParaRPr lang="ru-RU"/>
          </a:p>
        </p:txBody>
      </p:sp>
      <p:sp>
        <p:nvSpPr>
          <p:cNvPr id="409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7B5661-BD65-4F31-8B54-50CD0B705CD3}" type="slidenum">
              <a:rPr lang="ru-RU"/>
              <a:pPr/>
              <a:t>33</a:t>
            </a:fld>
            <a:endParaRPr lang="ru-RU"/>
          </a:p>
        </p:txBody>
      </p:sp>
      <p:sp>
        <p:nvSpPr>
          <p:cNvPr id="409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7B5661-BD65-4F31-8B54-50CD0B705CD3}" type="slidenum">
              <a:rPr lang="ru-RU"/>
              <a:pPr/>
              <a:t>34</a:t>
            </a:fld>
            <a:endParaRPr lang="ru-RU"/>
          </a:p>
        </p:txBody>
      </p:sp>
      <p:sp>
        <p:nvSpPr>
          <p:cNvPr id="409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1B5DB-5F05-4E0F-AF10-83776209A64C}" type="slidenum">
              <a:rPr lang="ru-RU"/>
              <a:pPr/>
              <a:t>35</a:t>
            </a:fld>
            <a:endParaRPr 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1B5DB-5F05-4E0F-AF10-83776209A64C}" type="slidenum">
              <a:rPr lang="ru-RU"/>
              <a:pPr/>
              <a:t>36</a:t>
            </a:fld>
            <a:endParaRPr 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1B5DB-5F05-4E0F-AF10-83776209A64C}" type="slidenum">
              <a:rPr lang="ru-RU"/>
              <a:pPr/>
              <a:t>37</a:t>
            </a:fld>
            <a:endParaRPr 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1B5DB-5F05-4E0F-AF10-83776209A64C}" type="slidenum">
              <a:rPr lang="ru-RU"/>
              <a:pPr/>
              <a:t>38</a:t>
            </a:fld>
            <a:endParaRPr 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1B5DB-5F05-4E0F-AF10-83776209A64C}" type="slidenum">
              <a:rPr lang="ru-RU"/>
              <a:pPr/>
              <a:t>39</a:t>
            </a:fld>
            <a:endParaRPr 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1B5DB-5F05-4E0F-AF10-83776209A64C}" type="slidenum">
              <a:rPr lang="ru-RU"/>
              <a:pPr/>
              <a:t>40</a:t>
            </a:fld>
            <a:endParaRPr 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1B5DB-5F05-4E0F-AF10-83776209A64C}" type="slidenum">
              <a:rPr lang="ru-RU"/>
              <a:pPr/>
              <a:t>41</a:t>
            </a:fld>
            <a:endParaRPr 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1B5DB-5F05-4E0F-AF10-83776209A64C}" type="slidenum">
              <a:rPr lang="ru-RU"/>
              <a:pPr/>
              <a:t>42</a:t>
            </a:fld>
            <a:endParaRPr 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1B5DB-5F05-4E0F-AF10-83776209A64C}" type="slidenum">
              <a:rPr lang="ru-RU"/>
              <a:pPr/>
              <a:t>43</a:t>
            </a:fld>
            <a:endParaRPr lang="ru-RU"/>
          </a:p>
        </p:txBody>
      </p:sp>
      <p:sp>
        <p:nvSpPr>
          <p:cNvPr id="43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C0216-1E35-41E5-BEF2-27E969682B98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E20C7-A526-4E22-A9FE-EEF62F2A8B2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000241"/>
            <a:ext cx="8643998" cy="160021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>6-MAVZU. TEXNOLOGIK JARAYONLARNI LOYIHALASHDA YANGI CAD/CAM/CAE USULLARI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fontScale="92500" lnSpcReduction="20000"/>
          </a:bodyPr>
          <a:lstStyle/>
          <a:p>
            <a:r>
              <a:rPr lang="en-US" sz="3600" dirty="0" err="1" smtClean="0"/>
              <a:t>Komputerlashtirilgan</a:t>
            </a:r>
            <a:r>
              <a:rPr lang="en-US" sz="3600" dirty="0" smtClean="0"/>
              <a:t> </a:t>
            </a:r>
            <a:r>
              <a:rPr lang="en-US" sz="3600" dirty="0" err="1" smtClean="0"/>
              <a:t>loyihalash</a:t>
            </a:r>
            <a:r>
              <a:rPr lang="en-US" sz="3600" dirty="0" smtClean="0"/>
              <a:t> (CAD System-Computer Aided Design System) - </a:t>
            </a:r>
            <a:r>
              <a:rPr lang="en-US" sz="3600" dirty="0" err="1" smtClean="0"/>
              <a:t>barcha</a:t>
            </a:r>
            <a:r>
              <a:rPr lang="en-US" sz="3600" dirty="0" smtClean="0"/>
              <a:t> </a:t>
            </a:r>
            <a:r>
              <a:rPr lang="en-US" sz="3600" dirty="0" err="1" smtClean="0"/>
              <a:t>loyiha</a:t>
            </a:r>
            <a:r>
              <a:rPr lang="en-US" sz="3600" dirty="0" smtClean="0"/>
              <a:t> </a:t>
            </a:r>
            <a:r>
              <a:rPr lang="en-US" sz="3600" dirty="0" err="1" smtClean="0"/>
              <a:t>echimlari</a:t>
            </a:r>
            <a:r>
              <a:rPr lang="en-US" sz="3600" dirty="0" smtClean="0"/>
              <a:t> </a:t>
            </a:r>
            <a:r>
              <a:rPr lang="en-US" sz="3600" dirty="0" err="1" smtClean="0"/>
              <a:t>yoki</a:t>
            </a:r>
            <a:r>
              <a:rPr lang="en-US" sz="3600" dirty="0" smtClean="0"/>
              <a:t> </a:t>
            </a:r>
            <a:r>
              <a:rPr lang="en-US" sz="3600" dirty="0" err="1" smtClean="0"/>
              <a:t>ularning</a:t>
            </a:r>
            <a:r>
              <a:rPr lang="en-US" sz="3600" dirty="0" smtClean="0"/>
              <a:t> </a:t>
            </a:r>
            <a:r>
              <a:rPr lang="en-US" sz="3600" dirty="0" err="1" smtClean="0"/>
              <a:t>bir</a:t>
            </a:r>
            <a:r>
              <a:rPr lang="en-US" sz="3600" dirty="0" smtClean="0"/>
              <a:t> </a:t>
            </a:r>
            <a:r>
              <a:rPr lang="en-US" sz="3600" dirty="0" err="1" smtClean="0"/>
              <a:t>qismi</a:t>
            </a:r>
            <a:r>
              <a:rPr lang="en-US" sz="3600" dirty="0" smtClean="0"/>
              <a:t> </a:t>
            </a:r>
            <a:r>
              <a:rPr lang="en-US" sz="3600" dirty="0" err="1" smtClean="0"/>
              <a:t>kompyuterda</a:t>
            </a:r>
            <a:r>
              <a:rPr lang="en-US" sz="3600" dirty="0" smtClean="0"/>
              <a:t> </a:t>
            </a:r>
            <a:r>
              <a:rPr lang="en-US" sz="3600" dirty="0" err="1" smtClean="0"/>
              <a:t>matematik</a:t>
            </a:r>
            <a:r>
              <a:rPr lang="en-US" sz="3600" dirty="0" smtClean="0"/>
              <a:t> </a:t>
            </a:r>
            <a:r>
              <a:rPr lang="en-US" sz="3600" dirty="0" err="1" smtClean="0"/>
              <a:t>modellarni</a:t>
            </a:r>
            <a:r>
              <a:rPr lang="en-US" sz="3600" dirty="0" smtClean="0"/>
              <a:t> </a:t>
            </a:r>
            <a:r>
              <a:rPr lang="en-US" sz="3600" dirty="0" err="1" smtClean="0"/>
              <a:t>hisoblash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kompilyatsiya</a:t>
            </a:r>
            <a:r>
              <a:rPr lang="en-US" sz="3600" dirty="0" smtClean="0"/>
              <a:t> </a:t>
            </a:r>
            <a:r>
              <a:rPr lang="en-US" sz="3600" dirty="0" err="1" smtClean="0"/>
              <a:t>qilish</a:t>
            </a:r>
            <a:r>
              <a:rPr lang="en-US" sz="3600" dirty="0" smtClean="0"/>
              <a:t> </a:t>
            </a:r>
            <a:r>
              <a:rPr lang="en-US" sz="3600" dirty="0" err="1" smtClean="0"/>
              <a:t>natijasida</a:t>
            </a:r>
            <a:r>
              <a:rPr lang="en-US" sz="3600" dirty="0" smtClean="0"/>
              <a:t> </a:t>
            </a:r>
            <a:r>
              <a:rPr lang="en-US" sz="3600" dirty="0" err="1" smtClean="0"/>
              <a:t>olingan</a:t>
            </a:r>
            <a:r>
              <a:rPr lang="en-US" sz="3600" dirty="0" smtClean="0"/>
              <a:t> </a:t>
            </a:r>
            <a:r>
              <a:rPr lang="en-US" sz="3600" dirty="0" err="1" smtClean="0"/>
              <a:t>dizaynni</a:t>
            </a:r>
            <a:r>
              <a:rPr lang="en-US" sz="3600" dirty="0" smtClean="0"/>
              <a:t> </a:t>
            </a:r>
            <a:r>
              <a:rPr lang="en-US" sz="3600" dirty="0" err="1" smtClean="0"/>
              <a:t>amalga</a:t>
            </a:r>
            <a:r>
              <a:rPr lang="en-US" sz="3600" dirty="0" smtClean="0"/>
              <a:t> </a:t>
            </a:r>
            <a:r>
              <a:rPr lang="en-US" sz="3600" dirty="0" err="1" smtClean="0"/>
              <a:t>oshiruvchi</a:t>
            </a:r>
            <a:r>
              <a:rPr lang="en-US" sz="3600" dirty="0" smtClean="0"/>
              <a:t> </a:t>
            </a:r>
            <a:r>
              <a:rPr lang="en-US" sz="3600" dirty="0" err="1" smtClean="0"/>
              <a:t>tizim</a:t>
            </a:r>
            <a:r>
              <a:rPr lang="en-US" sz="3600" dirty="0" smtClean="0"/>
              <a:t>.</a:t>
            </a:r>
          </a:p>
          <a:p>
            <a:endParaRPr lang="ru-RU" sz="3600" dirty="0" smtClean="0"/>
          </a:p>
          <a:p>
            <a:r>
              <a:rPr lang="en-US" sz="3600" dirty="0" err="1" smtClean="0"/>
              <a:t>Hozirgi</a:t>
            </a:r>
            <a:r>
              <a:rPr lang="en-US" sz="3600" dirty="0" smtClean="0"/>
              <a:t> </a:t>
            </a:r>
            <a:r>
              <a:rPr lang="en-US" sz="3600" dirty="0" err="1" smtClean="0"/>
              <a:t>vaqtda</a:t>
            </a:r>
            <a:r>
              <a:rPr lang="en-US" sz="3600" dirty="0" smtClean="0"/>
              <a:t> </a:t>
            </a:r>
            <a:r>
              <a:rPr lang="en-US" sz="3600" dirty="0" err="1" smtClean="0"/>
              <a:t>mashinasozlik</a:t>
            </a:r>
            <a:r>
              <a:rPr lang="en-US" sz="3600" dirty="0" smtClean="0"/>
              <a:t> CAD/CAM/CAE (MCAD-Mechanical Computer Aided Design) </a:t>
            </a:r>
            <a:r>
              <a:rPr lang="en-US" sz="3600" dirty="0" err="1" smtClean="0"/>
              <a:t>keng</a:t>
            </a:r>
            <a:r>
              <a:rPr lang="en-US" sz="3600" dirty="0" smtClean="0"/>
              <a:t> </a:t>
            </a:r>
            <a:r>
              <a:rPr lang="en-US" sz="3600" dirty="0" err="1" smtClean="0"/>
              <a:t>tarqalgan</a:t>
            </a:r>
            <a:endParaRPr lang="ru-RU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290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/>
              <a:t>CAD-</a:t>
            </a:r>
            <a:r>
              <a:rPr lang="en-US" sz="3600" dirty="0" err="1" smtClean="0"/>
              <a:t>compyuterlashtirilgan</a:t>
            </a:r>
            <a:r>
              <a:rPr lang="en-US" sz="3600" dirty="0" smtClean="0"/>
              <a:t>  </a:t>
            </a:r>
            <a:r>
              <a:rPr lang="en-US" sz="3600" dirty="0" err="1" smtClean="0"/>
              <a:t>loyihalash</a:t>
            </a:r>
            <a:r>
              <a:rPr lang="en-US" sz="3600" dirty="0" smtClean="0"/>
              <a:t> </a:t>
            </a:r>
            <a:r>
              <a:rPr lang="en-US" sz="3600" dirty="0" err="1" smtClean="0"/>
              <a:t>kompyuter</a:t>
            </a:r>
            <a:r>
              <a:rPr lang="en-US" sz="3600" dirty="0" smtClean="0"/>
              <a:t> </a:t>
            </a:r>
            <a:r>
              <a:rPr lang="en-US" sz="3600" dirty="0" err="1" smtClean="0"/>
              <a:t>texnologiyasidan</a:t>
            </a:r>
            <a:r>
              <a:rPr lang="en-US" sz="3600" dirty="0" smtClean="0"/>
              <a:t> </a:t>
            </a:r>
            <a:r>
              <a:rPr lang="en-US" sz="3600" dirty="0" err="1" smtClean="0"/>
              <a:t>foydalangan</a:t>
            </a:r>
            <a:r>
              <a:rPr lang="en-US" sz="3600" dirty="0" smtClean="0"/>
              <a:t> </a:t>
            </a:r>
            <a:r>
              <a:rPr lang="en-US" sz="3600" dirty="0" err="1" smtClean="0"/>
              <a:t>holda</a:t>
            </a:r>
            <a:r>
              <a:rPr lang="en-US" sz="3600" dirty="0" smtClean="0"/>
              <a:t> </a:t>
            </a:r>
            <a:r>
              <a:rPr lang="en-US" sz="3600" dirty="0" err="1" smtClean="0"/>
              <a:t>loyihanining</a:t>
            </a:r>
            <a:r>
              <a:rPr lang="en-US" sz="3600" dirty="0" smtClean="0"/>
              <a:t> </a:t>
            </a:r>
            <a:r>
              <a:rPr lang="en-US" sz="3600" dirty="0" err="1" smtClean="0"/>
              <a:t>barcha</a:t>
            </a:r>
            <a:r>
              <a:rPr lang="en-US" sz="3600" dirty="0" smtClean="0"/>
              <a:t> </a:t>
            </a:r>
            <a:r>
              <a:rPr lang="en-US" sz="3600" dirty="0" err="1" smtClean="0"/>
              <a:t>jihatlarini</a:t>
            </a:r>
            <a:r>
              <a:rPr lang="en-US" sz="3600" dirty="0" smtClean="0"/>
              <a:t> </a:t>
            </a:r>
            <a:r>
              <a:rPr lang="en-US" sz="3600" dirty="0" err="1" smtClean="0"/>
              <a:t>ifodalash</a:t>
            </a:r>
            <a:r>
              <a:rPr lang="en-US" sz="3600" dirty="0" smtClean="0"/>
              <a:t> </a:t>
            </a:r>
            <a:r>
              <a:rPr lang="en-US" sz="3600" dirty="0" err="1" smtClean="0"/>
              <a:t>uchun</a:t>
            </a:r>
            <a:r>
              <a:rPr lang="en-US" sz="3600" dirty="0" smtClean="0"/>
              <a:t> </a:t>
            </a:r>
            <a:r>
              <a:rPr lang="en-US" sz="3600" dirty="0" err="1" smtClean="0"/>
              <a:t>umumiy</a:t>
            </a:r>
            <a:r>
              <a:rPr lang="en-US" sz="3600" dirty="0" smtClean="0"/>
              <a:t> </a:t>
            </a:r>
            <a:r>
              <a:rPr lang="en-US" sz="3600" dirty="0" err="1" smtClean="0"/>
              <a:t>atama</a:t>
            </a:r>
            <a:r>
              <a:rPr lang="en-US" sz="3600" dirty="0" smtClean="0"/>
              <a:t>.</a:t>
            </a:r>
          </a:p>
          <a:p>
            <a:pPr>
              <a:buNone/>
            </a:pPr>
            <a:r>
              <a:rPr lang="en-US" sz="3600" dirty="0" err="1" smtClean="0"/>
              <a:t>Odatda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mahsulotning</a:t>
            </a:r>
            <a:r>
              <a:rPr lang="en-US" sz="3600" dirty="0" smtClean="0"/>
              <a:t> </a:t>
            </a:r>
            <a:r>
              <a:rPr lang="en-US" sz="3600" dirty="0" err="1" smtClean="0"/>
              <a:t>geometrik</a:t>
            </a:r>
            <a:r>
              <a:rPr lang="en-US" sz="3600" dirty="0" smtClean="0"/>
              <a:t> </a:t>
            </a:r>
            <a:r>
              <a:rPr lang="en-US" sz="3600" dirty="0" err="1" smtClean="0"/>
              <a:t>modellarini</a:t>
            </a:r>
            <a:r>
              <a:rPr lang="en-US" sz="3600" dirty="0" smtClean="0"/>
              <a:t> </a:t>
            </a:r>
            <a:r>
              <a:rPr lang="en-US" sz="3600" dirty="0" err="1" smtClean="0"/>
              <a:t>yaratishni</a:t>
            </a:r>
            <a:r>
              <a:rPr lang="en-US" sz="3600" dirty="0" smtClean="0"/>
              <a:t> </a:t>
            </a:r>
            <a:r>
              <a:rPr lang="en-US" sz="3600" dirty="0" err="1" smtClean="0"/>
              <a:t>o'z</a:t>
            </a:r>
            <a:r>
              <a:rPr lang="en-US" sz="3600" dirty="0" smtClean="0"/>
              <a:t> </a:t>
            </a:r>
            <a:r>
              <a:rPr lang="en-US" sz="3600" dirty="0" err="1" smtClean="0"/>
              <a:t>ichiga</a:t>
            </a:r>
            <a:r>
              <a:rPr lang="en-US" sz="3600" dirty="0" smtClean="0"/>
              <a:t> </a:t>
            </a:r>
            <a:r>
              <a:rPr lang="en-US" sz="3600" dirty="0" err="1" smtClean="0"/>
              <a:t>oladi</a:t>
            </a:r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CAD/CAM/CAE </a:t>
            </a:r>
            <a:r>
              <a:rPr lang="en-US" dirty="0" err="1" smtClean="0"/>
              <a:t>tizimi</a:t>
            </a:r>
            <a:endParaRPr lang="ru-RU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446607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500174"/>
            <a:ext cx="3929090" cy="4048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sz="3600" dirty="0" smtClean="0"/>
              <a:t>CAM (Computer aided manufacturing) -  </a:t>
            </a:r>
            <a:r>
              <a:rPr lang="en-US" sz="3600" dirty="0" err="1" smtClean="0"/>
              <a:t>maxsus</a:t>
            </a:r>
            <a:r>
              <a:rPr lang="en-US" sz="3600" dirty="0" smtClean="0"/>
              <a:t> </a:t>
            </a:r>
            <a:r>
              <a:rPr lang="en-US" sz="3600" dirty="0" err="1" smtClean="0"/>
              <a:t>avtomatlashtirilgan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chiqarish</a:t>
            </a:r>
            <a:r>
              <a:rPr lang="en-US" sz="3600" dirty="0" smtClean="0"/>
              <a:t> </a:t>
            </a:r>
            <a:r>
              <a:rPr lang="en-US" sz="3600" dirty="0" err="1" smtClean="0"/>
              <a:t>tayyorlash</a:t>
            </a:r>
            <a:r>
              <a:rPr lang="en-US" sz="3600" dirty="0" smtClean="0"/>
              <a:t> </a:t>
            </a:r>
            <a:r>
              <a:rPr lang="en-US" sz="3600" dirty="0" err="1" smtClean="0"/>
              <a:t>tizimi</a:t>
            </a:r>
            <a:r>
              <a:rPr lang="en-US" sz="3600" dirty="0" smtClean="0"/>
              <a:t>. </a:t>
            </a:r>
          </a:p>
          <a:p>
            <a:pPr>
              <a:buNone/>
            </a:pPr>
            <a:r>
              <a:rPr lang="en-US" sz="3600" dirty="0" smtClean="0"/>
              <a:t>CNC </a:t>
            </a:r>
            <a:r>
              <a:rPr lang="en-US" sz="3600" dirty="0" err="1" smtClean="0"/>
              <a:t>mashinalari</a:t>
            </a:r>
            <a:r>
              <a:rPr lang="en-US" sz="3600" dirty="0" smtClean="0"/>
              <a:t> </a:t>
            </a:r>
            <a:r>
              <a:rPr lang="en-US" sz="3600" dirty="0" err="1" smtClean="0"/>
              <a:t>uchun</a:t>
            </a:r>
            <a:r>
              <a:rPr lang="en-US" sz="3600" dirty="0" smtClean="0"/>
              <a:t> </a:t>
            </a:r>
            <a:r>
              <a:rPr lang="en-US" sz="3600" dirty="0" err="1" smtClean="0"/>
              <a:t>programma</a:t>
            </a:r>
            <a:r>
              <a:rPr lang="en-US" sz="3600" dirty="0" smtClean="0"/>
              <a:t> </a:t>
            </a:r>
            <a:r>
              <a:rPr lang="en-US" sz="3600" dirty="0" err="1" smtClean="0"/>
              <a:t>tayyorlash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axborotga</a:t>
            </a:r>
            <a:r>
              <a:rPr lang="en-US" sz="3600" dirty="0" smtClean="0"/>
              <a:t> </a:t>
            </a:r>
            <a:r>
              <a:rPr lang="en-US" sz="3600" dirty="0" err="1" smtClean="0"/>
              <a:t>murojaat</a:t>
            </a:r>
            <a:r>
              <a:rPr lang="en-US" sz="3600" dirty="0" smtClean="0"/>
              <a:t> </a:t>
            </a:r>
            <a:r>
              <a:rPr lang="en-US" sz="3600" dirty="0" err="1" smtClean="0"/>
              <a:t>qilish</a:t>
            </a:r>
            <a:r>
              <a:rPr lang="en-US" sz="3600" dirty="0" smtClean="0"/>
              <a:t> </a:t>
            </a:r>
            <a:r>
              <a:rPr lang="en-US" sz="3600" dirty="0" err="1" smtClean="0"/>
              <a:t>tizimidir</a:t>
            </a:r>
            <a:r>
              <a:rPr lang="en-US" sz="3600" dirty="0" smtClean="0"/>
              <a:t>. </a:t>
            </a:r>
          </a:p>
          <a:p>
            <a:pPr>
              <a:buNone/>
            </a:pPr>
            <a:r>
              <a:rPr lang="en-US" sz="3600" dirty="0" err="1" smtClean="0"/>
              <a:t>An'anaga</a:t>
            </a:r>
            <a:r>
              <a:rPr lang="en-US" sz="3600" dirty="0" smtClean="0"/>
              <a:t> </a:t>
            </a:r>
            <a:r>
              <a:rPr lang="en-US" sz="3600" dirty="0" err="1" smtClean="0"/>
              <a:t>ko'ra</a:t>
            </a:r>
            <a:r>
              <a:rPr lang="en-US" sz="3600" dirty="0" smtClean="0"/>
              <a:t>, </a:t>
            </a:r>
            <a:r>
              <a:rPr lang="en-US" sz="3600" dirty="0" err="1" smtClean="0"/>
              <a:t>bunday</a:t>
            </a:r>
            <a:r>
              <a:rPr lang="en-US" sz="3600" dirty="0" smtClean="0"/>
              <a:t> </a:t>
            </a:r>
            <a:r>
              <a:rPr lang="en-US" sz="3600" dirty="0" err="1" smtClean="0"/>
              <a:t>tizimlar</a:t>
            </a:r>
            <a:r>
              <a:rPr lang="en-US" sz="3600" dirty="0" smtClean="0"/>
              <a:t> </a:t>
            </a:r>
            <a:r>
              <a:rPr lang="en-US" sz="3600" dirty="0" err="1" smtClean="0"/>
              <a:t>uchun</a:t>
            </a:r>
            <a:r>
              <a:rPr lang="en-US" sz="3600" dirty="0" smtClean="0"/>
              <a:t> </a:t>
            </a:r>
            <a:r>
              <a:rPr lang="en-US" sz="3600" dirty="0" err="1" smtClean="0"/>
              <a:t>dastlabki</a:t>
            </a:r>
            <a:r>
              <a:rPr lang="en-US" sz="3600" dirty="0" smtClean="0"/>
              <a:t> </a:t>
            </a:r>
            <a:r>
              <a:rPr lang="en-US" sz="3600" dirty="0" err="1" smtClean="0"/>
              <a:t>ma'lumotlar</a:t>
            </a:r>
            <a:r>
              <a:rPr lang="en-US" sz="3600" dirty="0" smtClean="0"/>
              <a:t> SAPR </a:t>
            </a:r>
            <a:r>
              <a:rPr lang="en-US" sz="3600" dirty="0" err="1" smtClean="0"/>
              <a:t>tizimlaridan</a:t>
            </a:r>
            <a:r>
              <a:rPr lang="en-US" sz="3600" dirty="0" smtClean="0"/>
              <a:t> </a:t>
            </a:r>
            <a:r>
              <a:rPr lang="en-US" sz="3600" dirty="0" err="1" smtClean="0"/>
              <a:t>olingan</a:t>
            </a:r>
            <a:r>
              <a:rPr lang="en-US" sz="3600" dirty="0" smtClean="0"/>
              <a:t> </a:t>
            </a:r>
            <a:r>
              <a:rPr lang="en-US" sz="3600" dirty="0" err="1" smtClean="0"/>
              <a:t>qismlarning</a:t>
            </a:r>
            <a:r>
              <a:rPr lang="en-US" sz="3600" dirty="0" smtClean="0"/>
              <a:t> </a:t>
            </a:r>
            <a:r>
              <a:rPr lang="en-US" sz="3600" dirty="0" err="1" smtClean="0"/>
              <a:t>geometrik</a:t>
            </a:r>
            <a:r>
              <a:rPr lang="en-US" sz="3600" dirty="0" smtClean="0"/>
              <a:t> </a:t>
            </a:r>
            <a:r>
              <a:rPr lang="en-US" sz="3600" dirty="0" err="1" smtClean="0"/>
              <a:t>modellari</a:t>
            </a:r>
            <a:r>
              <a:rPr lang="en-US" sz="3600" dirty="0" smtClean="0"/>
              <a:t> </a:t>
            </a:r>
            <a:r>
              <a:rPr lang="en-US" sz="3600" dirty="0" err="1" smtClean="0"/>
              <a:t>edi</a:t>
            </a:r>
            <a:r>
              <a:rPr lang="en-US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berishning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modeli</a:t>
            </a:r>
            <a:endParaRPr lang="ru-RU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357298"/>
            <a:ext cx="6643734" cy="510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/>
              <a:t>CAE (Computer aided engineering) - </a:t>
            </a:r>
            <a:r>
              <a:rPr lang="en-US" sz="3600" dirty="0" err="1" smtClean="0"/>
              <a:t>avtomatik</a:t>
            </a:r>
            <a:r>
              <a:rPr lang="en-US" sz="3600" dirty="0" smtClean="0"/>
              <a:t> </a:t>
            </a:r>
            <a:r>
              <a:rPr lang="en-US" sz="3600" dirty="0" err="1" smtClean="0"/>
              <a:t>loyiha</a:t>
            </a:r>
            <a:r>
              <a:rPr lang="en-US" sz="3600" dirty="0" smtClean="0"/>
              <a:t> </a:t>
            </a:r>
            <a:r>
              <a:rPr lang="en-US" sz="3600" dirty="0" err="1" smtClean="0"/>
              <a:t>tahlil</a:t>
            </a:r>
            <a:r>
              <a:rPr lang="en-US" sz="3600" dirty="0" smtClean="0"/>
              <a:t> </a:t>
            </a:r>
            <a:r>
              <a:rPr lang="en-US" sz="3600" dirty="0" err="1" smtClean="0"/>
              <a:t>qilish</a:t>
            </a:r>
            <a:r>
              <a:rPr lang="en-US" sz="3600" dirty="0" smtClean="0"/>
              <a:t> </a:t>
            </a:r>
            <a:r>
              <a:rPr lang="en-US" sz="3600" dirty="0" err="1" smtClean="0"/>
              <a:t>tizimi</a:t>
            </a:r>
            <a:r>
              <a:rPr lang="en-US" sz="3600" dirty="0" smtClean="0"/>
              <a:t>. </a:t>
            </a:r>
            <a:r>
              <a:rPr lang="en-US" sz="3600" dirty="0" err="1" smtClean="0"/>
              <a:t>Loyihani</a:t>
            </a:r>
            <a:r>
              <a:rPr lang="en-US" sz="3600" dirty="0" smtClean="0"/>
              <a:t> </a:t>
            </a:r>
            <a:r>
              <a:rPr lang="en-US" sz="3600" dirty="0" err="1" smtClean="0"/>
              <a:t>avtomatlashtirilgan</a:t>
            </a:r>
            <a:r>
              <a:rPr lang="en-US" sz="3600" dirty="0" smtClean="0"/>
              <a:t> </a:t>
            </a:r>
            <a:r>
              <a:rPr lang="en-US" sz="3600" dirty="0" err="1" smtClean="0"/>
              <a:t>tahlil</a:t>
            </a:r>
            <a:r>
              <a:rPr lang="en-US" sz="3600" dirty="0" smtClean="0"/>
              <a:t> </a:t>
            </a:r>
            <a:r>
              <a:rPr lang="en-US" sz="3600" dirty="0" err="1" smtClean="0"/>
              <a:t>qilish</a:t>
            </a:r>
            <a:r>
              <a:rPr lang="en-US" sz="3600" dirty="0" smtClean="0"/>
              <a:t> </a:t>
            </a:r>
            <a:r>
              <a:rPr lang="en-US" sz="3600" dirty="0" err="1" smtClean="0"/>
              <a:t>shartlarini</a:t>
            </a:r>
            <a:r>
              <a:rPr lang="en-US" sz="3600" dirty="0" smtClean="0"/>
              <a:t> </a:t>
            </a:r>
            <a:r>
              <a:rPr lang="en-US" sz="3600" dirty="0" err="1" smtClean="0"/>
              <a:t>axborot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ta'minlash</a:t>
            </a:r>
            <a:r>
              <a:rPr lang="en-US" sz="3600" dirty="0" smtClean="0"/>
              <a:t> </a:t>
            </a:r>
            <a:r>
              <a:rPr lang="en-US" sz="3600" dirty="0" err="1" smtClean="0"/>
              <a:t>uchun</a:t>
            </a:r>
            <a:r>
              <a:rPr lang="en-US" sz="3600" dirty="0" smtClean="0"/>
              <a:t> </a:t>
            </a:r>
            <a:r>
              <a:rPr lang="en-US" sz="3600" dirty="0" err="1" smtClean="0"/>
              <a:t>umumiy</a:t>
            </a:r>
            <a:r>
              <a:rPr lang="en-US" sz="3600" dirty="0" smtClean="0"/>
              <a:t> </a:t>
            </a:r>
            <a:r>
              <a:rPr lang="en-US" sz="3600" dirty="0" err="1" smtClean="0"/>
              <a:t>atama</a:t>
            </a:r>
            <a:r>
              <a:rPr lang="en-US" sz="3600" dirty="0" smtClean="0"/>
              <a:t> </a:t>
            </a:r>
            <a:r>
              <a:rPr lang="en-US" sz="3600" dirty="0" err="1" smtClean="0"/>
              <a:t>xatolarni</a:t>
            </a:r>
            <a:r>
              <a:rPr lang="en-US" sz="3600" dirty="0" smtClean="0"/>
              <a:t> </a:t>
            </a:r>
            <a:r>
              <a:rPr lang="en-US" sz="3600" dirty="0" err="1" smtClean="0"/>
              <a:t>aniqlash</a:t>
            </a:r>
            <a:r>
              <a:rPr lang="en-US" sz="3600" dirty="0" smtClean="0"/>
              <a:t>  </a:t>
            </a:r>
            <a:r>
              <a:rPr lang="en-US" sz="3600" dirty="0" err="1" smtClean="0"/>
              <a:t>yoki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chiqarish</a:t>
            </a:r>
            <a:r>
              <a:rPr lang="en-US" sz="3600" dirty="0" smtClean="0"/>
              <a:t> </a:t>
            </a:r>
            <a:r>
              <a:rPr lang="en-US" sz="3600" dirty="0" err="1" smtClean="0"/>
              <a:t>imkoniyatlarini</a:t>
            </a:r>
            <a:r>
              <a:rPr lang="en-US" sz="3600" dirty="0" smtClean="0"/>
              <a:t> </a:t>
            </a:r>
            <a:r>
              <a:rPr lang="en-US" sz="3600" dirty="0" err="1" smtClean="0"/>
              <a:t>optimallashtirishga</a:t>
            </a:r>
            <a:r>
              <a:rPr lang="en-US" sz="3600" dirty="0" smtClean="0"/>
              <a:t> </a:t>
            </a:r>
            <a:r>
              <a:rPr lang="en-US" sz="3600" dirty="0" err="1" smtClean="0"/>
              <a:t>qaratilgan</a:t>
            </a:r>
            <a:r>
              <a:rPr lang="en-US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Amallarning</a:t>
            </a:r>
            <a:r>
              <a:rPr lang="en-US" dirty="0" smtClean="0"/>
              <a:t> 4ta </a:t>
            </a:r>
            <a:r>
              <a:rPr lang="en-US" dirty="0" err="1" smtClean="0"/>
              <a:t>navigatori</a:t>
            </a:r>
            <a:endParaRPr lang="ru-RU" dirty="0"/>
          </a:p>
        </p:txBody>
      </p:sp>
      <p:pic>
        <p:nvPicPr>
          <p:cNvPr id="4" name="Рисунок 3" descr="112.png"/>
          <p:cNvPicPr>
            <a:picLocks noChangeAspect="1"/>
          </p:cNvPicPr>
          <p:nvPr/>
        </p:nvPicPr>
        <p:blipFill>
          <a:blip r:embed="rId2" cstate="print"/>
          <a:srcRect l="3499" r="10497"/>
          <a:stretch>
            <a:fillRect/>
          </a:stretch>
        </p:blipFill>
        <p:spPr>
          <a:xfrm>
            <a:off x="500034" y="2143116"/>
            <a:ext cx="2061085" cy="4001617"/>
          </a:xfrm>
          <a:prstGeom prst="rect">
            <a:avLst/>
          </a:prstGeom>
        </p:spPr>
      </p:pic>
      <p:pic>
        <p:nvPicPr>
          <p:cNvPr id="5" name="Рисунок 4" descr="113.png"/>
          <p:cNvPicPr>
            <a:picLocks noChangeAspect="1"/>
          </p:cNvPicPr>
          <p:nvPr/>
        </p:nvPicPr>
        <p:blipFill>
          <a:blip r:embed="rId3" cstate="print"/>
          <a:srcRect l="3521" r="25819"/>
          <a:stretch>
            <a:fillRect/>
          </a:stretch>
        </p:blipFill>
        <p:spPr>
          <a:xfrm>
            <a:off x="2714612" y="2143116"/>
            <a:ext cx="1800200" cy="4296324"/>
          </a:xfrm>
          <a:prstGeom prst="rect">
            <a:avLst/>
          </a:prstGeom>
        </p:spPr>
      </p:pic>
      <p:pic>
        <p:nvPicPr>
          <p:cNvPr id="6" name="Рисунок 5" descr="114.png"/>
          <p:cNvPicPr>
            <a:picLocks noChangeAspect="1"/>
          </p:cNvPicPr>
          <p:nvPr/>
        </p:nvPicPr>
        <p:blipFill>
          <a:blip r:embed="rId4" cstate="print"/>
          <a:srcRect l="3499" r="24494"/>
          <a:stretch>
            <a:fillRect/>
          </a:stretch>
        </p:blipFill>
        <p:spPr>
          <a:xfrm>
            <a:off x="4714876" y="2143116"/>
            <a:ext cx="1880923" cy="4361657"/>
          </a:xfrm>
          <a:prstGeom prst="rect">
            <a:avLst/>
          </a:prstGeom>
        </p:spPr>
      </p:pic>
      <p:pic>
        <p:nvPicPr>
          <p:cNvPr id="7" name="Рисунок 6" descr="115.png"/>
          <p:cNvPicPr>
            <a:picLocks noChangeAspect="1"/>
          </p:cNvPicPr>
          <p:nvPr/>
        </p:nvPicPr>
        <p:blipFill>
          <a:blip r:embed="rId5" cstate="print"/>
          <a:srcRect l="3488" r="25581"/>
          <a:stretch>
            <a:fillRect/>
          </a:stretch>
        </p:blipFill>
        <p:spPr>
          <a:xfrm>
            <a:off x="6786578" y="2143116"/>
            <a:ext cx="1866547" cy="44371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2910" y="178592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Amallar</a:t>
            </a:r>
            <a:r>
              <a:rPr lang="en-US" dirty="0" smtClean="0"/>
              <a:t> </a:t>
            </a:r>
            <a:r>
              <a:rPr lang="en-US" dirty="0" err="1" smtClean="0"/>
              <a:t>turi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714612" y="178592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Amallar</a:t>
            </a:r>
            <a:r>
              <a:rPr lang="en-US" dirty="0" smtClean="0"/>
              <a:t> </a:t>
            </a:r>
            <a:r>
              <a:rPr lang="en-US" dirty="0" err="1" smtClean="0"/>
              <a:t>navigatori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714876" y="178592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Geometriya</a:t>
            </a:r>
            <a:r>
              <a:rPr lang="en-US" dirty="0" smtClean="0"/>
              <a:t> </a:t>
            </a:r>
            <a:r>
              <a:rPr lang="en-US" dirty="0" err="1" smtClean="0"/>
              <a:t>turi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786578" y="178592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Ishliv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2"/>
          </a:xfrm>
        </p:spPr>
        <p:txBody>
          <a:bodyPr>
            <a:normAutofit fontScale="92500"/>
          </a:bodyPr>
          <a:lstStyle/>
          <a:p>
            <a:r>
              <a:rPr lang="en-US" sz="3600" dirty="0" smtClean="0"/>
              <a:t>PDM (Product data management) - 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chiqarish</a:t>
            </a:r>
            <a:r>
              <a:rPr lang="en-US" sz="3600" dirty="0" smtClean="0"/>
              <a:t> </a:t>
            </a:r>
            <a:r>
              <a:rPr lang="en-US" sz="3600" dirty="0" err="1" smtClean="0"/>
              <a:t>ma'lumotlarini</a:t>
            </a:r>
            <a:r>
              <a:rPr lang="en-US" sz="3600" dirty="0" smtClean="0"/>
              <a:t> </a:t>
            </a:r>
            <a:r>
              <a:rPr lang="en-US" sz="3600" dirty="0" err="1" smtClean="0"/>
              <a:t>boshqarish</a:t>
            </a:r>
            <a:r>
              <a:rPr lang="en-US" sz="3600" dirty="0" smtClean="0"/>
              <a:t> </a:t>
            </a:r>
            <a:r>
              <a:rPr lang="en-US" sz="3600" dirty="0" err="1" smtClean="0"/>
              <a:t>tizimi</a:t>
            </a:r>
            <a:r>
              <a:rPr lang="en-US" sz="3600" dirty="0" smtClean="0"/>
              <a:t>. </a:t>
            </a:r>
          </a:p>
          <a:p>
            <a:r>
              <a:rPr lang="en-US" sz="3600" dirty="0" err="1" smtClean="0"/>
              <a:t>Ma'murlar</a:t>
            </a:r>
            <a:r>
              <a:rPr lang="en-US" sz="3600" dirty="0" smtClean="0"/>
              <a:t>, </a:t>
            </a:r>
            <a:r>
              <a:rPr lang="en-US" sz="3600" dirty="0" err="1" smtClean="0"/>
              <a:t>muhandislar</a:t>
            </a:r>
            <a:r>
              <a:rPr lang="en-US" sz="3600" dirty="0" smtClean="0"/>
              <a:t>, </a:t>
            </a:r>
            <a:r>
              <a:rPr lang="en-US" sz="3600" dirty="0" err="1" smtClean="0"/>
              <a:t>dizaynerlar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boshqalarga</a:t>
            </a:r>
            <a:r>
              <a:rPr lang="en-US" sz="3600" dirty="0" smtClean="0"/>
              <a:t> </a:t>
            </a:r>
            <a:r>
              <a:rPr lang="en-US" sz="3600" dirty="0" err="1" smtClean="0"/>
              <a:t>zamonaviy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chiqarish</a:t>
            </a:r>
            <a:r>
              <a:rPr lang="en-US" sz="3600" dirty="0" smtClean="0"/>
              <a:t> </a:t>
            </a:r>
            <a:r>
              <a:rPr lang="en-US" sz="3600" dirty="0" err="1" smtClean="0"/>
              <a:t>korxonalarida</a:t>
            </a:r>
            <a:r>
              <a:rPr lang="en-US" sz="3600" dirty="0" smtClean="0"/>
              <a:t> </a:t>
            </a:r>
            <a:r>
              <a:rPr lang="en-US" sz="3600" dirty="0" err="1" smtClean="0"/>
              <a:t>yoki</a:t>
            </a:r>
            <a:r>
              <a:rPr lang="en-US" sz="3600" dirty="0" smtClean="0"/>
              <a:t> </a:t>
            </a:r>
            <a:r>
              <a:rPr lang="en-US" sz="3600" dirty="0" err="1" smtClean="0"/>
              <a:t>tegishli</a:t>
            </a:r>
            <a:r>
              <a:rPr lang="en-US" sz="3600" dirty="0" smtClean="0"/>
              <a:t> </a:t>
            </a:r>
            <a:r>
              <a:rPr lang="en-US" sz="3600" dirty="0" err="1" smtClean="0"/>
              <a:t>korxonalar</a:t>
            </a:r>
            <a:r>
              <a:rPr lang="en-US" sz="3600" dirty="0" smtClean="0"/>
              <a:t> </a:t>
            </a:r>
            <a:r>
              <a:rPr lang="en-US" sz="3600" dirty="0" err="1" smtClean="0"/>
              <a:t>guruhida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mahsulotni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chiqish</a:t>
            </a:r>
            <a:r>
              <a:rPr lang="en-US" sz="3600" dirty="0" smtClean="0"/>
              <a:t> </a:t>
            </a:r>
            <a:r>
              <a:rPr lang="en-US" sz="3600" dirty="0" err="1" smtClean="0"/>
              <a:t>ma'lumotlarini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jarayonlarini</a:t>
            </a:r>
            <a:r>
              <a:rPr lang="en-US" sz="3600" dirty="0" smtClean="0"/>
              <a:t> </a:t>
            </a:r>
            <a:r>
              <a:rPr lang="en-US" sz="3600" dirty="0" err="1" smtClean="0"/>
              <a:t>boshqarishga</a:t>
            </a:r>
            <a:r>
              <a:rPr lang="en-US" sz="3600" dirty="0" smtClean="0"/>
              <a:t> </a:t>
            </a:r>
            <a:r>
              <a:rPr lang="en-US" sz="3600" dirty="0" err="1" smtClean="0"/>
              <a:t>yordam</a:t>
            </a:r>
            <a:r>
              <a:rPr lang="en-US" sz="3600" dirty="0" smtClean="0"/>
              <a:t> </a:t>
            </a:r>
            <a:r>
              <a:rPr lang="en-US" sz="3600" dirty="0" err="1" smtClean="0"/>
              <a:t>beradigan</a:t>
            </a:r>
            <a:r>
              <a:rPr lang="en-US" sz="3600" dirty="0" smtClean="0"/>
              <a:t> </a:t>
            </a:r>
            <a:r>
              <a:rPr lang="en-US" sz="3600" dirty="0" err="1" smtClean="0"/>
              <a:t>vosita</a:t>
            </a:r>
            <a:r>
              <a:rPr lang="en-US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Nxda</a:t>
            </a:r>
            <a:r>
              <a:rPr lang="en-US" dirty="0" smtClean="0"/>
              <a:t> </a:t>
            </a:r>
            <a:r>
              <a:rPr lang="en-US" dirty="0" err="1" smtClean="0"/>
              <a:t>ishliv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endParaRPr lang="ru-RU" dirty="0"/>
          </a:p>
        </p:txBody>
      </p:sp>
      <p:pic>
        <p:nvPicPr>
          <p:cNvPr id="4" name="Picture 1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90"/>
          <a:stretch>
            <a:fillRect/>
          </a:stretch>
        </p:blipFill>
        <p:spPr bwMode="auto">
          <a:xfrm>
            <a:off x="4857752" y="1500174"/>
            <a:ext cx="3369831" cy="460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571472" y="1857365"/>
            <a:ext cx="3571900" cy="37862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Koordinata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tizimi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3200" dirty="0" err="1" smtClean="0"/>
              <a:t>Detal</a:t>
            </a:r>
            <a:endParaRPr lang="en-US" sz="3200" dirty="0" smtClean="0"/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Zagotovka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Asbob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Uskuna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400" dirty="0" smtClean="0"/>
              <a:t>	CAD/CAM/CAE / PDM - </a:t>
            </a:r>
            <a:r>
              <a:rPr lang="en-US" sz="4400" dirty="0" err="1" smtClean="0"/>
              <a:t>ushbu</a:t>
            </a:r>
            <a:r>
              <a:rPr lang="en-US" sz="4400" dirty="0" smtClean="0"/>
              <a:t> </a:t>
            </a:r>
            <a:r>
              <a:rPr lang="en-US" sz="4400" dirty="0" err="1" smtClean="0"/>
              <a:t>tizimlar</a:t>
            </a:r>
            <a:r>
              <a:rPr lang="en-US" sz="4400" dirty="0" smtClean="0"/>
              <a:t> </a:t>
            </a:r>
            <a:r>
              <a:rPr lang="en-US" sz="4400" dirty="0" err="1" smtClean="0"/>
              <a:t>birgalikda</a:t>
            </a:r>
            <a:r>
              <a:rPr lang="en-US" sz="4400" dirty="0" smtClean="0"/>
              <a:t> </a:t>
            </a:r>
          </a:p>
          <a:p>
            <a:pPr algn="ctr">
              <a:buNone/>
            </a:pPr>
            <a:r>
              <a:rPr lang="en-US" sz="4400" dirty="0" smtClean="0"/>
              <a:t>	</a:t>
            </a:r>
            <a:r>
              <a:rPr lang="en-US" sz="4400" dirty="0" err="1" smtClean="0"/>
              <a:t>yagona</a:t>
            </a:r>
            <a:r>
              <a:rPr lang="en-US" sz="4400" dirty="0" smtClean="0"/>
              <a:t> SAPR </a:t>
            </a:r>
            <a:r>
              <a:rPr lang="en-US" sz="4400" dirty="0" err="1" smtClean="0"/>
              <a:t>kompleksini</a:t>
            </a:r>
            <a:r>
              <a:rPr lang="en-US" sz="4400" dirty="0" smtClean="0"/>
              <a:t> </a:t>
            </a:r>
            <a:r>
              <a:rPr lang="en-US" sz="4400" dirty="0" err="1" smtClean="0"/>
              <a:t>ifodalaydi</a:t>
            </a:r>
            <a:endParaRPr lang="ru-RU" sz="4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Tokarlik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endParaRPr lang="ru-RU" dirty="0"/>
          </a:p>
        </p:txBody>
      </p:sp>
      <p:pic>
        <p:nvPicPr>
          <p:cNvPr id="4" name="Picture 1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5903" y="1600200"/>
            <a:ext cx="5612194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400" dirty="0" smtClean="0"/>
              <a:t>	</a:t>
            </a:r>
            <a:r>
              <a:rPr lang="en-US" sz="4400" dirty="0" err="1" smtClean="0"/>
              <a:t>Mamlakatimizda</a:t>
            </a:r>
            <a:r>
              <a:rPr lang="en-US" sz="4400" dirty="0" smtClean="0"/>
              <a:t> "</a:t>
            </a:r>
            <a:r>
              <a:rPr lang="en-US" sz="4400" dirty="0" err="1" smtClean="0"/>
              <a:t>Mashinasozlik</a:t>
            </a:r>
            <a:r>
              <a:rPr lang="en-US" sz="4400" dirty="0" smtClean="0"/>
              <a:t> </a:t>
            </a:r>
            <a:r>
              <a:rPr lang="en-US" sz="4400" dirty="0" err="1" smtClean="0"/>
              <a:t>uchun</a:t>
            </a:r>
            <a:r>
              <a:rPr lang="en-US" sz="4400" dirty="0" smtClean="0"/>
              <a:t> SAPR" </a:t>
            </a:r>
            <a:r>
              <a:rPr lang="en-US" sz="4400" dirty="0" err="1" smtClean="0"/>
              <a:t>atamasi</a:t>
            </a:r>
            <a:r>
              <a:rPr lang="en-US" sz="4400" dirty="0" smtClean="0"/>
              <a:t> </a:t>
            </a:r>
            <a:r>
              <a:rPr lang="en-US" sz="4400" dirty="0" err="1" smtClean="0"/>
              <a:t>odatda</a:t>
            </a:r>
            <a:r>
              <a:rPr lang="en-US" sz="4400" dirty="0" smtClean="0"/>
              <a:t> </a:t>
            </a:r>
            <a:r>
              <a:rPr lang="en-US" sz="4400" dirty="0" err="1" smtClean="0"/>
              <a:t>ingliz</a:t>
            </a:r>
            <a:r>
              <a:rPr lang="en-US" sz="4400" dirty="0" smtClean="0"/>
              <a:t> </a:t>
            </a:r>
            <a:r>
              <a:rPr lang="en-US" sz="4400" dirty="0" err="1" smtClean="0"/>
              <a:t>tilidagi</a:t>
            </a:r>
            <a:r>
              <a:rPr lang="en-US" sz="4400" dirty="0" smtClean="0"/>
              <a:t> </a:t>
            </a:r>
            <a:r>
              <a:rPr lang="en-US" sz="4400" dirty="0" err="1" smtClean="0"/>
              <a:t>terminologiyada</a:t>
            </a:r>
            <a:r>
              <a:rPr lang="en-US" sz="4400" dirty="0" smtClean="0"/>
              <a:t> SAPR/CAM/CAE </a:t>
            </a:r>
            <a:r>
              <a:rPr lang="en-US" sz="4400" dirty="0" err="1" smtClean="0"/>
              <a:t>deb</a:t>
            </a:r>
            <a:r>
              <a:rPr lang="en-US" sz="4400" dirty="0" smtClean="0"/>
              <a:t> </a:t>
            </a:r>
            <a:r>
              <a:rPr lang="en-US" sz="4400" dirty="0" err="1" smtClean="0"/>
              <a:t>ataladigan</a:t>
            </a:r>
            <a:r>
              <a:rPr lang="en-US" sz="4400" dirty="0" smtClean="0"/>
              <a:t> </a:t>
            </a:r>
            <a:r>
              <a:rPr lang="en-US" sz="4400" dirty="0" err="1" smtClean="0"/>
              <a:t>dastur</a:t>
            </a:r>
            <a:r>
              <a:rPr lang="en-US" sz="4400" dirty="0" smtClean="0"/>
              <a:t> </a:t>
            </a:r>
            <a:r>
              <a:rPr lang="en-US" sz="4400" dirty="0" err="1" smtClean="0"/>
              <a:t>paketlariga</a:t>
            </a:r>
            <a:r>
              <a:rPr lang="en-US" sz="4400" dirty="0" smtClean="0"/>
              <a:t> </a:t>
            </a:r>
            <a:r>
              <a:rPr lang="en-US" sz="4400" dirty="0" err="1" smtClean="0"/>
              <a:t>nisbatan</a:t>
            </a:r>
            <a:r>
              <a:rPr lang="en-US" sz="4400" dirty="0" smtClean="0"/>
              <a:t> </a:t>
            </a:r>
            <a:r>
              <a:rPr lang="en-US" sz="4400" dirty="0" err="1" smtClean="0"/>
              <a:t>qo'llaniladi</a:t>
            </a:r>
            <a:r>
              <a:rPr lang="en-US" sz="4400" dirty="0" smtClean="0"/>
              <a:t>.</a:t>
            </a:r>
            <a:endParaRPr lang="ru-RU" sz="4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400" dirty="0" smtClean="0"/>
              <a:t>	</a:t>
            </a:r>
            <a:r>
              <a:rPr lang="en-US" sz="4400" dirty="0" err="1" smtClean="0"/>
              <a:t>Loyihalashni</a:t>
            </a:r>
            <a:r>
              <a:rPr lang="en-US" sz="4400" dirty="0" smtClean="0"/>
              <a:t> (</a:t>
            </a:r>
            <a:r>
              <a:rPr lang="en-US" sz="4400" dirty="0" err="1" smtClean="0"/>
              <a:t>Dizaynni</a:t>
            </a:r>
            <a:r>
              <a:rPr lang="en-US" sz="4400" dirty="0" smtClean="0"/>
              <a:t>) </a:t>
            </a:r>
            <a:r>
              <a:rPr lang="en-US" sz="4400" dirty="0" err="1" smtClean="0"/>
              <a:t>avtomatlashtirish</a:t>
            </a:r>
            <a:r>
              <a:rPr lang="en-US" sz="4400" dirty="0" smtClean="0"/>
              <a:t> </a:t>
            </a:r>
            <a:r>
              <a:rPr lang="en-US" sz="4400" dirty="0" err="1" smtClean="0"/>
              <a:t>g'oyasi</a:t>
            </a:r>
            <a:r>
              <a:rPr lang="en-US" sz="4400" dirty="0" smtClean="0"/>
              <a:t> XX </a:t>
            </a:r>
            <a:r>
              <a:rPr lang="en-US" sz="4400" dirty="0" err="1" smtClean="0"/>
              <a:t>asrning</a:t>
            </a:r>
            <a:r>
              <a:rPr lang="en-US" sz="4400" dirty="0" smtClean="0"/>
              <a:t> 50-larining </a:t>
            </a:r>
            <a:r>
              <a:rPr lang="en-US" sz="4400" dirty="0" err="1" smtClean="0"/>
              <a:t>oxirida</a:t>
            </a:r>
            <a:r>
              <a:rPr lang="en-US" sz="4400" dirty="0" smtClean="0"/>
              <a:t>, </a:t>
            </a:r>
            <a:r>
              <a:rPr lang="en-US" sz="4400" dirty="0" err="1" smtClean="0"/>
              <a:t>deyarli</a:t>
            </a:r>
            <a:r>
              <a:rPr lang="en-US" sz="4400" dirty="0" smtClean="0"/>
              <a:t> </a:t>
            </a:r>
          </a:p>
          <a:p>
            <a:pPr>
              <a:buNone/>
            </a:pPr>
            <a:r>
              <a:rPr lang="en-US" sz="4400" dirty="0" smtClean="0"/>
              <a:t>	</a:t>
            </a:r>
            <a:r>
              <a:rPr lang="en-US" sz="4400" dirty="0" err="1" smtClean="0"/>
              <a:t>tijorat</a:t>
            </a:r>
            <a:r>
              <a:rPr lang="en-US" sz="4400" dirty="0" smtClean="0"/>
              <a:t> </a:t>
            </a:r>
            <a:r>
              <a:rPr lang="en-US" sz="4400" dirty="0" err="1" smtClean="0"/>
              <a:t>kompyuterlarining</a:t>
            </a:r>
            <a:r>
              <a:rPr lang="en-US" sz="4400" dirty="0" smtClean="0"/>
              <a:t> </a:t>
            </a:r>
            <a:r>
              <a:rPr lang="en-US" sz="4400" dirty="0" err="1" smtClean="0"/>
              <a:t>paydo</a:t>
            </a:r>
            <a:r>
              <a:rPr lang="en-US" sz="4400" dirty="0" smtClean="0"/>
              <a:t> </a:t>
            </a:r>
            <a:r>
              <a:rPr lang="en-US" sz="4400" dirty="0" err="1" smtClean="0"/>
              <a:t>bo'lishi</a:t>
            </a:r>
            <a:r>
              <a:rPr lang="en-US" sz="4400" dirty="0" smtClean="0"/>
              <a:t> </a:t>
            </a:r>
            <a:r>
              <a:rPr lang="en-US" sz="4400" dirty="0" err="1" smtClean="0"/>
              <a:t>bilan</a:t>
            </a:r>
            <a:r>
              <a:rPr lang="en-US" sz="4400" dirty="0" smtClean="0"/>
              <a:t> </a:t>
            </a:r>
            <a:r>
              <a:rPr lang="en-US" sz="4400" dirty="0" err="1" smtClean="0"/>
              <a:t>bir</a:t>
            </a:r>
            <a:r>
              <a:rPr lang="en-US" sz="4400" dirty="0" smtClean="0"/>
              <a:t> </a:t>
            </a:r>
            <a:r>
              <a:rPr lang="en-US" sz="4400" dirty="0" err="1" smtClean="0"/>
              <a:t>vaqtning</a:t>
            </a:r>
            <a:r>
              <a:rPr lang="en-US" sz="4400" dirty="0" smtClean="0"/>
              <a:t> </a:t>
            </a:r>
            <a:r>
              <a:rPr lang="en-US" sz="4400" dirty="0" err="1" smtClean="0"/>
              <a:t>o'zida</a:t>
            </a:r>
            <a:r>
              <a:rPr lang="en-US" sz="4400" dirty="0" smtClean="0"/>
              <a:t> </a:t>
            </a:r>
            <a:r>
              <a:rPr lang="en-US" sz="4400" dirty="0" err="1" smtClean="0"/>
              <a:t>paydo</a:t>
            </a:r>
            <a:r>
              <a:rPr lang="en-US" sz="4400" dirty="0" smtClean="0"/>
              <a:t> </a:t>
            </a:r>
            <a:r>
              <a:rPr lang="en-US" sz="4400" dirty="0" err="1" smtClean="0"/>
              <a:t>bo'lgan</a:t>
            </a:r>
            <a:endParaRPr lang="ru-RU" sz="4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400" dirty="0" smtClean="0"/>
              <a:t>	SAPR </a:t>
            </a:r>
            <a:r>
              <a:rPr lang="en-US" sz="4400" dirty="0" err="1" smtClean="0"/>
              <a:t>ning</a:t>
            </a:r>
            <a:r>
              <a:rPr lang="en-US" sz="4400" dirty="0" smtClean="0"/>
              <a:t> eng </a:t>
            </a:r>
            <a:r>
              <a:rPr lang="en-US" sz="4400" dirty="0" err="1" smtClean="0"/>
              <a:t>tez</a:t>
            </a:r>
            <a:r>
              <a:rPr lang="en-US" sz="4400" dirty="0" smtClean="0"/>
              <a:t> </a:t>
            </a:r>
            <a:r>
              <a:rPr lang="en-US" sz="4400" dirty="0" err="1" smtClean="0"/>
              <a:t>rivojlanishi</a:t>
            </a:r>
            <a:r>
              <a:rPr lang="en-US" sz="4400" dirty="0" smtClean="0"/>
              <a:t> 1990-larda, Intel </a:t>
            </a:r>
            <a:r>
              <a:rPr lang="en-US" sz="4400" dirty="0" err="1" smtClean="0"/>
              <a:t>PentiumPro</a:t>
            </a:r>
            <a:r>
              <a:rPr lang="en-US" sz="4400" dirty="0" smtClean="0"/>
              <a:t> </a:t>
            </a:r>
            <a:r>
              <a:rPr lang="en-US" sz="4400" dirty="0" err="1" smtClean="0"/>
              <a:t>protsessori</a:t>
            </a:r>
            <a:r>
              <a:rPr lang="en-US" sz="4400" dirty="0" smtClean="0"/>
              <a:t> </a:t>
            </a:r>
            <a:r>
              <a:rPr lang="en-US" sz="4400" dirty="0" err="1" smtClean="0"/>
              <a:t>va</a:t>
            </a:r>
            <a:r>
              <a:rPr lang="en-US" sz="4400" dirty="0" smtClean="0"/>
              <a:t> Microsoft — </a:t>
            </a:r>
            <a:r>
              <a:rPr lang="en-US" sz="4400" dirty="0" err="1" smtClean="0"/>
              <a:t>ning</a:t>
            </a:r>
            <a:r>
              <a:rPr lang="en-US" sz="4400" dirty="0" smtClean="0"/>
              <a:t> Windows NT </a:t>
            </a:r>
            <a:r>
              <a:rPr lang="en-US" sz="4400" dirty="0" err="1" smtClean="0"/>
              <a:t>tizimi</a:t>
            </a:r>
            <a:r>
              <a:rPr lang="en-US" sz="4400" dirty="0" smtClean="0"/>
              <a:t> </a:t>
            </a:r>
            <a:r>
              <a:rPr lang="en-US" sz="4400" dirty="0" err="1" smtClean="0"/>
              <a:t>chiqarganida</a:t>
            </a:r>
            <a:r>
              <a:rPr lang="en-US" sz="4400" dirty="0" smtClean="0"/>
              <a:t> </a:t>
            </a:r>
            <a:r>
              <a:rPr lang="en-US" sz="4400" dirty="0" err="1" smtClean="0"/>
              <a:t>sodir</a:t>
            </a:r>
            <a:r>
              <a:rPr lang="en-US" sz="4400" dirty="0" smtClean="0"/>
              <a:t> </a:t>
            </a:r>
            <a:r>
              <a:rPr lang="en-US" sz="4400" dirty="0" err="1" smtClean="0"/>
              <a:t>bo'ldi</a:t>
            </a:r>
            <a:endParaRPr lang="ru-RU" sz="4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400" dirty="0" smtClean="0"/>
              <a:t>	</a:t>
            </a:r>
            <a:r>
              <a:rPr lang="en-US" sz="4400" dirty="0" err="1" smtClean="0"/>
              <a:t>Hozirgi</a:t>
            </a:r>
            <a:r>
              <a:rPr lang="en-US" sz="4400" dirty="0" smtClean="0"/>
              <a:t> </a:t>
            </a:r>
            <a:r>
              <a:rPr lang="en-US" sz="4400" dirty="0" err="1" smtClean="0"/>
              <a:t>vaqtda</a:t>
            </a:r>
            <a:r>
              <a:rPr lang="en-US" sz="4400" dirty="0" smtClean="0"/>
              <a:t> SAPR </a:t>
            </a:r>
            <a:r>
              <a:rPr lang="en-US" sz="4400" dirty="0" err="1" smtClean="0"/>
              <a:t>ning</a:t>
            </a:r>
            <a:r>
              <a:rPr lang="en-US" sz="4400" dirty="0" smtClean="0"/>
              <a:t> </a:t>
            </a:r>
            <a:r>
              <a:rPr lang="en-US" sz="4400" dirty="0" err="1" smtClean="0"/>
              <a:t>uchta</a:t>
            </a:r>
            <a:r>
              <a:rPr lang="en-US" sz="4400" dirty="0" smtClean="0"/>
              <a:t> </a:t>
            </a:r>
            <a:r>
              <a:rPr lang="en-US" sz="4400" dirty="0" err="1" smtClean="0"/>
              <a:t>sinfga</a:t>
            </a:r>
            <a:r>
              <a:rPr lang="en-US" sz="4400" dirty="0" smtClean="0"/>
              <a:t> </a:t>
            </a:r>
            <a:r>
              <a:rPr lang="en-US" sz="4400" dirty="0" err="1" smtClean="0"/>
              <a:t>bo'linishi</a:t>
            </a:r>
            <a:r>
              <a:rPr lang="en-US" sz="4400" dirty="0" smtClean="0"/>
              <a:t> </a:t>
            </a:r>
            <a:r>
              <a:rPr lang="en-US" sz="4400" dirty="0" err="1" smtClean="0"/>
              <a:t>mavjud</a:t>
            </a:r>
            <a:r>
              <a:rPr lang="en-US" sz="4400" dirty="0" smtClean="0"/>
              <a:t>: </a:t>
            </a:r>
            <a:endParaRPr lang="ru-RU" sz="4400" dirty="0" smtClean="0"/>
          </a:p>
          <a:p>
            <a:pPr lvl="5"/>
            <a:r>
              <a:rPr lang="en-US" sz="4400" dirty="0" err="1" smtClean="0"/>
              <a:t>og'ir</a:t>
            </a:r>
            <a:r>
              <a:rPr lang="en-US" sz="4400" dirty="0" smtClean="0"/>
              <a:t>, </a:t>
            </a:r>
            <a:endParaRPr lang="ru-RU" sz="4400" dirty="0" smtClean="0"/>
          </a:p>
          <a:p>
            <a:pPr lvl="5"/>
            <a:r>
              <a:rPr lang="en-US" sz="4400" dirty="0" err="1" smtClean="0"/>
              <a:t>o'rta</a:t>
            </a:r>
            <a:r>
              <a:rPr lang="en-US" sz="4400" dirty="0" smtClean="0"/>
              <a:t>, </a:t>
            </a:r>
            <a:endParaRPr lang="ru-RU" sz="4400" dirty="0" smtClean="0"/>
          </a:p>
          <a:p>
            <a:pPr lvl="5"/>
            <a:r>
              <a:rPr lang="en-US" sz="4400" dirty="0" err="1" smtClean="0"/>
              <a:t>engil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pPr>
              <a:buNone/>
            </a:pPr>
            <a:endParaRPr lang="ru-RU" sz="4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4400" dirty="0" smtClean="0"/>
              <a:t>	</a:t>
            </a:r>
            <a:r>
              <a:rPr lang="en-US" sz="4400" dirty="0" err="1" smtClean="0"/>
              <a:t>Loyihalashning</a:t>
            </a:r>
            <a:r>
              <a:rPr lang="en-US" sz="4400" dirty="0" smtClean="0"/>
              <a:t> (</a:t>
            </a:r>
            <a:r>
              <a:rPr lang="en-US" sz="4400" dirty="0" err="1" smtClean="0"/>
              <a:t>Dizaynning</a:t>
            </a:r>
            <a:r>
              <a:rPr lang="en-US" sz="4400" dirty="0" smtClean="0"/>
              <a:t>) </a:t>
            </a:r>
            <a:r>
              <a:rPr lang="en-US" sz="4400" dirty="0" err="1" smtClean="0"/>
              <a:t>ajralmas</a:t>
            </a:r>
            <a:r>
              <a:rPr lang="en-US" sz="4400" dirty="0" smtClean="0"/>
              <a:t> </a:t>
            </a:r>
            <a:r>
              <a:rPr lang="en-US" sz="4400" dirty="0" err="1" smtClean="0"/>
              <a:t>qismi</a:t>
            </a:r>
            <a:r>
              <a:rPr lang="en-US" sz="4400" dirty="0" smtClean="0"/>
              <a:t> </a:t>
            </a:r>
            <a:r>
              <a:rPr lang="en-US" sz="4400" dirty="0" err="1" smtClean="0"/>
              <a:t>sifatida</a:t>
            </a:r>
            <a:r>
              <a:rPr lang="en-US" sz="4400" dirty="0" smtClean="0"/>
              <a:t> </a:t>
            </a:r>
            <a:r>
              <a:rPr lang="en-US" sz="4400" dirty="0" err="1" smtClean="0"/>
              <a:t>loyihalash-nazariy</a:t>
            </a:r>
            <a:r>
              <a:rPr lang="en-US" sz="4400" dirty="0" smtClean="0"/>
              <a:t> </a:t>
            </a:r>
            <a:r>
              <a:rPr lang="en-US" sz="4400" dirty="0" err="1" smtClean="0"/>
              <a:t>hisob-kitob</a:t>
            </a:r>
            <a:r>
              <a:rPr lang="en-US" sz="4400" dirty="0" smtClean="0"/>
              <a:t> </a:t>
            </a:r>
            <a:r>
              <a:rPr lang="en-US" sz="4400" dirty="0" err="1" smtClean="0"/>
              <a:t>qilish</a:t>
            </a:r>
            <a:r>
              <a:rPr lang="en-US" sz="4400" dirty="0" smtClean="0"/>
              <a:t>, </a:t>
            </a:r>
            <a:r>
              <a:rPr lang="en-US" sz="4400" dirty="0" err="1" smtClean="0"/>
              <a:t>yangi</a:t>
            </a:r>
            <a:r>
              <a:rPr lang="en-US" sz="4400" dirty="0" smtClean="0"/>
              <a:t> </a:t>
            </a:r>
            <a:r>
              <a:rPr lang="en-US" sz="4400" dirty="0" err="1" smtClean="0"/>
              <a:t>konseptsiya</a:t>
            </a:r>
            <a:r>
              <a:rPr lang="en-US" sz="4400" dirty="0" smtClean="0"/>
              <a:t> </a:t>
            </a:r>
            <a:r>
              <a:rPr lang="en-US" sz="4400" dirty="0" err="1" smtClean="0"/>
              <a:t>yaratish</a:t>
            </a:r>
            <a:r>
              <a:rPr lang="en-US" sz="4400" dirty="0" smtClean="0"/>
              <a:t>, </a:t>
            </a:r>
            <a:r>
              <a:rPr lang="en-US" sz="4400" dirty="0" err="1" smtClean="0"/>
              <a:t>dizayn</a:t>
            </a:r>
            <a:r>
              <a:rPr lang="en-US" sz="4400" dirty="0" smtClean="0"/>
              <a:t>, </a:t>
            </a:r>
            <a:r>
              <a:rPr lang="en-US" sz="4400" dirty="0" err="1" smtClean="0"/>
              <a:t>texnologik</a:t>
            </a:r>
            <a:r>
              <a:rPr lang="en-US" sz="4400" dirty="0" smtClean="0"/>
              <a:t> </a:t>
            </a:r>
            <a:r>
              <a:rPr lang="en-US" sz="4400" dirty="0" err="1" smtClean="0"/>
              <a:t>va</a:t>
            </a:r>
            <a:r>
              <a:rPr lang="en-US" sz="4400" dirty="0" smtClean="0"/>
              <a:t> </a:t>
            </a:r>
            <a:r>
              <a:rPr lang="en-US" sz="4400" dirty="0" err="1" smtClean="0"/>
              <a:t>operatsion</a:t>
            </a:r>
            <a:r>
              <a:rPr lang="en-US" sz="4400" dirty="0" smtClean="0"/>
              <a:t> </a:t>
            </a:r>
            <a:r>
              <a:rPr lang="en-US" sz="4400" dirty="0" err="1" smtClean="0"/>
              <a:t>tajribalar</a:t>
            </a:r>
            <a:r>
              <a:rPr lang="en-US" sz="4400" dirty="0" smtClean="0"/>
              <a:t> </a:t>
            </a:r>
            <a:r>
              <a:rPr lang="en-US" sz="4400" dirty="0" err="1" smtClean="0"/>
              <a:t>asosida</a:t>
            </a:r>
            <a:r>
              <a:rPr lang="en-US" sz="4400" dirty="0" smtClean="0"/>
              <a:t> </a:t>
            </a:r>
            <a:r>
              <a:rPr lang="en-US" sz="4400" dirty="0" err="1" smtClean="0"/>
              <a:t>hujjatlarda</a:t>
            </a:r>
            <a:r>
              <a:rPr lang="en-US" sz="4400" dirty="0" smtClean="0"/>
              <a:t> (</a:t>
            </a:r>
            <a:r>
              <a:rPr lang="en-US" sz="4400" dirty="0" err="1" smtClean="0"/>
              <a:t>asosan</a:t>
            </a:r>
            <a:r>
              <a:rPr lang="en-US" sz="4400" dirty="0" smtClean="0"/>
              <a:t> </a:t>
            </a:r>
            <a:r>
              <a:rPr lang="en-US" sz="4400" dirty="0" err="1" smtClean="0"/>
              <a:t>chizmalarda</a:t>
            </a:r>
            <a:r>
              <a:rPr lang="en-US" sz="4400" dirty="0" smtClean="0"/>
              <a:t>) </a:t>
            </a:r>
            <a:r>
              <a:rPr lang="en-US" sz="4400" dirty="0" err="1" smtClean="0"/>
              <a:t>mahsulotlarni</a:t>
            </a:r>
            <a:r>
              <a:rPr lang="en-US" sz="4400" dirty="0" smtClean="0"/>
              <a:t> </a:t>
            </a:r>
            <a:r>
              <a:rPr lang="en-US" sz="4400" dirty="0" err="1" smtClean="0"/>
              <a:t>yaratishning</a:t>
            </a:r>
            <a:r>
              <a:rPr lang="en-US" sz="4400" dirty="0" smtClean="0"/>
              <a:t> </a:t>
            </a:r>
            <a:r>
              <a:rPr lang="en-US" sz="4400" dirty="0" err="1" smtClean="0"/>
              <a:t>ijodiy</a:t>
            </a:r>
            <a:r>
              <a:rPr lang="en-US" sz="4400" dirty="0" smtClean="0"/>
              <a:t> </a:t>
            </a:r>
            <a:r>
              <a:rPr lang="en-US" sz="4400" dirty="0" err="1" smtClean="0"/>
              <a:t>jarayondir</a:t>
            </a:r>
            <a:r>
              <a:rPr lang="en-US" sz="4400" dirty="0" smtClean="0"/>
              <a:t>.</a:t>
            </a:r>
            <a:endParaRPr lang="ru-RU" sz="4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8577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Mashinalarning</a:t>
            </a:r>
            <a:r>
              <a:rPr lang="en-US" dirty="0" smtClean="0"/>
              <a:t> </a:t>
            </a:r>
            <a:r>
              <a:rPr lang="en-US" dirty="0" err="1" smtClean="0"/>
              <a:t>sifatini</a:t>
            </a:r>
            <a:r>
              <a:rPr lang="en-US" dirty="0" smtClean="0"/>
              <a:t> </a:t>
            </a:r>
            <a:r>
              <a:rPr lang="en-US" dirty="0" err="1" smtClean="0"/>
              <a:t>yaxshilash</a:t>
            </a:r>
            <a:r>
              <a:rPr lang="en-US" dirty="0" smtClean="0"/>
              <a:t> </a:t>
            </a:r>
            <a:r>
              <a:rPr lang="en-US" dirty="0" err="1" smtClean="0"/>
              <a:t>vazifasi</a:t>
            </a:r>
            <a:r>
              <a:rPr lang="en-US" dirty="0" smtClean="0"/>
              <a:t> </a:t>
            </a:r>
            <a:r>
              <a:rPr lang="en-US" dirty="0" err="1" smtClean="0"/>
              <a:t>dizayn</a:t>
            </a:r>
            <a:r>
              <a:rPr lang="en-US" dirty="0" smtClean="0"/>
              <a:t> </a:t>
            </a:r>
            <a:r>
              <a:rPr lang="en-US" dirty="0" err="1" smtClean="0"/>
              <a:t>bosqichida</a:t>
            </a:r>
            <a:r>
              <a:rPr lang="en-US" dirty="0" smtClean="0"/>
              <a:t>, </a:t>
            </a:r>
            <a:r>
              <a:rPr lang="en-US" dirty="0" err="1" smtClean="0"/>
              <a:t>ko'plab</a:t>
            </a:r>
            <a:r>
              <a:rPr lang="en-US" dirty="0" smtClean="0"/>
              <a:t> </a:t>
            </a:r>
            <a:r>
              <a:rPr lang="en-US" dirty="0" err="1" smtClean="0"/>
              <a:t>talablarni</a:t>
            </a:r>
            <a:r>
              <a:rPr lang="en-US" dirty="0" smtClean="0"/>
              <a:t> </a:t>
            </a:r>
            <a:r>
              <a:rPr lang="en-US" dirty="0" err="1" smtClean="0"/>
              <a:t>hisobga</a:t>
            </a:r>
            <a:r>
              <a:rPr lang="en-US" dirty="0" smtClean="0"/>
              <a:t> </a:t>
            </a:r>
            <a:r>
              <a:rPr lang="en-US" dirty="0" err="1" smtClean="0"/>
              <a:t>olgan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r>
              <a:rPr lang="en-US" dirty="0" smtClean="0"/>
              <a:t>, </a:t>
            </a:r>
            <a:r>
              <a:rPr lang="en-US" dirty="0" err="1" smtClean="0"/>
              <a:t>konstruktiv</a:t>
            </a:r>
            <a:r>
              <a:rPr lang="en-US" dirty="0" smtClean="0"/>
              <a:t> </a:t>
            </a:r>
            <a:r>
              <a:rPr lang="en-US" dirty="0" err="1" smtClean="0"/>
              <a:t>variantlarni</a:t>
            </a:r>
            <a:r>
              <a:rPr lang="en-US" dirty="0" smtClean="0"/>
              <a:t>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tomonlama</a:t>
            </a:r>
            <a:r>
              <a:rPr lang="en-US" dirty="0" smtClean="0"/>
              <a:t> </a:t>
            </a:r>
            <a:r>
              <a:rPr lang="en-US" dirty="0" err="1" smtClean="0"/>
              <a:t>tahlil</a:t>
            </a:r>
            <a:r>
              <a:rPr lang="en-US" dirty="0" smtClean="0"/>
              <a:t> </a:t>
            </a:r>
            <a:r>
              <a:rPr lang="en-US" dirty="0" err="1" smtClean="0"/>
              <a:t>qilishni</a:t>
            </a:r>
            <a:r>
              <a:rPr lang="en-US" dirty="0" smtClean="0"/>
              <a:t> </a:t>
            </a:r>
            <a:r>
              <a:rPr lang="en-US" dirty="0" err="1" smtClean="0"/>
              <a:t>taqazo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Shunday</a:t>
            </a:r>
            <a:r>
              <a:rPr lang="en-US" dirty="0" smtClean="0"/>
              <a:t> </a:t>
            </a:r>
            <a:r>
              <a:rPr lang="en-US" dirty="0" err="1" smtClean="0"/>
              <a:t>qilib</a:t>
            </a:r>
            <a:r>
              <a:rPr lang="en-US" dirty="0" smtClean="0"/>
              <a:t>,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mashina</a:t>
            </a:r>
            <a:r>
              <a:rPr lang="en-US" dirty="0" smtClean="0"/>
              <a:t>, </a:t>
            </a:r>
            <a:r>
              <a:rPr lang="en-US" dirty="0" err="1" smtClean="0"/>
              <a:t>iloji</a:t>
            </a:r>
            <a:r>
              <a:rPr lang="en-US" dirty="0" smtClean="0"/>
              <a:t> </a:t>
            </a:r>
            <a:r>
              <a:rPr lang="en-US" dirty="0" err="1" smtClean="0"/>
              <a:t>bo'lsa</a:t>
            </a:r>
            <a:r>
              <a:rPr lang="en-US" dirty="0" smtClean="0"/>
              <a:t>:</a:t>
            </a:r>
            <a:endParaRPr lang="ru-RU" dirty="0" smtClean="0"/>
          </a:p>
          <a:p>
            <a:pPr lvl="2"/>
            <a:r>
              <a:rPr lang="en-US" sz="3200" dirty="0" smtClean="0"/>
              <a:t>minimal </a:t>
            </a:r>
            <a:r>
              <a:rPr lang="en-US" sz="3200" dirty="0" err="1" smtClean="0"/>
              <a:t>massa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etarli</a:t>
            </a:r>
            <a:r>
              <a:rPr lang="en-US" sz="3200" dirty="0" smtClean="0"/>
              <a:t> </a:t>
            </a:r>
            <a:r>
              <a:rPr lang="en-US" sz="3200" dirty="0" err="1" smtClean="0"/>
              <a:t>ishonchliligi</a:t>
            </a:r>
            <a:r>
              <a:rPr lang="en-US" sz="3200" dirty="0" smtClean="0"/>
              <a:t>, </a:t>
            </a:r>
            <a:endParaRPr lang="ru-RU" sz="3200" dirty="0" smtClean="0"/>
          </a:p>
          <a:p>
            <a:pPr lvl="2"/>
            <a:r>
              <a:rPr lang="en-US" sz="3200" dirty="0" err="1" smtClean="0"/>
              <a:t>yuqori</a:t>
            </a:r>
            <a:r>
              <a:rPr lang="en-US" sz="3200" dirty="0" smtClean="0"/>
              <a:t> </a:t>
            </a:r>
            <a:r>
              <a:rPr lang="en-US" sz="3200" dirty="0" err="1" smtClean="0"/>
              <a:t>tezlik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minimal </a:t>
            </a:r>
            <a:r>
              <a:rPr lang="en-US" sz="3200" dirty="0" err="1" smtClean="0"/>
              <a:t>dinamik</a:t>
            </a:r>
            <a:r>
              <a:rPr lang="en-US" sz="3200" dirty="0" smtClean="0"/>
              <a:t> </a:t>
            </a:r>
            <a:r>
              <a:rPr lang="en-US" sz="3200" dirty="0" err="1" smtClean="0"/>
              <a:t>ish</a:t>
            </a:r>
            <a:r>
              <a:rPr lang="en-US" sz="3200" dirty="0" smtClean="0"/>
              <a:t> </a:t>
            </a:r>
            <a:r>
              <a:rPr lang="en-US" sz="3200" dirty="0" err="1" smtClean="0"/>
              <a:t>yuki</a:t>
            </a:r>
            <a:r>
              <a:rPr lang="en-US" sz="3200" dirty="0" smtClean="0"/>
              <a:t>, </a:t>
            </a:r>
            <a:endParaRPr lang="ru-RU" sz="3200" dirty="0" smtClean="0"/>
          </a:p>
          <a:p>
            <a:pPr lvl="2"/>
            <a:r>
              <a:rPr lang="en-US" sz="3200" dirty="0" err="1" smtClean="0"/>
              <a:t>arzonligi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uzoq</a:t>
            </a:r>
            <a:r>
              <a:rPr lang="en-US" sz="3200" dirty="0" smtClean="0"/>
              <a:t> </a:t>
            </a:r>
            <a:r>
              <a:rPr lang="en-US" sz="3200" dirty="0" err="1" smtClean="0"/>
              <a:t>umr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boshqalarga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 </a:t>
            </a:r>
            <a:r>
              <a:rPr lang="en-US" sz="3200" dirty="0" err="1" smtClean="0"/>
              <a:t>bo'lishi</a:t>
            </a:r>
            <a:r>
              <a:rPr lang="en-US" sz="3200" dirty="0" smtClean="0"/>
              <a:t> </a:t>
            </a:r>
            <a:r>
              <a:rPr lang="en-US" sz="3200" dirty="0" err="1" smtClean="0"/>
              <a:t>kerak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8577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Odatda</a:t>
            </a:r>
            <a:r>
              <a:rPr lang="en-US" dirty="0" smtClean="0"/>
              <a:t>,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vaqtda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mezonlarga</a:t>
            </a:r>
            <a:r>
              <a:rPr lang="en-US" dirty="0" smtClean="0"/>
              <a:t>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en-US" dirty="0" err="1" smtClean="0"/>
              <a:t>keladigan</a:t>
            </a:r>
            <a:r>
              <a:rPr lang="en-US" dirty="0" smtClean="0"/>
              <a:t> </a:t>
            </a:r>
            <a:r>
              <a:rPr lang="en-US" dirty="0" err="1" smtClean="0"/>
              <a:t>dizayn</a:t>
            </a:r>
            <a:r>
              <a:rPr lang="en-US" dirty="0" smtClean="0"/>
              <a:t> </a:t>
            </a:r>
            <a:r>
              <a:rPr lang="en-US" dirty="0" err="1" smtClean="0"/>
              <a:t>yo'q</a:t>
            </a:r>
            <a:r>
              <a:rPr lang="en-US" dirty="0" smtClean="0"/>
              <a:t>.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hisob-kitoblar</a:t>
            </a:r>
            <a:r>
              <a:rPr lang="en-US" dirty="0" smtClean="0"/>
              <a:t>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mezon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oshiriladi</a:t>
            </a:r>
            <a:r>
              <a:rPr lang="en-US" dirty="0" smtClean="0"/>
              <a:t>,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natijalari</a:t>
            </a:r>
            <a:r>
              <a:rPr lang="en-US" dirty="0" smtClean="0"/>
              <a:t> optimal </a:t>
            </a:r>
            <a:r>
              <a:rPr lang="en-US" dirty="0" err="1" smtClean="0"/>
              <a:t>echimni</a:t>
            </a:r>
            <a:r>
              <a:rPr lang="en-US" dirty="0" smtClean="0"/>
              <a:t> </a:t>
            </a:r>
            <a:r>
              <a:rPr lang="en-US" dirty="0" err="1" smtClean="0"/>
              <a:t>tanlash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ishlatiladi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Dizaynning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mezonlarga</a:t>
            </a:r>
            <a:r>
              <a:rPr lang="en-US" dirty="0" smtClean="0"/>
              <a:t> </a:t>
            </a:r>
            <a:r>
              <a:rPr lang="en-US" dirty="0" err="1" smtClean="0"/>
              <a:t>muvofiqligini</a:t>
            </a:r>
            <a:r>
              <a:rPr lang="en-US" dirty="0" smtClean="0"/>
              <a:t> </a:t>
            </a:r>
            <a:r>
              <a:rPr lang="en-US" dirty="0" err="1" smtClean="0"/>
              <a:t>bilish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dizayner</a:t>
            </a:r>
            <a:r>
              <a:rPr lang="en-US" dirty="0" smtClean="0"/>
              <a:t>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cheklovni</a:t>
            </a:r>
            <a:r>
              <a:rPr lang="en-US" dirty="0" smtClean="0"/>
              <a:t> </a:t>
            </a:r>
            <a:r>
              <a:rPr lang="en-US" dirty="0" err="1" smtClean="0"/>
              <a:t>oqilona</a:t>
            </a:r>
            <a:r>
              <a:rPr lang="en-US" dirty="0" smtClean="0"/>
              <a:t> </a:t>
            </a:r>
            <a:r>
              <a:rPr lang="en-US" dirty="0" err="1" smtClean="0"/>
              <a:t>belgilash</a:t>
            </a:r>
            <a:r>
              <a:rPr lang="en-US" dirty="0" smtClean="0"/>
              <a:t>, </a:t>
            </a:r>
            <a:r>
              <a:rPr lang="en-US" dirty="0" err="1" smtClean="0"/>
              <a:t>deyarli</a:t>
            </a:r>
            <a:r>
              <a:rPr lang="en-US" dirty="0" smtClean="0"/>
              <a:t> </a:t>
            </a:r>
            <a:r>
              <a:rPr lang="en-US" dirty="0" err="1" smtClean="0"/>
              <a:t>erishish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mijozning</a:t>
            </a:r>
            <a:r>
              <a:rPr lang="en-US" dirty="0" smtClean="0"/>
              <a:t> </a:t>
            </a:r>
            <a:r>
              <a:rPr lang="en-US" dirty="0" err="1" smtClean="0"/>
              <a:t>talablariga</a:t>
            </a:r>
            <a:r>
              <a:rPr lang="en-US" dirty="0" smtClean="0"/>
              <a:t> </a:t>
            </a:r>
            <a:r>
              <a:rPr lang="en-US" dirty="0" err="1" smtClean="0"/>
              <a:t>javob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Mashinasozlikda</a:t>
            </a:r>
            <a:r>
              <a:rPr lang="en-US" b="1" dirty="0" smtClean="0"/>
              <a:t> CAD/CAM/CAE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50" y="1357298"/>
            <a:ext cx="8929750" cy="507209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000" dirty="0" err="1" smtClean="0"/>
              <a:t>Qarama-qarshiliklarni</a:t>
            </a:r>
            <a:r>
              <a:rPr lang="en-US" sz="3000" dirty="0" smtClean="0"/>
              <a:t> </a:t>
            </a:r>
            <a:r>
              <a:rPr lang="en-US" sz="3000" dirty="0" err="1" smtClean="0"/>
              <a:t>bartaraf</a:t>
            </a:r>
            <a:r>
              <a:rPr lang="en-US" sz="3000" dirty="0" smtClean="0"/>
              <a:t> </a:t>
            </a:r>
            <a:r>
              <a:rPr lang="en-US" sz="3000" dirty="0" err="1" smtClean="0"/>
              <a:t>etish</a:t>
            </a:r>
            <a:r>
              <a:rPr lang="en-US" sz="3000" dirty="0" smtClean="0"/>
              <a:t> </a:t>
            </a:r>
            <a:r>
              <a:rPr lang="en-US" sz="3000" dirty="0" err="1" smtClean="0"/>
              <a:t>kompyuter</a:t>
            </a:r>
            <a:r>
              <a:rPr lang="en-US" sz="3000" dirty="0" smtClean="0"/>
              <a:t> </a:t>
            </a:r>
            <a:r>
              <a:rPr lang="en-US" sz="3000" dirty="0" err="1" smtClean="0"/>
              <a:t>texnikasini</a:t>
            </a:r>
            <a:r>
              <a:rPr lang="en-US" sz="3000" dirty="0" smtClean="0"/>
              <a:t> </a:t>
            </a:r>
            <a:r>
              <a:rPr lang="en-US" sz="3000" dirty="0" err="1" smtClean="0"/>
              <a:t>loyihalashda</a:t>
            </a:r>
            <a:r>
              <a:rPr lang="en-US" sz="3000" dirty="0" smtClean="0"/>
              <a:t> </a:t>
            </a:r>
            <a:r>
              <a:rPr lang="en-US" sz="3000" dirty="0" err="1" smtClean="0"/>
              <a:t>qo'llanih</a:t>
            </a:r>
            <a:r>
              <a:rPr lang="en-US" sz="3000" dirty="0" smtClean="0"/>
              <a:t> </a:t>
            </a:r>
            <a:r>
              <a:rPr lang="en-US" sz="3000" dirty="0" err="1" smtClean="0"/>
              <a:t>bilan</a:t>
            </a:r>
            <a:r>
              <a:rPr lang="en-US" sz="3000" dirty="0" smtClean="0"/>
              <a:t> </a:t>
            </a:r>
            <a:r>
              <a:rPr lang="en-US" sz="3000" dirty="0" err="1" smtClean="0"/>
              <a:t>amalga</a:t>
            </a:r>
            <a:r>
              <a:rPr lang="en-US" sz="3000" dirty="0" smtClean="0"/>
              <a:t> </a:t>
            </a:r>
            <a:r>
              <a:rPr lang="en-US" sz="3000" dirty="0" err="1" smtClean="0"/>
              <a:t>oshirildi</a:t>
            </a:r>
            <a:r>
              <a:rPr lang="en-US" sz="3000" dirty="0" smtClean="0"/>
              <a:t>. </a:t>
            </a:r>
            <a:r>
              <a:rPr lang="en-US" sz="3000" dirty="0" err="1" smtClean="0"/>
              <a:t>Asosiy</a:t>
            </a:r>
            <a:r>
              <a:rPr lang="en-US" sz="3000" dirty="0" smtClean="0"/>
              <a:t> </a:t>
            </a:r>
            <a:r>
              <a:rPr lang="en-US" sz="3000" dirty="0" err="1" smtClean="0"/>
              <a:t>yo'nalish-avtomatlashtirilgan</a:t>
            </a:r>
            <a:r>
              <a:rPr lang="en-US" sz="3000" dirty="0" smtClean="0"/>
              <a:t> </a:t>
            </a:r>
            <a:r>
              <a:rPr lang="en-US" sz="3000" dirty="0" err="1" smtClean="0"/>
              <a:t>dizayn</a:t>
            </a:r>
            <a:r>
              <a:rPr lang="en-US" sz="3000" dirty="0" smtClean="0"/>
              <a:t> </a:t>
            </a:r>
            <a:r>
              <a:rPr lang="en-US" sz="3000" dirty="0" err="1" smtClean="0"/>
              <a:t>tizimlarini</a:t>
            </a:r>
            <a:r>
              <a:rPr lang="en-US" sz="3000" dirty="0" smtClean="0"/>
              <a:t> </a:t>
            </a:r>
            <a:r>
              <a:rPr lang="en-US" sz="3000" dirty="0" err="1" smtClean="0"/>
              <a:t>yaratish</a:t>
            </a:r>
            <a:r>
              <a:rPr lang="en-US" sz="3000" dirty="0" smtClean="0"/>
              <a:t> (SAPR).</a:t>
            </a:r>
            <a:endParaRPr lang="ru-RU" sz="3000" dirty="0" smtClean="0"/>
          </a:p>
          <a:p>
            <a:pPr>
              <a:buNone/>
            </a:pPr>
            <a:r>
              <a:rPr lang="en-US" sz="3000" dirty="0" err="1" smtClean="0"/>
              <a:t>Dizaynning</a:t>
            </a:r>
            <a:r>
              <a:rPr lang="en-US" sz="3000" dirty="0" smtClean="0"/>
              <a:t> </a:t>
            </a:r>
            <a:r>
              <a:rPr lang="en-US" sz="3000" dirty="0" err="1" smtClean="0"/>
              <a:t>avtomatlashtirilishi</a:t>
            </a:r>
            <a:r>
              <a:rPr lang="en-US" sz="3000" dirty="0" smtClean="0"/>
              <a:t> </a:t>
            </a:r>
            <a:r>
              <a:rPr lang="en-US" sz="3000" dirty="0" err="1" smtClean="0"/>
              <a:t>barcha</a:t>
            </a:r>
            <a:r>
              <a:rPr lang="en-US" sz="3000" dirty="0" smtClean="0"/>
              <a:t> </a:t>
            </a:r>
            <a:r>
              <a:rPr lang="en-US" sz="3000" dirty="0" err="1" smtClean="0"/>
              <a:t>dizayn</a:t>
            </a:r>
            <a:r>
              <a:rPr lang="en-US" sz="3000" dirty="0" smtClean="0"/>
              <a:t> </a:t>
            </a:r>
            <a:r>
              <a:rPr lang="en-US" sz="3000" dirty="0" err="1" smtClean="0"/>
              <a:t>jarayonlari</a:t>
            </a:r>
            <a:r>
              <a:rPr lang="en-US" sz="3000" dirty="0" smtClean="0"/>
              <a:t> </a:t>
            </a:r>
            <a:r>
              <a:rPr lang="en-US" sz="3000" dirty="0" err="1" smtClean="0"/>
              <a:t>inson</a:t>
            </a:r>
            <a:r>
              <a:rPr lang="en-US" sz="3000" dirty="0" smtClean="0"/>
              <a:t> </a:t>
            </a:r>
            <a:r>
              <a:rPr lang="en-US" sz="3000" dirty="0" err="1" smtClean="0"/>
              <a:t>va</a:t>
            </a:r>
            <a:r>
              <a:rPr lang="en-US" sz="3000" dirty="0" smtClean="0"/>
              <a:t> </a:t>
            </a:r>
            <a:r>
              <a:rPr lang="en-US" sz="3000" dirty="0" err="1" smtClean="0"/>
              <a:t>kompyuterlarning</a:t>
            </a:r>
            <a:r>
              <a:rPr lang="en-US" sz="3000" dirty="0" smtClean="0"/>
              <a:t> </a:t>
            </a:r>
            <a:r>
              <a:rPr lang="en-US" sz="3000" dirty="0" err="1" smtClean="0"/>
              <a:t>ishi</a:t>
            </a:r>
            <a:r>
              <a:rPr lang="en-US" sz="3000" dirty="0" smtClean="0"/>
              <a:t> </a:t>
            </a:r>
            <a:r>
              <a:rPr lang="en-US" sz="3000" dirty="0" err="1" smtClean="0"/>
              <a:t>orqali</a:t>
            </a:r>
            <a:r>
              <a:rPr lang="en-US" sz="3000" dirty="0" smtClean="0"/>
              <a:t> </a:t>
            </a:r>
            <a:r>
              <a:rPr lang="en-US" sz="3000" dirty="0" err="1" smtClean="0"/>
              <a:t>amalga</a:t>
            </a:r>
            <a:r>
              <a:rPr lang="en-US" sz="3000" dirty="0" smtClean="0"/>
              <a:t> </a:t>
            </a:r>
            <a:r>
              <a:rPr lang="en-US" sz="3000" dirty="0" err="1" smtClean="0"/>
              <a:t>oshirish</a:t>
            </a:r>
            <a:r>
              <a:rPr lang="en-US" sz="3000" dirty="0" smtClean="0"/>
              <a:t> </a:t>
            </a:r>
            <a:r>
              <a:rPr lang="en-US" sz="3000" dirty="0" err="1" smtClean="0"/>
              <a:t>dizayn</a:t>
            </a:r>
            <a:r>
              <a:rPr lang="en-US" sz="3000" dirty="0" smtClean="0"/>
              <a:t> </a:t>
            </a:r>
            <a:r>
              <a:rPr lang="en-US" sz="3000" dirty="0" err="1" smtClean="0"/>
              <a:t>usulini</a:t>
            </a:r>
            <a:r>
              <a:rPr lang="en-US" sz="3000" dirty="0" smtClean="0"/>
              <a:t> </a:t>
            </a:r>
            <a:r>
              <a:rPr lang="en-US" sz="3000" dirty="0" err="1" smtClean="0"/>
              <a:t>anglatadi</a:t>
            </a:r>
            <a:r>
              <a:rPr lang="en-US" sz="3000" dirty="0" smtClean="0"/>
              <a:t>. </a:t>
            </a:r>
            <a:r>
              <a:rPr lang="en-US" sz="3000" dirty="0" err="1" smtClean="0"/>
              <a:t>Kompyuterni</a:t>
            </a:r>
            <a:r>
              <a:rPr lang="en-US" sz="3000" dirty="0" smtClean="0"/>
              <a:t> </a:t>
            </a:r>
            <a:r>
              <a:rPr lang="en-US" sz="3000" dirty="0" err="1" smtClean="0"/>
              <a:t>ishlatish</a:t>
            </a:r>
            <a:r>
              <a:rPr lang="en-US" sz="3000" dirty="0" smtClean="0"/>
              <a:t>, </a:t>
            </a:r>
            <a:r>
              <a:rPr lang="en-US" sz="3000" dirty="0" err="1" smtClean="0"/>
              <a:t>dastgoh</a:t>
            </a:r>
            <a:r>
              <a:rPr lang="en-US" sz="3000" dirty="0" smtClean="0"/>
              <a:t> </a:t>
            </a:r>
            <a:r>
              <a:rPr lang="en-US" sz="3000" dirty="0" err="1" smtClean="0"/>
              <a:t>asboblarini</a:t>
            </a:r>
            <a:r>
              <a:rPr lang="en-US" sz="3000" dirty="0" smtClean="0"/>
              <a:t> </a:t>
            </a:r>
            <a:r>
              <a:rPr lang="en-US" sz="3000" dirty="0" err="1" smtClean="0"/>
              <a:t>loyihalashda</a:t>
            </a:r>
            <a:r>
              <a:rPr lang="en-US" sz="3000" dirty="0" smtClean="0"/>
              <a:t> </a:t>
            </a:r>
            <a:r>
              <a:rPr lang="en-US" sz="3000" dirty="0" err="1" smtClean="0"/>
              <a:t>dizaynerlarning</a:t>
            </a:r>
            <a:r>
              <a:rPr lang="en-US" sz="3000" dirty="0" smtClean="0"/>
              <a:t> </a:t>
            </a:r>
            <a:r>
              <a:rPr lang="en-US" sz="3000" dirty="0" err="1" smtClean="0"/>
              <a:t>ish</a:t>
            </a:r>
            <a:r>
              <a:rPr lang="en-US" sz="3000" dirty="0" smtClean="0"/>
              <a:t> </a:t>
            </a:r>
            <a:r>
              <a:rPr lang="en-US" sz="3000" dirty="0" err="1" smtClean="0"/>
              <a:t>samaradorligini</a:t>
            </a:r>
            <a:r>
              <a:rPr lang="en-US" sz="3000" dirty="0" smtClean="0"/>
              <a:t> 5-10 </a:t>
            </a:r>
            <a:r>
              <a:rPr lang="en-US" sz="3000" dirty="0" err="1" smtClean="0"/>
              <a:t>marta</a:t>
            </a:r>
            <a:r>
              <a:rPr lang="en-US" sz="3000" dirty="0" smtClean="0"/>
              <a:t> </a:t>
            </a:r>
            <a:r>
              <a:rPr lang="en-US" sz="3000" dirty="0" err="1" smtClean="0"/>
              <a:t>oshiradi</a:t>
            </a:r>
            <a:r>
              <a:rPr lang="en-US" sz="3000" dirty="0" smtClean="0"/>
              <a:t>, 10 </a:t>
            </a:r>
            <a:r>
              <a:rPr lang="en-US" sz="3000" dirty="0" err="1" smtClean="0"/>
              <a:t>marta</a:t>
            </a:r>
            <a:r>
              <a:rPr lang="en-US" sz="3000" dirty="0" smtClean="0"/>
              <a:t> </a:t>
            </a:r>
            <a:r>
              <a:rPr lang="en-US" sz="3000" dirty="0" err="1" smtClean="0"/>
              <a:t>tezroq</a:t>
            </a:r>
            <a:r>
              <a:rPr lang="en-US" sz="3000" dirty="0" smtClean="0"/>
              <a:t> </a:t>
            </a:r>
            <a:r>
              <a:rPr lang="en-US" sz="3000" dirty="0" err="1" smtClean="0"/>
              <a:t>bajariladi</a:t>
            </a:r>
            <a:r>
              <a:rPr lang="en-US" sz="3000" dirty="0" smtClean="0"/>
              <a:t> </a:t>
            </a:r>
            <a:r>
              <a:rPr lang="en-US" sz="3000" dirty="0" err="1" smtClean="0"/>
              <a:t>va</a:t>
            </a:r>
            <a:r>
              <a:rPr lang="en-US" sz="3000" dirty="0" smtClean="0"/>
              <a:t> </a:t>
            </a:r>
            <a:r>
              <a:rPr lang="en-US" sz="3000" dirty="0" err="1" smtClean="0"/>
              <a:t>ish</a:t>
            </a:r>
            <a:r>
              <a:rPr lang="en-US" sz="3000" dirty="0" smtClean="0"/>
              <a:t> </a:t>
            </a:r>
            <a:r>
              <a:rPr lang="en-US" sz="3000" dirty="0" err="1" smtClean="0"/>
              <a:t>haqi</a:t>
            </a:r>
            <a:r>
              <a:rPr lang="en-US" sz="3000" dirty="0" smtClean="0"/>
              <a:t> 2 </a:t>
            </a:r>
            <a:r>
              <a:rPr lang="en-US" sz="3000" dirty="0" err="1" smtClean="0"/>
              <a:t>marta</a:t>
            </a:r>
            <a:r>
              <a:rPr lang="en-US" sz="3000" dirty="0" smtClean="0"/>
              <a:t> </a:t>
            </a:r>
            <a:r>
              <a:rPr lang="en-US" sz="3000" dirty="0" err="1" smtClean="0"/>
              <a:t>kamayadi</a:t>
            </a:r>
            <a:r>
              <a:rPr lang="en-US" sz="3000" dirty="0" smtClean="0"/>
              <a:t>.</a:t>
            </a:r>
            <a:endParaRPr lang="ru-RU" sz="3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CAD/CAM/CAE </a:t>
            </a:r>
            <a:r>
              <a:rPr lang="en-US" b="1" dirty="0" err="1" smtClean="0"/>
              <a:t>tizimi</a:t>
            </a:r>
            <a:r>
              <a:rPr lang="en-US" b="1" dirty="0" smtClean="0"/>
              <a:t> </a:t>
            </a:r>
            <a:r>
              <a:rPr lang="en-US" b="1" dirty="0" err="1" smtClean="0"/>
              <a:t>maqsadlari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50" y="1428736"/>
            <a:ext cx="8929750" cy="45720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dirty="0" err="1" smtClean="0"/>
              <a:t>CADni</a:t>
            </a:r>
            <a:r>
              <a:rPr lang="en-US" sz="2800" dirty="0" smtClean="0"/>
              <a:t> “</a:t>
            </a:r>
            <a:r>
              <a:rPr lang="en-US" sz="2800" dirty="0" err="1" smtClean="0"/>
              <a:t>inson-mashina</a:t>
            </a:r>
            <a:r>
              <a:rPr lang="en-US" sz="2800" dirty="0" smtClean="0"/>
              <a:t>” </a:t>
            </a:r>
            <a:r>
              <a:rPr lang="en-US" sz="2800" dirty="0" err="1" smtClean="0"/>
              <a:t>tizimi</a:t>
            </a:r>
            <a:r>
              <a:rPr lang="en-US" sz="2800" dirty="0" smtClean="0"/>
              <a:t> </a:t>
            </a:r>
            <a:r>
              <a:rPr lang="en-US" sz="2800" dirty="0" err="1" smtClean="0"/>
              <a:t>sifatida</a:t>
            </a:r>
            <a:r>
              <a:rPr lang="en-US" sz="2800" dirty="0" smtClean="0"/>
              <a:t> </a:t>
            </a:r>
            <a:r>
              <a:rPr lang="en-US" sz="2800" dirty="0" err="1" smtClean="0"/>
              <a:t>yaratish</a:t>
            </a:r>
            <a:r>
              <a:rPr lang="en-US" sz="2800" dirty="0" smtClean="0"/>
              <a:t> </a:t>
            </a:r>
            <a:r>
              <a:rPr lang="en-US" sz="2800" dirty="0" err="1" smtClean="0"/>
              <a:t>maqsadlari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quyidagilardir</a:t>
            </a:r>
            <a:r>
              <a:rPr lang="en-US" sz="2800" dirty="0" smtClean="0"/>
              <a:t>:</a:t>
            </a:r>
            <a:endParaRPr lang="ru-RU" sz="2800" dirty="0" smtClean="0"/>
          </a:p>
          <a:p>
            <a:pPr>
              <a:buNone/>
            </a:pPr>
            <a:r>
              <a:rPr lang="en-US" sz="2800" dirty="0" smtClean="0"/>
              <a:t>1. </a:t>
            </a:r>
            <a:r>
              <a:rPr lang="en-US" sz="2800" dirty="0" err="1" smtClean="0"/>
              <a:t>Dizaynning</a:t>
            </a:r>
            <a:r>
              <a:rPr lang="en-US" sz="2800" dirty="0" smtClean="0"/>
              <a:t> </a:t>
            </a:r>
            <a:r>
              <a:rPr lang="en-US" sz="2800" dirty="0" err="1" smtClean="0"/>
              <a:t>sifatini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oshirish</a:t>
            </a:r>
            <a:r>
              <a:rPr lang="en-US" sz="2800" dirty="0" smtClean="0"/>
              <a:t>, </a:t>
            </a:r>
            <a:r>
              <a:rPr lang="en-US" sz="2800" dirty="0" err="1" smtClean="0"/>
              <a:t>tahlil</a:t>
            </a:r>
            <a:r>
              <a:rPr lang="en-US" sz="2800" dirty="0" smtClean="0"/>
              <a:t> </a:t>
            </a:r>
            <a:r>
              <a:rPr lang="en-US" sz="2800" dirty="0" err="1" smtClean="0"/>
              <a:t>qilinadigan</a:t>
            </a:r>
            <a:r>
              <a:rPr lang="en-US" sz="2800" dirty="0" smtClean="0"/>
              <a:t> </a:t>
            </a:r>
            <a:r>
              <a:rPr lang="en-US" sz="2800" dirty="0" err="1" smtClean="0"/>
              <a:t>dizayn</a:t>
            </a:r>
            <a:r>
              <a:rPr lang="en-US" sz="2800" dirty="0" smtClean="0"/>
              <a:t> </a:t>
            </a:r>
            <a:r>
              <a:rPr lang="en-US" sz="2800" dirty="0" err="1" smtClean="0"/>
              <a:t>echimlari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har</a:t>
            </a:r>
            <a:r>
              <a:rPr lang="en-US" sz="2800" dirty="0" smtClean="0"/>
              <a:t> </a:t>
            </a:r>
            <a:r>
              <a:rPr lang="en-US" sz="2800" dirty="0" err="1" smtClean="0"/>
              <a:t>birini</a:t>
            </a:r>
            <a:r>
              <a:rPr lang="en-US" sz="2800" dirty="0" smtClean="0"/>
              <a:t> </a:t>
            </a:r>
            <a:r>
              <a:rPr lang="en-US" sz="2800" dirty="0" err="1" smtClean="0"/>
              <a:t>batafsil</a:t>
            </a:r>
            <a:r>
              <a:rPr lang="en-US" sz="2800" dirty="0" smtClean="0"/>
              <a:t> </a:t>
            </a:r>
            <a:r>
              <a:rPr lang="en-US" sz="2800" dirty="0" err="1" smtClean="0"/>
              <a:t>tahlil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. </a:t>
            </a:r>
            <a:r>
              <a:rPr lang="en-US" sz="2800" dirty="0" err="1" smtClean="0"/>
              <a:t>Chizmachilik</a:t>
            </a:r>
            <a:r>
              <a:rPr lang="en-US" sz="2800" dirty="0" smtClean="0"/>
              <a:t> </a:t>
            </a:r>
            <a:r>
              <a:rPr lang="en-US" sz="2800" dirty="0" err="1" smtClean="0"/>
              <a:t>ishlari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hisob-kitoblarning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bajarilishini</a:t>
            </a:r>
            <a:r>
              <a:rPr lang="en-US" sz="2800" dirty="0" smtClean="0"/>
              <a:t> </a:t>
            </a:r>
            <a:r>
              <a:rPr lang="en-US" sz="2800" dirty="0" err="1" smtClean="0"/>
              <a:t>avtomatlashtirish</a:t>
            </a:r>
            <a:r>
              <a:rPr lang="en-US" sz="2800" dirty="0" smtClean="0"/>
              <a:t>, </a:t>
            </a:r>
            <a:r>
              <a:rPr lang="en-US" sz="2800" dirty="0" err="1" smtClean="0"/>
              <a:t>dastlabki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olingan</a:t>
            </a:r>
            <a:r>
              <a:rPr lang="en-US" sz="2800" dirty="0" smtClean="0"/>
              <a:t> </a:t>
            </a:r>
            <a:r>
              <a:rPr lang="en-US" sz="2800" dirty="0" err="1" smtClean="0"/>
              <a:t>ma'lumotlarni</a:t>
            </a:r>
            <a:r>
              <a:rPr lang="en-US" sz="2800" dirty="0" smtClean="0"/>
              <a:t> </a:t>
            </a:r>
            <a:r>
              <a:rPr lang="en-US" sz="2800" dirty="0" err="1" smtClean="0"/>
              <a:t>qayta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orqali</a:t>
            </a:r>
            <a:r>
              <a:rPr lang="en-US" sz="2800" dirty="0" smtClean="0"/>
              <a:t> </a:t>
            </a:r>
            <a:r>
              <a:rPr lang="en-US" sz="2800" dirty="0" err="1" smtClean="0"/>
              <a:t>rivojlanish</a:t>
            </a:r>
            <a:r>
              <a:rPr lang="en-US" sz="2800" dirty="0" smtClean="0"/>
              <a:t> </a:t>
            </a:r>
            <a:r>
              <a:rPr lang="en-US" sz="2800" dirty="0" err="1" smtClean="0"/>
              <a:t>muddatini</a:t>
            </a:r>
            <a:r>
              <a:rPr lang="en-US" sz="2800" dirty="0" smtClean="0"/>
              <a:t> </a:t>
            </a:r>
            <a:r>
              <a:rPr lang="en-US" sz="2800" dirty="0" err="1" smtClean="0"/>
              <a:t>qisqartirish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pPr>
              <a:buNone/>
            </a:pPr>
            <a:r>
              <a:rPr lang="en-US" sz="2800" dirty="0" smtClean="0"/>
              <a:t>2. </a:t>
            </a:r>
            <a:r>
              <a:rPr lang="en-US" sz="2800" dirty="0" err="1" smtClean="0"/>
              <a:t>Kompyuterlardan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foydalanmasdan</a:t>
            </a:r>
            <a:r>
              <a:rPr lang="en-US" sz="2800" dirty="0" smtClean="0"/>
              <a:t> </a:t>
            </a:r>
            <a:r>
              <a:rPr lang="en-US" sz="2800" dirty="0" err="1" smtClean="0"/>
              <a:t>amalga</a:t>
            </a:r>
            <a:r>
              <a:rPr lang="en-US" sz="2800" dirty="0" smtClean="0"/>
              <a:t> </a:t>
            </a:r>
            <a:r>
              <a:rPr lang="en-US" sz="2800" dirty="0" err="1" smtClean="0"/>
              <a:t>oshiriladigan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qismini</a:t>
            </a:r>
            <a:r>
              <a:rPr lang="en-US" sz="2800" dirty="0" smtClean="0"/>
              <a:t> </a:t>
            </a:r>
            <a:r>
              <a:rPr lang="en-US" sz="2800" dirty="0" err="1" smtClean="0"/>
              <a:t>kamaytirish</a:t>
            </a:r>
            <a:r>
              <a:rPr lang="en-US" sz="2800" dirty="0" smtClean="0"/>
              <a:t> </a:t>
            </a:r>
            <a:r>
              <a:rPr lang="en-US" sz="2800" dirty="0" err="1" smtClean="0"/>
              <a:t>orqali</a:t>
            </a:r>
            <a:r>
              <a:rPr lang="en-US" sz="2800" dirty="0" smtClean="0"/>
              <a:t> </a:t>
            </a:r>
            <a:r>
              <a:rPr lang="en-US" sz="2800" dirty="0" err="1" smtClean="0"/>
              <a:t>loyiha</a:t>
            </a:r>
            <a:r>
              <a:rPr lang="en-US" sz="2800" dirty="0" smtClean="0"/>
              <a:t> </a:t>
            </a:r>
            <a:r>
              <a:rPr lang="en-US" sz="2800" dirty="0" err="1" smtClean="0"/>
              <a:t>ishlarining</a:t>
            </a:r>
            <a:r>
              <a:rPr lang="en-US" sz="2800" dirty="0" smtClean="0"/>
              <a:t> </a:t>
            </a:r>
            <a:r>
              <a:rPr lang="en-US" sz="2800" dirty="0" err="1" smtClean="0"/>
              <a:t>qiymatini</a:t>
            </a:r>
            <a:r>
              <a:rPr lang="en-US" sz="2800" dirty="0" smtClean="0"/>
              <a:t> </a:t>
            </a:r>
            <a:r>
              <a:rPr lang="en-US" sz="2800" dirty="0" err="1" smtClean="0"/>
              <a:t>kamaytirish</a:t>
            </a:r>
            <a:r>
              <a:rPr lang="en-US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CAD/CAM/CAE </a:t>
            </a:r>
            <a:r>
              <a:rPr lang="en-US" b="1" dirty="0" err="1" smtClean="0"/>
              <a:t>tizimi</a:t>
            </a:r>
            <a:r>
              <a:rPr lang="en-US" b="1" dirty="0" smtClean="0"/>
              <a:t> </a:t>
            </a:r>
            <a:r>
              <a:rPr lang="en-US" b="1" dirty="0" err="1" smtClean="0"/>
              <a:t>maqsadlari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50" y="1428736"/>
            <a:ext cx="8929750" cy="45720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maqsadlar</a:t>
            </a:r>
            <a:r>
              <a:rPr lang="en-US" dirty="0" smtClean="0"/>
              <a:t> :</a:t>
            </a:r>
            <a:endParaRPr lang="ru-RU" dirty="0" smtClean="0"/>
          </a:p>
          <a:p>
            <a:pPr marL="914400" lvl="1" indent="-514350">
              <a:buFont typeface="+mj-lt"/>
              <a:buAutoNum type="arabicPeriod"/>
            </a:pPr>
            <a:r>
              <a:rPr lang="en-US" sz="3200" dirty="0" err="1" smtClean="0"/>
              <a:t>mukammal</a:t>
            </a:r>
            <a:r>
              <a:rPr lang="en-US" sz="3200" dirty="0" smtClean="0"/>
              <a:t> </a:t>
            </a:r>
            <a:r>
              <a:rPr lang="en-US" sz="3200" dirty="0" err="1" smtClean="0"/>
              <a:t>matematik</a:t>
            </a:r>
            <a:r>
              <a:rPr lang="en-US" sz="3200" dirty="0" smtClean="0"/>
              <a:t> </a:t>
            </a:r>
            <a:r>
              <a:rPr lang="en-US" sz="3200" dirty="0" err="1" smtClean="0"/>
              <a:t>usullar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hisoblash</a:t>
            </a:r>
            <a:r>
              <a:rPr lang="en-US" sz="3200" dirty="0" smtClean="0"/>
              <a:t> </a:t>
            </a:r>
            <a:r>
              <a:rPr lang="en-US" sz="3200" dirty="0" err="1" smtClean="0"/>
              <a:t>texnikasidan</a:t>
            </a:r>
            <a:r>
              <a:rPr lang="en-US" sz="3200" dirty="0" smtClean="0"/>
              <a:t> </a:t>
            </a:r>
            <a:r>
              <a:rPr lang="en-US" sz="3200" dirty="0" err="1" smtClean="0"/>
              <a:t>foydalanish</a:t>
            </a:r>
            <a:r>
              <a:rPr lang="en-US" sz="3200" dirty="0" smtClean="0"/>
              <a:t>,</a:t>
            </a:r>
            <a:endParaRPr lang="ru-RU" sz="32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en-US" sz="3200" dirty="0" err="1" smtClean="0"/>
              <a:t>samarali</a:t>
            </a:r>
            <a:r>
              <a:rPr lang="en-US" sz="3200" dirty="0" smtClean="0"/>
              <a:t> </a:t>
            </a:r>
            <a:r>
              <a:rPr lang="en-US" sz="3200" dirty="0" err="1" smtClean="0"/>
              <a:t>matematik</a:t>
            </a:r>
            <a:r>
              <a:rPr lang="en-US" sz="3200" dirty="0" smtClean="0"/>
              <a:t> </a:t>
            </a:r>
            <a:r>
              <a:rPr lang="en-US" sz="3200" dirty="0" err="1" smtClean="0"/>
              <a:t>modellarni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chiqish</a:t>
            </a:r>
            <a:r>
              <a:rPr lang="en-US" sz="3200" dirty="0" smtClean="0"/>
              <a:t>, </a:t>
            </a:r>
            <a:endParaRPr lang="ru-RU" sz="32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en-US" sz="3200" dirty="0" err="1" smtClean="0"/>
              <a:t>ko'p</a:t>
            </a:r>
            <a:r>
              <a:rPr lang="en-US" sz="3200" dirty="0" smtClean="0"/>
              <a:t> </a:t>
            </a:r>
            <a:r>
              <a:rPr lang="en-US" sz="3200" dirty="0" err="1" smtClean="0"/>
              <a:t>tomonlama</a:t>
            </a:r>
            <a:r>
              <a:rPr lang="en-US" sz="3200" dirty="0" smtClean="0"/>
              <a:t> </a:t>
            </a:r>
            <a:r>
              <a:rPr lang="en-US" sz="3200" dirty="0" err="1" smtClean="0"/>
              <a:t>dizayn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optimallashtirish</a:t>
            </a:r>
            <a:r>
              <a:rPr lang="en-US" sz="3200" dirty="0" smtClean="0"/>
              <a:t> </a:t>
            </a:r>
            <a:r>
              <a:rPr lang="en-US" sz="3200" dirty="0" err="1" smtClean="0"/>
              <a:t>usullari</a:t>
            </a:r>
            <a:r>
              <a:rPr lang="en-US" sz="3200" dirty="0" smtClean="0"/>
              <a:t>, </a:t>
            </a:r>
            <a:endParaRPr lang="ru-RU" sz="32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en-US" sz="3200" dirty="0" err="1" smtClean="0"/>
              <a:t>hisob-kitoblarni</a:t>
            </a:r>
            <a:r>
              <a:rPr lang="en-US" sz="3200" dirty="0" smtClean="0"/>
              <a:t> </a:t>
            </a:r>
            <a:r>
              <a:rPr lang="en-US" sz="3200" dirty="0" err="1" smtClean="0"/>
              <a:t>avtomatlashtirish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grafik</a:t>
            </a:r>
            <a:r>
              <a:rPr lang="en-US" sz="3200" dirty="0" smtClean="0"/>
              <a:t> </a:t>
            </a:r>
            <a:r>
              <a:rPr lang="en-US" sz="3200" dirty="0" err="1" smtClean="0"/>
              <a:t>hujjatlarni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chiqish</a:t>
            </a:r>
            <a:r>
              <a:rPr lang="en-US" sz="3200" dirty="0" smtClean="0"/>
              <a:t> </a:t>
            </a:r>
            <a:r>
              <a:rPr lang="en-US" sz="3200" dirty="0" err="1" smtClean="0"/>
              <a:t>orqali</a:t>
            </a:r>
            <a:r>
              <a:rPr lang="en-US" sz="3200" dirty="0" smtClean="0"/>
              <a:t> </a:t>
            </a:r>
            <a:r>
              <a:rPr lang="en-US" sz="3200" dirty="0" err="1" smtClean="0"/>
              <a:t>erishiladi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CAD/CAM/CAE </a:t>
            </a:r>
            <a:r>
              <a:rPr lang="en-US" b="1" dirty="0" err="1" smtClean="0"/>
              <a:t>tizimi</a:t>
            </a:r>
            <a:r>
              <a:rPr lang="en-US" b="1" dirty="0" smtClean="0"/>
              <a:t> </a:t>
            </a:r>
            <a:r>
              <a:rPr lang="en-US" b="1" dirty="0" err="1" smtClean="0"/>
              <a:t>dastaqlari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50" y="1428736"/>
            <a:ext cx="8929750" cy="45720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maqsadlar</a:t>
            </a:r>
            <a:r>
              <a:rPr lang="en-US" dirty="0" smtClean="0"/>
              <a:t> :</a:t>
            </a:r>
            <a:endParaRPr lang="ru-RU" dirty="0" smtClean="0"/>
          </a:p>
          <a:p>
            <a:pPr marL="914400" lvl="1" indent="-514350">
              <a:buFont typeface="+mj-lt"/>
              <a:buAutoNum type="arabicPeriod"/>
            </a:pPr>
            <a:r>
              <a:rPr lang="en-US" sz="3200" dirty="0" err="1" smtClean="0"/>
              <a:t>mukammal</a:t>
            </a:r>
            <a:r>
              <a:rPr lang="en-US" sz="3200" dirty="0" smtClean="0"/>
              <a:t> </a:t>
            </a:r>
            <a:r>
              <a:rPr lang="en-US" sz="3200" dirty="0" err="1" smtClean="0"/>
              <a:t>matematik</a:t>
            </a:r>
            <a:r>
              <a:rPr lang="en-US" sz="3200" dirty="0" smtClean="0"/>
              <a:t> </a:t>
            </a:r>
            <a:r>
              <a:rPr lang="en-US" sz="3200" dirty="0" err="1" smtClean="0"/>
              <a:t>usullar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hisoblash</a:t>
            </a:r>
            <a:r>
              <a:rPr lang="en-US" sz="3200" dirty="0" smtClean="0"/>
              <a:t> </a:t>
            </a:r>
            <a:r>
              <a:rPr lang="en-US" sz="3200" dirty="0" err="1" smtClean="0"/>
              <a:t>texnikasidan</a:t>
            </a:r>
            <a:r>
              <a:rPr lang="en-US" sz="3200" dirty="0" smtClean="0"/>
              <a:t> </a:t>
            </a:r>
            <a:r>
              <a:rPr lang="en-US" sz="3200" dirty="0" err="1" smtClean="0"/>
              <a:t>foydalanish</a:t>
            </a:r>
            <a:r>
              <a:rPr lang="en-US" sz="3200" dirty="0" smtClean="0"/>
              <a:t>,</a:t>
            </a:r>
            <a:endParaRPr lang="ru-RU" sz="32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en-US" sz="3200" dirty="0" err="1" smtClean="0"/>
              <a:t>samarali</a:t>
            </a:r>
            <a:r>
              <a:rPr lang="en-US" sz="3200" dirty="0" smtClean="0"/>
              <a:t> </a:t>
            </a:r>
            <a:r>
              <a:rPr lang="en-US" sz="3200" dirty="0" err="1" smtClean="0"/>
              <a:t>matematik</a:t>
            </a:r>
            <a:r>
              <a:rPr lang="en-US" sz="3200" dirty="0" smtClean="0"/>
              <a:t> </a:t>
            </a:r>
            <a:r>
              <a:rPr lang="en-US" sz="3200" dirty="0" err="1" smtClean="0"/>
              <a:t>modellarni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chiqish</a:t>
            </a:r>
            <a:r>
              <a:rPr lang="en-US" sz="3200" dirty="0" smtClean="0"/>
              <a:t>, </a:t>
            </a:r>
            <a:endParaRPr lang="ru-RU" sz="32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en-US" sz="3200" dirty="0" err="1" smtClean="0"/>
              <a:t>ko'p</a:t>
            </a:r>
            <a:r>
              <a:rPr lang="en-US" sz="3200" dirty="0" smtClean="0"/>
              <a:t> </a:t>
            </a:r>
            <a:r>
              <a:rPr lang="en-US" sz="3200" dirty="0" err="1" smtClean="0"/>
              <a:t>tomonlama</a:t>
            </a:r>
            <a:r>
              <a:rPr lang="en-US" sz="3200" dirty="0" smtClean="0"/>
              <a:t> </a:t>
            </a:r>
            <a:r>
              <a:rPr lang="en-US" sz="3200" dirty="0" err="1" smtClean="0"/>
              <a:t>dizayn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optimallashtirish</a:t>
            </a:r>
            <a:r>
              <a:rPr lang="en-US" sz="3200" dirty="0" smtClean="0"/>
              <a:t> </a:t>
            </a:r>
            <a:r>
              <a:rPr lang="en-US" sz="3200" dirty="0" err="1" smtClean="0"/>
              <a:t>usullari</a:t>
            </a:r>
            <a:r>
              <a:rPr lang="en-US" sz="3200" dirty="0" smtClean="0"/>
              <a:t>, </a:t>
            </a:r>
            <a:endParaRPr lang="ru-RU" sz="3200" dirty="0" smtClean="0"/>
          </a:p>
          <a:p>
            <a:pPr marL="914400" lvl="1" indent="-514350">
              <a:buFont typeface="+mj-lt"/>
              <a:buAutoNum type="arabicPeriod"/>
            </a:pPr>
            <a:r>
              <a:rPr lang="en-US" sz="3200" dirty="0" err="1" smtClean="0"/>
              <a:t>hisob-kitoblarni</a:t>
            </a:r>
            <a:r>
              <a:rPr lang="en-US" sz="3200" dirty="0" smtClean="0"/>
              <a:t> </a:t>
            </a:r>
            <a:r>
              <a:rPr lang="en-US" sz="3200" dirty="0" err="1" smtClean="0"/>
              <a:t>avtomatlashtirish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grafik</a:t>
            </a:r>
            <a:r>
              <a:rPr lang="en-US" sz="3200" dirty="0" smtClean="0"/>
              <a:t> </a:t>
            </a:r>
            <a:r>
              <a:rPr lang="en-US" sz="3200" dirty="0" err="1" smtClean="0"/>
              <a:t>hujjatlarni</a:t>
            </a:r>
            <a:r>
              <a:rPr lang="en-US" sz="3200" dirty="0" smtClean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chiqish</a:t>
            </a:r>
            <a:r>
              <a:rPr lang="en-US" sz="3200" dirty="0" smtClean="0"/>
              <a:t> </a:t>
            </a:r>
            <a:r>
              <a:rPr lang="en-US" sz="3200" dirty="0" err="1" smtClean="0"/>
              <a:t>orqali</a:t>
            </a:r>
            <a:r>
              <a:rPr lang="en-US" sz="3200" dirty="0" smtClean="0"/>
              <a:t> </a:t>
            </a:r>
            <a:r>
              <a:rPr lang="en-US" sz="3200" dirty="0" err="1" smtClean="0"/>
              <a:t>erishiladi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CAD/CAM/CAE </a:t>
            </a:r>
            <a:r>
              <a:rPr lang="en-US" b="1" dirty="0" err="1" smtClean="0"/>
              <a:t>tizimi</a:t>
            </a:r>
            <a:r>
              <a:rPr lang="en-US" b="1" dirty="0" smtClean="0"/>
              <a:t> </a:t>
            </a:r>
            <a:r>
              <a:rPr lang="en-US" b="1" dirty="0" err="1" smtClean="0"/>
              <a:t>dastaqlari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50" y="1428736"/>
            <a:ext cx="8929750" cy="45720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dirty="0" err="1" smtClean="0"/>
              <a:t>SAPRni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chiqish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jarayonida</a:t>
            </a:r>
            <a:r>
              <a:rPr lang="en-US" sz="2800" dirty="0" smtClean="0"/>
              <a:t> optimal </a:t>
            </a:r>
            <a:r>
              <a:rPr lang="en-US" sz="2800" dirty="0" err="1" smtClean="0"/>
              <a:t>dizayn</a:t>
            </a:r>
            <a:r>
              <a:rPr lang="en-US" sz="2800" dirty="0" smtClean="0"/>
              <a:t> </a:t>
            </a:r>
            <a:r>
              <a:rPr lang="en-US" sz="2800" dirty="0" err="1" smtClean="0"/>
              <a:t>masalalarni</a:t>
            </a:r>
            <a:r>
              <a:rPr lang="en-US" sz="2800" dirty="0" smtClean="0"/>
              <a:t> </a:t>
            </a:r>
            <a:r>
              <a:rPr lang="en-US" sz="2800" dirty="0" err="1" smtClean="0"/>
              <a:t>hal</a:t>
            </a:r>
            <a:r>
              <a:rPr lang="en-US" sz="2800" dirty="0" smtClean="0"/>
              <a:t> </a:t>
            </a:r>
            <a:r>
              <a:rPr lang="en-US" sz="2800" dirty="0" err="1" smtClean="0"/>
              <a:t>qilishdir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1. </a:t>
            </a:r>
            <a:r>
              <a:rPr lang="en-US" sz="2800" dirty="0" err="1" smtClean="0"/>
              <a:t>optimallashtirishning</a:t>
            </a:r>
            <a:r>
              <a:rPr lang="en-US" sz="2800" dirty="0" smtClean="0"/>
              <a:t> </a:t>
            </a:r>
            <a:r>
              <a:rPr lang="en-US" sz="2800" dirty="0" err="1" smtClean="0"/>
              <a:t>muayyan</a:t>
            </a:r>
            <a:r>
              <a:rPr lang="en-US" sz="2800" dirty="0" smtClean="0"/>
              <a:t> </a:t>
            </a:r>
            <a:r>
              <a:rPr lang="en-US" sz="2800" dirty="0" err="1" smtClean="0"/>
              <a:t>vazifalarini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hal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birga</a:t>
            </a:r>
            <a:r>
              <a:rPr lang="en-US" sz="2800" dirty="0" smtClean="0"/>
              <a:t> </a:t>
            </a:r>
            <a:r>
              <a:rPr lang="en-US" sz="2800" dirty="0" err="1" smtClean="0"/>
              <a:t>avtomatlashtirilgan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dizayn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jarayonining</a:t>
            </a:r>
            <a:r>
              <a:rPr lang="en-US" sz="2800" dirty="0" smtClean="0"/>
              <a:t> </a:t>
            </a:r>
            <a:r>
              <a:rPr lang="en-US" sz="2800" dirty="0" err="1" smtClean="0"/>
              <a:t>bosqichlarini</a:t>
            </a:r>
            <a:r>
              <a:rPr lang="en-US" sz="2800" dirty="0" smtClean="0"/>
              <a:t> </a:t>
            </a:r>
            <a:r>
              <a:rPr lang="en-US" sz="2800" dirty="0" err="1" smtClean="0"/>
              <a:t>aniqlash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pPr lvl="0">
              <a:buNone/>
            </a:pPr>
            <a:r>
              <a:rPr lang="en-US" sz="2800" dirty="0" smtClean="0"/>
              <a:t>2. </a:t>
            </a:r>
            <a:r>
              <a:rPr lang="en-US" sz="2800" dirty="0" err="1" smtClean="0"/>
              <a:t>optimallashtirish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matematik</a:t>
            </a:r>
            <a:r>
              <a:rPr lang="en-US" sz="2800" dirty="0" smtClean="0"/>
              <a:t> </a:t>
            </a:r>
            <a:r>
              <a:rPr lang="en-US" sz="2800" dirty="0" err="1" smtClean="0"/>
              <a:t>modellarini</a:t>
            </a:r>
            <a:r>
              <a:rPr lang="en-US" sz="2800" dirty="0" smtClean="0"/>
              <a:t> </a:t>
            </a:r>
            <a:r>
              <a:rPr lang="en-US" sz="2800" dirty="0" err="1" smtClean="0"/>
              <a:t>yaratish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</a:t>
            </a:r>
            <a:r>
              <a:rPr lang="en-US" sz="2800" dirty="0" smtClean="0"/>
              <a:t> </a:t>
            </a:r>
            <a:r>
              <a:rPr lang="en-US" sz="2800" dirty="0" err="1" smtClean="0"/>
              <a:t>algoritmlarini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chiqish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pPr lvl="0">
              <a:buNone/>
            </a:pPr>
            <a:r>
              <a:rPr lang="en-US" sz="2800" dirty="0" smtClean="0"/>
              <a:t>3. </a:t>
            </a:r>
            <a:r>
              <a:rPr lang="en-US" sz="2800" dirty="0" err="1" smtClean="0"/>
              <a:t>matematik</a:t>
            </a:r>
            <a:r>
              <a:rPr lang="en-US" sz="2800" dirty="0" smtClean="0"/>
              <a:t> </a:t>
            </a:r>
            <a:r>
              <a:rPr lang="en-US" sz="2800" dirty="0" err="1" smtClean="0"/>
              <a:t>modellarni</a:t>
            </a:r>
            <a:r>
              <a:rPr lang="en-US" sz="2800" dirty="0" smtClean="0"/>
              <a:t> </a:t>
            </a:r>
            <a:r>
              <a:rPr lang="en-US" sz="2800" dirty="0" err="1" smtClean="0"/>
              <a:t>shakllantirish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tegishli</a:t>
            </a:r>
            <a:r>
              <a:rPr lang="en-US" sz="2800" dirty="0" smtClean="0"/>
              <a:t> </a:t>
            </a:r>
            <a:r>
              <a:rPr lang="en-US" sz="2800" dirty="0" err="1" smtClean="0"/>
              <a:t>muammolarni</a:t>
            </a:r>
            <a:r>
              <a:rPr lang="en-US" sz="2800" dirty="0" smtClean="0"/>
              <a:t> </a:t>
            </a:r>
            <a:r>
              <a:rPr lang="en-US" sz="2800" dirty="0" err="1" smtClean="0"/>
              <a:t>hal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, </a:t>
            </a:r>
            <a:r>
              <a:rPr lang="en-US" sz="2800" dirty="0" err="1" smtClean="0"/>
              <a:t>dizayn</a:t>
            </a:r>
            <a:r>
              <a:rPr lang="en-US" sz="2800" dirty="0" smtClean="0"/>
              <a:t> </a:t>
            </a:r>
            <a:r>
              <a:rPr lang="en-US" sz="2800" dirty="0" err="1" smtClean="0"/>
              <a:t>ob'ektining</a:t>
            </a:r>
            <a:r>
              <a:rPr lang="en-US" sz="2800" dirty="0" smtClean="0"/>
              <a:t> </a:t>
            </a:r>
            <a:r>
              <a:rPr lang="en-US" sz="2800" dirty="0" err="1" smtClean="0"/>
              <a:t>variantlarini</a:t>
            </a:r>
            <a:r>
              <a:rPr lang="en-US" sz="2800" dirty="0" smtClean="0"/>
              <a:t> </a:t>
            </a:r>
            <a:r>
              <a:rPr lang="en-US" sz="2800" dirty="0" err="1" smtClean="0"/>
              <a:t>ko'rish</a:t>
            </a:r>
            <a:r>
              <a:rPr lang="en-US" sz="2800" dirty="0" smtClean="0"/>
              <a:t> </a:t>
            </a:r>
            <a:r>
              <a:rPr lang="en-US" sz="2800" dirty="0" err="1" smtClean="0"/>
              <a:t>chiqish</a:t>
            </a:r>
            <a:r>
              <a:rPr lang="en-US" sz="2800" dirty="0" smtClean="0"/>
              <a:t> </a:t>
            </a:r>
            <a:r>
              <a:rPr lang="en-US" sz="2800" dirty="0" err="1" smtClean="0"/>
              <a:t>tizimini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chiqish</a:t>
            </a:r>
            <a:r>
              <a:rPr lang="en-US" sz="2800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CAD/CAM/CAE </a:t>
            </a:r>
            <a:r>
              <a:rPr lang="en-US" b="1" dirty="0" err="1" smtClean="0"/>
              <a:t>tizimi</a:t>
            </a:r>
            <a:r>
              <a:rPr lang="en-US" b="1" dirty="0" smtClean="0"/>
              <a:t> </a:t>
            </a:r>
            <a:r>
              <a:rPr lang="en-US" b="1" dirty="0" err="1" smtClean="0"/>
              <a:t>dastaqlari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50" y="1285860"/>
            <a:ext cx="8929750" cy="46434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matematik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chiqarishda</a:t>
            </a:r>
            <a:r>
              <a:rPr lang="en-US" dirty="0" smtClean="0"/>
              <a:t> </a:t>
            </a:r>
            <a:r>
              <a:rPr lang="en-US" dirty="0" err="1" smtClean="0"/>
              <a:t>mashinaning</a:t>
            </a:r>
            <a:r>
              <a:rPr lang="en-US" dirty="0" smtClean="0"/>
              <a:t> optimal </a:t>
            </a:r>
            <a:r>
              <a:rPr lang="en-US" dirty="0" err="1" smtClean="0"/>
              <a:t>parametrlarini</a:t>
            </a:r>
            <a:r>
              <a:rPr lang="en-US" dirty="0" smtClean="0"/>
              <a:t> </a:t>
            </a:r>
            <a:r>
              <a:rPr lang="en-US" dirty="0" err="1" smtClean="0"/>
              <a:t>tanlash</a:t>
            </a:r>
            <a:r>
              <a:rPr lang="en-US" dirty="0" smtClean="0"/>
              <a:t> </a:t>
            </a:r>
            <a:r>
              <a:rPr lang="en-US" dirty="0" err="1" smtClean="0"/>
              <a:t>oson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. </a:t>
            </a:r>
            <a:r>
              <a:rPr lang="en-US" dirty="0" err="1" smtClean="0"/>
              <a:t>Misol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,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oltita</a:t>
            </a:r>
            <a:r>
              <a:rPr lang="en-US" dirty="0" smtClean="0"/>
              <a:t> </a:t>
            </a:r>
            <a:r>
              <a:rPr lang="en-US" dirty="0" err="1" smtClean="0"/>
              <a:t>parametrning</a:t>
            </a:r>
            <a:r>
              <a:rPr lang="en-US" dirty="0" smtClean="0"/>
              <a:t> </a:t>
            </a:r>
            <a:r>
              <a:rPr lang="en-US" dirty="0" err="1" smtClean="0"/>
              <a:t>o'zgarishi</a:t>
            </a:r>
            <a:r>
              <a:rPr lang="en-US" dirty="0" smtClean="0"/>
              <a:t> (</a:t>
            </a:r>
            <a:r>
              <a:rPr lang="en-US" dirty="0" err="1" smtClean="0"/>
              <a:t>hisoblashning</a:t>
            </a:r>
            <a:r>
              <a:rPr lang="en-US" dirty="0" smtClean="0"/>
              <a:t> 5% </a:t>
            </a:r>
            <a:r>
              <a:rPr lang="en-US" dirty="0" err="1" smtClean="0"/>
              <a:t>aniqligi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)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echimlarni</a:t>
            </a:r>
            <a:r>
              <a:rPr lang="en-US" dirty="0" smtClean="0"/>
              <a:t> </a:t>
            </a:r>
            <a:r>
              <a:rPr lang="en-US" dirty="0" err="1" smtClean="0"/>
              <a:t>izlashga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keladi</a:t>
            </a:r>
            <a:r>
              <a:rPr lang="en-US" dirty="0" smtClean="0"/>
              <a:t> (1/0,05)*6 = 64 000 000 </a:t>
            </a:r>
            <a:r>
              <a:rPr lang="en-US" dirty="0" err="1" smtClean="0"/>
              <a:t>imkoniyatlar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smtClean="0"/>
              <a:t>GOST 23501.0-79 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en-US" dirty="0" err="1" smtClean="0"/>
              <a:t>ko'ra</a:t>
            </a:r>
            <a:r>
              <a:rPr lang="en-US" dirty="0" smtClean="0"/>
              <a:t>,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SAPR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yordamga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bo'lishi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: </a:t>
            </a:r>
            <a:r>
              <a:rPr lang="en-US" dirty="0" err="1" smtClean="0"/>
              <a:t>uslubiy</a:t>
            </a:r>
            <a:r>
              <a:rPr lang="en-US" dirty="0" smtClean="0"/>
              <a:t>, </a:t>
            </a: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ta'minot</a:t>
            </a:r>
            <a:r>
              <a:rPr lang="en-US" dirty="0" smtClean="0"/>
              <a:t>, </a:t>
            </a:r>
            <a:r>
              <a:rPr lang="en-US" dirty="0" err="1" smtClean="0"/>
              <a:t>texnik</a:t>
            </a:r>
            <a:r>
              <a:rPr lang="en-US" dirty="0" smtClean="0"/>
              <a:t>, </a:t>
            </a:r>
            <a:r>
              <a:rPr lang="en-US" dirty="0" err="1" smtClean="0"/>
              <a:t>axborot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tashkiliy</a:t>
            </a:r>
            <a:r>
              <a:rPr lang="en-US" dirty="0" smtClean="0"/>
              <a:t>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CAD/CAM/CAE </a:t>
            </a:r>
            <a:r>
              <a:rPr lang="en-US" b="1" dirty="0" err="1" smtClean="0"/>
              <a:t>tizimi</a:t>
            </a:r>
            <a:r>
              <a:rPr lang="en-US" b="1" dirty="0" smtClean="0"/>
              <a:t> </a:t>
            </a:r>
            <a:r>
              <a:rPr lang="en-US" b="1" dirty="0" err="1" smtClean="0"/>
              <a:t>dastaqlari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50" y="1285860"/>
            <a:ext cx="8929750" cy="46434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matematik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chiqarishda</a:t>
            </a:r>
            <a:r>
              <a:rPr lang="en-US" dirty="0" smtClean="0"/>
              <a:t> </a:t>
            </a:r>
            <a:r>
              <a:rPr lang="en-US" dirty="0" err="1" smtClean="0"/>
              <a:t>mashinaning</a:t>
            </a:r>
            <a:r>
              <a:rPr lang="en-US" dirty="0" smtClean="0"/>
              <a:t> optimal </a:t>
            </a:r>
            <a:r>
              <a:rPr lang="en-US" dirty="0" err="1" smtClean="0"/>
              <a:t>parametrlarini</a:t>
            </a:r>
            <a:r>
              <a:rPr lang="en-US" dirty="0" smtClean="0"/>
              <a:t> </a:t>
            </a:r>
            <a:r>
              <a:rPr lang="en-US" dirty="0" err="1" smtClean="0"/>
              <a:t>tanlash</a:t>
            </a:r>
            <a:r>
              <a:rPr lang="en-US" dirty="0" smtClean="0"/>
              <a:t> </a:t>
            </a:r>
            <a:r>
              <a:rPr lang="en-US" dirty="0" err="1" smtClean="0"/>
              <a:t>oson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. </a:t>
            </a:r>
            <a:r>
              <a:rPr lang="en-US" dirty="0" err="1" smtClean="0"/>
              <a:t>Misol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,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oltita</a:t>
            </a:r>
            <a:r>
              <a:rPr lang="en-US" dirty="0" smtClean="0"/>
              <a:t> </a:t>
            </a:r>
            <a:r>
              <a:rPr lang="en-US" dirty="0" err="1" smtClean="0"/>
              <a:t>parametrning</a:t>
            </a:r>
            <a:r>
              <a:rPr lang="en-US" dirty="0" smtClean="0"/>
              <a:t> </a:t>
            </a:r>
            <a:r>
              <a:rPr lang="en-US" dirty="0" err="1" smtClean="0"/>
              <a:t>o'zgarishi</a:t>
            </a:r>
            <a:r>
              <a:rPr lang="en-US" dirty="0" smtClean="0"/>
              <a:t> (</a:t>
            </a:r>
            <a:r>
              <a:rPr lang="en-US" dirty="0" err="1" smtClean="0"/>
              <a:t>hisoblashning</a:t>
            </a:r>
            <a:r>
              <a:rPr lang="en-US" dirty="0" smtClean="0"/>
              <a:t> 5% </a:t>
            </a:r>
            <a:r>
              <a:rPr lang="en-US" dirty="0" err="1" smtClean="0"/>
              <a:t>aniqligi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)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echimlarni</a:t>
            </a:r>
            <a:r>
              <a:rPr lang="en-US" dirty="0" smtClean="0"/>
              <a:t> </a:t>
            </a:r>
            <a:r>
              <a:rPr lang="en-US" dirty="0" err="1" smtClean="0"/>
              <a:t>izlashga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keladi</a:t>
            </a:r>
            <a:r>
              <a:rPr lang="en-US" dirty="0" smtClean="0"/>
              <a:t> (1/0,05)*6 = 64 000 000 </a:t>
            </a:r>
            <a:r>
              <a:rPr lang="en-US" dirty="0" err="1" smtClean="0"/>
              <a:t>imkoniyatlar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smtClean="0"/>
              <a:t>GOST 23501.0-79 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en-US" dirty="0" err="1" smtClean="0"/>
              <a:t>ko'ra</a:t>
            </a:r>
            <a:r>
              <a:rPr lang="en-US" dirty="0" smtClean="0"/>
              <a:t>,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SAPR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yordamga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bo'lishi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: </a:t>
            </a:r>
            <a:r>
              <a:rPr lang="en-US" dirty="0" err="1" smtClean="0"/>
              <a:t>uslubiy</a:t>
            </a:r>
            <a:r>
              <a:rPr lang="en-US" dirty="0" smtClean="0"/>
              <a:t>, </a:t>
            </a: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ta'minot</a:t>
            </a:r>
            <a:r>
              <a:rPr lang="en-US" dirty="0" smtClean="0"/>
              <a:t>, </a:t>
            </a:r>
            <a:r>
              <a:rPr lang="en-US" dirty="0" err="1" smtClean="0"/>
              <a:t>texnik</a:t>
            </a:r>
            <a:r>
              <a:rPr lang="en-US" dirty="0" smtClean="0"/>
              <a:t>, </a:t>
            </a:r>
            <a:r>
              <a:rPr lang="en-US" dirty="0" err="1" smtClean="0"/>
              <a:t>axborot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tashkiliy</a:t>
            </a:r>
            <a:r>
              <a:rPr lang="en-US" dirty="0" smtClean="0"/>
              <a:t>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CAD/CAM/CAE </a:t>
            </a:r>
            <a:r>
              <a:rPr lang="en-US" b="1" dirty="0" err="1" smtClean="0"/>
              <a:t>tizimi</a:t>
            </a:r>
            <a:r>
              <a:rPr lang="en-US" b="1" dirty="0" smtClean="0"/>
              <a:t> </a:t>
            </a:r>
            <a:r>
              <a:rPr lang="en-US" b="1" dirty="0" err="1" smtClean="0"/>
              <a:t>dastaqlari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50" y="1285860"/>
            <a:ext cx="8929750" cy="46434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matematik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chiqarishda</a:t>
            </a:r>
            <a:r>
              <a:rPr lang="en-US" dirty="0" smtClean="0"/>
              <a:t> </a:t>
            </a:r>
            <a:r>
              <a:rPr lang="en-US" dirty="0" err="1" smtClean="0"/>
              <a:t>mashinaning</a:t>
            </a:r>
            <a:r>
              <a:rPr lang="en-US" dirty="0" smtClean="0"/>
              <a:t> optimal </a:t>
            </a:r>
            <a:r>
              <a:rPr lang="en-US" dirty="0" err="1" smtClean="0"/>
              <a:t>parametrlarini</a:t>
            </a:r>
            <a:r>
              <a:rPr lang="en-US" dirty="0" smtClean="0"/>
              <a:t> </a:t>
            </a:r>
            <a:r>
              <a:rPr lang="en-US" dirty="0" err="1" smtClean="0"/>
              <a:t>tanlash</a:t>
            </a:r>
            <a:r>
              <a:rPr lang="en-US" dirty="0" smtClean="0"/>
              <a:t> </a:t>
            </a:r>
            <a:r>
              <a:rPr lang="en-US" dirty="0" err="1" smtClean="0"/>
              <a:t>oson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. </a:t>
            </a:r>
            <a:r>
              <a:rPr lang="en-US" dirty="0" err="1" smtClean="0"/>
              <a:t>Misol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,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oltita</a:t>
            </a:r>
            <a:r>
              <a:rPr lang="en-US" dirty="0" smtClean="0"/>
              <a:t> </a:t>
            </a:r>
            <a:r>
              <a:rPr lang="en-US" dirty="0" err="1" smtClean="0"/>
              <a:t>parametrning</a:t>
            </a:r>
            <a:r>
              <a:rPr lang="en-US" dirty="0" smtClean="0"/>
              <a:t> </a:t>
            </a:r>
            <a:r>
              <a:rPr lang="en-US" dirty="0" err="1" smtClean="0"/>
              <a:t>o'zgarishi</a:t>
            </a:r>
            <a:r>
              <a:rPr lang="en-US" dirty="0" smtClean="0"/>
              <a:t> (</a:t>
            </a:r>
            <a:r>
              <a:rPr lang="en-US" dirty="0" err="1" smtClean="0"/>
              <a:t>hisoblashning</a:t>
            </a:r>
            <a:r>
              <a:rPr lang="en-US" dirty="0" smtClean="0"/>
              <a:t> 5% </a:t>
            </a:r>
            <a:r>
              <a:rPr lang="en-US" dirty="0" err="1" smtClean="0"/>
              <a:t>aniqligi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)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echimlarni</a:t>
            </a:r>
            <a:r>
              <a:rPr lang="en-US" dirty="0" smtClean="0"/>
              <a:t> </a:t>
            </a:r>
            <a:r>
              <a:rPr lang="en-US" dirty="0" err="1" smtClean="0"/>
              <a:t>izlashga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keladi</a:t>
            </a:r>
            <a:r>
              <a:rPr lang="en-US" dirty="0" smtClean="0"/>
              <a:t> (1/0,05)*6 = 64 000 000 </a:t>
            </a:r>
            <a:r>
              <a:rPr lang="en-US" dirty="0" err="1" smtClean="0"/>
              <a:t>imkoniyatlar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smtClean="0"/>
              <a:t>GOST 23501.0-79 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en-US" dirty="0" err="1" smtClean="0"/>
              <a:t>ko'ra</a:t>
            </a:r>
            <a:r>
              <a:rPr lang="en-US" dirty="0" smtClean="0"/>
              <a:t>,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SAPR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yordamga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bo'lishi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: </a:t>
            </a:r>
            <a:r>
              <a:rPr lang="en-US" dirty="0" err="1" smtClean="0"/>
              <a:t>uslubiy</a:t>
            </a:r>
            <a:r>
              <a:rPr lang="en-US" dirty="0" smtClean="0"/>
              <a:t>, </a:t>
            </a: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ta'minot</a:t>
            </a:r>
            <a:r>
              <a:rPr lang="en-US" dirty="0" smtClean="0"/>
              <a:t>, </a:t>
            </a:r>
            <a:r>
              <a:rPr lang="en-US" dirty="0" err="1" smtClean="0"/>
              <a:t>texnik</a:t>
            </a:r>
            <a:r>
              <a:rPr lang="en-US" dirty="0" smtClean="0"/>
              <a:t>, </a:t>
            </a:r>
            <a:r>
              <a:rPr lang="en-US" dirty="0" err="1" smtClean="0"/>
              <a:t>axborot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tashkiliy</a:t>
            </a:r>
            <a:r>
              <a:rPr lang="en-US" dirty="0" smtClean="0"/>
              <a:t>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CAD/CAM/CAE </a:t>
            </a:r>
            <a:r>
              <a:rPr lang="en-US" b="1" dirty="0" err="1" smtClean="0"/>
              <a:t>tizimi</a:t>
            </a:r>
            <a:r>
              <a:rPr lang="en-US" b="1" dirty="0" smtClean="0"/>
              <a:t> </a:t>
            </a:r>
            <a:r>
              <a:rPr lang="en-US" b="1" dirty="0" err="1" smtClean="0"/>
              <a:t>dastaqlari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50" y="1571612"/>
            <a:ext cx="5000692" cy="435771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dirty="0" err="1" smtClean="0"/>
              <a:t>Asbobni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vaqtning</a:t>
            </a:r>
            <a:r>
              <a:rPr lang="en-US" sz="2400" dirty="0" smtClean="0"/>
              <a:t> </a:t>
            </a:r>
            <a:r>
              <a:rPr lang="en-US" sz="2400" dirty="0" err="1" smtClean="0"/>
              <a:t>o'zida</a:t>
            </a:r>
            <a:r>
              <a:rPr lang="en-US" sz="2400" dirty="0" smtClean="0"/>
              <a:t> </a:t>
            </a:r>
            <a:r>
              <a:rPr lang="en-US" sz="2400" dirty="0" err="1" smtClean="0"/>
              <a:t>ikkita</a:t>
            </a:r>
            <a:r>
              <a:rPr lang="en-US" sz="2400" dirty="0" smtClean="0"/>
              <a:t> ok </a:t>
            </a:r>
            <a:r>
              <a:rPr lang="en-US" sz="2400" dirty="0" err="1" smtClean="0"/>
              <a:t>bo'ylab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harakatlantirishi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Doimiy</a:t>
            </a:r>
            <a:r>
              <a:rPr lang="en-US" sz="2400" dirty="0" smtClean="0"/>
              <a:t> </a:t>
            </a:r>
            <a:r>
              <a:rPr lang="en-US" sz="2400" dirty="0" err="1" smtClean="0"/>
              <a:t>ravishda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qisman</a:t>
            </a:r>
            <a:r>
              <a:rPr lang="en-US" sz="2400" dirty="0" smtClean="0"/>
              <a:t> </a:t>
            </a:r>
            <a:r>
              <a:rPr lang="en-US" sz="2400" dirty="0" err="1" smtClean="0"/>
              <a:t>ketma-ketligini</a:t>
            </a:r>
            <a:r>
              <a:rPr lang="en-US" sz="2400" dirty="0" smtClean="0"/>
              <a:t> </a:t>
            </a:r>
            <a:r>
              <a:rPr lang="en-US" sz="2400" dirty="0" err="1" smtClean="0"/>
              <a:t>aniqlaydigan</a:t>
            </a:r>
            <a:r>
              <a:rPr lang="en-US" sz="2400" dirty="0" smtClean="0"/>
              <a:t> </a:t>
            </a:r>
            <a:r>
              <a:rPr lang="en-US" sz="2400" dirty="0" err="1" smtClean="0"/>
              <a:t>naqshlardan</a:t>
            </a:r>
            <a:r>
              <a:rPr lang="en-US" sz="2400" dirty="0" smtClean="0"/>
              <a:t> </a:t>
            </a:r>
            <a:r>
              <a:rPr lang="en-US" sz="2400" dirty="0" err="1" smtClean="0"/>
              <a:t>birida</a:t>
            </a:r>
            <a:r>
              <a:rPr lang="en-US" sz="2400" dirty="0" smtClean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oshirilishi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268760"/>
            <a:ext cx="4003049" cy="301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857628"/>
            <a:ext cx="2923828" cy="2728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457200" y="285750"/>
            <a:ext cx="8229600" cy="550070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tasnifi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  <a:endParaRPr lang="ru-RU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915987" lvl="1" indent="-457200">
              <a:spcBef>
                <a:spcPts val="325"/>
              </a:spcBef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faqat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ikki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o'lchovli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elektron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chizmalarni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mo'ljallangan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chizilgan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paketlar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“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elektron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kulman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»;</a:t>
            </a:r>
          </a:p>
          <a:p>
            <a:pPr marL="915987" lvl="1" indent="-457200">
              <a:spcBef>
                <a:spcPts val="325"/>
              </a:spcBef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ikki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o'lchovli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grafik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muharriri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kerakli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muhandislik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hisob-kitoblarini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amalga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oshirish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maxsus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ma'lumotlar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bazalarini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imkon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beruvchi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nechta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maxsus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mavzulardan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iborat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yuqori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ixtisoslashgan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915987" lvl="1" indent="-457200">
              <a:spcBef>
                <a:spcPts val="325"/>
              </a:spcBef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keng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ixtisoslashgan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tizimlar;integratsiya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elementlari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bilan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universal SAPR;</a:t>
            </a:r>
          </a:p>
          <a:p>
            <a:pPr marL="915987" lvl="1" indent="-457200">
              <a:spcBef>
                <a:spcPts val="325"/>
              </a:spcBef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kelajakning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to'liq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integratsiyalangan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endParaRPr lang="ru-RU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6A7B443-8A44-469C-8794-809FEDF6AB5E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29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500042"/>
            <a:ext cx="7786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tasnifi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  <a:endParaRPr lang="ru-RU" sz="28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142844" y="857232"/>
            <a:ext cx="8929750" cy="571501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183175" lvl="1" indent="-342900">
              <a:buFont typeface="+mj-lt"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"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Engil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"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toifadagi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texnologik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hujjatlarni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 5-okli RDB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dastgoxlar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"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elektron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chizmalar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“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boshqaruv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tayyorlash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mo'ljallangan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  <a:p>
            <a:pPr marL="183175" lvl="1" indent="-342900">
              <a:buFont typeface="+mj-lt"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O'rta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darajadagi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mahsulotlarning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o'zaro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joylashuvi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nazorat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qilinadigan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massa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kuch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xususiyatlar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aniqlangan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qanday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RDB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dastgoh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ishlov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berish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modellashtiradi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mahsulotning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o'lchamli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modelini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imkon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beradi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Bundan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tashqari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elektron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hujjat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aylanishi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loyihalarni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ta'minlanadi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  <a:p>
            <a:pPr marL="183175" lvl="1" indent="-342900">
              <a:buFont typeface="+mj-lt"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"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Og'ir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“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yuqorida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sanab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o'tilgan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funktsiyalardan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tashqari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nazorat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materialning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xususiyatlarini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hisobga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holda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mexanizmlarning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simulyatsiya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montaj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qurilmalari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asboblarini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taqlid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bilan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yig'ishning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dinamik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tahlilini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o'tkazish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jarayonlarini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modellashtirish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bilan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jihozni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shtamplash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quyish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).</a:t>
            </a:r>
            <a:endParaRPr lang="ru-RU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801688" lvl="1" indent="-342900">
              <a:spcBef>
                <a:spcPts val="325"/>
              </a:spcBef>
              <a:buFont typeface="+mj-lt"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ru-RU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6A7B443-8A44-469C-8794-809FEDF6AB5E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30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7224" y="285728"/>
            <a:ext cx="7786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tasnifi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  <a:endParaRPr lang="ru-RU" sz="28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571472" y="1285860"/>
            <a:ext cx="8229600" cy="485778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8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342900" indent="-341313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	SAPR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o'lchamli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modellashtirishni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qo'llab-quvvatlash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quyidagi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imkonlari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mavjud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</a:p>
          <a:p>
            <a:pPr marL="1257300" lvl="2" indent="-341313">
              <a:spcBef>
                <a:spcPts val="400"/>
              </a:spcBef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ikki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o'lchovli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1257300" lvl="2" indent="-341313">
              <a:spcBef>
                <a:spcPts val="400"/>
              </a:spcBef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o'lchamli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1257300" lvl="2" indent="-341313">
              <a:spcBef>
                <a:spcPts val="400"/>
              </a:spcBef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yashirin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chiziqlarni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olib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tashlash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o'lchamli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1257300" lvl="2" indent="-341313">
              <a:spcBef>
                <a:spcPts val="400"/>
              </a:spcBef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o'lchamli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engil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soya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rangi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1257300" lvl="2" indent="-341313">
              <a:spcBef>
                <a:spcPts val="400"/>
              </a:spcBef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o'lchamli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displey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342900" indent="-341313" algn="ctr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16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C6A1A75-4C4F-4B06-918F-35B8ACA861B9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31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438128"/>
            <a:ext cx="8153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imkoniyatlari</a:t>
            </a:r>
            <a:endParaRPr lang="ru-RU" sz="28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214282" y="1285860"/>
            <a:ext cx="8786874" cy="485778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sub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tarqibiga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ko'ra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</a:p>
          <a:p>
            <a:pPr marL="342900" indent="-341313">
              <a:spcBef>
                <a:spcPts val="400"/>
              </a:spcBef>
              <a:buClrTx/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kompyuter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grafikasi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geometrik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modellashtirish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sub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  <a:p>
            <a:pPr marL="342900" indent="-341313">
              <a:spcBef>
                <a:spcPts val="4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Ushbu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tartibi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ya'ni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ob'ektlarning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tashki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shakllari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o'zaro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joylashuvini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aniqlash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Ushbu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guruhiga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grafik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yadrolar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mashinasozlik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sohasidagi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SAPRning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aksariyati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kiradi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342900" indent="-341313">
              <a:spcBef>
                <a:spcPts val="400"/>
              </a:spcBef>
              <a:buClrTx/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maxsus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to'plamiga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Aslida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avtonom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tarzda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ishlatiladigan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uslubiy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komplekslar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(ATIK),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masalan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jarayonlarini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simulyatsiya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boshqaruv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kuchini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hisoblash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sintez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tahlil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342900" indent="-341313" algn="ctr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C6A1A75-4C4F-4B06-918F-35B8ACA861B9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32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438128"/>
            <a:ext cx="8153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imkoniyatlari</a:t>
            </a:r>
            <a:endParaRPr lang="ru-RU" sz="28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214282" y="1285860"/>
            <a:ext cx="8786874" cy="485778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sub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tarqibiga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ko'ra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</a:p>
          <a:p>
            <a:pPr marL="342900" indent="-341313">
              <a:spcBef>
                <a:spcPts val="400"/>
              </a:spcBef>
              <a:buClrTx/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kompyuter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grafikasi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geometrik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modellashtirish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sub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  <a:p>
            <a:pPr marL="342900" indent="-341313">
              <a:spcBef>
                <a:spcPts val="4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Ushbu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tartibi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ya'ni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ob'ektlarning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tashki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shakllari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o'zaro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joylashuvini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aniqlash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Ushbu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guruhiga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grafik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yadrolar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mashinasozlik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sohasidagi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SAPRning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aksariyati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kiradi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342900" indent="-341313">
              <a:spcBef>
                <a:spcPts val="400"/>
              </a:spcBef>
              <a:buClrTx/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maxsus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to'plamiga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Aslida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avtonom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tarzda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ishlatiladigan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uslubiy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komplekslar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(ATIK),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masalan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jarayonlarini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simulyatsiya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boshqaruv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kuchini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hisoblash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sintez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tahlil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masalan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MathCAD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или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MatLab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</a:t>
            </a:r>
          </a:p>
          <a:p>
            <a:pPr marL="342900" indent="-341313" algn="ctr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C6A1A75-4C4F-4B06-918F-35B8ACA861B9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33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438128"/>
            <a:ext cx="8153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imkoniyatlari</a:t>
            </a:r>
            <a:endParaRPr lang="ru-RU" sz="28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214282" y="1285860"/>
            <a:ext cx="8786874" cy="485778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342900" indent="-341313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342900" indent="-341313" algn="ctr">
              <a:spcBef>
                <a:spcPts val="4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C6A1A75-4C4F-4B06-918F-35B8ACA861B9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34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438128"/>
            <a:ext cx="8153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vazifalari</a:t>
            </a:r>
            <a:endParaRPr lang="ru-RU" sz="28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1571612"/>
            <a:ext cx="1285884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Loyihalash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214546" y="2071678"/>
            <a:ext cx="2000264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Ichlab</a:t>
            </a:r>
            <a:r>
              <a:rPr lang="en-US" dirty="0" smtClean="0"/>
              <a:t> </a:t>
            </a:r>
            <a:r>
              <a:rPr lang="en-US" dirty="0" err="1" smtClean="0"/>
              <a:t>chiqarishni</a:t>
            </a:r>
            <a:r>
              <a:rPr lang="en-US" dirty="0" smtClean="0"/>
              <a:t> </a:t>
            </a:r>
            <a:r>
              <a:rPr lang="en-US" dirty="0" err="1" smtClean="0"/>
              <a:t>tayorlah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357686" y="2786058"/>
            <a:ext cx="1285884" cy="64633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000760" y="3571876"/>
            <a:ext cx="1285884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Foydalanish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000892" y="4000504"/>
            <a:ext cx="1285884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Utilizatsiya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71472" y="3000372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CAE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428728" y="4214818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PDM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714612" y="378619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CAM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428728" y="3357562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CAD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143108" y="3000372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SCM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143372" y="421481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ERP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000628" y="4429132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CRMS&amp;CNC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929058" y="5214950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CPC</a:t>
            </a:r>
            <a:endParaRPr lang="ru-RU" dirty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1928794" y="4572008"/>
            <a:ext cx="1928826" cy="8572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endCxn id="10" idx="0"/>
          </p:cNvCxnSpPr>
          <p:nvPr/>
        </p:nvCxnSpPr>
        <p:spPr>
          <a:xfrm rot="5400000">
            <a:off x="464315" y="2321711"/>
            <a:ext cx="1071570" cy="285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13" idx="0"/>
          </p:cNvCxnSpPr>
          <p:nvPr/>
        </p:nvCxnSpPr>
        <p:spPr>
          <a:xfrm rot="16200000" flipH="1">
            <a:off x="767926" y="2375289"/>
            <a:ext cx="1643074" cy="3214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6200000" flipH="1">
            <a:off x="750067" y="3607595"/>
            <a:ext cx="928694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endCxn id="14" idx="1"/>
          </p:cNvCxnSpPr>
          <p:nvPr/>
        </p:nvCxnSpPr>
        <p:spPr>
          <a:xfrm rot="16200000" flipH="1">
            <a:off x="1157800" y="2199730"/>
            <a:ext cx="1327674" cy="6429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stCxn id="14" idx="3"/>
          </p:cNvCxnSpPr>
          <p:nvPr/>
        </p:nvCxnSpPr>
        <p:spPr>
          <a:xfrm>
            <a:off x="2786050" y="3185038"/>
            <a:ext cx="1500198" cy="312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17" idx="0"/>
            <a:endCxn id="15" idx="2"/>
          </p:cNvCxnSpPr>
          <p:nvPr/>
        </p:nvCxnSpPr>
        <p:spPr>
          <a:xfrm rot="5400000" flipH="1" flipV="1">
            <a:off x="4006567" y="4792393"/>
            <a:ext cx="630800" cy="2143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stCxn id="11" idx="3"/>
          </p:cNvCxnSpPr>
          <p:nvPr/>
        </p:nvCxnSpPr>
        <p:spPr>
          <a:xfrm flipV="1">
            <a:off x="2071670" y="4071942"/>
            <a:ext cx="785818" cy="3275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12" idx="0"/>
          </p:cNvCxnSpPr>
          <p:nvPr/>
        </p:nvCxnSpPr>
        <p:spPr>
          <a:xfrm rot="16200000" flipV="1">
            <a:off x="2536017" y="3250405"/>
            <a:ext cx="100013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1714480" y="3571876"/>
            <a:ext cx="857256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endCxn id="16" idx="0"/>
          </p:cNvCxnSpPr>
          <p:nvPr/>
        </p:nvCxnSpPr>
        <p:spPr>
          <a:xfrm rot="16200000" flipH="1">
            <a:off x="4750595" y="3679033"/>
            <a:ext cx="1000132" cy="50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rot="5400000" flipH="1" flipV="1">
            <a:off x="5857884" y="4000504"/>
            <a:ext cx="500066" cy="50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 rot="10800000" flipV="1">
            <a:off x="4500562" y="4429132"/>
            <a:ext cx="3071834" cy="9286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 rot="10800000" flipV="1">
            <a:off x="4429124" y="4857760"/>
            <a:ext cx="500066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rot="5400000">
            <a:off x="1535885" y="3893347"/>
            <a:ext cx="28575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786314" y="1214422"/>
            <a:ext cx="3786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Mahsulotning</a:t>
            </a:r>
            <a:r>
              <a:rPr lang="en-US" dirty="0" smtClean="0"/>
              <a:t> </a:t>
            </a:r>
            <a:r>
              <a:rPr lang="en-US" dirty="0" err="1" smtClean="0"/>
              <a:t>hayotiy</a:t>
            </a:r>
            <a:r>
              <a:rPr lang="en-US" dirty="0" smtClean="0"/>
              <a:t> </a:t>
            </a:r>
            <a:r>
              <a:rPr lang="en-US" dirty="0" err="1" smtClean="0"/>
              <a:t>tsiklida</a:t>
            </a:r>
            <a:r>
              <a:rPr lang="en-US" dirty="0" smtClean="0"/>
              <a:t> SAPR </a:t>
            </a:r>
            <a:r>
              <a:rPr lang="en-US" dirty="0" err="1" smtClean="0"/>
              <a:t>vazifalari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53" name="TextBox 52"/>
          <p:cNvSpPr txBox="1"/>
          <p:nvPr/>
        </p:nvSpPr>
        <p:spPr>
          <a:xfrm>
            <a:off x="1428728" y="5715016"/>
            <a:ext cx="3786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Mahsulotning</a:t>
            </a:r>
            <a:r>
              <a:rPr lang="en-US" dirty="0" smtClean="0"/>
              <a:t> </a:t>
            </a:r>
            <a:r>
              <a:rPr lang="en-US" dirty="0" err="1" smtClean="0"/>
              <a:t>hayotiy</a:t>
            </a:r>
            <a:r>
              <a:rPr lang="en-US" dirty="0" smtClean="0"/>
              <a:t> </a:t>
            </a:r>
            <a:r>
              <a:rPr lang="en-US" dirty="0" err="1" smtClean="0"/>
              <a:t>tsiklida</a:t>
            </a:r>
            <a:r>
              <a:rPr lang="en-US" dirty="0" smtClean="0"/>
              <a:t> </a:t>
            </a:r>
            <a:r>
              <a:rPr lang="en-US" dirty="0" err="1" smtClean="0"/>
              <a:t>boskichlari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SAPR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214282" y="785794"/>
            <a:ext cx="8858312" cy="521497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Korxonada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jarayonlari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xizmat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darajasiga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qarab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yoki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ularning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tarkibiy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qismi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turli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sinflarga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taalluqli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bo'lishi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mumkin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A: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texnologik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ob'ektlar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/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yoki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jarayonlarni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quyi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Ushbu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TB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kiradi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Bunday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nazorat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ob'ektlari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texnologik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uskunalar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sensorlar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ijro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etuvchi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qurilmalar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mexanizmlar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A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klassik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misollari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sifatida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ko'rib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chiqilishi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mumkin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 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SCADA (Supervisory Control and Data Acquisition);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DCS  (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Distributed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Control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Systems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); 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Batch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nazorat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ketma-ket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nazorat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ASU TP -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texnologik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jarayonlarni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boshqarishning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AF321B3-9C8F-4721-B323-A17A7968321F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35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285728"/>
            <a:ext cx="8153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vazifalari</a:t>
            </a:r>
            <a:endParaRPr lang="ru-RU" sz="28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214282" y="1071546"/>
            <a:ext cx="8858312" cy="521497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B: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korxonaning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faoliyatini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tayyorlash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hisoblash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subtizimlari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). 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cheklangan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faoliyat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doirasiga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qiladigan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vazifalar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bajarish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mo'ljallangan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klassik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namunalari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ko'rib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chiqilishi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mumkin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MES (Manufacturing Execution Systems); 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MES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marketingni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boshqarishning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operatsion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muammolarini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hal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qaratilgan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MRP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moddiy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talablar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rejalashtirish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MRP 2 Manufacturing Resource Planning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resurslarini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rejalashtirish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); 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CRP (Computing Resource Planning) -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salohiyatini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rejalashtirish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AF321B3-9C8F-4721-B323-A17A7968321F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36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285728"/>
            <a:ext cx="8153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vazifalari</a:t>
            </a:r>
            <a:endParaRPr lang="ru-RU" sz="28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214282" y="1071546"/>
            <a:ext cx="8858312" cy="521497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C: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korxonaning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faoliyatini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rejalashtirish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tahlil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tizimlaridir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korxona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faoliyatiga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ta'sir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ko'rsatadigan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strategik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qarorlar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qabul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shaxsning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bevosita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ishtirokini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qiladigan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vazifalar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bajarish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mo'ljallangan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sinf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klassik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vakillari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ASUP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korporativ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boshqaruv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endParaRPr lang="en-US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ASUTP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texnologik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boshqaruv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)/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ERP (Enterprise Resource Planning)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korxonasini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rejalashtirish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o'z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ichiga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oladi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IRP (Intelligent Resource Planning) -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intellektual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rejalashtirish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AF321B3-9C8F-4721-B323-A17A7968321F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37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285728"/>
            <a:ext cx="8153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8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8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vazifalari</a:t>
            </a:r>
            <a:endParaRPr lang="ru-RU" sz="28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214282" y="1071546"/>
            <a:ext cx="8858312" cy="521497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Mashinasozlik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o'rtasida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quidagilar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tizimlarni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ajratish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odatiy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holdir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</a:p>
          <a:p>
            <a:pPr marL="1373187" lvl="2" indent="-45720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Funktsional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373187" lvl="2" indent="-45720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373187" lvl="2" indent="-45720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Texnologik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458787" indent="-457200">
              <a:spcBef>
                <a:spcPts val="5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16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458787" indent="-457200">
              <a:spcBef>
                <a:spcPts val="5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Ushbu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ishda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ko'rib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chiqilgan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tasniflash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turlari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yagona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emas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balki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asosiy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hisoblanadi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chunki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ular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nuqtai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nazaridan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bir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nechta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nuqtai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nazarga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ega</a:t>
            </a:r>
            <a:r>
              <a:rPr lang="en-US" sz="32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AF321B3-9C8F-4721-B323-A17A7968321F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38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85728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vazifalari</a:t>
            </a:r>
            <a:endParaRPr lang="ru-RU" sz="32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214282" y="1071546"/>
            <a:ext cx="4572032" cy="521497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Murakkab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shaklli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ko'p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ok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ishlov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berish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qismlari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skapula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pervanel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porlash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vintlar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boshqalar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bilan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moslashuvchan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vosita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oqi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nazorati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)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en-US" sz="2400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Oddiy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modellarning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odatiy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elementlarini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aniqlash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ularni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qayta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vaqtini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optimallashtirish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AF321B3-9C8F-4721-B323-A17A7968321F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39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85728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Dasturiy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ta'minot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vazifalari</a:t>
            </a:r>
            <a:endParaRPr lang="ru-RU" sz="32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142984"/>
            <a:ext cx="4038600" cy="2869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107524"/>
            <a:ext cx="3349606" cy="208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214282" y="1071546"/>
            <a:ext cx="8858312" cy="521497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-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avtomatlashtirilgan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dizaynni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amalga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oshiruvchi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mutaxassislar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jamoasi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bilan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o'zaro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bog'liq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bo'lgan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dizaynni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avtomatlashtirish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vositalar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majmuidir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SAPR TP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ularning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tarkibiy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qismlarini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yaratishda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quyidagilarga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rioya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qilish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kerak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</a:t>
            </a:r>
          </a:p>
          <a:p>
            <a:pPr marL="2628900" lvl="5" indent="-341313">
              <a:spcBef>
                <a:spcPts val="500"/>
              </a:spcBef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birligi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2628900" lvl="5" indent="-341313">
              <a:spcBef>
                <a:spcPts val="500"/>
              </a:spcBef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muvofiqligi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2628900" lvl="5" indent="-341313">
              <a:spcBef>
                <a:spcPts val="500"/>
              </a:spcBef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tipligi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2628900" lvl="5" indent="-341313">
              <a:spcBef>
                <a:spcPts val="500"/>
              </a:spcBef>
              <a:buFont typeface="Arial" pitchFamily="34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rivojlanish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342900" indent="-341313">
              <a:spcBef>
                <a:spcPts val="5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Tizimning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yaxlitligini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individual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qismlar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ob'ektni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umuman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loyihalashning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ierarxiyasini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ta'minlaydi</a:t>
            </a:r>
            <a:r>
              <a:rPr lang="en-US" sz="28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AF321B3-9C8F-4721-B323-A17A7968321F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40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85728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 algn="ctr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САПР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loyihalash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dastagi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sifatida</a:t>
            </a:r>
            <a:endParaRPr lang="ru-RU" sz="32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142844" y="928670"/>
            <a:ext cx="8858312" cy="521497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SAPRNI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rivojlantirish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tashkilotining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o'zi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tomonidan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amalga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oshiriladi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342900" indent="-341313">
              <a:spcBef>
                <a:spcPts val="500"/>
              </a:spcBef>
              <a:buClr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jarayoni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sakkiz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bosqichni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o'z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ichiga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oladi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 </a:t>
            </a:r>
          </a:p>
          <a:p>
            <a:pPr marL="1887537" lvl="3" indent="-51435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oldidan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tadqiqotlar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887537" lvl="3" indent="-51435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topshiriq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887537" lvl="3" indent="-51435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taklif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887537" lvl="3" indent="-51435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eskiz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loyihasi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887537" lvl="3" indent="-51435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887537" lvl="3" indent="-51435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ishchi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887537" lvl="3" indent="-51435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887537" lvl="3" indent="-51435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disk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raskadrovka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sinov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</a:p>
          <a:p>
            <a:pPr marL="1887537" lvl="3" indent="-514350">
              <a:spcBef>
                <a:spcPts val="500"/>
              </a:spcBef>
              <a:buFont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tushirish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AF321B3-9C8F-4721-B323-A17A7968321F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41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85728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 algn="ctr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САПР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ni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endParaRPr lang="ru-RU" sz="32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142844" y="928670"/>
            <a:ext cx="8858312" cy="521497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515937" indent="-514350">
              <a:spcBef>
                <a:spcPts val="5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oldidan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tadqiqotlar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muayyan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tashkilotining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usullarni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joriy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etishga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tayyorligini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aniqlash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olib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boriladi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  <a:p>
            <a:pPr marL="515937" indent="-514350">
              <a:spcBef>
                <a:spcPts val="5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Ushbu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ob'ektining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tekshiruvidir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muhandislik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amaliyotida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an'anaviy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usullari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shuningdek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jarayonida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hujjatlar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qo'llaniladi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  <a:p>
            <a:pPr marL="515937" indent="-514350">
              <a:spcBef>
                <a:spcPts val="5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Natijasida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zarurati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iqtisodiy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samaradorligi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aniqlanadi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Shu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bilan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birga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ishlarining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hajmi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ularning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davriyligi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muhandislik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mehnatining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umumiy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xarajatlari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etarli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matematik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tavsif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optimallashtirish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tartib-qoidalarini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qobiliyati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loyihalashtirilgan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mahsulotning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sifat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ko'rsatkichlarini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oshirish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vaqtini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qisqartirish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zaruriyati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hisobga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olinadi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AF321B3-9C8F-4721-B323-A17A7968321F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42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85728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 algn="ctr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САПР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ni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endParaRPr lang="ru-RU" sz="32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142844" y="928670"/>
            <a:ext cx="8858312" cy="550072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515937" indent="-514350">
              <a:spcBef>
                <a:spcPts val="5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Davlatning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iqtisodiy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rivojlanishining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muvaffaqiyati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ko'rsatkichlari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quyidagilardan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iborat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: </a:t>
            </a:r>
          </a:p>
          <a:p>
            <a:pPr marL="515937" indent="-514350">
              <a:spcBef>
                <a:spcPts val="500"/>
              </a:spcBef>
              <a:buClr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tizimlari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(SAPR)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ularni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amalga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oshirish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muddatlari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 </a:t>
            </a:r>
          </a:p>
          <a:p>
            <a:pPr marL="515937" indent="-514350">
              <a:spcBef>
                <a:spcPts val="500"/>
              </a:spcBef>
              <a:buClr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loyiha-konstruktorlik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texnologik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tayyorlash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darajasi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</a:t>
            </a:r>
          </a:p>
          <a:p>
            <a:pPr marL="515937" indent="-514350">
              <a:spcBef>
                <a:spcPts val="500"/>
              </a:spcBef>
              <a:buClr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mahsulotlarining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avtomatlashtirilgan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dizayn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vositalari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tomonidan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tayyorlangan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hujjatlar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bo'yicha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chiqarilgan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sanoat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mahsulotlarining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ulushi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 </a:t>
            </a:r>
          </a:p>
          <a:p>
            <a:pPr marL="515937" indent="-514350">
              <a:spcBef>
                <a:spcPts val="500"/>
              </a:spcBef>
              <a:buClr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xarajatlarini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tejash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; </a:t>
            </a:r>
          </a:p>
          <a:p>
            <a:pPr marL="515937" indent="-514350">
              <a:spcBef>
                <a:spcPts val="500"/>
              </a:spcBef>
              <a:buClrTx/>
              <a:buAutoNum type="arabicPeriod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asosiy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chiqarishda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ishchilar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sonining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qisqarishi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 </a:t>
            </a:r>
          </a:p>
          <a:p>
            <a:pPr marL="515937" indent="-514350">
              <a:spcBef>
                <a:spcPts val="5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Bunday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ko'rsatkichlarning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aksariyatini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aniqlash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TP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mehnat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SAPR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iqtisodiy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samaradorligini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hisoblashni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talab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qiladi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  <a:p>
            <a:pPr marL="515937" indent="-514350">
              <a:spcBef>
                <a:spcPts val="500"/>
              </a:spcBef>
              <a:buClrTx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.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AF321B3-9C8F-4721-B323-A17A7968321F}" type="slidenum">
              <a:rPr lang="ru-RU" sz="1200">
                <a:solidFill>
                  <a:srgbClr val="898989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43</a:t>
            </a:fld>
            <a:endParaRPr lang="ru-RU" sz="1200">
              <a:solidFill>
                <a:srgbClr val="898989"/>
              </a:solidFill>
              <a:latin typeface="Calibri" pitchFamily="3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285728"/>
            <a:ext cx="8572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1313" algn="ctr">
              <a:spcBef>
                <a:spcPts val="325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ru-RU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САПР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ni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yaratish</a:t>
            </a:r>
            <a:r>
              <a:rPr lang="en-US" sz="3200" b="1" dirty="0" smtClean="0">
                <a:solidFill>
                  <a:srgbClr val="000000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endParaRPr lang="ru-RU" sz="3200" b="1" dirty="0" smtClean="0">
              <a:solidFill>
                <a:srgbClr val="00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876</TotalTime>
  <Words>1627</Words>
  <Application>Microsoft Office PowerPoint</Application>
  <PresentationFormat>Экран (4:3)</PresentationFormat>
  <Paragraphs>246</Paragraphs>
  <Slides>43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6-MAVZU. TEXNOLOGIK JARAYONLARNI LOYIHALASHDA YANGI CAD/CAM/CAE USULLARI</vt:lpstr>
      <vt:lpstr>Mashinasozlikda CAD/CAM/CAE</vt:lpstr>
      <vt:lpstr>Mashinasozlikda CAD/CAM/CAE</vt:lpstr>
      <vt:lpstr>CAD/CAM/CAE tizimi</vt:lpstr>
      <vt:lpstr>Mashinasozlikda CAD/CAM/CAE</vt:lpstr>
      <vt:lpstr>Ishlov berishning yangi modeli</vt:lpstr>
      <vt:lpstr>Mashinasozlikda CAD/CAM/CAE</vt:lpstr>
      <vt:lpstr>Amallarning 4ta navigatori</vt:lpstr>
      <vt:lpstr>Mashinasozlikda CAD/CAM/CAE</vt:lpstr>
      <vt:lpstr>Nxda ishliv berish</vt:lpstr>
      <vt:lpstr>Mashinasozlikda CAD/CAM/CAE</vt:lpstr>
      <vt:lpstr>Tokarlik ishlov berish</vt:lpstr>
      <vt:lpstr>Mashinasozlikda CAD/CAM/CAE</vt:lpstr>
      <vt:lpstr>Mashinasozlikda CAD/CAM/CAE</vt:lpstr>
      <vt:lpstr>Mashinasozlikda CAD/CAM/CAE</vt:lpstr>
      <vt:lpstr>Mashinasozlikda CAD/CAM/CAE</vt:lpstr>
      <vt:lpstr>Mashinasozlikda CAD/CAM/CAE</vt:lpstr>
      <vt:lpstr>Mashinasozlikda CAD/CAM/CAE</vt:lpstr>
      <vt:lpstr>Mashinasozlikda CAD/CAM/CAE</vt:lpstr>
      <vt:lpstr>Mashinasozlikda CAD/CAM/CAE</vt:lpstr>
      <vt:lpstr>CAD/CAM/CAE tizimi maqsadlari</vt:lpstr>
      <vt:lpstr>CAD/CAM/CAE tizimi maqsadlari</vt:lpstr>
      <vt:lpstr>CAD/CAM/CAE tizimi dastaqlari</vt:lpstr>
      <vt:lpstr>CAD/CAM/CAE tizimi dastaqlari</vt:lpstr>
      <vt:lpstr>CAD/CAM/CAE tizimi dastaqlari</vt:lpstr>
      <vt:lpstr>CAD/CAM/CAE tizimi dastaqlari</vt:lpstr>
      <vt:lpstr>CAD/CAM/CAE tizimi dastaqlari</vt:lpstr>
      <vt:lpstr>CAD/CAM/CAE tizimi dastaqlari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Mahinasozlikda mexanik islov berishning yani usullari</dc:title>
  <dc:creator>Пользователь Windows</dc:creator>
  <cp:lastModifiedBy>Пользователь Windows</cp:lastModifiedBy>
  <cp:revision>100</cp:revision>
  <dcterms:created xsi:type="dcterms:W3CDTF">2021-04-14T09:00:37Z</dcterms:created>
  <dcterms:modified xsi:type="dcterms:W3CDTF">2021-04-15T05:42:44Z</dcterms:modified>
</cp:coreProperties>
</file>