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314" r:id="rId2"/>
    <p:sldId id="276" r:id="rId3"/>
    <p:sldId id="277" r:id="rId4"/>
    <p:sldId id="280" r:id="rId5"/>
    <p:sldId id="281" r:id="rId6"/>
    <p:sldId id="282" r:id="rId7"/>
    <p:sldId id="256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62" r:id="rId16"/>
    <p:sldId id="290" r:id="rId17"/>
    <p:sldId id="263" r:id="rId18"/>
    <p:sldId id="264" r:id="rId19"/>
    <p:sldId id="265" r:id="rId20"/>
    <p:sldId id="266" r:id="rId21"/>
    <p:sldId id="267" r:id="rId22"/>
    <p:sldId id="268" r:id="rId23"/>
    <p:sldId id="292" r:id="rId24"/>
    <p:sldId id="291" r:id="rId25"/>
    <p:sldId id="293" r:id="rId26"/>
    <p:sldId id="294" r:id="rId27"/>
    <p:sldId id="295" r:id="rId28"/>
    <p:sldId id="296" r:id="rId29"/>
    <p:sldId id="297" r:id="rId30"/>
    <p:sldId id="298" r:id="rId31"/>
    <p:sldId id="299" r:id="rId32"/>
    <p:sldId id="300" r:id="rId33"/>
    <p:sldId id="301" r:id="rId34"/>
    <p:sldId id="302" r:id="rId35"/>
    <p:sldId id="304" r:id="rId36"/>
    <p:sldId id="305" r:id="rId37"/>
    <p:sldId id="306" r:id="rId38"/>
    <p:sldId id="307" r:id="rId39"/>
    <p:sldId id="308" r:id="rId40"/>
    <p:sldId id="310" r:id="rId41"/>
    <p:sldId id="309" r:id="rId42"/>
    <p:sldId id="311" r:id="rId43"/>
    <p:sldId id="269" r:id="rId44"/>
    <p:sldId id="270" r:id="rId45"/>
    <p:sldId id="271" r:id="rId46"/>
    <p:sldId id="275" r:id="rId47"/>
    <p:sldId id="274" r:id="rId48"/>
    <p:sldId id="273" r:id="rId49"/>
    <p:sldId id="278" r:id="rId50"/>
    <p:sldId id="279" r:id="rId51"/>
    <p:sldId id="257" r:id="rId52"/>
    <p:sldId id="258" r:id="rId53"/>
    <p:sldId id="261" r:id="rId54"/>
    <p:sldId id="259" r:id="rId55"/>
    <p:sldId id="260" r:id="rId56"/>
    <p:sldId id="312" r:id="rId57"/>
    <p:sldId id="313" r:id="rId5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1860" y="-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8D02ED72-B2EA-4900-9404-0A9EE4F48088}" type="datetimeFigureOut">
              <a:rPr lang="ru-RU" smtClean="0"/>
              <a:pPr/>
              <a:t>21.05.2021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182D2C8-8C08-481D-98E3-DD766A4C5F6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s://pikabu.ru/story/sdali_vtoroy_tokarnyiy_stanok_rt1178_dlya_kompanii_iz_egipta_8081359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pikabu.ru/story/sdali_vtoroy_tokarnyiy_stanok_rt1178_dlya_kompanii_iz_egipta_8081359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pikabu.ru/story/sdali_vtoroy_tokarnyiy_stanok_rt1178_dlya_kompanii_iz_egipta_8081359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pikabu.ru/story/sdali_vtoroy_tokarnyiy_stanok_rt1178_dlya_kompanii_iz_egipta_8081359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s://pikabu.ru/story/sdali_vtoroy_tokarnyiy_stanok_rt1178_dlya_kompanii_iz_egipta_8081359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1214422"/>
            <a:ext cx="7215238" cy="400052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7-ma’vzu.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Metallarga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dastgohlar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jihozlar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142852"/>
            <a:ext cx="7498080" cy="1357322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Metallarga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asoslari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71612"/>
            <a:ext cx="8143900" cy="4676788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err="1" smtClean="0">
                <a:solidFill>
                  <a:srgbClr val="FF0000"/>
                </a:solidFill>
              </a:rPr>
              <a:t>Metallarga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zamonaviy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ishlab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chiqarishda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quyidagi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ishlov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turlari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joriy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etilgan</a:t>
            </a:r>
            <a:r>
              <a:rPr lang="en-US" dirty="0" smtClean="0"/>
              <a:t>:</a:t>
            </a:r>
            <a:endParaRPr lang="ru-RU" dirty="0" smtClean="0"/>
          </a:p>
          <a:p>
            <a:pPr lvl="0">
              <a:spcAft>
                <a:spcPts val="600"/>
              </a:spcAft>
            </a:pPr>
            <a:r>
              <a:rPr lang="en-US" dirty="0" err="1" smtClean="0"/>
              <a:t>Yahshilangan</a:t>
            </a:r>
            <a:r>
              <a:rPr lang="en-US" dirty="0" smtClean="0"/>
              <a:t> </a:t>
            </a:r>
            <a:r>
              <a:rPr lang="en-US" dirty="0" err="1" smtClean="0"/>
              <a:t>qursatqichlarga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,</a:t>
            </a:r>
            <a:endParaRPr lang="ru-RU" dirty="0" smtClean="0"/>
          </a:p>
          <a:p>
            <a:pPr>
              <a:spcAft>
                <a:spcPts val="600"/>
              </a:spcAft>
            </a:pP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mashinasozlik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(</a:t>
            </a:r>
            <a:r>
              <a:rPr lang="en-US" dirty="0" err="1" smtClean="0"/>
              <a:t>kompozitlar</a:t>
            </a:r>
            <a:r>
              <a:rPr lang="en-US" dirty="0" smtClean="0"/>
              <a:t>),</a:t>
            </a:r>
            <a:endParaRPr lang="ru-RU" dirty="0" smtClean="0"/>
          </a:p>
          <a:p>
            <a:pPr>
              <a:spcAft>
                <a:spcPts val="600"/>
              </a:spcAft>
            </a:pPr>
            <a:r>
              <a:rPr lang="en-US" dirty="0" err="1" smtClean="0"/>
              <a:t>Takomillashtirilgan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,</a:t>
            </a:r>
            <a:endParaRPr lang="ru-RU" dirty="0" smtClean="0"/>
          </a:p>
          <a:p>
            <a:pPr>
              <a:spcAft>
                <a:spcPts val="600"/>
              </a:spcAft>
            </a:pP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mashinalarning</a:t>
            </a:r>
            <a:r>
              <a:rPr lang="en-US" dirty="0" smtClean="0"/>
              <a:t> </a:t>
            </a:r>
            <a:r>
              <a:rPr lang="en-US" dirty="0" err="1" smtClean="0"/>
              <a:t>paramenrik</a:t>
            </a:r>
            <a:r>
              <a:rPr lang="en-US" dirty="0" smtClean="0"/>
              <a:t> </a:t>
            </a:r>
            <a:r>
              <a:rPr lang="en-US" dirty="0" err="1" smtClean="0"/>
              <a:t>o’zgarishi</a:t>
            </a:r>
            <a:r>
              <a:rPr lang="en-US" dirty="0" smtClean="0"/>
              <a:t> (</a:t>
            </a:r>
            <a:r>
              <a:rPr lang="en-US" dirty="0" err="1" smtClean="0"/>
              <a:t>o’sishi</a:t>
            </a:r>
            <a:r>
              <a:rPr lang="en-US" dirty="0" smtClean="0"/>
              <a:t>),   </a:t>
            </a:r>
            <a:endParaRPr lang="ru-RU" dirty="0" smtClean="0"/>
          </a:p>
          <a:p>
            <a:pPr lvl="0">
              <a:spcAft>
                <a:spcPts val="600"/>
              </a:spcAft>
            </a:pP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MASHINASOZLIK MATERIALLARI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71612"/>
            <a:ext cx="8143900" cy="46767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Metallar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6350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1.1.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Qora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metallar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asosidagi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po’latlar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chugunlar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803275" indent="-444500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Rangli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metallar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asosidagi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alyuminiy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titan,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mis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tsink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nikel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qo’rg’oshin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kalay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Nometallar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441325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Noorganik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keramika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intermetal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qotishmalar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65125" indent="441325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Organik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polimerlar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plastmassalar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rezinalar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qleylar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Kompozitsion</a:t>
            </a:r>
            <a:r>
              <a:rPr lang="en-US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materiallar</a:t>
            </a:r>
            <a:endParaRPr lang="ru-RU" sz="2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803275" indent="-282575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3.1.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Metal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– Metal</a:t>
            </a:r>
          </a:p>
          <a:p>
            <a:pPr marL="803275" indent="-282575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3.2. Metal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Nometal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803275" indent="-282575"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3.3.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Nometal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Nometal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MASHINASOZLIK MATERIALLARI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1571612"/>
            <a:ext cx="8143900" cy="4676788"/>
          </a:xfrm>
        </p:spPr>
        <p:txBody>
          <a:bodyPr>
            <a:noAutofit/>
          </a:bodyPr>
          <a:lstStyle/>
          <a:p>
            <a:pPr lvl="1">
              <a:buNone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sohasida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xususiyatlarga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tasniflanishi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1612900" lvl="2" indent="-536575">
              <a:buFont typeface="+mj-lt"/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tarkibi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612900" lvl="2" indent="-536575">
              <a:buFont typeface="+mj-lt"/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612900" lvl="2" indent="-536575">
              <a:buFont typeface="+mj-lt"/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Maqsadi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1612900" lvl="2" indent="-536575">
              <a:buFont typeface="+mj-lt"/>
              <a:buAutoNum type="arabicPeriod"/>
            </a:pPr>
            <a:r>
              <a:rPr lang="en-US" sz="32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32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0"/>
            <a:ext cx="7498080" cy="714356"/>
          </a:xfrm>
        </p:spPr>
        <p:txBody>
          <a:bodyPr>
            <a:noAutofit/>
          </a:bodyPr>
          <a:lstStyle/>
          <a:p>
            <a:pPr algn="ctr"/>
            <a:r>
              <a:rPr lang="en-US" sz="3200" dirty="0" smtClean="0">
                <a:solidFill>
                  <a:srgbClr val="C00000"/>
                </a:solidFill>
                <a:effectLst/>
              </a:rPr>
              <a:t>METAL MATERIALLARNI TANLASH</a:t>
            </a:r>
            <a:endParaRPr lang="ru-RU" sz="32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714356"/>
            <a:ext cx="8143900" cy="5534044"/>
          </a:xfrm>
        </p:spPr>
        <p:txBody>
          <a:bodyPr>
            <a:noAutofit/>
          </a:bodyPr>
          <a:lstStyle/>
          <a:p>
            <a:pPr lvl="1">
              <a:buNone/>
            </a:pPr>
            <a:endParaRPr lang="ru-RU" sz="3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9" name="Text Box 23"/>
          <p:cNvSpPr txBox="1">
            <a:spLocks noChangeArrowheads="1"/>
          </p:cNvSpPr>
          <p:nvPr/>
        </p:nvSpPr>
        <p:spPr bwMode="auto">
          <a:xfrm>
            <a:off x="3714744" y="1142984"/>
            <a:ext cx="1857388" cy="6048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Metall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(material)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tarqibi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8" name="Text Box 22"/>
          <p:cNvSpPr txBox="1">
            <a:spLocks noChangeArrowheads="1"/>
          </p:cNvSpPr>
          <p:nvPr/>
        </p:nvSpPr>
        <p:spPr bwMode="auto">
          <a:xfrm>
            <a:off x="6143636" y="1071546"/>
            <a:ext cx="1928826" cy="65403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Materialni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olish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texnologiyasi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7" name="Text Box 21"/>
          <p:cNvSpPr txBox="1">
            <a:spLocks noChangeArrowheads="1"/>
          </p:cNvSpPr>
          <p:nvPr/>
        </p:nvSpPr>
        <p:spPr bwMode="auto">
          <a:xfrm>
            <a:off x="1428728" y="1142984"/>
            <a:ext cx="1589089" cy="6429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talablar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[Y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6" name="Text Box 20"/>
          <p:cNvSpPr txBox="1">
            <a:spLocks noChangeArrowheads="1"/>
          </p:cNvSpPr>
          <p:nvPr/>
        </p:nvSpPr>
        <p:spPr bwMode="auto">
          <a:xfrm>
            <a:off x="3714744" y="2000240"/>
            <a:ext cx="1857388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Struktura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5" name="Text Box 19"/>
          <p:cNvSpPr txBox="1">
            <a:spLocks noChangeArrowheads="1"/>
          </p:cNvSpPr>
          <p:nvPr/>
        </p:nvSpPr>
        <p:spPr bwMode="auto">
          <a:xfrm>
            <a:off x="3714744" y="2786058"/>
            <a:ext cx="1785950" cy="46196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2524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Xususiyatlari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Y</a:t>
            </a:r>
            <a:r>
              <a:rPr kumimoji="0" lang="en-US" sz="16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3" name="AutoShape 17"/>
          <p:cNvSpPr>
            <a:spLocks noChangeArrowheads="1"/>
          </p:cNvSpPr>
          <p:nvPr/>
        </p:nvSpPr>
        <p:spPr bwMode="auto">
          <a:xfrm>
            <a:off x="3286116" y="3571876"/>
            <a:ext cx="2928958" cy="1571636"/>
          </a:xfrm>
          <a:prstGeom prst="flowChartDecision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12" name="Text Box 16"/>
          <p:cNvSpPr txBox="1">
            <a:spLocks noChangeArrowheads="1"/>
          </p:cNvSpPr>
          <p:nvPr/>
        </p:nvSpPr>
        <p:spPr bwMode="auto">
          <a:xfrm>
            <a:off x="4214810" y="4071942"/>
            <a:ext cx="1071570" cy="500066"/>
          </a:xfrm>
          <a:prstGeom prst="rect">
            <a:avLst/>
          </a:prstGeom>
          <a:solidFill>
            <a:srgbClr val="FFFFFF"/>
          </a:solidFill>
          <a:ln w="9525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≥[Y</a:t>
            </a:r>
            <a:r>
              <a:rPr kumimoji="0" lang="en-US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]</a:t>
            </a:r>
            <a:endParaRPr kumimoji="0" lang="en-US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711" name="Text Box 15"/>
          <p:cNvSpPr txBox="1">
            <a:spLocks noChangeArrowheads="1"/>
          </p:cNvSpPr>
          <p:nvPr/>
        </p:nvSpPr>
        <p:spPr bwMode="auto">
          <a:xfrm>
            <a:off x="3857620" y="5500702"/>
            <a:ext cx="1785950" cy="46196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Qaror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710" name="AutoShape 14"/>
          <p:cNvSpPr>
            <a:spLocks noChangeShapeType="1"/>
          </p:cNvSpPr>
          <p:nvPr/>
        </p:nvSpPr>
        <p:spPr bwMode="auto">
          <a:xfrm flipH="1">
            <a:off x="2240263" y="1785926"/>
            <a:ext cx="45720" cy="2571768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9" name="AutoShape 13"/>
          <p:cNvSpPr>
            <a:spLocks noChangeShapeType="1"/>
          </p:cNvSpPr>
          <p:nvPr/>
        </p:nvSpPr>
        <p:spPr bwMode="auto">
          <a:xfrm>
            <a:off x="2214546" y="4357694"/>
            <a:ext cx="1025525" cy="0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9705" name="AutoShape 9"/>
          <p:cNvSpPr>
            <a:spLocks noChangeShapeType="1"/>
          </p:cNvSpPr>
          <p:nvPr/>
        </p:nvSpPr>
        <p:spPr bwMode="auto">
          <a:xfrm flipH="1" flipV="1">
            <a:off x="8572528" y="928669"/>
            <a:ext cx="63500" cy="342741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30" name="Прямая соединительная линия 29"/>
          <p:cNvCxnSpPr>
            <a:stCxn id="29713" idx="3"/>
          </p:cNvCxnSpPr>
          <p:nvPr/>
        </p:nvCxnSpPr>
        <p:spPr>
          <a:xfrm>
            <a:off x="6215074" y="4357694"/>
            <a:ext cx="242889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>
            <a:off x="4572000" y="928670"/>
            <a:ext cx="392909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rot="5400000">
            <a:off x="4464843" y="1035827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rot="5400000">
            <a:off x="4537075" y="189228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rot="5400000">
            <a:off x="4537075" y="2606669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5400000">
            <a:off x="4606925" y="3392487"/>
            <a:ext cx="21431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>
            <a:stCxn id="29713" idx="2"/>
            <a:endCxn id="29711" idx="0"/>
          </p:cNvCxnSpPr>
          <p:nvPr/>
        </p:nvCxnSpPr>
        <p:spPr>
          <a:xfrm rot="5400000">
            <a:off x="4572000" y="5322107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2643174" y="4714884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Xa</a:t>
            </a:r>
            <a:r>
              <a:rPr lang="en-US" dirty="0" smtClean="0"/>
              <a:t> </a:t>
            </a:r>
            <a:endParaRPr lang="ru-RU" dirty="0"/>
          </a:p>
        </p:txBody>
      </p:sp>
      <p:sp>
        <p:nvSpPr>
          <p:cNvPr id="46" name="TextBox 45"/>
          <p:cNvSpPr txBox="1"/>
          <p:nvPr/>
        </p:nvSpPr>
        <p:spPr>
          <a:xfrm>
            <a:off x="6500826" y="385762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Yok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93978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/>
              </a:rPr>
              <a:t>Metal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detallardan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foydalanish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talablarini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qondirish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asosiy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mezonlari</a:t>
            </a:r>
            <a:endParaRPr lang="ru-RU" sz="3200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285860"/>
            <a:ext cx="8072462" cy="4962540"/>
          </a:xfrm>
        </p:spPr>
        <p:txBody>
          <a:bodyPr>
            <a:normAutofit fontScale="62500" lnSpcReduction="20000"/>
          </a:bodyPr>
          <a:lstStyle/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Plastiklilik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Tsiql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Yorilishga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Fizikaviy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hususiyatlar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Zichliligi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Chizikli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kengayish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Issiklik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o’tkazish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sig’dirish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I,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Electr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hususiyatlari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Oqimliligi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Chizikli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Xajmiy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usadka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Qesish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Shtamplash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Jilvirlash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ishlovga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Toblanishga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moyilligi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Mo’rtlilgi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Ishqalinishga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koeffitsiyenti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Issiqlikka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Korrozion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Kontakt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nezonlar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noyobliligi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termik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tannarxi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birikmalariga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texnologiyalarini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foydalanish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5000628" y="5143512"/>
            <a:ext cx="142876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effectLst/>
              </a:rPr>
              <a:t>Metallarga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turlari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,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usullari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va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jihozlar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3174" y="1500174"/>
            <a:ext cx="435771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Materialni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tashlash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071538" y="2143116"/>
            <a:ext cx="3286148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usullar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215074" y="2143116"/>
            <a:ext cx="235745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Noan’anaviy</a:t>
            </a:r>
            <a:r>
              <a:rPr lang="en-US" dirty="0" smtClean="0"/>
              <a:t> </a:t>
            </a:r>
            <a:r>
              <a:rPr lang="en-US" dirty="0" err="1" smtClean="0"/>
              <a:t>usullar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1285852" y="2857496"/>
            <a:ext cx="1714512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Kesish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571868" y="2857496"/>
            <a:ext cx="1928826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Mehanik</a:t>
            </a:r>
            <a:r>
              <a:rPr lang="en-US" dirty="0" smtClean="0"/>
              <a:t> </a:t>
            </a:r>
            <a:r>
              <a:rPr lang="en-US" dirty="0" err="1" smtClean="0"/>
              <a:t>Shilish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142976" y="3429000"/>
            <a:ext cx="192882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Aylanma</a:t>
            </a:r>
            <a:r>
              <a:rPr lang="en-US" dirty="0" smtClean="0"/>
              <a:t> </a:t>
            </a:r>
            <a:r>
              <a:rPr lang="en-US" dirty="0" err="1" smtClean="0"/>
              <a:t>jismlar</a:t>
            </a:r>
            <a:r>
              <a:rPr lang="en-US" dirty="0" smtClean="0"/>
              <a:t> (</a:t>
            </a:r>
            <a:r>
              <a:rPr lang="en-US" dirty="0" err="1" smtClean="0"/>
              <a:t>Tokarlik</a:t>
            </a:r>
            <a:r>
              <a:rPr lang="en-US" dirty="0" smtClean="0"/>
              <a:t>, </a:t>
            </a:r>
            <a:r>
              <a:rPr lang="en-US" dirty="0" err="1" smtClean="0"/>
              <a:t>Parmalash</a:t>
            </a:r>
            <a:r>
              <a:rPr lang="en-US" dirty="0" smtClean="0"/>
              <a:t>)   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1142976" y="4643446"/>
            <a:ext cx="1928826" cy="17543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Boshkacha</a:t>
            </a:r>
            <a:r>
              <a:rPr lang="en-US" dirty="0" smtClean="0"/>
              <a:t> </a:t>
            </a:r>
            <a:r>
              <a:rPr lang="en-US" dirty="0" err="1" smtClean="0"/>
              <a:t>shakll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(</a:t>
            </a:r>
            <a:r>
              <a:rPr lang="en-US" dirty="0" err="1" smtClean="0"/>
              <a:t>Frezalash</a:t>
            </a:r>
            <a:r>
              <a:rPr lang="en-US" dirty="0" smtClean="0"/>
              <a:t>, </a:t>
            </a:r>
            <a:r>
              <a:rPr lang="en-US" dirty="0" err="1" smtClean="0"/>
              <a:t>Randalash</a:t>
            </a:r>
            <a:r>
              <a:rPr lang="en-US" dirty="0" smtClean="0"/>
              <a:t>, </a:t>
            </a:r>
            <a:r>
              <a:rPr lang="en-US" dirty="0" err="1" smtClean="0"/>
              <a:t>Kesish</a:t>
            </a:r>
            <a:r>
              <a:rPr lang="en-US" dirty="0" smtClean="0"/>
              <a:t>, </a:t>
            </a:r>
            <a:r>
              <a:rPr lang="en-US" dirty="0" err="1" smtClean="0"/>
              <a:t>Tish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)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571868" y="3429000"/>
            <a:ext cx="192882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Qo’pol</a:t>
            </a:r>
            <a:r>
              <a:rPr lang="en-US" dirty="0" smtClean="0"/>
              <a:t> </a:t>
            </a:r>
            <a:r>
              <a:rPr lang="en-US" dirty="0" err="1" smtClean="0"/>
              <a:t>shilish</a:t>
            </a:r>
            <a:r>
              <a:rPr lang="en-US" dirty="0" smtClean="0"/>
              <a:t> (</a:t>
            </a:r>
            <a:r>
              <a:rPr lang="en-US" dirty="0" err="1" smtClean="0"/>
              <a:t>yiriq</a:t>
            </a:r>
            <a:r>
              <a:rPr lang="en-US" dirty="0" smtClean="0"/>
              <a:t> tosh)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571868" y="4286256"/>
            <a:ext cx="1928826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Nozik</a:t>
            </a:r>
            <a:r>
              <a:rPr lang="en-US" dirty="0" smtClean="0"/>
              <a:t> </a:t>
            </a:r>
            <a:r>
              <a:rPr lang="en-US" dirty="0" err="1" smtClean="0"/>
              <a:t>shilish</a:t>
            </a:r>
            <a:r>
              <a:rPr lang="en-US" dirty="0" smtClean="0"/>
              <a:t> (</a:t>
            </a:r>
            <a:r>
              <a:rPr lang="en-US" dirty="0" err="1" smtClean="0"/>
              <a:t>Polirovka</a:t>
            </a:r>
            <a:r>
              <a:rPr lang="en-US" dirty="0" smtClean="0"/>
              <a:t>, </a:t>
            </a:r>
            <a:r>
              <a:rPr lang="en-US" dirty="0" err="1" smtClean="0"/>
              <a:t>mayda</a:t>
            </a:r>
            <a:r>
              <a:rPr lang="en-US" dirty="0" smtClean="0"/>
              <a:t> tosh)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6215074" y="2857496"/>
            <a:ext cx="2357454" cy="34163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impuls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endParaRPr lang="en-US" dirty="0" smtClean="0"/>
          </a:p>
          <a:p>
            <a:pPr algn="ctr"/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</a:t>
            </a:r>
          </a:p>
          <a:p>
            <a:pPr algn="ctr"/>
            <a:r>
              <a:rPr lang="en-US" dirty="0" err="1" smtClean="0"/>
              <a:t>Elektrokimyoviy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</a:t>
            </a:r>
          </a:p>
          <a:p>
            <a:pPr algn="ctr"/>
            <a:r>
              <a:rPr lang="en-US" dirty="0" err="1" smtClean="0"/>
              <a:t>Ultratovushli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 </a:t>
            </a:r>
          </a:p>
          <a:p>
            <a:pPr algn="ctr"/>
            <a:r>
              <a:rPr lang="en-US" dirty="0" err="1" smtClean="0"/>
              <a:t>Suv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, </a:t>
            </a:r>
          </a:p>
          <a:p>
            <a:pPr algn="ctr"/>
            <a:r>
              <a:rPr lang="en-US" dirty="0" err="1" smtClean="0"/>
              <a:t>Lazer</a:t>
            </a:r>
            <a:r>
              <a:rPr lang="en-US" dirty="0" smtClean="0"/>
              <a:t> </a:t>
            </a:r>
            <a:r>
              <a:rPr lang="en-US" dirty="0" err="1" smtClean="0"/>
              <a:t>nuri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</a:t>
            </a:r>
          </a:p>
          <a:p>
            <a:pPr algn="ctr"/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kuvvatli</a:t>
            </a:r>
            <a:r>
              <a:rPr lang="en-US" dirty="0" smtClean="0"/>
              <a:t> </a:t>
            </a:r>
            <a:r>
              <a:rPr lang="en-US" dirty="0" err="1" smtClean="0"/>
              <a:t>nur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,</a:t>
            </a:r>
          </a:p>
          <a:p>
            <a:pPr algn="ctr"/>
            <a:r>
              <a:rPr lang="en-US" dirty="0" err="1" smtClean="0"/>
              <a:t>Plazma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Ilg’or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metallni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qayta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ishlash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mashinalari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va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ularning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rivojlanish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tendentsiyalari</a:t>
            </a:r>
            <a:endParaRPr lang="ru-RU" sz="32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8072462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b="1" dirty="0" err="1" smtClean="0">
                <a:solidFill>
                  <a:srgbClr val="FF0000"/>
                </a:solidFill>
              </a:rPr>
              <a:t>Dastgohlarni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rivojlantirish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yo'nalishlari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:</a:t>
            </a:r>
            <a:endParaRPr lang="ru-RU" sz="2400" dirty="0" smtClean="0">
              <a:solidFill>
                <a:srgbClr val="FF0000"/>
              </a:solidFill>
            </a:endParaRPr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Samaradorlikni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r>
              <a:rPr lang="en-US" dirty="0" smtClean="0"/>
              <a:t>,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Modernizatsiyalash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modernizatsiyalash</a:t>
            </a:r>
            <a:r>
              <a:rPr lang="en-US" dirty="0" smtClean="0"/>
              <a:t> </a:t>
            </a:r>
            <a:r>
              <a:rPr lang="en-US" dirty="0" err="1" smtClean="0"/>
              <a:t>resursi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Foydalanuvchilar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qulaylik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ko'p</a:t>
            </a:r>
            <a:r>
              <a:rPr lang="en-US" dirty="0" smtClean="0"/>
              <a:t> </a:t>
            </a:r>
            <a:r>
              <a:rPr lang="en-US" dirty="0" err="1" smtClean="0"/>
              <a:t>variantlilik</a:t>
            </a:r>
            <a:r>
              <a:rPr lang="en-US" dirty="0" smtClean="0"/>
              <a:t> </a:t>
            </a:r>
            <a:r>
              <a:rPr lang="en-US" dirty="0" err="1" smtClean="0"/>
              <a:t>ijrosi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Quvvatini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Metallni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 </a:t>
            </a:r>
            <a:r>
              <a:rPr lang="en-US" dirty="0" err="1" smtClean="0"/>
              <a:t>tezligini</a:t>
            </a:r>
            <a:r>
              <a:rPr lang="en-US" dirty="0" smtClean="0"/>
              <a:t> </a:t>
            </a:r>
            <a:r>
              <a:rPr lang="en-US" dirty="0" err="1" smtClean="0"/>
              <a:t>oshirish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Kesishning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sifati</a:t>
            </a:r>
            <a:endParaRPr lang="ru-RU" sz="20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rmAutofit/>
          </a:bodyPr>
          <a:lstStyle/>
          <a:p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Ilg’or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metallga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mashinalari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va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ularning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rivojlanish</a:t>
            </a:r>
            <a:r>
              <a:rPr lang="en-US" sz="32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/>
              </a:rPr>
              <a:t>tendentsiyalari</a:t>
            </a:r>
            <a:endParaRPr lang="ru-RU" sz="32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8072462" cy="5053034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b="1" dirty="0" err="1" smtClean="0">
                <a:solidFill>
                  <a:srgbClr val="FF0000"/>
                </a:solidFill>
              </a:rPr>
              <a:t>Dastgohlarni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rivojlantirish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yo'nalishlari</a:t>
            </a:r>
            <a:r>
              <a:rPr lang="en-US" b="1" dirty="0" smtClean="0">
                <a:solidFill>
                  <a:srgbClr val="FF0000"/>
                </a:solidFill>
              </a:rPr>
              <a:t> (</a:t>
            </a:r>
            <a:r>
              <a:rPr lang="en-US" b="1" dirty="0" err="1" smtClean="0">
                <a:solidFill>
                  <a:srgbClr val="FF0000"/>
                </a:solidFill>
              </a:rPr>
              <a:t>texnik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qo’rsatqichlari</a:t>
            </a:r>
            <a:r>
              <a:rPr lang="en-US" b="1" dirty="0" smtClean="0">
                <a:solidFill>
                  <a:srgbClr val="FF0000"/>
                </a:solidFill>
              </a:rPr>
              <a:t>)</a:t>
            </a:r>
            <a:r>
              <a:rPr lang="en-US" b="1" dirty="0" smtClean="0"/>
              <a:t>:</a:t>
            </a:r>
            <a:endParaRPr lang="ru-RU" sz="24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CAD/ CAM </a:t>
            </a:r>
            <a:r>
              <a:rPr lang="en-US" dirty="0" err="1" smtClean="0"/>
              <a:t>dasturlari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mos</a:t>
            </a:r>
            <a:r>
              <a:rPr lang="en-US" dirty="0" smtClean="0"/>
              <a:t> </a:t>
            </a:r>
            <a:r>
              <a:rPr lang="en-US" dirty="0" err="1" smtClean="0"/>
              <a:t>kelishi</a:t>
            </a:r>
            <a:endParaRPr lang="ru-RU" sz="2000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Aniqlikni</a:t>
            </a:r>
            <a:r>
              <a:rPr lang="en-US" dirty="0" smtClean="0"/>
              <a:t> </a:t>
            </a:r>
            <a:r>
              <a:rPr lang="en-US" dirty="0" err="1" smtClean="0"/>
              <a:t>ta’minlash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tayanch</a:t>
            </a:r>
            <a:r>
              <a:rPr lang="en-US" dirty="0" smtClean="0"/>
              <a:t> </a:t>
            </a:r>
            <a:r>
              <a:rPr lang="en-US" dirty="0" err="1" smtClean="0"/>
              <a:t>ustunlarining</a:t>
            </a:r>
            <a:r>
              <a:rPr lang="en-US" dirty="0" smtClean="0"/>
              <a:t> (</a:t>
            </a:r>
            <a:r>
              <a:rPr lang="en-US" dirty="0" err="1" smtClean="0"/>
              <a:t>stanina</a:t>
            </a:r>
            <a:r>
              <a:rPr lang="en-US" dirty="0" smtClean="0"/>
              <a:t>) </a:t>
            </a:r>
            <a:r>
              <a:rPr lang="en-US" dirty="0" err="1" smtClean="0"/>
              <a:t>qattiqligi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mustahkamligi</a:t>
            </a:r>
            <a:endParaRPr lang="ru-RU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tezlikda</a:t>
            </a:r>
            <a:r>
              <a:rPr lang="en-US" dirty="0" smtClean="0"/>
              <a:t> </a:t>
            </a:r>
            <a:r>
              <a:rPr lang="en-US" dirty="0" err="1" smtClean="0"/>
              <a:t>silliq</a:t>
            </a:r>
            <a:r>
              <a:rPr lang="en-US" dirty="0" smtClean="0"/>
              <a:t> </a:t>
            </a:r>
            <a:r>
              <a:rPr lang="en-US" dirty="0" err="1" smtClean="0"/>
              <a:t>harakatlanish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qadamli</a:t>
            </a:r>
            <a:r>
              <a:rPr lang="en-US" dirty="0" smtClean="0"/>
              <a:t> </a:t>
            </a:r>
            <a:r>
              <a:rPr lang="en-US" dirty="0" err="1" smtClean="0"/>
              <a:t>motorlar</a:t>
            </a:r>
            <a:r>
              <a:rPr lang="en-US" dirty="0" smtClean="0"/>
              <a:t> </a:t>
            </a:r>
            <a:r>
              <a:rPr lang="en-US" dirty="0" err="1" smtClean="0"/>
              <a:t>o'rniga</a:t>
            </a:r>
            <a:r>
              <a:rPr lang="en-US" dirty="0" smtClean="0"/>
              <a:t> </a:t>
            </a:r>
            <a:r>
              <a:rPr lang="en-US" dirty="0" smtClean="0"/>
              <a:t>servo </a:t>
            </a:r>
            <a:r>
              <a:rPr lang="en-US" dirty="0" err="1" smtClean="0"/>
              <a:t>motorlar</a:t>
            </a:r>
            <a:r>
              <a:rPr lang="en-US" dirty="0" smtClean="0"/>
              <a:t> </a:t>
            </a:r>
            <a:r>
              <a:rPr lang="en-US" dirty="0" err="1" smtClean="0"/>
              <a:t>ishlatish</a:t>
            </a:r>
            <a:endParaRPr lang="ru-RU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Modernizatsiya</a:t>
            </a:r>
            <a:r>
              <a:rPr lang="en-US" dirty="0" smtClean="0"/>
              <a:t> </a:t>
            </a:r>
            <a:r>
              <a:rPr lang="en-US" dirty="0" err="1" smtClean="0"/>
              <a:t>qilish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qo'shimcha</a:t>
            </a:r>
            <a:r>
              <a:rPr lang="en-US" dirty="0" smtClean="0"/>
              <a:t> </a:t>
            </a:r>
            <a:r>
              <a:rPr lang="en-US" dirty="0" err="1" smtClean="0"/>
              <a:t>qurilmalar</a:t>
            </a:r>
            <a:endParaRPr lang="ru-RU" dirty="0" smtClean="0"/>
          </a:p>
          <a:p>
            <a:pPr lvl="1">
              <a:buFont typeface="Arial" pitchFamily="34" charset="0"/>
              <a:buChar char="•"/>
            </a:pPr>
            <a:r>
              <a:rPr lang="en-US" dirty="0" err="1" smtClean="0"/>
              <a:t>Asboblarni</a:t>
            </a:r>
            <a:r>
              <a:rPr lang="en-US" dirty="0" smtClean="0"/>
              <a:t> </a:t>
            </a:r>
            <a:r>
              <a:rPr lang="en-US" dirty="0" err="1" smtClean="0"/>
              <a:t>tez</a:t>
            </a:r>
            <a:r>
              <a:rPr lang="en-US" dirty="0" smtClean="0"/>
              <a:t> </a:t>
            </a:r>
            <a:r>
              <a:rPr lang="en-US" dirty="0" err="1" smtClean="0"/>
              <a:t>almashuvini</a:t>
            </a:r>
            <a:r>
              <a:rPr lang="en-US" dirty="0" smtClean="0"/>
              <a:t> </a:t>
            </a:r>
            <a:r>
              <a:rPr lang="en-US" dirty="0" err="1" smtClean="0"/>
              <a:t>ta’minlash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3 position changer </a:t>
            </a:r>
            <a:r>
              <a:rPr lang="en-US" dirty="0" err="1" smtClean="0"/>
              <a:t>qurilmalar</a:t>
            </a:r>
            <a:endParaRPr lang="en-US" dirty="0" smtClean="0"/>
          </a:p>
          <a:p>
            <a:pPr lvl="1">
              <a:buFont typeface="Arial" pitchFamily="34" charset="0"/>
              <a:buChar char="•"/>
            </a:pPr>
            <a:r>
              <a:rPr lang="en-US" sz="2800" dirty="0" err="1" smtClean="0"/>
              <a:t>Asbob</a:t>
            </a:r>
            <a:r>
              <a:rPr lang="en-US" sz="2800" dirty="0" smtClean="0"/>
              <a:t> </a:t>
            </a:r>
            <a:r>
              <a:rPr lang="en-US" sz="2800" dirty="0" err="1" smtClean="0"/>
              <a:t>ushlagichini</a:t>
            </a:r>
            <a:r>
              <a:rPr lang="en-US" sz="2800" dirty="0" smtClean="0"/>
              <a:t> </a:t>
            </a:r>
            <a:r>
              <a:rPr lang="en-US" sz="2800" dirty="0" err="1" smtClean="0"/>
              <a:t>ifloslanishdan</a:t>
            </a:r>
            <a:r>
              <a:rPr lang="en-US" sz="2800" dirty="0" smtClean="0"/>
              <a:t> </a:t>
            </a:r>
            <a:r>
              <a:rPr lang="en-US" sz="2800" dirty="0" err="1" smtClean="0"/>
              <a:t>himoya</a:t>
            </a:r>
            <a:r>
              <a:rPr lang="en-US" sz="2800" dirty="0" smtClean="0"/>
              <a:t> </a:t>
            </a:r>
            <a:r>
              <a:rPr lang="en-US" sz="2800" dirty="0" err="1" smtClean="0"/>
              <a:t>qilish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xizmat</a:t>
            </a:r>
            <a:r>
              <a:rPr lang="en-US" sz="2800" dirty="0" smtClean="0"/>
              <a:t> </a:t>
            </a:r>
            <a:r>
              <a:rPr lang="en-US" sz="2800" dirty="0" err="1" smtClean="0"/>
              <a:t>ko'rsatish</a:t>
            </a:r>
            <a:r>
              <a:rPr lang="en-US" sz="2800" dirty="0" smtClean="0"/>
              <a:t> </a:t>
            </a:r>
            <a:r>
              <a:rPr lang="en-US" sz="2800" dirty="0" err="1" smtClean="0"/>
              <a:t>vaqtini</a:t>
            </a:r>
            <a:r>
              <a:rPr lang="en-US" sz="2800" dirty="0" smtClean="0"/>
              <a:t> </a:t>
            </a:r>
            <a:r>
              <a:rPr lang="en-US" sz="2800" dirty="0" err="1" smtClean="0"/>
              <a:t>qisqartirish</a:t>
            </a:r>
            <a:r>
              <a:rPr lang="en-US" sz="2800" dirty="0" smtClean="0"/>
              <a:t> </a:t>
            </a:r>
            <a:r>
              <a:rPr lang="en-US" sz="2800" dirty="0" err="1" smtClean="0"/>
              <a:t>uchun</a:t>
            </a:r>
            <a:r>
              <a:rPr lang="en-US" sz="2800" dirty="0" smtClean="0"/>
              <a:t> </a:t>
            </a:r>
            <a:r>
              <a:rPr lang="en-US" sz="2800" dirty="0" err="1" smtClean="0"/>
              <a:t>avtomatik</a:t>
            </a:r>
            <a:r>
              <a:rPr lang="en-US" sz="2800" dirty="0" smtClean="0"/>
              <a:t> </a:t>
            </a:r>
            <a:r>
              <a:rPr lang="en-US" sz="2800" dirty="0" err="1" smtClean="0"/>
              <a:t>himoya</a:t>
            </a:r>
            <a:r>
              <a:rPr lang="en-US" sz="2800" dirty="0" smtClean="0"/>
              <a:t> </a:t>
            </a:r>
            <a:r>
              <a:rPr lang="en-US" dirty="0" err="1" smtClean="0"/>
              <a:t>qopqoqla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357166"/>
            <a:ext cx="7498080" cy="571504"/>
          </a:xfrm>
        </p:spPr>
        <p:txBody>
          <a:bodyPr>
            <a:noAutofit/>
          </a:bodyPr>
          <a:lstStyle/>
          <a:p>
            <a:pPr lvl="1" algn="l" rtl="0">
              <a:spcBef>
                <a:spcPct val="0"/>
              </a:spcBef>
            </a:pP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jihozlarning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tasniflanishi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000108"/>
            <a:ext cx="7786742" cy="564360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err="1" smtClean="0"/>
              <a:t>Xar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korxonada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 </a:t>
            </a:r>
            <a:r>
              <a:rPr lang="en-US" dirty="0" err="1" smtClean="0"/>
              <a:t>dvigatelning</a:t>
            </a:r>
            <a:r>
              <a:rPr lang="en-US" dirty="0" smtClean="0"/>
              <a:t> </a:t>
            </a:r>
            <a:r>
              <a:rPr lang="en-US" dirty="0" err="1" smtClean="0"/>
              <a:t>quvvati</a:t>
            </a:r>
            <a:r>
              <a:rPr lang="en-US" dirty="0" smtClean="0"/>
              <a:t>,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ruxsat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vaqti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texnik</a:t>
            </a:r>
            <a:r>
              <a:rPr lang="en-US" dirty="0" smtClean="0"/>
              <a:t> </a:t>
            </a:r>
            <a:r>
              <a:rPr lang="en-US" dirty="0" err="1" smtClean="0"/>
              <a:t>xususiyatlari</a:t>
            </a:r>
            <a:r>
              <a:rPr lang="en-US" dirty="0" smtClean="0"/>
              <a:t> </a:t>
            </a:r>
            <a:r>
              <a:rPr lang="en-US" dirty="0" err="1" smtClean="0"/>
              <a:t>bo'yicha</a:t>
            </a:r>
            <a:r>
              <a:rPr lang="en-US" dirty="0" smtClean="0"/>
              <a:t> </a:t>
            </a:r>
            <a:r>
              <a:rPr lang="en-US" dirty="0" err="1" smtClean="0"/>
              <a:t>majburiy</a:t>
            </a:r>
            <a:r>
              <a:rPr lang="en-US" dirty="0" smtClean="0"/>
              <a:t> </a:t>
            </a:r>
            <a:r>
              <a:rPr lang="en-US" dirty="0" err="1" smtClean="0"/>
              <a:t>tasniflanadi</a:t>
            </a:r>
            <a:r>
              <a:rPr lang="en-US" dirty="0" smtClean="0"/>
              <a:t>. </a:t>
            </a:r>
            <a:r>
              <a:rPr lang="en-US" dirty="0" err="1" smtClean="0"/>
              <a:t>Metallga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dastgohlarning</a:t>
            </a:r>
            <a:r>
              <a:rPr lang="en-US" dirty="0" smtClean="0"/>
              <a:t> </a:t>
            </a:r>
            <a:r>
              <a:rPr lang="en-US" dirty="0" err="1" smtClean="0"/>
              <a:t>tasnifi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necha</a:t>
            </a:r>
            <a:r>
              <a:rPr lang="en-US" dirty="0" smtClean="0"/>
              <a:t> </a:t>
            </a:r>
            <a:r>
              <a:rPr lang="en-US" dirty="0" err="1" smtClean="0"/>
              <a:t>mezonlarga</a:t>
            </a:r>
            <a:r>
              <a:rPr lang="en-US" dirty="0" smtClean="0"/>
              <a:t> </a:t>
            </a:r>
            <a:r>
              <a:rPr lang="en-US" dirty="0" err="1" smtClean="0"/>
              <a:t>muvofiq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oshiriladi</a:t>
            </a:r>
            <a:r>
              <a:rPr lang="en-US" dirty="0" smtClean="0"/>
              <a:t>: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aniqlik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 (</a:t>
            </a:r>
            <a:r>
              <a:rPr lang="en-US" dirty="0" err="1" smtClean="0"/>
              <a:t>klassi</a:t>
            </a:r>
            <a:r>
              <a:rPr lang="en-US" dirty="0" smtClean="0"/>
              <a:t>);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vazni</a:t>
            </a:r>
            <a:r>
              <a:rPr lang="en-US" dirty="0" smtClean="0"/>
              <a:t>;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avtomatlashtirish</a:t>
            </a:r>
            <a:r>
              <a:rPr lang="en-US" dirty="0" smtClean="0"/>
              <a:t> </a:t>
            </a:r>
            <a:r>
              <a:rPr lang="en-US" dirty="0" err="1" smtClean="0"/>
              <a:t>darajasi</a:t>
            </a:r>
            <a:r>
              <a:rPr lang="en-US" dirty="0" smtClean="0"/>
              <a:t>;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tizimining</a:t>
            </a:r>
            <a:r>
              <a:rPr lang="en-US" dirty="0" smtClean="0"/>
              <a:t> </a:t>
            </a:r>
            <a:r>
              <a:rPr lang="en-US" dirty="0" err="1" smtClean="0"/>
              <a:t>moslashuvchanligi</a:t>
            </a:r>
            <a:r>
              <a:rPr lang="en-US" dirty="0" smtClean="0"/>
              <a:t>;</a:t>
            </a:r>
            <a:endParaRPr lang="ru-RU" sz="2400" dirty="0" smtClean="0"/>
          </a:p>
          <a:p>
            <a:pPr marL="714375" lvl="0" indent="-266700">
              <a:buFont typeface="Arial" pitchFamily="34" charset="0"/>
              <a:buChar char="•"/>
            </a:pPr>
            <a:r>
              <a:rPr lang="en-US" dirty="0" err="1" smtClean="0"/>
              <a:t>metallni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ishlashda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maqsadlar</a:t>
            </a:r>
            <a:r>
              <a:rPr lang="en-US" dirty="0" smtClean="0"/>
              <a:t>;</a:t>
            </a:r>
            <a:endParaRPr lang="ru-RU" sz="2400" dirty="0" smtClean="0"/>
          </a:p>
          <a:p>
            <a:pPr marL="714375" indent="-266700">
              <a:buFont typeface="Arial" pitchFamily="34" charset="0"/>
              <a:buChar char="•"/>
            </a:pPr>
            <a:r>
              <a:rPr lang="en-US" dirty="0" err="1" smtClean="0"/>
              <a:t>metall</a:t>
            </a:r>
            <a:r>
              <a:rPr lang="en-US" dirty="0" smtClean="0"/>
              <a:t> </a:t>
            </a:r>
            <a:r>
              <a:rPr lang="en-US" dirty="0" err="1" smtClean="0"/>
              <a:t>operatsiyalarda</a:t>
            </a:r>
            <a:r>
              <a:rPr lang="en-US" dirty="0" smtClean="0"/>
              <a:t> </a:t>
            </a:r>
            <a:r>
              <a:rPr lang="en-US" dirty="0" err="1" smtClean="0"/>
              <a:t>birlikning</a:t>
            </a:r>
            <a:r>
              <a:rPr lang="en-US" dirty="0" smtClean="0"/>
              <a:t> </a:t>
            </a:r>
            <a:r>
              <a:rPr lang="en-US" dirty="0" err="1" smtClean="0"/>
              <a:t>universalligi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tor </a:t>
            </a:r>
            <a:r>
              <a:rPr lang="en-US" dirty="0" err="1" smtClean="0"/>
              <a:t>yo'nalishganligi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jihozlarning</a:t>
            </a: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aniqlilik</a:t>
            </a: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44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tasniflanishi</a:t>
            </a:r>
            <a:endParaRPr lang="ru-RU" dirty="0"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447800"/>
            <a:ext cx="7643866" cy="4800600"/>
          </a:xfrm>
        </p:spPr>
        <p:txBody>
          <a:bodyPr/>
          <a:lstStyle/>
          <a:p>
            <a:pPr>
              <a:buNone/>
            </a:pPr>
            <a:r>
              <a:rPr lang="en-US" dirty="0" err="1" smtClean="0"/>
              <a:t>Dastgohlarning</a:t>
            </a:r>
            <a:r>
              <a:rPr lang="en-US" dirty="0" smtClean="0"/>
              <a:t> </a:t>
            </a:r>
            <a:r>
              <a:rPr lang="en-US" dirty="0" err="1" smtClean="0"/>
              <a:t>aniqliligi</a:t>
            </a:r>
            <a:r>
              <a:rPr lang="en-US" dirty="0" smtClean="0"/>
              <a:t> </a:t>
            </a:r>
            <a:r>
              <a:rPr lang="en-US" dirty="0" err="1" smtClean="0"/>
              <a:t>belgilanishi</a:t>
            </a:r>
            <a:r>
              <a:rPr lang="en-US" dirty="0" smtClean="0"/>
              <a:t> </a:t>
            </a:r>
            <a:r>
              <a:rPr lang="en-US" dirty="0" err="1" smtClean="0"/>
              <a:t>ularning</a:t>
            </a:r>
            <a:r>
              <a:rPr lang="en-US" dirty="0" smtClean="0"/>
              <a:t> </a:t>
            </a:r>
            <a:r>
              <a:rPr lang="en-US" dirty="0" err="1" smtClean="0"/>
              <a:t>nomining</a:t>
            </a:r>
            <a:r>
              <a:rPr lang="en-US" dirty="0" smtClean="0"/>
              <a:t> </a:t>
            </a:r>
            <a:r>
              <a:rPr lang="en-US" dirty="0" err="1" smtClean="0"/>
              <a:t>oxirida</a:t>
            </a:r>
            <a:r>
              <a:rPr lang="en-US" dirty="0" smtClean="0"/>
              <a:t> </a:t>
            </a:r>
            <a:r>
              <a:rPr lang="en-US" dirty="0" err="1" smtClean="0"/>
              <a:t>kirill</a:t>
            </a:r>
            <a:r>
              <a:rPr lang="en-US" dirty="0" smtClean="0"/>
              <a:t> </a:t>
            </a:r>
            <a:r>
              <a:rPr lang="en-US" dirty="0" err="1" smtClean="0"/>
              <a:t>harflar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belgilanadi</a:t>
            </a:r>
            <a:r>
              <a:rPr lang="en-US" dirty="0" smtClean="0"/>
              <a:t>: </a:t>
            </a:r>
            <a:endParaRPr lang="ru-RU" dirty="0" smtClean="0"/>
          </a:p>
          <a:p>
            <a:pPr marL="1343025" indent="-266700">
              <a:buFont typeface="Arial" pitchFamily="34" charset="0"/>
              <a:buChar char="•"/>
            </a:pPr>
            <a:r>
              <a:rPr lang="ru-RU" dirty="0" smtClean="0"/>
              <a:t>Н</a:t>
            </a:r>
            <a:r>
              <a:rPr lang="en-US" dirty="0" smtClean="0"/>
              <a:t> – </a:t>
            </a:r>
            <a:r>
              <a:rPr lang="en-US" dirty="0" smtClean="0"/>
              <a:t>normal </a:t>
            </a:r>
            <a:r>
              <a:rPr lang="en-US" dirty="0" err="1" smtClean="0"/>
              <a:t>aniqlilik</a:t>
            </a:r>
            <a:r>
              <a:rPr lang="en-US" dirty="0" smtClean="0"/>
              <a:t> </a:t>
            </a:r>
            <a:r>
              <a:rPr lang="en-US" dirty="0" err="1" smtClean="0"/>
              <a:t>belgisi</a:t>
            </a:r>
            <a:r>
              <a:rPr lang="en-US" dirty="0" smtClean="0"/>
              <a:t>;</a:t>
            </a:r>
            <a:endParaRPr lang="ru-RU" dirty="0" smtClean="0"/>
          </a:p>
          <a:p>
            <a:pPr marL="1343025" indent="-266700">
              <a:buFont typeface="Arial" pitchFamily="34" charset="0"/>
              <a:buChar char="•"/>
            </a:pPr>
            <a:r>
              <a:rPr lang="ru-RU" dirty="0" smtClean="0"/>
              <a:t>П</a:t>
            </a:r>
            <a:r>
              <a:rPr lang="en-US" dirty="0" smtClean="0"/>
              <a:t> – </a:t>
            </a:r>
            <a:r>
              <a:rPr lang="en-US" dirty="0" err="1" smtClean="0"/>
              <a:t>yuqorilangan</a:t>
            </a:r>
            <a:r>
              <a:rPr lang="en-US" dirty="0" smtClean="0"/>
              <a:t> </a:t>
            </a:r>
            <a:r>
              <a:rPr lang="en-US" dirty="0" err="1" smtClean="0"/>
              <a:t>aniqlilik</a:t>
            </a:r>
            <a:r>
              <a:rPr lang="en-US" dirty="0" smtClean="0"/>
              <a:t> </a:t>
            </a:r>
            <a:r>
              <a:rPr lang="en-US" dirty="0" err="1" smtClean="0"/>
              <a:t>belgisi</a:t>
            </a:r>
            <a:r>
              <a:rPr lang="en-US" dirty="0" smtClean="0"/>
              <a:t>;</a:t>
            </a:r>
            <a:endParaRPr lang="ru-RU" dirty="0" smtClean="0"/>
          </a:p>
          <a:p>
            <a:pPr marL="1343025" indent="-266700">
              <a:buFont typeface="Arial" pitchFamily="34" charset="0"/>
              <a:buChar char="•"/>
            </a:pPr>
            <a:r>
              <a:rPr lang="ru-RU" dirty="0" smtClean="0"/>
              <a:t>В</a:t>
            </a:r>
            <a:r>
              <a:rPr lang="en-US" dirty="0" smtClean="0"/>
              <a:t> –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aniqlilik</a:t>
            </a:r>
            <a:r>
              <a:rPr lang="en-US" dirty="0" smtClean="0"/>
              <a:t> </a:t>
            </a:r>
            <a:r>
              <a:rPr lang="en-US" dirty="0" err="1" smtClean="0"/>
              <a:t>belgisi</a:t>
            </a:r>
            <a:r>
              <a:rPr lang="en-US" dirty="0" smtClean="0"/>
              <a:t>;</a:t>
            </a:r>
            <a:endParaRPr lang="ru-RU" dirty="0" smtClean="0"/>
          </a:p>
          <a:p>
            <a:pPr marL="1343025" indent="-266700">
              <a:buFont typeface="Arial" pitchFamily="34" charset="0"/>
              <a:buChar char="•"/>
            </a:pPr>
            <a:r>
              <a:rPr lang="ru-RU" dirty="0" smtClean="0"/>
              <a:t>А</a:t>
            </a:r>
            <a:r>
              <a:rPr lang="en-US" dirty="0" smtClean="0"/>
              <a:t> – </a:t>
            </a:r>
            <a:r>
              <a:rPr lang="en-US" dirty="0" err="1" smtClean="0"/>
              <a:t>o’ta</a:t>
            </a:r>
            <a:r>
              <a:rPr lang="en-US" dirty="0" smtClean="0"/>
              <a:t>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aniqlilik</a:t>
            </a:r>
            <a:r>
              <a:rPr lang="en-US" dirty="0" smtClean="0"/>
              <a:t> </a:t>
            </a:r>
            <a:r>
              <a:rPr lang="en-US" dirty="0" err="1" smtClean="0"/>
              <a:t>belgisi</a:t>
            </a:r>
            <a:r>
              <a:rPr lang="en-US" dirty="0" smtClean="0"/>
              <a:t>;</a:t>
            </a:r>
            <a:endParaRPr lang="ru-RU" dirty="0" smtClean="0"/>
          </a:p>
          <a:p>
            <a:pPr marL="1343025" indent="-266700">
              <a:buFont typeface="Arial" pitchFamily="34" charset="0"/>
              <a:buChar char="•"/>
            </a:pPr>
            <a:r>
              <a:rPr lang="en-US" dirty="0" smtClean="0"/>
              <a:t>С – </a:t>
            </a:r>
            <a:r>
              <a:rPr lang="en-US" dirty="0" err="1" smtClean="0"/>
              <a:t>o’ta</a:t>
            </a:r>
            <a:r>
              <a:rPr lang="en-US" dirty="0" smtClean="0"/>
              <a:t> </a:t>
            </a:r>
            <a:r>
              <a:rPr lang="en-US" dirty="0" err="1" smtClean="0"/>
              <a:t>aniqlili</a:t>
            </a:r>
            <a:r>
              <a:rPr lang="en-US" dirty="0" smtClean="0"/>
              <a:t> </a:t>
            </a:r>
            <a:r>
              <a:rPr lang="en-US" dirty="0" err="1" smtClean="0"/>
              <a:t>dastgoh</a:t>
            </a:r>
            <a:r>
              <a:rPr lang="en-US" dirty="0" smtClean="0"/>
              <a:t>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40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4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jihozlarning</a:t>
            </a:r>
            <a:r>
              <a:rPr lang="en-US" sz="4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vazni</a:t>
            </a:r>
            <a:r>
              <a:rPr lang="en-US" sz="4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bo’yicha</a:t>
            </a:r>
            <a:r>
              <a:rPr lang="en-US" sz="4000" b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tasniflanishi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500174"/>
            <a:ext cx="7929618" cy="5143536"/>
          </a:xfrm>
        </p:spPr>
        <p:txBody>
          <a:bodyPr>
            <a:normAutofit/>
          </a:bodyPr>
          <a:lstStyle/>
          <a:p>
            <a:pPr lvl="1">
              <a:buNone/>
            </a:pPr>
            <a:r>
              <a:rPr lang="en-US" sz="3200" b="1" dirty="0" err="1" smtClean="0"/>
              <a:t>Og’irligi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bo’yicha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tasniflash</a:t>
            </a:r>
            <a:r>
              <a:rPr lang="en-US" sz="3200" b="1" dirty="0" smtClean="0"/>
              <a:t>:</a:t>
            </a:r>
            <a:endParaRPr lang="ru-RU" sz="3200" dirty="0" smtClean="0"/>
          </a:p>
          <a:p>
            <a:pPr lvl="0">
              <a:lnSpc>
                <a:spcPts val="3800"/>
              </a:lnSpc>
              <a:buFont typeface="Arial" pitchFamily="34" charset="0"/>
              <a:buChar char="•"/>
            </a:pPr>
            <a:r>
              <a:rPr lang="en-US" dirty="0" err="1" smtClean="0"/>
              <a:t>engil</a:t>
            </a:r>
            <a:r>
              <a:rPr lang="en-US" dirty="0" smtClean="0"/>
              <a:t> </a:t>
            </a:r>
            <a:r>
              <a:rPr lang="en-US" dirty="0" err="1" smtClean="0"/>
              <a:t>dastgohlar</a:t>
            </a:r>
            <a:r>
              <a:rPr lang="en-US" dirty="0" smtClean="0"/>
              <a:t> (</a:t>
            </a:r>
            <a:r>
              <a:rPr lang="en-US" dirty="0" err="1" smtClean="0"/>
              <a:t>og’irligi</a:t>
            </a:r>
            <a:r>
              <a:rPr lang="en-US" dirty="0" smtClean="0"/>
              <a:t> 1 </a:t>
            </a:r>
            <a:r>
              <a:rPr lang="en-US" dirty="0" err="1" smtClean="0"/>
              <a:t>tonna</a:t>
            </a:r>
            <a:r>
              <a:rPr lang="en-US" dirty="0" smtClean="0"/>
              <a:t> </a:t>
            </a:r>
            <a:r>
              <a:rPr lang="en-US" dirty="0" err="1" smtClean="0"/>
              <a:t>gacha</a:t>
            </a:r>
            <a:r>
              <a:rPr lang="en-US" dirty="0" smtClean="0"/>
              <a:t> </a:t>
            </a:r>
            <a:r>
              <a:rPr lang="en-US" dirty="0" smtClean="0"/>
              <a:t>(&lt; 1 </a:t>
            </a:r>
            <a:r>
              <a:rPr lang="ru-RU" dirty="0" smtClean="0"/>
              <a:t>т</a:t>
            </a:r>
            <a:r>
              <a:rPr lang="en-US" dirty="0" smtClean="0"/>
              <a:t>);</a:t>
            </a:r>
            <a:endParaRPr lang="ru-RU" dirty="0" smtClean="0"/>
          </a:p>
          <a:p>
            <a:pPr lvl="0">
              <a:lnSpc>
                <a:spcPts val="3800"/>
              </a:lnSpc>
              <a:buFont typeface="Arial" pitchFamily="34" charset="0"/>
              <a:buChar char="•"/>
            </a:pPr>
            <a:r>
              <a:rPr lang="en-US" dirty="0" err="1" smtClean="0"/>
              <a:t>o’rta</a:t>
            </a:r>
            <a:r>
              <a:rPr lang="en-US" dirty="0" smtClean="0"/>
              <a:t> </a:t>
            </a:r>
            <a:r>
              <a:rPr lang="en-US" dirty="0" err="1" smtClean="0"/>
              <a:t>dastgohlar</a:t>
            </a:r>
            <a:r>
              <a:rPr lang="en-US" dirty="0" smtClean="0"/>
              <a:t> (</a:t>
            </a:r>
            <a:r>
              <a:rPr lang="en-US" dirty="0" err="1" smtClean="0"/>
              <a:t>jg’irligi</a:t>
            </a:r>
            <a:r>
              <a:rPr lang="en-US" dirty="0" smtClean="0"/>
              <a:t> 1 </a:t>
            </a:r>
            <a:r>
              <a:rPr lang="en-US" dirty="0" err="1" smtClean="0"/>
              <a:t>tonnadan</a:t>
            </a:r>
            <a:r>
              <a:rPr lang="en-US" dirty="0" smtClean="0"/>
              <a:t> to 10 </a:t>
            </a:r>
            <a:r>
              <a:rPr lang="en-US" dirty="0" err="1" smtClean="0"/>
              <a:t>tonnagacha</a:t>
            </a:r>
            <a:r>
              <a:rPr lang="en-US" dirty="0" smtClean="0"/>
              <a:t> (1-10 </a:t>
            </a:r>
            <a:r>
              <a:rPr lang="ru-RU" dirty="0" smtClean="0"/>
              <a:t>т</a:t>
            </a:r>
            <a:r>
              <a:rPr lang="en-US" dirty="0" smtClean="0"/>
              <a:t>);</a:t>
            </a:r>
            <a:endParaRPr lang="ru-RU" dirty="0" smtClean="0"/>
          </a:p>
          <a:p>
            <a:pPr lvl="0">
              <a:lnSpc>
                <a:spcPts val="3800"/>
              </a:lnSpc>
              <a:buFont typeface="Arial" pitchFamily="34" charset="0"/>
              <a:buChar char="•"/>
            </a:pPr>
            <a:r>
              <a:rPr lang="en-US" dirty="0" err="1" smtClean="0"/>
              <a:t>og’ir</a:t>
            </a:r>
            <a:r>
              <a:rPr lang="en-US" dirty="0" smtClean="0"/>
              <a:t> </a:t>
            </a:r>
            <a:r>
              <a:rPr lang="en-US" dirty="0" err="1" smtClean="0"/>
              <a:t>dastgohlar</a:t>
            </a:r>
            <a:r>
              <a:rPr lang="en-US" dirty="0" smtClean="0"/>
              <a:t> (</a:t>
            </a:r>
            <a:r>
              <a:rPr lang="en-US" dirty="0" err="1" smtClean="0"/>
              <a:t>og’irligi</a:t>
            </a:r>
            <a:r>
              <a:rPr lang="en-US" dirty="0" smtClean="0"/>
              <a:t> 10 </a:t>
            </a:r>
            <a:r>
              <a:rPr lang="en-US" dirty="0" err="1" smtClean="0"/>
              <a:t>tonnadan</a:t>
            </a:r>
            <a:r>
              <a:rPr lang="en-US" dirty="0" smtClean="0"/>
              <a:t> </a:t>
            </a:r>
            <a:r>
              <a:rPr lang="en-US" dirty="0" err="1" smtClean="0"/>
              <a:t>ortiq</a:t>
            </a:r>
            <a:r>
              <a:rPr lang="en-US" dirty="0" smtClean="0"/>
              <a:t> (&gt;10 </a:t>
            </a:r>
            <a:r>
              <a:rPr lang="ru-RU" dirty="0" smtClean="0"/>
              <a:t>т</a:t>
            </a:r>
            <a:r>
              <a:rPr lang="en-US" dirty="0" smtClean="0"/>
              <a:t>);</a:t>
            </a:r>
            <a:endParaRPr lang="ru-RU" dirty="0" smtClean="0"/>
          </a:p>
          <a:p>
            <a:pPr lvl="0">
              <a:lnSpc>
                <a:spcPts val="3800"/>
              </a:lnSpc>
              <a:buFont typeface="Arial" pitchFamily="34" charset="0"/>
              <a:buChar char="•"/>
            </a:pPr>
            <a:r>
              <a:rPr lang="en-US" dirty="0" err="1" smtClean="0"/>
              <a:t>o’ta</a:t>
            </a:r>
            <a:r>
              <a:rPr lang="en-US" dirty="0" smtClean="0"/>
              <a:t> </a:t>
            </a:r>
            <a:r>
              <a:rPr lang="en-US" dirty="0" err="1" smtClean="0"/>
              <a:t>og’ir</a:t>
            </a:r>
            <a:r>
              <a:rPr lang="en-US" dirty="0" smtClean="0"/>
              <a:t> (</a:t>
            </a:r>
            <a:r>
              <a:rPr lang="en-US" dirty="0" err="1" smtClean="0"/>
              <a:t>betaqror</a:t>
            </a:r>
            <a:r>
              <a:rPr lang="en-US" dirty="0" smtClean="0"/>
              <a:t>) </a:t>
            </a:r>
            <a:r>
              <a:rPr lang="en-US" dirty="0" err="1" smtClean="0"/>
              <a:t>dastgohlar</a:t>
            </a:r>
            <a:r>
              <a:rPr lang="en-US" dirty="0" smtClean="0"/>
              <a:t> (</a:t>
            </a:r>
            <a:r>
              <a:rPr lang="en-US" dirty="0" err="1" smtClean="0"/>
              <a:t>og’irligi</a:t>
            </a:r>
            <a:r>
              <a:rPr lang="en-US" dirty="0" smtClean="0"/>
              <a:t> 100 </a:t>
            </a:r>
            <a:r>
              <a:rPr lang="en-US" dirty="0" err="1" smtClean="0"/>
              <a:t>tonnadan</a:t>
            </a:r>
            <a:r>
              <a:rPr lang="en-US" dirty="0" smtClean="0"/>
              <a:t> </a:t>
            </a:r>
            <a:r>
              <a:rPr lang="en-US" dirty="0" err="1" smtClean="0"/>
              <a:t>ortiq</a:t>
            </a:r>
            <a:r>
              <a:rPr lang="en-US" dirty="0" smtClean="0"/>
              <a:t> (&gt;100 </a:t>
            </a:r>
            <a:r>
              <a:rPr lang="ru-RU" dirty="0" smtClean="0"/>
              <a:t>т</a:t>
            </a:r>
            <a:r>
              <a:rPr lang="en-US" dirty="0" smtClean="0"/>
              <a:t>).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en-US" dirty="0" smtClean="0">
                <a:solidFill>
                  <a:srgbClr val="FF0000"/>
                </a:solidFill>
                <a:effectLst/>
              </a:rPr>
              <a:t>Eng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metalga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dastgohlar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https://i0.wp.com/images11.popmeh.ru/upload/custom/23d/23ddbd10b254114e7cfbb892d4355082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447800"/>
            <a:ext cx="7715304" cy="5195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algn="ctr"/>
            <a:r>
              <a:rPr lang="en-US" dirty="0" smtClean="0">
                <a:solidFill>
                  <a:srgbClr val="FF0000"/>
                </a:solidFill>
                <a:effectLst/>
              </a:rPr>
              <a:t>Eng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metalga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dastgohlar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6" name="Содержимое 5" descr="https://i1.wp.com/images11.popmeh.ru/upload/custom/6af/6afada5bc0586ab187ebce7456f0512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428736"/>
            <a:ext cx="7500990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714380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Рисунок 1" descr="Сдали второй токарный станок РТ117-8 для компании из Египта Токарный станок, Производство, Станкостроение, Рязань, Как это сделано, Техника, Импортозамещение, Токарка, Металлообработка, Видео, Длиннопост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214422"/>
            <a:ext cx="7292587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/>
              </a:rPr>
              <a:t>Eng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metalga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dastgohlar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endParaRPr lang="ru-RU" dirty="0"/>
          </a:p>
        </p:txBody>
      </p:sp>
      <p:pic>
        <p:nvPicPr>
          <p:cNvPr id="4" name="Содержимое 3" descr="https://i0.wp.com/images11.popmeh.ru/upload/img_cache/579/579b529d2f63e14586c04ef042b6f568_fitted_800x300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582073" y="1447800"/>
            <a:ext cx="720540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-8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071538" y="1214422"/>
            <a:ext cx="807246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52413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hil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ishlarni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bajarishga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mo’ljallangan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lang="en-US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texnik</a:t>
            </a:r>
            <a:r>
              <a:rPr lang="en-US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qo’rsatqichlari</a:t>
            </a:r>
            <a:r>
              <a:rPr lang="en-US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РТ117-8</a:t>
            </a:r>
            <a:r>
              <a:rPr lang="ru-RU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Eng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zunligi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8000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Stanina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ustida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140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52413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Support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ustida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90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Detalning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maksimal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og’irligi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markazlarlashgan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tonna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-8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1071538" y="1214422"/>
            <a:ext cx="807246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52413" fontAlgn="base">
              <a:spcBef>
                <a:spcPct val="0"/>
              </a:spcBef>
              <a:spcAft>
                <a:spcPct val="0"/>
              </a:spcAft>
            </a:pP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hil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ishlarni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bajarishga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mo’ljallangan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3200" b="1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Asosiy</a:t>
            </a:r>
            <a:r>
              <a:rPr lang="en-US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texnik</a:t>
            </a:r>
            <a:r>
              <a:rPr lang="en-US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qo’rsatqichlari</a:t>
            </a:r>
            <a:r>
              <a:rPr lang="en-US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РТ117-8</a:t>
            </a:r>
            <a:r>
              <a:rPr lang="ru-RU" sz="3200" b="1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Eng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katta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zunligi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8000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Stanina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ustida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140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252413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Support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ustida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diametri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90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 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mm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indent="252413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Detalning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maksimal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og’irligi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markazlarlashgan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holda</a:t>
            </a:r>
            <a:r>
              <a:rPr lang="en-US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1</a:t>
            </a:r>
            <a:r>
              <a:rPr lang="ru-RU" sz="32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0 </a:t>
            </a:r>
            <a:r>
              <a:rPr lang="en-US" sz="32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tonna</a:t>
            </a:r>
            <a:endParaRPr lang="ru-RU" sz="3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-8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 descr="Сдали второй токарный станок РТ117-8 для компании из Египта Токарный станок, Производство, Станкостроение, Рязань, Как это сделано, Техника, Импортозамещение, Токарка, Металлообработка, Видео, Длиннопост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1000108"/>
            <a:ext cx="7143800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142976" y="5286388"/>
            <a:ext cx="751693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52413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Ushbu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dastgohning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o’ziga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hos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hususiyati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pinol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orqa</a:t>
            </a:r>
            <a:r>
              <a:rPr lang="en-US" sz="20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babkaga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</a:p>
          <a:p>
            <a:pPr lvl="0" indent="252413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patronni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o’rnatish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imkoni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-8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214414" y="5857892"/>
            <a:ext cx="74295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52413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Pinol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orqa</a:t>
            </a:r>
            <a:r>
              <a:rPr lang="en-US" sz="20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babka</a:t>
            </a:r>
            <a:r>
              <a:rPr lang="en-US" sz="20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</a:t>
            </a:r>
            <a:r>
              <a:rPr lang="en-US" sz="20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o’rnatilgan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patronni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Сдали второй токарный станок РТ117-8 для компании из Египта Токарный станок, Производство, Станкостроение, Рязань, Как это сделано, Техника, Импортозамещение, Токарка, Металлообработка, Видео, Длиннопост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1142984"/>
            <a:ext cx="6715172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-8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214414" y="5857892"/>
            <a:ext cx="74295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252413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Pinol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orqa</a:t>
            </a:r>
            <a:r>
              <a:rPr lang="en-US" sz="20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babka</a:t>
            </a:r>
            <a:r>
              <a:rPr lang="en-US" sz="20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</a:t>
            </a:r>
            <a:r>
              <a:rPr lang="en-US" sz="2000" dirty="0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21212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o’rnatilgan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patronni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21212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Сдали второй токарный станок РТ117-8 для компании из Египта Токарный станок, Производство, Станкостроение, Рязань, Как это сделано, Техника, Импортозамещение, Токарка, Металлообработка, Видео, Длиннопост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00166" y="1000108"/>
            <a:ext cx="7143800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7290" y="214290"/>
            <a:ext cx="740664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Tokarlik-vint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kesuvchi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РТ117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-8</a:t>
            </a:r>
            <a:r>
              <a:rPr lang="ru-RU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214414" y="5857892"/>
            <a:ext cx="742955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000" dirty="0" err="1" smtClean="0"/>
              <a:t>Dastgoh</a:t>
            </a:r>
            <a:r>
              <a:rPr lang="en-US" sz="2000" dirty="0" smtClean="0"/>
              <a:t> </a:t>
            </a:r>
            <a:r>
              <a:rPr lang="en-US" sz="2000" dirty="0" err="1" smtClean="0"/>
              <a:t>uzunligi</a:t>
            </a:r>
            <a:r>
              <a:rPr lang="en-US" sz="2000" dirty="0" smtClean="0"/>
              <a:t> 11 </a:t>
            </a:r>
            <a:r>
              <a:rPr lang="en-US" sz="2000" dirty="0" err="1" smtClean="0"/>
              <a:t>metrdan</a:t>
            </a:r>
            <a:r>
              <a:rPr lang="en-US" sz="2000" dirty="0" smtClean="0"/>
              <a:t> </a:t>
            </a:r>
            <a:r>
              <a:rPr lang="en-US" sz="2000" dirty="0" err="1" smtClean="0"/>
              <a:t>ortiq</a:t>
            </a:r>
            <a:r>
              <a:rPr lang="en-US" sz="2000" dirty="0" smtClean="0"/>
              <a:t>. </a:t>
            </a:r>
            <a:r>
              <a:rPr lang="en-US" sz="2000" dirty="0" err="1" smtClean="0"/>
              <a:t>Massasi</a:t>
            </a:r>
            <a:r>
              <a:rPr lang="en-US" sz="2000" dirty="0" smtClean="0"/>
              <a:t> – 20 </a:t>
            </a:r>
            <a:r>
              <a:rPr lang="en-US" sz="2000" dirty="0" err="1" smtClean="0"/>
              <a:t>tonnadan</a:t>
            </a:r>
            <a:r>
              <a:rPr lang="en-US" sz="2000" dirty="0" smtClean="0"/>
              <a:t> </a:t>
            </a:r>
            <a:r>
              <a:rPr lang="en-US" sz="2000" dirty="0" err="1" smtClean="0"/>
              <a:t>ortiq</a:t>
            </a:r>
            <a:r>
              <a:rPr lang="en-US" sz="2000" dirty="0" smtClean="0"/>
              <a:t>.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smtClean="0">
                <a:ln>
                  <a:noFill/>
                </a:ln>
                <a:solidFill>
                  <a:srgbClr val="21212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Длина станка более 11 метров. Масса станка с оборудованием около 20 тонн.</a:t>
            </a:r>
            <a:endParaRPr kumimoji="0" lang="ru-RU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smtClean="0">
                <a:ln>
                  <a:noFill/>
                </a:ln>
                <a:solidFill>
                  <a:srgbClr val="212121"/>
                </a:solidFill>
                <a:effectLst/>
                <a:latin typeface="Helvetica"/>
                <a:ea typeface="Times New Roman" pitchFamily="18" charset="0"/>
                <a:cs typeface="Times New Roman" pitchFamily="18" charset="0"/>
              </a:rPr>
              <a:t>РТ117-8 в сборочном цехе: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smtClean="0">
                <a:ln>
                  <a:noFill/>
                </a:ln>
                <a:solidFill>
                  <a:srgbClr val="21212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Длина станка более 11 метров. Масса станка с оборудованием около 20 тонн.</a:t>
            </a:r>
            <a:endParaRPr kumimoji="0" lang="ru-RU" sz="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24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smtClean="0">
                <a:ln>
                  <a:noFill/>
                </a:ln>
                <a:solidFill>
                  <a:srgbClr val="212121"/>
                </a:solidFill>
                <a:effectLst/>
                <a:latin typeface="Helvetica" charset="-52"/>
                <a:ea typeface="Times New Roman" pitchFamily="18" charset="0"/>
                <a:cs typeface="Times New Roman" pitchFamily="18" charset="0"/>
              </a:rPr>
              <a:t>РТ117-8 в сборочном цехе: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Сдали второй токарный станок РТ117-8 для компании из Египта Токарный станок, Производство, Станкостроение, Рязань, Как это сделано, Техника, Импортозамещение, Токарка, Металлообработка, Видео, Длиннопост">
            <a:hlinkClick r:id="rId2" tgtFrame="&quot;_blank&quot;"/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928670"/>
            <a:ext cx="728667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effectLst/>
              </a:rPr>
              <a:t>Dunyoda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eng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tokarlik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dastgoh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/>
            </a:r>
            <a:br>
              <a:rPr lang="en-US" dirty="0" smtClean="0">
                <a:solidFill>
                  <a:srgbClr val="FF0000"/>
                </a:solidFill>
                <a:effectLst/>
              </a:rPr>
            </a:b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http://ruevit-m.ru/image/data/rrFFWVk31yE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357298"/>
            <a:ext cx="7500990" cy="48911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effectLst/>
              </a:rPr>
              <a:t>Dunyoda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eng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tokarlik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dastgoh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/>
            </a:r>
            <a:br>
              <a:rPr lang="en-US" dirty="0" smtClean="0">
                <a:solidFill>
                  <a:srgbClr val="FF0000"/>
                </a:solidFill>
                <a:effectLst/>
              </a:rPr>
            </a:b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252413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Germaniyada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chiqarilgan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Janubiy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Afrika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Respublikasida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ESCOM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korhonasida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48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yildan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beri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ishatilib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kelmoqda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marL="0" lvl="0" indent="252413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252413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Og’irligi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458.6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tonna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uunligi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38,4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metr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Diametric 5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metrgacha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bo’lgan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detallarga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ishlov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bera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oladi</a:t>
            </a:r>
            <a:r>
              <a:rPr lang="en-US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4000" b="1" dirty="0" smtClean="0">
                <a:solidFill>
                  <a:srgbClr val="FF0000"/>
                </a:solidFill>
              </a:rPr>
              <a:t>URS-3200 </a:t>
            </a:r>
            <a:r>
              <a:rPr lang="en-US" sz="4000" b="1" dirty="0" err="1" smtClean="0">
                <a:solidFill>
                  <a:srgbClr val="FF0000"/>
                </a:solidFill>
              </a:rPr>
              <a:t>Stani</a:t>
            </a:r>
            <a:endParaRPr lang="ru-RU" sz="40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214422"/>
            <a:ext cx="7786742" cy="5214974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URS-3200 </a:t>
            </a:r>
            <a:r>
              <a:rPr lang="en-US" dirty="0" err="1" smtClean="0"/>
              <a:t>Stani</a:t>
            </a:r>
            <a:r>
              <a:rPr lang="en-US" dirty="0" smtClean="0"/>
              <a:t> rolling </a:t>
            </a:r>
            <a:r>
              <a:rPr lang="en-US" dirty="0" err="1" smtClean="0"/>
              <a:t>usuli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ichki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aniq</a:t>
            </a:r>
            <a:r>
              <a:rPr lang="en-US" dirty="0" smtClean="0"/>
              <a:t> </a:t>
            </a:r>
            <a:r>
              <a:rPr lang="en-US" dirty="0" err="1" smtClean="0"/>
              <a:t>aylanish</a:t>
            </a:r>
            <a:r>
              <a:rPr lang="en-US" dirty="0" smtClean="0"/>
              <a:t> </a:t>
            </a:r>
            <a:r>
              <a:rPr lang="en-US" dirty="0" err="1" smtClean="0"/>
              <a:t>shakkli</a:t>
            </a:r>
            <a:r>
              <a:rPr lang="en-US" dirty="0" smtClean="0"/>
              <a:t> </a:t>
            </a:r>
            <a:r>
              <a:rPr lang="en-US" dirty="0" err="1" smtClean="0"/>
              <a:t>qismlarni</a:t>
            </a:r>
            <a:r>
              <a:rPr lang="en-US" dirty="0" smtClean="0"/>
              <a:t> (</a:t>
            </a:r>
            <a:r>
              <a:rPr lang="en-US" dirty="0" err="1" smtClean="0"/>
              <a:t>konuslar</a:t>
            </a:r>
            <a:r>
              <a:rPr lang="en-US" dirty="0" smtClean="0"/>
              <a:t>, </a:t>
            </a:r>
            <a:r>
              <a:rPr lang="en-US" dirty="0" err="1" smtClean="0"/>
              <a:t>shilinglar</a:t>
            </a:r>
            <a:r>
              <a:rPr lang="en-US" dirty="0" smtClean="0"/>
              <a:t>, </a:t>
            </a:r>
            <a:r>
              <a:rPr lang="en-US" dirty="0" err="1" smtClean="0"/>
              <a:t>ikkilama</a:t>
            </a:r>
            <a:r>
              <a:rPr lang="en-US" dirty="0" smtClean="0"/>
              <a:t> </a:t>
            </a:r>
            <a:r>
              <a:rPr lang="en-US" dirty="0" err="1" smtClean="0"/>
              <a:t>kavisli</a:t>
            </a:r>
            <a:r>
              <a:rPr lang="en-US" dirty="0" smtClean="0"/>
              <a:t> </a:t>
            </a:r>
            <a:r>
              <a:rPr lang="en-US" dirty="0" err="1" smtClean="0"/>
              <a:t>qobiq</a:t>
            </a:r>
            <a:r>
              <a:rPr lang="en-US" dirty="0" smtClean="0"/>
              <a:t>)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mo'ljallangan</a:t>
            </a:r>
            <a:r>
              <a:rPr lang="en-US" dirty="0" smtClean="0"/>
              <a:t>. </a:t>
            </a:r>
            <a:endParaRPr lang="ru-RU" sz="2400" dirty="0" smtClean="0"/>
          </a:p>
          <a:p>
            <a:r>
              <a:rPr lang="en-US" dirty="0" err="1" smtClean="0"/>
              <a:t>Ishlash</a:t>
            </a:r>
            <a:r>
              <a:rPr lang="en-US" dirty="0" smtClean="0"/>
              <a:t> </a:t>
            </a:r>
            <a:r>
              <a:rPr lang="en-US" dirty="0" err="1" smtClean="0"/>
              <a:t>texnologiyasi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maqsadlar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quvurlar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qobiqlarni</a:t>
            </a:r>
            <a:r>
              <a:rPr lang="en-US" dirty="0" smtClean="0"/>
              <a:t> </a:t>
            </a:r>
            <a:r>
              <a:rPr lang="en-US" dirty="0" err="1" smtClean="0"/>
              <a:t>olish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en-US" dirty="0" smtClean="0"/>
              <a:t>. </a:t>
            </a:r>
            <a:r>
              <a:rPr lang="en-US" dirty="0" err="1" smtClean="0"/>
              <a:t>Uning</a:t>
            </a:r>
            <a:r>
              <a:rPr lang="en-US" dirty="0" smtClean="0"/>
              <a:t> </a:t>
            </a:r>
            <a:r>
              <a:rPr lang="en-US" dirty="0" err="1" smtClean="0"/>
              <a:t>asosiy</a:t>
            </a:r>
            <a:r>
              <a:rPr lang="en-US" dirty="0" smtClean="0"/>
              <a:t> </a:t>
            </a:r>
            <a:r>
              <a:rPr lang="en-US" dirty="0" err="1" smtClean="0"/>
              <a:t>afzalligi-mahsulot</a:t>
            </a:r>
            <a:r>
              <a:rPr lang="en-US" dirty="0" smtClean="0"/>
              <a:t> </a:t>
            </a:r>
            <a:r>
              <a:rPr lang="en-US" dirty="0" err="1" smtClean="0"/>
              <a:t>geometrik</a:t>
            </a:r>
            <a:r>
              <a:rPr lang="en-US" dirty="0" smtClean="0"/>
              <a:t> </a:t>
            </a:r>
            <a:r>
              <a:rPr lang="en-US" dirty="0" err="1" smtClean="0"/>
              <a:t>o’lchamlarini</a:t>
            </a:r>
            <a:r>
              <a:rPr lang="en-US" dirty="0" smtClean="0"/>
              <a:t>  </a:t>
            </a:r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aniqligi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jarayonida</a:t>
            </a:r>
            <a:r>
              <a:rPr lang="en-US" dirty="0" smtClean="0"/>
              <a:t> </a:t>
            </a:r>
            <a:r>
              <a:rPr lang="en-US" dirty="0" err="1" smtClean="0"/>
              <a:t>mustahkamlash</a:t>
            </a:r>
            <a:r>
              <a:rPr lang="en-US" dirty="0" smtClean="0"/>
              <a:t> </a:t>
            </a:r>
            <a:r>
              <a:rPr lang="en-US" dirty="0" err="1" smtClean="0"/>
              <a:t>imqoni</a:t>
            </a:r>
            <a:r>
              <a:rPr lang="en-US" dirty="0" smtClean="0"/>
              <a:t> </a:t>
            </a:r>
            <a:r>
              <a:rPr lang="en-US" dirty="0" err="1" smtClean="0"/>
              <a:t>mavjudligi</a:t>
            </a:r>
            <a:r>
              <a:rPr lang="en-US" dirty="0" smtClean="0"/>
              <a:t>. </a:t>
            </a:r>
            <a:endParaRPr lang="ru-RU" sz="2400" dirty="0" smtClean="0"/>
          </a:p>
          <a:p>
            <a:r>
              <a:rPr lang="en-US" dirty="0" err="1" smtClean="0"/>
              <a:t>Mashinada</a:t>
            </a:r>
            <a:r>
              <a:rPr lang="en-US" dirty="0" smtClean="0"/>
              <a:t> </a:t>
            </a:r>
            <a:r>
              <a:rPr lang="en-US" dirty="0" err="1" smtClean="0"/>
              <a:t>tashqi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ichki</a:t>
            </a:r>
            <a:r>
              <a:rPr lang="en-US" dirty="0" smtClean="0"/>
              <a:t> rolling </a:t>
            </a:r>
            <a:r>
              <a:rPr lang="en-US" dirty="0" err="1" smtClean="0"/>
              <a:t>jarayoni</a:t>
            </a:r>
            <a:r>
              <a:rPr lang="en-US" dirty="0" smtClean="0"/>
              <a:t> </a:t>
            </a:r>
            <a:r>
              <a:rPr lang="en-US" dirty="0" err="1" smtClean="0"/>
              <a:t>amalga</a:t>
            </a:r>
            <a:r>
              <a:rPr lang="en-US" dirty="0" smtClean="0"/>
              <a:t> </a:t>
            </a:r>
            <a:r>
              <a:rPr lang="en-US" dirty="0" err="1" smtClean="0"/>
              <a:t>oshirilishi</a:t>
            </a:r>
            <a:r>
              <a:rPr lang="en-US" dirty="0" smtClean="0"/>
              <a:t> </a:t>
            </a:r>
            <a:r>
              <a:rPr lang="en-US" dirty="0" err="1" smtClean="0"/>
              <a:t>mumkin</a:t>
            </a:r>
            <a:r>
              <a:rPr lang="en-US" dirty="0" smtClean="0"/>
              <a:t>.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jarayondan</a:t>
            </a:r>
            <a:r>
              <a:rPr lang="en-US" dirty="0" smtClean="0"/>
              <a:t> </a:t>
            </a:r>
            <a:r>
              <a:rPr lang="en-US" dirty="0" err="1" smtClean="0"/>
              <a:t>ikkinchisiga</a:t>
            </a:r>
            <a:r>
              <a:rPr lang="en-US" dirty="0" smtClean="0"/>
              <a:t> </a:t>
            </a:r>
            <a:r>
              <a:rPr lang="en-US" dirty="0" err="1" smtClean="0"/>
              <a:t>o'tish</a:t>
            </a:r>
            <a:r>
              <a:rPr lang="en-US" dirty="0" smtClean="0"/>
              <a:t> </a:t>
            </a:r>
            <a:r>
              <a:rPr lang="en-US" dirty="0" err="1" smtClean="0"/>
              <a:t>qayta</a:t>
            </a:r>
            <a:r>
              <a:rPr lang="en-US" dirty="0" smtClean="0"/>
              <a:t> </a:t>
            </a:r>
            <a:r>
              <a:rPr lang="en-US" dirty="0" err="1" smtClean="0"/>
              <a:t>sozlash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tegishli</a:t>
            </a:r>
            <a:r>
              <a:rPr lang="en-US" dirty="0" smtClean="0"/>
              <a:t> </a:t>
            </a:r>
            <a:r>
              <a:rPr lang="en-US" dirty="0" err="1" smtClean="0"/>
              <a:t>asbobni</a:t>
            </a:r>
            <a:r>
              <a:rPr lang="en-US" dirty="0" smtClean="0"/>
              <a:t> </a:t>
            </a:r>
            <a:r>
              <a:rPr lang="en-US" dirty="0" err="1" smtClean="0"/>
              <a:t>o'rnatish</a:t>
            </a:r>
            <a:r>
              <a:rPr lang="en-US" dirty="0" smtClean="0"/>
              <a:t> </a:t>
            </a:r>
            <a:r>
              <a:rPr lang="en-US" dirty="0" err="1" smtClean="0"/>
              <a:t>orqali</a:t>
            </a:r>
            <a:r>
              <a:rPr lang="en-US" dirty="0" smtClean="0"/>
              <a:t> </a:t>
            </a:r>
            <a:r>
              <a:rPr lang="en-US" dirty="0" err="1" smtClean="0"/>
              <a:t>erishiladi</a:t>
            </a:r>
            <a:r>
              <a:rPr lang="en-US" dirty="0" smtClean="0"/>
              <a:t>.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4000" b="1" dirty="0" smtClean="0">
                <a:solidFill>
                  <a:srgbClr val="FF0000"/>
                </a:solidFill>
              </a:rPr>
              <a:t>URS-3200 </a:t>
            </a:r>
            <a:r>
              <a:rPr lang="en-US" sz="4000" b="1" dirty="0" err="1" smtClean="0">
                <a:solidFill>
                  <a:srgbClr val="FF0000"/>
                </a:solidFill>
              </a:rPr>
              <a:t>Stani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https://i2.wp.com/images11.popmeh.ru/upload/img_cache/97d/97d4535ac236e57a1aa5d45bc7a97039_fitted_800x300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071546"/>
            <a:ext cx="6072230" cy="542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effectLst/>
              </a:rPr>
              <a:t>Eng </a:t>
            </a:r>
            <a:r>
              <a:rPr lang="en-US" sz="3600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sz="36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effectLst/>
              </a:rPr>
              <a:t>frezalash</a:t>
            </a:r>
            <a:r>
              <a:rPr lang="en-US" sz="36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effectLst/>
              </a:rPr>
              <a:t>dastgohi</a:t>
            </a:r>
            <a:r>
              <a:rPr lang="en-US" sz="3600" dirty="0" smtClean="0">
                <a:solidFill>
                  <a:srgbClr val="FF0000"/>
                </a:solidFill>
                <a:effectLst/>
              </a:rPr>
              <a:t> 5-o’kli RDB HSM-Modal Portal </a:t>
            </a:r>
            <a:r>
              <a:rPr lang="en-US" sz="3600" dirty="0" err="1" smtClean="0">
                <a:solidFill>
                  <a:srgbClr val="FF0000"/>
                </a:solidFill>
                <a:effectLst/>
              </a:rPr>
              <a:t>mashinasi</a:t>
            </a:r>
            <a:r>
              <a:rPr lang="en-US" sz="3600" dirty="0" smtClean="0">
                <a:solidFill>
                  <a:srgbClr val="FF0000"/>
                </a:solidFill>
                <a:effectLst/>
              </a:rPr>
              <a:t> </a:t>
            </a:r>
            <a:endParaRPr lang="ru-RU" sz="3600" dirty="0">
              <a:solidFill>
                <a:srgbClr val="FF0000"/>
              </a:solidFill>
              <a:effectLst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err="1" smtClean="0"/>
              <a:t>Dunyoning</a:t>
            </a:r>
            <a:r>
              <a:rPr lang="en-US" dirty="0" smtClean="0"/>
              <a:t> eng </a:t>
            </a:r>
            <a:r>
              <a:rPr lang="en-US" dirty="0" err="1" smtClean="0"/>
              <a:t>yirik</a:t>
            </a:r>
            <a:r>
              <a:rPr lang="en-US" dirty="0" smtClean="0"/>
              <a:t> </a:t>
            </a:r>
            <a:r>
              <a:rPr lang="en-US" dirty="0" err="1" smtClean="0"/>
              <a:t>frezalash</a:t>
            </a:r>
            <a:r>
              <a:rPr lang="en-US" dirty="0" smtClean="0"/>
              <a:t> </a:t>
            </a:r>
            <a:r>
              <a:rPr lang="en-US" dirty="0" err="1" smtClean="0"/>
              <a:t>mashinasi</a:t>
            </a:r>
            <a:r>
              <a:rPr lang="en-US" dirty="0" smtClean="0"/>
              <a:t> –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Germaniyaning</a:t>
            </a:r>
            <a:r>
              <a:rPr lang="en-US" dirty="0" smtClean="0"/>
              <a:t> EEW </a:t>
            </a:r>
            <a:r>
              <a:rPr lang="en-US" dirty="0" err="1" smtClean="0"/>
              <a:t>Maschinenbau</a:t>
            </a:r>
            <a:r>
              <a:rPr lang="en-US" dirty="0" smtClean="0"/>
              <a:t> </a:t>
            </a:r>
            <a:r>
              <a:rPr lang="en-US" dirty="0" err="1" smtClean="0"/>
              <a:t>kompaniyasining</a:t>
            </a:r>
            <a:r>
              <a:rPr lang="en-US" dirty="0" smtClean="0"/>
              <a:t> </a:t>
            </a:r>
            <a:r>
              <a:rPr lang="en-US" dirty="0" err="1" smtClean="0"/>
              <a:t>mahsuloti</a:t>
            </a:r>
            <a:r>
              <a:rPr lang="en-US" dirty="0" smtClean="0"/>
              <a:t> </a:t>
            </a:r>
            <a:r>
              <a:rPr lang="en-US" dirty="0" err="1" smtClean="0"/>
              <a:t>bo’lmish</a:t>
            </a:r>
            <a:r>
              <a:rPr lang="en-US" dirty="0" smtClean="0"/>
              <a:t> </a:t>
            </a:r>
            <a:r>
              <a:rPr lang="en-US" dirty="0" err="1" smtClean="0"/>
              <a:t>tezkor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markazi</a:t>
            </a:r>
            <a:r>
              <a:rPr lang="en-US" dirty="0" smtClean="0"/>
              <a:t> 5-o’kli </a:t>
            </a:r>
            <a:r>
              <a:rPr lang="en-US" dirty="0" err="1" smtClean="0"/>
              <a:t>rakamli</a:t>
            </a:r>
            <a:r>
              <a:rPr lang="en-US" dirty="0" smtClean="0"/>
              <a:t> </a:t>
            </a:r>
            <a:r>
              <a:rPr lang="en-US" dirty="0" err="1" smtClean="0"/>
              <a:t>boshqaruvli</a:t>
            </a:r>
            <a:r>
              <a:rPr lang="en-US" dirty="0" smtClean="0"/>
              <a:t> HSM-Modal Portal CNC </a:t>
            </a:r>
            <a:r>
              <a:rPr lang="en-US" dirty="0" err="1" smtClean="0"/>
              <a:t>mashinasi</a:t>
            </a:r>
            <a:r>
              <a:rPr lang="en-US" dirty="0" smtClean="0"/>
              <a:t>. </a:t>
            </a:r>
            <a:endParaRPr lang="ru-RU" dirty="0" smtClean="0"/>
          </a:p>
          <a:p>
            <a:pPr>
              <a:buNone/>
            </a:pPr>
            <a:r>
              <a:rPr lang="en-US" dirty="0" err="1" smtClean="0"/>
              <a:t>Boshqa</a:t>
            </a:r>
            <a:r>
              <a:rPr lang="en-US" dirty="0" smtClean="0"/>
              <a:t> </a:t>
            </a:r>
            <a:r>
              <a:rPr lang="en-US" dirty="0" err="1" smtClean="0"/>
              <a:t>barcha</a:t>
            </a:r>
            <a:r>
              <a:rPr lang="en-US" dirty="0" smtClean="0"/>
              <a:t> CNC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platformalari</a:t>
            </a:r>
            <a:r>
              <a:rPr lang="en-US" dirty="0" smtClean="0"/>
              <a:t> </a:t>
            </a:r>
            <a:r>
              <a:rPr lang="en-US" dirty="0" err="1" smtClean="0"/>
              <a:t>singari</a:t>
            </a:r>
            <a:r>
              <a:rPr lang="en-US" dirty="0" smtClean="0"/>
              <a:t>, HSM-Modal, </a:t>
            </a:r>
            <a:r>
              <a:rPr lang="en-US" dirty="0" err="1" smtClean="0"/>
              <a:t>asosan</a:t>
            </a:r>
            <a:r>
              <a:rPr lang="en-US" dirty="0" smtClean="0"/>
              <a:t>,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smtClean="0"/>
              <a:t>CAD/CAM </a:t>
            </a:r>
            <a:r>
              <a:rPr lang="en-US" dirty="0" err="1" smtClean="0"/>
              <a:t>dasturlari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chiqarilgan</a:t>
            </a:r>
            <a:r>
              <a:rPr lang="en-US" dirty="0" smtClean="0"/>
              <a:t> </a:t>
            </a:r>
            <a:r>
              <a:rPr lang="en-US" dirty="0" err="1" smtClean="0"/>
              <a:t>buyruqlar</a:t>
            </a:r>
            <a:r>
              <a:rPr lang="en-US" dirty="0" smtClean="0"/>
              <a:t> </a:t>
            </a:r>
            <a:r>
              <a:rPr lang="en-US" dirty="0" err="1" smtClean="0"/>
              <a:t>bo'yicha</a:t>
            </a:r>
            <a:r>
              <a:rPr lang="en-US" dirty="0" smtClean="0"/>
              <a:t> </a:t>
            </a:r>
            <a:r>
              <a:rPr lang="en-US" dirty="0" err="1" smtClean="0"/>
              <a:t>uch</a:t>
            </a:r>
            <a:r>
              <a:rPr lang="en-US" dirty="0" smtClean="0"/>
              <a:t> </a:t>
            </a:r>
            <a:r>
              <a:rPr lang="en-US" dirty="0" err="1" smtClean="0"/>
              <a:t>o'lchamli</a:t>
            </a:r>
            <a:r>
              <a:rPr lang="en-US" dirty="0" smtClean="0"/>
              <a:t> </a:t>
            </a:r>
            <a:r>
              <a:rPr lang="en-US" dirty="0" err="1" smtClean="0"/>
              <a:t>fazoviy</a:t>
            </a:r>
            <a:r>
              <a:rPr lang="en-US" dirty="0" smtClean="0"/>
              <a:t> </a:t>
            </a:r>
            <a:r>
              <a:rPr lang="en-US" dirty="0" err="1" smtClean="0"/>
              <a:t>harakatlanadigan</a:t>
            </a:r>
            <a:r>
              <a:rPr lang="en-US" dirty="0" smtClean="0"/>
              <a:t> 28 </a:t>
            </a:r>
            <a:r>
              <a:rPr lang="en-US" dirty="0" err="1" smtClean="0"/>
              <a:t>asbob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jihozlangan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qo'ldir</a:t>
            </a:r>
            <a:r>
              <a:rPr lang="en-US" dirty="0" smtClean="0"/>
              <a:t>.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effectLst/>
              </a:rPr>
              <a:t>Eng </a:t>
            </a:r>
            <a:r>
              <a:rPr lang="en-US" sz="3600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sz="36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effectLst/>
              </a:rPr>
              <a:t>frezalash</a:t>
            </a:r>
            <a:r>
              <a:rPr lang="en-US" sz="36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FF0000"/>
                </a:solidFill>
                <a:effectLst/>
              </a:rPr>
              <a:t>dastgohi</a:t>
            </a:r>
            <a:r>
              <a:rPr lang="en-US" sz="3600" dirty="0" smtClean="0">
                <a:solidFill>
                  <a:srgbClr val="FF0000"/>
                </a:solidFill>
                <a:effectLst/>
              </a:rPr>
              <a:t> 5-o’kli RDB HSM-Modal Portal </a:t>
            </a:r>
            <a:r>
              <a:rPr lang="en-US" sz="3600" dirty="0" err="1" smtClean="0">
                <a:solidFill>
                  <a:srgbClr val="FF0000"/>
                </a:solidFill>
                <a:effectLst/>
              </a:rPr>
              <a:t>mashinasi</a:t>
            </a:r>
            <a:r>
              <a:rPr lang="en-US" sz="3600" dirty="0" smtClean="0">
                <a:solidFill>
                  <a:srgbClr val="FF0000"/>
                </a:solidFill>
                <a:effectLst/>
              </a:rPr>
              <a:t> </a:t>
            </a:r>
            <a:endParaRPr lang="ru-RU" sz="36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https://i2.wp.com/rosta.spb.ru/images/stories/articles/interesting/stanki/3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27200"/>
            <a:ext cx="7500990" cy="4845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Eng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polat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listni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bukish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mashinasi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en-US" dirty="0" smtClean="0"/>
              <a:t>Eng </a:t>
            </a:r>
            <a:r>
              <a:rPr lang="en-US" dirty="0" err="1" smtClean="0"/>
              <a:t>yirik</a:t>
            </a:r>
            <a:r>
              <a:rPr lang="en-US" dirty="0" smtClean="0"/>
              <a:t> </a:t>
            </a:r>
            <a:r>
              <a:rPr lang="en-US" dirty="0" err="1" smtClean="0"/>
              <a:t>to'rt-rolikli</a:t>
            </a:r>
            <a:r>
              <a:rPr lang="en-US" dirty="0" smtClean="0"/>
              <a:t> </a:t>
            </a:r>
            <a:r>
              <a:rPr lang="en-US" dirty="0" err="1" smtClean="0"/>
              <a:t>bukish</a:t>
            </a:r>
            <a:r>
              <a:rPr lang="en-US" dirty="0" smtClean="0"/>
              <a:t> </a:t>
            </a:r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 smtClean="0"/>
              <a:t>Italiyaning</a:t>
            </a:r>
            <a:r>
              <a:rPr lang="en-US" dirty="0" smtClean="0"/>
              <a:t> </a:t>
            </a:r>
            <a:r>
              <a:rPr lang="en-US" dirty="0" smtClean="0"/>
              <a:t>DAVI- </a:t>
            </a:r>
            <a:r>
              <a:rPr lang="en-US" dirty="0" err="1" smtClean="0"/>
              <a:t>Promau</a:t>
            </a:r>
            <a:r>
              <a:rPr lang="en-US" dirty="0" smtClean="0"/>
              <a:t> </a:t>
            </a:r>
            <a:r>
              <a:rPr lang="en-US" dirty="0" err="1" smtClean="0"/>
              <a:t>korhonasi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Rossiyaning</a:t>
            </a:r>
            <a:r>
              <a:rPr lang="en-US" dirty="0" smtClean="0"/>
              <a:t> </a:t>
            </a:r>
            <a:r>
              <a:rPr lang="en-US" dirty="0" smtClean="0"/>
              <a:t>“</a:t>
            </a:r>
            <a:r>
              <a:rPr lang="en-US" dirty="0" err="1" smtClean="0"/>
              <a:t>Atommash</a:t>
            </a:r>
            <a:r>
              <a:rPr lang="en-US" dirty="0" smtClean="0"/>
              <a:t>” </a:t>
            </a:r>
            <a:r>
              <a:rPr lang="en-US" dirty="0" err="1" smtClean="0"/>
              <a:t>korporatsiyasiga</a:t>
            </a:r>
            <a:r>
              <a:rPr lang="en-US" dirty="0" smtClean="0"/>
              <a:t> </a:t>
            </a:r>
            <a:r>
              <a:rPr lang="en-US" dirty="0" err="1" smtClean="0"/>
              <a:t>kiruvchi</a:t>
            </a:r>
            <a:r>
              <a:rPr lang="en-US" dirty="0" smtClean="0"/>
              <a:t>  "</a:t>
            </a:r>
            <a:r>
              <a:rPr lang="en-US" dirty="0" err="1" smtClean="0"/>
              <a:t>Petrozavodskmash</a:t>
            </a:r>
            <a:r>
              <a:rPr lang="en-US" dirty="0" smtClean="0"/>
              <a:t>" </a:t>
            </a:r>
            <a:r>
              <a:rPr lang="en-US" dirty="0" err="1" smtClean="0"/>
              <a:t>korhonasi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chiqarilgan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dengiz</a:t>
            </a:r>
            <a:r>
              <a:rPr lang="en-US" dirty="0" smtClean="0"/>
              <a:t> </a:t>
            </a:r>
            <a:r>
              <a:rPr lang="en-US" dirty="0" err="1" smtClean="0"/>
              <a:t>burg'ulash</a:t>
            </a:r>
            <a:r>
              <a:rPr lang="en-US" dirty="0" smtClean="0"/>
              <a:t> </a:t>
            </a:r>
            <a:r>
              <a:rPr lang="en-US" dirty="0" err="1" smtClean="0"/>
              <a:t>platformalar</a:t>
            </a:r>
            <a:r>
              <a:rPr lang="en-US" dirty="0" smtClean="0"/>
              <a:t> </a:t>
            </a:r>
            <a:r>
              <a:rPr lang="en-US" dirty="0" err="1" smtClean="0"/>
              <a:t>xamda</a:t>
            </a:r>
            <a:r>
              <a:rPr lang="en-US" dirty="0" smtClean="0"/>
              <a:t> </a:t>
            </a:r>
            <a:r>
              <a:rPr lang="en-US" dirty="0" smtClean="0"/>
              <a:t>atom </a:t>
            </a:r>
            <a:r>
              <a:rPr lang="en-US" dirty="0" err="1" smtClean="0"/>
              <a:t>stansiyalari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yirik</a:t>
            </a:r>
            <a:r>
              <a:rPr lang="en-US" dirty="0" smtClean="0"/>
              <a:t> </a:t>
            </a:r>
            <a:r>
              <a:rPr lang="en-US" dirty="0" err="1" smtClean="0"/>
              <a:t>qismlarni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foydalanadi</a:t>
            </a:r>
            <a:r>
              <a:rPr lang="en-US" dirty="0" smtClean="0"/>
              <a:t>. </a:t>
            </a:r>
            <a:endParaRPr lang="en-US" dirty="0" smtClean="0"/>
          </a:p>
          <a:p>
            <a:pPr>
              <a:lnSpc>
                <a:spcPct val="120000"/>
              </a:lnSpc>
            </a:pPr>
            <a:r>
              <a:rPr lang="en-US" dirty="0" err="1" smtClean="0"/>
              <a:t>Xozirda</a:t>
            </a:r>
            <a:r>
              <a:rPr lang="en-US" dirty="0" smtClean="0"/>
              <a:t> </a:t>
            </a: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 smtClean="0"/>
              <a:t>bukish</a:t>
            </a:r>
            <a:r>
              <a:rPr lang="en-US" dirty="0" smtClean="0"/>
              <a:t> </a:t>
            </a:r>
            <a:r>
              <a:rPr lang="en-US" dirty="0" err="1" smtClean="0"/>
              <a:t>mashinasi</a:t>
            </a:r>
            <a:r>
              <a:rPr lang="en-US" dirty="0" smtClean="0"/>
              <a:t>, </a:t>
            </a:r>
            <a:r>
              <a:rPr lang="en-US" dirty="0" err="1" smtClean="0"/>
              <a:t>korxona</a:t>
            </a:r>
            <a:r>
              <a:rPr lang="en-US" dirty="0" smtClean="0"/>
              <a:t> </a:t>
            </a:r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 smtClean="0"/>
              <a:t>parkida</a:t>
            </a:r>
            <a:r>
              <a:rPr lang="en-US" dirty="0" smtClean="0"/>
              <a:t> atom </a:t>
            </a:r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stantsiyalari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ehtiyot</a:t>
            </a:r>
            <a:r>
              <a:rPr lang="en-US" dirty="0" smtClean="0"/>
              <a:t> </a:t>
            </a:r>
            <a:r>
              <a:rPr lang="en-US" dirty="0" err="1" smtClean="0"/>
              <a:t>qismlarni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shug'ullanadigan</a:t>
            </a:r>
            <a:r>
              <a:rPr lang="en-US" dirty="0" smtClean="0"/>
              <a:t> eng </a:t>
            </a:r>
            <a:r>
              <a:rPr lang="en-US" dirty="0" err="1" smtClean="0"/>
              <a:t>aniq</a:t>
            </a:r>
            <a:r>
              <a:rPr lang="en-US" dirty="0" smtClean="0"/>
              <a:t>, </a:t>
            </a:r>
            <a:r>
              <a:rPr lang="en-US" dirty="0" err="1" smtClean="0"/>
              <a:t>tezkor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oson</a:t>
            </a:r>
            <a:r>
              <a:rPr lang="en-US" dirty="0" smtClean="0"/>
              <a:t> </a:t>
            </a:r>
            <a:r>
              <a:rPr lang="en-US" dirty="0" err="1" smtClean="0"/>
              <a:t>ishlaydigan</a:t>
            </a:r>
            <a:r>
              <a:rPr lang="en-US" dirty="0" smtClean="0"/>
              <a:t> </a:t>
            </a:r>
            <a:r>
              <a:rPr lang="en-US" dirty="0" err="1" smtClean="0"/>
              <a:t>qurilma</a:t>
            </a:r>
            <a:r>
              <a:rPr lang="en-US" dirty="0" smtClean="0"/>
              <a:t>. </a:t>
            </a:r>
            <a:endParaRPr lang="ru-RU" dirty="0" smtClean="0"/>
          </a:p>
          <a:p>
            <a:pPr>
              <a:lnSpc>
                <a:spcPct val="120000"/>
              </a:lnSpc>
            </a:pPr>
            <a:r>
              <a:rPr lang="en-US" dirty="0" smtClean="0"/>
              <a:t>25,5 mm </a:t>
            </a:r>
            <a:r>
              <a:rPr lang="en-US" dirty="0" err="1" smtClean="0"/>
              <a:t>gacha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qalinligi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4 m </a:t>
            </a:r>
            <a:r>
              <a:rPr lang="en-US" dirty="0" err="1" smtClean="0"/>
              <a:t>gacha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qatlamning</a:t>
            </a:r>
            <a:r>
              <a:rPr lang="en-US" dirty="0" smtClean="0"/>
              <a:t> </a:t>
            </a:r>
            <a:r>
              <a:rPr lang="en-US" dirty="0" err="1" smtClean="0"/>
              <a:t>kengligi</a:t>
            </a:r>
            <a:r>
              <a:rPr lang="en-US" dirty="0" smtClean="0"/>
              <a:t>, </a:t>
            </a:r>
            <a:r>
              <a:rPr lang="en-US" dirty="0" err="1" smtClean="0"/>
              <a:t>qobiqning</a:t>
            </a:r>
            <a:r>
              <a:rPr lang="en-US" dirty="0" smtClean="0"/>
              <a:t> </a:t>
            </a:r>
            <a:r>
              <a:rPr lang="en-US" dirty="0" err="1" smtClean="0"/>
              <a:t>to'g'ridan-to'g'ri</a:t>
            </a:r>
            <a:r>
              <a:rPr lang="en-US" dirty="0" smtClean="0"/>
              <a:t> </a:t>
            </a:r>
            <a:r>
              <a:rPr lang="en-US" dirty="0" err="1" smtClean="0"/>
              <a:t>qismining</a:t>
            </a:r>
            <a:r>
              <a:rPr lang="en-US" dirty="0" smtClean="0"/>
              <a:t> minimal </a:t>
            </a:r>
            <a:r>
              <a:rPr lang="en-US" dirty="0" err="1" smtClean="0"/>
              <a:t>uzunligi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qatlamda</a:t>
            </a:r>
            <a:r>
              <a:rPr lang="en-US" dirty="0" smtClean="0"/>
              <a:t> </a:t>
            </a:r>
            <a:r>
              <a:rPr lang="en-US" dirty="0" err="1" smtClean="0"/>
              <a:t>qo'llaniladi</a:t>
            </a:r>
            <a:r>
              <a:rPr lang="en-US" dirty="0" smtClean="0"/>
              <a:t>. </a:t>
            </a:r>
            <a:endParaRPr lang="ru-RU" dirty="0" smtClean="0"/>
          </a:p>
          <a:p>
            <a:pPr>
              <a:lnSpc>
                <a:spcPct val="120000"/>
              </a:lnSpc>
            </a:pPr>
            <a:endParaRPr lang="ru-RU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Eng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katta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4-rolliki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polat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listni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bukish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mashinasi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5" name="Содержимое 4" descr="https://i0.wp.com/ruevit-m.ru/image/data/calandra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00174"/>
            <a:ext cx="7572427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Autofit/>
          </a:bodyPr>
          <a:lstStyle/>
          <a:p>
            <a:pPr lvl="0" algn="ctr"/>
            <a:r>
              <a:rPr lang="en-US" sz="3600" b="1" dirty="0" smtClean="0">
                <a:solidFill>
                  <a:srgbClr val="FF0000"/>
                </a:solidFill>
                <a:effectLst/>
              </a:rPr>
              <a:t>NOAN'ANAVIY ISHLOV BERISH  </a:t>
            </a:r>
            <a:r>
              <a:rPr lang="en-US" sz="3600" b="1" dirty="0" smtClean="0">
                <a:solidFill>
                  <a:srgbClr val="FF0000"/>
                </a:solidFill>
                <a:effectLst/>
              </a:rPr>
              <a:t>USYLLARI</a:t>
            </a:r>
            <a:endParaRPr lang="ru-RU" sz="3600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214422"/>
            <a:ext cx="7858180" cy="5429288"/>
          </a:xfrm>
        </p:spPr>
        <p:txBody>
          <a:bodyPr>
            <a:normAutofit fontScale="70000" lnSpcReduction="20000"/>
          </a:bodyPr>
          <a:lstStyle/>
          <a:p>
            <a:r>
              <a:rPr lang="en-US" dirty="0" err="1" smtClean="0"/>
              <a:t>Noan'anaviy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mexanik</a:t>
            </a:r>
            <a:r>
              <a:rPr lang="en-US" dirty="0" smtClean="0"/>
              <a:t>, </a:t>
            </a:r>
            <a:r>
              <a:rPr lang="en-US" dirty="0" err="1" smtClean="0"/>
              <a:t>issiqlik</a:t>
            </a:r>
            <a:r>
              <a:rPr lang="en-US" dirty="0" smtClean="0"/>
              <a:t>, </a:t>
            </a:r>
            <a:r>
              <a:rPr lang="en-US" dirty="0" err="1" smtClean="0"/>
              <a:t>elektr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energiya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bu</a:t>
            </a:r>
            <a:r>
              <a:rPr lang="en-US" dirty="0" smtClean="0"/>
              <a:t> </a:t>
            </a:r>
            <a:r>
              <a:rPr lang="en-US" dirty="0" err="1" smtClean="0"/>
              <a:t>energiyalarning</a:t>
            </a:r>
            <a:r>
              <a:rPr lang="en-US" dirty="0" smtClean="0"/>
              <a:t> </a:t>
            </a:r>
            <a:r>
              <a:rPr lang="en-US" dirty="0" err="1" smtClean="0"/>
              <a:t>kombinatsiyalarini</a:t>
            </a:r>
            <a:r>
              <a:rPr lang="en-US" dirty="0" smtClean="0"/>
              <a:t> </a:t>
            </a:r>
            <a:r>
              <a:rPr lang="en-US" dirty="0" err="1" smtClean="0"/>
              <a:t>o'z</a:t>
            </a:r>
            <a:r>
              <a:rPr lang="en-US" dirty="0" smtClean="0"/>
              <a:t> </a:t>
            </a:r>
            <a:r>
              <a:rPr lang="en-US" dirty="0" err="1" smtClean="0"/>
              <a:t>ichiga</a:t>
            </a:r>
            <a:r>
              <a:rPr lang="en-US" dirty="0" smtClean="0"/>
              <a:t> </a:t>
            </a:r>
            <a:r>
              <a:rPr lang="en-US" dirty="0" err="1" smtClean="0"/>
              <a:t>olgan</a:t>
            </a:r>
            <a:r>
              <a:rPr lang="en-US" dirty="0" smtClean="0"/>
              <a:t> </a:t>
            </a:r>
            <a:r>
              <a:rPr lang="en-US" dirty="0" err="1" smtClean="0"/>
              <a:t>turli</a:t>
            </a:r>
            <a:r>
              <a:rPr lang="en-US" dirty="0" smtClean="0"/>
              <a:t> </a:t>
            </a:r>
            <a:r>
              <a:rPr lang="en-US" dirty="0" err="1" smtClean="0"/>
              <a:t>usullar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ortiqcha</a:t>
            </a:r>
            <a:r>
              <a:rPr lang="en-US" dirty="0" smtClean="0"/>
              <a:t> </a:t>
            </a:r>
            <a:r>
              <a:rPr lang="en-US" dirty="0" err="1" smtClean="0"/>
              <a:t>materialni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tashlaydigan</a:t>
            </a:r>
            <a:r>
              <a:rPr lang="en-US" dirty="0" smtClean="0"/>
              <a:t>, ammo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ishlatilishi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 </a:t>
            </a:r>
            <a:r>
              <a:rPr lang="en-US" dirty="0" err="1" smtClean="0"/>
              <a:t>bo'lgan</a:t>
            </a:r>
            <a:r>
              <a:rPr lang="en-US" dirty="0" smtClean="0"/>
              <a:t> </a:t>
            </a:r>
            <a:r>
              <a:rPr lang="en-US" dirty="0" err="1" smtClean="0"/>
              <a:t>o'tkir</a:t>
            </a:r>
            <a:r>
              <a:rPr lang="en-US" dirty="0" smtClean="0"/>
              <a:t> </a:t>
            </a:r>
            <a:r>
              <a:rPr lang="en-US" dirty="0" err="1" smtClean="0"/>
              <a:t>kesish</a:t>
            </a:r>
            <a:r>
              <a:rPr lang="en-US" dirty="0" smtClean="0"/>
              <a:t> </a:t>
            </a:r>
            <a:r>
              <a:rPr lang="en-US" dirty="0" err="1" smtClean="0"/>
              <a:t>vositalaridan</a:t>
            </a:r>
            <a:r>
              <a:rPr lang="en-US" dirty="0" smtClean="0"/>
              <a:t> </a:t>
            </a:r>
            <a:r>
              <a:rPr lang="en-US" dirty="0" err="1" smtClean="0"/>
              <a:t>foydalanmaydigan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guruhi</a:t>
            </a:r>
            <a:r>
              <a:rPr lang="en-US" dirty="0" smtClean="0"/>
              <a:t> </a:t>
            </a:r>
            <a:r>
              <a:rPr lang="en-US" dirty="0" err="1" smtClean="0"/>
              <a:t>sifatida</a:t>
            </a:r>
            <a:r>
              <a:rPr lang="en-US" dirty="0" smtClean="0"/>
              <a:t> </a:t>
            </a:r>
            <a:r>
              <a:rPr lang="en-US" dirty="0" err="1" smtClean="0"/>
              <a:t>tavsiflanadi</a:t>
            </a:r>
            <a:r>
              <a:rPr lang="en-US" dirty="0" smtClean="0"/>
              <a:t>.</a:t>
            </a:r>
            <a:endParaRPr lang="ru-RU" dirty="0" smtClean="0"/>
          </a:p>
          <a:p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mo'rt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</a:t>
            </a:r>
            <a:r>
              <a:rPr lang="en-US" dirty="0" err="1" smtClean="0"/>
              <a:t>aylanish</a:t>
            </a:r>
            <a:r>
              <a:rPr lang="en-US" dirty="0" smtClean="0"/>
              <a:t> </a:t>
            </a:r>
            <a:r>
              <a:rPr lang="en-US" dirty="0" err="1" smtClean="0"/>
              <a:t>kabi</a:t>
            </a:r>
            <a:r>
              <a:rPr lang="en-US" dirty="0" smtClean="0"/>
              <a:t>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tomonidan</a:t>
            </a:r>
            <a:r>
              <a:rPr lang="en-US" dirty="0" smtClean="0"/>
              <a:t> </a:t>
            </a:r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qiyma</a:t>
            </a:r>
            <a:r>
              <a:rPr lang="en-US" dirty="0" smtClean="0"/>
              <a:t> (</a:t>
            </a:r>
            <a:r>
              <a:rPr lang="en-US" dirty="0" err="1" smtClean="0"/>
              <a:t>lityo</a:t>
            </a:r>
            <a:r>
              <a:rPr lang="en-US" dirty="0" smtClean="0"/>
              <a:t>), </a:t>
            </a:r>
            <a:r>
              <a:rPr lang="en-US" dirty="0" err="1" smtClean="0"/>
              <a:t>parmalash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burg'ulash</a:t>
            </a:r>
            <a:r>
              <a:rPr lang="en-US" dirty="0" smtClean="0"/>
              <a:t> (</a:t>
            </a:r>
            <a:r>
              <a:rPr lang="en-US" dirty="0" err="1" smtClean="0"/>
              <a:t>sverleniye</a:t>
            </a:r>
            <a:r>
              <a:rPr lang="en-US" dirty="0" smtClean="0"/>
              <a:t>), </a:t>
            </a:r>
            <a:r>
              <a:rPr lang="en-US" dirty="0" err="1" smtClean="0"/>
              <a:t>shakllantirish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frezalash</a:t>
            </a:r>
            <a:r>
              <a:rPr lang="en-US" dirty="0" smtClean="0"/>
              <a:t>.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, </a:t>
            </a:r>
            <a:r>
              <a:rPr lang="en-US" dirty="0" err="1" smtClean="0"/>
              <a:t>shuningdek</a:t>
            </a:r>
            <a:r>
              <a:rPr lang="en-US" dirty="0" smtClean="0"/>
              <a:t>, </a:t>
            </a:r>
            <a:r>
              <a:rPr lang="en-US" dirty="0" err="1" smtClean="0"/>
              <a:t>ilg'or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deb</a:t>
            </a:r>
            <a:r>
              <a:rPr lang="en-US" dirty="0" smtClean="0"/>
              <a:t> </a:t>
            </a:r>
            <a:r>
              <a:rPr lang="en-US" dirty="0" err="1" smtClean="0"/>
              <a:t>ataladigan</a:t>
            </a:r>
            <a:r>
              <a:rPr lang="en-US" dirty="0" smtClean="0"/>
              <a:t>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</a:t>
            </a:r>
            <a:r>
              <a:rPr lang="en-US" dirty="0" err="1" smtClean="0"/>
              <a:t>quyida</a:t>
            </a:r>
            <a:r>
              <a:rPr lang="en-US" dirty="0" smtClean="0"/>
              <a:t> </a:t>
            </a:r>
            <a:r>
              <a:rPr lang="en-US" dirty="0" err="1" smtClean="0"/>
              <a:t>keltirilgan</a:t>
            </a:r>
            <a:r>
              <a:rPr lang="en-US" dirty="0" smtClean="0"/>
              <a:t> </a:t>
            </a:r>
            <a:r>
              <a:rPr lang="en-US" dirty="0" err="1" smtClean="0"/>
              <a:t>maxsus</a:t>
            </a:r>
            <a:r>
              <a:rPr lang="en-US" dirty="0" smtClean="0"/>
              <a:t> </a:t>
            </a:r>
            <a:r>
              <a:rPr lang="en-US" dirty="0" err="1" smtClean="0"/>
              <a:t>sabablarga</a:t>
            </a:r>
            <a:r>
              <a:rPr lang="en-US" dirty="0" smtClean="0"/>
              <a:t> </a:t>
            </a:r>
            <a:r>
              <a:rPr lang="en-US" dirty="0" err="1" smtClean="0"/>
              <a:t>ko'ra</a:t>
            </a:r>
            <a:r>
              <a:rPr lang="en-US" dirty="0" smtClean="0"/>
              <a:t> </a:t>
            </a:r>
            <a:r>
              <a:rPr lang="en-US" dirty="0" err="1" smtClean="0"/>
              <a:t>qoniqarli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iqtisodiy</a:t>
            </a:r>
            <a:r>
              <a:rPr lang="en-US" dirty="0" smtClean="0"/>
              <a:t> </a:t>
            </a:r>
            <a:r>
              <a:rPr lang="en-US" dirty="0" err="1" smtClean="0"/>
              <a:t>bo'lmagan</a:t>
            </a:r>
            <a:r>
              <a:rPr lang="en-US" dirty="0" smtClean="0"/>
              <a:t> </a:t>
            </a:r>
            <a:r>
              <a:rPr lang="en-US" dirty="0" err="1" smtClean="0"/>
              <a:t>joylarda</a:t>
            </a:r>
            <a:r>
              <a:rPr lang="en-US" dirty="0" smtClean="0"/>
              <a:t> </a:t>
            </a:r>
            <a:r>
              <a:rPr lang="en-US" dirty="0" err="1" smtClean="0"/>
              <a:t>qo'llaniladi</a:t>
            </a:r>
            <a:r>
              <a:rPr lang="en-US" dirty="0" smtClean="0"/>
              <a:t>.</a:t>
            </a:r>
            <a:endParaRPr lang="ru-RU" dirty="0" smtClean="0"/>
          </a:p>
          <a:p>
            <a:pPr lvl="0"/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qiyin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qattiq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endParaRPr lang="ru-RU" dirty="0" smtClean="0"/>
          </a:p>
          <a:p>
            <a:pPr lvl="0"/>
            <a:r>
              <a:rPr lang="en-US" dirty="0" err="1" smtClean="0"/>
              <a:t>Ish</a:t>
            </a:r>
            <a:r>
              <a:rPr lang="en-US" dirty="0" smtClean="0"/>
              <a:t> </a:t>
            </a:r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masus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nozik</a:t>
            </a:r>
            <a:r>
              <a:rPr lang="en-US" dirty="0" smtClean="0"/>
              <a:t> </a:t>
            </a:r>
            <a:r>
              <a:rPr lang="en-US" dirty="0" err="1" smtClean="0"/>
              <a:t>bo'lsa</a:t>
            </a:r>
            <a:endParaRPr lang="ru-RU" dirty="0" smtClean="0"/>
          </a:p>
          <a:p>
            <a:pPr lvl="0"/>
            <a:r>
              <a:rPr lang="en-US" dirty="0" err="1" smtClean="0"/>
              <a:t>Qismi</a:t>
            </a:r>
            <a:r>
              <a:rPr lang="en-US" dirty="0" smtClean="0"/>
              <a:t> </a:t>
            </a:r>
            <a:r>
              <a:rPr lang="en-US" dirty="0" err="1" smtClean="0"/>
              <a:t>shakli</a:t>
            </a:r>
            <a:r>
              <a:rPr lang="en-US" dirty="0" smtClean="0"/>
              <a:t> </a:t>
            </a:r>
            <a:r>
              <a:rPr lang="en-US" dirty="0" err="1" smtClean="0"/>
              <a:t>juda</a:t>
            </a:r>
            <a:r>
              <a:rPr lang="en-US" dirty="0" smtClean="0"/>
              <a:t> </a:t>
            </a:r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bo'lsa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2800" dirty="0" err="1" smtClean="0">
                <a:solidFill>
                  <a:srgbClr val="FF0000"/>
                </a:solidFill>
                <a:effectLst/>
              </a:rPr>
              <a:t>Electr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mashinasi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 (EDM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machinasi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) (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Edison Industrial Service 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Center </a:t>
            </a:r>
            <a:r>
              <a:rPr lang="en-US" sz="2800" dirty="0" err="1" smtClean="0">
                <a:solidFill>
                  <a:srgbClr val="FF0000"/>
                </a:solidFill>
                <a:effectLst/>
              </a:rPr>
              <a:t>rasmi</a:t>
            </a:r>
            <a:r>
              <a:rPr lang="en-US" sz="2800" dirty="0" smtClean="0">
                <a:solidFill>
                  <a:srgbClr val="FF0000"/>
                </a:solidFill>
                <a:effectLst/>
              </a:rPr>
              <a:t>)</a:t>
            </a:r>
            <a:endParaRPr lang="ru-RU" sz="28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C:\Users\User\Desktop\Рисунок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357298"/>
            <a:ext cx="742955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effectLst/>
              </a:rPr>
              <a:t>Yakindan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olingan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plazma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jarayoni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C:\Users\User\Desktop\Рисунок6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03807" y="1447800"/>
            <a:ext cx="5161935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effectLst/>
              </a:rPr>
              <a:t>Past 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bosimli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Helium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muhitida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elektron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nur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tasviri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C:\Users\User\Desktop\Рисунок5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571612"/>
            <a:ext cx="7715304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b="1" dirty="0" err="1" smtClean="0">
                <a:solidFill>
                  <a:srgbClr val="FF0000"/>
                </a:solidFill>
              </a:rPr>
              <a:t>Noan'anaviy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jarayonlarni</a:t>
            </a:r>
            <a:r>
              <a:rPr lang="en-US" sz="3200" b="1" dirty="0" smtClean="0">
                <a:solidFill>
                  <a:srgbClr val="FF0000"/>
                </a:solidFill>
              </a:rPr>
              <a:t> (NT) </a:t>
            </a:r>
            <a:r>
              <a:rPr lang="en-US" sz="3200" b="1" dirty="0" err="1" smtClean="0">
                <a:solidFill>
                  <a:srgbClr val="FF0000"/>
                </a:solidFill>
              </a:rPr>
              <a:t>rivojlantirish</a:t>
            </a:r>
            <a:r>
              <a:rPr lang="en-US" sz="3200" b="1" dirty="0" smtClean="0">
                <a:solidFill>
                  <a:srgbClr val="FF0000"/>
                </a:solidFill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</a:rPr>
              <a:t>zarurati</a:t>
            </a:r>
            <a:r>
              <a:rPr lang="en-US" sz="3200" b="1" dirty="0" smtClean="0">
                <a:solidFill>
                  <a:srgbClr val="FF0000"/>
                </a:solidFill>
              </a:rPr>
              <a:t>: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38" y="1447800"/>
            <a:ext cx="8072462" cy="4800600"/>
          </a:xfrm>
        </p:spPr>
        <p:txBody>
          <a:bodyPr>
            <a:noAutofit/>
          </a:bodyPr>
          <a:lstStyle/>
          <a:p>
            <a:pPr lvl="0"/>
            <a:r>
              <a:rPr lang="en-US" sz="2400" dirty="0" err="1" smtClean="0"/>
              <a:t>Yukori</a:t>
            </a:r>
            <a:r>
              <a:rPr lang="en-US" sz="2400" dirty="0" smtClean="0"/>
              <a:t> </a:t>
            </a:r>
            <a:r>
              <a:rPr lang="en-US" sz="2400" dirty="0" err="1" smtClean="0"/>
              <a:t>texnologik</a:t>
            </a:r>
            <a:r>
              <a:rPr lang="en-US" sz="2400" dirty="0" smtClean="0"/>
              <a:t> </a:t>
            </a:r>
            <a:r>
              <a:rPr lang="en-US" sz="2400" dirty="0" err="1" smtClean="0"/>
              <a:t>sanoat</a:t>
            </a:r>
            <a:r>
              <a:rPr lang="en-US" sz="2400" dirty="0" smtClean="0"/>
              <a:t> (</a:t>
            </a:r>
            <a:r>
              <a:rPr lang="en-US" sz="2400" dirty="0" err="1" smtClean="0"/>
              <a:t>aviatsiya</a:t>
            </a:r>
            <a:r>
              <a:rPr lang="en-US" sz="2400" dirty="0" smtClean="0"/>
              <a:t>), </a:t>
            </a:r>
            <a:r>
              <a:rPr lang="en-US" sz="2400" dirty="0" smtClean="0"/>
              <a:t>energetic </a:t>
            </a:r>
            <a:r>
              <a:rPr lang="en-US" sz="2400" dirty="0" err="1" smtClean="0"/>
              <a:t>chidamli</a:t>
            </a:r>
            <a:r>
              <a:rPr lang="en-US" sz="2400" dirty="0" smtClean="0"/>
              <a:t> </a:t>
            </a:r>
            <a:r>
              <a:rPr lang="en-US" sz="2400" dirty="0" err="1" smtClean="0"/>
              <a:t>yuqori</a:t>
            </a:r>
            <a:r>
              <a:rPr lang="en-US" sz="2400" dirty="0" smtClean="0"/>
              <a:t> </a:t>
            </a:r>
            <a:r>
              <a:rPr lang="en-US" sz="2400" dirty="0" err="1" smtClean="0"/>
              <a:t>kuch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harorat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foydalanishni</a:t>
            </a:r>
            <a:r>
              <a:rPr lang="en-US" sz="2400" dirty="0" smtClean="0"/>
              <a:t> </a:t>
            </a:r>
            <a:r>
              <a:rPr lang="en-US" sz="2400" dirty="0" err="1" smtClean="0"/>
              <a:t>oshiruvchi</a:t>
            </a:r>
            <a:r>
              <a:rPr lang="en-US" sz="2400" dirty="0" smtClean="0"/>
              <a:t> </a:t>
            </a: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</a:t>
            </a:r>
            <a:r>
              <a:rPr lang="en-US" sz="2400" dirty="0" smtClean="0"/>
              <a:t> (titan </a:t>
            </a:r>
            <a:r>
              <a:rPr lang="en-US" sz="2400" dirty="0" err="1" smtClean="0"/>
              <a:t>kabi</a:t>
            </a:r>
            <a:r>
              <a:rPr lang="en-US" sz="2400" dirty="0" smtClean="0"/>
              <a:t>) </a:t>
            </a:r>
            <a:r>
              <a:rPr lang="en-US" sz="2400" dirty="0" err="1" smtClean="0"/>
              <a:t>qiyin</a:t>
            </a:r>
            <a:r>
              <a:rPr lang="en-US" sz="2400" dirty="0" smtClean="0"/>
              <a:t>, </a:t>
            </a:r>
            <a:r>
              <a:rPr lang="en-US" sz="2400" dirty="0" err="1" smtClean="0"/>
              <a:t>keramika</a:t>
            </a:r>
            <a:r>
              <a:rPr lang="en-US" sz="2400" dirty="0" smtClean="0"/>
              <a:t>, </a:t>
            </a:r>
            <a:r>
              <a:rPr lang="en-US" sz="2400" dirty="0" err="1" smtClean="0"/>
              <a:t>yarim</a:t>
            </a:r>
            <a:r>
              <a:rPr lang="en-US" sz="2400" dirty="0" smtClean="0"/>
              <a:t> </a:t>
            </a:r>
            <a:r>
              <a:rPr lang="en-US" sz="2400" dirty="0" err="1" smtClean="0"/>
              <a:t>o'tkazgichlar</a:t>
            </a:r>
            <a:r>
              <a:rPr lang="en-US" sz="2400" dirty="0" smtClean="0"/>
              <a:t> </a:t>
            </a:r>
            <a:r>
              <a:rPr lang="en-US" sz="2400" dirty="0" err="1" smtClean="0"/>
              <a:t>foydalanish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pPr lvl="0"/>
            <a:r>
              <a:rPr lang="en-US" sz="2400" dirty="0" err="1" smtClean="0"/>
              <a:t>Murakkab</a:t>
            </a:r>
            <a:r>
              <a:rPr lang="en-US" sz="2400" dirty="0" smtClean="0"/>
              <a:t> </a:t>
            </a:r>
            <a:r>
              <a:rPr lang="en-US" sz="2400" dirty="0" err="1" smtClean="0"/>
              <a:t>shakllar</a:t>
            </a:r>
            <a:r>
              <a:rPr lang="en-US" sz="2400" dirty="0" smtClean="0"/>
              <a:t>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chiqarish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qayta</a:t>
            </a:r>
            <a:r>
              <a:rPr lang="en-US" sz="2400" dirty="0" smtClean="0"/>
              <a:t> </a:t>
            </a:r>
            <a:r>
              <a:rPr lang="en-US" sz="2400" dirty="0" err="1" smtClean="0"/>
              <a:t>ishlash</a:t>
            </a:r>
            <a:r>
              <a:rPr lang="en-US" sz="2400" dirty="0" smtClean="0"/>
              <a:t> </a:t>
            </a:r>
            <a:r>
              <a:rPr lang="en-US" sz="2400" dirty="0" err="1" smtClean="0"/>
              <a:t>qismlari</a:t>
            </a:r>
            <a:r>
              <a:rPr lang="en-US" sz="2400" dirty="0" smtClean="0"/>
              <a:t> </a:t>
            </a:r>
            <a:r>
              <a:rPr lang="en-US" sz="2400" dirty="0" err="1" smtClean="0"/>
              <a:t>qiyin</a:t>
            </a:r>
            <a:r>
              <a:rPr lang="en-US" sz="2400" dirty="0" smtClean="0"/>
              <a:t>, </a:t>
            </a:r>
            <a:r>
              <a:rPr lang="en-US" sz="2400" dirty="0" err="1" smtClean="0"/>
              <a:t>vaqt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an'anaviy</a:t>
            </a:r>
            <a:r>
              <a:rPr lang="en-US" sz="2400" dirty="0" smtClean="0"/>
              <a:t> </a:t>
            </a:r>
            <a:r>
              <a:rPr lang="en-US" sz="2400" dirty="0" err="1" smtClean="0"/>
              <a:t>usullari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kop </a:t>
            </a:r>
            <a:r>
              <a:rPr lang="en-US" sz="2400" dirty="0" err="1" smtClean="0"/>
              <a:t>ketadi</a:t>
            </a:r>
            <a:r>
              <a:rPr lang="en-US" sz="2400" dirty="0" smtClean="0"/>
              <a:t>. </a:t>
            </a:r>
            <a:endParaRPr lang="ru-RU" sz="2400" dirty="0" smtClean="0"/>
          </a:p>
          <a:p>
            <a:pPr lvl="0"/>
            <a:r>
              <a:rPr lang="en-US" sz="2400" dirty="0" err="1" smtClean="0"/>
              <a:t>Kerakli</a:t>
            </a:r>
            <a:r>
              <a:rPr lang="en-US" sz="2400" dirty="0" smtClean="0"/>
              <a:t> </a:t>
            </a:r>
            <a:r>
              <a:rPr lang="en-US" sz="2400" dirty="0" err="1" smtClean="0"/>
              <a:t>aniqlik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yangi</a:t>
            </a:r>
            <a:r>
              <a:rPr lang="en-US" sz="2400" dirty="0" smtClean="0"/>
              <a:t> </a:t>
            </a:r>
            <a:r>
              <a:rPr lang="en-US" sz="2400" dirty="0" err="1" smtClean="0"/>
              <a:t>materiallardan</a:t>
            </a:r>
            <a:r>
              <a:rPr lang="en-US" sz="2400" dirty="0" smtClean="0"/>
              <a:t> </a:t>
            </a:r>
            <a:r>
              <a:rPr lang="en-US" sz="2400" dirty="0" err="1" smtClean="0"/>
              <a:t>tayyorlash</a:t>
            </a:r>
            <a:r>
              <a:rPr lang="en-US" sz="2400" dirty="0" smtClean="0"/>
              <a:t>, </a:t>
            </a:r>
            <a:r>
              <a:rPr lang="en-US" sz="2400" dirty="0" err="1" smtClean="0"/>
              <a:t>mahsulotlar</a:t>
            </a:r>
            <a:r>
              <a:rPr lang="en-US" sz="2400" dirty="0" smtClean="0"/>
              <a:t> </a:t>
            </a:r>
            <a:r>
              <a:rPr lang="en-US" sz="2400" dirty="0" err="1" smtClean="0"/>
              <a:t>va</a:t>
            </a:r>
            <a:r>
              <a:rPr lang="en-US" sz="2400" dirty="0" smtClean="0"/>
              <a:t> </a:t>
            </a:r>
            <a:r>
              <a:rPr lang="en-US" sz="2400" dirty="0" err="1" smtClean="0"/>
              <a:t>komponentlarni</a:t>
            </a:r>
            <a:r>
              <a:rPr lang="en-US" sz="2400" dirty="0" smtClean="0"/>
              <a:t> </a:t>
            </a:r>
            <a:r>
              <a:rPr lang="en-US" sz="2400" dirty="0" err="1" smtClean="0"/>
              <a:t>innovatsion</a:t>
            </a:r>
            <a:r>
              <a:rPr lang="en-US" sz="2400" dirty="0" smtClean="0"/>
              <a:t> </a:t>
            </a:r>
            <a:r>
              <a:rPr lang="en-US" sz="2400" dirty="0" err="1" smtClean="0"/>
              <a:t>geometrik</a:t>
            </a:r>
            <a:r>
              <a:rPr lang="en-US" sz="2400" dirty="0" smtClean="0"/>
              <a:t> </a:t>
            </a:r>
            <a:r>
              <a:rPr lang="en-US" sz="2400" dirty="0" err="1" smtClean="0"/>
              <a:t>dizayni</a:t>
            </a:r>
            <a:r>
              <a:rPr lang="en-US" sz="2400" dirty="0" smtClean="0"/>
              <a:t> </a:t>
            </a:r>
            <a:r>
              <a:rPr lang="en-US" sz="2400" dirty="0" err="1" smtClean="0"/>
              <a:t>sirtlarni</a:t>
            </a:r>
            <a:r>
              <a:rPr lang="en-US" sz="2400" dirty="0" smtClean="0"/>
              <a:t> </a:t>
            </a:r>
            <a:r>
              <a:rPr lang="en-US" sz="2400" dirty="0" err="1" smtClean="0"/>
              <a:t>an'anaviy</a:t>
            </a:r>
            <a:r>
              <a:rPr lang="en-US" sz="2400" dirty="0" smtClean="0"/>
              <a:t> </a:t>
            </a:r>
            <a:r>
              <a:rPr lang="en-US" sz="2400" dirty="0" err="1" smtClean="0"/>
              <a:t>ishlov</a:t>
            </a:r>
            <a:r>
              <a:rPr lang="en-US" sz="2400" dirty="0" smtClean="0"/>
              <a:t> </a:t>
            </a:r>
            <a:r>
              <a:rPr lang="en-US" sz="2400" dirty="0" err="1" smtClean="0"/>
              <a:t>tomonidan</a:t>
            </a:r>
            <a:r>
              <a:rPr lang="en-US" sz="2400" dirty="0" smtClean="0"/>
              <a:t> </a:t>
            </a:r>
            <a:r>
              <a:rPr lang="en-US" sz="2400" dirty="0" err="1" smtClean="0"/>
              <a:t>iqtisodiy</a:t>
            </a:r>
            <a:r>
              <a:rPr lang="en-US" sz="2400" dirty="0" smtClean="0"/>
              <a:t> </a:t>
            </a:r>
            <a:r>
              <a:rPr lang="en-US" sz="2400" dirty="0" err="1" smtClean="0"/>
              <a:t>nuqtai</a:t>
            </a:r>
            <a:r>
              <a:rPr lang="en-US" sz="2400" dirty="0" smtClean="0"/>
              <a:t> </a:t>
            </a:r>
            <a:r>
              <a:rPr lang="en-US" sz="2400" dirty="0" err="1" smtClean="0"/>
              <a:t>nazardan</a:t>
            </a:r>
            <a:r>
              <a:rPr lang="en-US" sz="2400" dirty="0" smtClean="0"/>
              <a:t> ham </a:t>
            </a:r>
            <a:r>
              <a:rPr lang="en-US" sz="2400" dirty="0" err="1" smtClean="0"/>
              <a:t>ishlab</a:t>
            </a:r>
            <a:r>
              <a:rPr lang="en-US" sz="2400" dirty="0" smtClean="0"/>
              <a:t> </a:t>
            </a:r>
            <a:r>
              <a:rPr lang="en-US" sz="2400" dirty="0" err="1" smtClean="0"/>
              <a:t>chiqarilgan</a:t>
            </a:r>
            <a:r>
              <a:rPr lang="en-US" sz="2400" dirty="0" smtClean="0"/>
              <a:t> </a:t>
            </a:r>
            <a:r>
              <a:rPr lang="en-US" sz="2400" dirty="0" err="1" smtClean="0"/>
              <a:t>qimmat</a:t>
            </a:r>
            <a:r>
              <a:rPr lang="en-US" sz="2400" dirty="0" smtClean="0"/>
              <a:t> </a:t>
            </a:r>
            <a:r>
              <a:rPr lang="en-US" sz="2400" dirty="0" err="1" smtClean="0"/>
              <a:t>bo’lishi</a:t>
            </a:r>
            <a:r>
              <a:rPr lang="en-US" sz="2400" dirty="0" smtClean="0"/>
              <a:t> </a:t>
            </a:r>
            <a:r>
              <a:rPr lang="en-US" sz="2400" dirty="0" err="1" smtClean="0"/>
              <a:t>mumkin</a:t>
            </a:r>
            <a:r>
              <a:rPr lang="en-US" sz="2400" dirty="0" smtClean="0"/>
              <a:t>.</a:t>
            </a:r>
            <a:endParaRPr lang="ru-RU" sz="2400" dirty="0" smtClean="0"/>
          </a:p>
          <a:p>
            <a:endParaRPr lang="ru-RU" sz="24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142852"/>
            <a:ext cx="7929618" cy="11430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smtClean="0">
                <a:solidFill>
                  <a:srgbClr val="FF0000"/>
                </a:solidFill>
                <a:effectLst/>
              </a:rPr>
              <a:t>NT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jarayonlari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an'anaviy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jarayonida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afzalligi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effectLst/>
              </a:rPr>
              <a:t>misollari</a:t>
            </a:r>
            <a:r>
              <a:rPr lang="en-US" sz="3200" b="1" dirty="0" smtClean="0">
                <a:solidFill>
                  <a:srgbClr val="FF0000"/>
                </a:solidFill>
                <a:effectLst/>
              </a:rPr>
              <a:t>:</a:t>
            </a:r>
            <a:endParaRPr lang="ru-RU" sz="3200" b="1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357298"/>
            <a:ext cx="7858180" cy="5143536"/>
          </a:xfrm>
        </p:spPr>
        <p:txBody>
          <a:bodyPr>
            <a:normAutofit fontScale="85000" lnSpcReduction="10000"/>
          </a:bodyPr>
          <a:lstStyle/>
          <a:p>
            <a:pPr lvl="0"/>
            <a:r>
              <a:rPr lang="en-US" dirty="0" err="1" smtClean="0"/>
              <a:t>Murakkab</a:t>
            </a:r>
            <a:r>
              <a:rPr lang="en-US" dirty="0" smtClean="0"/>
              <a:t> </a:t>
            </a:r>
            <a:r>
              <a:rPr lang="en-US" dirty="0" err="1" smtClean="0"/>
              <a:t>shaklli</a:t>
            </a:r>
            <a:r>
              <a:rPr lang="en-US" dirty="0" smtClean="0"/>
              <a:t> </a:t>
            </a:r>
            <a:r>
              <a:rPr lang="en-US" dirty="0" err="1" smtClean="0"/>
              <a:t>ko'r</a:t>
            </a:r>
            <a:r>
              <a:rPr lang="en-US" dirty="0" smtClean="0"/>
              <a:t> </a:t>
            </a:r>
            <a:r>
              <a:rPr lang="en-US" dirty="0" err="1" smtClean="0"/>
              <a:t>teshik</a:t>
            </a:r>
            <a:r>
              <a:rPr lang="en-US" dirty="0" smtClean="0"/>
              <a:t> - </a:t>
            </a:r>
            <a:r>
              <a:rPr lang="en-US" dirty="0" err="1" smtClean="0"/>
              <a:t>masalan</a:t>
            </a:r>
            <a:r>
              <a:rPr lang="en-US" dirty="0" smtClean="0"/>
              <a:t>, 15 mm x 15 mm </a:t>
            </a:r>
            <a:r>
              <a:rPr lang="en-US" dirty="0" err="1" smtClean="0"/>
              <a:t>kvadrat</a:t>
            </a:r>
            <a:r>
              <a:rPr lang="en-US" dirty="0" smtClean="0"/>
              <a:t> </a:t>
            </a:r>
            <a:r>
              <a:rPr lang="en-US" dirty="0" err="1" smtClean="0"/>
              <a:t>teshigni</a:t>
            </a:r>
            <a:r>
              <a:rPr lang="en-US" dirty="0" smtClean="0"/>
              <a:t> 30 mm </a:t>
            </a:r>
            <a:r>
              <a:rPr lang="en-US" dirty="0" err="1" smtClean="0"/>
              <a:t>chuqurlikda</a:t>
            </a:r>
            <a:r>
              <a:rPr lang="en-US" dirty="0" smtClean="0"/>
              <a:t> 100 </a:t>
            </a:r>
            <a:r>
              <a:rPr lang="en-US" dirty="0" err="1" smtClean="0"/>
              <a:t>mkm</a:t>
            </a:r>
            <a:r>
              <a:rPr lang="en-US" dirty="0" smtClean="0"/>
              <a:t> </a:t>
            </a:r>
            <a:r>
              <a:rPr lang="en-US" dirty="0" err="1" smtClean="0"/>
              <a:t>aniqlik</a:t>
            </a:r>
            <a:r>
              <a:rPr lang="en-US" dirty="0" smtClean="0"/>
              <a:t> </a:t>
            </a:r>
            <a:r>
              <a:rPr lang="en-US" dirty="0" err="1" smtClean="0"/>
              <a:t>bilan</a:t>
            </a:r>
            <a:r>
              <a:rPr lang="en-US" dirty="0" smtClean="0"/>
              <a:t> </a:t>
            </a:r>
            <a:r>
              <a:rPr lang="en-US" dirty="0" err="1" smtClean="0"/>
              <a:t>tayorlash</a:t>
            </a:r>
            <a:r>
              <a:rPr lang="en-US" dirty="0" smtClean="0"/>
              <a:t>,</a:t>
            </a:r>
            <a:endParaRPr lang="ru-RU" dirty="0" smtClean="0"/>
          </a:p>
          <a:p>
            <a:pPr lvl="0"/>
            <a:r>
              <a:rPr lang="en-US" dirty="0" err="1" smtClean="0"/>
              <a:t>Mashina</a:t>
            </a:r>
            <a:r>
              <a:rPr lang="en-US" dirty="0" smtClean="0"/>
              <a:t> </a:t>
            </a:r>
            <a:r>
              <a:rPr lang="en-US" dirty="0" err="1" smtClean="0"/>
              <a:t>materialiga</a:t>
            </a:r>
            <a:r>
              <a:rPr lang="en-US" dirty="0" smtClean="0"/>
              <a:t> </a:t>
            </a:r>
            <a:r>
              <a:rPr lang="en-US" dirty="0" err="1" smtClean="0"/>
              <a:t>qiyin</a:t>
            </a:r>
            <a:r>
              <a:rPr lang="en-US" dirty="0" smtClean="0"/>
              <a:t> – </a:t>
            </a:r>
            <a:r>
              <a:rPr lang="en-US" dirty="0" err="1" smtClean="0"/>
              <a:t>masalan</a:t>
            </a:r>
            <a:r>
              <a:rPr lang="en-US" dirty="0" smtClean="0"/>
              <a:t> </a:t>
            </a:r>
            <a:r>
              <a:rPr lang="en-US" dirty="0" err="1" smtClean="0"/>
              <a:t>Inkonel</a:t>
            </a:r>
            <a:r>
              <a:rPr lang="en-US" dirty="0" smtClean="0"/>
              <a:t>, Titan </a:t>
            </a:r>
            <a:r>
              <a:rPr lang="en-US" dirty="0" err="1" smtClean="0"/>
              <a:t>qotishmalar</a:t>
            </a:r>
            <a:r>
              <a:rPr lang="en-US" dirty="0" smtClean="0"/>
              <a:t> </a:t>
            </a:r>
            <a:r>
              <a:rPr lang="en-US" dirty="0" err="1" smtClean="0"/>
              <a:t>yoki</a:t>
            </a:r>
            <a:r>
              <a:rPr lang="en-US" dirty="0" smtClean="0"/>
              <a:t> </a:t>
            </a:r>
            <a:r>
              <a:rPr lang="en-US" dirty="0" err="1" smtClean="0"/>
              <a:t>Karbidlar</a:t>
            </a:r>
            <a:r>
              <a:rPr lang="en-US" dirty="0" smtClean="0"/>
              <a:t>, </a:t>
            </a:r>
            <a:r>
              <a:rPr lang="en-US" dirty="0" err="1" smtClean="0"/>
              <a:t>Keramika</a:t>
            </a:r>
            <a:r>
              <a:rPr lang="en-US" dirty="0" smtClean="0"/>
              <a:t>, </a:t>
            </a:r>
            <a:r>
              <a:rPr lang="en-US" dirty="0" err="1" smtClean="0"/>
              <a:t>Kompozitlar</a:t>
            </a:r>
            <a:r>
              <a:rPr lang="en-US" dirty="0" smtClean="0"/>
              <a:t>, HSTR </a:t>
            </a:r>
            <a:r>
              <a:rPr lang="en-US" dirty="0" err="1" smtClean="0"/>
              <a:t>qotishmalari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,</a:t>
            </a:r>
            <a:endParaRPr lang="ru-RU" dirty="0" smtClean="0"/>
          </a:p>
          <a:p>
            <a:pPr lvl="0"/>
            <a:r>
              <a:rPr lang="en-US" dirty="0" smtClean="0"/>
              <a:t>Past </a:t>
            </a:r>
            <a:r>
              <a:rPr lang="en-US" dirty="0" err="1" smtClean="0"/>
              <a:t>bosimda</a:t>
            </a:r>
            <a:r>
              <a:rPr lang="en-US" dirty="0" smtClean="0"/>
              <a:t> </a:t>
            </a:r>
            <a:r>
              <a:rPr lang="en-US" dirty="0" err="1" smtClean="0"/>
              <a:t>silliqlash</a:t>
            </a:r>
            <a:r>
              <a:rPr lang="en-US" dirty="0" smtClean="0"/>
              <a:t> - </a:t>
            </a:r>
            <a:r>
              <a:rPr lang="en-US" dirty="0" err="1" smtClean="0"/>
              <a:t>elektrokimyoviy</a:t>
            </a:r>
            <a:r>
              <a:rPr lang="en-US" dirty="0" smtClean="0"/>
              <a:t> </a:t>
            </a:r>
            <a:r>
              <a:rPr lang="en-US" dirty="0" err="1" smtClean="0"/>
              <a:t>silliqlash</a:t>
            </a:r>
            <a:r>
              <a:rPr lang="en-US" dirty="0" smtClean="0"/>
              <a:t> </a:t>
            </a:r>
            <a:r>
              <a:rPr lang="en-US" dirty="0" err="1" smtClean="0"/>
              <a:t>an'anaviy</a:t>
            </a:r>
            <a:r>
              <a:rPr lang="en-US" dirty="0" smtClean="0"/>
              <a:t> </a:t>
            </a:r>
            <a:r>
              <a:rPr lang="en-US" dirty="0" err="1" smtClean="0"/>
              <a:t>silliqlash</a:t>
            </a:r>
            <a:r>
              <a:rPr lang="en-US" dirty="0" smtClean="0"/>
              <a:t> </a:t>
            </a:r>
            <a:r>
              <a:rPr lang="en-US" dirty="0" err="1" smtClean="0"/>
              <a:t>nisbatan</a:t>
            </a:r>
            <a:r>
              <a:rPr lang="en-US" dirty="0" smtClean="0"/>
              <a:t> </a:t>
            </a:r>
            <a:r>
              <a:rPr lang="en-US" dirty="0" err="1" smtClean="0"/>
              <a:t>afzallik</a:t>
            </a:r>
            <a:r>
              <a:rPr lang="en-US" dirty="0" smtClean="0"/>
              <a:t> </a:t>
            </a:r>
            <a:r>
              <a:rPr lang="en-US" dirty="0" err="1" smtClean="0"/>
              <a:t>beriladi</a:t>
            </a:r>
            <a:r>
              <a:rPr lang="en-US" dirty="0" smtClean="0"/>
              <a:t>,</a:t>
            </a:r>
            <a:endParaRPr lang="ru-RU" dirty="0" smtClean="0"/>
          </a:p>
          <a:p>
            <a:pPr lvl="0"/>
            <a:r>
              <a:rPr lang="en-US" dirty="0" err="1" smtClean="0"/>
              <a:t>Kichik</a:t>
            </a:r>
            <a:r>
              <a:rPr lang="en-US" dirty="0" smtClean="0"/>
              <a:t> </a:t>
            </a:r>
            <a:r>
              <a:rPr lang="en-US" dirty="0" err="1" smtClean="0"/>
              <a:t>diametrli</a:t>
            </a:r>
            <a:r>
              <a:rPr lang="en-US" dirty="0" smtClean="0"/>
              <a:t> </a:t>
            </a:r>
            <a:r>
              <a:rPr lang="en-US" dirty="0" err="1" smtClean="0"/>
              <a:t>teshik</a:t>
            </a:r>
            <a:r>
              <a:rPr lang="en-US" dirty="0" smtClean="0"/>
              <a:t> - </a:t>
            </a:r>
            <a:r>
              <a:rPr lang="en-US" dirty="0" err="1" smtClean="0"/>
              <a:t>masalan</a:t>
            </a:r>
            <a:r>
              <a:rPr lang="en-US" dirty="0" smtClean="0"/>
              <a:t>, d = 20 </a:t>
            </a:r>
            <a:r>
              <a:rPr lang="en-US" dirty="0" err="1" smtClean="0"/>
              <a:t>chuqurlikka</a:t>
            </a:r>
            <a:r>
              <a:rPr lang="en-US" dirty="0" smtClean="0"/>
              <a:t> </a:t>
            </a:r>
            <a:r>
              <a:rPr lang="en-US" dirty="0" err="1" smtClean="0"/>
              <a:t>diametri</a:t>
            </a:r>
            <a:r>
              <a:rPr lang="en-US" dirty="0" smtClean="0"/>
              <a:t> 1.5 </a:t>
            </a:r>
            <a:r>
              <a:rPr lang="en-US" dirty="0" smtClean="0"/>
              <a:t>mm </a:t>
            </a:r>
            <a:r>
              <a:rPr lang="en-US" dirty="0" err="1" smtClean="0"/>
              <a:t>teshik</a:t>
            </a:r>
            <a:r>
              <a:rPr lang="en-US" dirty="0" smtClean="0"/>
              <a:t> </a:t>
            </a:r>
            <a:r>
              <a:rPr lang="en-US" dirty="0" err="1" smtClean="0"/>
              <a:t>teshish</a:t>
            </a:r>
            <a:endParaRPr lang="ru-RU" dirty="0" smtClean="0"/>
          </a:p>
          <a:p>
            <a:pPr lvl="0"/>
            <a:r>
              <a:rPr lang="en-US" dirty="0" err="1" smtClean="0"/>
              <a:t>Kompozitlarga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dirty="0" err="1" smtClean="0">
                <a:solidFill>
                  <a:srgbClr val="FF0000"/>
                </a:solidFill>
                <a:effectLst/>
              </a:rPr>
              <a:t>Noan'anaviy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jarayoni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effectLst/>
              </a:rPr>
              <a:t>tanlash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643866" cy="4800600"/>
          </a:xfrm>
        </p:spPr>
        <p:txBody>
          <a:bodyPr/>
          <a:lstStyle/>
          <a:p>
            <a:pPr>
              <a:lnSpc>
                <a:spcPts val="4400"/>
              </a:lnSpc>
            </a:pPr>
            <a:r>
              <a:rPr lang="en-US" dirty="0" err="1" smtClean="0"/>
              <a:t>Noan'anaviy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usullarini</a:t>
            </a:r>
            <a:r>
              <a:rPr lang="en-US" dirty="0" smtClean="0"/>
              <a:t> </a:t>
            </a:r>
            <a:r>
              <a:rPr lang="en-US" dirty="0" err="1" smtClean="0"/>
              <a:t>to'g'ri</a:t>
            </a:r>
            <a:r>
              <a:rPr lang="en-US" dirty="0" smtClean="0"/>
              <a:t> </a:t>
            </a:r>
            <a:r>
              <a:rPr lang="en-US" dirty="0" err="1" smtClean="0"/>
              <a:t>tanlash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jihatlarga</a:t>
            </a:r>
            <a:r>
              <a:rPr lang="en-US" dirty="0" smtClean="0"/>
              <a:t> </a:t>
            </a:r>
            <a:r>
              <a:rPr lang="en-US" dirty="0" err="1" smtClean="0"/>
              <a:t>asoslanishi</a:t>
            </a:r>
            <a:r>
              <a:rPr lang="en-US" dirty="0" smtClean="0"/>
              <a:t> </a:t>
            </a:r>
            <a:r>
              <a:rPr lang="en-US" dirty="0" err="1" smtClean="0"/>
              <a:t>kerak</a:t>
            </a:r>
            <a:r>
              <a:rPr lang="en-US" dirty="0" smtClean="0"/>
              <a:t>.</a:t>
            </a:r>
            <a:endParaRPr lang="ru-RU" sz="2400" dirty="0" smtClean="0"/>
          </a:p>
          <a:p>
            <a:pPr lvl="0">
              <a:lnSpc>
                <a:spcPts val="4400"/>
              </a:lnSpc>
            </a:pPr>
            <a:r>
              <a:rPr lang="en-US" dirty="0" err="1" smtClean="0"/>
              <a:t>Jarayonning</a:t>
            </a:r>
            <a:r>
              <a:rPr lang="en-US" dirty="0" smtClean="0"/>
              <a:t> </a:t>
            </a:r>
            <a:r>
              <a:rPr lang="en-US" dirty="0" err="1" smtClean="0"/>
              <a:t>fizik</a:t>
            </a:r>
            <a:r>
              <a:rPr lang="en-US" dirty="0" smtClean="0"/>
              <a:t> </a:t>
            </a:r>
            <a:r>
              <a:rPr lang="en-US" dirty="0" err="1" smtClean="0"/>
              <a:t>parametrlari</a:t>
            </a:r>
            <a:endParaRPr lang="ru-RU" sz="2400" dirty="0" smtClean="0"/>
          </a:p>
          <a:p>
            <a:pPr lvl="0">
              <a:lnSpc>
                <a:spcPts val="4400"/>
              </a:lnSpc>
            </a:pPr>
            <a:r>
              <a:rPr lang="en-US" dirty="0" err="1" smtClean="0"/>
              <a:t>Ishlanadigan</a:t>
            </a:r>
            <a:r>
              <a:rPr lang="en-US" dirty="0" smtClean="0"/>
              <a:t> </a:t>
            </a:r>
            <a:r>
              <a:rPr lang="en-US" dirty="0" err="1" smtClean="0"/>
              <a:t>shakl</a:t>
            </a:r>
            <a:endParaRPr lang="ru-RU" sz="2400" dirty="0" smtClean="0"/>
          </a:p>
          <a:p>
            <a:pPr lvl="0">
              <a:lnSpc>
                <a:spcPts val="4400"/>
              </a:lnSpc>
            </a:pPr>
            <a:r>
              <a:rPr lang="en-US" dirty="0" err="1" smtClean="0"/>
              <a:t>Jarayon</a:t>
            </a:r>
            <a:r>
              <a:rPr lang="en-US" dirty="0" smtClean="0"/>
              <a:t> </a:t>
            </a:r>
            <a:r>
              <a:rPr lang="en-US" dirty="0" err="1" smtClean="0"/>
              <a:t>qobiliyatlari</a:t>
            </a:r>
            <a:endParaRPr lang="ru-RU" sz="2400" dirty="0" smtClean="0"/>
          </a:p>
          <a:p>
            <a:pPr lvl="0">
              <a:lnSpc>
                <a:spcPts val="4400"/>
              </a:lnSpc>
            </a:pPr>
            <a:r>
              <a:rPr lang="en-US" dirty="0" err="1" smtClean="0"/>
              <a:t>Jarayonlar</a:t>
            </a:r>
            <a:r>
              <a:rPr lang="en-US" dirty="0" smtClean="0"/>
              <a:t> </a:t>
            </a:r>
            <a:r>
              <a:rPr lang="en-US" dirty="0" err="1" smtClean="0"/>
              <a:t>iqtisodiyoti</a:t>
            </a:r>
            <a:endParaRPr lang="ru-RU" sz="2400" dirty="0" smtClean="0"/>
          </a:p>
          <a:p>
            <a:pPr>
              <a:lnSpc>
                <a:spcPts val="4400"/>
              </a:lnSpc>
            </a:pPr>
            <a:endParaRPr lang="ru-RU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NT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tasniflash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5304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NT </a:t>
            </a:r>
            <a:r>
              <a:rPr lang="en-US" dirty="0" err="1" smtClean="0"/>
              <a:t>tasniflash</a:t>
            </a:r>
            <a:r>
              <a:rPr lang="en-US" dirty="0" smtClean="0"/>
              <a:t> </a:t>
            </a:r>
            <a:r>
              <a:rPr lang="en-US" dirty="0" err="1" smtClean="0"/>
              <a:t>materiallarni</a:t>
            </a:r>
            <a:r>
              <a:rPr lang="en-US" dirty="0" smtClean="0"/>
              <a:t> </a:t>
            </a:r>
            <a:r>
              <a:rPr lang="en-US" dirty="0" err="1" smtClean="0"/>
              <a:t>olib</a:t>
            </a:r>
            <a:r>
              <a:rPr lang="en-US" dirty="0" smtClean="0"/>
              <a:t> </a:t>
            </a:r>
            <a:r>
              <a:rPr lang="en-US" dirty="0" err="1" smtClean="0"/>
              <a:t>tashlash</a:t>
            </a:r>
            <a:r>
              <a:rPr lang="en-US" dirty="0" smtClean="0"/>
              <a:t> </a:t>
            </a:r>
            <a:r>
              <a:rPr lang="en-US" dirty="0" err="1" smtClean="0"/>
              <a:t>uchun</a:t>
            </a:r>
            <a:r>
              <a:rPr lang="en-US" dirty="0" smtClean="0"/>
              <a:t> </a:t>
            </a:r>
            <a:r>
              <a:rPr lang="en-US" dirty="0" err="1" smtClean="0"/>
              <a:t>ishlatiladigan</a:t>
            </a:r>
            <a:r>
              <a:rPr lang="en-US" dirty="0" smtClean="0"/>
              <a:t> </a:t>
            </a:r>
            <a:r>
              <a:rPr lang="en-US" dirty="0" err="1" smtClean="0"/>
              <a:t>energiya</a:t>
            </a:r>
            <a:r>
              <a:rPr lang="en-US" dirty="0" smtClean="0"/>
              <a:t> </a:t>
            </a:r>
            <a:r>
              <a:rPr lang="en-US" dirty="0" err="1" smtClean="0"/>
              <a:t>bo’yicha</a:t>
            </a:r>
            <a:r>
              <a:rPr lang="en-US" dirty="0" smtClean="0"/>
              <a:t> </a:t>
            </a:r>
            <a:r>
              <a:rPr lang="en-US" dirty="0" err="1" smtClean="0"/>
              <a:t>tasniflanadi</a:t>
            </a:r>
            <a:r>
              <a:rPr lang="en-US" dirty="0" smtClean="0"/>
              <a:t>:</a:t>
            </a:r>
            <a:endParaRPr lang="ru-RU" sz="2400" dirty="0" smtClean="0"/>
          </a:p>
          <a:p>
            <a:pPr lvl="0"/>
            <a:r>
              <a:rPr lang="en-US" dirty="0" err="1" smtClean="0"/>
              <a:t>Mexanik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(</a:t>
            </a:r>
            <a:r>
              <a:rPr lang="en-US" dirty="0" err="1" smtClean="0"/>
              <a:t>Abraziv</a:t>
            </a:r>
            <a:r>
              <a:rPr lang="en-US" dirty="0" smtClean="0"/>
              <a:t> </a:t>
            </a:r>
            <a:r>
              <a:rPr lang="en-US" dirty="0" smtClean="0"/>
              <a:t>Jet </a:t>
            </a:r>
            <a:r>
              <a:rPr lang="en-US" dirty="0" err="1" smtClean="0"/>
              <a:t>Mexaniklar</a:t>
            </a:r>
            <a:r>
              <a:rPr lang="en-US" dirty="0" smtClean="0"/>
              <a:t> (AJM</a:t>
            </a:r>
            <a:r>
              <a:rPr lang="en-US" dirty="0" smtClean="0"/>
              <a:t>),</a:t>
            </a:r>
            <a:r>
              <a:rPr lang="en-US" dirty="0" err="1" smtClean="0"/>
              <a:t>Ultratovushli</a:t>
            </a:r>
            <a:r>
              <a:rPr lang="en-US" dirty="0" smtClean="0"/>
              <a:t> </a:t>
            </a:r>
            <a:r>
              <a:rPr lang="en-US" dirty="0" err="1" smtClean="0"/>
              <a:t>Mexaniklar</a:t>
            </a:r>
            <a:r>
              <a:rPr lang="en-US" dirty="0" smtClean="0"/>
              <a:t> (USM</a:t>
            </a:r>
            <a:r>
              <a:rPr lang="en-US" dirty="0" smtClean="0"/>
              <a:t>), </a:t>
            </a:r>
            <a:r>
              <a:rPr lang="en-US" dirty="0" err="1" smtClean="0"/>
              <a:t>Suv</a:t>
            </a:r>
            <a:r>
              <a:rPr lang="en-US" dirty="0" smtClean="0"/>
              <a:t> Jet </a:t>
            </a:r>
            <a:r>
              <a:rPr lang="en-US" dirty="0" err="1" smtClean="0"/>
              <a:t>Mexaniklar</a:t>
            </a:r>
            <a:r>
              <a:rPr lang="en-US" dirty="0" smtClean="0"/>
              <a:t> (WJM)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NT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tasniflash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5304" cy="4800600"/>
          </a:xfrm>
        </p:spPr>
        <p:txBody>
          <a:bodyPr>
            <a:normAutofit lnSpcReduction="10000"/>
          </a:bodyPr>
          <a:lstStyle/>
          <a:p>
            <a:pPr lvl="0"/>
            <a:r>
              <a:rPr lang="en-US" dirty="0" err="1" smtClean="0"/>
              <a:t>Electrokimyoviy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(</a:t>
            </a:r>
            <a:r>
              <a:rPr lang="en-US" dirty="0" err="1" smtClean="0"/>
              <a:t>Elektrokimyoviy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(EKM</a:t>
            </a:r>
            <a:r>
              <a:rPr lang="en-US" dirty="0" smtClean="0"/>
              <a:t>),</a:t>
            </a:r>
            <a:r>
              <a:rPr lang="en-US" dirty="0" err="1" smtClean="0"/>
              <a:t>Elektro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silliqlash</a:t>
            </a:r>
            <a:r>
              <a:rPr lang="en-US" dirty="0" smtClean="0"/>
              <a:t> (EKG</a:t>
            </a:r>
            <a:r>
              <a:rPr lang="en-US" dirty="0" smtClean="0"/>
              <a:t>),Electro </a:t>
            </a:r>
            <a:r>
              <a:rPr lang="en-US" dirty="0" smtClean="0"/>
              <a:t>Jet </a:t>
            </a:r>
            <a:r>
              <a:rPr lang="en-US" dirty="0" err="1" smtClean="0"/>
              <a:t>Burg'ilash</a:t>
            </a:r>
            <a:r>
              <a:rPr lang="en-US" dirty="0" smtClean="0"/>
              <a:t> </a:t>
            </a:r>
            <a:r>
              <a:rPr lang="en-US" dirty="0" err="1" smtClean="0"/>
              <a:t>qurilmalari</a:t>
            </a:r>
            <a:r>
              <a:rPr lang="en-US" dirty="0" smtClean="0"/>
              <a:t> (EJD</a:t>
            </a:r>
            <a:r>
              <a:rPr lang="en-US" dirty="0" smtClean="0"/>
              <a:t>).</a:t>
            </a:r>
            <a:endParaRPr lang="ru-RU" sz="2000" dirty="0" smtClean="0"/>
          </a:p>
          <a:p>
            <a:endParaRPr lang="ru-RU" sz="2400" dirty="0" smtClean="0"/>
          </a:p>
          <a:p>
            <a:pPr lvl="0"/>
            <a:r>
              <a:rPr lang="en-US" dirty="0" err="1" smtClean="0"/>
              <a:t>Elektro-Issiqlik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(Electro-</a:t>
            </a:r>
            <a:r>
              <a:rPr lang="en-US" dirty="0" err="1" smtClean="0"/>
              <a:t>oqindi</a:t>
            </a:r>
            <a:r>
              <a:rPr lang="en-US" dirty="0" smtClean="0"/>
              <a:t> </a:t>
            </a:r>
            <a:r>
              <a:rPr lang="en-US" dirty="0" err="1" smtClean="0"/>
              <a:t>mexaniklar</a:t>
            </a:r>
            <a:r>
              <a:rPr lang="en-US" dirty="0" smtClean="0"/>
              <a:t> (EDM</a:t>
            </a:r>
            <a:r>
              <a:rPr lang="en-US" dirty="0" smtClean="0"/>
              <a:t>), </a:t>
            </a:r>
            <a:r>
              <a:rPr lang="en-US" dirty="0" err="1" smtClean="0"/>
              <a:t>Lazer</a:t>
            </a:r>
            <a:r>
              <a:rPr lang="en-US" dirty="0" smtClean="0"/>
              <a:t> </a:t>
            </a:r>
            <a:r>
              <a:rPr lang="en-US" dirty="0" smtClean="0"/>
              <a:t>Jet </a:t>
            </a:r>
            <a:r>
              <a:rPr lang="en-US" dirty="0" err="1" smtClean="0"/>
              <a:t>Mexaniklar</a:t>
            </a:r>
            <a:r>
              <a:rPr lang="en-US" dirty="0" smtClean="0"/>
              <a:t> (LJM</a:t>
            </a:r>
            <a:r>
              <a:rPr lang="en-US" dirty="0" smtClean="0"/>
              <a:t>), Electron </a:t>
            </a:r>
            <a:r>
              <a:rPr lang="en-US" dirty="0" err="1" smtClean="0"/>
              <a:t>Nur</a:t>
            </a:r>
            <a:r>
              <a:rPr lang="en-US" dirty="0" smtClean="0"/>
              <a:t> </a:t>
            </a:r>
            <a:r>
              <a:rPr lang="en-US" dirty="0" err="1" smtClean="0"/>
              <a:t>Mexanikali</a:t>
            </a:r>
            <a:r>
              <a:rPr lang="en-US" dirty="0" smtClean="0"/>
              <a:t> (</a:t>
            </a:r>
            <a:r>
              <a:rPr lang="en-US" dirty="0" smtClean="0"/>
              <a:t>EBM) 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NT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tasniflash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14414" y="1447800"/>
            <a:ext cx="7715304" cy="4800600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dirty="0" err="1" smtClean="0"/>
              <a:t>Electrokimyoviy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(</a:t>
            </a:r>
            <a:r>
              <a:rPr lang="en-US" dirty="0" err="1" smtClean="0"/>
              <a:t>Elektrokimyoviy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(EKM</a:t>
            </a:r>
            <a:r>
              <a:rPr lang="en-US" dirty="0" smtClean="0"/>
              <a:t>),</a:t>
            </a:r>
            <a:r>
              <a:rPr lang="en-US" dirty="0" err="1" smtClean="0"/>
              <a:t>Elektro</a:t>
            </a:r>
            <a:r>
              <a:rPr lang="en-US" dirty="0" smtClean="0"/>
              <a:t> </a:t>
            </a:r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silliqlash</a:t>
            </a:r>
            <a:r>
              <a:rPr lang="en-US" dirty="0" smtClean="0"/>
              <a:t> (EKG</a:t>
            </a:r>
            <a:r>
              <a:rPr lang="en-US" dirty="0" smtClean="0"/>
              <a:t>),Electro </a:t>
            </a:r>
            <a:r>
              <a:rPr lang="en-US" dirty="0" smtClean="0"/>
              <a:t>Jet </a:t>
            </a:r>
            <a:r>
              <a:rPr lang="en-US" dirty="0" err="1" smtClean="0"/>
              <a:t>Burg'ilash</a:t>
            </a:r>
            <a:r>
              <a:rPr lang="en-US" dirty="0" smtClean="0"/>
              <a:t> </a:t>
            </a:r>
            <a:r>
              <a:rPr lang="en-US" dirty="0" err="1" smtClean="0"/>
              <a:t>qurilmalari</a:t>
            </a:r>
            <a:r>
              <a:rPr lang="en-US" dirty="0" smtClean="0"/>
              <a:t> (EJD</a:t>
            </a:r>
            <a:r>
              <a:rPr lang="en-US" dirty="0" smtClean="0"/>
              <a:t>).</a:t>
            </a:r>
            <a:endParaRPr lang="ru-RU" sz="2000" dirty="0" smtClean="0"/>
          </a:p>
          <a:p>
            <a:endParaRPr lang="ru-RU" sz="1100" dirty="0" smtClean="0"/>
          </a:p>
          <a:p>
            <a:pPr lvl="0"/>
            <a:r>
              <a:rPr lang="en-US" dirty="0" err="1" smtClean="0"/>
              <a:t>Elektro-Issiqlik</a:t>
            </a:r>
            <a:r>
              <a:rPr lang="en-US" dirty="0" smtClean="0"/>
              <a:t> </a:t>
            </a:r>
            <a:r>
              <a:rPr lang="en-US" dirty="0" err="1" smtClean="0"/>
              <a:t>Jarayonlari</a:t>
            </a:r>
            <a:r>
              <a:rPr lang="en-US" dirty="0" smtClean="0"/>
              <a:t> (Electro-</a:t>
            </a:r>
            <a:r>
              <a:rPr lang="en-US" dirty="0" err="1" smtClean="0"/>
              <a:t>oqindi</a:t>
            </a:r>
            <a:r>
              <a:rPr lang="en-US" dirty="0" smtClean="0"/>
              <a:t> </a:t>
            </a:r>
            <a:r>
              <a:rPr lang="en-US" dirty="0" err="1" smtClean="0"/>
              <a:t>mexaniklar</a:t>
            </a:r>
            <a:r>
              <a:rPr lang="en-US" dirty="0" smtClean="0"/>
              <a:t> (EDM</a:t>
            </a:r>
            <a:r>
              <a:rPr lang="en-US" dirty="0" smtClean="0"/>
              <a:t>), </a:t>
            </a:r>
            <a:r>
              <a:rPr lang="en-US" dirty="0" err="1" smtClean="0"/>
              <a:t>Lazer</a:t>
            </a:r>
            <a:r>
              <a:rPr lang="en-US" dirty="0" smtClean="0"/>
              <a:t> </a:t>
            </a:r>
            <a:r>
              <a:rPr lang="en-US" dirty="0" smtClean="0"/>
              <a:t>Jet </a:t>
            </a:r>
            <a:r>
              <a:rPr lang="en-US" dirty="0" err="1" smtClean="0"/>
              <a:t>Mexaniklar</a:t>
            </a:r>
            <a:r>
              <a:rPr lang="en-US" dirty="0" smtClean="0"/>
              <a:t> (LJM</a:t>
            </a:r>
            <a:r>
              <a:rPr lang="en-US" dirty="0" smtClean="0"/>
              <a:t>), Electron </a:t>
            </a:r>
            <a:r>
              <a:rPr lang="en-US" dirty="0" err="1" smtClean="0"/>
              <a:t>Nur</a:t>
            </a:r>
            <a:r>
              <a:rPr lang="en-US" dirty="0" smtClean="0"/>
              <a:t> </a:t>
            </a:r>
            <a:r>
              <a:rPr lang="en-US" dirty="0" err="1" smtClean="0"/>
              <a:t>Mexanikali</a:t>
            </a:r>
            <a:r>
              <a:rPr lang="en-US" dirty="0" smtClean="0"/>
              <a:t> (</a:t>
            </a:r>
            <a:r>
              <a:rPr lang="en-US" dirty="0" smtClean="0"/>
              <a:t>EBM) </a:t>
            </a:r>
            <a:endParaRPr lang="en-US" dirty="0" smtClean="0"/>
          </a:p>
          <a:p>
            <a:pPr lvl="1"/>
            <a:endParaRPr lang="en-US" sz="1200" dirty="0" smtClean="0"/>
          </a:p>
          <a:p>
            <a:pPr lvl="0"/>
            <a:r>
              <a:rPr lang="en-US" dirty="0" err="1" smtClean="0"/>
              <a:t>Kimyoviy</a:t>
            </a:r>
            <a:r>
              <a:rPr lang="en-US" dirty="0" smtClean="0"/>
              <a:t> </a:t>
            </a:r>
            <a:r>
              <a:rPr lang="en-US" dirty="0" err="1" smtClean="0"/>
              <a:t>Jarayonlar</a:t>
            </a:r>
            <a:r>
              <a:rPr lang="en-US" dirty="0" smtClean="0"/>
              <a:t> (</a:t>
            </a:r>
            <a:r>
              <a:rPr lang="en-US" dirty="0" err="1" smtClean="0"/>
              <a:t>Kimyo</a:t>
            </a:r>
            <a:r>
              <a:rPr lang="en-US" dirty="0" smtClean="0"/>
              <a:t> </a:t>
            </a:r>
            <a:r>
              <a:rPr lang="en-US" dirty="0" err="1" smtClean="0"/>
              <a:t>tegirmon</a:t>
            </a:r>
            <a:r>
              <a:rPr lang="en-US" dirty="0" smtClean="0"/>
              <a:t> </a:t>
            </a:r>
            <a:r>
              <a:rPr lang="en-US" dirty="0" err="1" smtClean="0"/>
              <a:t>mashinasi</a:t>
            </a:r>
            <a:r>
              <a:rPr lang="en-US" dirty="0" smtClean="0"/>
              <a:t> (CHM</a:t>
            </a:r>
            <a:r>
              <a:rPr lang="en-US" dirty="0" smtClean="0"/>
              <a:t>), Photochemical </a:t>
            </a:r>
            <a:r>
              <a:rPr lang="en-US" dirty="0" err="1" smtClean="0"/>
              <a:t>tegirmon</a:t>
            </a:r>
            <a:r>
              <a:rPr lang="en-US" dirty="0" smtClean="0"/>
              <a:t> </a:t>
            </a:r>
            <a:r>
              <a:rPr lang="en-US" dirty="0" err="1" smtClean="0"/>
              <a:t>mashinasi</a:t>
            </a:r>
            <a:r>
              <a:rPr lang="en-US" dirty="0" smtClean="0"/>
              <a:t> (PCM</a:t>
            </a:r>
            <a:r>
              <a:rPr lang="en-US" dirty="0" smtClean="0"/>
              <a:t>).</a:t>
            </a:r>
            <a:r>
              <a:rPr lang="en-US" dirty="0" smtClean="0"/>
              <a:t> </a:t>
            </a:r>
            <a:endParaRPr lang="ru-RU" sz="2400" dirty="0" smtClean="0"/>
          </a:p>
          <a:p>
            <a:pPr lvl="0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effectLst/>
              </a:rPr>
              <a:t>Plazma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jarayoni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Содержимое 3" descr="C:\Users\User\Desktop\Рисунок7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285860"/>
            <a:ext cx="7429551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effectLst/>
              </a:rPr>
              <a:t>Yuqori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bosimli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suv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oqimi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bilan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ishlov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effectLst/>
              </a:rPr>
              <a:t>berish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 (WJM</a:t>
            </a:r>
            <a:r>
              <a:rPr lang="en-US" dirty="0" smtClean="0">
                <a:solidFill>
                  <a:srgbClr val="FF0000"/>
                </a:solidFill>
                <a:effectLst/>
              </a:rPr>
              <a:t>)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pic>
        <p:nvPicPr>
          <p:cNvPr id="6" name="Содержимое 5" descr="C:\Users\User\Desktop\Рисунок8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428736"/>
            <a:ext cx="7643866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642918"/>
            <a:ext cx="7498080" cy="500058"/>
          </a:xfrm>
        </p:spPr>
        <p:txBody>
          <a:bodyPr>
            <a:noAutofit/>
          </a:bodyPr>
          <a:lstStyle/>
          <a:p>
            <a:pPr lvl="0" algn="ctr"/>
            <a:r>
              <a:rPr lang="ru-RU" sz="3200" dirty="0" smtClean="0">
                <a:solidFill>
                  <a:srgbClr val="C00000"/>
                </a:solidFill>
              </a:rPr>
              <a:t> </a:t>
            </a:r>
            <a:r>
              <a:rPr lang="en-US" sz="3200" dirty="0" smtClean="0">
                <a:solidFill>
                  <a:srgbClr val="C00000"/>
                </a:solidFill>
              </a:rPr>
              <a:t/>
            </a:r>
            <a:br>
              <a:rPr lang="en-US" sz="3200" dirty="0" smtClean="0">
                <a:solidFill>
                  <a:srgbClr val="C00000"/>
                </a:solidFill>
              </a:rPr>
            </a:br>
            <a:r>
              <a:rPr lang="en-US" sz="3200" b="1" dirty="0" err="1" smtClean="0">
                <a:solidFill>
                  <a:srgbClr val="C00000"/>
                </a:solidFill>
              </a:rPr>
              <a:t>J</a:t>
            </a:r>
            <a:r>
              <a:rPr lang="en-US" sz="3200" b="1" dirty="0" err="1" smtClean="0">
                <a:solidFill>
                  <a:srgbClr val="C00000"/>
                </a:solidFill>
              </a:rPr>
              <a:t>ilvirlash</a:t>
            </a:r>
            <a:r>
              <a:rPr lang="ru-RU" sz="3200" dirty="0" smtClean="0">
                <a:solidFill>
                  <a:srgbClr val="C00000"/>
                </a:solidFill>
              </a:rPr>
              <a:t/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 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96646" indent="-514350">
              <a:buAutoNum type="arabicPeriod"/>
            </a:pPr>
            <a:r>
              <a:rPr lang="en-US" dirty="0" err="1" smtClean="0"/>
              <a:t>Detal</a:t>
            </a:r>
            <a:r>
              <a:rPr lang="en-US" dirty="0" smtClean="0"/>
              <a:t> </a:t>
            </a:r>
            <a:r>
              <a:rPr lang="en-US" dirty="0" err="1" smtClean="0"/>
              <a:t>yuzasi</a:t>
            </a:r>
            <a:r>
              <a:rPr lang="en-US" dirty="0" smtClean="0"/>
              <a:t> </a:t>
            </a:r>
            <a:r>
              <a:rPr lang="en-US" dirty="0" err="1" smtClean="0"/>
              <a:t>g’adir-budurligini</a:t>
            </a:r>
            <a:r>
              <a:rPr lang="en-US" dirty="0" smtClean="0"/>
              <a:t> </a:t>
            </a:r>
            <a:r>
              <a:rPr lang="en-US" dirty="0" err="1" smtClean="0"/>
              <a:t>yahshilashga</a:t>
            </a:r>
            <a:r>
              <a:rPr lang="en-US" dirty="0" smtClean="0"/>
              <a:t> </a:t>
            </a:r>
            <a:r>
              <a:rPr lang="en-US" dirty="0" err="1" smtClean="0"/>
              <a:t>mo’ljallangan</a:t>
            </a:r>
            <a:r>
              <a:rPr lang="en-US" dirty="0" smtClean="0"/>
              <a:t>.</a:t>
            </a:r>
            <a:r>
              <a:rPr lang="ru-RU" dirty="0" smtClean="0"/>
              <a:t> </a:t>
            </a:r>
            <a:endParaRPr lang="en-US" dirty="0" smtClean="0"/>
          </a:p>
          <a:p>
            <a:pPr marL="1117854" lvl="2" indent="-514350">
              <a:buAutoNum type="arabicPeriod"/>
            </a:pPr>
            <a:endParaRPr lang="en-US" sz="1000" dirty="0" smtClean="0"/>
          </a:p>
          <a:p>
            <a:pPr marL="596646" indent="-514350">
              <a:buAutoNum type="arabicPeriod"/>
            </a:pPr>
            <a:r>
              <a:rPr lang="en-US" dirty="0" err="1" smtClean="0"/>
              <a:t>Ishchi</a:t>
            </a:r>
            <a:r>
              <a:rPr lang="en-US" dirty="0" smtClean="0"/>
              <a:t> </a:t>
            </a:r>
            <a:r>
              <a:rPr lang="en-US" dirty="0" err="1" smtClean="0"/>
              <a:t>elementlari</a:t>
            </a:r>
            <a:r>
              <a:rPr lang="en-US" dirty="0" smtClean="0"/>
              <a:t> – </a:t>
            </a:r>
            <a:r>
              <a:rPr lang="en-US" dirty="0" err="1" smtClean="0"/>
              <a:t>har</a:t>
            </a:r>
            <a:r>
              <a:rPr lang="en-US" dirty="0" smtClean="0"/>
              <a:t> </a:t>
            </a:r>
            <a:r>
              <a:rPr lang="en-US" dirty="0" err="1" smtClean="0"/>
              <a:t>hil</a:t>
            </a:r>
            <a:r>
              <a:rPr lang="en-US" dirty="0" smtClean="0"/>
              <a:t> </a:t>
            </a:r>
            <a:r>
              <a:rPr lang="en-US" dirty="0" err="1" smtClean="0"/>
              <a:t>o’lchamdagi</a:t>
            </a:r>
            <a:r>
              <a:rPr lang="en-US" dirty="0" smtClean="0"/>
              <a:t> </a:t>
            </a:r>
            <a:r>
              <a:rPr lang="en-US" dirty="0" err="1" smtClean="0"/>
              <a:t>zirracharli</a:t>
            </a:r>
            <a:r>
              <a:rPr lang="en-US" dirty="0" smtClean="0"/>
              <a:t> </a:t>
            </a:r>
            <a:r>
              <a:rPr lang="en-US" dirty="0" err="1" smtClean="0"/>
              <a:t>jivirlash</a:t>
            </a:r>
            <a:r>
              <a:rPr lang="en-US" dirty="0" smtClean="0"/>
              <a:t> </a:t>
            </a:r>
            <a:r>
              <a:rPr lang="en-US" dirty="0" err="1" smtClean="0"/>
              <a:t>toshlari</a:t>
            </a:r>
            <a:r>
              <a:rPr lang="ru-RU" dirty="0" smtClean="0"/>
              <a:t>.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1000" dirty="0" smtClean="0"/>
          </a:p>
          <a:p>
            <a:pPr marL="596646" indent="-514350">
              <a:buAutoNum type="arabicPeriod"/>
            </a:pPr>
            <a:r>
              <a:rPr lang="en-US" dirty="0" err="1" smtClean="0"/>
              <a:t>Jilvirlashda</a:t>
            </a:r>
            <a:r>
              <a:rPr lang="en-US" dirty="0" smtClean="0"/>
              <a:t> </a:t>
            </a:r>
            <a:r>
              <a:rPr lang="en-US" dirty="0" err="1" smtClean="0"/>
              <a:t>katta</a:t>
            </a:r>
            <a:r>
              <a:rPr lang="en-US" dirty="0" smtClean="0"/>
              <a:t> </a:t>
            </a:r>
            <a:r>
              <a:rPr lang="en-US" dirty="0" err="1" smtClean="0"/>
              <a:t>hajmda</a:t>
            </a:r>
            <a:r>
              <a:rPr lang="en-US" dirty="0" smtClean="0"/>
              <a:t> </a:t>
            </a:r>
            <a:r>
              <a:rPr lang="en-US" dirty="0" err="1" smtClean="0"/>
              <a:t>issiklik</a:t>
            </a:r>
            <a:r>
              <a:rPr lang="en-US" dirty="0" smtClean="0"/>
              <a:t> </a:t>
            </a:r>
            <a:r>
              <a:rPr lang="en-US" dirty="0" err="1" smtClean="0"/>
              <a:t>paydo</a:t>
            </a:r>
            <a:r>
              <a:rPr lang="en-US" dirty="0" smtClean="0"/>
              <a:t> </a:t>
            </a:r>
            <a:r>
              <a:rPr lang="en-US" dirty="0" err="1" smtClean="0"/>
              <a:t>bo’lishligi</a:t>
            </a:r>
            <a:r>
              <a:rPr lang="en-US" dirty="0" smtClean="0"/>
              <a:t> </a:t>
            </a:r>
            <a:r>
              <a:rPr lang="en-US" dirty="0" err="1" smtClean="0"/>
              <a:t>sababli</a:t>
            </a:r>
            <a:r>
              <a:rPr lang="en-US" dirty="0" smtClean="0"/>
              <a:t> </a:t>
            </a:r>
            <a:r>
              <a:rPr lang="en-US" dirty="0" err="1" smtClean="0"/>
              <a:t>sovutish-og’lash</a:t>
            </a:r>
            <a:r>
              <a:rPr lang="en-US" dirty="0" smtClean="0"/>
              <a:t> </a:t>
            </a:r>
            <a:r>
              <a:rPr lang="en-US" dirty="0" err="1" smtClean="0"/>
              <a:t>suyukliliklar</a:t>
            </a:r>
            <a:r>
              <a:rPr lang="en-US" dirty="0" smtClean="0"/>
              <a:t> </a:t>
            </a:r>
            <a:r>
              <a:rPr lang="en-US" dirty="0" err="1" smtClean="0"/>
              <a:t>ishlatiladi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Содержимое 4" descr="Шлифование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18" y="1214422"/>
            <a:ext cx="664373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3200" dirty="0" smtClean="0">
                <a:solidFill>
                  <a:srgbClr val="C00000"/>
                </a:solidFill>
              </a:rPr>
              <a:t> </a:t>
            </a:r>
            <a:r>
              <a:rPr lang="en-US" sz="3200" dirty="0" smtClean="0">
                <a:solidFill>
                  <a:srgbClr val="C00000"/>
                </a:solidFill>
              </a:rPr>
              <a:t/>
            </a:r>
            <a:br>
              <a:rPr lang="en-US" sz="3200" dirty="0" smtClean="0">
                <a:solidFill>
                  <a:srgbClr val="C00000"/>
                </a:solidFill>
              </a:rPr>
            </a:br>
            <a:r>
              <a:rPr lang="en-US" sz="3200" b="1" dirty="0" err="1" smtClean="0">
                <a:solidFill>
                  <a:srgbClr val="C00000"/>
                </a:solidFill>
              </a:rPr>
              <a:t>J</a:t>
            </a:r>
            <a:r>
              <a:rPr lang="en-US" sz="3200" b="1" dirty="0" err="1" smtClean="0">
                <a:solidFill>
                  <a:srgbClr val="C00000"/>
                </a:solidFill>
              </a:rPr>
              <a:t>ilvirlash</a:t>
            </a:r>
            <a:r>
              <a:rPr lang="ru-RU" sz="3200" dirty="0" smtClean="0">
                <a:solidFill>
                  <a:srgbClr val="C00000"/>
                </a:solidFill>
              </a:rPr>
              <a:t/>
            </a:r>
            <a:br>
              <a:rPr lang="ru-RU" sz="3200" dirty="0" smtClean="0">
                <a:solidFill>
                  <a:srgbClr val="C00000"/>
                </a:solidFill>
              </a:rPr>
            </a:br>
            <a:r>
              <a:rPr lang="ru-RU" sz="3200" dirty="0" smtClean="0">
                <a:solidFill>
                  <a:srgbClr val="C00000"/>
                </a:solidFill>
              </a:rPr>
              <a:t> </a:t>
            </a:r>
            <a:endParaRPr lang="ru-RU" sz="3200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480" y="5715016"/>
            <a:ext cx="68580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Jilvirlash</a:t>
            </a:r>
            <a:r>
              <a:rPr lang="en-US" dirty="0" smtClean="0"/>
              <a:t> </a:t>
            </a:r>
            <a:r>
              <a:rPr lang="en-US" dirty="0" err="1" smtClean="0"/>
              <a:t>turlari</a:t>
            </a:r>
            <a:r>
              <a:rPr lang="en-US" dirty="0" smtClean="0"/>
              <a:t>:	1. </a:t>
            </a:r>
            <a:r>
              <a:rPr lang="en-US" dirty="0" err="1" smtClean="0"/>
              <a:t>tashqi</a:t>
            </a:r>
            <a:endParaRPr lang="en-US" dirty="0" smtClean="0"/>
          </a:p>
          <a:p>
            <a:r>
              <a:rPr lang="en-US" dirty="0" smtClean="0"/>
              <a:t>		2. </a:t>
            </a:r>
            <a:r>
              <a:rPr lang="en-US" dirty="0" err="1" smtClean="0"/>
              <a:t>ichki</a:t>
            </a:r>
            <a:endParaRPr lang="ru-RU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3600" dirty="0" smtClean="0">
                <a:solidFill>
                  <a:srgbClr val="C00000"/>
                </a:solidFill>
              </a:rPr>
              <a:t> 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Issiqlik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bilan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 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435608" y="1214422"/>
            <a:ext cx="7498080" cy="5033978"/>
          </a:xfrm>
        </p:spPr>
        <p:txBody>
          <a:bodyPr>
            <a:noAutofit/>
          </a:bodyPr>
          <a:lstStyle/>
          <a:p>
            <a:pPr marL="0" lvl="0" indent="252413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Issiqlik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berishning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bosqichi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58775" lvl="0" indent="447675" fontAlgn="base"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haroratgacha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isitish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58775" lvl="0" indent="447675" fontAlgn="base"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ichida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haroratni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saklash</a:t>
            </a:r>
            <a:endParaRPr lang="en-US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58775" lvl="0" indent="447675" fontAlgn="base"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tezlik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deytalni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sovutish</a:t>
            </a:r>
            <a:endParaRPr lang="en-US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252413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endParaRPr lang="en-US" sz="2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Isitish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harorati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holatda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omillarga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boglik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35877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o’lchamlari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35877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qo’rsatqichlari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35877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Ishatilayotgan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isitish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pechi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717550" lvl="0" indent="-358775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>
                <a:tab pos="457200" algn="l"/>
              </a:tabLst>
            </a:pP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Metall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hususiyatlari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</a:t>
            </a:r>
            <a:r>
              <a:rPr lang="en-US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tezligi</a:t>
            </a:r>
            <a:r>
              <a:rPr lang="ru-RU" sz="2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Autofit/>
          </a:bodyPr>
          <a:lstStyle/>
          <a:p>
            <a:pPr lvl="0" algn="ctr"/>
            <a:r>
              <a:rPr lang="ru-RU" sz="3600" dirty="0" smtClean="0">
                <a:solidFill>
                  <a:srgbClr val="C00000"/>
                </a:solidFill>
              </a:rPr>
              <a:t> 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Issiqlik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bilan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 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435608" y="1214422"/>
            <a:ext cx="7498080" cy="5033978"/>
          </a:xfrm>
        </p:spPr>
        <p:txBody>
          <a:bodyPr>
            <a:noAutofit/>
          </a:bodyPr>
          <a:lstStyle/>
          <a:p>
            <a:r>
              <a:rPr lang="en-US" sz="2800" dirty="0" err="1" smtClean="0"/>
              <a:t>Termik</a:t>
            </a:r>
            <a:r>
              <a:rPr lang="en-US" sz="2800" dirty="0" smtClean="0"/>
              <a:t> </a:t>
            </a:r>
            <a:r>
              <a:rPr lang="en-US" sz="2800" dirty="0" err="1" smtClean="0"/>
              <a:t>ishlash</a:t>
            </a:r>
            <a:r>
              <a:rPr lang="en-US" sz="2800" dirty="0" smtClean="0"/>
              <a:t> </a:t>
            </a:r>
            <a:r>
              <a:rPr lang="en-US" sz="2800" dirty="0" err="1" smtClean="0"/>
              <a:t>deb</a:t>
            </a:r>
            <a:r>
              <a:rPr lang="en-US" sz="2800" dirty="0" smtClean="0"/>
              <a:t>, </a:t>
            </a:r>
            <a:r>
              <a:rPr lang="en-US" sz="2800" dirty="0" err="1" smtClean="0"/>
              <a:t>metall</a:t>
            </a:r>
            <a:r>
              <a:rPr lang="en-US" sz="2800" dirty="0" smtClean="0"/>
              <a:t> </a:t>
            </a:r>
            <a:r>
              <a:rPr lang="en-US" sz="2800" dirty="0" err="1" smtClean="0"/>
              <a:t>qotishmalarini</a:t>
            </a:r>
            <a:r>
              <a:rPr lang="en-US" sz="2800" dirty="0" smtClean="0"/>
              <a:t> </a:t>
            </a:r>
            <a:r>
              <a:rPr lang="en-US" sz="2800" dirty="0" err="1" smtClean="0"/>
              <a:t>qizdirish</a:t>
            </a:r>
            <a:r>
              <a:rPr lang="en-US" sz="2800" dirty="0" smtClean="0"/>
              <a:t>,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/>
              <a:t>ushab</a:t>
            </a:r>
            <a:r>
              <a:rPr lang="en-US" sz="2800" dirty="0" smtClean="0"/>
              <a:t> </a:t>
            </a:r>
            <a:r>
              <a:rPr lang="en-US" sz="2800" dirty="0" err="1" smtClean="0"/>
              <a:t>turish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sovutish</a:t>
            </a:r>
            <a:r>
              <a:rPr lang="en-US" sz="2800" dirty="0" smtClean="0"/>
              <a:t> </a:t>
            </a:r>
            <a:r>
              <a:rPr lang="en-US" sz="2800" dirty="0" err="1" smtClean="0"/>
              <a:t>operatsiyalarni</a:t>
            </a:r>
            <a:r>
              <a:rPr lang="en-US" sz="2800" dirty="0" smtClean="0"/>
              <a:t> </a:t>
            </a:r>
            <a:r>
              <a:rPr lang="en-US" sz="2800" dirty="0" err="1" smtClean="0"/>
              <a:t>yig’indisi</a:t>
            </a:r>
            <a:r>
              <a:rPr lang="en-US" sz="2800" dirty="0" smtClean="0"/>
              <a:t> </a:t>
            </a:r>
            <a:r>
              <a:rPr lang="en-US" sz="2800" dirty="0" err="1" smtClean="0"/>
              <a:t>aytiladi</a:t>
            </a:r>
            <a:r>
              <a:rPr lang="en-US" sz="2800" dirty="0" smtClean="0"/>
              <a:t>, </a:t>
            </a:r>
            <a:r>
              <a:rPr lang="en-US" sz="2800" dirty="0" err="1" smtClean="0"/>
              <a:t>kaysiki</a:t>
            </a:r>
            <a:r>
              <a:rPr lang="en-US" sz="2800" dirty="0" smtClean="0"/>
              <a:t> </a:t>
            </a:r>
            <a:r>
              <a:rPr lang="en-US" sz="2800" dirty="0" err="1" smtClean="0"/>
              <a:t>ichki</a:t>
            </a:r>
            <a:r>
              <a:rPr lang="en-US" sz="2800" dirty="0" smtClean="0"/>
              <a:t> </a:t>
            </a:r>
            <a:r>
              <a:rPr lang="en-US" sz="2800" dirty="0" err="1" smtClean="0"/>
              <a:t>tusilishi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strukturasi</a:t>
            </a:r>
            <a:r>
              <a:rPr lang="en-US" sz="2800" dirty="0" smtClean="0"/>
              <a:t> </a:t>
            </a:r>
            <a:r>
              <a:rPr lang="en-US" sz="2800" dirty="0" err="1" smtClean="0"/>
              <a:t>kerak</a:t>
            </a:r>
            <a:r>
              <a:rPr lang="en-US" sz="2800" dirty="0" smtClean="0"/>
              <a:t> </a:t>
            </a:r>
            <a:r>
              <a:rPr lang="en-US" sz="2800" dirty="0" err="1" smtClean="0"/>
              <a:t>bo’lgan</a:t>
            </a:r>
            <a:r>
              <a:rPr lang="en-US" sz="2800" dirty="0" smtClean="0"/>
              <a:t> </a:t>
            </a:r>
            <a:r>
              <a:rPr lang="en-US" sz="2800" dirty="0" err="1" smtClean="0"/>
              <a:t>hususiyatlarga</a:t>
            </a:r>
            <a:r>
              <a:rPr lang="en-US" sz="2800" dirty="0" smtClean="0"/>
              <a:t> </a:t>
            </a:r>
            <a:r>
              <a:rPr lang="en-US" sz="2800" dirty="0" err="1" smtClean="0"/>
              <a:t>ega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</a:t>
            </a:r>
            <a:r>
              <a:rPr lang="en-US" sz="2800" dirty="0" smtClean="0"/>
              <a:t> </a:t>
            </a:r>
            <a:r>
              <a:rPr lang="en-US" sz="2800" dirty="0" err="1" smtClean="0"/>
              <a:t>maqsadida</a:t>
            </a:r>
            <a:endParaRPr lang="en-US" sz="1000" dirty="0" smtClean="0"/>
          </a:p>
          <a:p>
            <a:r>
              <a:rPr lang="en-US" sz="2800" dirty="0" err="1" smtClean="0"/>
              <a:t>Termik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berish</a:t>
            </a:r>
            <a:r>
              <a:rPr lang="en-US" sz="2800" dirty="0" smtClean="0"/>
              <a:t> </a:t>
            </a:r>
            <a:r>
              <a:rPr lang="en-US" sz="2800" dirty="0" err="1" smtClean="0"/>
              <a:t>oxirgi</a:t>
            </a:r>
            <a:r>
              <a:rPr lang="en-US" sz="2800" dirty="0" smtClean="0"/>
              <a:t> </a:t>
            </a:r>
            <a:r>
              <a:rPr lang="en-US" sz="2800" dirty="0" err="1" smtClean="0"/>
              <a:t>yoki</a:t>
            </a:r>
            <a:r>
              <a:rPr lang="en-US" sz="2800" dirty="0" smtClean="0"/>
              <a:t> </a:t>
            </a:r>
            <a:r>
              <a:rPr lang="en-US" sz="2800" dirty="0" err="1" smtClean="0"/>
              <a:t>oralik</a:t>
            </a:r>
            <a:r>
              <a:rPr lang="en-US" sz="2800" dirty="0" smtClean="0"/>
              <a:t> </a:t>
            </a:r>
            <a:r>
              <a:rPr lang="en-US" sz="2800" dirty="0" err="1" smtClean="0"/>
              <a:t>operatsiya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en-US" sz="2800" dirty="0" smtClean="0"/>
              <a:t>. </a:t>
            </a:r>
          </a:p>
          <a:p>
            <a:r>
              <a:rPr lang="en-US" sz="2800" dirty="0" err="1" smtClean="0"/>
              <a:t>Termik</a:t>
            </a:r>
            <a:r>
              <a:rPr lang="en-US" sz="2800" dirty="0" smtClean="0"/>
              <a:t> </a:t>
            </a:r>
            <a:r>
              <a:rPr lang="en-US" sz="2800" dirty="0" err="1" smtClean="0"/>
              <a:t>ishlov</a:t>
            </a:r>
            <a:r>
              <a:rPr lang="en-US" sz="2800" dirty="0" smtClean="0"/>
              <a:t> </a:t>
            </a:r>
            <a:r>
              <a:rPr lang="en-US" sz="2800" dirty="0" err="1" smtClean="0"/>
              <a:t>berishda</a:t>
            </a:r>
            <a:r>
              <a:rPr lang="en-US" sz="2800" dirty="0" smtClean="0"/>
              <a:t> </a:t>
            </a:r>
            <a:r>
              <a:rPr lang="en-US" sz="2800" dirty="0" err="1" smtClean="0"/>
              <a:t>struktura</a:t>
            </a:r>
            <a:r>
              <a:rPr lang="en-US" sz="2800" dirty="0" smtClean="0"/>
              <a:t> </a:t>
            </a:r>
            <a:r>
              <a:rPr lang="en-US" sz="2800" dirty="0" err="1" smtClean="0"/>
              <a:t>uzgarib</a:t>
            </a:r>
            <a:r>
              <a:rPr lang="en-US" sz="2800" dirty="0" smtClean="0"/>
              <a:t>, </a:t>
            </a:r>
            <a:r>
              <a:rPr lang="en-US" sz="2800" dirty="0" err="1" smtClean="0"/>
              <a:t>muvozanat</a:t>
            </a:r>
            <a:r>
              <a:rPr lang="en-US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nomuvozanat</a:t>
            </a:r>
            <a:r>
              <a:rPr lang="en-US" sz="2800" dirty="0" smtClean="0"/>
              <a:t> </a:t>
            </a:r>
            <a:r>
              <a:rPr lang="en-US" sz="2800" dirty="0" err="1" smtClean="0"/>
              <a:t>xolatda</a:t>
            </a:r>
            <a:r>
              <a:rPr lang="en-US" sz="2800" dirty="0" smtClean="0"/>
              <a:t> </a:t>
            </a:r>
            <a:r>
              <a:rPr lang="en-US" sz="2800" dirty="0" err="1" smtClean="0"/>
              <a:t>bo’lishi</a:t>
            </a:r>
            <a:r>
              <a:rPr lang="en-US" sz="2800" dirty="0" smtClean="0"/>
              <a:t> </a:t>
            </a:r>
            <a:r>
              <a:rPr lang="en-US" sz="2800" dirty="0" err="1" smtClean="0"/>
              <a:t>mumkin</a:t>
            </a:r>
            <a:r>
              <a:rPr lang="ru-RU" sz="2800" dirty="0" smtClean="0"/>
              <a:t>.</a:t>
            </a:r>
            <a:endParaRPr lang="ru-RU" sz="2800" dirty="0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6908"/>
          </a:xfrm>
        </p:spPr>
        <p:txBody>
          <a:bodyPr>
            <a:noAutofit/>
          </a:bodyPr>
          <a:lstStyle/>
          <a:p>
            <a:pPr lvl="0" algn="ctr"/>
            <a:r>
              <a:rPr lang="ru-RU" sz="3600" dirty="0" smtClean="0">
                <a:solidFill>
                  <a:srgbClr val="C00000"/>
                </a:solidFill>
              </a:rPr>
              <a:t> 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Issiqlik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bilan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 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10" descr="Производственный процесс термической металлообработ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381111"/>
            <a:ext cx="7358114" cy="49054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 algn="ctr"/>
            <a:r>
              <a:rPr lang="ru-RU" sz="3600" dirty="0" smtClean="0">
                <a:solidFill>
                  <a:srgbClr val="C00000"/>
                </a:solidFill>
              </a:rPr>
              <a:t> </a:t>
            </a:r>
            <a:r>
              <a:rPr lang="en-US" sz="3600" dirty="0" smtClean="0">
                <a:solidFill>
                  <a:srgbClr val="C00000"/>
                </a:solidFill>
              </a:rPr>
              <a:t/>
            </a:r>
            <a:br>
              <a:rPr lang="en-US" sz="3600" dirty="0" smtClean="0">
                <a:solidFill>
                  <a:srgbClr val="C00000"/>
                </a:solidFill>
              </a:rPr>
            </a:b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Issiqlik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bilan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b="1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/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 </a:t>
            </a:r>
            <a:endParaRPr lang="ru-RU" sz="36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435608" y="1214422"/>
            <a:ext cx="3993648" cy="5033978"/>
          </a:xfrm>
        </p:spPr>
        <p:txBody>
          <a:bodyPr>
            <a:noAutofit/>
          </a:bodyPr>
          <a:lstStyle/>
          <a:p>
            <a:pPr marL="0" lvl="0" indent="0" eaLnBrk="0" fontAlgn="base" hangingPunct="0">
              <a:spcAft>
                <a:spcPts val="600"/>
              </a:spcAft>
              <a:buClrTx/>
              <a:buSzTx/>
              <a:buNone/>
              <a:tabLst>
                <a:tab pos="457200" algn="l"/>
              </a:tabLst>
            </a:pP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Metallarga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berishning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quyidagi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usullari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mavjud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Aft>
                <a:spcPts val="60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jarayonlar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toblash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otpusk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otjig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eskirtirish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keyingi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metalga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kriogen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etish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Aft>
                <a:spcPts val="60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</a:t>
            </a:r>
            <a:r>
              <a:rPr lang="ru-RU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ерм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ik-mexanik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metallarga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yuqori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haroratlar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mexanik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operatsiyalarining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yig’indisi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r>
              <a:rPr lang="ru-RU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Aft>
                <a:spcPts val="60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Termik-kimyoiy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termik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vaqtida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undan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so’ng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detal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yuzalari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C -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uglerod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N –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Azot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Hr-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Xrom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kimyoviy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elementlar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ta’sirida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beriladi</a:t>
            </a:r>
            <a:r>
              <a:rPr lang="en-US" sz="20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Способы термической металлообработки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1428736"/>
            <a:ext cx="3643338" cy="4575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1142976" y="357166"/>
            <a:ext cx="7858180" cy="714380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 </a:t>
            </a:r>
            <a:r>
              <a:rPr lang="en-US" sz="2800" dirty="0" smtClean="0">
                <a:solidFill>
                  <a:srgbClr val="C00000"/>
                </a:solidFill>
              </a:rPr>
              <a:t/>
            </a:r>
            <a:br>
              <a:rPr lang="en-US" sz="2800" dirty="0" smtClean="0">
                <a:solidFill>
                  <a:srgbClr val="C00000"/>
                </a:solidFill>
              </a:rPr>
            </a:br>
            <a:r>
              <a:rPr lang="en-US" sz="2800" b="1" dirty="0" err="1" smtClean="0">
                <a:solidFill>
                  <a:srgbClr val="C00000"/>
                </a:solidFill>
              </a:rPr>
              <a:t>Y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ordamchi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jhozlar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 (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avtomatik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ishlab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chikarish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liniyasi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)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en-US" sz="28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 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435608" y="1214422"/>
            <a:ext cx="7351234" cy="5033978"/>
          </a:xfrm>
        </p:spPr>
        <p:txBody>
          <a:bodyPr>
            <a:noAutofit/>
          </a:bodyPr>
          <a:lstStyle/>
          <a:p>
            <a:pPr marL="0" indent="0" eaLnBrk="0" fontAlgn="base" hangingPunct="0">
              <a:spcAft>
                <a:spcPts val="600"/>
              </a:spcAft>
              <a:buClrTx/>
              <a:buSzTx/>
              <a:buNone/>
              <a:tabLst>
                <a:tab pos="457200" algn="l"/>
              </a:tabLst>
            </a:pPr>
            <a:endParaRPr lang="ru-RU" sz="2000" dirty="0" smtClean="0"/>
          </a:p>
          <a:p>
            <a:pPr marL="0" lvl="0" indent="0" eaLnBrk="0" fontAlgn="base" hangingPunct="0">
              <a:spcAft>
                <a:spcPts val="600"/>
              </a:spcAft>
              <a:buClrTx/>
              <a:buSzTx/>
              <a:buNone/>
              <a:tabLst>
                <a:tab pos="457200" algn="l"/>
              </a:tabLs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728" y="5500702"/>
            <a:ext cx="72152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C00000"/>
                </a:solidFill>
              </a:rPr>
              <a:t>Hwacheon</a:t>
            </a:r>
            <a:r>
              <a:rPr lang="en-US" dirty="0" smtClean="0">
                <a:solidFill>
                  <a:srgbClr val="C00000"/>
                </a:solidFill>
              </a:rPr>
              <a:t> (</a:t>
            </a:r>
            <a:r>
              <a:rPr lang="en-US" dirty="0" err="1" smtClean="0">
                <a:solidFill>
                  <a:srgbClr val="C00000"/>
                </a:solidFill>
              </a:rPr>
              <a:t>Koreya</a:t>
            </a:r>
            <a:r>
              <a:rPr lang="en-US" dirty="0" smtClean="0">
                <a:solidFill>
                  <a:srgbClr val="C00000"/>
                </a:solidFill>
              </a:rPr>
              <a:t>) </a:t>
            </a:r>
            <a:r>
              <a:rPr lang="en-US" dirty="0" err="1" smtClean="0">
                <a:solidFill>
                  <a:srgbClr val="C00000"/>
                </a:solidFill>
              </a:rPr>
              <a:t>kompaniyasining</a:t>
            </a:r>
            <a:r>
              <a:rPr lang="en-US" dirty="0" smtClean="0">
                <a:solidFill>
                  <a:srgbClr val="C00000"/>
                </a:solidFill>
              </a:rPr>
              <a:t> A600 </a:t>
            </a:r>
            <a:r>
              <a:rPr lang="en-US" dirty="0" err="1" smtClean="0">
                <a:solidFill>
                  <a:srgbClr val="C00000"/>
                </a:solidFill>
              </a:rPr>
              <a:t>Gorizontal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ishlov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berish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markaslarining</a:t>
            </a:r>
            <a:r>
              <a:rPr lang="en-US" dirty="0" smtClean="0">
                <a:solidFill>
                  <a:srgbClr val="C00000"/>
                </a:solidFill>
              </a:rPr>
              <a:t>  </a:t>
            </a:r>
            <a:r>
              <a:rPr lang="en-US" dirty="0" err="1" smtClean="0">
                <a:solidFill>
                  <a:srgbClr val="C00000"/>
                </a:solidFill>
              </a:rPr>
              <a:t>avtokomponent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smtClean="0">
                <a:solidFill>
                  <a:srgbClr val="C00000"/>
                </a:solidFill>
              </a:rPr>
              <a:t>- </a:t>
            </a:r>
            <a:r>
              <a:rPr lang="en-US" dirty="0" err="1" smtClean="0">
                <a:solidFill>
                  <a:srgbClr val="C00000"/>
                </a:solidFill>
              </a:rPr>
              <a:t>tsilindr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bloclarini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ishlab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chiqish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tez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moslashuvchan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tizimi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9" name="Рисунок 8" descr="Hwacheon uses lines of Horizontal Machining Centers A600 with fast overhead gantry systems in its own automotive part production, where the company manufactures crankshafts and cylinder blocks.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142984"/>
            <a:ext cx="7643865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 </a:t>
            </a:r>
            <a:r>
              <a:rPr lang="en-US" sz="2800" dirty="0" smtClean="0">
                <a:solidFill>
                  <a:srgbClr val="C00000"/>
                </a:solidFill>
              </a:rPr>
              <a:t/>
            </a:r>
            <a:br>
              <a:rPr lang="en-US" sz="2800" dirty="0" smtClean="0">
                <a:solidFill>
                  <a:srgbClr val="C00000"/>
                </a:solidFill>
              </a:rPr>
            </a:br>
            <a:r>
              <a:rPr lang="en-US" sz="2800" b="1" dirty="0" err="1" smtClean="0">
                <a:solidFill>
                  <a:srgbClr val="C00000"/>
                </a:solidFill>
              </a:rPr>
              <a:t>Y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ordamchi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jhozlar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 (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avtomatik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 pallet </a:t>
            </a:r>
            <a:r>
              <a:rPr lang="en-US" sz="2800" b="1" dirty="0" err="1" smtClean="0">
                <a:solidFill>
                  <a:srgbClr val="C00000"/>
                </a:solidFill>
                <a:effectLst/>
              </a:rPr>
              <a:t>olmashtiruvchi</a:t>
            </a:r>
            <a:r>
              <a:rPr lang="en-US" sz="2800" b="1" dirty="0" smtClean="0">
                <a:solidFill>
                  <a:srgbClr val="C00000"/>
                </a:solidFill>
                <a:effectLst/>
              </a:rPr>
              <a:t>)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en-US" sz="2800" b="1" dirty="0" smtClean="0">
                <a:solidFill>
                  <a:srgbClr val="C00000"/>
                </a:solidFill>
                <a:effectLst/>
              </a:rPr>
              <a:t> </a:t>
            </a:r>
            <a:r>
              <a:rPr lang="ru-RU" sz="2800" dirty="0" smtClean="0">
                <a:solidFill>
                  <a:srgbClr val="C00000"/>
                </a:solidFill>
              </a:rPr>
              <a:t/>
            </a:r>
            <a:br>
              <a:rPr lang="ru-RU" sz="2800" dirty="0" smtClean="0">
                <a:solidFill>
                  <a:srgbClr val="C00000"/>
                </a:solidFill>
              </a:rPr>
            </a:br>
            <a:r>
              <a:rPr lang="ru-RU" sz="2800" dirty="0" smtClean="0">
                <a:solidFill>
                  <a:srgbClr val="C00000"/>
                </a:solidFill>
              </a:rPr>
              <a:t> </a:t>
            </a:r>
            <a:endParaRPr lang="ru-RU" sz="2800" dirty="0">
              <a:solidFill>
                <a:srgbClr val="C0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0" y="3962400"/>
            <a:ext cx="471924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524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2D2D2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1435608" y="1214422"/>
            <a:ext cx="7351234" cy="5033978"/>
          </a:xfrm>
        </p:spPr>
        <p:txBody>
          <a:bodyPr>
            <a:noAutofit/>
          </a:bodyPr>
          <a:lstStyle/>
          <a:p>
            <a:pPr marL="0" indent="0" eaLnBrk="0" fontAlgn="base" hangingPunct="0">
              <a:spcAft>
                <a:spcPts val="600"/>
              </a:spcAft>
              <a:buClrTx/>
              <a:buSzTx/>
              <a:buNone/>
              <a:tabLst>
                <a:tab pos="457200" algn="l"/>
              </a:tabLst>
            </a:pPr>
            <a:r>
              <a:rPr lang="en-US" sz="2000" dirty="0" smtClean="0"/>
              <a:t>Horizontal Machining Center AF-30 and AF-16 (in the background) with automatic pallet changers.</a:t>
            </a:r>
            <a:endParaRPr lang="ru-RU" sz="2000" dirty="0" smtClean="0"/>
          </a:p>
          <a:p>
            <a:pPr marL="0" lvl="0" indent="0" eaLnBrk="0" fontAlgn="base" hangingPunct="0">
              <a:spcAft>
                <a:spcPts val="600"/>
              </a:spcAft>
              <a:buClrTx/>
              <a:buSzTx/>
              <a:buNone/>
              <a:tabLst>
                <a:tab pos="457200" algn="l"/>
              </a:tabLst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Horizontal Machining Center AF-30 and AF-16 (in the background) with automatic pallet changers.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1214422"/>
            <a:ext cx="7358113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428728" y="5500702"/>
            <a:ext cx="72152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 smtClean="0">
                <a:solidFill>
                  <a:srgbClr val="C00000"/>
                </a:solidFill>
              </a:rPr>
              <a:t>Hwacheon</a:t>
            </a:r>
            <a:r>
              <a:rPr lang="en-US" dirty="0" smtClean="0">
                <a:solidFill>
                  <a:srgbClr val="C00000"/>
                </a:solidFill>
              </a:rPr>
              <a:t> (</a:t>
            </a:r>
            <a:r>
              <a:rPr lang="en-US" dirty="0" err="1" smtClean="0">
                <a:solidFill>
                  <a:srgbClr val="C00000"/>
                </a:solidFill>
              </a:rPr>
              <a:t>Koreya</a:t>
            </a:r>
            <a:r>
              <a:rPr lang="en-US" dirty="0" smtClean="0">
                <a:solidFill>
                  <a:srgbClr val="C00000"/>
                </a:solidFill>
              </a:rPr>
              <a:t>) </a:t>
            </a:r>
            <a:r>
              <a:rPr lang="en-US" dirty="0" err="1" smtClean="0">
                <a:solidFill>
                  <a:srgbClr val="C00000"/>
                </a:solidFill>
              </a:rPr>
              <a:t>kompaniyasining</a:t>
            </a:r>
            <a:r>
              <a:rPr lang="en-US" dirty="0" smtClean="0">
                <a:solidFill>
                  <a:srgbClr val="C00000"/>
                </a:solidFill>
              </a:rPr>
              <a:t> AF-30 </a:t>
            </a:r>
            <a:r>
              <a:rPr lang="en-US" dirty="0" err="1" smtClean="0">
                <a:solidFill>
                  <a:srgbClr val="C00000"/>
                </a:solidFill>
              </a:rPr>
              <a:t>va</a:t>
            </a:r>
            <a:r>
              <a:rPr lang="en-US" dirty="0" smtClean="0">
                <a:solidFill>
                  <a:srgbClr val="C00000"/>
                </a:solidFill>
              </a:rPr>
              <a:t> AF-16 (</a:t>
            </a:r>
            <a:r>
              <a:rPr lang="en-US" dirty="0" err="1" smtClean="0">
                <a:solidFill>
                  <a:srgbClr val="C00000"/>
                </a:solidFill>
              </a:rPr>
              <a:t>orqada</a:t>
            </a:r>
            <a:r>
              <a:rPr lang="en-US" dirty="0" smtClean="0">
                <a:solidFill>
                  <a:srgbClr val="C00000"/>
                </a:solidFill>
              </a:rPr>
              <a:t>) </a:t>
            </a:r>
            <a:r>
              <a:rPr lang="en-US" dirty="0" err="1" smtClean="0">
                <a:solidFill>
                  <a:srgbClr val="C00000"/>
                </a:solidFill>
              </a:rPr>
              <a:t>gorizontal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ishlov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berish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markaslari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va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avtomatik</a:t>
            </a:r>
            <a:r>
              <a:rPr lang="en-US" dirty="0" smtClean="0">
                <a:solidFill>
                  <a:srgbClr val="C00000"/>
                </a:solidFill>
              </a:rPr>
              <a:t> pallet </a:t>
            </a:r>
            <a:r>
              <a:rPr lang="en-US" dirty="0" err="1" smtClean="0">
                <a:solidFill>
                  <a:srgbClr val="C00000"/>
                </a:solidFill>
              </a:rPr>
              <a:t>olmashtiruvchi</a:t>
            </a:r>
            <a:r>
              <a:rPr lang="en-US" dirty="0" smtClean="0">
                <a:solidFill>
                  <a:srgbClr val="C00000"/>
                </a:solidFill>
              </a:rPr>
              <a:t>  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214290"/>
            <a:ext cx="7786742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effectLst/>
              </a:rPr>
              <a:t>Metallarga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turlari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,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usullari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va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jihozlar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 (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lazer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nuri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bilan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)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15" name="Рисунок 14" descr="C:\Users\User\Desktop\Рисунок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1714488"/>
            <a:ext cx="6500858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214290"/>
            <a:ext cx="7786742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dirty="0" err="1" smtClean="0">
                <a:solidFill>
                  <a:srgbClr val="C00000"/>
                </a:solidFill>
                <a:effectLst/>
              </a:rPr>
              <a:t>Metallarga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ishlov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berish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turlari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,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usullari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va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jihozlar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 (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Simli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 EDM </a:t>
            </a:r>
            <a:r>
              <a:rPr lang="en-US" sz="3600" dirty="0" err="1" smtClean="0">
                <a:solidFill>
                  <a:srgbClr val="C00000"/>
                </a:solidFill>
                <a:effectLst/>
              </a:rPr>
              <a:t>dastgohi</a:t>
            </a:r>
            <a:r>
              <a:rPr lang="en-US" sz="3600" dirty="0" smtClean="0">
                <a:solidFill>
                  <a:srgbClr val="C00000"/>
                </a:solidFill>
                <a:effectLst/>
              </a:rPr>
              <a:t>)</a:t>
            </a:r>
            <a:endParaRPr lang="ru-RU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" name="Рисунок 3" descr="C:\Users\User\Desktop\Рисунок3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643050"/>
            <a:ext cx="6143668" cy="426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1000108"/>
            <a:ext cx="7786742" cy="5500726"/>
          </a:xfrm>
        </p:spPr>
        <p:txBody>
          <a:bodyPr>
            <a:noAutofit/>
          </a:bodyPr>
          <a:lstStyle/>
          <a:p>
            <a:pPr>
              <a:lnSpc>
                <a:spcPts val="4600"/>
              </a:lnSpc>
              <a:spcBef>
                <a:spcPts val="0"/>
              </a:spcBef>
            </a:pPr>
            <a:r>
              <a:rPr lang="en-US" sz="3200" dirty="0" smtClean="0">
                <a:effectLst/>
              </a:rPr>
              <a:t>1.</a:t>
            </a:r>
            <a:r>
              <a:rPr lang="en-US" sz="3200" b="1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Muraqqab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shakllar</a:t>
            </a:r>
            <a:r>
              <a:rPr lang="en-US" sz="3200" dirty="0" smtClean="0">
                <a:effectLst/>
              </a:rPr>
              <a:t>, press-</a:t>
            </a:r>
            <a:r>
              <a:rPr lang="en-US" sz="3200" dirty="0" err="1" smtClean="0">
                <a:effectLst/>
              </a:rPr>
              <a:t>formalar</a:t>
            </a:r>
            <a:r>
              <a:rPr lang="en-US" sz="3200" dirty="0" smtClean="0">
                <a:effectLst/>
              </a:rPr>
              <a:t>, </a:t>
            </a:r>
            <a:r>
              <a:rPr lang="en-US" sz="3200" dirty="0" err="1" smtClean="0">
                <a:effectLst/>
              </a:rPr>
              <a:t>shtamplar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ishlab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chiqishda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foydalaniladi</a:t>
            </a:r>
            <a:r>
              <a:rPr lang="en-US" sz="3200" dirty="0" smtClean="0">
                <a:effectLst/>
              </a:rPr>
              <a:t>. </a:t>
            </a:r>
            <a:br>
              <a:rPr lang="en-US" sz="3200" dirty="0" smtClean="0">
                <a:effectLst/>
              </a:rPr>
            </a:br>
            <a:r>
              <a:rPr lang="en-US" sz="3200" dirty="0" smtClean="0">
                <a:effectLst/>
              </a:rPr>
              <a:t>2. </a:t>
            </a:r>
            <a:r>
              <a:rPr lang="en-US" sz="3200" dirty="0" err="1" smtClean="0">
                <a:effectLst/>
              </a:rPr>
              <a:t>Elektrochaqmoq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va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elektroimpuls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dastgohlarda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amalga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oshiriladi</a:t>
            </a:r>
            <a:r>
              <a:rPr lang="en-US" sz="3200" dirty="0" smtClean="0">
                <a:effectLst/>
              </a:rPr>
              <a:t>.</a:t>
            </a:r>
            <a:br>
              <a:rPr lang="en-US" sz="3200" dirty="0" smtClean="0">
                <a:effectLst/>
              </a:rPr>
            </a:br>
            <a:r>
              <a:rPr lang="en-US" sz="3200" dirty="0" smtClean="0">
                <a:effectLst/>
              </a:rPr>
              <a:t>3. </a:t>
            </a:r>
            <a:r>
              <a:rPr lang="en-US" sz="3200" dirty="0" err="1" smtClean="0">
                <a:effectLst/>
              </a:rPr>
              <a:t>Ishchi</a:t>
            </a:r>
            <a:r>
              <a:rPr lang="en-US" sz="3200" dirty="0" smtClean="0">
                <a:effectLst/>
              </a:rPr>
              <a:t> element – </a:t>
            </a:r>
            <a:r>
              <a:rPr lang="en-US" sz="3200" dirty="0" err="1" smtClean="0">
                <a:effectLst/>
              </a:rPr>
              <a:t>bu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kerakli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shaklga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ega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elektrod</a:t>
            </a:r>
            <a:r>
              <a:rPr lang="en-US" sz="3200" dirty="0" smtClean="0">
                <a:effectLst/>
              </a:rPr>
              <a:t>. </a:t>
            </a:r>
            <a:br>
              <a:rPr lang="en-US" sz="3200" dirty="0" smtClean="0">
                <a:effectLst/>
              </a:rPr>
            </a:br>
            <a:r>
              <a:rPr lang="en-US" sz="3200" dirty="0" smtClean="0">
                <a:effectLst/>
              </a:rPr>
              <a:t>4. </a:t>
            </a:r>
            <a:r>
              <a:rPr lang="en-US" sz="3200" dirty="0" err="1" smtClean="0">
                <a:effectLst/>
              </a:rPr>
              <a:t>Detal</a:t>
            </a:r>
            <a:r>
              <a:rPr lang="en-US" sz="3200" dirty="0" smtClean="0">
                <a:effectLst/>
              </a:rPr>
              <a:t> – </a:t>
            </a:r>
            <a:r>
              <a:rPr lang="en-US" sz="3200" dirty="0" err="1" smtClean="0">
                <a:effectLst/>
              </a:rPr>
              <a:t>bu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vannada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elektr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tok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o’tqazmaydigan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suyiklikka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botirilgan</a:t>
            </a:r>
            <a:r>
              <a:rPr lang="en-US" sz="3200" dirty="0" smtClean="0">
                <a:effectLst/>
              </a:rPr>
              <a:t> </a:t>
            </a:r>
            <a:r>
              <a:rPr lang="en-US" sz="3200" dirty="0" err="1" smtClean="0">
                <a:effectLst/>
              </a:rPr>
              <a:t>anod</a:t>
            </a:r>
            <a:r>
              <a:rPr lang="en-US" sz="3200" dirty="0" smtClean="0">
                <a:effectLst/>
              </a:rPr>
              <a:t>.</a:t>
            </a:r>
            <a:br>
              <a:rPr lang="en-US" sz="3200" dirty="0" smtClean="0">
                <a:effectLst/>
              </a:rPr>
            </a:br>
            <a:endParaRPr lang="ru-RU" sz="3200" dirty="0">
              <a:solidFill>
                <a:srgbClr val="C00000"/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14414" y="357166"/>
            <a:ext cx="75724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Elektroerozion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usuli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1571612"/>
            <a:ext cx="7786742" cy="4143404"/>
          </a:xfrm>
        </p:spPr>
        <p:txBody>
          <a:bodyPr>
            <a:noAutofit/>
          </a:bodyPr>
          <a:lstStyle/>
          <a:p>
            <a:pPr>
              <a:lnSpc>
                <a:spcPts val="4600"/>
              </a:lnSpc>
            </a:pPr>
            <a:r>
              <a:rPr lang="en-US" sz="2800" b="1" dirty="0" smtClean="0">
                <a:effectLst/>
              </a:rPr>
              <a:t/>
            </a:r>
            <a:br>
              <a:rPr lang="en-US" sz="2800" b="1" dirty="0" smtClean="0">
                <a:effectLst/>
              </a:rPr>
            </a:br>
            <a:r>
              <a:rPr lang="en-US" sz="2800" dirty="0" smtClean="0">
                <a:effectLst/>
              </a:rPr>
              <a:t/>
            </a:r>
            <a:br>
              <a:rPr lang="en-US" sz="2800" dirty="0" smtClean="0">
                <a:effectLst/>
              </a:rPr>
            </a:br>
            <a:r>
              <a:rPr lang="en-US" sz="2800" dirty="0" smtClean="0">
                <a:effectLst/>
              </a:rPr>
              <a:t>5. </a:t>
            </a:r>
            <a:r>
              <a:rPr lang="en-US" sz="2800" dirty="0" err="1" smtClean="0">
                <a:effectLst/>
              </a:rPr>
              <a:t>Ma’lum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masofada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anod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va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katod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o’rtasida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elektr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razryad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bo’ladiva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detal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yuzasi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harorati</a:t>
            </a:r>
            <a:r>
              <a:rPr lang="en-US" sz="2800" dirty="0" smtClean="0">
                <a:effectLst/>
              </a:rPr>
              <a:t> 10 </a:t>
            </a:r>
            <a:r>
              <a:rPr lang="en-US" sz="2800" dirty="0" err="1" smtClean="0">
                <a:effectLst/>
              </a:rPr>
              <a:t>ming</a:t>
            </a:r>
            <a:r>
              <a:rPr lang="en-US" sz="2800" dirty="0" smtClean="0">
                <a:effectLst/>
              </a:rPr>
              <a:t> C° </a:t>
            </a:r>
            <a:r>
              <a:rPr lang="en-US" sz="2800" dirty="0" err="1" smtClean="0">
                <a:effectLst/>
              </a:rPr>
              <a:t>gacha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oshadi</a:t>
            </a:r>
            <a:r>
              <a:rPr lang="en-US" sz="2800" dirty="0" smtClean="0">
                <a:effectLst/>
              </a:rPr>
              <a:t>.</a:t>
            </a:r>
            <a:br>
              <a:rPr lang="en-US" sz="2800" dirty="0" smtClean="0">
                <a:effectLst/>
              </a:rPr>
            </a:br>
            <a:r>
              <a:rPr lang="en-US" sz="2800" dirty="0" smtClean="0">
                <a:effectLst/>
              </a:rPr>
              <a:t>6. </a:t>
            </a:r>
            <a:r>
              <a:rPr lang="en-US" sz="2800" dirty="0" err="1" smtClean="0">
                <a:effectLst/>
              </a:rPr>
              <a:t>Qisqa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vaqt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ichida</a:t>
            </a:r>
            <a:r>
              <a:rPr lang="en-US" sz="2800" dirty="0" smtClean="0">
                <a:effectLst/>
              </a:rPr>
              <a:t> material </a:t>
            </a:r>
            <a:r>
              <a:rPr lang="en-US" sz="2800" dirty="0" err="1" smtClean="0">
                <a:effectLst/>
              </a:rPr>
              <a:t>qisman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eriydi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va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temir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parchasi</a:t>
            </a:r>
            <a:r>
              <a:rPr lang="en-US" sz="2800" dirty="0" smtClean="0">
                <a:effectLst/>
              </a:rPr>
              <a:t>  </a:t>
            </a:r>
            <a:r>
              <a:rPr lang="en-US" sz="2800" dirty="0" err="1" smtClean="0">
                <a:effectLst/>
              </a:rPr>
              <a:t>mikroportlatish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natijasida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uloktiriladi</a:t>
            </a:r>
            <a:r>
              <a:rPr lang="en-US" sz="2800" dirty="0" smtClean="0">
                <a:effectLst/>
              </a:rPr>
              <a:t>. </a:t>
            </a:r>
            <a:r>
              <a:rPr lang="ru-RU" sz="2800" dirty="0" smtClean="0">
                <a:effectLst/>
              </a:rPr>
              <a:t/>
            </a:r>
            <a:br>
              <a:rPr lang="ru-RU" sz="2800" dirty="0" smtClean="0">
                <a:effectLst/>
              </a:rPr>
            </a:br>
            <a:r>
              <a:rPr lang="ru-RU" sz="2800" dirty="0" smtClean="0">
                <a:effectLst/>
              </a:rPr>
              <a:t> </a:t>
            </a:r>
            <a:r>
              <a:rPr lang="en-US" sz="2800" dirty="0" smtClean="0">
                <a:effectLst/>
              </a:rPr>
              <a:t>7. </a:t>
            </a:r>
            <a:r>
              <a:rPr lang="en-US" sz="2800" dirty="0" err="1" smtClean="0">
                <a:effectLst/>
              </a:rPr>
              <a:t>Ush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bu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usull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juda</a:t>
            </a:r>
            <a:r>
              <a:rPr lang="en-US" sz="2800" dirty="0" smtClean="0">
                <a:effectLst/>
              </a:rPr>
              <a:t> </a:t>
            </a:r>
            <a:r>
              <a:rPr lang="en-US" sz="2800" dirty="0" err="1" smtClean="0">
                <a:effectLst/>
              </a:rPr>
              <a:t>tejamkor</a:t>
            </a:r>
            <a:r>
              <a:rPr lang="en-US" sz="2800" dirty="0" smtClean="0">
                <a:effectLst/>
              </a:rPr>
              <a:t>.</a:t>
            </a:r>
            <a:endParaRPr lang="ru-RU" sz="2800" dirty="0">
              <a:solidFill>
                <a:srgbClr val="C00000"/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57290" y="714356"/>
            <a:ext cx="735811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Elektroerozion</a:t>
            </a:r>
            <a:r>
              <a:rPr lang="en-U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6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usuli</a:t>
            </a:r>
            <a:endParaRPr lang="ru-RU" sz="3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Электроэрозионная обработк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9717" y="1357298"/>
            <a:ext cx="6951373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1357290" y="357166"/>
            <a:ext cx="7406640" cy="831974"/>
          </a:xfrm>
        </p:spPr>
        <p:txBody>
          <a:bodyPr/>
          <a:lstStyle/>
          <a:p>
            <a:pPr algn="ctr"/>
            <a:r>
              <a:rPr lang="en-US" sz="4400" b="1" dirty="0" err="1" smtClean="0">
                <a:solidFill>
                  <a:srgbClr val="FF0000"/>
                </a:solidFill>
                <a:effectLst/>
              </a:rPr>
              <a:t>Elektroerozion</a:t>
            </a:r>
            <a:r>
              <a:rPr lang="en-US" sz="4400" b="1" dirty="0" smtClean="0">
                <a:solidFill>
                  <a:srgbClr val="FF0000"/>
                </a:solidFill>
                <a:effectLst/>
              </a:rPr>
              <a:t> </a:t>
            </a:r>
            <a:r>
              <a:rPr lang="en-US" sz="4400" b="1" dirty="0" err="1" smtClean="0">
                <a:solidFill>
                  <a:srgbClr val="FF0000"/>
                </a:solidFill>
                <a:effectLst/>
              </a:rPr>
              <a:t>usuli</a:t>
            </a:r>
            <a:endParaRPr lang="ru-RU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solidFill>
                  <a:srgbClr val="FF0000"/>
                </a:solidFill>
                <a:effectLst/>
              </a:rPr>
              <a:t>HULOSA VA </a:t>
            </a:r>
            <a:r>
              <a:rPr lang="en-US" b="1" dirty="0" smtClean="0">
                <a:solidFill>
                  <a:srgbClr val="FF0000"/>
                </a:solidFill>
                <a:effectLst/>
              </a:rPr>
              <a:t>TAKLIFLAR</a:t>
            </a:r>
            <a:endParaRPr lang="ru-RU" dirty="0">
              <a:solidFill>
                <a:srgbClr val="FF00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42976" y="1142984"/>
            <a:ext cx="7858180" cy="5500726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en-US" dirty="0" err="1" smtClean="0"/>
              <a:t>Metallarga</a:t>
            </a:r>
            <a:r>
              <a:rPr lang="en-US" dirty="0" smtClean="0"/>
              <a:t> </a:t>
            </a:r>
            <a:r>
              <a:rPr lang="en-US" dirty="0" err="1" smtClean="0"/>
              <a:t>zamonaviy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berish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usullari</a:t>
            </a:r>
            <a:r>
              <a:rPr lang="en-US" dirty="0" smtClean="0"/>
              <a:t> fan-</a:t>
            </a:r>
            <a:r>
              <a:rPr lang="en-US" dirty="0" err="1" smtClean="0"/>
              <a:t>texnika</a:t>
            </a:r>
            <a:r>
              <a:rPr lang="en-US" dirty="0" smtClean="0"/>
              <a:t> </a:t>
            </a:r>
            <a:r>
              <a:rPr lang="en-US" dirty="0" err="1" smtClean="0"/>
              <a:t>rivojlanishi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yutuklari</a:t>
            </a:r>
            <a:r>
              <a:rPr lang="en-US" dirty="0" smtClean="0"/>
              <a:t> </a:t>
            </a:r>
            <a:r>
              <a:rPr lang="en-US" dirty="0" err="1" smtClean="0"/>
              <a:t>mashinasozlikka</a:t>
            </a:r>
            <a:r>
              <a:rPr lang="en-US" dirty="0" smtClean="0"/>
              <a:t> </a:t>
            </a:r>
            <a:r>
              <a:rPr lang="en-US" dirty="0" err="1" smtClean="0"/>
              <a:t>kirib</a:t>
            </a:r>
            <a:r>
              <a:rPr lang="en-US" dirty="0" smtClean="0"/>
              <a:t> </a:t>
            </a:r>
            <a:r>
              <a:rPr lang="en-US" dirty="0" err="1" smtClean="0"/>
              <a:t>kelganli</a:t>
            </a:r>
            <a:r>
              <a:rPr lang="en-US" dirty="0" smtClean="0"/>
              <a:t> </a:t>
            </a:r>
            <a:r>
              <a:rPr lang="en-US" dirty="0" err="1" smtClean="0"/>
              <a:t>sabablariga</a:t>
            </a:r>
            <a:r>
              <a:rPr lang="en-US" dirty="0" smtClean="0"/>
              <a:t> </a:t>
            </a:r>
            <a:r>
              <a:rPr lang="en-US" dirty="0" err="1" smtClean="0"/>
              <a:t>asosan</a:t>
            </a:r>
            <a:r>
              <a:rPr lang="en-US" dirty="0" smtClean="0"/>
              <a:t> </a:t>
            </a:r>
            <a:r>
              <a:rPr lang="en-US" dirty="0" err="1" smtClean="0"/>
              <a:t>rivoj</a:t>
            </a:r>
            <a:r>
              <a:rPr lang="en-US" dirty="0" smtClean="0"/>
              <a:t> </a:t>
            </a:r>
            <a:r>
              <a:rPr lang="en-US" dirty="0" err="1" smtClean="0"/>
              <a:t>topdi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topmoqda</a:t>
            </a:r>
            <a:r>
              <a:rPr lang="en-US" dirty="0" smtClean="0"/>
              <a:t>.</a:t>
            </a:r>
            <a:endParaRPr lang="ru-RU" sz="2400" dirty="0" smtClean="0"/>
          </a:p>
          <a:p>
            <a:pPr lvl="0"/>
            <a:r>
              <a:rPr lang="en-US" dirty="0" err="1" smtClean="0"/>
              <a:t>Metallarga</a:t>
            </a:r>
            <a:r>
              <a:rPr lang="en-US" dirty="0" smtClean="0"/>
              <a:t> </a:t>
            </a:r>
            <a:r>
              <a:rPr lang="en-US" dirty="0" err="1" smtClean="0"/>
              <a:t>ishlab</a:t>
            </a:r>
            <a:r>
              <a:rPr lang="en-US" dirty="0" smtClean="0"/>
              <a:t> </a:t>
            </a:r>
            <a:r>
              <a:rPr lang="en-US" dirty="0" err="1" smtClean="0"/>
              <a:t>chiqarishda</a:t>
            </a:r>
            <a:r>
              <a:rPr lang="en-US" dirty="0" smtClean="0"/>
              <a:t> </a:t>
            </a:r>
            <a:r>
              <a:rPr lang="en-US" dirty="0" err="1" smtClean="0"/>
              <a:t>quyidagi</a:t>
            </a:r>
            <a:r>
              <a:rPr lang="en-US" dirty="0" smtClean="0"/>
              <a:t> </a:t>
            </a:r>
            <a:r>
              <a:rPr lang="en-US" dirty="0" err="1" smtClean="0"/>
              <a:t>turlarda</a:t>
            </a:r>
            <a:r>
              <a:rPr lang="en-US" dirty="0" smtClean="0"/>
              <a:t> </a:t>
            </a:r>
            <a:r>
              <a:rPr lang="en-US" dirty="0" err="1" smtClean="0"/>
              <a:t>joriy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:</a:t>
            </a:r>
            <a:endParaRPr lang="ru-RU" sz="2400" dirty="0" smtClean="0"/>
          </a:p>
          <a:p>
            <a:pPr lvl="1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mashinasozlik</a:t>
            </a:r>
            <a:r>
              <a:rPr lang="en-US" dirty="0" smtClean="0"/>
              <a:t> </a:t>
            </a:r>
            <a:r>
              <a:rPr lang="en-US" dirty="0" err="1" smtClean="0"/>
              <a:t>materiallaridan</a:t>
            </a:r>
            <a:r>
              <a:rPr lang="en-US" dirty="0" smtClean="0"/>
              <a:t> </a:t>
            </a:r>
            <a:r>
              <a:rPr lang="en-US" dirty="0" err="1" smtClean="0"/>
              <a:t>foydalanish</a:t>
            </a:r>
            <a:r>
              <a:rPr lang="en-US" dirty="0" smtClean="0"/>
              <a:t> (</a:t>
            </a:r>
            <a:r>
              <a:rPr lang="en-US" dirty="0" err="1" smtClean="0"/>
              <a:t>kompozitlar</a:t>
            </a:r>
            <a:r>
              <a:rPr lang="en-US" dirty="0" smtClean="0"/>
              <a:t>),</a:t>
            </a:r>
            <a:endParaRPr lang="ru-RU" sz="2000" dirty="0" smtClean="0"/>
          </a:p>
          <a:p>
            <a:pPr lvl="1"/>
            <a:r>
              <a:rPr lang="en-US" dirty="0" err="1" smtClean="0"/>
              <a:t>Yahshilangan</a:t>
            </a:r>
            <a:r>
              <a:rPr lang="en-US" dirty="0" smtClean="0"/>
              <a:t> </a:t>
            </a:r>
            <a:r>
              <a:rPr lang="en-US" dirty="0" err="1" smtClean="0"/>
              <a:t>qursatqichlarga</a:t>
            </a:r>
            <a:r>
              <a:rPr lang="en-US" dirty="0" smtClean="0"/>
              <a:t> </a:t>
            </a:r>
            <a:r>
              <a:rPr lang="en-US" dirty="0" err="1" smtClean="0"/>
              <a:t>ega</a:t>
            </a:r>
            <a:r>
              <a:rPr lang="en-US" dirty="0" smtClean="0"/>
              <a:t> </a:t>
            </a:r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materiallar</a:t>
            </a:r>
            <a:r>
              <a:rPr lang="en-US" dirty="0" smtClean="0"/>
              <a:t> (</a:t>
            </a:r>
            <a:r>
              <a:rPr lang="en-US" dirty="0" err="1" smtClean="0"/>
              <a:t>polatlar</a:t>
            </a:r>
            <a:r>
              <a:rPr lang="en-US" dirty="0" smtClean="0"/>
              <a:t>, </a:t>
            </a:r>
            <a:r>
              <a:rPr lang="en-US" dirty="0" err="1" smtClean="0"/>
              <a:t>kotishmalar</a:t>
            </a:r>
            <a:r>
              <a:rPr lang="en-US" dirty="0" smtClean="0"/>
              <a:t>),</a:t>
            </a:r>
            <a:endParaRPr lang="ru-RU" sz="2000" dirty="0" smtClean="0"/>
          </a:p>
          <a:p>
            <a:pPr lvl="1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ishlov</a:t>
            </a:r>
            <a:r>
              <a:rPr lang="en-US" dirty="0" smtClean="0"/>
              <a:t> </a:t>
            </a:r>
            <a:r>
              <a:rPr lang="en-US" dirty="0" err="1" smtClean="0"/>
              <a:t>texnologiyalari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,</a:t>
            </a:r>
            <a:endParaRPr lang="ru-RU" sz="2000" dirty="0" smtClean="0"/>
          </a:p>
          <a:p>
            <a:pPr lvl="1"/>
            <a:r>
              <a:rPr lang="en-US" dirty="0" err="1" smtClean="0"/>
              <a:t>Yuqori</a:t>
            </a:r>
            <a:r>
              <a:rPr lang="en-US" dirty="0" smtClean="0"/>
              <a:t> </a:t>
            </a:r>
            <a:r>
              <a:rPr lang="en-US" dirty="0" err="1" smtClean="0"/>
              <a:t>darajada</a:t>
            </a:r>
            <a:r>
              <a:rPr lang="en-US" dirty="0" smtClean="0"/>
              <a:t> </a:t>
            </a:r>
            <a:r>
              <a:rPr lang="en-US" dirty="0" err="1" smtClean="0"/>
              <a:t>takomillashtirilgan</a:t>
            </a:r>
            <a:r>
              <a:rPr lang="en-US" dirty="0" smtClean="0"/>
              <a:t> </a:t>
            </a:r>
            <a:r>
              <a:rPr lang="en-US" dirty="0" err="1" smtClean="0"/>
              <a:t>texnologik</a:t>
            </a:r>
            <a:r>
              <a:rPr lang="en-US" dirty="0" smtClean="0"/>
              <a:t> </a:t>
            </a:r>
            <a:r>
              <a:rPr lang="en-US" dirty="0" err="1" smtClean="0"/>
              <a:t>jihozlar</a:t>
            </a:r>
            <a:r>
              <a:rPr lang="en-US" dirty="0" smtClean="0"/>
              <a:t>.   </a:t>
            </a:r>
            <a:endParaRPr lang="ru-RU" sz="2000" dirty="0" smtClean="0"/>
          </a:p>
          <a:p>
            <a:pPr lvl="0"/>
            <a:r>
              <a:rPr lang="en-US" dirty="0" err="1" smtClean="0"/>
              <a:t>Yangi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faqat</a:t>
            </a:r>
            <a:r>
              <a:rPr lang="en-US" dirty="0" smtClean="0"/>
              <a:t> </a:t>
            </a:r>
            <a:r>
              <a:rPr lang="en-US" dirty="0" err="1" smtClean="0"/>
              <a:t>an’anaviy</a:t>
            </a:r>
            <a:r>
              <a:rPr lang="en-US" dirty="0" smtClean="0"/>
              <a:t> </a:t>
            </a:r>
            <a:r>
              <a:rPr lang="en-US" dirty="0" err="1" smtClean="0"/>
              <a:t>texnologiyalar</a:t>
            </a:r>
            <a:r>
              <a:rPr lang="en-US" dirty="0" smtClean="0"/>
              <a:t> </a:t>
            </a:r>
            <a:r>
              <a:rPr lang="en-US" dirty="0" err="1" smtClean="0"/>
              <a:t>samarali</a:t>
            </a:r>
            <a:r>
              <a:rPr lang="en-US" dirty="0" smtClean="0"/>
              <a:t> </a:t>
            </a:r>
            <a:r>
              <a:rPr lang="en-US" dirty="0" err="1" smtClean="0"/>
              <a:t>natija</a:t>
            </a:r>
            <a:r>
              <a:rPr lang="en-US" dirty="0" smtClean="0"/>
              <a:t> (</a:t>
            </a:r>
            <a:r>
              <a:rPr lang="en-US" dirty="0" err="1" smtClean="0"/>
              <a:t>opetasion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mexnat</a:t>
            </a:r>
            <a:r>
              <a:rPr lang="en-US" dirty="0" smtClean="0"/>
              <a:t> </a:t>
            </a:r>
            <a:r>
              <a:rPr lang="en-US" dirty="0" err="1" smtClean="0"/>
              <a:t>samaradorligi</a:t>
            </a:r>
            <a:r>
              <a:rPr lang="en-US" dirty="0" smtClean="0"/>
              <a:t>, </a:t>
            </a:r>
            <a:r>
              <a:rPr lang="en-US" dirty="0" err="1" smtClean="0"/>
              <a:t>sifat</a:t>
            </a:r>
            <a:r>
              <a:rPr lang="en-US" dirty="0" smtClean="0"/>
              <a:t> </a:t>
            </a:r>
            <a:r>
              <a:rPr lang="en-US" dirty="0" err="1" smtClean="0"/>
              <a:t>qo’rsatqichlari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boshqalar</a:t>
            </a:r>
            <a:r>
              <a:rPr lang="en-US" dirty="0" smtClean="0"/>
              <a:t>) </a:t>
            </a:r>
            <a:r>
              <a:rPr lang="en-US" dirty="0" err="1" smtClean="0"/>
              <a:t>bera</a:t>
            </a:r>
            <a:r>
              <a:rPr lang="en-US" dirty="0" smtClean="0"/>
              <a:t> </a:t>
            </a:r>
            <a:r>
              <a:rPr lang="en-US" dirty="0" err="1" smtClean="0"/>
              <a:t>olmaydigan</a:t>
            </a:r>
            <a:r>
              <a:rPr lang="en-US" dirty="0" smtClean="0"/>
              <a:t> </a:t>
            </a:r>
            <a:r>
              <a:rPr lang="en-US" dirty="0" err="1" smtClean="0"/>
              <a:t>operatsiyalarda</a:t>
            </a:r>
            <a:r>
              <a:rPr lang="en-US" dirty="0" smtClean="0"/>
              <a:t> </a:t>
            </a:r>
            <a:r>
              <a:rPr lang="en-US" dirty="0" err="1" smtClean="0"/>
              <a:t>ishlatilmog’i</a:t>
            </a:r>
            <a:r>
              <a:rPr lang="en-US" dirty="0" smtClean="0"/>
              <a:t> </a:t>
            </a:r>
            <a:r>
              <a:rPr lang="en-US" dirty="0" err="1" smtClean="0"/>
              <a:t>lozim</a:t>
            </a:r>
            <a:r>
              <a:rPr lang="en-US" dirty="0" smtClean="0"/>
              <a:t>. 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41052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E’tiboringiz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rahmat</a:t>
            </a:r>
            <a:r>
              <a:rPr lang="en-US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1943</TotalTime>
  <Words>2072</Words>
  <Application>Microsoft Office PowerPoint</Application>
  <PresentationFormat>Экран (4:3)</PresentationFormat>
  <Paragraphs>244</Paragraphs>
  <Slides>57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57</vt:i4>
      </vt:variant>
    </vt:vector>
  </HeadingPairs>
  <TitlesOfParts>
    <vt:vector size="58" baseType="lpstr">
      <vt:lpstr>Солнцестояние</vt:lpstr>
      <vt:lpstr>7-ma’vzu.  Metallarga ishlov berish:  yangi materiallar, usullar, dastgohlar va jihozlar</vt:lpstr>
      <vt:lpstr>Metallarga ishlov berish usullari texnika va texnologiyalar rivojlanishi asoslari</vt:lpstr>
      <vt:lpstr>MASHINASOZLIK MATERIALLARI</vt:lpstr>
      <vt:lpstr>MASHINASOZLIK MATERIALLARI</vt:lpstr>
      <vt:lpstr>METAL MATERIALLARNI TANLASH</vt:lpstr>
      <vt:lpstr>Metal detallardan foydalanish talablarini qondirish asosiy mezonlari</vt:lpstr>
      <vt:lpstr>Metallarga ishlov berish turlari, usullari va jihozlar  </vt:lpstr>
      <vt:lpstr>Ilg’or metallni qayta ishlash mashinalari va ularning rivojlanish tendentsiyalari</vt:lpstr>
      <vt:lpstr>Ilg’or metallga ishlov mashinalari va ularning rivojlanish tendentsiyalari</vt:lpstr>
      <vt:lpstr>Texnologik jihozlarning tasniflanishi</vt:lpstr>
      <vt:lpstr>Texnologik jihozlarning aniqlilik bo’yicha tasniflanishi</vt:lpstr>
      <vt:lpstr>Texnologik jihozlarning vazni bo’yicha tasniflanishi</vt:lpstr>
      <vt:lpstr>Eng katta metalga ishlov berish dastgohlar </vt:lpstr>
      <vt:lpstr>Eng katta metalga ishlov berish dastgohlar </vt:lpstr>
      <vt:lpstr>Tokarlik-vint kesuvchi РТ117 dastgohi </vt:lpstr>
      <vt:lpstr>Eng katta metalga ishlov berish dastgohlar </vt:lpstr>
      <vt:lpstr>Tokarlik-vint kesuvchi РТ117-8 dastgohi </vt:lpstr>
      <vt:lpstr>Tokarlik-vint kesuvchi РТ117-8 dastgohi </vt:lpstr>
      <vt:lpstr>Tokarlik-vint kesuvchi РТ117-8 dastgohi </vt:lpstr>
      <vt:lpstr>Tokarlik-vint kesuvchi РТ117-8 dastgohi </vt:lpstr>
      <vt:lpstr>Tokarlik-vint kesuvchi РТ117-8 dastgohi </vt:lpstr>
      <vt:lpstr>Tokarlik-vint kesuvchi РТ117-8 dastgohi </vt:lpstr>
      <vt:lpstr>Dunyoda eng katta tokarlik dastgoh </vt:lpstr>
      <vt:lpstr>Dunyoda eng katta tokarlik dastgoh </vt:lpstr>
      <vt:lpstr>URS-3200 Stani</vt:lpstr>
      <vt:lpstr>URS-3200 Stani</vt:lpstr>
      <vt:lpstr>Eng katta frezalash dastgohi 5-o’kli RDB HSM-Modal Portal mashinasi </vt:lpstr>
      <vt:lpstr>Eng katta frezalash dastgohi 5-o’kli RDB HSM-Modal Portal mashinasi </vt:lpstr>
      <vt:lpstr>Eng katta polat listni bukish mashinasi</vt:lpstr>
      <vt:lpstr>Eng katta 4-rolliki polat listni bukish mashinasi</vt:lpstr>
      <vt:lpstr>NOAN'ANAVIY ISHLOV BERISH  USYLLARI</vt:lpstr>
      <vt:lpstr>Electr  ishlov berish mashinasi (EDM machinasi) (Edison Industrial Service Center rasmi)</vt:lpstr>
      <vt:lpstr>Yakindan olingan plazma ishlov berish jarayoni</vt:lpstr>
      <vt:lpstr>Past  bosimli Helium muhitida elektron nur tasviri</vt:lpstr>
      <vt:lpstr>Noan'anaviy jarayonlarni (NT) rivojlantirish zarurati:</vt:lpstr>
      <vt:lpstr>NT jarayonlari an'anaviy ishlov jarayonida afzalligi misollari:</vt:lpstr>
      <vt:lpstr>Noan'anaviy ishlov jarayoni tanlash</vt:lpstr>
      <vt:lpstr>NT jarayonlarini tasniflash</vt:lpstr>
      <vt:lpstr>NT jarayonlarini tasniflash</vt:lpstr>
      <vt:lpstr>NT jarayonlarini tasniflash</vt:lpstr>
      <vt:lpstr>Plazma ishlov berish jarayoni</vt:lpstr>
      <vt:lpstr>Yuqori bosimli suv oqimi bilan ishlov berish (WJM)</vt:lpstr>
      <vt:lpstr>  Jilvirlash  </vt:lpstr>
      <vt:lpstr>  Jilvirlash  </vt:lpstr>
      <vt:lpstr>  Issiqlik bilan ishlov berish   </vt:lpstr>
      <vt:lpstr>  Issiqlik bilan ishlov berish   </vt:lpstr>
      <vt:lpstr>  Issiqlik bilan ishlov berish   </vt:lpstr>
      <vt:lpstr>  Issiqlik bilan ishlov berish   </vt:lpstr>
      <vt:lpstr>  Yordamchi jhozlar (avtomatik ishlab chikarish liniyasi)     </vt:lpstr>
      <vt:lpstr>  Yordamchi jhozlar (avtomatik pallet olmashtiruvchi)     </vt:lpstr>
      <vt:lpstr>Metallarga ishlov berish turlari, usullari va jihozlar  (lazer nuri bilan ishlov berish)</vt:lpstr>
      <vt:lpstr>Metallarga ishlov berish turlari, usullari va jihozlar  (Simli EDM dastgohi)</vt:lpstr>
      <vt:lpstr>1. Muraqqab shakllar, press-formalar, shtamplar ishlab chiqishda foydalaniladi.  2. Elektrochaqmoq va elektroimpuls dastgohlarda amalga oshiriladi. 3. Ishchi element – bu kerakli shaklga ega elektrod.  4. Detal – bu vannada elektr tok o’tqazmaydigan suyiklikka botirilgan anod. </vt:lpstr>
      <vt:lpstr>  5. Ma’lum masofada anod va katod o’rtasida elektr razryad bo’ladiva detal yuzasi harorati 10 ming C° gacha oshadi. 6. Qisqa vaqt ichida material qisman eriydi va temir parchasi  mikroportlatish natijasida uloktiriladi.   7. Ush bu usull juda tejamkor.</vt:lpstr>
      <vt:lpstr>Elektroerozion usuli</vt:lpstr>
      <vt:lpstr>HULOSA VA TAKLIFLAR</vt:lpstr>
      <vt:lpstr>Слайд 57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Metallarga ishlov berish turlari, usullari va jihozlar,</dc:title>
  <dc:creator>Пользователь Windows</dc:creator>
  <cp:lastModifiedBy>Пользователь Windows</cp:lastModifiedBy>
  <cp:revision>62</cp:revision>
  <dcterms:created xsi:type="dcterms:W3CDTF">2021-05-20T07:27:36Z</dcterms:created>
  <dcterms:modified xsi:type="dcterms:W3CDTF">2021-05-21T15:57:31Z</dcterms:modified>
</cp:coreProperties>
</file>