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5" r:id="rId3"/>
    <p:sldId id="297" r:id="rId4"/>
    <p:sldId id="273" r:id="rId5"/>
    <p:sldId id="274" r:id="rId6"/>
    <p:sldId id="258" r:id="rId7"/>
    <p:sldId id="272" r:id="rId8"/>
    <p:sldId id="285" r:id="rId9"/>
    <p:sldId id="270" r:id="rId10"/>
    <p:sldId id="271" r:id="rId11"/>
    <p:sldId id="265" r:id="rId12"/>
    <p:sldId id="284" r:id="rId13"/>
    <p:sldId id="275" r:id="rId14"/>
    <p:sldId id="277" r:id="rId15"/>
    <p:sldId id="286" r:id="rId16"/>
    <p:sldId id="287" r:id="rId17"/>
    <p:sldId id="266" r:id="rId18"/>
    <p:sldId id="267" r:id="rId19"/>
    <p:sldId id="268" r:id="rId20"/>
    <p:sldId id="276" r:id="rId21"/>
    <p:sldId id="278" r:id="rId22"/>
    <p:sldId id="281" r:id="rId23"/>
    <p:sldId id="280" r:id="rId24"/>
    <p:sldId id="269" r:id="rId25"/>
    <p:sldId id="279" r:id="rId26"/>
    <p:sldId id="283" r:id="rId27"/>
    <p:sldId id="282" r:id="rId28"/>
    <p:sldId id="288" r:id="rId29"/>
    <p:sldId id="289" r:id="rId30"/>
    <p:sldId id="298" r:id="rId31"/>
    <p:sldId id="290" r:id="rId32"/>
    <p:sldId id="291" r:id="rId33"/>
    <p:sldId id="292" r:id="rId34"/>
    <p:sldId id="262" r:id="rId35"/>
    <p:sldId id="263" r:id="rId36"/>
    <p:sldId id="264" r:id="rId37"/>
    <p:sldId id="293" r:id="rId38"/>
    <p:sldId id="294" r:id="rId39"/>
    <p:sldId id="259" r:id="rId40"/>
    <p:sldId id="260" r:id="rId41"/>
    <p:sldId id="261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45187-59FE-428B-A30B-98C747510DAB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6B7D2-CF26-44F3-9689-46997B1F491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naukatehnika.com/titan-zhiznenno-vazhen.html" TargetMode="External"/><Relationship Id="rId2" Type="http://schemas.openxmlformats.org/officeDocument/2006/relationships/hyperlink" Target="https://naukatehnika.com/%20tehnologiya%20-vysokotochnogo-litya-lopatok-turbin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udme.org/173386/tehnika%20/drugie_sposoby_listovoy_shtampovki" TargetMode="External"/><Relationship Id="rId5" Type="http://schemas.openxmlformats.org/officeDocument/2006/relationships/hyperlink" Target="http://www.i-mash.ru/materials/economy/55-k_tekhnologijam_" TargetMode="External"/><Relationship Id="rId4" Type="http://schemas.openxmlformats.org/officeDocument/2006/relationships/hyperlink" Target="https://extxe.com/2272/vysokoskorostnaja-shtampovka-listovogo-materiala/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ppt-online.org/440992" TargetMode="External"/><Relationship Id="rId2" Type="http://schemas.openxmlformats.org/officeDocument/2006/relationships/hyperlink" Target="https://ppt-online.org/81512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sgard-service.com/news/shtampovka-vzryvom/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tomd.info/archives/14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214422"/>
            <a:ext cx="7643866" cy="4000528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8-ma’vzu. </a:t>
            </a:r>
            <a:b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press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dastgohlari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572560" cy="1143000"/>
          </a:xfrm>
        </p:spPr>
        <p:txBody>
          <a:bodyPr>
            <a:noAutofit/>
          </a:bodyPr>
          <a:lstStyle/>
          <a:p>
            <a:pPr lvl="0"/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METALLARNI BOSIM BILAN ISHLASHNING </a:t>
            </a:r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(MBIB) ASOSIY </a:t>
            </a:r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TAVSIFI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An’anaviy</a:t>
            </a:r>
            <a:r>
              <a:rPr lang="en-US" sz="2800" dirty="0" smtClean="0"/>
              <a:t> MBIB </a:t>
            </a:r>
          </a:p>
          <a:p>
            <a:pPr marL="1612900" indent="-447675">
              <a:buFont typeface="+mj-lt"/>
              <a:buAutoNum type="arabicPeriod"/>
            </a:pPr>
            <a:r>
              <a:rPr lang="en-US" sz="2800" dirty="0" err="1" smtClean="0"/>
              <a:t>Prokarka</a:t>
            </a:r>
            <a:r>
              <a:rPr lang="en-US" sz="2800" dirty="0" smtClean="0"/>
              <a:t> </a:t>
            </a:r>
            <a:endParaRPr lang="ru-RU" sz="2800" dirty="0" smtClean="0"/>
          </a:p>
          <a:p>
            <a:pPr marL="1612900" indent="-447675">
              <a:buFont typeface="+mj-lt"/>
              <a:buAutoNum type="arabicPeriod"/>
            </a:pPr>
            <a:r>
              <a:rPr lang="en-US" sz="2800" dirty="0" err="1" smtClean="0"/>
              <a:t>Volocheniy</a:t>
            </a:r>
            <a:r>
              <a:rPr lang="en-US" sz="2800" dirty="0" smtClean="0"/>
              <a:t> (</a:t>
            </a:r>
            <a:r>
              <a:rPr lang="en-US" sz="2800" dirty="0" err="1" smtClean="0"/>
              <a:t>sidirish</a:t>
            </a:r>
            <a:r>
              <a:rPr lang="en-US" sz="2800" dirty="0" smtClean="0"/>
              <a:t>)</a:t>
            </a:r>
            <a:endParaRPr lang="ru-RU" sz="2800" dirty="0" smtClean="0"/>
          </a:p>
          <a:p>
            <a:pPr marL="1612900" indent="-447675">
              <a:buFont typeface="+mj-lt"/>
              <a:buAutoNum type="arabicPeriod"/>
            </a:pPr>
            <a:r>
              <a:rPr lang="en-US" sz="2800" dirty="0" err="1" smtClean="0"/>
              <a:t>Bolg’alsh</a:t>
            </a:r>
            <a:endParaRPr lang="ru-RU" sz="2800" dirty="0" smtClean="0"/>
          </a:p>
          <a:p>
            <a:pPr marL="1612900" indent="-447675">
              <a:buFont typeface="+mj-lt"/>
              <a:buAutoNum type="arabicPeriod"/>
            </a:pPr>
            <a:r>
              <a:rPr lang="en-US" sz="2800" dirty="0" err="1" smtClean="0"/>
              <a:t>Presslash</a:t>
            </a:r>
            <a:r>
              <a:rPr lang="en-US" sz="2800" dirty="0" smtClean="0"/>
              <a:t> </a:t>
            </a:r>
            <a:endParaRPr lang="ru-RU" sz="2800" dirty="0" smtClean="0"/>
          </a:p>
          <a:p>
            <a:pPr marL="1612900" indent="-447675">
              <a:buFont typeface="+mj-lt"/>
              <a:buAutoNum type="arabicPeriod"/>
            </a:pPr>
            <a:r>
              <a:rPr lang="en-US" sz="2800" dirty="0" err="1" smtClean="0"/>
              <a:t>Yapaloq</a:t>
            </a:r>
            <a:r>
              <a:rPr lang="en-US" sz="2800" dirty="0" smtClean="0"/>
              <a:t> (</a:t>
            </a:r>
            <a:r>
              <a:rPr lang="en-US" sz="2800" dirty="0" err="1" smtClean="0"/>
              <a:t>listli</a:t>
            </a:r>
            <a:r>
              <a:rPr lang="en-US" sz="2800" dirty="0" smtClean="0"/>
              <a:t>) </a:t>
            </a:r>
            <a:r>
              <a:rPr lang="en-US" sz="2800" dirty="0" err="1" smtClean="0"/>
              <a:t>sovuq</a:t>
            </a:r>
            <a:r>
              <a:rPr lang="en-US" sz="2800" dirty="0" smtClean="0"/>
              <a:t> </a:t>
            </a:r>
            <a:r>
              <a:rPr lang="en-US" sz="2800" dirty="0" err="1" smtClean="0"/>
              <a:t>shtampovka</a:t>
            </a:r>
            <a:endParaRPr lang="en-US" sz="2800" dirty="0" smtClean="0"/>
          </a:p>
          <a:p>
            <a:pPr marL="1612900" indent="-447675">
              <a:buFont typeface="+mj-lt"/>
              <a:buAutoNum type="arabicPeriod"/>
            </a:pPr>
            <a:r>
              <a:rPr lang="en-US" sz="2800" dirty="0" err="1" smtClean="0"/>
              <a:t>Hajmli</a:t>
            </a:r>
            <a:r>
              <a:rPr lang="en-US" sz="2800" dirty="0" smtClean="0"/>
              <a:t> </a:t>
            </a:r>
            <a:r>
              <a:rPr lang="en-US" sz="2800" dirty="0" err="1" smtClean="0"/>
              <a:t>issiq</a:t>
            </a:r>
            <a:r>
              <a:rPr lang="en-US" sz="2800" dirty="0" smtClean="0"/>
              <a:t> </a:t>
            </a:r>
            <a:r>
              <a:rPr lang="en-US" sz="2800" dirty="0" err="1" smtClean="0"/>
              <a:t>shtamplash</a:t>
            </a:r>
            <a:endParaRPr lang="en-US" sz="2800" dirty="0" smtClean="0"/>
          </a:p>
          <a:p>
            <a:pPr marL="1612900" indent="-447675">
              <a:buFont typeface="+mj-lt"/>
              <a:buAutoNum type="arabicPeriod"/>
            </a:pPr>
            <a:r>
              <a:rPr lang="en-US" sz="2800" dirty="0" err="1" smtClean="0"/>
              <a:t>Metizlar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</a:t>
            </a: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</a:t>
            </a:r>
            <a:r>
              <a:rPr lang="en-US" sz="2800" b="1" dirty="0" smtClean="0"/>
              <a:t> </a:t>
            </a:r>
            <a:endParaRPr lang="ru-RU" sz="2800" dirty="0" smtClean="0"/>
          </a:p>
          <a:p>
            <a:pPr>
              <a:buNone/>
            </a:pPr>
            <a:r>
              <a:rPr lang="en-US" sz="2800" b="1" dirty="0" smtClean="0"/>
              <a:t>  </a:t>
            </a:r>
            <a:endParaRPr lang="ru-RU" sz="2800" dirty="0" smtClean="0"/>
          </a:p>
          <a:p>
            <a:pPr>
              <a:buNone/>
            </a:pPr>
            <a:r>
              <a:rPr lang="en-US" sz="2800" b="1" dirty="0" smtClean="0"/>
              <a:t> </a:t>
            </a:r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572560" cy="1143000"/>
          </a:xfrm>
        </p:spPr>
        <p:txBody>
          <a:bodyPr>
            <a:noAutofit/>
          </a:bodyPr>
          <a:lstStyle/>
          <a:p>
            <a:pPr lvl="0"/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METALLARNI BOSIM BILAN ISHLASHNING </a:t>
            </a:r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(MBIB) ASOSIY </a:t>
            </a:r>
            <a:r>
              <a:rPr lang="en-US" sz="3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TAVSIFI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b="1" dirty="0" smtClean="0"/>
              <a:t>YANGI (NISBATAN) MBIB </a:t>
            </a:r>
          </a:p>
          <a:p>
            <a:pPr marL="1612900" indent="-447675">
              <a:buFont typeface="+mj-lt"/>
              <a:buAutoNum type="arabicPeriod"/>
            </a:pPr>
            <a:r>
              <a:rPr lang="en-US" sz="2800" dirty="0" smtClean="0"/>
              <a:t>METALNI </a:t>
            </a:r>
            <a:r>
              <a:rPr lang="en-US" sz="2800" dirty="0" smtClean="0"/>
              <a:t>ROTATSION CHO’ZISH USUL</a:t>
            </a:r>
            <a:r>
              <a:rPr lang="ru-RU" sz="2800" dirty="0" smtClean="0"/>
              <a:t> (</a:t>
            </a:r>
            <a:r>
              <a:rPr lang="en-US" sz="2800" dirty="0" smtClean="0"/>
              <a:t>MRCU)</a:t>
            </a:r>
            <a:endParaRPr lang="ru-RU" sz="2800" dirty="0" smtClean="0"/>
          </a:p>
          <a:p>
            <a:pPr marL="1612900" indent="-447675">
              <a:buFont typeface="+mj-lt"/>
              <a:buAutoNum type="arabicPeriod"/>
            </a:pPr>
            <a:r>
              <a:rPr lang="en-US" sz="2800" dirty="0" smtClean="0"/>
              <a:t>PORTLASH BILAN ISHLOV BERISH (PBIB)</a:t>
            </a:r>
          </a:p>
          <a:p>
            <a:pPr marL="1612900" indent="-447675">
              <a:buFont typeface="+mj-lt"/>
              <a:buAutoNum type="arabicPeriod"/>
            </a:pPr>
            <a:r>
              <a:rPr lang="en-US" sz="2800" dirty="0" smtClean="0"/>
              <a:t>SUYUKLIKDA  SHTAMPOVKA (SSHT)</a:t>
            </a:r>
          </a:p>
          <a:p>
            <a:pPr marL="1612900" indent="-447675">
              <a:buFont typeface="+mj-lt"/>
              <a:buAutoNum type="arabicPeriod"/>
            </a:pPr>
            <a:r>
              <a:rPr lang="en-US" sz="2800" dirty="0" smtClean="0"/>
              <a:t>MAGNIT-IMPULS  SHTAMPLASH (MISH)</a:t>
            </a:r>
          </a:p>
          <a:p>
            <a:pPr marL="1612900" indent="-447675">
              <a:buFont typeface="+mj-lt"/>
              <a:buAutoNum type="arabicPeriod"/>
            </a:pPr>
            <a:r>
              <a:rPr lang="en-US" sz="2800" dirty="0" smtClean="0"/>
              <a:t>IKKI JO’VA (VALOK) BOSIMIDA REZBA OCHISH (IJBR)</a:t>
            </a:r>
          </a:p>
          <a:p>
            <a:pPr marL="1612900" indent="-447675">
              <a:buFont typeface="+mj-lt"/>
              <a:buAutoNum type="arabicPeriod"/>
            </a:pPr>
            <a:endParaRPr lang="en-US" sz="2800" dirty="0" smtClean="0"/>
          </a:p>
          <a:p>
            <a:pPr marL="1612900" indent="-447675">
              <a:buFont typeface="+mj-lt"/>
              <a:buAutoNum type="arabicPeriod"/>
            </a:pPr>
            <a:endParaRPr lang="en-US" sz="2800" dirty="0" smtClean="0"/>
          </a:p>
          <a:p>
            <a:pPr marL="1612900" indent="-447675">
              <a:buFont typeface="+mj-lt"/>
              <a:buAutoNum type="arabicPeriod"/>
            </a:pPr>
            <a:endParaRPr lang="en-US" sz="2800" dirty="0" smtClean="0"/>
          </a:p>
          <a:p>
            <a:pPr marL="1612900" indent="-447675">
              <a:buFont typeface="+mj-lt"/>
              <a:buAutoNum type="arabicPeriod"/>
            </a:pPr>
            <a:endParaRPr lang="ru-RU" sz="2800" dirty="0" smtClean="0"/>
          </a:p>
          <a:p>
            <a:pPr marL="1612900" indent="-447675">
              <a:buFont typeface="+mj-lt"/>
              <a:buAutoNum type="arabicPeriod"/>
            </a:pPr>
            <a:endParaRPr lang="ru-RU" sz="2800" dirty="0" smtClean="0"/>
          </a:p>
          <a:p>
            <a:pPr>
              <a:buNone/>
            </a:pPr>
            <a:r>
              <a:rPr lang="ru-RU" sz="2800" dirty="0" smtClean="0"/>
              <a:t> </a:t>
            </a:r>
            <a:r>
              <a:rPr lang="en-US" sz="2800" b="1" dirty="0" smtClean="0"/>
              <a:t> </a:t>
            </a:r>
            <a:endParaRPr lang="ru-RU" sz="2800" dirty="0" smtClean="0"/>
          </a:p>
          <a:p>
            <a:pPr>
              <a:buNone/>
            </a:pPr>
            <a:r>
              <a:rPr lang="en-US" sz="2800" b="1" dirty="0" smtClean="0"/>
              <a:t>  </a:t>
            </a:r>
            <a:endParaRPr lang="ru-RU" sz="2800" dirty="0" smtClean="0"/>
          </a:p>
          <a:p>
            <a:pPr>
              <a:buNone/>
            </a:pPr>
            <a:r>
              <a:rPr lang="en-US" sz="2800" b="1" dirty="0" smtClean="0"/>
              <a:t> </a:t>
            </a:r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29684" cy="11430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press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dastgohlari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prokatka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36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678369"/>
            <a:ext cx="7858180" cy="436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42852"/>
            <a:ext cx="8429684" cy="150019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press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dastgohlari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prokatka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00034" y="1600201"/>
            <a:ext cx="8186766" cy="3400435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sz="2400" dirty="0" smtClean="0"/>
              <a:t>          </a:t>
            </a:r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          </a:t>
            </a:r>
            <a:r>
              <a:rPr lang="en-US" sz="2400" dirty="0" err="1" smtClean="0"/>
              <a:t>uzunasiga</a:t>
            </a:r>
            <a:r>
              <a:rPr lang="en-US" sz="2400" dirty="0" smtClean="0"/>
              <a:t>                           </a:t>
            </a:r>
            <a:r>
              <a:rPr lang="en-US" sz="2400" dirty="0" err="1" smtClean="0"/>
              <a:t>qo’ndalaq</a:t>
            </a:r>
            <a:r>
              <a:rPr lang="en-US" sz="2400" dirty="0" smtClean="0"/>
              <a:t>                 </a:t>
            </a:r>
            <a:r>
              <a:rPr lang="en-US" sz="2400" dirty="0" err="1" smtClean="0"/>
              <a:t>qo’ndalaq-vintsimon</a:t>
            </a:r>
            <a:r>
              <a:rPr lang="en-US" sz="2400" dirty="0" smtClean="0"/>
              <a:t>                                               </a:t>
            </a:r>
            <a:endParaRPr lang="ru-RU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l="1802" t="3097" r="2703"/>
          <a:stretch>
            <a:fillRect/>
          </a:stretch>
        </p:blipFill>
        <p:spPr bwMode="auto">
          <a:xfrm>
            <a:off x="285721" y="1714487"/>
            <a:ext cx="8858279" cy="271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1071538" y="5286388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</a:t>
            </a:r>
            <a:r>
              <a:rPr lang="en-US" sz="2400" dirty="0" smtClean="0"/>
              <a:t> – </a:t>
            </a:r>
            <a:r>
              <a:rPr lang="en-US" sz="2400" dirty="0" err="1" smtClean="0"/>
              <a:t>jo’va</a:t>
            </a:r>
            <a:r>
              <a:rPr lang="en-US" sz="2400" dirty="0" smtClean="0"/>
              <a:t> (</a:t>
            </a:r>
            <a:r>
              <a:rPr lang="en-US" sz="2400" dirty="0" err="1" smtClean="0"/>
              <a:t>valok</a:t>
            </a:r>
            <a:r>
              <a:rPr lang="en-US" sz="2400" dirty="0" smtClean="0"/>
              <a:t>)           2 -  </a:t>
            </a:r>
            <a:r>
              <a:rPr lang="en-US" sz="2400" dirty="0" err="1" smtClean="0"/>
              <a:t>zagotovka</a:t>
            </a:r>
            <a:r>
              <a:rPr lang="en-US" sz="2400" dirty="0" smtClean="0"/>
              <a:t>                3 - </a:t>
            </a:r>
            <a:r>
              <a:rPr lang="en-US" sz="2400" dirty="0" err="1" smtClean="0"/>
              <a:t>opravka</a:t>
            </a:r>
            <a:r>
              <a:rPr lang="en-US" sz="2400" dirty="0" smtClean="0"/>
              <a:t>  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press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dastgohlari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volocheniye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857356" y="1428736"/>
            <a:ext cx="6072230" cy="3786214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5" name="TextBox 4"/>
          <p:cNvSpPr txBox="1"/>
          <p:nvPr/>
        </p:nvSpPr>
        <p:spPr>
          <a:xfrm>
            <a:off x="857224" y="5286388"/>
            <a:ext cx="75009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а</a:t>
            </a:r>
            <a:r>
              <a:rPr lang="en-US" dirty="0" smtClean="0"/>
              <a:t> –  </a:t>
            </a:r>
            <a:r>
              <a:rPr lang="en-US" dirty="0" err="1" smtClean="0"/>
              <a:t>silliq</a:t>
            </a:r>
            <a:r>
              <a:rPr lang="en-US" dirty="0" smtClean="0"/>
              <a:t> </a:t>
            </a:r>
            <a:r>
              <a:rPr lang="en-US" dirty="0" err="1" smtClean="0"/>
              <a:t>jo’va</a:t>
            </a:r>
            <a:r>
              <a:rPr lang="en-US" dirty="0" smtClean="0"/>
              <a:t>; </a:t>
            </a:r>
            <a:r>
              <a:rPr lang="en-US" dirty="0" smtClean="0"/>
              <a:t>			1 </a:t>
            </a:r>
            <a:r>
              <a:rPr lang="en-US" dirty="0" smtClean="0"/>
              <a:t>–  </a:t>
            </a:r>
            <a:r>
              <a:rPr lang="en-US" dirty="0" err="1" smtClean="0"/>
              <a:t>bochka</a:t>
            </a:r>
            <a:r>
              <a:rPr lang="en-US" dirty="0" smtClean="0"/>
              <a:t> (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qism</a:t>
            </a:r>
            <a:r>
              <a:rPr lang="en-US" dirty="0" smtClean="0"/>
              <a:t>); </a:t>
            </a:r>
            <a:endParaRPr lang="ru-RU" dirty="0" smtClean="0"/>
          </a:p>
          <a:p>
            <a:r>
              <a:rPr lang="en-US" i="1" dirty="0" smtClean="0"/>
              <a:t>b</a:t>
            </a:r>
            <a:r>
              <a:rPr lang="en-US" dirty="0" smtClean="0"/>
              <a:t> </a:t>
            </a:r>
            <a:r>
              <a:rPr lang="en-US" dirty="0" smtClean="0"/>
              <a:t>–  </a:t>
            </a:r>
            <a:r>
              <a:rPr lang="en-US" dirty="0" err="1" smtClean="0"/>
              <a:t>qadamli</a:t>
            </a:r>
            <a:r>
              <a:rPr lang="en-US" dirty="0" smtClean="0"/>
              <a:t> </a:t>
            </a:r>
            <a:r>
              <a:rPr lang="en-US" dirty="0" err="1" smtClean="0"/>
              <a:t>jo’va</a:t>
            </a:r>
            <a:r>
              <a:rPr lang="en-US" dirty="0" smtClean="0"/>
              <a:t>			2 </a:t>
            </a:r>
            <a:r>
              <a:rPr lang="en-US" dirty="0" smtClean="0"/>
              <a:t>–  </a:t>
            </a:r>
            <a:r>
              <a:rPr lang="en-US" dirty="0" err="1" smtClean="0"/>
              <a:t>bo’yin</a:t>
            </a:r>
            <a:r>
              <a:rPr lang="en-US" dirty="0" smtClean="0"/>
              <a:t> </a:t>
            </a:r>
            <a:r>
              <a:rPr lang="uz-Cyrl-UZ" dirty="0" smtClean="0"/>
              <a:t>(</a:t>
            </a:r>
            <a:r>
              <a:rPr lang="ru-RU" dirty="0" smtClean="0"/>
              <a:t>шейка</a:t>
            </a:r>
            <a:r>
              <a:rPr lang="uz-Cyrl-UZ" dirty="0" smtClean="0"/>
              <a:t>)</a:t>
            </a:r>
            <a:r>
              <a:rPr lang="en-US" dirty="0" smtClean="0"/>
              <a:t>; </a:t>
            </a:r>
            <a:endParaRPr lang="ru-RU" dirty="0" smtClean="0"/>
          </a:p>
          <a:p>
            <a:r>
              <a:rPr lang="en-US" dirty="0" smtClean="0"/>
              <a:t>V –  </a:t>
            </a:r>
            <a:r>
              <a:rPr lang="en-US" dirty="0" err="1" smtClean="0"/>
              <a:t>ariqchali</a:t>
            </a:r>
            <a:r>
              <a:rPr lang="en-US" dirty="0" smtClean="0"/>
              <a:t> </a:t>
            </a:r>
            <a:r>
              <a:rPr lang="en-US" dirty="0" err="1" smtClean="0"/>
              <a:t>jo’va</a:t>
            </a:r>
            <a:r>
              <a:rPr lang="en-US" dirty="0" smtClean="0"/>
              <a:t>: </a:t>
            </a:r>
            <a:r>
              <a:rPr lang="en-US" dirty="0" smtClean="0"/>
              <a:t>			</a:t>
            </a:r>
            <a:r>
              <a:rPr lang="ru-RU" dirty="0" smtClean="0"/>
              <a:t>3 </a:t>
            </a:r>
            <a:r>
              <a:rPr lang="ru-RU" dirty="0" smtClean="0"/>
              <a:t>–  </a:t>
            </a:r>
            <a:r>
              <a:rPr lang="en-US" dirty="0" err="1" smtClean="0"/>
              <a:t>trefa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press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dastgohlari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volocheniye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6861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71612"/>
            <a:ext cx="8192216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r>
              <a:rPr lang="uz-Cyrl-U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Valocheniya </a:t>
            </a:r>
            <a:r>
              <a:rPr lang="uz-Cyrl-U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usulda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quvur</a:t>
            </a:r>
            <a:r>
              <a:rPr lang="uz-Cyrl-U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larni hosil qilishda qo‘llaniladigan opravkalar </a:t>
            </a:r>
            <a:r>
              <a:rPr lang="uz-Cyrl-U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turlari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43049"/>
            <a:ext cx="8229600" cy="264320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C:\Users\Kasimoff\Desktop\media\image38.jpeg"/>
          <p:cNvPicPr/>
          <p:nvPr/>
        </p:nvPicPr>
        <p:blipFill>
          <a:blip r:embed="rId2" cstate="print"/>
          <a:srcRect l="870" b="36917"/>
          <a:stretch>
            <a:fillRect/>
          </a:stretch>
        </p:blipFill>
        <p:spPr bwMode="auto">
          <a:xfrm>
            <a:off x="428596" y="1357298"/>
            <a:ext cx="821537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71472" y="4214818"/>
            <a:ext cx="800105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a                                      b                                         c                                    d</a:t>
            </a:r>
          </a:p>
          <a:p>
            <a:endParaRPr lang="en-US" sz="800" dirty="0" smtClean="0"/>
          </a:p>
          <a:p>
            <a:r>
              <a:rPr lang="uz-Cyrl-UZ" dirty="0" smtClean="0"/>
              <a:t>1</a:t>
            </a:r>
            <a:r>
              <a:rPr lang="en-US" dirty="0" smtClean="0"/>
              <a:t> - </a:t>
            </a:r>
            <a:r>
              <a:rPr lang="uz-Cyrl-UZ" dirty="0" smtClean="0"/>
              <a:t>valocheniyalovchi matritsa; </a:t>
            </a:r>
            <a:r>
              <a:rPr lang="en-US" dirty="0" smtClean="0"/>
              <a:t>           </a:t>
            </a:r>
            <a:r>
              <a:rPr lang="uz-Cyrl-UZ" dirty="0" smtClean="0"/>
              <a:t>2</a:t>
            </a:r>
            <a:r>
              <a:rPr lang="en-US" dirty="0" smtClean="0"/>
              <a:t> </a:t>
            </a:r>
            <a:r>
              <a:rPr lang="en-US" dirty="0" smtClean="0"/>
              <a:t>- </a:t>
            </a:r>
            <a:r>
              <a:rPr lang="uz-Cyrl-UZ" dirty="0" smtClean="0"/>
              <a:t>zagotovka; </a:t>
            </a:r>
            <a:r>
              <a:rPr lang="en-US" dirty="0" smtClean="0"/>
              <a:t>                        3 – </a:t>
            </a:r>
            <a:r>
              <a:rPr lang="en-US" dirty="0" err="1" smtClean="0"/>
              <a:t>opravka</a:t>
            </a:r>
            <a:endParaRPr lang="ru-RU" b="1" dirty="0" smtClean="0"/>
          </a:p>
          <a:p>
            <a:endParaRPr lang="en-US" sz="800" dirty="0" smtClean="0"/>
          </a:p>
          <a:p>
            <a:r>
              <a:rPr lang="en-US" dirty="0" smtClean="0"/>
              <a:t>a - </a:t>
            </a:r>
            <a:r>
              <a:rPr lang="uz-Cyrl-UZ" dirty="0" smtClean="0"/>
              <a:t>qo‘zg‘oluvchi </a:t>
            </a:r>
            <a:r>
              <a:rPr lang="uz-Cyrl-UZ" dirty="0" smtClean="0"/>
              <a:t>deformatsiyalanmaydigan  opr</a:t>
            </a:r>
            <a:r>
              <a:rPr lang="en-US" dirty="0" smtClean="0"/>
              <a:t>a</a:t>
            </a:r>
            <a:r>
              <a:rPr lang="uz-Cyrl-UZ" dirty="0" smtClean="0"/>
              <a:t>vka; </a:t>
            </a:r>
            <a:endParaRPr lang="ru-RU" b="1" dirty="0" smtClean="0"/>
          </a:p>
          <a:p>
            <a:r>
              <a:rPr lang="en-US" dirty="0" smtClean="0"/>
              <a:t>b - </a:t>
            </a:r>
            <a:r>
              <a:rPr lang="uz-Cyrl-UZ" dirty="0" smtClean="0"/>
              <a:t>qo‘g‘olvchi  </a:t>
            </a:r>
            <a:r>
              <a:rPr lang="uz-Cyrl-UZ" dirty="0" smtClean="0"/>
              <a:t>deformatsiyalanuvchi opravka; </a:t>
            </a:r>
            <a:endParaRPr lang="ru-RU" b="1" dirty="0" smtClean="0"/>
          </a:p>
          <a:p>
            <a:r>
              <a:rPr lang="en-US" dirty="0" smtClean="0"/>
              <a:t>c  - </a:t>
            </a:r>
            <a:r>
              <a:rPr lang="uz-Cyrl-UZ" dirty="0" smtClean="0"/>
              <a:t>qisqa</a:t>
            </a:r>
            <a:r>
              <a:rPr lang="uz-Cyrl-UZ" dirty="0" smtClean="0"/>
              <a:t>, maxkamlangan opr</a:t>
            </a:r>
            <a:r>
              <a:rPr lang="en-US" dirty="0" smtClean="0"/>
              <a:t>a</a:t>
            </a:r>
            <a:r>
              <a:rPr lang="uz-Cyrl-UZ" dirty="0" smtClean="0"/>
              <a:t>vka; </a:t>
            </a:r>
            <a:endParaRPr lang="ru-RU" b="1" dirty="0" smtClean="0"/>
          </a:p>
          <a:p>
            <a:r>
              <a:rPr lang="en-US" dirty="0" smtClean="0"/>
              <a:t>d - </a:t>
            </a:r>
            <a:r>
              <a:rPr lang="uz-Cyrl-UZ" dirty="0" smtClean="0"/>
              <a:t>o‘zi </a:t>
            </a:r>
            <a:r>
              <a:rPr lang="uz-Cyrl-UZ" dirty="0" smtClean="0"/>
              <a:t>o‘rnatiluvchi </a:t>
            </a:r>
            <a:r>
              <a:rPr lang="uz-Cyrl-UZ" dirty="0" smtClean="0"/>
              <a:t>opravka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Metallni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bolg’lash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428735"/>
            <a:ext cx="9110637" cy="3416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214414" y="4643446"/>
            <a:ext cx="685804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 – </a:t>
            </a:r>
            <a:r>
              <a:rPr lang="en-US" sz="2400" dirty="0" err="1" smtClean="0"/>
              <a:t>yapaloq</a:t>
            </a:r>
            <a:r>
              <a:rPr lang="en-US" sz="2400" dirty="0" smtClean="0"/>
              <a:t> </a:t>
            </a:r>
            <a:r>
              <a:rPr lang="en-US" sz="2400" dirty="0" err="1" smtClean="0"/>
              <a:t>bayoklar</a:t>
            </a:r>
            <a:r>
              <a:rPr lang="en-US" sz="2400" dirty="0" smtClean="0"/>
              <a:t>   2 – </a:t>
            </a:r>
            <a:r>
              <a:rPr lang="en-US" sz="2400" dirty="0" err="1" smtClean="0"/>
              <a:t>zaotovka</a:t>
            </a:r>
            <a:r>
              <a:rPr lang="en-US" sz="2400" dirty="0" smtClean="0"/>
              <a:t> (</a:t>
            </a:r>
            <a:r>
              <a:rPr lang="en-US" sz="2400" dirty="0" err="1" smtClean="0"/>
              <a:t>pokovka</a:t>
            </a:r>
            <a:r>
              <a:rPr lang="en-US" sz="2400" dirty="0" smtClean="0"/>
              <a:t>)     </a:t>
            </a:r>
          </a:p>
          <a:p>
            <a:r>
              <a:rPr lang="en-US" sz="2400" dirty="0" smtClean="0"/>
              <a:t>3 – </a:t>
            </a:r>
            <a:r>
              <a:rPr lang="en-US" sz="2400" dirty="0" err="1" smtClean="0"/>
              <a:t>shaklli</a:t>
            </a:r>
            <a:r>
              <a:rPr lang="en-US" sz="2400" dirty="0" smtClean="0"/>
              <a:t> </a:t>
            </a:r>
            <a:r>
              <a:rPr lang="en-US" sz="2400" dirty="0" err="1" smtClean="0"/>
              <a:t>bayoklar</a:t>
            </a:r>
            <a:endParaRPr lang="en-US" sz="2400" dirty="0" smtClean="0"/>
          </a:p>
          <a:p>
            <a:endParaRPr lang="en-US" sz="1200" dirty="0" smtClean="0"/>
          </a:p>
          <a:p>
            <a:r>
              <a:rPr lang="en-US" sz="2400" dirty="0" smtClean="0"/>
              <a:t>P – </a:t>
            </a:r>
            <a:r>
              <a:rPr lang="en-US" sz="2400" dirty="0" err="1" smtClean="0"/>
              <a:t>bolg’alsh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	S – </a:t>
            </a:r>
            <a:r>
              <a:rPr lang="en-US" sz="2400" dirty="0" err="1" smtClean="0"/>
              <a:t>metallning</a:t>
            </a:r>
            <a:r>
              <a:rPr lang="en-US" sz="2400" dirty="0" smtClean="0"/>
              <a:t> </a:t>
            </a:r>
            <a:r>
              <a:rPr lang="en-US" sz="2400" dirty="0" err="1" smtClean="0"/>
              <a:t>yonboshga</a:t>
            </a:r>
            <a:r>
              <a:rPr lang="en-US" sz="2400" dirty="0" smtClean="0"/>
              <a:t> </a:t>
            </a:r>
            <a:r>
              <a:rPr lang="en-US" sz="2400" dirty="0" err="1" smtClean="0"/>
              <a:t>okimi</a:t>
            </a:r>
            <a:r>
              <a:rPr lang="en-US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Metallni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bolg’lash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usullining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afzalliklari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kamchiliklari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14282" y="1600200"/>
            <a:ext cx="8786874" cy="4900633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Bolg’alsh</a:t>
            </a:r>
            <a:r>
              <a:rPr lang="en-US" dirty="0" smtClean="0"/>
              <a:t> </a:t>
            </a:r>
            <a:r>
              <a:rPr lang="en-US" dirty="0" err="1" smtClean="0"/>
              <a:t>afzalliklari</a:t>
            </a:r>
            <a:r>
              <a:rPr lang="en-US" dirty="0" smtClean="0"/>
              <a:t>:</a:t>
            </a:r>
          </a:p>
          <a:p>
            <a:pPr marL="514350" indent="-514350">
              <a:buNone/>
            </a:pPr>
            <a:r>
              <a:rPr lang="en-US" dirty="0" smtClean="0"/>
              <a:t>1.1.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xususiyatlari</a:t>
            </a:r>
            <a:r>
              <a:rPr lang="en-US" dirty="0" smtClean="0"/>
              <a:t>;</a:t>
            </a:r>
          </a:p>
          <a:p>
            <a:pPr marL="514350" indent="-514350">
              <a:buNone/>
            </a:pPr>
            <a:r>
              <a:rPr lang="en-US" dirty="0" smtClean="0"/>
              <a:t>1.2. 250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undan</a:t>
            </a:r>
            <a:r>
              <a:rPr lang="en-US" dirty="0" smtClean="0"/>
              <a:t> </a:t>
            </a:r>
            <a:r>
              <a:rPr lang="en-US" dirty="0" err="1" smtClean="0"/>
              <a:t>ortiq</a:t>
            </a:r>
            <a:r>
              <a:rPr lang="en-US" dirty="0" smtClean="0"/>
              <a:t> </a:t>
            </a:r>
            <a:r>
              <a:rPr lang="en-US" dirty="0" err="1" smtClean="0"/>
              <a:t>tonna</a:t>
            </a:r>
            <a:r>
              <a:rPr lang="en-US" dirty="0" smtClean="0"/>
              <a:t>, </a:t>
            </a:r>
            <a:r>
              <a:rPr lang="en-US" dirty="0" err="1" smtClean="0"/>
              <a:t>uzunligi</a:t>
            </a:r>
            <a:r>
              <a:rPr lang="en-US" dirty="0" smtClean="0"/>
              <a:t> 10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undan</a:t>
            </a:r>
            <a:r>
              <a:rPr lang="en-US" dirty="0" smtClean="0"/>
              <a:t> </a:t>
            </a:r>
            <a:r>
              <a:rPr lang="en-US" dirty="0" err="1" smtClean="0"/>
              <a:t>ko'p</a:t>
            </a:r>
            <a:r>
              <a:rPr lang="en-US" dirty="0" smtClean="0"/>
              <a:t> </a:t>
            </a:r>
            <a:r>
              <a:rPr lang="en-US" dirty="0" err="1" smtClean="0"/>
              <a:t>metr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pokovka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imkoniyati</a:t>
            </a:r>
            <a:r>
              <a:rPr lang="en-US" dirty="0" smtClean="0"/>
              <a:t>;</a:t>
            </a:r>
          </a:p>
          <a:p>
            <a:pPr marL="514350" indent="-514350">
              <a:buNone/>
            </a:pPr>
            <a:r>
              <a:rPr lang="en-US" dirty="0" smtClean="0"/>
              <a:t>1.3.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smtClean="0"/>
              <a:t>past </a:t>
            </a:r>
            <a:r>
              <a:rPr lang="en-US" dirty="0" err="1" smtClean="0"/>
              <a:t>deformatsiya</a:t>
            </a:r>
            <a:r>
              <a:rPr lang="en-US" dirty="0" smtClean="0"/>
              <a:t> </a:t>
            </a:r>
            <a:r>
              <a:rPr lang="en-US" dirty="0" err="1" smtClean="0"/>
              <a:t>kuchi</a:t>
            </a:r>
            <a:r>
              <a:rPr lang="en-US" dirty="0" smtClean="0"/>
              <a:t>;</a:t>
            </a:r>
          </a:p>
          <a:p>
            <a:pPr marL="514350" indent="-514350">
              <a:buNone/>
            </a:pPr>
            <a:r>
              <a:rPr lang="en-US" dirty="0" smtClean="0"/>
              <a:t>1.4. universal </a:t>
            </a:r>
            <a:r>
              <a:rPr lang="en-US" dirty="0" err="1" smtClean="0"/>
              <a:t>mashinalar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universal </a:t>
            </a:r>
            <a:r>
              <a:rPr lang="en-US" dirty="0" err="1" smtClean="0"/>
              <a:t>asboblardan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xil</a:t>
            </a:r>
            <a:r>
              <a:rPr lang="en-US" dirty="0" smtClean="0"/>
              <a:t> </a:t>
            </a:r>
            <a:r>
              <a:rPr lang="en-US" dirty="0" err="1" smtClean="0"/>
              <a:t>pokovkalarni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xarajatlarni</a:t>
            </a:r>
            <a:r>
              <a:rPr lang="en-US" dirty="0" smtClean="0"/>
              <a:t> </a:t>
            </a:r>
            <a:r>
              <a:rPr lang="en-US" dirty="0" err="1" smtClean="0"/>
              <a:t>kamaytiradi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Bolg’alsh</a:t>
            </a:r>
            <a:r>
              <a:rPr lang="en-US" dirty="0" smtClean="0"/>
              <a:t> </a:t>
            </a:r>
            <a:r>
              <a:rPr lang="en-US" dirty="0" err="1" smtClean="0"/>
              <a:t>amchiliklari</a:t>
            </a:r>
            <a:r>
              <a:rPr lang="en-US" dirty="0" smtClean="0"/>
              <a:t>.</a:t>
            </a:r>
          </a:p>
          <a:p>
            <a:pPr marL="514350" indent="-514350">
              <a:buNone/>
            </a:pPr>
            <a:r>
              <a:rPr lang="en-US" dirty="0" smtClean="0"/>
              <a:t>2.1. </a:t>
            </a:r>
            <a:r>
              <a:rPr lang="en-US" dirty="0" err="1" smtClean="0"/>
              <a:t>nisbatan</a:t>
            </a:r>
            <a:r>
              <a:rPr lang="en-US" dirty="0" smtClean="0"/>
              <a:t> past </a:t>
            </a:r>
            <a:r>
              <a:rPr lang="en-US" dirty="0" err="1" smtClean="0"/>
              <a:t>samaradorlik</a:t>
            </a:r>
            <a:r>
              <a:rPr lang="en-US" dirty="0" smtClean="0"/>
              <a:t>,</a:t>
            </a:r>
          </a:p>
          <a:p>
            <a:pPr marL="514350" indent="-514350">
              <a:buNone/>
            </a:pPr>
            <a:r>
              <a:rPr lang="en-US" dirty="0" smtClean="0"/>
              <a:t>2.2.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miqdorda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berishga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keladigan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og’ishlar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Sovuk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Metallni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sovuk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holatda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shakli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o’zgrtirish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yani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deformatsialash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uyidagilarga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bog’liq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 marL="806450" indent="-447675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Metalning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kimyoviy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tarkibi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strukturasi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</a:t>
            </a:r>
          </a:p>
          <a:p>
            <a:pPr marL="806450" indent="-447675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mexanik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hususiyatlari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</a:p>
          <a:p>
            <a:pPr marL="806450" indent="-447675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Shtampovkaning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texnologik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parametrlari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</a:p>
          <a:p>
            <a:pPr marL="806450" indent="-447675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Zagotovka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uzalarining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sifati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marL="806450" indent="-447675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Sovuk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shtamplash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usuli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bilan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10 mm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gacha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bo’lgan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metall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listlarga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ishlov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beriladi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 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Sovuk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643306" y="1600200"/>
            <a:ext cx="5043494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643051"/>
            <a:ext cx="5929353" cy="3386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28596" y="1643050"/>
            <a:ext cx="314327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Ush</a:t>
            </a:r>
            <a:r>
              <a:rPr lang="en-US" sz="2800" dirty="0" smtClean="0"/>
              <a:t> </a:t>
            </a:r>
            <a:r>
              <a:rPr lang="en-US" sz="2800" dirty="0" err="1" smtClean="0"/>
              <a:t>bu</a:t>
            </a:r>
            <a:r>
              <a:rPr lang="en-US" sz="2800" dirty="0" smtClean="0"/>
              <a:t> </a:t>
            </a:r>
            <a:r>
              <a:rPr lang="en-US" sz="2800" dirty="0" err="1" smtClean="0"/>
              <a:t>pressda</a:t>
            </a:r>
            <a:r>
              <a:rPr lang="en-US" sz="2800" dirty="0" smtClean="0"/>
              <a:t> </a:t>
            </a:r>
            <a:r>
              <a:rPr lang="en-US" sz="2800" dirty="0" err="1" smtClean="0"/>
              <a:t>zagotovkada</a:t>
            </a:r>
            <a:r>
              <a:rPr lang="en-US" sz="2800" dirty="0" smtClean="0"/>
              <a:t> </a:t>
            </a:r>
            <a:r>
              <a:rPr lang="en-US" sz="2800" dirty="0" err="1" smtClean="0"/>
              <a:t>teshiklar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yaratish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maxsus</a:t>
            </a:r>
            <a:r>
              <a:rPr lang="en-US" sz="2800" dirty="0" smtClean="0"/>
              <a:t> </a:t>
            </a:r>
          </a:p>
          <a:p>
            <a:r>
              <a:rPr lang="en-US" sz="2800" dirty="0" err="1" smtClean="0"/>
              <a:t>plunjerlar</a:t>
            </a:r>
            <a:r>
              <a:rPr lang="en-US" sz="2800" dirty="0" smtClean="0"/>
              <a:t> </a:t>
            </a:r>
            <a:r>
              <a:rPr lang="en-US" sz="2800" dirty="0" err="1" smtClean="0"/>
              <a:t>o’rnatilgan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Sovuk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71611"/>
            <a:ext cx="8286808" cy="4783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Sovuk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maxsulotlari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85860"/>
            <a:ext cx="787693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86874" cy="868346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 (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yapaloq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shtampovka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operatsiyalari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Формоизменяющих операций"/>
          <p:cNvPicPr>
            <a:picLocks noGrp="1"/>
          </p:cNvPicPr>
          <p:nvPr>
            <p:ph idx="1"/>
          </p:nvPr>
        </p:nvPicPr>
        <p:blipFill>
          <a:blip r:embed="rId2"/>
          <a:srcRect b="71434"/>
          <a:stretch>
            <a:fillRect/>
          </a:stretch>
        </p:blipFill>
        <p:spPr bwMode="auto">
          <a:xfrm>
            <a:off x="1071538" y="1571612"/>
            <a:ext cx="7500990" cy="132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42910" y="2928934"/>
            <a:ext cx="75724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a                            </a:t>
            </a:r>
            <a:r>
              <a:rPr lang="en-US" dirty="0" smtClean="0"/>
              <a:t>b            </a:t>
            </a:r>
            <a:r>
              <a:rPr lang="en-US" dirty="0" smtClean="0"/>
              <a:t>      </a:t>
            </a:r>
            <a:r>
              <a:rPr lang="en-US" dirty="0" smtClean="0"/>
              <a:t>c             </a:t>
            </a:r>
            <a:r>
              <a:rPr lang="en-US" dirty="0" smtClean="0"/>
              <a:t>    </a:t>
            </a:r>
            <a:r>
              <a:rPr lang="en-US" dirty="0" smtClean="0"/>
              <a:t>d   </a:t>
            </a:r>
            <a:r>
              <a:rPr lang="en-US" dirty="0" smtClean="0"/>
              <a:t>                   </a:t>
            </a:r>
            <a:r>
              <a:rPr lang="en-US" dirty="0" smtClean="0"/>
              <a:t>e </a:t>
            </a:r>
            <a:r>
              <a:rPr lang="en-US" dirty="0" smtClean="0"/>
              <a:t>                    f</a:t>
            </a:r>
            <a:endParaRPr lang="ru-RU" dirty="0"/>
          </a:p>
        </p:txBody>
      </p:sp>
      <p:pic>
        <p:nvPicPr>
          <p:cNvPr id="6" name="Рисунок 5" descr="Формоизменяющих операций"/>
          <p:cNvPicPr/>
          <p:nvPr/>
        </p:nvPicPr>
        <p:blipFill>
          <a:blip r:embed="rId2"/>
          <a:srcRect t="32233" b="32995"/>
          <a:stretch>
            <a:fillRect/>
          </a:stretch>
        </p:blipFill>
        <p:spPr bwMode="auto">
          <a:xfrm>
            <a:off x="1071538" y="3286124"/>
            <a:ext cx="7500990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428728" y="4572008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                    </a:t>
            </a:r>
            <a:r>
              <a:rPr lang="en-US" dirty="0" smtClean="0"/>
              <a:t>      </a:t>
            </a:r>
            <a:r>
              <a:rPr lang="en-US" dirty="0" smtClean="0"/>
              <a:t>h                 </a:t>
            </a:r>
            <a:r>
              <a:rPr lang="en-US" dirty="0" smtClean="0"/>
              <a:t>   </a:t>
            </a:r>
            <a:r>
              <a:rPr lang="en-US" dirty="0" err="1" smtClean="0"/>
              <a:t>i</a:t>
            </a:r>
            <a:r>
              <a:rPr lang="en-US" dirty="0" smtClean="0"/>
              <a:t>                         j              </a:t>
            </a:r>
            <a:r>
              <a:rPr lang="en-US" dirty="0" smtClean="0"/>
              <a:t>   </a:t>
            </a:r>
            <a:r>
              <a:rPr lang="en-US" dirty="0" smtClean="0"/>
              <a:t>k                    </a:t>
            </a:r>
            <a:r>
              <a:rPr lang="en-US" dirty="0" smtClean="0"/>
              <a:t>   </a:t>
            </a:r>
            <a:r>
              <a:rPr lang="en-US" dirty="0" smtClean="0"/>
              <a:t>l                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14414" y="5214950"/>
            <a:ext cx="73581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</a:t>
            </a:r>
            <a:r>
              <a:rPr lang="en-US" dirty="0" smtClean="0"/>
              <a:t>– </a:t>
            </a:r>
            <a:r>
              <a:rPr lang="en-US" dirty="0" err="1" smtClean="0"/>
              <a:t>egish</a:t>
            </a:r>
            <a:r>
              <a:rPr lang="en-US" dirty="0" smtClean="0"/>
              <a:t>, </a:t>
            </a:r>
            <a:r>
              <a:rPr lang="en-US" dirty="0" smtClean="0"/>
              <a:t>  b </a:t>
            </a:r>
            <a:r>
              <a:rPr lang="en-US" dirty="0" smtClean="0"/>
              <a:t>– </a:t>
            </a:r>
            <a:r>
              <a:rPr lang="en-US" dirty="0" err="1" smtClean="0"/>
              <a:t>ckruchivaniye</a:t>
            </a:r>
            <a:r>
              <a:rPr lang="en-US" dirty="0" smtClean="0"/>
              <a:t>, </a:t>
            </a:r>
            <a:r>
              <a:rPr lang="en-US" dirty="0" smtClean="0"/>
              <a:t>   c </a:t>
            </a:r>
            <a:r>
              <a:rPr lang="en-US" dirty="0" smtClean="0"/>
              <a:t>– </a:t>
            </a:r>
            <a:r>
              <a:rPr lang="en-US" dirty="0" err="1" smtClean="0"/>
              <a:t>zakatka</a:t>
            </a:r>
            <a:r>
              <a:rPr lang="en-US" dirty="0" smtClean="0"/>
              <a:t>, </a:t>
            </a:r>
            <a:r>
              <a:rPr lang="en-US" dirty="0" smtClean="0"/>
              <a:t>  d </a:t>
            </a:r>
            <a:r>
              <a:rPr lang="en-US" dirty="0" smtClean="0"/>
              <a:t>– </a:t>
            </a:r>
            <a:r>
              <a:rPr lang="en-US" dirty="0" err="1" smtClean="0"/>
              <a:t>cho’zib</a:t>
            </a:r>
            <a:r>
              <a:rPr lang="en-US" dirty="0" smtClean="0"/>
              <a:t> </a:t>
            </a:r>
            <a:r>
              <a:rPr lang="en-US" dirty="0" err="1" smtClean="0"/>
              <a:t>chikarish</a:t>
            </a:r>
            <a:r>
              <a:rPr lang="en-US" dirty="0" smtClean="0"/>
              <a:t>,  </a:t>
            </a:r>
            <a:endParaRPr lang="en-US" dirty="0" smtClean="0"/>
          </a:p>
          <a:p>
            <a:r>
              <a:rPr lang="en-US" dirty="0" smtClean="0"/>
              <a:t>e </a:t>
            </a:r>
            <a:r>
              <a:rPr lang="en-US" dirty="0" smtClean="0"/>
              <a:t>– </a:t>
            </a:r>
            <a:r>
              <a:rPr lang="en-US" dirty="0" err="1" smtClean="0"/>
              <a:t>yukkalashtirish</a:t>
            </a:r>
            <a:r>
              <a:rPr lang="en-US" dirty="0" smtClean="0"/>
              <a:t> </a:t>
            </a:r>
            <a:r>
              <a:rPr lang="en-US" dirty="0" err="1" smtClean="0"/>
              <a:t>biln</a:t>
            </a:r>
            <a:r>
              <a:rPr lang="en-US" dirty="0" smtClean="0"/>
              <a:t> </a:t>
            </a:r>
            <a:r>
              <a:rPr lang="en-US" dirty="0" err="1" smtClean="0"/>
              <a:t>cho’zish</a:t>
            </a:r>
            <a:r>
              <a:rPr lang="en-US" dirty="0" smtClean="0"/>
              <a:t>, </a:t>
            </a:r>
            <a:r>
              <a:rPr lang="en-US" dirty="0" smtClean="0"/>
              <a:t>   f- </a:t>
            </a:r>
            <a:r>
              <a:rPr lang="en-US" dirty="0" err="1" smtClean="0"/>
              <a:t>otbortovka</a:t>
            </a:r>
            <a:r>
              <a:rPr lang="en-US" dirty="0" smtClean="0"/>
              <a:t>, </a:t>
            </a:r>
            <a:r>
              <a:rPr lang="en-US" dirty="0" smtClean="0"/>
              <a:t>   g- </a:t>
            </a:r>
            <a:r>
              <a:rPr lang="en-US" dirty="0" err="1" smtClean="0"/>
              <a:t>kengaytirish</a:t>
            </a:r>
            <a:r>
              <a:rPr lang="en-US" dirty="0" smtClean="0"/>
              <a:t>,  h- </a:t>
            </a:r>
            <a:r>
              <a:rPr lang="en-US" dirty="0" err="1" smtClean="0"/>
              <a:t>zajim</a:t>
            </a:r>
            <a:r>
              <a:rPr lang="en-US" dirty="0" smtClean="0"/>
              <a:t>, </a:t>
            </a:r>
            <a:endParaRPr lang="ru-RU" dirty="0" smtClean="0"/>
          </a:p>
          <a:p>
            <a:r>
              <a:rPr lang="en-US" dirty="0" err="1" smtClean="0"/>
              <a:t>i</a:t>
            </a:r>
            <a:r>
              <a:rPr lang="en-US" dirty="0" smtClean="0"/>
              <a:t> – </a:t>
            </a:r>
            <a:r>
              <a:rPr lang="en-US" dirty="0" err="1" smtClean="0"/>
              <a:t>relyefli</a:t>
            </a:r>
            <a:r>
              <a:rPr lang="en-US" dirty="0" smtClean="0"/>
              <a:t> </a:t>
            </a:r>
            <a:r>
              <a:rPr lang="en-US" dirty="0" err="1" smtClean="0"/>
              <a:t>shaklantirish</a:t>
            </a:r>
            <a:r>
              <a:rPr lang="en-US" dirty="0" smtClean="0"/>
              <a:t>, </a:t>
            </a:r>
            <a:r>
              <a:rPr lang="en-US" dirty="0" smtClean="0"/>
              <a:t>  j </a:t>
            </a:r>
            <a:r>
              <a:rPr lang="en-US" dirty="0" smtClean="0"/>
              <a:t>– </a:t>
            </a:r>
            <a:r>
              <a:rPr lang="en-US" dirty="0" err="1" smtClean="0"/>
              <a:t>relyefli</a:t>
            </a:r>
            <a:r>
              <a:rPr lang="en-US" dirty="0" smtClean="0"/>
              <a:t> </a:t>
            </a:r>
            <a:r>
              <a:rPr lang="en-US" dirty="0" err="1" smtClean="0"/>
              <a:t>chekanka</a:t>
            </a:r>
            <a:r>
              <a:rPr lang="en-US" dirty="0" smtClean="0"/>
              <a:t>,   k </a:t>
            </a:r>
            <a:r>
              <a:rPr lang="en-US" dirty="0" smtClean="0"/>
              <a:t>– </a:t>
            </a:r>
            <a:r>
              <a:rPr lang="en-US" dirty="0" err="1" smtClean="0"/>
              <a:t>kernovka</a:t>
            </a:r>
            <a:r>
              <a:rPr lang="en-US" dirty="0" smtClean="0"/>
              <a:t>, </a:t>
            </a:r>
            <a:r>
              <a:rPr lang="en-US" dirty="0" smtClean="0"/>
              <a:t>   l </a:t>
            </a:r>
            <a:r>
              <a:rPr lang="en-US" dirty="0" smtClean="0"/>
              <a:t>– </a:t>
            </a:r>
            <a:r>
              <a:rPr lang="en-US" dirty="0" err="1" smtClean="0"/>
              <a:t>pravka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86874" cy="868346"/>
          </a:xfrm>
        </p:spPr>
        <p:txBody>
          <a:bodyPr>
            <a:normAutofit fontScale="90000"/>
          </a:bodyPr>
          <a:lstStyle/>
          <a:p>
            <a:r>
              <a:rPr lang="uz-Cyrl-U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 texnologik jarayoni sxemasi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Содержимое 9"/>
          <p:cNvPicPr>
            <a:picLocks noGrp="1"/>
          </p:cNvPicPr>
          <p:nvPr>
            <p:ph idx="1"/>
          </p:nvPr>
        </p:nvPicPr>
        <p:blipFill>
          <a:blip r:embed="rId2" cstate="print"/>
          <a:srcRect b="23235"/>
          <a:stretch>
            <a:fillRect/>
          </a:stretch>
        </p:blipFill>
        <p:spPr bwMode="auto">
          <a:xfrm>
            <a:off x="1357290" y="1214422"/>
            <a:ext cx="642942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57158" y="5000636"/>
            <a:ext cx="85725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Qismlar</a:t>
            </a:r>
            <a:r>
              <a:rPr lang="en-US" b="1" dirty="0" smtClean="0"/>
              <a:t>: </a:t>
            </a:r>
            <a:r>
              <a:rPr lang="uz-Cyrl-UZ" dirty="0" smtClean="0"/>
              <a:t>1 </a:t>
            </a:r>
            <a:r>
              <a:rPr lang="en-US" dirty="0" smtClean="0"/>
              <a:t>- </a:t>
            </a:r>
            <a:r>
              <a:rPr lang="uz-Cyrl-UZ" dirty="0" smtClean="0"/>
              <a:t>zagotovka; </a:t>
            </a:r>
            <a:r>
              <a:rPr lang="en-US" dirty="0" smtClean="0"/>
              <a:t> </a:t>
            </a:r>
            <a:r>
              <a:rPr lang="uz-Cyrl-UZ" dirty="0" smtClean="0"/>
              <a:t>2 </a:t>
            </a:r>
            <a:r>
              <a:rPr lang="en-US" dirty="0" smtClean="0"/>
              <a:t>- </a:t>
            </a:r>
            <a:r>
              <a:rPr lang="uz-Cyrl-UZ" dirty="0" smtClean="0"/>
              <a:t>cho‘ktirilgan zagotovka; </a:t>
            </a:r>
            <a:r>
              <a:rPr lang="en-US" dirty="0" smtClean="0"/>
              <a:t> </a:t>
            </a:r>
            <a:r>
              <a:rPr lang="uz-Cyrl-UZ" dirty="0" smtClean="0"/>
              <a:t>3 </a:t>
            </a:r>
            <a:r>
              <a:rPr lang="en-US" dirty="0" smtClean="0"/>
              <a:t>- </a:t>
            </a:r>
            <a:r>
              <a:rPr lang="uz-Cyrl-UZ" dirty="0" smtClean="0"/>
              <a:t>xajmiy shtamplash uchun shtamp</a:t>
            </a:r>
            <a:r>
              <a:rPr lang="uz-Cyrl-UZ" dirty="0" smtClean="0"/>
              <a:t>;</a:t>
            </a:r>
            <a:r>
              <a:rPr lang="en-US" dirty="0" smtClean="0"/>
              <a:t> </a:t>
            </a:r>
            <a:r>
              <a:rPr lang="uz-Cyrl-UZ" dirty="0" smtClean="0"/>
              <a:t>4 </a:t>
            </a:r>
            <a:r>
              <a:rPr lang="en-US" dirty="0" smtClean="0"/>
              <a:t>- </a:t>
            </a:r>
            <a:r>
              <a:rPr lang="uz-Cyrl-UZ" dirty="0" smtClean="0"/>
              <a:t>qirqish uchun shtamp; </a:t>
            </a:r>
            <a:r>
              <a:rPr lang="en-US" dirty="0" smtClean="0"/>
              <a:t> </a:t>
            </a:r>
            <a:r>
              <a:rPr lang="uz-Cyrl-UZ" dirty="0" smtClean="0"/>
              <a:t>5 </a:t>
            </a:r>
            <a:r>
              <a:rPr lang="en-US" dirty="0" smtClean="0"/>
              <a:t>- </a:t>
            </a:r>
            <a:r>
              <a:rPr lang="uz-Cyrl-UZ" dirty="0" smtClean="0"/>
              <a:t>obloy</a:t>
            </a:r>
            <a:r>
              <a:rPr lang="uz-Cyrl-UZ" dirty="0" smtClean="0"/>
              <a:t>;</a:t>
            </a:r>
            <a:r>
              <a:rPr lang="en-US" dirty="0" smtClean="0"/>
              <a:t>  </a:t>
            </a:r>
            <a:r>
              <a:rPr lang="uz-Cyrl-UZ" dirty="0" smtClean="0"/>
              <a:t>6 </a:t>
            </a:r>
            <a:r>
              <a:rPr lang="en-US" dirty="0" smtClean="0"/>
              <a:t>- </a:t>
            </a:r>
            <a:r>
              <a:rPr lang="uz-Cyrl-UZ" dirty="0" smtClean="0"/>
              <a:t>shtamplangan </a:t>
            </a:r>
            <a:r>
              <a:rPr lang="uz-Cyrl-UZ" dirty="0" smtClean="0"/>
              <a:t>zagotovka</a:t>
            </a:r>
            <a:endParaRPr lang="en-US" dirty="0" smtClean="0"/>
          </a:p>
          <a:p>
            <a:r>
              <a:rPr lang="en-US" b="1" dirty="0" err="1" smtClean="0"/>
              <a:t>Jarayonlar</a:t>
            </a:r>
            <a:r>
              <a:rPr lang="en-US" b="1" dirty="0" smtClean="0"/>
              <a:t>:   </a:t>
            </a:r>
            <a:r>
              <a:rPr lang="uz-Cyrl-UZ" dirty="0" smtClean="0"/>
              <a:t>a</a:t>
            </a:r>
            <a:r>
              <a:rPr lang="en-US" dirty="0" smtClean="0"/>
              <a:t> -</a:t>
            </a:r>
            <a:r>
              <a:rPr lang="uz-Cyrl-UZ" dirty="0" smtClean="0"/>
              <a:t> zagotovkani </a:t>
            </a:r>
            <a:r>
              <a:rPr lang="uz-Cyrl-UZ" dirty="0" smtClean="0"/>
              <a:t>press – qaychida qirqish</a:t>
            </a:r>
            <a:r>
              <a:rPr lang="uz-Cyrl-UZ" dirty="0" smtClean="0"/>
              <a:t>;</a:t>
            </a:r>
            <a:r>
              <a:rPr lang="en-US" dirty="0" smtClean="0"/>
              <a:t> b - </a:t>
            </a:r>
            <a:r>
              <a:rPr lang="uz-Cyrl-UZ" dirty="0" smtClean="0"/>
              <a:t>zagotovkani </a:t>
            </a:r>
            <a:r>
              <a:rPr lang="uz-Cyrl-UZ" dirty="0" smtClean="0"/>
              <a:t>qizdirish; </a:t>
            </a:r>
            <a:endParaRPr lang="ru-RU" b="1" dirty="0" smtClean="0"/>
          </a:p>
          <a:p>
            <a:r>
              <a:rPr lang="en-US" dirty="0" smtClean="0"/>
              <a:t>v -</a:t>
            </a:r>
            <a:r>
              <a:rPr lang="uz-Cyrl-UZ" dirty="0" smtClean="0"/>
              <a:t> </a:t>
            </a:r>
            <a:r>
              <a:rPr lang="uz-Cyrl-UZ" dirty="0" smtClean="0"/>
              <a:t>zagotovkani cho‘ktirish; </a:t>
            </a:r>
            <a:r>
              <a:rPr lang="en-US" dirty="0" smtClean="0"/>
              <a:t> g -</a:t>
            </a:r>
            <a:r>
              <a:rPr lang="uz-Cyrl-UZ" dirty="0" smtClean="0"/>
              <a:t>shtamplash</a:t>
            </a:r>
            <a:r>
              <a:rPr lang="uz-Cyrl-UZ" dirty="0" smtClean="0"/>
              <a:t>; </a:t>
            </a:r>
            <a:r>
              <a:rPr lang="en-US" dirty="0" smtClean="0"/>
              <a:t> d - </a:t>
            </a:r>
            <a:r>
              <a:rPr lang="uz-Cyrl-UZ" dirty="0" smtClean="0"/>
              <a:t>obloyni </a:t>
            </a:r>
            <a:r>
              <a:rPr lang="uz-Cyrl-UZ" dirty="0" smtClean="0"/>
              <a:t>kesib tushirish; </a:t>
            </a:r>
            <a:endParaRPr lang="ru-RU" b="1" dirty="0" smtClean="0"/>
          </a:p>
          <a:p>
            <a:r>
              <a:rPr lang="uz-Cyrl-UZ" dirty="0" smtClean="0"/>
              <a:t>e) pokovkani kuyindidan tozalash.</a:t>
            </a:r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Sovuk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metallga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talablar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550072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Sovuk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shtamplash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dastlabki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metallga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quyidagi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mahsus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talablar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qo’yadi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Metall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yuqori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plastik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deformatsiyaga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xos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bo’lmog’I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lozim</a:t>
            </a:r>
            <a:endParaRPr lang="en-US" sz="24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Butun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hajmida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bir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hil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tekis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mexanik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xususiyatlari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kimyoviy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tarkibi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Ichki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tashqi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defect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bo’lmasligi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lozim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Toza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yoltiroq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sirtlari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yog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kirlanishdan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ozod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bo’mogi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lozim</a:t>
            </a:r>
            <a:endParaRPr lang="en-US" sz="24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Yuzalarida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texnologik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moylanish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moddani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 mustahkam </a:t>
            </a:r>
            <a:r>
              <a:rPr lang="en-US" sz="2400" dirty="0" err="1" smtClean="0">
                <a:latin typeface="Arial" panose="020B0604020202020204" pitchFamily="34" charset="0"/>
                <a:ea typeface="Times New Roman" panose="02020603050405020304" pitchFamily="18" charset="0"/>
              </a:rPr>
              <a:t>saklash</a:t>
            </a:r>
            <a:r>
              <a:rPr lang="en-US" sz="2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Hajmli</a:t>
            </a:r>
            <a:r>
              <a:rPr lang="en-US" dirty="0" smtClean="0"/>
              <a:t> </a:t>
            </a:r>
            <a:r>
              <a:rPr lang="en-US" dirty="0" err="1" smtClean="0"/>
              <a:t>shtampovka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4" name="Содержимое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4942" y="1357298"/>
            <a:ext cx="3414666" cy="49620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0034" y="2000240"/>
            <a:ext cx="507209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/>
              <a:t>Issiq</a:t>
            </a:r>
            <a:r>
              <a:rPr lang="en-US" sz="3200" dirty="0" smtClean="0"/>
              <a:t> </a:t>
            </a:r>
            <a:r>
              <a:rPr lang="en-US" sz="3200" dirty="0" err="1" smtClean="0"/>
              <a:t>shtamplashning</a:t>
            </a:r>
            <a:r>
              <a:rPr lang="en-US" sz="3200" dirty="0" smtClean="0"/>
              <a:t> </a:t>
            </a:r>
            <a:r>
              <a:rPr lang="en-US" sz="3200" dirty="0" err="1" smtClean="0"/>
              <a:t>o’ziga</a:t>
            </a:r>
            <a:r>
              <a:rPr lang="en-US" sz="3200" dirty="0" smtClean="0"/>
              <a:t> </a:t>
            </a:r>
            <a:r>
              <a:rPr lang="en-US" sz="3200" dirty="0" err="1" smtClean="0"/>
              <a:t>xos</a:t>
            </a:r>
            <a:r>
              <a:rPr lang="en-US" sz="3200" dirty="0" smtClean="0"/>
              <a:t> </a:t>
            </a:r>
            <a:r>
              <a:rPr lang="en-US" sz="3200" dirty="0" err="1" smtClean="0"/>
              <a:t>xususiyati</a:t>
            </a:r>
            <a:r>
              <a:rPr lang="en-US" sz="3200" dirty="0" smtClean="0"/>
              <a:t>  -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juda</a:t>
            </a:r>
            <a:r>
              <a:rPr lang="en-US" sz="3200" dirty="0" smtClean="0"/>
              <a:t> </a:t>
            </a:r>
            <a:r>
              <a:rPr lang="en-US" sz="3200" dirty="0" err="1" smtClean="0"/>
              <a:t>issiq</a:t>
            </a:r>
            <a:r>
              <a:rPr lang="en-US" sz="3200" dirty="0" smtClean="0"/>
              <a:t> </a:t>
            </a:r>
            <a:r>
              <a:rPr lang="en-US" sz="3200" dirty="0" err="1" smtClean="0"/>
              <a:t>haroratning</a:t>
            </a:r>
            <a:r>
              <a:rPr lang="en-US" sz="3200" dirty="0" smtClean="0"/>
              <a:t> </a:t>
            </a:r>
            <a:r>
              <a:rPr lang="en-US" sz="3200" dirty="0" err="1" smtClean="0"/>
              <a:t>ta’siri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uning</a:t>
            </a:r>
            <a:r>
              <a:rPr lang="en-US" sz="3200" dirty="0" smtClean="0"/>
              <a:t> </a:t>
            </a:r>
            <a:r>
              <a:rPr lang="en-US" sz="3200" dirty="0" err="1" smtClean="0"/>
              <a:t>natijasida</a:t>
            </a:r>
            <a:r>
              <a:rPr lang="en-US" sz="3200" dirty="0" smtClean="0"/>
              <a:t> </a:t>
            </a:r>
            <a:r>
              <a:rPr lang="en-US" sz="3200" dirty="0" err="1" smtClean="0"/>
              <a:t>zagotovk</a:t>
            </a:r>
            <a:r>
              <a:rPr lang="en-US" sz="3200" dirty="0" smtClean="0"/>
              <a:t> </a:t>
            </a:r>
            <a:r>
              <a:rPr lang="en-US" sz="3200" dirty="0" err="1" smtClean="0"/>
              <a:t>shaklini</a:t>
            </a:r>
            <a:r>
              <a:rPr lang="en-US" sz="3200" dirty="0" smtClean="0"/>
              <a:t> </a:t>
            </a:r>
            <a:r>
              <a:rPr lang="en-US" sz="3200" dirty="0" err="1" smtClean="0"/>
              <a:t>o’zgartiradi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shtamp</a:t>
            </a:r>
            <a:r>
              <a:rPr lang="en-US" sz="3200" dirty="0" smtClean="0"/>
              <a:t> </a:t>
            </a:r>
            <a:r>
              <a:rPr lang="en-US" sz="3200" dirty="0" err="1" smtClean="0"/>
              <a:t>shakliniga</a:t>
            </a:r>
            <a:r>
              <a:rPr lang="en-US" sz="3200" dirty="0" smtClean="0"/>
              <a:t> </a:t>
            </a:r>
            <a:r>
              <a:rPr lang="en-US" sz="3200" dirty="0" err="1" smtClean="0"/>
              <a:t>o’tadi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Hajmli</a:t>
            </a:r>
            <a:r>
              <a:rPr lang="en-US" dirty="0" smtClean="0"/>
              <a:t> </a:t>
            </a:r>
            <a:r>
              <a:rPr lang="en-US" dirty="0" err="1" smtClean="0"/>
              <a:t>shtampovka</a:t>
            </a:r>
            <a:r>
              <a:rPr lang="en-US" dirty="0" smtClean="0"/>
              <a:t> (</a:t>
            </a:r>
            <a:r>
              <a:rPr lang="en-US" dirty="0" err="1" smtClean="0"/>
              <a:t>sovuk</a:t>
            </a:r>
            <a:r>
              <a:rPr lang="en-US" dirty="0" smtClean="0"/>
              <a:t> </a:t>
            </a:r>
            <a:r>
              <a:rPr lang="en-US" dirty="0" err="1" smtClean="0"/>
              <a:t>ezib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)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472" y="2000240"/>
            <a:ext cx="2162899" cy="35393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1857364"/>
            <a:ext cx="2394849" cy="3467850"/>
          </a:xfrm>
          <a:prstGeom prst="rect">
            <a:avLst/>
          </a:prstGeom>
        </p:spPr>
      </p:pic>
      <p:pic>
        <p:nvPicPr>
          <p:cNvPr id="9" name="Содержимое 8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9322" y="1807864"/>
            <a:ext cx="2714644" cy="365515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28596" y="5500702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/>
              <a:t>To’g’ridan-to’g’ri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3643306" y="5500702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/>
              <a:t>Qayta</a:t>
            </a:r>
            <a:r>
              <a:rPr lang="en-US" sz="2800" dirty="0" smtClean="0"/>
              <a:t> </a:t>
            </a:r>
            <a:endParaRPr lang="ru-RU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5643570" y="5500702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/>
              <a:t>Kombinatsiyalshgan</a:t>
            </a:r>
            <a:endParaRPr lang="ru-RU" sz="2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Hajmli</a:t>
            </a:r>
            <a:r>
              <a:rPr lang="en-US" dirty="0" smtClean="0"/>
              <a:t> </a:t>
            </a:r>
            <a:r>
              <a:rPr lang="en-US" dirty="0" err="1" smtClean="0"/>
              <a:t>shtampovka</a:t>
            </a:r>
            <a:r>
              <a:rPr lang="en-US" dirty="0" smtClean="0"/>
              <a:t> (</a:t>
            </a:r>
            <a:r>
              <a:rPr lang="en-US" dirty="0" err="1" smtClean="0"/>
              <a:t>sovuk</a:t>
            </a:r>
            <a:r>
              <a:rPr lang="en-US" dirty="0" smtClean="0"/>
              <a:t> </a:t>
            </a:r>
            <a:r>
              <a:rPr lang="en-US" dirty="0" err="1" smtClean="0"/>
              <a:t>ezib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) </a:t>
            </a:r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8306587" cy="4631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Issiq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hajmli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shtampovka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71612"/>
            <a:ext cx="8072494" cy="4867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Issiq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hajmli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shtampovka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mahsuloti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namunalari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214554"/>
            <a:ext cx="816041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Issiq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hajmli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shtamplashning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bolg’lashga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nisbiy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taqqoslov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ko’rsatkichlari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472" y="1397000"/>
          <a:ext cx="8143932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1966"/>
                <a:gridCol w="407196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Afzalliklari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Kamchiliklari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Yuqori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samaradorlik</a:t>
                      </a:r>
                      <a:r>
                        <a:rPr lang="en-US" sz="2800" dirty="0" smtClean="0"/>
                        <a:t> (10~100 </a:t>
                      </a:r>
                      <a:r>
                        <a:rPr lang="en-US" sz="2800" dirty="0" err="1" smtClean="0"/>
                        <a:t>baravar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ko’proq</a:t>
                      </a:r>
                      <a:r>
                        <a:rPr lang="en-US" sz="2800" dirty="0" smtClean="0"/>
                        <a:t>)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Uyumlarning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vazni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chetlangan</a:t>
                      </a:r>
                      <a:r>
                        <a:rPr lang="en-US" sz="2800" dirty="0" smtClean="0"/>
                        <a:t> (3,5 </a:t>
                      </a:r>
                      <a:r>
                        <a:rPr lang="en-US" sz="2800" dirty="0" err="1" smtClean="0"/>
                        <a:t>tonnaga</a:t>
                      </a:r>
                      <a:r>
                        <a:rPr lang="en-US" sz="2800" dirty="0" smtClean="0"/>
                        <a:t>)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3~4 </a:t>
                      </a:r>
                      <a:r>
                        <a:rPr lang="en-US" sz="2800" dirty="0" err="1" smtClean="0"/>
                        <a:t>marta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kichik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og’ishlar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Katta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quvvatli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kuchlanish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Juda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muraqqab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shaklli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detallar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ishlabchiqarish</a:t>
                      </a:r>
                      <a:r>
                        <a:rPr lang="en-US" sz="2800" dirty="0" smtClean="0"/>
                        <a:t>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Shtampning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o’ta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muraqqabligi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va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kiymatligi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Sirtlarning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yuqori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sifati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Shtamp</a:t>
                      </a:r>
                      <a:r>
                        <a:rPr lang="en-US" sz="2800" dirty="0" smtClean="0"/>
                        <a:t> universal </a:t>
                      </a:r>
                      <a:r>
                        <a:rPr lang="en-US" sz="2800" dirty="0" err="1" smtClean="0"/>
                        <a:t>emasligi</a:t>
                      </a:r>
                      <a:endParaRPr lang="ru-RU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Soddaroq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ishni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tashkil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etish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/>
                        <a:t>Yuori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malakali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ishchilar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talab</a:t>
                      </a:r>
                      <a:r>
                        <a:rPr lang="en-US" sz="2800" dirty="0" smtClean="0"/>
                        <a:t> </a:t>
                      </a:r>
                      <a:r>
                        <a:rPr lang="en-US" sz="2800" dirty="0" err="1" smtClean="0"/>
                        <a:t>etiladi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Metizlar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ishlab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chiqishda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sovuk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visadka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chikarish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098" name="Object 25"/>
          <p:cNvGraphicFramePr>
            <a:graphicFrameLocks noChangeAspect="1"/>
          </p:cNvGraphicFramePr>
          <p:nvPr>
            <p:ph idx="1"/>
          </p:nvPr>
        </p:nvGraphicFramePr>
        <p:xfrm>
          <a:off x="1857356" y="1643050"/>
          <a:ext cx="4786346" cy="4786346"/>
        </p:xfrm>
        <a:graphic>
          <a:graphicData uri="http://schemas.openxmlformats.org/presentationml/2006/ole">
            <p:oleObj spid="_x0000_s4098" r:id="rId3" imgW="3601941" imgH="3601941" progId="">
              <p:embed/>
            </p:oleObj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tuzilishi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857752" y="1600200"/>
            <a:ext cx="3829048" cy="482919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 t="1567"/>
          <a:stretch>
            <a:fillRect/>
          </a:stretch>
        </p:blipFill>
        <p:spPr bwMode="auto">
          <a:xfrm>
            <a:off x="5143504" y="1785926"/>
            <a:ext cx="3009914" cy="4486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714348" y="1714488"/>
            <a:ext cx="40005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400" b="1" dirty="0" err="1" smtClean="0">
                <a:solidFill>
                  <a:srgbClr val="FF0000"/>
                </a:solidFill>
              </a:rPr>
              <a:t>Ochik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shtamplar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hajmli</a:t>
            </a:r>
            <a:r>
              <a:rPr lang="en-US" sz="2400" dirty="0" smtClean="0"/>
              <a:t> </a:t>
            </a:r>
            <a:r>
              <a:rPr lang="en-US" sz="2400" dirty="0" err="1" smtClean="0"/>
              <a:t>htampning</a:t>
            </a:r>
            <a:r>
              <a:rPr lang="en-US" sz="2400" dirty="0" smtClean="0"/>
              <a:t> </a:t>
            </a:r>
            <a:r>
              <a:rPr lang="en-US" sz="2400" dirty="0" err="1" smtClean="0"/>
              <a:t>xarakatlantiruvchi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harakatlanmaydigan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qismlari</a:t>
            </a:r>
            <a:r>
              <a:rPr lang="en-US" sz="2400" dirty="0" smtClean="0"/>
              <a:t> </a:t>
            </a:r>
            <a:r>
              <a:rPr lang="en-US" sz="2400" dirty="0" err="1" smtClean="0"/>
              <a:t>orasida</a:t>
            </a:r>
            <a:r>
              <a:rPr lang="en-US" sz="2400" dirty="0" smtClean="0"/>
              <a:t> </a:t>
            </a:r>
            <a:r>
              <a:rPr lang="en-US" sz="2400" dirty="0" err="1" smtClean="0"/>
              <a:t>maxsus</a:t>
            </a:r>
            <a:r>
              <a:rPr lang="en-US" sz="2400" dirty="0" smtClean="0"/>
              <a:t> </a:t>
            </a:r>
            <a:r>
              <a:rPr lang="en-US" sz="2400" dirty="0" err="1" smtClean="0"/>
              <a:t>zazor</a:t>
            </a:r>
            <a:r>
              <a:rPr lang="en-US" sz="2400" dirty="0" smtClean="0"/>
              <a:t> </a:t>
            </a:r>
            <a:r>
              <a:rPr lang="en-US" sz="2400" dirty="0" err="1" smtClean="0"/>
              <a:t>mavjud</a:t>
            </a:r>
            <a:r>
              <a:rPr lang="en-US" sz="2400" dirty="0" smtClean="0"/>
              <a:t>. U </a:t>
            </a:r>
            <a:r>
              <a:rPr lang="en-US" sz="2400" dirty="0" err="1" smtClean="0"/>
              <a:t>orqali</a:t>
            </a:r>
            <a:r>
              <a:rPr lang="en-US" sz="2400" dirty="0" smtClean="0"/>
              <a:t> </a:t>
            </a:r>
            <a:r>
              <a:rPr lang="en-US" sz="2400" dirty="0" err="1" smtClean="0"/>
              <a:t>metallni</a:t>
            </a:r>
            <a:r>
              <a:rPr lang="en-US" sz="2400" dirty="0" smtClean="0"/>
              <a:t> </a:t>
            </a:r>
            <a:r>
              <a:rPr lang="en-US" sz="2400" dirty="0" err="1" smtClean="0"/>
              <a:t>deformatsiyalashganda</a:t>
            </a:r>
            <a:r>
              <a:rPr lang="en-US" sz="2400" dirty="0" smtClean="0"/>
              <a:t> </a:t>
            </a:r>
            <a:r>
              <a:rPr lang="en-US" sz="2400" dirty="0" err="1" smtClean="0"/>
              <a:t>paydo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ortiqcha</a:t>
            </a:r>
            <a:r>
              <a:rPr lang="en-US" sz="2400" dirty="0" smtClean="0"/>
              <a:t> </a:t>
            </a:r>
            <a:r>
              <a:rPr lang="en-US" sz="2400" dirty="0" err="1" smtClean="0"/>
              <a:t>metall</a:t>
            </a:r>
            <a:r>
              <a:rPr lang="en-US" sz="2400" dirty="0" smtClean="0"/>
              <a:t> </a:t>
            </a:r>
            <a:r>
              <a:rPr lang="en-US" sz="2400" dirty="0" err="1" smtClean="0"/>
              <a:t>hajmi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chiqariladi</a:t>
            </a:r>
            <a:r>
              <a:rPr lang="en-US" sz="2400" dirty="0" smtClean="0"/>
              <a:t>. </a:t>
            </a:r>
            <a:r>
              <a:rPr lang="en-US" sz="2400" dirty="0" err="1" smtClean="0"/>
              <a:t>Ochiq</a:t>
            </a:r>
            <a:r>
              <a:rPr lang="en-US" sz="2400" dirty="0" smtClean="0"/>
              <a:t> </a:t>
            </a:r>
            <a:r>
              <a:rPr lang="en-US" sz="2400" dirty="0" err="1" smtClean="0"/>
              <a:t>turdagi</a:t>
            </a:r>
            <a:r>
              <a:rPr lang="en-US" sz="2400" dirty="0" smtClean="0"/>
              <a:t> </a:t>
            </a:r>
            <a:r>
              <a:rPr lang="en-US" sz="2400" dirty="0" err="1" smtClean="0"/>
              <a:t>shtamplarni</a:t>
            </a:r>
            <a:r>
              <a:rPr lang="en-US" sz="2400" dirty="0" smtClean="0"/>
              <a:t> </a:t>
            </a:r>
            <a:r>
              <a:rPr lang="en-US" sz="2400" dirty="0" err="1" smtClean="0"/>
              <a:t>barcha</a:t>
            </a:r>
            <a:r>
              <a:rPr lang="en-US" sz="2400" dirty="0" smtClean="0"/>
              <a:t> </a:t>
            </a:r>
            <a:r>
              <a:rPr lang="en-US" sz="2400" dirty="0" err="1" smtClean="0"/>
              <a:t>turdagi</a:t>
            </a:r>
            <a:r>
              <a:rPr lang="en-US" sz="2400" dirty="0" smtClean="0"/>
              <a:t> </a:t>
            </a:r>
            <a:r>
              <a:rPr lang="en-US" sz="2400" dirty="0" err="1" smtClean="0"/>
              <a:t>buyumlar</a:t>
            </a:r>
            <a:r>
              <a:rPr lang="en-US" sz="2400" dirty="0" smtClean="0"/>
              <a:t> </a:t>
            </a:r>
            <a:r>
              <a:rPr lang="en-US" sz="2400" dirty="0" err="1" smtClean="0"/>
              <a:t>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chiqishda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foydalaniladi</a:t>
            </a:r>
            <a:endParaRPr lang="ru-RU" sz="24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tuzilishi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4857760"/>
            <a:ext cx="83582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400" b="1" dirty="0" err="1" smtClean="0">
                <a:solidFill>
                  <a:srgbClr val="FF0000"/>
                </a:solidFill>
              </a:rPr>
              <a:t>Yopiq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shtamplar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en-US" sz="2400" dirty="0" err="1" smtClean="0"/>
              <a:t>Issiq</a:t>
            </a:r>
            <a:r>
              <a:rPr lang="en-US" sz="2400" dirty="0" smtClean="0"/>
              <a:t> </a:t>
            </a:r>
            <a:r>
              <a:rPr lang="en-US" sz="2400" dirty="0" err="1" smtClean="0"/>
              <a:t>hajmli</a:t>
            </a:r>
            <a:r>
              <a:rPr lang="en-US" sz="2400" dirty="0" smtClean="0"/>
              <a:t> </a:t>
            </a:r>
            <a:r>
              <a:rPr lang="en-US" sz="2400" dirty="0" err="1" smtClean="0"/>
              <a:t>shtampning</a:t>
            </a:r>
            <a:r>
              <a:rPr lang="en-US" sz="2400" dirty="0" smtClean="0"/>
              <a:t> </a:t>
            </a:r>
            <a:r>
              <a:rPr lang="en-US" sz="2400" dirty="0" err="1" smtClean="0"/>
              <a:t>xarakatlantiruvchi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harakatlanmaydigan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qismlari</a:t>
            </a:r>
            <a:r>
              <a:rPr lang="en-US" sz="2400" dirty="0" smtClean="0"/>
              <a:t> </a:t>
            </a:r>
            <a:r>
              <a:rPr lang="en-US" sz="2400" dirty="0" err="1" smtClean="0"/>
              <a:t>orasida</a:t>
            </a:r>
            <a:r>
              <a:rPr lang="en-US" sz="2400" dirty="0" smtClean="0"/>
              <a:t> </a:t>
            </a:r>
            <a:r>
              <a:rPr lang="en-US" sz="2400" dirty="0" err="1" smtClean="0"/>
              <a:t>zazor</a:t>
            </a:r>
            <a:r>
              <a:rPr lang="en-US" sz="2400" dirty="0" smtClean="0"/>
              <a:t> minimal </a:t>
            </a:r>
            <a:r>
              <a:rPr lang="en-US" sz="2400" dirty="0" err="1" smtClean="0"/>
              <a:t>ravishda</a:t>
            </a:r>
            <a:r>
              <a:rPr lang="en-US" sz="2400" dirty="0" smtClean="0"/>
              <a:t>. </a:t>
            </a:r>
            <a:r>
              <a:rPr lang="en-US" sz="2400" dirty="0" err="1" smtClean="0"/>
              <a:t>Yopiq</a:t>
            </a:r>
            <a:r>
              <a:rPr lang="en-US" sz="2400" dirty="0" smtClean="0"/>
              <a:t> </a:t>
            </a:r>
            <a:r>
              <a:rPr lang="en-US" sz="2400" dirty="0" err="1" smtClean="0"/>
              <a:t>turdagi</a:t>
            </a:r>
            <a:r>
              <a:rPr lang="en-US" sz="2400" dirty="0" smtClean="0"/>
              <a:t> </a:t>
            </a:r>
            <a:r>
              <a:rPr lang="en-US" sz="2400" dirty="0" err="1" smtClean="0"/>
              <a:t>shtamplar</a:t>
            </a:r>
            <a:r>
              <a:rPr lang="en-US" sz="2400" dirty="0" smtClean="0"/>
              <a:t> </a:t>
            </a:r>
            <a:r>
              <a:rPr lang="en-US" sz="2400" dirty="0" err="1" smtClean="0"/>
              <a:t>zagotovka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buyum</a:t>
            </a:r>
            <a:r>
              <a:rPr lang="en-US" sz="2400" dirty="0" smtClean="0"/>
              <a:t> </a:t>
            </a:r>
            <a:r>
              <a:rPr lang="en-US" sz="2400" dirty="0" err="1" smtClean="0"/>
              <a:t>hajmi</a:t>
            </a:r>
            <a:r>
              <a:rPr lang="en-US" sz="2400" dirty="0" smtClean="0"/>
              <a:t> </a:t>
            </a:r>
            <a:r>
              <a:rPr lang="en-US" sz="2400" dirty="0" err="1" smtClean="0"/>
              <a:t>teng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bo’lishini</a:t>
            </a:r>
            <a:r>
              <a:rPr lang="en-US" sz="2400" dirty="0" smtClean="0"/>
              <a:t> </a:t>
            </a:r>
            <a:r>
              <a:rPr lang="en-US" sz="2400" dirty="0" err="1" smtClean="0"/>
              <a:t>talab</a:t>
            </a:r>
            <a:r>
              <a:rPr lang="en-US" sz="2400" dirty="0" smtClean="0"/>
              <a:t> </a:t>
            </a:r>
            <a:r>
              <a:rPr lang="en-US" sz="2400" dirty="0" err="1" smtClean="0"/>
              <a:t>etadi</a:t>
            </a:r>
            <a:r>
              <a:rPr lang="en-US" sz="2400" dirty="0" smtClean="0"/>
              <a:t>.</a:t>
            </a:r>
            <a:endParaRPr lang="ru-RU" sz="24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866" t="4316"/>
          <a:stretch>
            <a:fillRect/>
          </a:stretch>
        </p:blipFill>
        <p:spPr bwMode="auto">
          <a:xfrm>
            <a:off x="1357290" y="1571612"/>
            <a:ext cx="7072362" cy="298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Shtamplar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tuzilishi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686187"/>
          </a:xfrm>
        </p:spPr>
        <p:txBody>
          <a:bodyPr/>
          <a:lstStyle/>
          <a:p>
            <a:endParaRPr lang="ru-RU" i="1" dirty="0"/>
          </a:p>
        </p:txBody>
      </p:sp>
      <p:pic>
        <p:nvPicPr>
          <p:cNvPr id="7" name="Рисунок 6" descr="C:\Users\User\Desktop\8 штамповка\1375849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214422"/>
            <a:ext cx="621510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571604" y="5500702"/>
            <a:ext cx="6572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ru-RU" dirty="0" err="1" smtClean="0"/>
              <a:t>uanson</a:t>
            </a:r>
            <a:r>
              <a:rPr lang="ru-RU" dirty="0" smtClean="0"/>
              <a:t> </a:t>
            </a:r>
            <a:r>
              <a:rPr lang="ru-RU" dirty="0" err="1" smtClean="0"/>
              <a:t>o‘lchami</a:t>
            </a:r>
            <a:r>
              <a:rPr lang="ru-RU" dirty="0" smtClean="0"/>
              <a:t> </a:t>
            </a:r>
            <a:r>
              <a:rPr lang="ru-RU" dirty="0" err="1" smtClean="0"/>
              <a:t>hisobiga</a:t>
            </a:r>
            <a:r>
              <a:rPr lang="ru-RU" dirty="0" smtClean="0"/>
              <a:t> </a:t>
            </a:r>
            <a:r>
              <a:rPr lang="ru-RU" dirty="0" err="1" smtClean="0"/>
              <a:t>zagotovka</a:t>
            </a:r>
            <a:r>
              <a:rPr lang="ru-RU" dirty="0" smtClean="0"/>
              <a:t> </a:t>
            </a:r>
            <a:r>
              <a:rPr lang="ru-RU" dirty="0" err="1" smtClean="0"/>
              <a:t>o‘lchamidan</a:t>
            </a:r>
            <a:r>
              <a:rPr lang="ru-RU" dirty="0" smtClean="0"/>
              <a:t> 5-10 % </a:t>
            </a:r>
            <a:r>
              <a:rPr lang="ru-RU" dirty="0" err="1" smtClean="0"/>
              <a:t>kichikroq</a:t>
            </a:r>
            <a:r>
              <a:rPr lang="ru-RU" dirty="0" smtClean="0"/>
              <a:t>; </a:t>
            </a:r>
            <a:endParaRPr lang="en-US" dirty="0" smtClean="0"/>
          </a:p>
          <a:p>
            <a:r>
              <a:rPr lang="ru-RU" dirty="0" err="1" smtClean="0"/>
              <a:t>matritsa</a:t>
            </a:r>
            <a:r>
              <a:rPr lang="ru-RU" dirty="0" smtClean="0"/>
              <a:t> </a:t>
            </a:r>
            <a:r>
              <a:rPr lang="ru-RU" dirty="0" err="1" smtClean="0"/>
              <a:t>teshigining</a:t>
            </a:r>
            <a:r>
              <a:rPr lang="ru-RU" dirty="0" smtClean="0"/>
              <a:t> </a:t>
            </a:r>
            <a:r>
              <a:rPr lang="ru-RU" dirty="0" err="1" smtClean="0"/>
              <a:t>o‘lchami</a:t>
            </a:r>
            <a:r>
              <a:rPr lang="ru-RU" dirty="0" smtClean="0"/>
              <a:t> </a:t>
            </a:r>
            <a:r>
              <a:rPr lang="ru-RU" dirty="0" err="1" smtClean="0"/>
              <a:t>esa</a:t>
            </a:r>
            <a:r>
              <a:rPr lang="ru-RU" dirty="0" smtClean="0"/>
              <a:t> </a:t>
            </a:r>
            <a:r>
              <a:rPr lang="ru-RU" dirty="0" err="1" smtClean="0"/>
              <a:t>zagotovka</a:t>
            </a:r>
            <a:r>
              <a:rPr lang="ru-RU" dirty="0" smtClean="0"/>
              <a:t> </a:t>
            </a:r>
            <a:r>
              <a:rPr lang="ru-RU" dirty="0" err="1" smtClean="0"/>
              <a:t>o‘lchamiga</a:t>
            </a:r>
            <a:r>
              <a:rPr lang="ru-RU" dirty="0" smtClean="0"/>
              <a:t> </a:t>
            </a:r>
            <a:r>
              <a:rPr lang="ru-RU" dirty="0" err="1" smtClean="0"/>
              <a:t>teng</a:t>
            </a:r>
            <a:r>
              <a:rPr lang="ru-RU" dirty="0" smtClean="0"/>
              <a:t> </a:t>
            </a:r>
            <a:r>
              <a:rPr lang="ru-RU" dirty="0" err="1" smtClean="0"/>
              <a:t>olinadi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Shtamplar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endParaRPr lang="ru-RU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357298"/>
            <a:ext cx="8031704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142976" y="5357826"/>
            <a:ext cx="7215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 smtClean="0"/>
              <a:t>Bir</a:t>
            </a:r>
            <a:r>
              <a:rPr lang="en-US" sz="2800" dirty="0" smtClean="0"/>
              <a:t> </a:t>
            </a:r>
            <a:r>
              <a:rPr lang="en-US" sz="2800" dirty="0" err="1" smtClean="0"/>
              <a:t>ariqchali</a:t>
            </a:r>
            <a:r>
              <a:rPr lang="en-US" sz="2800" dirty="0" smtClean="0"/>
              <a:t> </a:t>
            </a:r>
            <a:r>
              <a:rPr lang="en-US" sz="2800" dirty="0" err="1" smtClean="0"/>
              <a:t>shtamning</a:t>
            </a:r>
            <a:r>
              <a:rPr lang="en-US" sz="2800" dirty="0" smtClean="0"/>
              <a:t> </a:t>
            </a:r>
            <a:r>
              <a:rPr lang="en-US" sz="2800" dirty="0" err="1" smtClean="0"/>
              <a:t>pastqi</a:t>
            </a:r>
            <a:r>
              <a:rPr lang="en-US" sz="2800" dirty="0" smtClean="0"/>
              <a:t> </a:t>
            </a:r>
            <a:r>
              <a:rPr lang="en-US" sz="2800" dirty="0" err="1" smtClean="0"/>
              <a:t>qismi</a:t>
            </a:r>
            <a:endParaRPr lang="ru-RU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Metallarga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bosim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ishlashning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nisbatan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METALNI ROTATSION CHO’ZISH USUL</a:t>
            </a:r>
            <a:r>
              <a:rPr lang="ru-RU" sz="2800" dirty="0" smtClean="0"/>
              <a:t> (</a:t>
            </a:r>
            <a:r>
              <a:rPr lang="en-US" sz="2800" dirty="0" smtClean="0"/>
              <a:t>MRCU)</a:t>
            </a:r>
            <a:endParaRPr lang="ru-RU" sz="2800" dirty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143116"/>
            <a:ext cx="4286279" cy="3412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00034" y="2143116"/>
            <a:ext cx="38576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MRCU </a:t>
            </a:r>
            <a:r>
              <a:rPr lang="en-US" sz="2800" dirty="0" err="1" smtClean="0"/>
              <a:t>aylanayatgan</a:t>
            </a:r>
            <a:r>
              <a:rPr lang="en-US" sz="2800" dirty="0" smtClean="0"/>
              <a:t> </a:t>
            </a:r>
            <a:r>
              <a:rPr lang="en-US" sz="2800" dirty="0" err="1" smtClean="0"/>
              <a:t>listli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ichi</a:t>
            </a:r>
            <a:r>
              <a:rPr lang="en-US" sz="2800" dirty="0" smtClean="0"/>
              <a:t> </a:t>
            </a:r>
            <a:r>
              <a:rPr lang="en-US" sz="2800" dirty="0" err="1" smtClean="0"/>
              <a:t>bo’sh</a:t>
            </a:r>
            <a:r>
              <a:rPr lang="en-US" sz="2800" dirty="0" smtClean="0"/>
              <a:t> </a:t>
            </a:r>
            <a:r>
              <a:rPr lang="en-US" sz="2800" dirty="0" err="1" smtClean="0"/>
              <a:t>detalga</a:t>
            </a:r>
            <a:r>
              <a:rPr lang="en-US" sz="2800" dirty="0" smtClean="0"/>
              <a:t> </a:t>
            </a:r>
            <a:r>
              <a:rPr lang="en-US" sz="2800" dirty="0" err="1" smtClean="0"/>
              <a:t>ma’lum</a:t>
            </a:r>
            <a:r>
              <a:rPr lang="en-US" sz="2800" dirty="0" smtClean="0"/>
              <a:t> </a:t>
            </a:r>
            <a:r>
              <a:rPr lang="en-US" sz="2800" dirty="0" err="1" smtClean="0"/>
              <a:t>shaklli</a:t>
            </a:r>
            <a:r>
              <a:rPr lang="en-US" sz="2800" dirty="0" smtClean="0"/>
              <a:t> </a:t>
            </a:r>
            <a:r>
              <a:rPr lang="en-US" sz="2800" dirty="0" err="1" smtClean="0"/>
              <a:t>opravka</a:t>
            </a:r>
            <a:r>
              <a:rPr lang="en-US" sz="2800" dirty="0" smtClean="0"/>
              <a:t> - disk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juva</a:t>
            </a:r>
            <a:r>
              <a:rPr lang="en-US" sz="2800" dirty="0" smtClean="0"/>
              <a:t> (</a:t>
            </a:r>
            <a:r>
              <a:rPr lang="en-US" sz="2800" dirty="0" err="1" smtClean="0"/>
              <a:t>rolik</a:t>
            </a:r>
            <a:r>
              <a:rPr lang="en-US" sz="2800" dirty="0" smtClean="0"/>
              <a:t>) </a:t>
            </a:r>
            <a:r>
              <a:rPr lang="en-US" sz="2800" dirty="0" err="1" smtClean="0"/>
              <a:t>orqali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o’tqazish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detalga</a:t>
            </a:r>
            <a:r>
              <a:rPr lang="en-US" sz="2800" dirty="0" smtClean="0"/>
              <a:t> </a:t>
            </a:r>
            <a:r>
              <a:rPr lang="en-US" sz="2800" dirty="0" err="1" smtClean="0"/>
              <a:t>aylana</a:t>
            </a:r>
            <a:r>
              <a:rPr lang="en-US" sz="2800" dirty="0" smtClean="0"/>
              <a:t> </a:t>
            </a:r>
            <a:r>
              <a:rPr lang="en-US" sz="2800" dirty="0" err="1" smtClean="0"/>
              <a:t>shaklini</a:t>
            </a:r>
            <a:r>
              <a:rPr lang="en-US" sz="2800" dirty="0" smtClean="0"/>
              <a:t> </a:t>
            </a:r>
            <a:r>
              <a:rPr lang="en-US" sz="2800" dirty="0" err="1" smtClean="0"/>
              <a:t>berish</a:t>
            </a:r>
            <a:r>
              <a:rPr lang="en-US" sz="2800" dirty="0" smtClean="0"/>
              <a:t> (</a:t>
            </a:r>
            <a:r>
              <a:rPr lang="en-US" sz="2800" dirty="0" err="1" smtClean="0"/>
              <a:t>konus</a:t>
            </a:r>
            <a:r>
              <a:rPr lang="en-US" sz="2800" dirty="0" smtClean="0"/>
              <a:t>, </a:t>
            </a:r>
            <a:r>
              <a:rPr lang="en-US" sz="2800" dirty="0" err="1" smtClean="0"/>
              <a:t>sfera</a:t>
            </a:r>
            <a:r>
              <a:rPr lang="en-US" sz="2800" dirty="0" smtClean="0"/>
              <a:t>, </a:t>
            </a:r>
            <a:r>
              <a:rPr lang="en-US" sz="2800" dirty="0" err="1" smtClean="0"/>
              <a:t>quvursimon</a:t>
            </a:r>
            <a:r>
              <a:rPr lang="en-US" sz="2800" dirty="0" smtClean="0"/>
              <a:t> </a:t>
            </a:r>
            <a:r>
              <a:rPr lang="en-US" sz="2800" dirty="0" err="1" smtClean="0"/>
              <a:t>shakllar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boshqalar</a:t>
            </a:r>
            <a:r>
              <a:rPr lang="en-US" sz="2800" dirty="0" smtClean="0"/>
              <a:t>)</a:t>
            </a:r>
            <a:endParaRPr lang="ru-RU" sz="28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Metallarga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bosim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ishlashning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nisbatan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METALNI ROTATSION CHO’ZISH RDB </a:t>
            </a:r>
            <a:r>
              <a:rPr lang="en-US" sz="2800" dirty="0" err="1" smtClean="0"/>
              <a:t>dastgohi</a:t>
            </a:r>
            <a:r>
              <a:rPr lang="ru-RU" sz="2800" dirty="0" smtClean="0"/>
              <a:t> (</a:t>
            </a:r>
            <a:r>
              <a:rPr lang="en-US" sz="2800" dirty="0" smtClean="0"/>
              <a:t>MRCU)</a:t>
            </a:r>
            <a:endParaRPr lang="ru-RU" sz="2800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 l="1449" t="10187" r="1449" b="1526"/>
          <a:stretch>
            <a:fillRect/>
          </a:stretch>
        </p:blipFill>
        <p:spPr bwMode="auto">
          <a:xfrm>
            <a:off x="1571604" y="2088738"/>
            <a:ext cx="5500726" cy="4269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Metallarga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bosim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ishlashning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nisbatan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 err="1" smtClean="0"/>
              <a:t>Portlash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bilan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shtampovka</a:t>
            </a:r>
            <a:r>
              <a:rPr lang="en-US" sz="2800" b="1" dirty="0" smtClean="0"/>
              <a:t> </a:t>
            </a:r>
            <a:endParaRPr lang="ru-RU" sz="2800" dirty="0"/>
          </a:p>
        </p:txBody>
      </p:sp>
      <p:pic>
        <p:nvPicPr>
          <p:cNvPr id="6" name="Рисунок 5" descr="Схема бассейна для штамповк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2285992"/>
            <a:ext cx="4419512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42910" y="2285992"/>
            <a:ext cx="32861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polat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qobiq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betonlangan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basseyn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gidroizolyatsiya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4 –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chuqur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fundament;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shtamp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portlagich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modda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Metallarga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bosim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ishlashning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nisbatan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b="1" dirty="0" err="1" smtClean="0"/>
              <a:t>Portlash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bilan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shtampovka</a:t>
            </a:r>
            <a:r>
              <a:rPr lang="en-US" sz="2800" b="1" dirty="0" smtClean="0"/>
              <a:t> 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85720" y="1928802"/>
            <a:ext cx="38576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yo’naltiruvchi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devor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4,5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quvurlar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ezib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uskuna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matritsa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8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yapaloq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zaryad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9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xalqa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base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Схема наземной установки для штамповки взрывом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2000240"/>
            <a:ext cx="457203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Metallarga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bosim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bilan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ishlashning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nisbatan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yangi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usullari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25963"/>
          </a:xfrm>
        </p:spPr>
        <p:txBody>
          <a:bodyPr>
            <a:normAutofit/>
          </a:bodyPr>
          <a:lstStyle/>
          <a:p>
            <a:r>
              <a:rPr lang="en-US" sz="2800" b="1" dirty="0" err="1" smtClean="0"/>
              <a:t>Suyuklikda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shtampovka</a:t>
            </a:r>
            <a:endParaRPr lang="en-US" sz="2800" b="1" dirty="0" smtClean="0"/>
          </a:p>
          <a:p>
            <a:pPr>
              <a:buNone/>
            </a:pPr>
            <a:r>
              <a:rPr lang="en-US" sz="2800" b="1" dirty="0" smtClean="0"/>
              <a:t> 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5072074"/>
            <a:ext cx="8143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 – metal press-forma,  2 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suyuk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metal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kovsh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puanson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5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tayor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User\Desktop\8 штамповка\listovaya-shtampovka-10.jpg"/>
          <p:cNvPicPr/>
          <p:nvPr/>
        </p:nvPicPr>
        <p:blipFill>
          <a:blip r:embed="rId2"/>
          <a:srcRect l="5483" t="32696" r="6147" b="20871"/>
          <a:stretch>
            <a:fillRect/>
          </a:stretch>
        </p:blipFill>
        <p:spPr bwMode="auto">
          <a:xfrm>
            <a:off x="785786" y="2000240"/>
            <a:ext cx="771530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Magnit-impuls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shtamplash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dastgohi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8117807" cy="5059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yuzalarini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press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dastgohlari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jihozlari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C:\Users\User\Desktop\8 штамповка\magnitno-impulsnaya-shtampovka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1571612"/>
            <a:ext cx="4786346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85720" y="1571612"/>
            <a:ext cx="3643338" cy="4929222"/>
          </a:xfrm>
        </p:spPr>
        <p:txBody>
          <a:bodyPr/>
          <a:lstStyle/>
          <a:p>
            <a:pPr>
              <a:buNone/>
            </a:pPr>
            <a:r>
              <a:rPr lang="en-US" b="1" dirty="0" smtClean="0"/>
              <a:t>“</a:t>
            </a:r>
            <a:r>
              <a:rPr lang="en-US" b="1" dirty="0" err="1" smtClean="0"/>
              <a:t>SheetMaster</a:t>
            </a:r>
            <a:r>
              <a:rPr lang="en-US" b="1" dirty="0" smtClean="0"/>
              <a:t>” </a:t>
            </a:r>
          </a:p>
          <a:p>
            <a:pPr>
              <a:buNone/>
            </a:pPr>
            <a:r>
              <a:rPr lang="en-US" b="1" dirty="0" err="1" smtClean="0"/>
              <a:t>Magnit-impuls</a:t>
            </a:r>
            <a:r>
              <a:rPr lang="en-US" b="1" dirty="0" smtClean="0"/>
              <a:t> </a:t>
            </a:r>
            <a:r>
              <a:rPr lang="en-US" b="1" dirty="0" err="1" smtClean="0"/>
              <a:t>shtamplash</a:t>
            </a:r>
            <a:r>
              <a:rPr lang="ru-RU" b="1" dirty="0" smtClean="0"/>
              <a:t> </a:t>
            </a:r>
            <a:r>
              <a:rPr lang="en-US" b="1" dirty="0" err="1" smtClean="0"/>
              <a:t>dastgohi</a:t>
            </a:r>
            <a:r>
              <a:rPr lang="en-US" b="1" dirty="0" smtClean="0"/>
              <a:t> (</a:t>
            </a:r>
            <a:r>
              <a:rPr lang="en-US" b="1" dirty="0" err="1" smtClean="0"/>
              <a:t>Germaniya</a:t>
            </a:r>
            <a:r>
              <a:rPr lang="en-US" b="1" dirty="0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501122" cy="114300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Ikki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jo’va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valok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bosimida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rezba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ochish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715419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METALLARGA BOSIM BILAN ISHLOV BERISH (MBIB) NING RIVOJLANTIRISH ISTIQBOLLARI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268799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Metallarga</a:t>
            </a:r>
            <a:r>
              <a:rPr lang="en-US" sz="2800" dirty="0" smtClean="0"/>
              <a:t> </a:t>
            </a:r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berish</a:t>
            </a:r>
            <a:r>
              <a:rPr lang="en-US" sz="2800" dirty="0" smtClean="0"/>
              <a:t> (MBIB) </a:t>
            </a:r>
            <a:r>
              <a:rPr lang="en-US" sz="2800" dirty="0" err="1" smtClean="0"/>
              <a:t>ning</a:t>
            </a:r>
            <a:r>
              <a:rPr lang="en-US" sz="2800" dirty="0" smtClean="0"/>
              <a:t> </a:t>
            </a:r>
            <a:r>
              <a:rPr lang="en-US" sz="2800" dirty="0" err="1" smtClean="0"/>
              <a:t>rivojlantirish</a:t>
            </a:r>
            <a:r>
              <a:rPr lang="en-US" sz="2800" dirty="0" smtClean="0"/>
              <a:t> </a:t>
            </a:r>
            <a:r>
              <a:rPr lang="en-US" sz="2800" dirty="0" err="1" smtClean="0"/>
              <a:t>istiqbollari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quyidagicha</a:t>
            </a:r>
            <a:r>
              <a:rPr lang="en-US" sz="2800" dirty="0" smtClean="0"/>
              <a:t>:</a:t>
            </a:r>
            <a:endParaRPr lang="ru-RU" sz="2800" dirty="0" smtClean="0"/>
          </a:p>
          <a:p>
            <a:pPr lvl="0"/>
            <a:r>
              <a:rPr lang="en-US" sz="2800" dirty="0" err="1" smtClean="0"/>
              <a:t>Bosim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metallarni</a:t>
            </a:r>
            <a:r>
              <a:rPr lang="en-US" sz="2800" dirty="0" smtClean="0"/>
              <a:t> </a:t>
            </a:r>
            <a:r>
              <a:rPr lang="en-US" sz="2800" dirty="0" err="1" smtClean="0"/>
              <a:t>qayta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jarayonlarini</a:t>
            </a:r>
            <a:r>
              <a:rPr lang="en-US" sz="2800" dirty="0" smtClean="0"/>
              <a:t> </a:t>
            </a:r>
            <a:r>
              <a:rPr lang="en-US" sz="2800" dirty="0" err="1" smtClean="0"/>
              <a:t>to'liq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mexanizatsiyalash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avtomatlashtirish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lvl="0"/>
            <a:r>
              <a:rPr lang="en-US" sz="2800" dirty="0" err="1" smtClean="0"/>
              <a:t>Qora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rangli</a:t>
            </a:r>
            <a:r>
              <a:rPr lang="en-US" sz="2800" dirty="0" smtClean="0"/>
              <a:t> </a:t>
            </a:r>
            <a:r>
              <a:rPr lang="en-US" sz="2800" dirty="0" err="1" smtClean="0"/>
              <a:t>metallar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birlashtirishning</a:t>
            </a:r>
            <a:r>
              <a:rPr lang="en-US" sz="2800" dirty="0" smtClean="0"/>
              <a:t> </a:t>
            </a:r>
            <a:r>
              <a:rPr lang="en-US" sz="2800" dirty="0" err="1" smtClean="0"/>
              <a:t>yangi</a:t>
            </a:r>
            <a:r>
              <a:rPr lang="en-US" sz="2800" dirty="0" smtClean="0"/>
              <a:t> </a:t>
            </a:r>
            <a:r>
              <a:rPr lang="en-US" sz="2800" dirty="0" err="1" smtClean="0"/>
              <a:t>uzluksiz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jarayonlarini</a:t>
            </a:r>
            <a:r>
              <a:rPr lang="en-US" sz="2800" dirty="0" smtClean="0"/>
              <a:t> </a:t>
            </a:r>
            <a:r>
              <a:rPr lang="en-US" sz="2800" dirty="0" err="1" smtClean="0"/>
              <a:t>yaratish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lvl="0"/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chiqarish</a:t>
            </a:r>
            <a:r>
              <a:rPr lang="en-US" sz="2800" dirty="0" smtClean="0"/>
              <a:t> </a:t>
            </a:r>
            <a:r>
              <a:rPr lang="en-US" sz="2800" dirty="0" err="1" smtClean="0"/>
              <a:t>uskunalari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samaradorligini</a:t>
            </a:r>
            <a:r>
              <a:rPr lang="en-US" sz="2800" dirty="0" smtClean="0"/>
              <a:t> </a:t>
            </a:r>
            <a:r>
              <a:rPr lang="en-US" sz="2800" dirty="0" err="1" smtClean="0"/>
              <a:t>oshirish</a:t>
            </a:r>
            <a:r>
              <a:rPr lang="en-US" sz="2800" dirty="0" smtClean="0"/>
              <a:t>.</a:t>
            </a:r>
            <a:endParaRPr lang="ru-RU" sz="2800" dirty="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METALLARGA BOSIM BILAN ISHLOV BERISH (MBIB) NING RIVOJLANTIRISH ISTIQBOLLARI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714488"/>
            <a:ext cx="8643998" cy="4572032"/>
          </a:xfrm>
        </p:spPr>
        <p:txBody>
          <a:bodyPr>
            <a:noAutofit/>
          </a:bodyPr>
          <a:lstStyle/>
          <a:p>
            <a:pPr lvl="0"/>
            <a:r>
              <a:rPr lang="en-US" sz="2800" dirty="0" err="1" smtClean="0"/>
              <a:t>Mahsulotlar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etkazib</a:t>
            </a:r>
            <a:r>
              <a:rPr lang="en-US" sz="2800" dirty="0" smtClean="0"/>
              <a:t> </a:t>
            </a:r>
            <a:r>
              <a:rPr lang="en-US" sz="2800" dirty="0" err="1" smtClean="0"/>
              <a:t>beruvchilarning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yanada</a:t>
            </a:r>
            <a:r>
              <a:rPr lang="en-US" sz="2800" dirty="0" smtClean="0"/>
              <a:t> </a:t>
            </a:r>
            <a:r>
              <a:rPr lang="en-US" sz="2800" dirty="0" err="1" smtClean="0"/>
              <a:t>aniqroq</a:t>
            </a:r>
            <a:r>
              <a:rPr lang="en-US" sz="2800" dirty="0" smtClean="0"/>
              <a:t> </a:t>
            </a:r>
            <a:r>
              <a:rPr lang="en-US" sz="2800" dirty="0" err="1" smtClean="0"/>
              <a:t>qurish</a:t>
            </a:r>
            <a:r>
              <a:rPr lang="en-US" sz="2800" dirty="0" smtClean="0"/>
              <a:t> </a:t>
            </a:r>
            <a:endParaRPr lang="ru-RU" sz="2800" dirty="0" smtClean="0"/>
          </a:p>
          <a:p>
            <a:pPr lvl="0"/>
            <a:r>
              <a:rPr lang="en-US" sz="2800" dirty="0" smtClean="0"/>
              <a:t>MBIB </a:t>
            </a:r>
            <a:r>
              <a:rPr lang="en-US" sz="2800" dirty="0" err="1" smtClean="0"/>
              <a:t>texnologik</a:t>
            </a:r>
            <a:r>
              <a:rPr lang="en-US" sz="2800" dirty="0" smtClean="0"/>
              <a:t> </a:t>
            </a:r>
            <a:r>
              <a:rPr lang="en-US" sz="2800" dirty="0" err="1" smtClean="0"/>
              <a:t>jarayonlarini</a:t>
            </a:r>
            <a:r>
              <a:rPr lang="en-US" sz="2800" dirty="0" smtClean="0"/>
              <a:t> </a:t>
            </a:r>
            <a:r>
              <a:rPr lang="en-US" sz="2800" dirty="0" err="1" smtClean="0"/>
              <a:t>loyihalashtirish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boshqarish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zamonaviy</a:t>
            </a:r>
            <a:r>
              <a:rPr lang="en-US" sz="2800" dirty="0" smtClean="0"/>
              <a:t> </a:t>
            </a:r>
            <a:r>
              <a:rPr lang="en-US" sz="2800" dirty="0" err="1" smtClean="0"/>
              <a:t>dasturiy</a:t>
            </a:r>
            <a:r>
              <a:rPr lang="en-US" sz="2800" dirty="0" smtClean="0"/>
              <a:t> </a:t>
            </a:r>
            <a:r>
              <a:rPr lang="en-US" sz="2800" dirty="0" err="1" smtClean="0"/>
              <a:t>vositalardan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lvl="0"/>
            <a:r>
              <a:rPr lang="en-US" sz="2800" dirty="0" err="1" smtClean="0"/>
              <a:t>Yangi</a:t>
            </a:r>
            <a:r>
              <a:rPr lang="en-US" sz="2800" dirty="0" smtClean="0"/>
              <a:t> </a:t>
            </a:r>
            <a:r>
              <a:rPr lang="en-US" sz="2800" dirty="0" err="1" smtClean="0"/>
              <a:t>materiallar</a:t>
            </a:r>
            <a:r>
              <a:rPr lang="en-US" sz="2800" dirty="0" smtClean="0"/>
              <a:t>, </a:t>
            </a:r>
            <a:r>
              <a:rPr lang="en-US" sz="2800" dirty="0" err="1" smtClean="0"/>
              <a:t>murakkab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past </a:t>
            </a:r>
            <a:r>
              <a:rPr lang="en-US" sz="2800" dirty="0" err="1" smtClean="0"/>
              <a:t>plastik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qayta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uskunalar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texnologiyalarni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lvl="0"/>
            <a:r>
              <a:rPr lang="en-US" sz="2800" dirty="0" smtClean="0"/>
              <a:t>MBIB </a:t>
            </a:r>
            <a:r>
              <a:rPr lang="en-US" sz="2800" dirty="0" err="1" smtClean="0"/>
              <a:t>jarayonlari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avtomatlashtirilgan</a:t>
            </a:r>
            <a:r>
              <a:rPr lang="en-US" sz="2800" dirty="0" smtClean="0"/>
              <a:t> </a:t>
            </a:r>
            <a:r>
              <a:rPr lang="en-US" sz="2800" dirty="0" err="1" smtClean="0"/>
              <a:t>dizayn</a:t>
            </a:r>
            <a:r>
              <a:rPr lang="en-US" sz="2800" dirty="0" smtClean="0"/>
              <a:t> (CAD/CAM) </a:t>
            </a:r>
            <a:r>
              <a:rPr lang="en-US" sz="2800" dirty="0" err="1" smtClean="0"/>
              <a:t>texnologiyalari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vositalarini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chiqish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endParaRPr lang="ru-RU" sz="28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FOYDALANILGAN </a:t>
            </a:r>
            <a:r>
              <a:rPr lang="en-US" b="1" dirty="0" smtClean="0"/>
              <a:t>ADABIYOTLAR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929222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/>
            </a:pPr>
            <a:r>
              <a:rPr lang="ru-RU" sz="1400" dirty="0" smtClean="0"/>
              <a:t>Авиадвигатель </a:t>
            </a:r>
            <a:r>
              <a:rPr lang="ru-RU" sz="1400" dirty="0" smtClean="0"/>
              <a:t>ПД-14 Сотовые уплотнения  ключевые компоненты машин XXI века [Электронный документ] </a:t>
            </a:r>
            <a:r>
              <a:rPr lang="en-US" sz="1400" dirty="0" smtClean="0"/>
              <a:t>https://zaorotec.ru/sotovye-uplotnenia/</a:t>
            </a:r>
            <a:endParaRPr lang="ru-RU" sz="1400" dirty="0" smtClean="0"/>
          </a:p>
          <a:p>
            <a:pPr lvl="0">
              <a:buFont typeface="+mj-lt"/>
              <a:buAutoNum type="arabicPeriod"/>
            </a:pPr>
            <a:r>
              <a:rPr lang="ru-RU" sz="1400" dirty="0" smtClean="0"/>
              <a:t>Барский Р Новая технология высокоточного литья лопаток турбины. «Гибридный» </a:t>
            </a:r>
            <a:r>
              <a:rPr lang="ru-RU" sz="1400" dirty="0" err="1" smtClean="0"/>
              <a:t>интерметаллидный</a:t>
            </a:r>
            <a:r>
              <a:rPr lang="ru-RU" sz="1400" dirty="0" smtClean="0"/>
              <a:t> сплав для двигателей ПД-14 и ПД-35 </a:t>
            </a:r>
            <a:r>
              <a:rPr lang="en-US" sz="1400" u="sng" dirty="0" smtClean="0">
                <a:hlinkClick r:id="rId2"/>
              </a:rPr>
              <a:t>https://naukatehnika.com/ </a:t>
            </a:r>
            <a:r>
              <a:rPr lang="en-US" sz="1400" u="sng" dirty="0" err="1" smtClean="0">
                <a:hlinkClick r:id="rId2"/>
              </a:rPr>
              <a:t>tehnologiya</a:t>
            </a:r>
            <a:r>
              <a:rPr lang="en-US" sz="1400" u="sng" dirty="0" smtClean="0">
                <a:hlinkClick r:id="rId2"/>
              </a:rPr>
              <a:t> -vysokotochnogo-litya-lopatok-turbiny.html</a:t>
            </a:r>
            <a:endParaRPr lang="ru-RU" sz="1400" dirty="0" smtClean="0"/>
          </a:p>
          <a:p>
            <a:pPr lvl="0">
              <a:buFont typeface="+mj-lt"/>
              <a:buAutoNum type="arabicPeriod"/>
            </a:pPr>
            <a:r>
              <a:rPr lang="ru-RU" sz="1400" dirty="0" err="1" smtClean="0"/>
              <a:t>Босерман</a:t>
            </a:r>
            <a:r>
              <a:rPr lang="ru-RU" sz="1400" dirty="0" smtClean="0"/>
              <a:t> М Двигатель ПД 14 Технология прямого лазерного выращивания крупногабаритных авиационных изделий [Электронный документ] </a:t>
            </a:r>
            <a:r>
              <a:rPr lang="en-US" sz="1400" u="sng" dirty="0" smtClean="0">
                <a:hlinkClick r:id="rId3"/>
              </a:rPr>
              <a:t>https://naukatehnika.com/tehnologiya-pryamogo-lazernogo-vyrashivaniya.html</a:t>
            </a:r>
            <a:endParaRPr lang="ru-RU" sz="1400" u="sng" dirty="0" smtClean="0">
              <a:hlinkClick r:id="rId3"/>
            </a:endParaRPr>
          </a:p>
          <a:p>
            <a:pPr lvl="0">
              <a:buFont typeface="+mj-lt"/>
              <a:buAutoNum type="arabicPeriod"/>
            </a:pPr>
            <a:r>
              <a:rPr lang="ru-RU" sz="1400" dirty="0" smtClean="0"/>
              <a:t>Высокоскоростная штамповка листового материала// </a:t>
            </a:r>
            <a:r>
              <a:rPr lang="en-US" sz="1400" u="sng" dirty="0" smtClean="0">
                <a:hlinkClick r:id="rId4"/>
              </a:rPr>
              <a:t>https://extxe.com/2272/vysokoskorostnaja-shtampovka-listovogo-materiala/</a:t>
            </a:r>
            <a:r>
              <a:rPr lang="en-US" sz="1400" u="sng" dirty="0" smtClean="0"/>
              <a:t> </a:t>
            </a:r>
            <a:endParaRPr lang="ru-RU" sz="1400" dirty="0" smtClean="0"/>
          </a:p>
          <a:p>
            <a:pPr lvl="0">
              <a:buFont typeface="+mj-lt"/>
              <a:buAutoNum type="arabicPeriod"/>
            </a:pPr>
            <a:r>
              <a:rPr lang="ru-RU" sz="1400" dirty="0" smtClean="0"/>
              <a:t>Горнев К технологиям машиностроительных производств XXI-го века. </a:t>
            </a:r>
            <a:r>
              <a:rPr lang="ru-RU" sz="1400" u="sng" dirty="0" smtClean="0">
                <a:hlinkClick r:id="rId5"/>
              </a:rPr>
              <a:t>http://www.i-mash.ru/materials/economy/55-k_tekhnologijam_</a:t>
            </a:r>
            <a:r>
              <a:rPr lang="ru-RU" sz="1400" u="sng" dirty="0" smtClean="0"/>
              <a:t> </a:t>
            </a:r>
            <a:r>
              <a:rPr lang="ru-RU" sz="1400" u="sng" dirty="0" err="1" smtClean="0"/>
              <a:t>mashinostroi-telnykh_proivodstv_xxi.html</a:t>
            </a:r>
            <a:endParaRPr lang="ru-RU" sz="1400" dirty="0" smtClean="0"/>
          </a:p>
          <a:p>
            <a:pPr lvl="0">
              <a:buFont typeface="+mj-lt"/>
              <a:buAutoNum type="arabicPeriod"/>
            </a:pPr>
            <a:r>
              <a:rPr lang="ru-RU" sz="1400" dirty="0" smtClean="0"/>
              <a:t>Другие способы листовой штамповки</a:t>
            </a:r>
            <a:r>
              <a:rPr lang="en-US" sz="1400" dirty="0" smtClean="0"/>
              <a:t>// </a:t>
            </a:r>
            <a:r>
              <a:rPr lang="en-US" sz="1400" u="sng" dirty="0" smtClean="0">
                <a:hlinkClick r:id="rId6"/>
              </a:rPr>
              <a:t>https://studme.org/173386/tehnika /</a:t>
            </a:r>
            <a:r>
              <a:rPr lang="en-US" sz="1400" u="sng" dirty="0" err="1" smtClean="0">
                <a:hlinkClick r:id="rId6"/>
              </a:rPr>
              <a:t>drugie_sposoby_listovoy_shtampovki</a:t>
            </a:r>
            <a:r>
              <a:rPr lang="ru-RU" sz="1400" dirty="0" smtClean="0"/>
              <a:t> </a:t>
            </a:r>
          </a:p>
          <a:p>
            <a:pPr lvl="0">
              <a:buFont typeface="+mj-lt"/>
              <a:buAutoNum type="arabicPeriod"/>
            </a:pPr>
            <a:r>
              <a:rPr lang="ru-RU" sz="1400" dirty="0" err="1" smtClean="0"/>
              <a:t>Коленцова</a:t>
            </a:r>
            <a:r>
              <a:rPr lang="ru-RU" sz="1400" dirty="0" smtClean="0"/>
              <a:t> О. Медный довод: создан уникальный двигатель для электромобилей [Электронный документ] https://i</a:t>
            </a:r>
            <a:r>
              <a:rPr lang="ru-RU" sz="1400" u="sng" dirty="0" smtClean="0">
                <a:hlinkClick r:id="rId3"/>
              </a:rPr>
              <a:t>z.ru/879303/olga-kolentcova/mednyi-dovod-sozdan-unikalnyi-dvigatel-dlia-elektromobilei</a:t>
            </a:r>
          </a:p>
          <a:p>
            <a:pPr lvl="0">
              <a:buFont typeface="+mj-lt"/>
              <a:buAutoNum type="arabicPeriod"/>
            </a:pPr>
            <a:r>
              <a:rPr lang="ru-RU" sz="1400" dirty="0" err="1" smtClean="0"/>
              <a:t>Кюллер</a:t>
            </a:r>
            <a:r>
              <a:rPr lang="ru-RU" sz="1400" dirty="0" smtClean="0"/>
              <a:t> В Композитная лопатка авиадвигателя сверхбольшой тяги ПД-35 [Электронный документ] </a:t>
            </a:r>
            <a:r>
              <a:rPr lang="en-US" sz="1400" u="sng" dirty="0" smtClean="0">
                <a:hlinkClick r:id="rId3"/>
              </a:rPr>
              <a:t>https://naukatehnika.com/kompozitnaya-lopatka-pd-35.html</a:t>
            </a:r>
            <a:endParaRPr lang="ru-RU" sz="1400" u="sng" dirty="0" smtClean="0">
              <a:hlinkClick r:id="rId3"/>
            </a:endParaRPr>
          </a:p>
          <a:p>
            <a:pPr lvl="0">
              <a:buFont typeface="+mj-lt"/>
              <a:buAutoNum type="arabicPeriod"/>
            </a:pPr>
            <a:r>
              <a:rPr lang="ru-RU" sz="1400" dirty="0" smtClean="0"/>
              <a:t>Макаренко Н. Металл XXI века. Жизненно важен для развития авиации. [Электронный документ] </a:t>
            </a:r>
            <a:r>
              <a:rPr lang="en-US" sz="1400" u="sng" dirty="0" smtClean="0">
                <a:hlinkClick r:id="rId3"/>
              </a:rPr>
              <a:t>https://naukatehnika.com/titan-zhiznenno-vazhen.html</a:t>
            </a:r>
            <a:r>
              <a:rPr lang="en-US" sz="1400" u="sng" dirty="0" smtClean="0"/>
              <a:t> </a:t>
            </a:r>
            <a:endParaRPr lang="ru-RU" sz="1400" dirty="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FOYDALANILGAN </a:t>
            </a:r>
            <a:r>
              <a:rPr lang="en-US" b="1" dirty="0" smtClean="0"/>
              <a:t>ADABIYOTLAR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 startAt="10"/>
            </a:pPr>
            <a:r>
              <a:rPr lang="ru-RU" sz="1400" dirty="0" smtClean="0"/>
              <a:t>Основы </a:t>
            </a:r>
            <a:r>
              <a:rPr lang="ru-RU" sz="1400" dirty="0" smtClean="0"/>
              <a:t>технологических процессов обработки металлов давлением. Вер­сия 1.0 [Электронный ресурс] : конспект лекций / С. Б. </a:t>
            </a:r>
            <a:r>
              <a:rPr lang="ru-RU" sz="1400" dirty="0" err="1" smtClean="0"/>
              <a:t>Сидельников</a:t>
            </a:r>
            <a:r>
              <a:rPr lang="ru-RU" sz="1400" dirty="0" smtClean="0"/>
              <a:t>, Р. И. </a:t>
            </a:r>
            <a:r>
              <a:rPr lang="ru-RU" sz="1400" dirty="0" err="1" smtClean="0"/>
              <a:t>Галиев</a:t>
            </a:r>
            <a:r>
              <a:rPr lang="ru-RU" sz="1400" dirty="0" smtClean="0"/>
              <a:t>, Д. Ю. Горбунов и др. -). - Красноярск : ИПК СФУ, 2008.</a:t>
            </a:r>
          </a:p>
          <a:p>
            <a:pPr lvl="0">
              <a:buFont typeface="+mj-lt"/>
              <a:buAutoNum type="arabicPeriod" startAt="10"/>
            </a:pPr>
            <a:r>
              <a:rPr lang="ru-RU" sz="1400" dirty="0" smtClean="0"/>
              <a:t>Перспективные технологии и материалы 21-го века. </a:t>
            </a:r>
            <a:r>
              <a:rPr lang="ru-RU" sz="1400" dirty="0" err="1" smtClean="0"/>
              <a:t>Infourok</a:t>
            </a:r>
            <a:r>
              <a:rPr lang="ru-RU" sz="1400" dirty="0" smtClean="0"/>
              <a:t>.. [Электронный документ] </a:t>
            </a:r>
            <a:r>
              <a:rPr lang="en-US" sz="1400" u="sng" dirty="0" smtClean="0">
                <a:hlinkClick r:id="rId2"/>
              </a:rPr>
              <a:t>https://ppt-online.org/815129</a:t>
            </a:r>
            <a:r>
              <a:rPr lang="en-US" sz="1400" u="sng" dirty="0" smtClean="0"/>
              <a:t> </a:t>
            </a:r>
            <a:endParaRPr lang="ru-RU" sz="1400" dirty="0" smtClean="0"/>
          </a:p>
          <a:p>
            <a:pPr lvl="0">
              <a:buFont typeface="+mj-lt"/>
              <a:buAutoNum type="arabicPeriod" startAt="10"/>
            </a:pPr>
            <a:r>
              <a:rPr lang="ru-RU" sz="1400" dirty="0" smtClean="0"/>
              <a:t>Разуваев Е.И., Моисеев Н.В., </a:t>
            </a:r>
            <a:r>
              <a:rPr lang="ru-RU" sz="1400" dirty="0" err="1" smtClean="0"/>
              <a:t>Капитаненко</a:t>
            </a:r>
            <a:r>
              <a:rPr lang="ru-RU" sz="1400" dirty="0" smtClean="0"/>
              <a:t> Д.В., Бубнов М.В. Современные технологии обработки металлов давлением // Труды ВИАМ. 2015. №2. URL: </a:t>
            </a:r>
            <a:r>
              <a:rPr lang="en-US" sz="1400" u="sng" dirty="0" smtClean="0">
                <a:hlinkClick r:id="rId2"/>
              </a:rPr>
              <a:t>https://cyberleninka.ru/article/n/sovremennye-tehnologii-obrabotki-metallov-davleniem</a:t>
            </a:r>
            <a:r>
              <a:rPr lang="ru-RU" sz="1400" u="sng" dirty="0" smtClean="0">
                <a:hlinkClick r:id="rId2"/>
              </a:rPr>
              <a:t> </a:t>
            </a:r>
            <a:r>
              <a:rPr lang="ru-RU" sz="1400" dirty="0" smtClean="0"/>
              <a:t>(дата обращения: 22.05.2021).</a:t>
            </a:r>
          </a:p>
          <a:p>
            <a:pPr lvl="0">
              <a:buFont typeface="+mj-lt"/>
              <a:buAutoNum type="arabicPeriod" startAt="10"/>
            </a:pPr>
            <a:r>
              <a:rPr lang="ru-RU" sz="1400" dirty="0" smtClean="0"/>
              <a:t>Современные перспективные материалы. [Электронный документ] </a:t>
            </a:r>
            <a:r>
              <a:rPr lang="en-US" sz="1400" u="sng" dirty="0" smtClean="0">
                <a:hlinkClick r:id="rId3"/>
              </a:rPr>
              <a:t>https://ppt-online.org/440992</a:t>
            </a:r>
            <a:endParaRPr lang="ru-RU" sz="1400" dirty="0" smtClean="0"/>
          </a:p>
          <a:p>
            <a:pPr lvl="0">
              <a:buFont typeface="+mj-lt"/>
              <a:buAutoNum type="arabicPeriod" startAt="10"/>
            </a:pPr>
            <a:r>
              <a:rPr lang="en-US" sz="1400" dirty="0" smtClean="0"/>
              <a:t> </a:t>
            </a:r>
            <a:r>
              <a:rPr lang="ru-RU" sz="1400" dirty="0" err="1" smtClean="0"/>
              <a:t>Таджибаев</a:t>
            </a:r>
            <a:r>
              <a:rPr lang="ru-RU" sz="1400" dirty="0" smtClean="0"/>
              <a:t> Р.К. “</a:t>
            </a:r>
            <a:r>
              <a:rPr lang="ru-RU" sz="1400" dirty="0" err="1" smtClean="0"/>
              <a:t>Металларга</a:t>
            </a:r>
            <a:r>
              <a:rPr lang="ru-RU" sz="1400" dirty="0" smtClean="0"/>
              <a:t> </a:t>
            </a:r>
            <a:r>
              <a:rPr lang="ru-RU" sz="1400" dirty="0" err="1" smtClean="0"/>
              <a:t>деформациялаб</a:t>
            </a:r>
            <a:r>
              <a:rPr lang="ru-RU" sz="1400" dirty="0" smtClean="0"/>
              <a:t> </a:t>
            </a:r>
            <a:r>
              <a:rPr lang="ru-RU" sz="1400" dirty="0" err="1" smtClean="0"/>
              <a:t>ишлов</a:t>
            </a:r>
            <a:r>
              <a:rPr lang="ru-RU" sz="1400" dirty="0" smtClean="0"/>
              <a:t> </a:t>
            </a:r>
            <a:r>
              <a:rPr lang="ru-RU" sz="1400" dirty="0" err="1" smtClean="0"/>
              <a:t>бериш</a:t>
            </a:r>
            <a:r>
              <a:rPr lang="ru-RU" sz="1400" dirty="0" smtClean="0"/>
              <a:t>”</a:t>
            </a:r>
            <a:r>
              <a:rPr lang="ru-RU" sz="1400" dirty="0" err="1" smtClean="0"/>
              <a:t>фанидан</a:t>
            </a:r>
            <a:r>
              <a:rPr lang="ru-RU" sz="1400" dirty="0" smtClean="0"/>
              <a:t> 5320200 – «</a:t>
            </a:r>
            <a:r>
              <a:rPr lang="ru-RU" sz="1400" dirty="0" err="1" smtClean="0"/>
              <a:t>Машинасозлик</a:t>
            </a:r>
            <a:r>
              <a:rPr lang="ru-RU" sz="1400" dirty="0" smtClean="0"/>
              <a:t> </a:t>
            </a:r>
            <a:r>
              <a:rPr lang="ru-RU" sz="1400" dirty="0" err="1" smtClean="0"/>
              <a:t>технологияси</a:t>
            </a:r>
            <a:r>
              <a:rPr lang="ru-RU" sz="1400" dirty="0" smtClean="0"/>
              <a:t> </a:t>
            </a:r>
            <a:r>
              <a:rPr lang="ru-RU" sz="1400" dirty="0" err="1" smtClean="0"/>
              <a:t>машинасозлик</a:t>
            </a:r>
            <a:r>
              <a:rPr lang="ru-RU" sz="1400" dirty="0" smtClean="0"/>
              <a:t> </a:t>
            </a:r>
            <a:r>
              <a:rPr lang="ru-RU" sz="1400" dirty="0" err="1" smtClean="0"/>
              <a:t>ишлаб</a:t>
            </a:r>
            <a:r>
              <a:rPr lang="ru-RU" sz="1400" dirty="0" smtClean="0"/>
              <a:t> </a:t>
            </a:r>
            <a:r>
              <a:rPr lang="ru-RU" sz="1400" dirty="0" err="1" smtClean="0"/>
              <a:t>чиқариш жихозлари</a:t>
            </a:r>
            <a:r>
              <a:rPr lang="ru-RU" sz="1400" dirty="0" smtClean="0"/>
              <a:t> </a:t>
            </a:r>
            <a:r>
              <a:rPr lang="ru-RU" sz="1400" dirty="0" err="1" smtClean="0"/>
              <a:t>ва</a:t>
            </a:r>
            <a:r>
              <a:rPr lang="ru-RU" sz="1400" dirty="0" smtClean="0"/>
              <a:t> </a:t>
            </a:r>
            <a:r>
              <a:rPr lang="ru-RU" sz="1400" dirty="0" err="1" smtClean="0"/>
              <a:t>уларни</a:t>
            </a:r>
            <a:r>
              <a:rPr lang="ru-RU" sz="1400" dirty="0" smtClean="0"/>
              <a:t> </a:t>
            </a:r>
            <a:r>
              <a:rPr lang="ru-RU" sz="1400" dirty="0" err="1" smtClean="0"/>
              <a:t>автоматлаштириш</a:t>
            </a:r>
            <a:r>
              <a:rPr lang="ru-RU" sz="1400" dirty="0" smtClean="0"/>
              <a:t>» </a:t>
            </a:r>
            <a:r>
              <a:rPr lang="ru-RU" sz="1400" dirty="0" err="1" smtClean="0"/>
              <a:t>таълим</a:t>
            </a:r>
            <a:r>
              <a:rPr lang="ru-RU" sz="1400" dirty="0" smtClean="0"/>
              <a:t> </a:t>
            </a:r>
            <a:r>
              <a:rPr lang="ru-RU" sz="1400" dirty="0" err="1" smtClean="0"/>
              <a:t>йўналиши</a:t>
            </a:r>
            <a:r>
              <a:rPr lang="ru-RU" sz="1400" dirty="0" smtClean="0"/>
              <a:t> </a:t>
            </a:r>
            <a:r>
              <a:rPr lang="ru-RU" sz="1400" dirty="0" err="1" smtClean="0"/>
              <a:t>талабалари</a:t>
            </a:r>
            <a:r>
              <a:rPr lang="ru-RU" sz="1400" dirty="0" smtClean="0"/>
              <a:t> </a:t>
            </a:r>
            <a:r>
              <a:rPr lang="ru-RU" sz="1400" dirty="0" err="1" smtClean="0"/>
              <a:t>учун</a:t>
            </a:r>
            <a:r>
              <a:rPr lang="ru-RU" sz="1400" dirty="0" smtClean="0"/>
              <a:t> </a:t>
            </a:r>
            <a:r>
              <a:rPr lang="ru-RU" sz="1400" dirty="0" err="1" smtClean="0"/>
              <a:t>маърузалар</a:t>
            </a:r>
            <a:r>
              <a:rPr lang="ru-RU" sz="1400" dirty="0" smtClean="0"/>
              <a:t> </a:t>
            </a:r>
            <a:r>
              <a:rPr lang="ru-RU" sz="1400" dirty="0" err="1" smtClean="0"/>
              <a:t>матни</a:t>
            </a:r>
            <a:r>
              <a:rPr lang="ru-RU" sz="1400" dirty="0" smtClean="0"/>
              <a:t>. </a:t>
            </a:r>
            <a:r>
              <a:rPr lang="ru-RU" sz="1400" dirty="0" err="1" smtClean="0"/>
              <a:t>Фаргона</a:t>
            </a:r>
            <a:r>
              <a:rPr lang="ru-RU" sz="1400" dirty="0" smtClean="0"/>
              <a:t>, 2020, 67 б. </a:t>
            </a:r>
          </a:p>
          <a:p>
            <a:pPr lvl="0">
              <a:buFont typeface="+mj-lt"/>
              <a:buAutoNum type="arabicPeriod" startAt="10"/>
            </a:pPr>
            <a:r>
              <a:rPr lang="ru-RU" sz="1400" dirty="0" smtClean="0"/>
              <a:t>Тураев Т.Т. “</a:t>
            </a:r>
            <a:r>
              <a:rPr lang="ru-RU" sz="1400" dirty="0" err="1" smtClean="0"/>
              <a:t>Металларга</a:t>
            </a:r>
            <a:r>
              <a:rPr lang="ru-RU" sz="1400" dirty="0" smtClean="0"/>
              <a:t> </a:t>
            </a:r>
            <a:r>
              <a:rPr lang="ru-RU" sz="1400" dirty="0" err="1" smtClean="0"/>
              <a:t>деформациялаб</a:t>
            </a:r>
            <a:r>
              <a:rPr lang="ru-RU" sz="1400" dirty="0" smtClean="0"/>
              <a:t> </a:t>
            </a:r>
            <a:r>
              <a:rPr lang="ru-RU" sz="1400" dirty="0" err="1" smtClean="0"/>
              <a:t>ишлов</a:t>
            </a:r>
            <a:r>
              <a:rPr lang="ru-RU" sz="1400" dirty="0" smtClean="0"/>
              <a:t> </a:t>
            </a:r>
            <a:r>
              <a:rPr lang="ru-RU" sz="1400" dirty="0" err="1" smtClean="0"/>
              <a:t>бериш</a:t>
            </a:r>
            <a:r>
              <a:rPr lang="ru-RU" sz="1400" dirty="0" smtClean="0"/>
              <a:t>” </a:t>
            </a:r>
            <a:r>
              <a:rPr lang="ru-RU" sz="1400" dirty="0" err="1" smtClean="0"/>
              <a:t>фанидан</a:t>
            </a:r>
            <a:r>
              <a:rPr lang="ru-RU" sz="1400" dirty="0" smtClean="0"/>
              <a:t> “</a:t>
            </a:r>
            <a:r>
              <a:rPr lang="ru-RU" sz="1400" dirty="0" err="1" smtClean="0"/>
              <a:t>Машинасозлик</a:t>
            </a:r>
            <a:r>
              <a:rPr lang="ru-RU" sz="1400" dirty="0" smtClean="0"/>
              <a:t> </a:t>
            </a:r>
            <a:r>
              <a:rPr lang="ru-RU" sz="1400" dirty="0" err="1" smtClean="0"/>
              <a:t>технологияси</a:t>
            </a:r>
            <a:r>
              <a:rPr lang="ru-RU" sz="1400" dirty="0" smtClean="0"/>
              <a:t>, </a:t>
            </a:r>
            <a:r>
              <a:rPr lang="ru-RU" sz="1400" dirty="0" err="1" smtClean="0"/>
              <a:t>машинасозлик</a:t>
            </a:r>
            <a:r>
              <a:rPr lang="ru-RU" sz="1400" dirty="0" smtClean="0"/>
              <a:t> </a:t>
            </a:r>
            <a:r>
              <a:rPr lang="ru-RU" sz="1400" dirty="0" err="1" smtClean="0"/>
              <a:t>ишлаб</a:t>
            </a:r>
            <a:r>
              <a:rPr lang="ru-RU" sz="1400" dirty="0" smtClean="0"/>
              <a:t> </a:t>
            </a:r>
            <a:r>
              <a:rPr lang="ru-RU" sz="1400" dirty="0" err="1" smtClean="0"/>
              <a:t>чиқаришлари жиҳозлари ва</a:t>
            </a:r>
            <a:r>
              <a:rPr lang="ru-RU" sz="1400" dirty="0" smtClean="0"/>
              <a:t> </a:t>
            </a:r>
            <a:r>
              <a:rPr lang="ru-RU" sz="1400" dirty="0" err="1" smtClean="0"/>
              <a:t>уларни</a:t>
            </a:r>
            <a:r>
              <a:rPr lang="ru-RU" sz="1400" dirty="0" smtClean="0"/>
              <a:t> </a:t>
            </a:r>
            <a:r>
              <a:rPr lang="ru-RU" sz="1400" dirty="0" err="1" smtClean="0"/>
              <a:t>автоматлаштриш</a:t>
            </a:r>
            <a:r>
              <a:rPr lang="ru-RU" sz="1400" dirty="0" smtClean="0"/>
              <a:t>” </a:t>
            </a:r>
            <a:r>
              <a:rPr lang="ru-RU" sz="1400" dirty="0" err="1" smtClean="0"/>
              <a:t>таълим</a:t>
            </a:r>
            <a:r>
              <a:rPr lang="ru-RU" sz="1400" dirty="0" smtClean="0"/>
              <a:t> </a:t>
            </a:r>
            <a:r>
              <a:rPr lang="ru-RU" sz="1400" dirty="0" err="1" smtClean="0"/>
              <a:t>йўналиши</a:t>
            </a:r>
            <a:r>
              <a:rPr lang="ru-RU" sz="1400" dirty="0" smtClean="0"/>
              <a:t> </a:t>
            </a:r>
            <a:r>
              <a:rPr lang="ru-RU" sz="1400" dirty="0" err="1" smtClean="0"/>
              <a:t>бакалаврларига</a:t>
            </a:r>
            <a:r>
              <a:rPr lang="ru-RU" sz="1400" dirty="0" smtClean="0"/>
              <a:t> лаборатория </a:t>
            </a:r>
            <a:r>
              <a:rPr lang="ru-RU" sz="1400" dirty="0" err="1" smtClean="0"/>
              <a:t>машғулотларни бажариш</a:t>
            </a:r>
            <a:r>
              <a:rPr lang="ru-RU" sz="1400" dirty="0" smtClean="0"/>
              <a:t> </a:t>
            </a:r>
            <a:r>
              <a:rPr lang="ru-RU" sz="1400" dirty="0" err="1" smtClean="0"/>
              <a:t>учун</a:t>
            </a:r>
            <a:r>
              <a:rPr lang="ru-RU" sz="1400" dirty="0" smtClean="0"/>
              <a:t> </a:t>
            </a:r>
            <a:r>
              <a:rPr lang="ru-RU" sz="1400" dirty="0" err="1" smtClean="0"/>
              <a:t>услубий</a:t>
            </a:r>
            <a:r>
              <a:rPr lang="ru-RU" sz="1400" dirty="0" smtClean="0"/>
              <a:t> </a:t>
            </a:r>
            <a:r>
              <a:rPr lang="ru-RU" sz="1400" dirty="0" err="1" smtClean="0"/>
              <a:t>кўрсатмалар</a:t>
            </a:r>
            <a:r>
              <a:rPr lang="ru-RU" sz="1400" dirty="0" smtClean="0"/>
              <a:t> </a:t>
            </a:r>
            <a:r>
              <a:rPr lang="ru-RU" sz="1400" dirty="0" err="1" smtClean="0"/>
              <a:t>Фарғона</a:t>
            </a:r>
            <a:r>
              <a:rPr lang="ru-RU" sz="1400" dirty="0" smtClean="0"/>
              <a:t>: </a:t>
            </a:r>
            <a:r>
              <a:rPr lang="ru-RU" sz="1400" dirty="0" err="1" smtClean="0"/>
              <a:t>ФарПИ</a:t>
            </a:r>
            <a:r>
              <a:rPr lang="ru-RU" sz="1400" dirty="0" smtClean="0"/>
              <a:t>, 2018й. 58 б.</a:t>
            </a:r>
          </a:p>
          <a:p>
            <a:pPr lvl="0">
              <a:buFont typeface="+mj-lt"/>
              <a:buAutoNum type="arabicPeriod" startAt="10"/>
            </a:pPr>
            <a:r>
              <a:rPr lang="ru-RU" sz="1400" dirty="0" smtClean="0"/>
              <a:t>Филиппов М. А. Методология выбора металлических сплавов и упрочняющих технологий в машиностроении. – 2-е изд., </a:t>
            </a:r>
            <a:r>
              <a:rPr lang="ru-RU" sz="1400" dirty="0" err="1" smtClean="0"/>
              <a:t>испр</a:t>
            </a:r>
            <a:r>
              <a:rPr lang="ru-RU" sz="1400" dirty="0" smtClean="0"/>
              <a:t>. – Екатеринбург : Изд-во Урал. ун-та, 2018. – 232 с.</a:t>
            </a:r>
          </a:p>
          <a:p>
            <a:pPr lvl="0">
              <a:buFont typeface="+mj-lt"/>
              <a:buAutoNum type="arabicPeriod" startAt="10"/>
            </a:pPr>
            <a:r>
              <a:rPr lang="ru-RU" sz="1400" dirty="0" smtClean="0"/>
              <a:t>Штамповка взрывом// </a:t>
            </a:r>
            <a:r>
              <a:rPr lang="en-US" sz="1400" u="sng" dirty="0" smtClean="0">
                <a:hlinkClick r:id="rId4"/>
              </a:rPr>
              <a:t>https://asgard-service.com/news/shtampovka-vzryvom/</a:t>
            </a:r>
            <a:r>
              <a:rPr lang="en-US" sz="1400" u="sng" dirty="0" smtClean="0"/>
              <a:t> </a:t>
            </a:r>
            <a:endParaRPr lang="ru-RU" sz="1400" dirty="0" smtClean="0"/>
          </a:p>
          <a:p>
            <a:pPr lvl="0">
              <a:buFont typeface="+mj-lt"/>
              <a:buAutoNum type="arabicPeriod" startAt="10"/>
            </a:pPr>
            <a:r>
              <a:rPr lang="ru-RU" sz="1400" dirty="0" smtClean="0"/>
              <a:t>Холодная штамповка листового металла чертежи. Штамповка листового металла//</a:t>
            </a:r>
            <a:r>
              <a:rPr lang="en-US" sz="1400" u="sng" dirty="0" smtClean="0">
                <a:hlinkClick r:id="rId4"/>
              </a:rPr>
              <a:t>https</a:t>
            </a:r>
            <a:r>
              <a:rPr lang="ru-RU" sz="1400" u="sng" dirty="0" smtClean="0">
                <a:hlinkClick r:id="rId4"/>
              </a:rPr>
              <a:t>://</a:t>
            </a:r>
            <a:r>
              <a:rPr lang="en-US" sz="1400" u="sng" dirty="0" err="1" smtClean="0">
                <a:hlinkClick r:id="rId4"/>
              </a:rPr>
              <a:t>shubavasha</a:t>
            </a:r>
            <a:r>
              <a:rPr lang="ru-RU" sz="1400" u="sng" dirty="0" smtClean="0">
                <a:hlinkClick r:id="rId4"/>
              </a:rPr>
              <a:t>.</a:t>
            </a:r>
            <a:r>
              <a:rPr lang="en-US" sz="1400" u="sng" dirty="0" err="1" smtClean="0">
                <a:hlinkClick r:id="rId4"/>
              </a:rPr>
              <a:t>ru</a:t>
            </a:r>
            <a:r>
              <a:rPr lang="ru-RU" sz="1400" u="sng" dirty="0" smtClean="0">
                <a:hlinkClick r:id="rId4"/>
              </a:rPr>
              <a:t>/</a:t>
            </a:r>
            <a:r>
              <a:rPr lang="en-US" sz="1400" u="sng" dirty="0" err="1" smtClean="0">
                <a:hlinkClick r:id="rId4"/>
              </a:rPr>
              <a:t>holodnaya</a:t>
            </a:r>
            <a:r>
              <a:rPr lang="ru-RU" sz="1400" u="sng" dirty="0" smtClean="0">
                <a:hlinkClick r:id="rId4"/>
              </a:rPr>
              <a:t>-</a:t>
            </a:r>
            <a:r>
              <a:rPr lang="en-US" sz="1400" u="sng" dirty="0" err="1" smtClean="0">
                <a:hlinkClick r:id="rId4"/>
              </a:rPr>
              <a:t>shtampovka</a:t>
            </a:r>
            <a:r>
              <a:rPr lang="ru-RU" sz="1400" u="sng" dirty="0" smtClean="0">
                <a:hlinkClick r:id="rId4"/>
              </a:rPr>
              <a:t>-</a:t>
            </a:r>
            <a:r>
              <a:rPr lang="en-US" sz="1400" u="sng" dirty="0" err="1" smtClean="0">
                <a:hlinkClick r:id="rId4"/>
              </a:rPr>
              <a:t>listovogo</a:t>
            </a:r>
            <a:r>
              <a:rPr lang="ru-RU" sz="1400" u="sng" dirty="0" smtClean="0">
                <a:hlinkClick r:id="rId4"/>
              </a:rPr>
              <a:t>-</a:t>
            </a:r>
            <a:r>
              <a:rPr lang="en-US" sz="1400" u="sng" dirty="0" err="1" smtClean="0">
                <a:hlinkClick r:id="rId4"/>
              </a:rPr>
              <a:t>metalla</a:t>
            </a:r>
            <a:r>
              <a:rPr lang="ru-RU" sz="1400" u="sng" dirty="0" smtClean="0">
                <a:hlinkClick r:id="rId4"/>
              </a:rPr>
              <a:t>-</a:t>
            </a:r>
            <a:r>
              <a:rPr lang="en-US" sz="1400" u="sng" dirty="0" err="1" smtClean="0">
                <a:hlinkClick r:id="rId4"/>
              </a:rPr>
              <a:t>chertezhi</a:t>
            </a:r>
            <a:r>
              <a:rPr lang="ru-RU" sz="1400" u="sng" dirty="0" smtClean="0">
                <a:hlinkClick r:id="rId4"/>
              </a:rPr>
              <a:t>-</a:t>
            </a:r>
            <a:r>
              <a:rPr lang="en-US" sz="1400" u="sng" dirty="0" err="1" smtClean="0">
                <a:hlinkClick r:id="rId4"/>
              </a:rPr>
              <a:t>shtampovka</a:t>
            </a:r>
            <a:r>
              <a:rPr lang="ru-RU" sz="1400" u="sng" dirty="0" smtClean="0">
                <a:hlinkClick r:id="rId4"/>
              </a:rPr>
              <a:t>-</a:t>
            </a:r>
            <a:r>
              <a:rPr lang="en-US" sz="1400" u="sng" dirty="0" err="1" smtClean="0">
                <a:hlinkClick r:id="rId4"/>
              </a:rPr>
              <a:t>listovogo</a:t>
            </a:r>
            <a:r>
              <a:rPr lang="ru-RU" sz="1400" u="sng" dirty="0" smtClean="0">
                <a:hlinkClick r:id="rId4"/>
              </a:rPr>
              <a:t>/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FOYDALANILGAN </a:t>
            </a:r>
            <a:r>
              <a:rPr lang="en-US" b="1" dirty="0" smtClean="0"/>
              <a:t>ADABIYOTLAR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Autofit/>
          </a:bodyPr>
          <a:lstStyle/>
          <a:p>
            <a:pPr lvl="0">
              <a:buFont typeface="+mj-lt"/>
              <a:buAutoNum type="arabicPeriod" startAt="19"/>
            </a:pPr>
            <a:r>
              <a:rPr lang="ru-RU" sz="1400" dirty="0" smtClean="0"/>
              <a:t>Импульсная </a:t>
            </a:r>
            <a:r>
              <a:rPr lang="ru-RU" sz="1400" dirty="0" smtClean="0"/>
              <a:t>штамповка. Магнитно-импульсная штамповка. Штамповка взрывом. Электрогидравлическая штамповка.// </a:t>
            </a:r>
            <a:r>
              <a:rPr lang="en-US" sz="1400" dirty="0" smtClean="0"/>
              <a:t> </a:t>
            </a:r>
            <a:r>
              <a:rPr lang="en-US" sz="1400" dirty="0" smtClean="0">
                <a:hlinkClick r:id="rId2"/>
              </a:rPr>
              <a:t>http://www.mtomd.info/archives/1040</a:t>
            </a:r>
            <a:endParaRPr lang="ru-RU" sz="1400" dirty="0" smtClean="0">
              <a:hlinkClick r:id="rId2"/>
            </a:endParaRPr>
          </a:p>
          <a:p>
            <a:pPr lvl="0">
              <a:buFont typeface="+mj-lt"/>
              <a:buAutoNum type="arabicPeriod" startAt="19"/>
            </a:pPr>
            <a:r>
              <a:rPr lang="ru-RU" sz="1400" dirty="0" smtClean="0"/>
              <a:t>Магнитно-импульсная штамповка//</a:t>
            </a:r>
            <a:r>
              <a:rPr lang="en-US" sz="1400" dirty="0" smtClean="0">
                <a:hlinkClick r:id="rId2"/>
              </a:rPr>
              <a:t>http://zdei.ru/stati/magnitno-impulsnaya-shtampovka</a:t>
            </a:r>
          </a:p>
          <a:p>
            <a:pPr>
              <a:buFont typeface="+mj-lt"/>
              <a:buAutoNum type="arabicPeriod" startAt="19"/>
            </a:pPr>
            <a:r>
              <a:rPr lang="ru-RU" sz="1400" dirty="0" smtClean="0"/>
              <a:t>Ковка. Достоинства и недостатки ковки</a:t>
            </a:r>
            <a:r>
              <a:rPr lang="ru-RU" sz="1400" dirty="0" smtClean="0"/>
              <a:t>.</a:t>
            </a:r>
            <a:r>
              <a:rPr lang="en-US" sz="1400" dirty="0" smtClean="0"/>
              <a:t> // </a:t>
            </a:r>
            <a:r>
              <a:rPr lang="en-US" sz="1400" dirty="0" smtClean="0">
                <a:hlinkClick r:id="rId2"/>
              </a:rPr>
              <a:t>http://</a:t>
            </a:r>
            <a:r>
              <a:rPr lang="en-US" sz="1400" dirty="0" smtClean="0">
                <a:hlinkClick r:id="rId2"/>
              </a:rPr>
              <a:t>www.mtomd.info/archives/141</a:t>
            </a:r>
            <a:endParaRPr lang="en-US" sz="1400" dirty="0" smtClean="0"/>
          </a:p>
          <a:p>
            <a:pPr>
              <a:buFont typeface="+mj-lt"/>
              <a:buAutoNum type="arabicPeriod" startAt="19"/>
            </a:pPr>
            <a:r>
              <a:rPr lang="ru-RU" sz="1400" dirty="0" smtClean="0"/>
              <a:t>Станки ротационной вытяжки</a:t>
            </a:r>
            <a:r>
              <a:rPr lang="en-US" sz="1400" dirty="0" smtClean="0"/>
              <a:t>//</a:t>
            </a:r>
            <a:r>
              <a:rPr lang="en-US" sz="1400" dirty="0" smtClean="0">
                <a:hlinkClick r:id="rId2"/>
              </a:rPr>
              <a:t>https://w-m.group/rotary</a:t>
            </a:r>
            <a:endParaRPr lang="ru-RU" sz="1400" dirty="0" smtClean="0">
              <a:hlinkClick r:id="rId2"/>
            </a:endParaRPr>
          </a:p>
          <a:p>
            <a:pPr>
              <a:buFont typeface="+mj-lt"/>
              <a:buAutoNum type="arabicPeriod" startAt="19"/>
            </a:pPr>
            <a:endParaRPr lang="ru-RU" sz="1400" dirty="0" smtClean="0"/>
          </a:p>
          <a:p>
            <a:pPr lvl="0"/>
            <a:endParaRPr lang="ru-RU" sz="1400" dirty="0" smtClean="0"/>
          </a:p>
          <a:p>
            <a:endParaRPr lang="ru-RU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1499</Words>
  <Application>Microsoft Office PowerPoint</Application>
  <PresentationFormat>Экран (4:3)</PresentationFormat>
  <Paragraphs>200</Paragraphs>
  <Slides>41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8-ma’vzu.  Metal detallari yuzalarini shakllantirish, press dastgohlari va jihozlari</vt:lpstr>
      <vt:lpstr>METALLARNI BOSIM BILAN ISHLASHNING (MBIB) ASOSIY TURLARI TAVSIFI</vt:lpstr>
      <vt:lpstr>METALLARNI BOSIM BILAN ISHLASHNING (MBIB) ASOSIY TURLARI TAVSIFI</vt:lpstr>
      <vt:lpstr>Metal detallari yuzalarini shakllantirish, press dastgohlari va jihozlari (prokatka)</vt:lpstr>
      <vt:lpstr>Metal detallari yuzalarini shakllantirish, press dastgohlari va jihozlari (prokatka turlari)</vt:lpstr>
      <vt:lpstr>Metal detallari yuzalarini shakllantirish, press dastgohlari va jihozlari (volocheniye)</vt:lpstr>
      <vt:lpstr>Metal detallari yuzalarini shakllantirish, press dastgohlari va jihozlari (volocheniye)</vt:lpstr>
      <vt:lpstr>Valocheniya usulda quvurlarni hosil qilishda qo‘llaniladigan opravkalar turlari</vt:lpstr>
      <vt:lpstr>Metallni bolg’lash usullari</vt:lpstr>
      <vt:lpstr>Metallni bolg’lash usullining afzalliklari va kamchiliklari</vt:lpstr>
      <vt:lpstr>Sovuk shtamplash</vt:lpstr>
      <vt:lpstr>Sovuk shtamplash</vt:lpstr>
      <vt:lpstr>Sovuk shtamplash</vt:lpstr>
      <vt:lpstr>Sovuk shtamplash maxsulotlari </vt:lpstr>
      <vt:lpstr>List (yapaloq) shtampovka asosiy  operatsiyalari</vt:lpstr>
      <vt:lpstr>Shtamplash texnologik jarayoni sxemasi</vt:lpstr>
      <vt:lpstr>Sovuk shtamplash: metallga talablar</vt:lpstr>
      <vt:lpstr>Hajmli shtampovka </vt:lpstr>
      <vt:lpstr>Hajmli shtampovka (sovuk ezib chiqarish) </vt:lpstr>
      <vt:lpstr>Hajmli shtampovka (sovuk ezib chiqarish) </vt:lpstr>
      <vt:lpstr>Issiq hajmli shtampovka</vt:lpstr>
      <vt:lpstr>Issiq hajmli shtampovka mahsuloti namunalari</vt:lpstr>
      <vt:lpstr>Issiq hajmli shtamplashning bolg’lashga nisbiy taqqoslov ko’rsatkichlari</vt:lpstr>
      <vt:lpstr>Metizlar ishlab chiqishda sovuk visadka (chikarish)</vt:lpstr>
      <vt:lpstr>Shtamplar tuzilishi</vt:lpstr>
      <vt:lpstr>Shtamplar tuzilishi</vt:lpstr>
      <vt:lpstr>Shtamplar tuzilishi</vt:lpstr>
      <vt:lpstr>Shtamplar tuzilishi</vt:lpstr>
      <vt:lpstr>Metallarga bosim bilan ishlashning nisbatan yangi usullari </vt:lpstr>
      <vt:lpstr>Metallarga bosim bilan ishlashning nisbatan yangi usullari </vt:lpstr>
      <vt:lpstr>Metallarga bosim bilan ishlashning nisbatan yangi usullari </vt:lpstr>
      <vt:lpstr>Metallarga bosim bilan ishlashning nisbatan yangi usullari </vt:lpstr>
      <vt:lpstr>Metallarga bosim bilan ishlashning nisbatan yangi usullari </vt:lpstr>
      <vt:lpstr>Magnit-impuls shtamplash dastgohi</vt:lpstr>
      <vt:lpstr>Metal detallari yuzalarini shakllantirish, press dastgohlari va jihozlari</vt:lpstr>
      <vt:lpstr>Ikki jo’va (valok) bosimida rezba ochish</vt:lpstr>
      <vt:lpstr>METALLARGA BOSIM BILAN ISHLOV BERISH (MBIB) NING RIVOJLANTIRISH ISTIQBOLLARI</vt:lpstr>
      <vt:lpstr>METALLARGA BOSIM BILAN ISHLOV BERISH (MBIB) NING RIVOJLANTIRISH ISTIQBOLLARI</vt:lpstr>
      <vt:lpstr>FOYDALANILGAN ADABIYOTLAR</vt:lpstr>
      <vt:lpstr>FOYDALANILGAN ADABIYOTLAR</vt:lpstr>
      <vt:lpstr>FOYDALANILGAN ADABIYOTLAR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8-ma’vzu.  Metal detallari yuzalarini shakllantirish, press dastgohlari va jihozlari</dc:title>
  <dc:creator>Пользователь Windows</dc:creator>
  <cp:lastModifiedBy>Пользователь Windows</cp:lastModifiedBy>
  <cp:revision>55</cp:revision>
  <dcterms:created xsi:type="dcterms:W3CDTF">2021-05-21T16:37:58Z</dcterms:created>
  <dcterms:modified xsi:type="dcterms:W3CDTF">2021-05-22T17:37:54Z</dcterms:modified>
</cp:coreProperties>
</file>