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314" r:id="rId2"/>
    <p:sldId id="316" r:id="rId3"/>
    <p:sldId id="329" r:id="rId4"/>
    <p:sldId id="328" r:id="rId5"/>
    <p:sldId id="365" r:id="rId6"/>
    <p:sldId id="333" r:id="rId7"/>
    <p:sldId id="334" r:id="rId8"/>
    <p:sldId id="342" r:id="rId9"/>
    <p:sldId id="336" r:id="rId10"/>
    <p:sldId id="359" r:id="rId11"/>
    <p:sldId id="335" r:id="rId12"/>
    <p:sldId id="337" r:id="rId13"/>
    <p:sldId id="360" r:id="rId14"/>
    <p:sldId id="361" r:id="rId15"/>
    <p:sldId id="362" r:id="rId16"/>
    <p:sldId id="363" r:id="rId17"/>
    <p:sldId id="364" r:id="rId18"/>
    <p:sldId id="338" r:id="rId19"/>
    <p:sldId id="339" r:id="rId20"/>
    <p:sldId id="344" r:id="rId21"/>
    <p:sldId id="343" r:id="rId22"/>
    <p:sldId id="345" r:id="rId23"/>
    <p:sldId id="366" r:id="rId24"/>
    <p:sldId id="367" r:id="rId25"/>
    <p:sldId id="370" r:id="rId26"/>
    <p:sldId id="368" r:id="rId27"/>
    <p:sldId id="369" r:id="rId28"/>
    <p:sldId id="320" r:id="rId29"/>
    <p:sldId id="346" r:id="rId30"/>
    <p:sldId id="347" r:id="rId31"/>
    <p:sldId id="348" r:id="rId32"/>
    <p:sldId id="349" r:id="rId33"/>
    <p:sldId id="351" r:id="rId34"/>
    <p:sldId id="354" r:id="rId35"/>
    <p:sldId id="353" r:id="rId36"/>
    <p:sldId id="355" r:id="rId37"/>
    <p:sldId id="312" r:id="rId38"/>
    <p:sldId id="358" r:id="rId39"/>
    <p:sldId id="315" r:id="rId40"/>
    <p:sldId id="324" r:id="rId41"/>
    <p:sldId id="325" r:id="rId42"/>
    <p:sldId id="327" r:id="rId43"/>
    <p:sldId id="371" r:id="rId44"/>
    <p:sldId id="326" r:id="rId45"/>
    <p:sldId id="313" r:id="rId4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860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ircon.ee/%20gclid=%20ZEzoaAlepEALw_wcB" TargetMode="External"/><Relationship Id="rId2" Type="http://schemas.openxmlformats.org/officeDocument/2006/relationships/hyperlink" Target="https://designwanted.com/design/friction-stir-welding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pt-online.org/302611" TargetMode="External"/><Relationship Id="rId4" Type="http://schemas.openxmlformats.org/officeDocument/2006/relationships/hyperlink" Target="https://naukatehnika.com/%20tehnologiya%20-vysokotochnogo-litya-lopatok-turbiny.html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viam.ru/news/2108" TargetMode="External"/><Relationship Id="rId2" Type="http://schemas.openxmlformats.org/officeDocument/2006/relationships/hyperlink" Target="http://www.i-mash.ru/materials/economy/55-k_tekhnologijam_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tankiexpert.ru/spravochnik/" TargetMode="External"/><Relationship Id="rId5" Type="http://schemas.openxmlformats.org/officeDocument/2006/relationships/hyperlink" Target="https://ppt-online.org/" TargetMode="External"/><Relationship Id="rId4" Type="http://schemas.openxmlformats.org/officeDocument/2006/relationships/hyperlink" Target="https://en.ppt-online.org/672979" TargetMode="Externa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s://ppt-online.org/221228" TargetMode="External"/><Relationship Id="rId3" Type="http://schemas.openxmlformats.org/officeDocument/2006/relationships/hyperlink" Target="http://www.niigrafit.ru/produktsiya/kompozity.php" TargetMode="External"/><Relationship Id="rId7" Type="http://schemas.openxmlformats.org/officeDocument/2006/relationships/hyperlink" Target="https://ppt-online.org/815129" TargetMode="External"/><Relationship Id="rId2" Type="http://schemas.openxmlformats.org/officeDocument/2006/relationships/hyperlink" Target="http://technologys.info/metall/splavy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file:///C:\Users\User\Desktop\GRANT\&#1051;&#1077;&#1082;&#1094;&#1080;&#1080;\%20https:\promvest.info\ru\tehnologii-i-oborudovanie\odk-ispyitala-na-salyute-novyie-unikalnyie-splavyi-dlya-aviatsionnix%20dvigateley\" TargetMode="External"/><Relationship Id="rId5" Type="http://schemas.openxmlformats.org/officeDocument/2006/relationships/hyperlink" Target="https://mbdou42.ru/concrete/nonmetallic-materials-nonmetallic-materials-used-in-machine-building/" TargetMode="External"/><Relationship Id="rId10" Type="http://schemas.openxmlformats.org/officeDocument/2006/relationships/hyperlink" Target="https://mplast.by/encyklopedia/%20polimeryi-v-avtomobilestroenii/" TargetMode="External"/><Relationship Id="rId4" Type="http://schemas.openxmlformats.org/officeDocument/2006/relationships/hyperlink" Target="https://studfile.net/preview/5873045/page:13/" TargetMode="External"/><Relationship Id="rId9" Type="http://schemas.openxmlformats.org/officeDocument/2006/relationships/hyperlink" Target="https://en.ppt-online.org/863039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theslide.ru/uncategorized/nemetallicheskie-materialy" TargetMode="External"/><Relationship Id="rId2" Type="http://schemas.openxmlformats.org/officeDocument/2006/relationships/hyperlink" Target="https://&#1077;&#1089;hype.tech/@ns3230/pochemu-za-avto-iz-kompozitnyh-materialov-budushchee-zy73ckz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pt-online.org/440992" TargetMode="External"/><Relationship Id="rId5" Type="http://schemas.openxmlformats.org/officeDocument/2006/relationships/hyperlink" Target="https://varimtutru.com/sovremennye-metallicheskie-splavy/" TargetMode="External"/><Relationship Id="rId4" Type="http://schemas.openxmlformats.org/officeDocument/2006/relationships/hyperlink" Target="https://perviydoc.ru/v25398/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cyberleninka.ru/article/n/primenenie-sovremennyh-materialov-v-mashinostroitelnom-proizvodstve" TargetMode="External"/><Relationship Id="rId2" Type="http://schemas.openxmlformats.org/officeDocument/2006/relationships/hyperlink" Target="https://metallicheckiy-portal.ru/articles/ximprom/sovremennie_plastmassi_-_svoistva_primeneni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tanok.guru/" TargetMode="External"/><Relationship Id="rId4" Type="http://schemas.openxmlformats.org/officeDocument/2006/relationships/hyperlink" Target="https://mashproject.ru/statyi/tverdost-metallov-i-splavov-na-chto-vliyaet-kak-uvelichit-tverdost-materiala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dhotmeltglue.com/ru/news/Those-adhesives-applied-to-automobile-industry.html" TargetMode="External"/><Relationship Id="rId2" Type="http://schemas.openxmlformats.org/officeDocument/2006/relationships/hyperlink" Target="https://rskrep.ru/articles/blog/%20kharakteristiki-raznykh-vidov-metalla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21523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9-ma’vzu.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Mashinasozlikda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materiallar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Metall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materiallar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mashinasozlik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axamiyati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357298"/>
            <a:ext cx="7858180" cy="5214974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EO 2621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Rossia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ekskavatorning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vazni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klassdagi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Poklein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”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Germaniya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ekskavatoriga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tonna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>
              <a:spcAft>
                <a:spcPts val="600"/>
              </a:spcAft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КБ-405-2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minora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krani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analogi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Germaniyaning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“Reiner “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minora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kranidan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tonnagacha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og'irroq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spcAft>
                <a:spcPts val="600"/>
              </a:spcAft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T-130M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traktori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vazni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AQShlik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analogi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D-7P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traktoridan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730 kg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KAMAZ yuk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avtomobili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yilda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vaznining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ortiqcha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avtomobil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tonna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yokilgi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sarflanadi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274638"/>
            <a:ext cx="792958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Mashinasozlikda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materiallardan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talab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etilgan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hususiyatlar</a:t>
            </a:r>
            <a:r>
              <a:rPr lang="en-US" b="1" dirty="0" smtClean="0">
                <a:solidFill>
                  <a:srgbClr val="FF0000"/>
                </a:solidFill>
              </a:rPr>
              <a:t> 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447800"/>
            <a:ext cx="7790712" cy="4800600"/>
          </a:xfrm>
        </p:spPr>
        <p:txBody>
          <a:bodyPr>
            <a:normAutofit/>
          </a:bodyPr>
          <a:lstStyle/>
          <a:p>
            <a:pPr marL="714375" lvl="0" indent="-352425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issiqlikka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714375" lvl="0" indent="-352425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korroziyaga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714375" lvl="0" indent="-352425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qat'iylik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jestkost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714375" lvl="0" indent="-352425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qattiqlik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tverdost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yeyilishga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714375" lvl="0" indent="-352425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past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o'tkazuvchanlik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8072462" cy="1143000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Mashinasozlikda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materiallardan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talab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etilgan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hususiyatlar</a:t>
            </a:r>
            <a:r>
              <a:rPr lang="en-US" b="1" dirty="0" smtClean="0">
                <a:solidFill>
                  <a:srgbClr val="FF0000"/>
                </a:solidFill>
              </a:rPr>
              <a:t> (2) 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7862150" cy="5053034"/>
          </a:xfrm>
        </p:spPr>
        <p:txBody>
          <a:bodyPr>
            <a:normAutofit/>
          </a:bodyPr>
          <a:lstStyle/>
          <a:p>
            <a:pPr marL="717550" lvl="0" indent="-282575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past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o'tkazuvchanlik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717550" lvl="0" indent="-282575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plastik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deformatsiya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moyilligi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717550" lvl="0" indent="-282575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plastiklilik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717550" lvl="0" indent="-282575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charchoq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likka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717550" lvl="0" indent="-282575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ko'rinishga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porlash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rang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717550" lvl="0" indent="-282575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yengililigi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massa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717550" lvl="0" indent="-282575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past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tannarxi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Autofit/>
          </a:bodyPr>
          <a:lstStyle/>
          <a:p>
            <a:pPr algn="ctr"/>
            <a:r>
              <a:rPr lang="en-US" sz="2900" b="1" dirty="0" err="1" smtClean="0">
                <a:solidFill>
                  <a:srgbClr val="FF0000"/>
                </a:solidFill>
              </a:rPr>
              <a:t>Kimyoviy</a:t>
            </a:r>
            <a:r>
              <a:rPr lang="en-US" sz="2900" b="1" dirty="0" smtClean="0">
                <a:solidFill>
                  <a:srgbClr val="FF0000"/>
                </a:solidFill>
              </a:rPr>
              <a:t> </a:t>
            </a:r>
            <a:r>
              <a:rPr lang="en-US" sz="2900" b="1" dirty="0" err="1" smtClean="0">
                <a:solidFill>
                  <a:srgbClr val="FF0000"/>
                </a:solidFill>
              </a:rPr>
              <a:t>elementlar</a:t>
            </a:r>
            <a:r>
              <a:rPr lang="en-US" sz="2900" b="1" dirty="0" smtClean="0">
                <a:solidFill>
                  <a:srgbClr val="FF0000"/>
                </a:solidFill>
              </a:rPr>
              <a:t> </a:t>
            </a:r>
            <a:r>
              <a:rPr lang="en-US" sz="2900" b="1" dirty="0" err="1" smtClean="0">
                <a:solidFill>
                  <a:srgbClr val="FF0000"/>
                </a:solidFill>
              </a:rPr>
              <a:t>jadvali</a:t>
            </a:r>
            <a:r>
              <a:rPr lang="en-US" sz="2900" b="1" dirty="0" smtClean="0">
                <a:solidFill>
                  <a:srgbClr val="FF0000"/>
                </a:solidFill>
              </a:rPr>
              <a:t> </a:t>
            </a:r>
            <a:br>
              <a:rPr lang="en-US" sz="2900" b="1" dirty="0" smtClean="0">
                <a:solidFill>
                  <a:srgbClr val="FF0000"/>
                </a:solidFill>
              </a:rPr>
            </a:br>
            <a:r>
              <a:rPr lang="en-US" sz="2400" b="1" dirty="0" smtClean="0">
                <a:solidFill>
                  <a:srgbClr val="FF0000"/>
                </a:solidFill>
              </a:rPr>
              <a:t>(</a:t>
            </a:r>
            <a:r>
              <a:rPr lang="en-US" sz="2400" b="1" dirty="0" err="1" smtClean="0">
                <a:solidFill>
                  <a:srgbClr val="FF0000"/>
                </a:solidFill>
              </a:rPr>
              <a:t>Metallar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har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bir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elementlar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guruhida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bor</a:t>
            </a:r>
            <a:r>
              <a:rPr lang="en-US" sz="2400" b="1" dirty="0" smtClean="0">
                <a:solidFill>
                  <a:srgbClr val="FF0000"/>
                </a:solidFill>
              </a:rPr>
              <a:t>)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Периодическая система химических элементов Д.И. Менделеева"/>
          <p:cNvPicPr>
            <a:picLocks noGrp="1"/>
          </p:cNvPicPr>
          <p:nvPr>
            <p:ph idx="1"/>
          </p:nvPr>
        </p:nvPicPr>
        <p:blipFill>
          <a:blip r:embed="rId2" cstate="print"/>
          <a:srcRect t="7609"/>
          <a:stretch>
            <a:fillRect/>
          </a:stretch>
        </p:blipFill>
        <p:spPr bwMode="auto">
          <a:xfrm>
            <a:off x="1285852" y="1571612"/>
            <a:ext cx="7572427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MASHINASOZLIK MATERIALLARI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142984"/>
            <a:ext cx="8143900" cy="54292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Metallar</a:t>
            </a:r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125" indent="-6350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metallar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asosidagi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qotishmalar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po’latlar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chugunlar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803275" indent="-444500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Rangli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metallar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asosidagi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qotishmalar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alyuminiy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titan,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mis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tsink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nikel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qo’rg’oshin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kalay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200"/>
              </a:spcBef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Nometallar</a:t>
            </a:r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125" indent="441325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Noorganik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keramika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intermetal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qotishmalar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65125" indent="441325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Organik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polimerlar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plastmassalar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rezinalar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qleylar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200"/>
              </a:spcBef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Kompozitsion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materiallar</a:t>
            </a:r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03275" indent="-282575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3.1. Metal – Metal</a:t>
            </a:r>
          </a:p>
          <a:p>
            <a:pPr marL="803275" indent="-282575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3.2. Metal 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Nometal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803275" indent="-282575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3.3.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Nometal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Nometal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79690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Mashinasozlik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metall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materiallar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tavsifi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29058" y="121442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786182" y="1214422"/>
            <a:ext cx="1643074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Chugunlar</a:t>
            </a:r>
            <a:r>
              <a:rPr lang="en-US" sz="2400" dirty="0" smtClean="0"/>
              <a:t> 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1142976" y="2071678"/>
            <a:ext cx="2214578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Seriy</a:t>
            </a:r>
            <a:r>
              <a:rPr lang="en-US" sz="2400" dirty="0" smtClean="0"/>
              <a:t> </a:t>
            </a:r>
            <a:r>
              <a:rPr lang="en-US" sz="2400" dirty="0" err="1" smtClean="0"/>
              <a:t>chugun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3857620" y="2071678"/>
            <a:ext cx="1785950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Ok </a:t>
            </a:r>
            <a:r>
              <a:rPr lang="en-US" sz="2400" dirty="0" err="1" smtClean="0"/>
              <a:t>chugun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6143636" y="2071678"/>
            <a:ext cx="2214578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Kovkiy</a:t>
            </a:r>
            <a:r>
              <a:rPr lang="en-US" sz="2400" dirty="0" smtClean="0"/>
              <a:t> </a:t>
            </a:r>
            <a:r>
              <a:rPr lang="en-US" sz="2400" dirty="0" err="1" smtClean="0"/>
              <a:t>chugun</a:t>
            </a:r>
            <a:r>
              <a:rPr lang="en-US" sz="2400" dirty="0" smtClean="0"/>
              <a:t> 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1214414" y="3214686"/>
            <a:ext cx="2214578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Legirlangan</a:t>
            </a:r>
            <a:r>
              <a:rPr lang="en-US" sz="2400" dirty="0" smtClean="0"/>
              <a:t> </a:t>
            </a:r>
            <a:endParaRPr lang="ru-RU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3929058" y="3214686"/>
            <a:ext cx="1785950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Polatlar</a:t>
            </a:r>
            <a:r>
              <a:rPr lang="en-US" sz="2400" dirty="0" smtClean="0"/>
              <a:t> </a:t>
            </a:r>
            <a:endParaRPr lang="ru-RU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6143636" y="3214686"/>
            <a:ext cx="2214578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kuchli</a:t>
            </a:r>
            <a:endParaRPr lang="ru-RU" sz="2400" dirty="0"/>
          </a:p>
        </p:txBody>
      </p:sp>
      <p:cxnSp>
        <p:nvCxnSpPr>
          <p:cNvPr id="14" name="Прямая соединительная линия 13"/>
          <p:cNvCxnSpPr>
            <a:stCxn id="6" idx="2"/>
          </p:cNvCxnSpPr>
          <p:nvPr/>
        </p:nvCxnSpPr>
        <p:spPr>
          <a:xfrm rot="16200000" flipH="1">
            <a:off x="4427783" y="1856022"/>
            <a:ext cx="395591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7" idx="3"/>
            <a:endCxn id="8" idx="1"/>
          </p:cNvCxnSpPr>
          <p:nvPr/>
        </p:nvCxnSpPr>
        <p:spPr>
          <a:xfrm>
            <a:off x="3357554" y="2302511"/>
            <a:ext cx="50006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5643570" y="2285992"/>
            <a:ext cx="50006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>
            <a:stCxn id="8" idx="2"/>
            <a:endCxn id="11" idx="0"/>
          </p:cNvCxnSpPr>
          <p:nvPr/>
        </p:nvCxnSpPr>
        <p:spPr>
          <a:xfrm rot="16200000" flipH="1">
            <a:off x="4445643" y="2838295"/>
            <a:ext cx="681343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2071670" y="2786058"/>
            <a:ext cx="521497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285852" y="3967467"/>
            <a:ext cx="2214578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Konstruktsion</a:t>
            </a:r>
            <a:endParaRPr lang="ru-RU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6215074" y="3967467"/>
            <a:ext cx="2214578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Asbobsozlik</a:t>
            </a:r>
            <a:r>
              <a:rPr lang="en-US" sz="2400" dirty="0" smtClean="0"/>
              <a:t> </a:t>
            </a:r>
            <a:endParaRPr lang="ru-RU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1357290" y="4643446"/>
            <a:ext cx="2214578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Maxsus</a:t>
            </a:r>
            <a:r>
              <a:rPr lang="en-US" sz="2400" dirty="0" smtClean="0"/>
              <a:t> </a:t>
            </a:r>
            <a:r>
              <a:rPr lang="en-US" sz="2400" dirty="0" err="1" smtClean="0"/>
              <a:t>fizikaviy</a:t>
            </a:r>
            <a:r>
              <a:rPr lang="en-US" sz="2400" dirty="0" smtClean="0"/>
              <a:t> </a:t>
            </a:r>
            <a:r>
              <a:rPr lang="en-US" sz="2400" dirty="0" err="1" smtClean="0"/>
              <a:t>xususiyatlar</a:t>
            </a:r>
            <a:endParaRPr lang="ru-RU" sz="2400" dirty="0"/>
          </a:p>
        </p:txBody>
      </p:sp>
      <p:sp>
        <p:nvSpPr>
          <p:cNvPr id="35" name="TextBox 34"/>
          <p:cNvSpPr txBox="1"/>
          <p:nvPr/>
        </p:nvSpPr>
        <p:spPr>
          <a:xfrm>
            <a:off x="6286512" y="4643446"/>
            <a:ext cx="2214578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Maxsus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xususiyatlar</a:t>
            </a:r>
            <a:endParaRPr lang="ru-RU" sz="2400" dirty="0"/>
          </a:p>
        </p:txBody>
      </p:sp>
      <p:cxnSp>
        <p:nvCxnSpPr>
          <p:cNvPr id="38" name="Прямая соединительная линия 37"/>
          <p:cNvCxnSpPr>
            <a:stCxn id="11" idx="2"/>
          </p:cNvCxnSpPr>
          <p:nvPr/>
        </p:nvCxnSpPr>
        <p:spPr>
          <a:xfrm rot="16200000" flipH="1">
            <a:off x="4213469" y="4284914"/>
            <a:ext cx="1252847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>
            <a:stCxn id="32" idx="3"/>
            <a:endCxn id="33" idx="1"/>
          </p:cNvCxnSpPr>
          <p:nvPr/>
        </p:nvCxnSpPr>
        <p:spPr>
          <a:xfrm>
            <a:off x="3500430" y="4198300"/>
            <a:ext cx="271464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5400000">
            <a:off x="1857356" y="3000372"/>
            <a:ext cx="4286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rot="5400000">
            <a:off x="7073124" y="2999578"/>
            <a:ext cx="4286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3571868" y="4929198"/>
            <a:ext cx="271464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274638"/>
            <a:ext cx="7719274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Po’latlarni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legirlash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elementlarining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po’latlarda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belgilash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3"/>
          <p:cNvPicPr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="" xmlns:w="http://schemas.openxmlformats.org/wordprocessingml/2006/main" xmlns:w10="urn:schemas-microsoft-com:office:word" xmlns:v="urn:schemas-microsoft-com:vml" xmlns:o="urn:schemas-microsoft-com:office:office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 l="33981" t="7141" r="11477" b="42747"/>
          <a:stretch/>
        </p:blipFill>
        <p:spPr bwMode="auto">
          <a:xfrm>
            <a:off x="1142976" y="3286124"/>
            <a:ext cx="3908878" cy="3000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lc="http://schemas.openxmlformats.org/drawingml/2006/lockedCanvas" xmlns:pic="http://schemas.openxmlformats.org/drawingml/2006/picture" xmlns:a14="http://schemas.microsoft.com/office/drawing/2010/main" xmlns="" xmlns:w="http://schemas.openxmlformats.org/wordprocessingml/2006/main" xmlns:w10="urn:schemas-microsoft-com:office:word" xmlns:v="urn:schemas-microsoft-com:vml" xmlns:o="urn:schemas-microsoft-com:office:office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>
                <a:solidFill>
                  <a:schemeClr val="accent1"/>
                </a:solidFill>
              </a14:hiddenFill>
            </a:ext>
            <a:ext uri="{91240B29-F687-4F45-9708-019B960494DF}">
              <a14:hiddenLine xmlns:lc="http://schemas.openxmlformats.org/drawingml/2006/lockedCanvas" xmlns:pic="http://schemas.openxmlformats.org/drawingml/2006/picture" xmlns:a14="http://schemas.microsoft.com/office/drawing/2010/main" xmlns="" xmlns:w="http://schemas.openxmlformats.org/wordprocessingml/2006/main" xmlns:w10="urn:schemas-microsoft-com:office:word" xmlns:v="urn:schemas-microsoft-com:vml" xmlns:o="urn:schemas-microsoft-com:office:office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lc="http://schemas.openxmlformats.org/drawingml/2006/lockedCanvas" xmlns:pic="http://schemas.openxmlformats.org/drawingml/2006/picture" xmlns:a14="http://schemas.microsoft.com/office/drawing/2010/main" xmlns="" xmlns:w="http://schemas.openxmlformats.org/wordprocessingml/2006/main" xmlns:w10="urn:schemas-microsoft-com:office:word" xmlns:v="urn:schemas-microsoft-com:vml" xmlns:o="urn:schemas-microsoft-com:office:office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Содержимое 3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="" xmlns:w="http://schemas.openxmlformats.org/wordprocessingml/2006/main" xmlns:w10="urn:schemas-microsoft-com:office:word" xmlns:v="urn:schemas-microsoft-com:vml" xmlns:o="urn:schemas-microsoft-com:office:office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 l="33981" t="56451" r="11477" b="5498"/>
          <a:stretch/>
        </p:blipFill>
        <p:spPr bwMode="auto">
          <a:xfrm>
            <a:off x="5143505" y="3286125"/>
            <a:ext cx="3786214" cy="2357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lc="http://schemas.openxmlformats.org/drawingml/2006/lockedCanvas" xmlns:pic="http://schemas.openxmlformats.org/drawingml/2006/picture" xmlns:a14="http://schemas.microsoft.com/office/drawing/2010/main" xmlns="" xmlns:w="http://schemas.openxmlformats.org/wordprocessingml/2006/main" xmlns:w10="urn:schemas-microsoft-com:office:word" xmlns:v="urn:schemas-microsoft-com:vml" xmlns:o="urn:schemas-microsoft-com:office:office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>
                <a:solidFill>
                  <a:schemeClr val="accent1"/>
                </a:solidFill>
              </a14:hiddenFill>
            </a:ext>
            <a:ext uri="{91240B29-F687-4F45-9708-019B960494DF}">
              <a14:hiddenLine xmlns:lc="http://schemas.openxmlformats.org/drawingml/2006/lockedCanvas" xmlns:pic="http://schemas.openxmlformats.org/drawingml/2006/picture" xmlns:a14="http://schemas.microsoft.com/office/drawing/2010/main" xmlns="" xmlns:w="http://schemas.openxmlformats.org/wordprocessingml/2006/main" xmlns:w10="urn:schemas-microsoft-com:office:word" xmlns:v="urn:schemas-microsoft-com:vml" xmlns:o="urn:schemas-microsoft-com:office:office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lc="http://schemas.openxmlformats.org/drawingml/2006/lockedCanvas" xmlns:pic="http://schemas.openxmlformats.org/drawingml/2006/picture" xmlns:a14="http://schemas.microsoft.com/office/drawing/2010/main" xmlns="" xmlns:w="http://schemas.openxmlformats.org/wordprocessingml/2006/main" xmlns:w10="urn:schemas-microsoft-com:office:word" xmlns:v="urn:schemas-microsoft-com:vml" xmlns:o="urn:schemas-microsoft-com:office:office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285852" y="1714488"/>
            <a:ext cx="72152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Po’latlarni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legirlash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elementlari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po’lat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markasida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belgilanishi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3978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Metal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detallardan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foydalanish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talablarini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qondirish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asosiy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mezonlari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285860"/>
            <a:ext cx="8072462" cy="5214974"/>
          </a:xfrm>
        </p:spPr>
        <p:txBody>
          <a:bodyPr>
            <a:normAutofit/>
          </a:bodyPr>
          <a:lstStyle/>
          <a:p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hususiyatlari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Plastiklilik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Qattiqlik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Tsiql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Yorilishga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Fizikaviy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hususiyatlar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Zichliligi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Chizikli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kengayish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koeffitsiyenti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Issiklik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o’tkazish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koeffitsiyenti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sig’imi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Electr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x.k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hususiyatlari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Oqimliligi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Chizikli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Xajmiy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usadka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Qesish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Shtamplash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Jilvirlashga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moyilligi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Toblanishga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moyilligi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Mo’rtlilgi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5000628" y="5357826"/>
            <a:ext cx="142876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3978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Metal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detallardan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foydalanish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talablarini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qondirish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asosiy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mezonlari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285860"/>
            <a:ext cx="8072462" cy="5286412"/>
          </a:xfrm>
        </p:spPr>
        <p:txBody>
          <a:bodyPr>
            <a:noAutofit/>
          </a:bodyPr>
          <a:lstStyle/>
          <a:p>
            <a:pPr>
              <a:lnSpc>
                <a:spcPts val="4000"/>
              </a:lnSpc>
            </a:pP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Ishqalinishga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koeffitsiyenti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Issiqlikka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Korrozion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4000"/>
              </a:lnSpc>
            </a:pP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nezonlar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Materiallning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qiymatliligi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noyobliligi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termik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tannarxi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x.k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4000"/>
              </a:lnSpc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4000"/>
              </a:lnSpc>
              <a:buNone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birikmalariga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materiallari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texnologiyalarini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4857752" y="4572008"/>
            <a:ext cx="142876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71435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METALL MATERIALLARNI TANLASH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285860"/>
            <a:ext cx="8143900" cy="5429288"/>
          </a:xfrm>
        </p:spPr>
        <p:txBody>
          <a:bodyPr>
            <a:noAutofit/>
          </a:bodyPr>
          <a:lstStyle/>
          <a:p>
            <a:pPr lvl="1">
              <a:buNone/>
            </a:pP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19" name="Text Box 23"/>
          <p:cNvSpPr txBox="1">
            <a:spLocks noChangeArrowheads="1"/>
          </p:cNvSpPr>
          <p:nvPr/>
        </p:nvSpPr>
        <p:spPr bwMode="auto">
          <a:xfrm>
            <a:off x="3714744" y="1142984"/>
            <a:ext cx="1857388" cy="6048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Metall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(material)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tarqibi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8" name="Text Box 22"/>
          <p:cNvSpPr txBox="1">
            <a:spLocks noChangeArrowheads="1"/>
          </p:cNvSpPr>
          <p:nvPr/>
        </p:nvSpPr>
        <p:spPr bwMode="auto">
          <a:xfrm>
            <a:off x="6143636" y="1071546"/>
            <a:ext cx="1928826" cy="65403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Materialni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olish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texnologiyasi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7" name="Text Box 21"/>
          <p:cNvSpPr txBox="1">
            <a:spLocks noChangeArrowheads="1"/>
          </p:cNvSpPr>
          <p:nvPr/>
        </p:nvSpPr>
        <p:spPr bwMode="auto">
          <a:xfrm>
            <a:off x="1428728" y="1142984"/>
            <a:ext cx="1589089" cy="64294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Xususiyatlariga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talablar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[Y</a:t>
            </a:r>
            <a:r>
              <a:rPr kumimoji="0" lang="en-US" sz="1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]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6" name="Text Box 20"/>
          <p:cNvSpPr txBox="1">
            <a:spLocks noChangeArrowheads="1"/>
          </p:cNvSpPr>
          <p:nvPr/>
        </p:nvSpPr>
        <p:spPr bwMode="auto">
          <a:xfrm>
            <a:off x="3714744" y="2000240"/>
            <a:ext cx="1857388" cy="4619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Struktura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5" name="Text Box 19"/>
          <p:cNvSpPr txBox="1">
            <a:spLocks noChangeArrowheads="1"/>
          </p:cNvSpPr>
          <p:nvPr/>
        </p:nvSpPr>
        <p:spPr bwMode="auto">
          <a:xfrm>
            <a:off x="3714744" y="2786058"/>
            <a:ext cx="1785950" cy="4619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Xususiyatlari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Y</a:t>
            </a:r>
            <a:r>
              <a:rPr kumimoji="0" lang="en-US" sz="1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3" name="AutoShape 17"/>
          <p:cNvSpPr>
            <a:spLocks noChangeArrowheads="1"/>
          </p:cNvSpPr>
          <p:nvPr/>
        </p:nvSpPr>
        <p:spPr bwMode="auto">
          <a:xfrm>
            <a:off x="3286116" y="3571876"/>
            <a:ext cx="2928958" cy="1571636"/>
          </a:xfrm>
          <a:prstGeom prst="flowChartDecision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12" name="Text Box 16"/>
          <p:cNvSpPr txBox="1">
            <a:spLocks noChangeArrowheads="1"/>
          </p:cNvSpPr>
          <p:nvPr/>
        </p:nvSpPr>
        <p:spPr bwMode="auto">
          <a:xfrm>
            <a:off x="4214810" y="4071942"/>
            <a:ext cx="1071570" cy="500066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</a:t>
            </a:r>
            <a:r>
              <a:rPr kumimoji="0" lang="en-US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≥[Y</a:t>
            </a:r>
            <a:r>
              <a:rPr kumimoji="0" lang="en-US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]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3857620" y="5500702"/>
            <a:ext cx="1785950" cy="4619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Qaror</a:t>
            </a: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0" name="AutoShape 14"/>
          <p:cNvSpPr>
            <a:spLocks noChangeShapeType="1"/>
          </p:cNvSpPr>
          <p:nvPr/>
        </p:nvSpPr>
        <p:spPr bwMode="auto">
          <a:xfrm flipH="1">
            <a:off x="2214546" y="1785926"/>
            <a:ext cx="45720" cy="257176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9" name="AutoShape 13"/>
          <p:cNvSpPr>
            <a:spLocks noChangeShapeType="1"/>
          </p:cNvSpPr>
          <p:nvPr/>
        </p:nvSpPr>
        <p:spPr bwMode="auto">
          <a:xfrm>
            <a:off x="2214546" y="4357694"/>
            <a:ext cx="1025525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5" name="AutoShape 9"/>
          <p:cNvSpPr>
            <a:spLocks noChangeShapeType="1"/>
          </p:cNvSpPr>
          <p:nvPr/>
        </p:nvSpPr>
        <p:spPr bwMode="auto">
          <a:xfrm flipH="1" flipV="1">
            <a:off x="8572528" y="928669"/>
            <a:ext cx="63500" cy="342741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30" name="Прямая соединительная линия 29"/>
          <p:cNvCxnSpPr>
            <a:stCxn id="29713" idx="3"/>
          </p:cNvCxnSpPr>
          <p:nvPr/>
        </p:nvCxnSpPr>
        <p:spPr>
          <a:xfrm>
            <a:off x="6215074" y="4357694"/>
            <a:ext cx="242889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4572000" y="928670"/>
            <a:ext cx="39290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rot="5400000">
            <a:off x="4464843" y="1035827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rot="5400000">
            <a:off x="4537075" y="1892289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rot="5400000">
            <a:off x="4537075" y="2606669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5400000">
            <a:off x="4606925" y="3392487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stCxn id="29713" idx="2"/>
            <a:endCxn id="29711" idx="0"/>
          </p:cNvCxnSpPr>
          <p:nvPr/>
        </p:nvCxnSpPr>
        <p:spPr>
          <a:xfrm rot="5400000">
            <a:off x="4572000" y="532210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643174" y="471488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Xa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46" name="TextBox 45"/>
          <p:cNvSpPr txBox="1"/>
          <p:nvPr/>
        </p:nvSpPr>
        <p:spPr>
          <a:xfrm>
            <a:off x="6500826" y="3857628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Yok</a:t>
            </a:r>
            <a:r>
              <a:rPr lang="en-US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MASHINASOZLIK MATERIALLARI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571612"/>
            <a:ext cx="8143900" cy="4676788"/>
          </a:xfrm>
        </p:spPr>
        <p:txBody>
          <a:bodyPr>
            <a:noAutofit/>
          </a:bodyPr>
          <a:lstStyle/>
          <a:p>
            <a:pPr lvl="1">
              <a:buNone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Mashinasozlik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sohasida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xususiyatlarga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tasniflanishi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1612900" lvl="2" indent="-536575">
              <a:buFont typeface="+mj-lt"/>
              <a:buAutoNum type="arabicPeriod"/>
            </a:pP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tarkibi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612900" lvl="2" indent="-536575">
              <a:buFont typeface="+mj-lt"/>
              <a:buAutoNum type="arabicPeriod"/>
            </a:pP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612900" lvl="2" indent="-536575">
              <a:buFont typeface="+mj-lt"/>
              <a:buAutoNum type="arabicPeriod"/>
            </a:pP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Maqsadi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612900" lvl="2" indent="-536575">
              <a:buFont typeface="+mj-lt"/>
              <a:buAutoNum type="arabicPeriod"/>
            </a:pP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796908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rgbClr val="FF0000"/>
                </a:solidFill>
              </a:rPr>
              <a:t>Mashinasozlikda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asosiy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materiallar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142984"/>
            <a:ext cx="7862150" cy="521497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err="1" smtClean="0"/>
              <a:t>Xozirda</a:t>
            </a:r>
            <a:r>
              <a:rPr lang="en-US" dirty="0" smtClean="0"/>
              <a:t>: </a:t>
            </a:r>
          </a:p>
          <a:p>
            <a:pPr marL="596646" indent="-51435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1 . </a:t>
            </a:r>
            <a:r>
              <a:rPr lang="en-US" dirty="0" err="1" smtClean="0"/>
              <a:t>qora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rangli</a:t>
            </a:r>
            <a:r>
              <a:rPr lang="en-US" dirty="0" smtClean="0"/>
              <a:t> </a:t>
            </a:r>
            <a:r>
              <a:rPr lang="en-US" dirty="0" err="1" smtClean="0"/>
              <a:t>metallar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qotishmalar</a:t>
            </a:r>
            <a:r>
              <a:rPr lang="en-US" dirty="0" smtClean="0"/>
              <a:t> </a:t>
            </a:r>
          </a:p>
          <a:p>
            <a:pPr marL="596646" indent="-514350">
              <a:buAutoNum type="arabicPeriod"/>
            </a:pPr>
            <a:endParaRPr lang="en-US" dirty="0" smtClean="0"/>
          </a:p>
          <a:p>
            <a:pPr marL="596646" indent="-514350">
              <a:buNone/>
            </a:pP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/>
              <a:t>. </a:t>
            </a:r>
            <a:r>
              <a:rPr lang="en-US" dirty="0" err="1" smtClean="0"/>
              <a:t>Kelajalda</a:t>
            </a:r>
            <a:r>
              <a:rPr lang="en-US" dirty="0" smtClean="0"/>
              <a:t>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texnologiyalarda</a:t>
            </a:r>
            <a:r>
              <a:rPr lang="en-US" dirty="0" smtClean="0"/>
              <a:t>, </a:t>
            </a:r>
            <a:r>
              <a:rPr lang="en-US" dirty="0" err="1" smtClean="0"/>
              <a:t>masalan</a:t>
            </a:r>
            <a:r>
              <a:rPr lang="en-US" dirty="0" smtClean="0"/>
              <a:t>: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 err="1" smtClean="0"/>
              <a:t>keramika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kompozitsion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 err="1" smtClean="0"/>
              <a:t>nanostrukturalar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 err="1" smtClean="0"/>
              <a:t>polimer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nometall</a:t>
            </a:r>
            <a:r>
              <a:rPr lang="en-US" dirty="0" smtClean="0"/>
              <a:t> </a:t>
            </a:r>
            <a:r>
              <a:rPr lang="en-US" dirty="0" err="1" smtClean="0"/>
              <a:t>kukunlar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en-US" dirty="0" err="1" smtClean="0"/>
              <a:t>o’ta</a:t>
            </a:r>
            <a:r>
              <a:rPr lang="en-US" dirty="0" smtClean="0"/>
              <a:t> </a:t>
            </a:r>
            <a:r>
              <a:rPr lang="en-US" dirty="0" err="1" smtClean="0"/>
              <a:t>qattiq</a:t>
            </a:r>
            <a:r>
              <a:rPr lang="en-US" dirty="0" smtClean="0"/>
              <a:t> </a:t>
            </a:r>
            <a:r>
              <a:rPr lang="en-US" dirty="0" err="1" smtClean="0"/>
              <a:t>sintetik</a:t>
            </a:r>
            <a:r>
              <a:rPr lang="en-US" dirty="0" smtClean="0"/>
              <a:t> </a:t>
            </a:r>
            <a:r>
              <a:rPr lang="en-US" dirty="0" err="1" smtClean="0"/>
              <a:t>materiallar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  </a:t>
            </a:r>
          </a:p>
          <a:p>
            <a:pPr>
              <a:buNone/>
            </a:pPr>
            <a:r>
              <a:rPr lang="en-US" dirty="0" smtClean="0"/>
              <a:t>   </a:t>
            </a:r>
            <a:r>
              <a:rPr lang="en-US" dirty="0" err="1" smtClean="0"/>
              <a:t>qoplamalar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Erish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harorati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bo’yicha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metallar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tasnifi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harorati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metallar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bo’linadi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fontAlgn="base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eriydigan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600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="1" baseline="300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tsink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qo’rgoshin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vismut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olovo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O’rta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eriydigan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600С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to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1600С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aluminiy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magniy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nikel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50%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elementlar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Kiyin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eriydigan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1600С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xrom,volfram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molibden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titan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0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Asosiy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metall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qotishmalarning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erish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harorati</a:t>
            </a:r>
            <a:endParaRPr lang="ru-RU" sz="3600" b="1" dirty="0">
              <a:solidFill>
                <a:srgbClr val="FF0000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071540" y="1214422"/>
          <a:ext cx="7929616" cy="432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5452"/>
                <a:gridCol w="856161"/>
                <a:gridCol w="1317171"/>
                <a:gridCol w="1356122"/>
                <a:gridCol w="1928826"/>
                <a:gridCol w="128588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Metall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belgisi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Erish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harorati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smtClean="0">
                          <a:sym typeface="Symbol"/>
                        </a:rPr>
                        <a:t>C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Qotishma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Tarqibi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Erish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harorati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smtClean="0">
                          <a:sym typeface="Symbol"/>
                        </a:rPr>
                        <a:t>C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Mis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Cu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1083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Polat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Temir</a:t>
                      </a:r>
                      <a:r>
                        <a:rPr lang="en-US" baseline="0" dirty="0" smtClean="0"/>
                        <a:t> (Fe) </a:t>
                      </a:r>
                      <a:r>
                        <a:rPr lang="en-US" baseline="0" dirty="0" err="1" smtClean="0"/>
                        <a:t>Uglerod</a:t>
                      </a:r>
                      <a:r>
                        <a:rPr lang="en-US" baseline="0" dirty="0" smtClean="0"/>
                        <a:t> (C)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1150-1200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Kumush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Ag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961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Tsink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Zn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906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Chugun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Temir</a:t>
                      </a:r>
                      <a:r>
                        <a:rPr lang="en-US" baseline="0" dirty="0" smtClean="0"/>
                        <a:t> (Fe) </a:t>
                      </a:r>
                      <a:r>
                        <a:rPr lang="en-US" baseline="0" dirty="0" err="1" smtClean="0"/>
                        <a:t>Uglerod</a:t>
                      </a:r>
                      <a:r>
                        <a:rPr lang="en-US" baseline="0" dirty="0" smtClean="0"/>
                        <a:t> (C)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1320-1700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Volfram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3400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Olovo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Sn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231.9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Vud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kotishmasi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Korg’oshim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Pb</a:t>
                      </a:r>
                      <a:r>
                        <a:rPr lang="en-US" dirty="0" smtClean="0"/>
                        <a:t>) </a:t>
                      </a:r>
                      <a:r>
                        <a:rPr lang="en-US" dirty="0" err="1" smtClean="0"/>
                        <a:t>Olovo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Sn</a:t>
                      </a:r>
                      <a:r>
                        <a:rPr lang="en-US" dirty="0" smtClean="0"/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Vismut</a:t>
                      </a:r>
                      <a:r>
                        <a:rPr lang="en-US" dirty="0" smtClean="0"/>
                        <a:t> (Bi) </a:t>
                      </a:r>
                      <a:r>
                        <a:rPr lang="en-US" dirty="0" err="1" smtClean="0"/>
                        <a:t>Kadmiy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Cd</a:t>
                      </a:r>
                      <a:r>
                        <a:rPr lang="en-US" dirty="0" smtClean="0"/>
                        <a:t>) 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Temir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Fe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1539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Nikel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1455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Melhior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Korg’oshim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Pb</a:t>
                      </a:r>
                      <a:r>
                        <a:rPr lang="en-US" dirty="0" smtClean="0"/>
                        <a:t>) </a:t>
                      </a:r>
                      <a:r>
                        <a:rPr lang="en-US" dirty="0" err="1" smtClean="0"/>
                        <a:t>Olovo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Sn</a:t>
                      </a:r>
                      <a:r>
                        <a:rPr lang="en-US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Titan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1665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Содержимое 5"/>
          <p:cNvGraphicFramePr>
            <a:graphicFrameLocks noGrp="1"/>
          </p:cNvGraphicFramePr>
          <p:nvPr>
            <p:ph idx="1"/>
          </p:nvPr>
        </p:nvGraphicFramePr>
        <p:xfrm>
          <a:off x="1071538" y="1214422"/>
          <a:ext cx="7929616" cy="432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5452"/>
                <a:gridCol w="856161"/>
                <a:gridCol w="1317171"/>
                <a:gridCol w="1356122"/>
                <a:gridCol w="1928826"/>
                <a:gridCol w="128588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Metall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belgisi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Erish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harorati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smtClean="0">
                          <a:sym typeface="Symbol"/>
                        </a:rPr>
                        <a:t>C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Qotishma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Tarqibi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Erish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harorati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smtClean="0">
                          <a:sym typeface="Symbol"/>
                        </a:rPr>
                        <a:t>C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Mis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Cu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1083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Polat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Temir</a:t>
                      </a:r>
                      <a:r>
                        <a:rPr lang="en-US" baseline="0" dirty="0" smtClean="0"/>
                        <a:t> (Fe) </a:t>
                      </a:r>
                      <a:r>
                        <a:rPr lang="en-US" baseline="0" dirty="0" err="1" smtClean="0"/>
                        <a:t>Uglerod</a:t>
                      </a:r>
                      <a:r>
                        <a:rPr lang="en-US" baseline="0" dirty="0" smtClean="0"/>
                        <a:t> (C)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1150-1200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Kumush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Ag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961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Tsink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Zn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906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Chugun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Temir</a:t>
                      </a:r>
                      <a:r>
                        <a:rPr lang="en-US" baseline="0" dirty="0" smtClean="0"/>
                        <a:t> (Fe) </a:t>
                      </a:r>
                      <a:r>
                        <a:rPr lang="en-US" baseline="0" dirty="0" err="1" smtClean="0"/>
                        <a:t>Uglerod</a:t>
                      </a:r>
                      <a:r>
                        <a:rPr lang="en-US" baseline="0" dirty="0" smtClean="0"/>
                        <a:t> (C)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1320-1700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Volfram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3400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Olovo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Sn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231.9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Vud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kotishmasi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Korg’oshim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Pb</a:t>
                      </a:r>
                      <a:r>
                        <a:rPr lang="en-US" dirty="0" smtClean="0"/>
                        <a:t>) </a:t>
                      </a:r>
                      <a:r>
                        <a:rPr lang="en-US" dirty="0" err="1" smtClean="0"/>
                        <a:t>Olovo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Sn</a:t>
                      </a:r>
                      <a:r>
                        <a:rPr lang="en-US" dirty="0" smtClean="0"/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Vismut</a:t>
                      </a:r>
                      <a:r>
                        <a:rPr lang="en-US" dirty="0" smtClean="0"/>
                        <a:t> (Bi) </a:t>
                      </a:r>
                      <a:r>
                        <a:rPr lang="en-US" dirty="0" err="1" smtClean="0"/>
                        <a:t>Kadmiy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Cd</a:t>
                      </a:r>
                      <a:r>
                        <a:rPr lang="en-US" dirty="0" smtClean="0"/>
                        <a:t>) 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Temir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Fe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1539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Nikel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1455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Melhior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Korg’oshim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Pb</a:t>
                      </a:r>
                      <a:r>
                        <a:rPr lang="en-US" dirty="0" smtClean="0"/>
                        <a:t>) </a:t>
                      </a:r>
                      <a:r>
                        <a:rPr lang="en-US" dirty="0" err="1" smtClean="0"/>
                        <a:t>Olovo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Sn</a:t>
                      </a:r>
                      <a:r>
                        <a:rPr lang="en-US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Titan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1665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Содержимое 5"/>
          <p:cNvGraphicFramePr>
            <a:graphicFrameLocks noGrp="1"/>
          </p:cNvGraphicFramePr>
          <p:nvPr>
            <p:ph idx="1"/>
          </p:nvPr>
        </p:nvGraphicFramePr>
        <p:xfrm>
          <a:off x="1000100" y="1285860"/>
          <a:ext cx="7929616" cy="432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5452"/>
                <a:gridCol w="856161"/>
                <a:gridCol w="1317171"/>
                <a:gridCol w="1356122"/>
                <a:gridCol w="1928826"/>
                <a:gridCol w="128588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Metall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belgisi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Erish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harorati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smtClean="0">
                          <a:sym typeface="Symbol"/>
                        </a:rPr>
                        <a:t>C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Qotishma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Tarqibi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Erish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harorati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smtClean="0">
                          <a:sym typeface="Symbol"/>
                        </a:rPr>
                        <a:t>C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Mis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Cu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1083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Polat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Temir</a:t>
                      </a:r>
                      <a:r>
                        <a:rPr lang="en-US" baseline="0" dirty="0" smtClean="0"/>
                        <a:t> (Fe) </a:t>
                      </a:r>
                      <a:r>
                        <a:rPr lang="en-US" baseline="0" dirty="0" err="1" smtClean="0"/>
                        <a:t>Uglerod</a:t>
                      </a:r>
                      <a:r>
                        <a:rPr lang="en-US" baseline="0" dirty="0" smtClean="0"/>
                        <a:t> (C)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1150-1200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Kumush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Ag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961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Tsink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Zn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906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Chugun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Temir</a:t>
                      </a:r>
                      <a:r>
                        <a:rPr lang="en-US" baseline="0" dirty="0" smtClean="0"/>
                        <a:t> (Fe) </a:t>
                      </a:r>
                      <a:r>
                        <a:rPr lang="en-US" baseline="0" dirty="0" err="1" smtClean="0"/>
                        <a:t>Uglerod</a:t>
                      </a:r>
                      <a:r>
                        <a:rPr lang="en-US" baseline="0" dirty="0" smtClean="0"/>
                        <a:t> (C)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1320-1700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Volfram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3400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Olovo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Sn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231.9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Vud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kotishmasi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Korg’oshim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Pb</a:t>
                      </a:r>
                      <a:r>
                        <a:rPr lang="en-US" dirty="0" smtClean="0"/>
                        <a:t>) </a:t>
                      </a:r>
                      <a:r>
                        <a:rPr lang="en-US" dirty="0" err="1" smtClean="0"/>
                        <a:t>Olovo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Sn</a:t>
                      </a:r>
                      <a:r>
                        <a:rPr lang="en-US" dirty="0" smtClean="0"/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Vismut</a:t>
                      </a:r>
                      <a:r>
                        <a:rPr lang="en-US" dirty="0" smtClean="0"/>
                        <a:t> (Bi) </a:t>
                      </a:r>
                      <a:r>
                        <a:rPr lang="en-US" dirty="0" err="1" smtClean="0"/>
                        <a:t>Kadmiy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Cd</a:t>
                      </a:r>
                      <a:r>
                        <a:rPr lang="en-US" dirty="0" smtClean="0"/>
                        <a:t>) 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Temir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Fe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1539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Nikel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1455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Melhior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Korg’oshim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Pb</a:t>
                      </a:r>
                      <a:r>
                        <a:rPr lang="en-US" dirty="0" smtClean="0"/>
                        <a:t>) </a:t>
                      </a:r>
                      <a:r>
                        <a:rPr lang="en-US" dirty="0" err="1" smtClean="0"/>
                        <a:t>Olovo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Sn</a:t>
                      </a:r>
                      <a:r>
                        <a:rPr lang="en-US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Titan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1665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142852"/>
            <a:ext cx="7498080" cy="135732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Metallarga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texnika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texnologiyalar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rivojlanishi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asoslari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571612"/>
            <a:ext cx="8143900" cy="46767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err="1" smtClean="0">
                <a:solidFill>
                  <a:schemeClr val="tx2"/>
                </a:solidFill>
              </a:rPr>
              <a:t>Zamonaviy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ishlab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chiqarishda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materiallarni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ishlatish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:</a:t>
            </a:r>
            <a:endParaRPr lang="ru-RU" dirty="0" smtClean="0"/>
          </a:p>
          <a:p>
            <a:pPr lvl="0">
              <a:spcAft>
                <a:spcPts val="600"/>
              </a:spcAft>
            </a:pPr>
            <a:r>
              <a:rPr lang="en-US" dirty="0" err="1" smtClean="0"/>
              <a:t>Yahshilangan</a:t>
            </a:r>
            <a:r>
              <a:rPr lang="en-US" dirty="0" smtClean="0"/>
              <a:t> </a:t>
            </a:r>
            <a:r>
              <a:rPr lang="en-US" dirty="0" err="1" smtClean="0"/>
              <a:t>qursatqichlarga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an’anaviy</a:t>
            </a:r>
            <a:r>
              <a:rPr lang="en-US" dirty="0" smtClean="0"/>
              <a:t> </a:t>
            </a: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materiallar</a:t>
            </a:r>
            <a:r>
              <a:rPr lang="en-US" dirty="0" smtClean="0"/>
              <a:t>,</a:t>
            </a:r>
            <a:endParaRPr lang="ru-RU" dirty="0" smtClean="0"/>
          </a:p>
          <a:p>
            <a:pPr>
              <a:spcAft>
                <a:spcPts val="600"/>
              </a:spcAft>
            </a:pP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mashinasozlik</a:t>
            </a:r>
            <a:r>
              <a:rPr lang="en-US" dirty="0" smtClean="0"/>
              <a:t> </a:t>
            </a:r>
            <a:r>
              <a:rPr lang="en-US" dirty="0" err="1" smtClean="0"/>
              <a:t>materiallar</a:t>
            </a:r>
            <a:r>
              <a:rPr lang="en-US" dirty="0" smtClean="0"/>
              <a:t> (</a:t>
            </a:r>
            <a:r>
              <a:rPr lang="en-US" dirty="0" err="1" smtClean="0"/>
              <a:t>kompozitlar</a:t>
            </a:r>
            <a:r>
              <a:rPr lang="en-US" dirty="0" smtClean="0"/>
              <a:t>),</a:t>
            </a:r>
            <a:endParaRPr lang="ru-RU" dirty="0" smtClean="0"/>
          </a:p>
          <a:p>
            <a:pPr>
              <a:spcAft>
                <a:spcPts val="600"/>
              </a:spcAft>
            </a:pPr>
            <a:r>
              <a:rPr lang="en-US" dirty="0" err="1" smtClean="0"/>
              <a:t>Takomillashtirilgan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jihozlar</a:t>
            </a:r>
            <a:r>
              <a:rPr lang="en-US" dirty="0" smtClean="0"/>
              <a:t>,</a:t>
            </a:r>
            <a:endParaRPr lang="ru-RU" dirty="0" smtClean="0"/>
          </a:p>
          <a:p>
            <a:pPr lvl="0">
              <a:spcAft>
                <a:spcPts val="600"/>
              </a:spcAft>
            </a:pP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texnologiyalar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jihozlar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214290"/>
            <a:ext cx="740664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C00000"/>
                </a:solidFill>
                <a:effectLst/>
              </a:rPr>
              <a:t>Metallarga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ishlov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berish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turlari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,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usullari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va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jihozlar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 </a:t>
            </a:r>
            <a:endParaRPr lang="ru-RU" sz="3600" dirty="0">
              <a:solidFill>
                <a:srgbClr val="C00000"/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43174" y="1500174"/>
            <a:ext cx="435771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Materialni</a:t>
            </a:r>
            <a:r>
              <a:rPr lang="en-US" dirty="0" smtClean="0"/>
              <a:t> </a:t>
            </a:r>
            <a:r>
              <a:rPr lang="en-US" dirty="0" err="1" smtClean="0"/>
              <a:t>olib</a:t>
            </a:r>
            <a:r>
              <a:rPr lang="en-US" dirty="0" smtClean="0"/>
              <a:t> </a:t>
            </a:r>
            <a:r>
              <a:rPr lang="en-US" dirty="0" err="1" smtClean="0"/>
              <a:t>tashlash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071538" y="2143116"/>
            <a:ext cx="328614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An’anaviy</a:t>
            </a:r>
            <a:r>
              <a:rPr lang="en-US" dirty="0" smtClean="0"/>
              <a:t> </a:t>
            </a:r>
            <a:r>
              <a:rPr lang="en-US" dirty="0" err="1" smtClean="0"/>
              <a:t>usullar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215074" y="2143116"/>
            <a:ext cx="235745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Noan’anaviy</a:t>
            </a:r>
            <a:r>
              <a:rPr lang="en-US" dirty="0" smtClean="0"/>
              <a:t> </a:t>
            </a:r>
            <a:r>
              <a:rPr lang="en-US" dirty="0" err="1" smtClean="0"/>
              <a:t>usullar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285852" y="2857496"/>
            <a:ext cx="171451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Kesish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571868" y="2857496"/>
            <a:ext cx="192882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Mehanik</a:t>
            </a:r>
            <a:r>
              <a:rPr lang="en-US" dirty="0" smtClean="0"/>
              <a:t> </a:t>
            </a:r>
            <a:r>
              <a:rPr lang="en-US" dirty="0" err="1" smtClean="0"/>
              <a:t>Shilish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142976" y="3429000"/>
            <a:ext cx="192882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Aylanma</a:t>
            </a:r>
            <a:r>
              <a:rPr lang="en-US" dirty="0" smtClean="0"/>
              <a:t> </a:t>
            </a:r>
            <a:r>
              <a:rPr lang="en-US" dirty="0" err="1" smtClean="0"/>
              <a:t>jismlar</a:t>
            </a:r>
            <a:r>
              <a:rPr lang="en-US" dirty="0" smtClean="0"/>
              <a:t> (</a:t>
            </a:r>
            <a:r>
              <a:rPr lang="en-US" dirty="0" err="1" smtClean="0"/>
              <a:t>Tokarlik</a:t>
            </a:r>
            <a:r>
              <a:rPr lang="en-US" dirty="0" smtClean="0"/>
              <a:t>, </a:t>
            </a:r>
            <a:r>
              <a:rPr lang="en-US" dirty="0" err="1" smtClean="0"/>
              <a:t>Parmalash</a:t>
            </a:r>
            <a:r>
              <a:rPr lang="en-US" dirty="0" smtClean="0"/>
              <a:t>)   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142976" y="4643446"/>
            <a:ext cx="1928826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Boshkacha</a:t>
            </a:r>
            <a:r>
              <a:rPr lang="en-US" dirty="0" smtClean="0"/>
              <a:t> </a:t>
            </a:r>
            <a:r>
              <a:rPr lang="en-US" dirty="0" err="1" smtClean="0"/>
              <a:t>shakll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(</a:t>
            </a:r>
            <a:r>
              <a:rPr lang="en-US" dirty="0" err="1" smtClean="0"/>
              <a:t>Frezalash</a:t>
            </a:r>
            <a:r>
              <a:rPr lang="en-US" dirty="0" smtClean="0"/>
              <a:t>, </a:t>
            </a:r>
            <a:r>
              <a:rPr lang="en-US" dirty="0" err="1" smtClean="0"/>
              <a:t>Randalash</a:t>
            </a:r>
            <a:r>
              <a:rPr lang="en-US" dirty="0" smtClean="0"/>
              <a:t>, </a:t>
            </a:r>
            <a:r>
              <a:rPr lang="en-US" dirty="0" err="1" smtClean="0"/>
              <a:t>Kesish</a:t>
            </a:r>
            <a:r>
              <a:rPr lang="en-US" dirty="0" smtClean="0"/>
              <a:t>, </a:t>
            </a:r>
            <a:r>
              <a:rPr lang="en-US" dirty="0" err="1" smtClean="0"/>
              <a:t>Tish</a:t>
            </a:r>
            <a:r>
              <a:rPr lang="en-US" dirty="0" smtClean="0"/>
              <a:t> </a:t>
            </a:r>
            <a:r>
              <a:rPr lang="en-US" dirty="0" err="1" smtClean="0"/>
              <a:t>kesish</a:t>
            </a:r>
            <a:r>
              <a:rPr lang="en-US" dirty="0" smtClean="0"/>
              <a:t>)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571868" y="3429000"/>
            <a:ext cx="192882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Qo’pol</a:t>
            </a:r>
            <a:r>
              <a:rPr lang="en-US" dirty="0" smtClean="0"/>
              <a:t> </a:t>
            </a:r>
            <a:r>
              <a:rPr lang="en-US" dirty="0" err="1" smtClean="0"/>
              <a:t>shilish</a:t>
            </a:r>
            <a:r>
              <a:rPr lang="en-US" dirty="0" smtClean="0"/>
              <a:t> (</a:t>
            </a:r>
            <a:r>
              <a:rPr lang="en-US" dirty="0" err="1" smtClean="0"/>
              <a:t>yiriq</a:t>
            </a:r>
            <a:r>
              <a:rPr lang="en-US" dirty="0" smtClean="0"/>
              <a:t> tosh)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71868" y="4286256"/>
            <a:ext cx="192882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Nozik</a:t>
            </a:r>
            <a:r>
              <a:rPr lang="en-US" dirty="0" smtClean="0"/>
              <a:t> </a:t>
            </a:r>
            <a:r>
              <a:rPr lang="en-US" dirty="0" err="1" smtClean="0"/>
              <a:t>shilish</a:t>
            </a:r>
            <a:r>
              <a:rPr lang="en-US" dirty="0" smtClean="0"/>
              <a:t> (</a:t>
            </a:r>
            <a:r>
              <a:rPr lang="en-US" dirty="0" err="1" smtClean="0"/>
              <a:t>Polirovka</a:t>
            </a:r>
            <a:r>
              <a:rPr lang="en-US" dirty="0" smtClean="0"/>
              <a:t>, </a:t>
            </a:r>
            <a:r>
              <a:rPr lang="en-US" dirty="0" err="1" smtClean="0"/>
              <a:t>mayda</a:t>
            </a:r>
            <a:r>
              <a:rPr lang="en-US" dirty="0" smtClean="0"/>
              <a:t> tosh)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215074" y="2857496"/>
            <a:ext cx="2357454" cy="34163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Elektr</a:t>
            </a:r>
            <a:r>
              <a:rPr lang="en-US" dirty="0" smtClean="0"/>
              <a:t> </a:t>
            </a:r>
            <a:r>
              <a:rPr lang="en-US" dirty="0" err="1" smtClean="0"/>
              <a:t>impuls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endParaRPr lang="en-US" dirty="0" smtClean="0"/>
          </a:p>
          <a:p>
            <a:pPr algn="ctr"/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,</a:t>
            </a:r>
          </a:p>
          <a:p>
            <a:pPr algn="ctr"/>
            <a:r>
              <a:rPr lang="en-US" dirty="0" err="1" smtClean="0"/>
              <a:t>Elektrokimyoviy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,</a:t>
            </a:r>
          </a:p>
          <a:p>
            <a:pPr algn="ctr"/>
            <a:r>
              <a:rPr lang="en-US" dirty="0" err="1" smtClean="0"/>
              <a:t>Ultratovushli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, </a:t>
            </a:r>
          </a:p>
          <a:p>
            <a:pPr algn="ctr"/>
            <a:r>
              <a:rPr lang="en-US" dirty="0" err="1" smtClean="0"/>
              <a:t>Suv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kesish</a:t>
            </a:r>
            <a:r>
              <a:rPr lang="en-US" dirty="0" smtClean="0"/>
              <a:t>, </a:t>
            </a:r>
          </a:p>
          <a:p>
            <a:pPr algn="ctr"/>
            <a:r>
              <a:rPr lang="en-US" dirty="0" err="1" smtClean="0"/>
              <a:t>Lazer</a:t>
            </a:r>
            <a:r>
              <a:rPr lang="en-US" dirty="0" smtClean="0"/>
              <a:t> </a:t>
            </a:r>
            <a:r>
              <a:rPr lang="en-US" dirty="0" err="1" smtClean="0"/>
              <a:t>nuri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,</a:t>
            </a:r>
          </a:p>
          <a:p>
            <a:pPr algn="ctr"/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kuvvatli</a:t>
            </a:r>
            <a:r>
              <a:rPr lang="en-US" dirty="0" smtClean="0"/>
              <a:t> </a:t>
            </a:r>
            <a:r>
              <a:rPr lang="en-US" dirty="0" err="1" smtClean="0"/>
              <a:t>nur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,</a:t>
            </a:r>
          </a:p>
          <a:p>
            <a:pPr algn="ctr"/>
            <a:r>
              <a:rPr lang="en-US" dirty="0" err="1" smtClean="0"/>
              <a:t>Plazma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142852"/>
            <a:ext cx="7498080" cy="79690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qotishmalarning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xossalari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071546"/>
            <a:ext cx="8143900" cy="5176854"/>
          </a:xfrm>
        </p:spPr>
        <p:txBody>
          <a:bodyPr>
            <a:normAutofit/>
          </a:bodyPr>
          <a:lstStyle/>
          <a:p>
            <a:pPr marL="596646" indent="-514350">
              <a:buNone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qotishmalarning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uz-Cyrl-UZ" sz="2800" b="1" dirty="0" smtClean="0">
                <a:latin typeface="Times New Roman" pitchFamily="18" charset="0"/>
                <a:cs typeface="Times New Roman" pitchFamily="18" charset="0"/>
              </a:rPr>
              <a:t>izik xossalari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96646" indent="-514350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Jismoniy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xususiyatlari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96646" indent="-51435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Metal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birligini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vazni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96646" indent="-514350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o'tkazuvchanlik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96646" indent="-514350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nuqtasi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96646" indent="-514350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96646" indent="-514350">
              <a:buNone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qotishmalarning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uz-Cyrl-UZ" sz="2800" b="1" dirty="0" smtClean="0">
                <a:latin typeface="Times New Roman" pitchFamily="18" charset="0"/>
                <a:cs typeface="Times New Roman" pitchFamily="18" charset="0"/>
              </a:rPr>
              <a:t>imyoviy xossalari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96646" indent="-514350"/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havodagi kislorod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oksidlanish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kislota hamda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ishqor eritmalari va boshqalar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qotishmalarning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xossalari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071546"/>
            <a:ext cx="8143900" cy="5500726"/>
          </a:xfrm>
        </p:spPr>
        <p:txBody>
          <a:bodyPr>
            <a:noAutofit/>
          </a:bodyPr>
          <a:lstStyle/>
          <a:p>
            <a:pPr marL="596646" indent="-514350">
              <a:buNone/>
            </a:pP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qotishmalarning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100" b="1" dirty="0" smtClean="0">
                <a:latin typeface="Times New Roman" pitchFamily="18" charset="0"/>
                <a:cs typeface="Times New Roman" pitchFamily="18" charset="0"/>
              </a:rPr>
              <a:t>xossalari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63538" lvl="1" indent="-277813">
              <a:buFont typeface="Wingdings" pitchFamily="2" charset="2"/>
              <a:buChar char="v"/>
            </a:pP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xususiyatlar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228600" lvl="2"/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Mustahkamlilik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yukning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ta'siri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180975" lvl="2" indent="-180975"/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Qattiqlik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metallning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yuzasiga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jismni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etishga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180975" lvl="2" indent="-180975"/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Elastiklik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bosma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yukning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olinishidan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so’ng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metallning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shakli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o'lchamlarini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tiklash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xususiyati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elastiklik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qismlar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ressorlar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qotishmalardan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180975" lvl="2" indent="-180975"/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Plastiklik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metallning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yukning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ta'siri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shakli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o'lchamlarini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o'zgartirish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to'xtaganidan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shakl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o'lchamlarni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Plastika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qanchalik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osonroq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bolg’alanadi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shtamplanadi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prokatlanadi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180975" lvl="2" indent="-180975"/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Vyazkost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metallning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o'sib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borayotgan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yuklanishga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ko'rsatish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mo’rtlikka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qarama-qarshi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xususiyat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xususiyat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kop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zarbalarga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duch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vagonlar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avtomobillar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boshqalarda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74638"/>
            <a:ext cx="7790712" cy="939784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talablarni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qondirish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mezonlari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357298"/>
            <a:ext cx="8001056" cy="48006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Plastiklilik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Qattiqlik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Tsikl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Yorilishga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Fizikaviy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xususiyatlar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Zichliligi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Chiziqli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kengayish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koeffitsiyenti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o’tkazish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koeffitsiyenti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sig’dirish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Oqimliligi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Chiziqli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Xajmiy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usadka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Kesish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Shtamplash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ishlovga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moyilligi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Toblanishga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moyilligi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Mo’rtliligi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74638"/>
            <a:ext cx="7790712" cy="939784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talablarni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qondirish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mezonlari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357298"/>
            <a:ext cx="8001056" cy="48006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Ishqalinishga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koeffitsiyenti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Issiqlikka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Korrozion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Kontakt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mezonlar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Materiallning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qiymatliligi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noyobligi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termik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tannarxi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texnologiyalarini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imkonlari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14290"/>
            <a:ext cx="7715304" cy="72547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Latun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bronza</a:t>
            </a:r>
            <a:r>
              <a:rPr lang="en-US" sz="3600" b="1" dirty="0" smtClean="0">
                <a:solidFill>
                  <a:srgbClr val="FF0000"/>
                </a:solidFill>
              </a:rPr>
              <a:t>  </a:t>
            </a:r>
            <a:r>
              <a:rPr lang="en-US" sz="3600" b="1" dirty="0" err="1" smtClean="0">
                <a:solidFill>
                  <a:srgbClr val="FF0000"/>
                </a:solidFill>
              </a:rPr>
              <a:t>qismlari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Крепежные изделия из меди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857364"/>
            <a:ext cx="6215106" cy="4352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000100" y="1142984"/>
            <a:ext cx="8143900" cy="72547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Turli</a:t>
            </a:r>
            <a:r>
              <a:rPr lang="en-US" sz="2800" dirty="0" smtClean="0"/>
              <a:t> </a:t>
            </a:r>
            <a:r>
              <a:rPr lang="en-US" sz="2800" dirty="0" err="1" smtClean="0"/>
              <a:t>shponka</a:t>
            </a:r>
            <a:r>
              <a:rPr lang="en-US" sz="2800" dirty="0" smtClean="0"/>
              <a:t>, </a:t>
            </a:r>
            <a:r>
              <a:rPr lang="en-US" sz="2800" dirty="0" err="1" smtClean="0"/>
              <a:t>anker</a:t>
            </a:r>
            <a:r>
              <a:rPr lang="en-US" sz="2800" dirty="0" smtClean="0"/>
              <a:t>, bolt, </a:t>
            </a:r>
            <a:r>
              <a:rPr lang="en-US" sz="2800" dirty="0" err="1" smtClean="0"/>
              <a:t>shurup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vintlar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Innovatsiyalar</a:t>
            </a:r>
            <a:r>
              <a:rPr lang="en-US" b="1" dirty="0" smtClean="0">
                <a:solidFill>
                  <a:srgbClr val="FF0000"/>
                </a:solidFill>
              </a:rPr>
              <a:t>. </a:t>
            </a:r>
            <a:r>
              <a:rPr lang="en-US" b="1" dirty="0" err="1" smtClean="0">
                <a:solidFill>
                  <a:srgbClr val="FF0000"/>
                </a:solidFill>
              </a:rPr>
              <a:t>Intermetallidlar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357298"/>
            <a:ext cx="7498080" cy="521497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materiallarning</a:t>
            </a:r>
            <a:r>
              <a:rPr lang="en-US" dirty="0" smtClean="0"/>
              <a:t> </a:t>
            </a:r>
            <a:r>
              <a:rPr lang="en-US" dirty="0" err="1" smtClean="0"/>
              <a:t>so’ngi</a:t>
            </a:r>
            <a:r>
              <a:rPr lang="en-US" dirty="0" smtClean="0"/>
              <a:t>  </a:t>
            </a:r>
            <a:r>
              <a:rPr lang="en-US" dirty="0" err="1" smtClean="0"/>
              <a:t>klassi</a:t>
            </a:r>
            <a:r>
              <a:rPr lang="en-US" dirty="0" smtClean="0"/>
              <a:t> - titan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nikel</a:t>
            </a:r>
            <a:r>
              <a:rPr lang="en-US" dirty="0" smtClean="0"/>
              <a:t> </a:t>
            </a:r>
            <a:r>
              <a:rPr lang="en-US" dirty="0" err="1" smtClean="0"/>
              <a:t>asosida</a:t>
            </a:r>
            <a:r>
              <a:rPr lang="en-US" dirty="0" smtClean="0"/>
              <a:t> </a:t>
            </a:r>
            <a:r>
              <a:rPr lang="en-US" dirty="0" err="1" smtClean="0"/>
              <a:t>intermetallidlar</a:t>
            </a:r>
            <a:r>
              <a:rPr lang="en-US" dirty="0" smtClean="0"/>
              <a:t> (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metallarning</a:t>
            </a:r>
            <a:r>
              <a:rPr lang="en-US" dirty="0" smtClean="0"/>
              <a:t>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birikmalarining</a:t>
            </a:r>
            <a:r>
              <a:rPr lang="en-US" dirty="0" smtClean="0"/>
              <a:t> </a:t>
            </a: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turi</a:t>
            </a:r>
            <a:r>
              <a:rPr lang="en-US" dirty="0" smtClean="0"/>
              <a:t>, </a:t>
            </a:r>
            <a:r>
              <a:rPr lang="en-US" dirty="0" err="1" smtClean="0"/>
              <a:t>qotishmalardan</a:t>
            </a:r>
            <a:r>
              <a:rPr lang="en-US" dirty="0" smtClean="0"/>
              <a:t> </a:t>
            </a:r>
            <a:r>
              <a:rPr lang="en-US" dirty="0" err="1" smtClean="0"/>
              <a:t>kuchli</a:t>
            </a:r>
            <a:r>
              <a:rPr lang="en-US" dirty="0" smtClean="0"/>
              <a:t>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birikmalar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ajralib</a:t>
            </a:r>
            <a:r>
              <a:rPr lang="en-US" dirty="0" smtClean="0"/>
              <a:t> </a:t>
            </a:r>
            <a:r>
              <a:rPr lang="en-US" dirty="0" err="1" smtClean="0"/>
              <a:t>turadi</a:t>
            </a:r>
            <a:r>
              <a:rPr lang="en-US" dirty="0" smtClean="0"/>
              <a:t>). </a:t>
            </a:r>
          </a:p>
          <a:p>
            <a:pPr>
              <a:buNone/>
            </a:pPr>
            <a:r>
              <a:rPr lang="en-US" dirty="0" smtClean="0"/>
              <a:t>Titan </a:t>
            </a:r>
            <a:r>
              <a:rPr lang="en-US" dirty="0" err="1" smtClean="0"/>
              <a:t>qotishmalari</a:t>
            </a:r>
            <a:r>
              <a:rPr lang="en-US" dirty="0" smtClean="0"/>
              <a:t> 5500</a:t>
            </a:r>
            <a:r>
              <a:rPr lang="en-US" dirty="0" smtClean="0">
                <a:sym typeface="Symbol"/>
              </a:rPr>
              <a:t>C</a:t>
            </a:r>
            <a:r>
              <a:rPr lang="en-US" dirty="0" smtClean="0"/>
              <a:t> </a:t>
            </a:r>
            <a:r>
              <a:rPr lang="en-US" dirty="0" err="1" smtClean="0"/>
              <a:t>haroratga</a:t>
            </a:r>
            <a:r>
              <a:rPr lang="en-US" dirty="0" smtClean="0"/>
              <a:t> </a:t>
            </a:r>
            <a:r>
              <a:rPr lang="en-US" dirty="0" err="1" smtClean="0"/>
              <a:t>endi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600-6500 </a:t>
            </a:r>
            <a:r>
              <a:rPr lang="en-US" dirty="0" smtClean="0">
                <a:sym typeface="Symbol"/>
              </a:rPr>
              <a:t>C </a:t>
            </a:r>
            <a:r>
              <a:rPr lang="en-US" dirty="0" smtClean="0"/>
              <a:t>-rekord </a:t>
            </a:r>
            <a:r>
              <a:rPr lang="en-US" dirty="0" err="1" smtClean="0"/>
              <a:t>raqamlar</a:t>
            </a:r>
            <a:r>
              <a:rPr lang="en-US" dirty="0" smtClean="0"/>
              <a:t> </a:t>
            </a:r>
            <a:r>
              <a:rPr lang="en-US" dirty="0" err="1" smtClean="0"/>
              <a:t>bo'lsa</a:t>
            </a:r>
            <a:r>
              <a:rPr lang="en-US" dirty="0" smtClean="0"/>
              <a:t>, </a:t>
            </a:r>
            <a:r>
              <a:rPr lang="en-US" dirty="0" err="1" smtClean="0"/>
              <a:t>uzoq</a:t>
            </a:r>
            <a:r>
              <a:rPr lang="en-US" dirty="0" smtClean="0"/>
              <a:t> </a:t>
            </a:r>
            <a:r>
              <a:rPr lang="en-US" dirty="0" err="1" smtClean="0"/>
              <a:t>muddatda</a:t>
            </a:r>
            <a:r>
              <a:rPr lang="en-US" dirty="0" smtClean="0"/>
              <a:t> </a:t>
            </a:r>
            <a:r>
              <a:rPr lang="en-US" dirty="0" err="1" smtClean="0"/>
              <a:t>intermetallidlar</a:t>
            </a:r>
            <a:r>
              <a:rPr lang="en-US" dirty="0" smtClean="0"/>
              <a:t> 800−9000S. </a:t>
            </a:r>
          </a:p>
          <a:p>
            <a:pPr>
              <a:buNone/>
            </a:pPr>
            <a:r>
              <a:rPr lang="en-US" dirty="0" smtClean="0"/>
              <a:t>Bu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o'ziga</a:t>
            </a:r>
            <a:r>
              <a:rPr lang="en-US" dirty="0" smtClean="0"/>
              <a:t> </a:t>
            </a:r>
            <a:r>
              <a:rPr lang="en-US" dirty="0" err="1" smtClean="0"/>
              <a:t>xos</a:t>
            </a:r>
            <a:r>
              <a:rPr lang="en-US" dirty="0" smtClean="0"/>
              <a:t> </a:t>
            </a:r>
            <a:r>
              <a:rPr lang="en-US" dirty="0" err="1" smtClean="0"/>
              <a:t>vazni</a:t>
            </a:r>
            <a:r>
              <a:rPr lang="en-US" dirty="0" smtClean="0"/>
              <a:t> 4-6 g/sm</a:t>
            </a:r>
            <a:r>
              <a:rPr lang="en-US" baseline="30000" dirty="0" smtClean="0"/>
              <a:t>3</a:t>
            </a:r>
            <a:r>
              <a:rPr lang="en-US" dirty="0" smtClean="0"/>
              <a:t> </a:t>
            </a:r>
            <a:r>
              <a:rPr lang="en-US" dirty="0" err="1" smtClean="0"/>
              <a:t>qadar</a:t>
            </a:r>
            <a:r>
              <a:rPr lang="en-US" dirty="0" smtClean="0"/>
              <a:t> </a:t>
            </a:r>
            <a:r>
              <a:rPr lang="en-US" dirty="0" err="1" smtClean="0"/>
              <a:t>ishlashi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 — </a:t>
            </a:r>
            <a:r>
              <a:rPr lang="en-US" dirty="0" err="1" smtClean="0"/>
              <a:t>an'anaviy</a:t>
            </a:r>
            <a:r>
              <a:rPr lang="en-US" dirty="0" smtClean="0"/>
              <a:t> </a:t>
            </a:r>
            <a:r>
              <a:rPr lang="en-US" dirty="0" err="1" smtClean="0"/>
              <a:t>nikel</a:t>
            </a:r>
            <a:r>
              <a:rPr lang="en-US" dirty="0" smtClean="0"/>
              <a:t> </a:t>
            </a:r>
            <a:r>
              <a:rPr lang="en-US" dirty="0" err="1" smtClean="0"/>
              <a:t>issiqlikka</a:t>
            </a:r>
            <a:r>
              <a:rPr lang="en-US" dirty="0" smtClean="0"/>
              <a:t> </a:t>
            </a:r>
            <a:r>
              <a:rPr lang="en-US" dirty="0" err="1" smtClean="0"/>
              <a:t>qarshi</a:t>
            </a:r>
            <a:r>
              <a:rPr lang="en-US" dirty="0" smtClean="0"/>
              <a:t> </a:t>
            </a:r>
            <a:r>
              <a:rPr lang="en-US" dirty="0" err="1" smtClean="0"/>
              <a:t>qotishmalarda</a:t>
            </a:r>
            <a:r>
              <a:rPr lang="en-US" dirty="0" smtClean="0"/>
              <a:t> </a:t>
            </a:r>
            <a:r>
              <a:rPr lang="en-US" dirty="0" err="1" smtClean="0"/>
              <a:t>ancha</a:t>
            </a:r>
            <a:r>
              <a:rPr lang="en-US" dirty="0" smtClean="0"/>
              <a:t> </a:t>
            </a:r>
            <a:r>
              <a:rPr lang="en-US" dirty="0" err="1" smtClean="0"/>
              <a:t>kam</a:t>
            </a:r>
            <a:r>
              <a:rPr lang="en-US" dirty="0" smtClean="0"/>
              <a:t>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Innovatsiyalar</a:t>
            </a:r>
            <a:r>
              <a:rPr lang="en-US" b="1" dirty="0" smtClean="0">
                <a:solidFill>
                  <a:srgbClr val="FF0000"/>
                </a:solidFill>
              </a:rPr>
              <a:t>. </a:t>
            </a:r>
            <a:r>
              <a:rPr lang="en-US" b="1" dirty="0" err="1" smtClean="0">
                <a:solidFill>
                  <a:srgbClr val="FF0000"/>
                </a:solidFill>
              </a:rPr>
              <a:t>Intermetallidlar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357298"/>
            <a:ext cx="7498080" cy="521497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err="1" smtClean="0"/>
              <a:t>Intermetallidlar</a:t>
            </a:r>
            <a:r>
              <a:rPr lang="en-US" dirty="0" smtClean="0"/>
              <a:t> </a:t>
            </a:r>
            <a:r>
              <a:rPr lang="en-US" dirty="0" err="1" smtClean="0"/>
              <a:t>korroziyaga</a:t>
            </a:r>
            <a:r>
              <a:rPr lang="en-US" dirty="0" smtClean="0"/>
              <a:t> </a:t>
            </a:r>
            <a:r>
              <a:rPr lang="en-US" dirty="0" err="1" smtClean="0"/>
              <a:t>chidamliligini</a:t>
            </a:r>
            <a:r>
              <a:rPr lang="en-US" dirty="0" smtClean="0"/>
              <a:t> </a:t>
            </a:r>
            <a:r>
              <a:rPr lang="en-US" dirty="0" err="1" smtClean="0"/>
              <a:t>oshiradi</a:t>
            </a:r>
            <a:r>
              <a:rPr lang="en-US" dirty="0" smtClean="0"/>
              <a:t>, </a:t>
            </a:r>
            <a:r>
              <a:rPr lang="en-US" dirty="0" err="1" smtClean="0"/>
              <a:t>kosmik</a:t>
            </a:r>
            <a:r>
              <a:rPr lang="en-US" dirty="0" smtClean="0"/>
              <a:t> </a:t>
            </a:r>
            <a:r>
              <a:rPr lang="en-US" dirty="0" err="1" smtClean="0"/>
              <a:t>qurilmalar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, </a:t>
            </a:r>
            <a:r>
              <a:rPr lang="en-US" dirty="0" err="1" smtClean="0"/>
              <a:t>besh</a:t>
            </a:r>
            <a:r>
              <a:rPr lang="en-US" dirty="0" smtClean="0"/>
              <a:t> </a:t>
            </a:r>
            <a:r>
              <a:rPr lang="en-US" dirty="0" err="1" smtClean="0"/>
              <a:t>barobar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o'ziga</a:t>
            </a:r>
            <a:r>
              <a:rPr lang="en-US" dirty="0" smtClean="0"/>
              <a:t> </a:t>
            </a:r>
            <a:r>
              <a:rPr lang="en-US" dirty="0" err="1" smtClean="0"/>
              <a:t>xos</a:t>
            </a:r>
            <a:r>
              <a:rPr lang="en-US" dirty="0" smtClean="0"/>
              <a:t> </a:t>
            </a:r>
            <a:r>
              <a:rPr lang="en-US" dirty="0" err="1" smtClean="0"/>
              <a:t>kuchga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bo'lgan</a:t>
            </a:r>
            <a:r>
              <a:rPr lang="en-US" dirty="0" smtClean="0"/>
              <a:t> 20 </a:t>
            </a:r>
            <a:r>
              <a:rPr lang="en-US" dirty="0" err="1" smtClean="0"/>
              <a:t>marta</a:t>
            </a:r>
            <a:r>
              <a:rPr lang="en-US" dirty="0" smtClean="0"/>
              <a:t>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o'lchamli</a:t>
            </a:r>
            <a:r>
              <a:rPr lang="en-US" dirty="0" smtClean="0"/>
              <a:t> </a:t>
            </a:r>
            <a:r>
              <a:rPr lang="en-US" dirty="0" err="1" smtClean="0"/>
              <a:t>barqarorlik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radiatsiya</a:t>
            </a:r>
            <a:r>
              <a:rPr lang="en-US" dirty="0" smtClean="0"/>
              <a:t> </a:t>
            </a:r>
            <a:r>
              <a:rPr lang="en-US" dirty="0" err="1" smtClean="0"/>
              <a:t>qarshiligiga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. </a:t>
            </a:r>
          </a:p>
          <a:p>
            <a:pPr>
              <a:buNone/>
            </a:pPr>
            <a:r>
              <a:rPr lang="en-US" dirty="0" err="1" smtClean="0"/>
              <a:t>Intermetallidlar</a:t>
            </a:r>
            <a:r>
              <a:rPr lang="en-US" dirty="0" smtClean="0"/>
              <a:t> </a:t>
            </a:r>
            <a:r>
              <a:rPr lang="en-US" dirty="0" err="1" smtClean="0"/>
              <a:t>uzoq</a:t>
            </a:r>
            <a:r>
              <a:rPr lang="en-US" dirty="0" smtClean="0"/>
              <a:t> </a:t>
            </a:r>
            <a:r>
              <a:rPr lang="en-US" dirty="0" err="1" smtClean="0"/>
              <a:t>vaqtdan</a:t>
            </a:r>
            <a:r>
              <a:rPr lang="en-US" dirty="0" smtClean="0"/>
              <a:t> </a:t>
            </a:r>
            <a:r>
              <a:rPr lang="en-US" dirty="0" err="1" smtClean="0"/>
              <a:t>beri</a:t>
            </a:r>
            <a:r>
              <a:rPr lang="en-US" dirty="0" smtClean="0"/>
              <a:t> </a:t>
            </a:r>
            <a:r>
              <a:rPr lang="en-US" dirty="0" err="1" smtClean="0"/>
              <a:t>ma'lum</a:t>
            </a:r>
            <a:r>
              <a:rPr lang="en-US" dirty="0" smtClean="0"/>
              <a:t> </a:t>
            </a:r>
            <a:r>
              <a:rPr lang="en-US" dirty="0" err="1" smtClean="0"/>
              <a:t>bo'lsada</a:t>
            </a:r>
            <a:r>
              <a:rPr lang="en-US" dirty="0" smtClean="0"/>
              <a:t>, </a:t>
            </a:r>
            <a:r>
              <a:rPr lang="en-US" dirty="0" err="1" smtClean="0"/>
              <a:t>ularni</a:t>
            </a:r>
            <a:r>
              <a:rPr lang="en-US" dirty="0" smtClean="0"/>
              <a:t> </a:t>
            </a:r>
            <a:r>
              <a:rPr lang="en-US" dirty="0" err="1" smtClean="0"/>
              <a:t>texnikada</a:t>
            </a:r>
            <a:r>
              <a:rPr lang="en-US" dirty="0" smtClean="0"/>
              <a:t> </a:t>
            </a:r>
            <a:r>
              <a:rPr lang="en-US" dirty="0" err="1" smtClean="0"/>
              <a:t>ishlatish</a:t>
            </a:r>
            <a:r>
              <a:rPr lang="en-US" dirty="0" smtClean="0"/>
              <a:t> </a:t>
            </a:r>
            <a:r>
              <a:rPr lang="en-US" dirty="0" err="1" smtClean="0"/>
              <a:t>endi</a:t>
            </a:r>
            <a:r>
              <a:rPr lang="en-US" dirty="0" smtClean="0"/>
              <a:t> </a:t>
            </a:r>
            <a:r>
              <a:rPr lang="en-US" dirty="0" err="1" smtClean="0"/>
              <a:t>boshlanmoqda</a:t>
            </a:r>
            <a:r>
              <a:rPr lang="en-US" dirty="0" smtClean="0"/>
              <a:t> –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texnologiyalar</a:t>
            </a:r>
            <a:r>
              <a:rPr lang="en-US" dirty="0" smtClean="0"/>
              <a:t> </a:t>
            </a:r>
            <a:r>
              <a:rPr lang="en-US" dirty="0" err="1" smtClean="0"/>
              <a:t>yaratilishi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.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000" b="1" dirty="0" err="1" smtClean="0">
                <a:solidFill>
                  <a:srgbClr val="FF0000"/>
                </a:solidFill>
              </a:rPr>
              <a:t>Istiqbolli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</a:rPr>
              <a:t>aviatsiya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</a:rPr>
              <a:t>dvigatellari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</a:rPr>
              <a:t>uchun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</a:rPr>
              <a:t>mo'ljallangan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</a:rPr>
              <a:t>yangi</a:t>
            </a:r>
            <a:r>
              <a:rPr lang="en-US" sz="3000" b="1" dirty="0" smtClean="0">
                <a:solidFill>
                  <a:srgbClr val="FF0000"/>
                </a:solidFill>
              </a:rPr>
              <a:t> Titanium </a:t>
            </a:r>
            <a:r>
              <a:rPr lang="en-US" sz="3000" b="1" dirty="0" err="1" smtClean="0">
                <a:solidFill>
                  <a:srgbClr val="FF0000"/>
                </a:solidFill>
              </a:rPr>
              <a:t>va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</a:rPr>
              <a:t>Nikel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</a:rPr>
              <a:t>materiallari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endParaRPr lang="ru-RU" sz="30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571612"/>
            <a:ext cx="8143900" cy="5000660"/>
          </a:xfrm>
        </p:spPr>
        <p:txBody>
          <a:bodyPr>
            <a:noAutofit/>
          </a:bodyPr>
          <a:lstStyle/>
          <a:p>
            <a:pPr>
              <a:lnSpc>
                <a:spcPts val="3100"/>
              </a:lnSpc>
            </a:pPr>
            <a:r>
              <a:rPr lang="en-US" sz="2400" dirty="0" err="1" smtClean="0"/>
              <a:t>Issiqlikka</a:t>
            </a:r>
            <a:r>
              <a:rPr lang="en-US" sz="2400" dirty="0" smtClean="0"/>
              <a:t> </a:t>
            </a:r>
            <a:r>
              <a:rPr lang="en-US" sz="2400" dirty="0" err="1" smtClean="0"/>
              <a:t>chidamli</a:t>
            </a:r>
            <a:r>
              <a:rPr lang="en-US" sz="2400" dirty="0" smtClean="0"/>
              <a:t> </a:t>
            </a:r>
            <a:r>
              <a:rPr lang="en-US" sz="2400" dirty="0" err="1" smtClean="0"/>
              <a:t>Nikel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qotishmasi</a:t>
            </a:r>
            <a:r>
              <a:rPr lang="en-US" sz="2400" dirty="0" smtClean="0"/>
              <a:t> </a:t>
            </a:r>
            <a:r>
              <a:rPr lang="en-US" sz="2400" dirty="0" err="1" smtClean="0"/>
              <a:t>payvandlanadigan</a:t>
            </a:r>
            <a:r>
              <a:rPr lang="en-US" sz="2400" dirty="0" smtClean="0"/>
              <a:t> </a:t>
            </a:r>
            <a:r>
              <a:rPr lang="en-US" sz="2400" dirty="0" err="1" smtClean="0"/>
              <a:t>rotorn</a:t>
            </a:r>
            <a:r>
              <a:rPr lang="en-US" sz="2400" dirty="0" smtClean="0"/>
              <a:t> </a:t>
            </a:r>
            <a:r>
              <a:rPr lang="en-US" sz="2400" dirty="0" err="1" smtClean="0"/>
              <a:t>sifatida</a:t>
            </a:r>
            <a:r>
              <a:rPr lang="en-US" sz="2400" dirty="0" smtClean="0"/>
              <a:t> Titanium </a:t>
            </a:r>
            <a:r>
              <a:rPr lang="en-US" sz="2400" dirty="0" err="1" smtClean="0"/>
              <a:t>intermetallid</a:t>
            </a:r>
            <a:r>
              <a:rPr lang="en-US" sz="2400" dirty="0" smtClean="0"/>
              <a:t> Pseudo-a-</a:t>
            </a:r>
            <a:r>
              <a:rPr lang="en-US" sz="2400" dirty="0" err="1" smtClean="0"/>
              <a:t>qotishmasidan</a:t>
            </a:r>
            <a:r>
              <a:rPr lang="en-US" sz="2400" dirty="0" smtClean="0"/>
              <a:t>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bosimli</a:t>
            </a:r>
            <a:r>
              <a:rPr lang="en-US" sz="2400" dirty="0" smtClean="0"/>
              <a:t> </a:t>
            </a:r>
            <a:r>
              <a:rPr lang="en-US" sz="2400" dirty="0" err="1" smtClean="0"/>
              <a:t>kompressorning</a:t>
            </a:r>
            <a:r>
              <a:rPr lang="en-US" sz="2400" dirty="0" smtClean="0"/>
              <a:t> (KVD) </a:t>
            </a:r>
            <a:r>
              <a:rPr lang="en-US" sz="2400" dirty="0" err="1" smtClean="0"/>
              <a:t>tanasining</a:t>
            </a:r>
            <a:r>
              <a:rPr lang="en-US" sz="2400" dirty="0" smtClean="0"/>
              <a:t> </a:t>
            </a:r>
            <a:r>
              <a:rPr lang="en-US" sz="2400" dirty="0" err="1" smtClean="0"/>
              <a:t>katta</a:t>
            </a:r>
            <a:r>
              <a:rPr lang="en-US" sz="2400" dirty="0" smtClean="0"/>
              <a:t> </a:t>
            </a:r>
            <a:r>
              <a:rPr lang="en-US" sz="2400" dirty="0" err="1" smtClean="0"/>
              <a:t>o'lchamli</a:t>
            </a:r>
            <a:r>
              <a:rPr lang="en-US" sz="2400" dirty="0" smtClean="0"/>
              <a:t> </a:t>
            </a:r>
            <a:r>
              <a:rPr lang="en-US" sz="2400" dirty="0" err="1" smtClean="0"/>
              <a:t>qismi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chiqariladi</a:t>
            </a:r>
            <a:endParaRPr lang="ru-RU" sz="2400" dirty="0" smtClean="0"/>
          </a:p>
          <a:p>
            <a:pPr>
              <a:lnSpc>
                <a:spcPts val="3100"/>
              </a:lnSpc>
            </a:pPr>
            <a:r>
              <a:rPr lang="en-US" sz="2400" dirty="0" err="1" smtClean="0"/>
              <a:t>Zichlik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uzoq</a:t>
            </a:r>
            <a:r>
              <a:rPr lang="en-US" sz="2400" dirty="0" smtClean="0"/>
              <a:t> </a:t>
            </a:r>
            <a:r>
              <a:rPr lang="en-US" sz="2400" dirty="0" err="1" smtClean="0"/>
              <a:t>muddatli</a:t>
            </a:r>
            <a:r>
              <a:rPr lang="en-US" sz="2400" dirty="0" smtClean="0"/>
              <a:t> </a:t>
            </a:r>
            <a:r>
              <a:rPr lang="en-US" sz="2400" dirty="0" err="1" smtClean="0"/>
              <a:t>turg’unlik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tsikl</a:t>
            </a:r>
            <a:r>
              <a:rPr lang="en-US" sz="2400" dirty="0" smtClean="0"/>
              <a:t> </a:t>
            </a:r>
            <a:r>
              <a:rPr lang="en-US" sz="2400" dirty="0" err="1" smtClean="0"/>
              <a:t>charchaslik</a:t>
            </a:r>
            <a:r>
              <a:rPr lang="en-US" sz="2400" dirty="0" smtClean="0"/>
              <a:t> </a:t>
            </a:r>
            <a:r>
              <a:rPr lang="en-US" sz="2400" dirty="0" err="1" smtClean="0"/>
              <a:t>xususiyatlari</a:t>
            </a:r>
            <a:r>
              <a:rPr lang="en-US" sz="2400" dirty="0" smtClean="0"/>
              <a:t> </a:t>
            </a:r>
            <a:r>
              <a:rPr lang="en-US" sz="2400" dirty="0" err="1" smtClean="0"/>
              <a:t>bo’yicha</a:t>
            </a:r>
            <a:r>
              <a:rPr lang="en-US" sz="2400" dirty="0" smtClean="0"/>
              <a:t> </a:t>
            </a:r>
            <a:r>
              <a:rPr lang="en-US" sz="2400" dirty="0" err="1" smtClean="0"/>
              <a:t>mavjud</a:t>
            </a:r>
            <a:r>
              <a:rPr lang="en-US" sz="2400" dirty="0" smtClean="0"/>
              <a:t> disk </a:t>
            </a:r>
            <a:r>
              <a:rPr lang="en-US" sz="2400" dirty="0" err="1" smtClean="0"/>
              <a:t>qotishmalaridan</a:t>
            </a:r>
            <a:r>
              <a:rPr lang="en-US" sz="2400" dirty="0" smtClean="0"/>
              <a:t> </a:t>
            </a:r>
            <a:r>
              <a:rPr lang="en-US" sz="2400" dirty="0" err="1" smtClean="0"/>
              <a:t>ancha</a:t>
            </a:r>
            <a:r>
              <a:rPr lang="en-US" sz="2400" dirty="0" smtClean="0"/>
              <a:t> </a:t>
            </a:r>
            <a:r>
              <a:rPr lang="en-US" sz="2400" dirty="0" err="1" smtClean="0"/>
              <a:t>ustundir</a:t>
            </a:r>
            <a:r>
              <a:rPr lang="en-US" sz="2400" dirty="0" smtClean="0"/>
              <a:t> -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ish</a:t>
            </a:r>
            <a:r>
              <a:rPr lang="en-US" sz="2400" dirty="0" smtClean="0"/>
              <a:t> </a:t>
            </a:r>
            <a:r>
              <a:rPr lang="en-US" sz="2400" dirty="0" err="1" smtClean="0"/>
              <a:t>harorati</a:t>
            </a:r>
            <a:r>
              <a:rPr lang="ru-RU" sz="2400" dirty="0" smtClean="0"/>
              <a:t> (600º</a:t>
            </a:r>
            <a:r>
              <a:rPr lang="en-US" sz="2400" dirty="0" smtClean="0"/>
              <a:t>C </a:t>
            </a:r>
            <a:r>
              <a:rPr lang="en-US" sz="2400" dirty="0" err="1" smtClean="0"/>
              <a:t>gacha</a:t>
            </a:r>
            <a:r>
              <a:rPr lang="ru-RU" sz="2400" dirty="0" smtClean="0"/>
              <a:t>) </a:t>
            </a:r>
            <a:r>
              <a:rPr lang="en-US" sz="2400" dirty="0" err="1" smtClean="0"/>
              <a:t>boshqa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qotishmalarga</a:t>
            </a:r>
            <a:r>
              <a:rPr lang="en-US" sz="2400" dirty="0" smtClean="0"/>
              <a:t> </a:t>
            </a:r>
            <a:r>
              <a:rPr lang="en-US" sz="2400" dirty="0" err="1" smtClean="0"/>
              <a:t>qaraganda</a:t>
            </a:r>
            <a:r>
              <a:rPr lang="en-US" sz="2400" dirty="0" smtClean="0"/>
              <a:t> </a:t>
            </a:r>
            <a:r>
              <a:rPr lang="en-US" sz="2400" dirty="0" err="1" smtClean="0"/>
              <a:t>ancha</a:t>
            </a:r>
            <a:r>
              <a:rPr lang="en-US" sz="2400" dirty="0" smtClean="0"/>
              <a:t>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chiqarishda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afzal</a:t>
            </a:r>
            <a:r>
              <a:rPr lang="ru-RU" sz="2400" dirty="0" smtClean="0"/>
              <a:t>.</a:t>
            </a:r>
          </a:p>
          <a:p>
            <a:pPr>
              <a:lnSpc>
                <a:spcPts val="3100"/>
              </a:lnSpc>
            </a:pPr>
            <a:r>
              <a:rPr lang="en-US" sz="2400" dirty="0" smtClean="0"/>
              <a:t>Ti2NbAl </a:t>
            </a:r>
            <a:r>
              <a:rPr lang="en-US" sz="2400" dirty="0" err="1" smtClean="0"/>
              <a:t>ortho-faza</a:t>
            </a:r>
            <a:r>
              <a:rPr lang="en-US" sz="2400" dirty="0" smtClean="0"/>
              <a:t> </a:t>
            </a:r>
            <a:r>
              <a:rPr lang="en-US" sz="2400" dirty="0" err="1" smtClean="0"/>
              <a:t>asosida</a:t>
            </a:r>
            <a:r>
              <a:rPr lang="en-US" sz="2400" dirty="0" smtClean="0"/>
              <a:t> Titanium </a:t>
            </a:r>
            <a:r>
              <a:rPr lang="en-US" sz="2400" dirty="0" err="1" smtClean="0"/>
              <a:t>qotishmalari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ulardan</a:t>
            </a:r>
            <a:r>
              <a:rPr lang="en-US" sz="2400" dirty="0" smtClean="0"/>
              <a:t> </a:t>
            </a:r>
            <a:r>
              <a:rPr lang="en-US" sz="2400" dirty="0" err="1" smtClean="0"/>
              <a:t>qismlarni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chiqarish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texnologiyasi</a:t>
            </a:r>
            <a:r>
              <a:rPr lang="en-US" sz="2400" dirty="0" smtClean="0"/>
              <a:t> </a:t>
            </a:r>
            <a:r>
              <a:rPr lang="en-US" sz="2400" dirty="0" err="1" smtClean="0"/>
              <a:t>faqat</a:t>
            </a:r>
            <a:r>
              <a:rPr lang="en-US" sz="2400" dirty="0" smtClean="0"/>
              <a:t> 4 </a:t>
            </a:r>
            <a:r>
              <a:rPr lang="en-US" sz="2400" dirty="0" err="1" smtClean="0"/>
              <a:t>davlat</a:t>
            </a:r>
            <a:r>
              <a:rPr lang="en-US" sz="2400" dirty="0" smtClean="0"/>
              <a:t> </a:t>
            </a:r>
            <a:r>
              <a:rPr lang="en-US" sz="2400" dirty="0" err="1" smtClean="0"/>
              <a:t>o’zlashtirgan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endParaRPr lang="en-US" sz="2400" dirty="0" smtClean="0"/>
          </a:p>
          <a:p>
            <a:endParaRPr lang="en-US" sz="2400" dirty="0" smtClean="0"/>
          </a:p>
          <a:p>
            <a:endParaRPr lang="en-US" sz="2400" dirty="0" smtClean="0"/>
          </a:p>
          <a:p>
            <a:endParaRPr lang="en-US" sz="2400" dirty="0" smtClean="0"/>
          </a:p>
          <a:p>
            <a:endParaRPr lang="ru-RU" sz="2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000" b="1" dirty="0" err="1" smtClean="0">
                <a:solidFill>
                  <a:srgbClr val="FF0000"/>
                </a:solidFill>
              </a:rPr>
              <a:t>Istiqbolli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</a:rPr>
              <a:t>aviatsiya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</a:rPr>
              <a:t>dvigatellari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</a:rPr>
              <a:t>uchun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</a:rPr>
              <a:t>mo'ljallangan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</a:rPr>
              <a:t>yangi</a:t>
            </a:r>
            <a:r>
              <a:rPr lang="en-US" sz="3000" b="1" dirty="0" smtClean="0">
                <a:solidFill>
                  <a:srgbClr val="FF0000"/>
                </a:solidFill>
              </a:rPr>
              <a:t> Titanium </a:t>
            </a:r>
            <a:r>
              <a:rPr lang="en-US" sz="3000" b="1" dirty="0" err="1" smtClean="0">
                <a:solidFill>
                  <a:srgbClr val="FF0000"/>
                </a:solidFill>
              </a:rPr>
              <a:t>va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</a:rPr>
              <a:t>Nikel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</a:rPr>
              <a:t>materiallari</a:t>
            </a: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endParaRPr lang="ru-RU" sz="30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643050"/>
            <a:ext cx="7926708" cy="500066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dirty="0" smtClean="0"/>
              <a:t>Titan, </a:t>
            </a:r>
            <a:r>
              <a:rPr lang="en-US" sz="2400" dirty="0" err="1" smtClean="0"/>
              <a:t>Nikel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Temirga</a:t>
            </a:r>
            <a:r>
              <a:rPr lang="en-US" sz="2400" dirty="0" smtClean="0"/>
              <a:t> </a:t>
            </a:r>
            <a:r>
              <a:rPr lang="en-US" sz="2400" dirty="0" err="1" smtClean="0"/>
              <a:t>asoslangan</a:t>
            </a:r>
            <a:r>
              <a:rPr lang="en-US" sz="2400" dirty="0" smtClean="0"/>
              <a:t> </a:t>
            </a:r>
            <a:r>
              <a:rPr lang="en-US" sz="2400" dirty="0" err="1" smtClean="0"/>
              <a:t>issiqqa</a:t>
            </a:r>
            <a:r>
              <a:rPr lang="en-US" sz="2400" dirty="0" smtClean="0"/>
              <a:t> </a:t>
            </a:r>
            <a:r>
              <a:rPr lang="en-US" sz="2400" dirty="0" err="1" smtClean="0"/>
              <a:t>chidamli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qotishmalarni</a:t>
            </a:r>
            <a:r>
              <a:rPr lang="en-US" sz="2400" dirty="0" smtClean="0"/>
              <a:t> Titan </a:t>
            </a:r>
            <a:r>
              <a:rPr lang="en-US" sz="2400" dirty="0" err="1" smtClean="0"/>
              <a:t>alyuminidlariga</a:t>
            </a:r>
            <a:r>
              <a:rPr lang="en-US" sz="2400" dirty="0" smtClean="0"/>
              <a:t> (Ti3Al, </a:t>
            </a:r>
            <a:r>
              <a:rPr lang="en-US" sz="2400" dirty="0" err="1" smtClean="0"/>
              <a:t>TiAl</a:t>
            </a:r>
            <a:r>
              <a:rPr lang="en-US" sz="2400" dirty="0" smtClean="0"/>
              <a:t>, Ti2NbAl) </a:t>
            </a:r>
            <a:r>
              <a:rPr lang="en-US" sz="2400" dirty="0" err="1" smtClean="0"/>
              <a:t>almashtirish</a:t>
            </a:r>
            <a:r>
              <a:rPr lang="en-US" sz="2400" dirty="0" smtClean="0"/>
              <a:t> </a:t>
            </a:r>
            <a:r>
              <a:rPr lang="en-US" sz="2400" dirty="0" err="1" smtClean="0"/>
              <a:t>statorning</a:t>
            </a:r>
            <a:r>
              <a:rPr lang="en-US" sz="2400" dirty="0" smtClean="0"/>
              <a:t> </a:t>
            </a:r>
            <a:r>
              <a:rPr lang="en-US" sz="2400" dirty="0" err="1" smtClean="0"/>
              <a:t>massani</a:t>
            </a:r>
            <a:r>
              <a:rPr lang="en-US" sz="2400" dirty="0" smtClean="0"/>
              <a:t> 20-40% </a:t>
            </a:r>
            <a:r>
              <a:rPr lang="en-US" sz="2400" dirty="0" err="1" smtClean="0"/>
              <a:t>ga</a:t>
            </a:r>
            <a:r>
              <a:rPr lang="en-US" sz="2400" dirty="0" smtClean="0"/>
              <a:t> </a:t>
            </a:r>
            <a:r>
              <a:rPr lang="en-US" sz="2400" dirty="0" err="1" smtClean="0"/>
              <a:t>kamaytirishga</a:t>
            </a:r>
            <a:r>
              <a:rPr lang="en-US" sz="2400" dirty="0" smtClean="0"/>
              <a:t> </a:t>
            </a:r>
            <a:r>
              <a:rPr lang="en-US" sz="2400" dirty="0" err="1" smtClean="0"/>
              <a:t>imkon</a:t>
            </a:r>
            <a:r>
              <a:rPr lang="en-US" sz="2400" dirty="0" smtClean="0"/>
              <a:t> </a:t>
            </a:r>
            <a:r>
              <a:rPr lang="en-US" sz="2400" dirty="0" err="1" smtClean="0"/>
              <a:t>beradi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inertsial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yuklamalarini</a:t>
            </a:r>
            <a:r>
              <a:rPr lang="en-US" sz="2400" dirty="0" smtClean="0"/>
              <a:t> </a:t>
            </a:r>
            <a:r>
              <a:rPr lang="en-US" sz="2400" dirty="0" err="1" smtClean="0"/>
              <a:t>kamaytiradi</a:t>
            </a:r>
            <a:r>
              <a:rPr lang="en-US" sz="2400" dirty="0" smtClean="0"/>
              <a:t>, </a:t>
            </a:r>
            <a:r>
              <a:rPr lang="en-US" sz="2400" dirty="0" err="1" smtClean="0"/>
              <a:t>quvvatni</a:t>
            </a:r>
            <a:r>
              <a:rPr lang="en-US" sz="2400" dirty="0" smtClean="0"/>
              <a:t>, </a:t>
            </a:r>
            <a:r>
              <a:rPr lang="en-US" sz="2400" dirty="0" err="1" smtClean="0"/>
              <a:t>samaradorlikni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dvigatel</a:t>
            </a:r>
            <a:r>
              <a:rPr lang="en-US" sz="2400" dirty="0" smtClean="0"/>
              <a:t> </a:t>
            </a:r>
            <a:r>
              <a:rPr lang="en-US" sz="2400" dirty="0" err="1" smtClean="0"/>
              <a:t>resursini</a:t>
            </a:r>
            <a:r>
              <a:rPr lang="en-US" sz="2400" dirty="0" smtClean="0"/>
              <a:t> </a:t>
            </a:r>
            <a:r>
              <a:rPr lang="en-US" sz="2400" dirty="0" err="1" smtClean="0"/>
              <a:t>oshiradi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pPr>
              <a:buNone/>
            </a:pPr>
            <a:r>
              <a:rPr lang="en-US" sz="2400" dirty="0" smtClean="0"/>
              <a:t>Titan </a:t>
            </a:r>
            <a:r>
              <a:rPr lang="en-US" sz="2400" dirty="0" err="1" smtClean="0"/>
              <a:t>intermetallidlardan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foydalanish</a:t>
            </a:r>
            <a:r>
              <a:rPr lang="en-US" sz="2400" dirty="0" smtClean="0"/>
              <a:t> Titan </a:t>
            </a:r>
            <a:r>
              <a:rPr lang="en-US" sz="2400" dirty="0" err="1" smtClean="0"/>
              <a:t>qotishmalaridan</a:t>
            </a:r>
            <a:r>
              <a:rPr lang="en-US" sz="2400" dirty="0" smtClean="0"/>
              <a:t> </a:t>
            </a:r>
            <a:r>
              <a:rPr lang="en-US" sz="2400" dirty="0" err="1" smtClean="0"/>
              <a:t>tayyorlangan</a:t>
            </a:r>
            <a:r>
              <a:rPr lang="en-US" sz="2400" dirty="0" smtClean="0"/>
              <a:t> </a:t>
            </a:r>
            <a:r>
              <a:rPr lang="en-US" sz="2400" dirty="0" err="1" smtClean="0"/>
              <a:t>qismlarga</a:t>
            </a:r>
            <a:r>
              <a:rPr lang="en-US" sz="2400" dirty="0" smtClean="0"/>
              <a:t> </a:t>
            </a:r>
            <a:r>
              <a:rPr lang="en-US" sz="2400" dirty="0" err="1" smtClean="0"/>
              <a:t>nisbatan</a:t>
            </a:r>
            <a:r>
              <a:rPr lang="en-US" sz="2400" dirty="0" smtClean="0"/>
              <a:t> </a:t>
            </a:r>
            <a:r>
              <a:rPr lang="en-US" sz="2400" dirty="0" err="1" smtClean="0"/>
              <a:t>ish</a:t>
            </a:r>
            <a:r>
              <a:rPr lang="en-US" sz="2400" dirty="0" smtClean="0"/>
              <a:t> </a:t>
            </a:r>
            <a:r>
              <a:rPr lang="en-US" sz="2400" dirty="0" err="1" smtClean="0"/>
              <a:t>haroratini</a:t>
            </a:r>
            <a:r>
              <a:rPr lang="en-US" sz="2400" dirty="0" smtClean="0"/>
              <a:t> 100-200 ° C </a:t>
            </a:r>
            <a:r>
              <a:rPr lang="en-US" sz="2400" dirty="0" err="1" smtClean="0"/>
              <a:t>oshirish</a:t>
            </a:r>
            <a:r>
              <a:rPr lang="en-US" sz="2400" dirty="0" smtClean="0"/>
              <a:t> </a:t>
            </a:r>
            <a:r>
              <a:rPr lang="en-US" sz="2400" dirty="0" err="1" smtClean="0"/>
              <a:t>imkonini</a:t>
            </a:r>
            <a:r>
              <a:rPr lang="en-US" sz="2400" dirty="0" smtClean="0"/>
              <a:t> </a:t>
            </a:r>
            <a:r>
              <a:rPr lang="en-US" sz="2400" dirty="0" err="1" smtClean="0"/>
              <a:t>beradi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pPr>
              <a:buNone/>
            </a:pPr>
            <a:r>
              <a:rPr lang="en-US" sz="2400" dirty="0" err="1" smtClean="0"/>
              <a:t>Yangi</a:t>
            </a:r>
            <a:r>
              <a:rPr lang="en-US" sz="2400" dirty="0" smtClean="0"/>
              <a:t> Titan </a:t>
            </a:r>
            <a:r>
              <a:rPr lang="en-US" sz="2400" dirty="0" err="1" smtClean="0"/>
              <a:t>qotishmasidan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yangi</a:t>
            </a:r>
            <a:r>
              <a:rPr lang="en-US" sz="2400" dirty="0" smtClean="0"/>
              <a:t> </a:t>
            </a:r>
            <a:r>
              <a:rPr lang="en-US" sz="2400" dirty="0" err="1" smtClean="0"/>
              <a:t>issiqlikka</a:t>
            </a:r>
            <a:r>
              <a:rPr lang="en-US" sz="2400" dirty="0" smtClean="0"/>
              <a:t> </a:t>
            </a:r>
            <a:r>
              <a:rPr lang="en-US" sz="2400" dirty="0" err="1" smtClean="0"/>
              <a:t>chidamli</a:t>
            </a:r>
            <a:r>
              <a:rPr lang="en-US" sz="2400" dirty="0" smtClean="0"/>
              <a:t> </a:t>
            </a:r>
            <a:r>
              <a:rPr lang="en-US" sz="2400" dirty="0" err="1" smtClean="0"/>
              <a:t>Nikel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qotishmasi</a:t>
            </a:r>
            <a:r>
              <a:rPr lang="en-US" sz="2400" dirty="0" smtClean="0"/>
              <a:t> </a:t>
            </a:r>
            <a:r>
              <a:rPr lang="en-US" sz="2400" dirty="0" err="1" smtClean="0"/>
              <a:t>Elektron</a:t>
            </a:r>
            <a:r>
              <a:rPr lang="en-US" sz="2400" dirty="0" smtClean="0"/>
              <a:t> </a:t>
            </a:r>
            <a:r>
              <a:rPr lang="en-US" sz="2400" dirty="0" err="1" smtClean="0"/>
              <a:t>nur</a:t>
            </a:r>
            <a:r>
              <a:rPr lang="en-US" sz="2400" dirty="0" smtClean="0"/>
              <a:t> </a:t>
            </a:r>
            <a:r>
              <a:rPr lang="en-US" sz="2400" dirty="0" err="1" smtClean="0"/>
              <a:t>payvandlash</a:t>
            </a:r>
            <a:r>
              <a:rPr lang="en-US" sz="2400" dirty="0" smtClean="0"/>
              <a:t> (ENP) </a:t>
            </a:r>
            <a:r>
              <a:rPr lang="en-US" sz="2400" dirty="0" err="1" smtClean="0"/>
              <a:t>texnologiyasi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ishlov</a:t>
            </a:r>
            <a:r>
              <a:rPr lang="en-US" sz="2400" dirty="0" smtClean="0"/>
              <a:t> </a:t>
            </a:r>
            <a:r>
              <a:rPr lang="en-US" sz="2400" dirty="0" err="1" smtClean="0"/>
              <a:t>beriladi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defektsiz</a:t>
            </a:r>
            <a:r>
              <a:rPr lang="en-US" sz="2400" dirty="0" smtClean="0"/>
              <a:t> </a:t>
            </a:r>
            <a:r>
              <a:rPr lang="en-US" sz="2400" dirty="0" err="1" smtClean="0"/>
              <a:t>payvandlashga</a:t>
            </a:r>
            <a:r>
              <a:rPr lang="en-US" sz="2400" dirty="0" smtClean="0"/>
              <a:t> </a:t>
            </a:r>
            <a:r>
              <a:rPr lang="en-US" sz="2400" dirty="0" err="1" smtClean="0"/>
              <a:t>erishilda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bosim</a:t>
            </a:r>
            <a:r>
              <a:rPr lang="en-US" dirty="0" smtClean="0"/>
              <a:t> </a:t>
            </a:r>
            <a:r>
              <a:rPr lang="en-US" dirty="0" err="1" smtClean="0"/>
              <a:t>kompressori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646" indent="-514350">
              <a:buAutoNum type="arabicPeriod"/>
            </a:pPr>
            <a:r>
              <a:rPr lang="en-US" dirty="0" err="1" smtClean="0"/>
              <a:t>Muraqqab</a:t>
            </a:r>
            <a:r>
              <a:rPr lang="en-US" dirty="0" smtClean="0"/>
              <a:t> </a:t>
            </a:r>
            <a:r>
              <a:rPr lang="en-US" dirty="0" err="1" smtClean="0"/>
              <a:t>tuzilishi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aniqlilik</a:t>
            </a:r>
            <a:endParaRPr lang="en-US" dirty="0" smtClean="0"/>
          </a:p>
          <a:p>
            <a:pPr marL="596646" indent="-514350">
              <a:buAutoNum type="arabicPeriod"/>
            </a:pPr>
            <a:r>
              <a:rPr lang="en-US" dirty="0" err="1" smtClean="0"/>
              <a:t>Og’ir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sharoiti</a:t>
            </a:r>
            <a:r>
              <a:rPr lang="en-US" dirty="0" smtClean="0"/>
              <a:t> (</a:t>
            </a:r>
            <a:r>
              <a:rPr lang="en-US" dirty="0" err="1" smtClean="0"/>
              <a:t>balang</a:t>
            </a:r>
            <a:r>
              <a:rPr lang="en-US" dirty="0" smtClean="0"/>
              <a:t> </a:t>
            </a:r>
            <a:r>
              <a:rPr lang="en-US" dirty="0" err="1" smtClean="0"/>
              <a:t>aylanish</a:t>
            </a:r>
            <a:r>
              <a:rPr lang="en-US" dirty="0" smtClean="0"/>
              <a:t> </a:t>
            </a:r>
            <a:r>
              <a:rPr lang="en-US" dirty="0" err="1" smtClean="0"/>
              <a:t>tezligi</a:t>
            </a:r>
            <a:r>
              <a:rPr lang="en-US" dirty="0" smtClean="0"/>
              <a:t>,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haroratlar</a:t>
            </a:r>
            <a:r>
              <a:rPr lang="en-US" dirty="0" smtClean="0"/>
              <a:t>  </a:t>
            </a:r>
          </a:p>
          <a:p>
            <a:pPr marL="596646" indent="-514350">
              <a:buAutoNum type="arabicPeriod"/>
            </a:pPr>
            <a:r>
              <a:rPr lang="en-US" dirty="0" err="1" smtClean="0"/>
              <a:t>Mahsus</a:t>
            </a:r>
            <a:r>
              <a:rPr lang="en-US" dirty="0" smtClean="0"/>
              <a:t> </a:t>
            </a:r>
          </a:p>
          <a:p>
            <a:pPr marL="596646" indent="-514350">
              <a:buNone/>
            </a:pPr>
            <a:r>
              <a:rPr lang="en-US" dirty="0" smtClean="0"/>
              <a:t>	</a:t>
            </a:r>
            <a:r>
              <a:rPr lang="en-US" dirty="0" err="1" smtClean="0"/>
              <a:t>talablar</a:t>
            </a:r>
            <a:endParaRPr lang="ru-RU" dirty="0"/>
          </a:p>
        </p:txBody>
      </p:sp>
      <p:pic>
        <p:nvPicPr>
          <p:cNvPr id="54274" name="Picture 2" descr="О турбинах, авиационных и не только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6059" y="3429000"/>
            <a:ext cx="4270927" cy="28403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42852"/>
            <a:ext cx="7498080" cy="1143000"/>
          </a:xfrm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Eng </a:t>
            </a:r>
            <a:r>
              <a:rPr lang="en-US" sz="3600" b="1" dirty="0" err="1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katta</a:t>
            </a:r>
            <a:r>
              <a:rPr lang="en-US" sz="36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tirsakli</a:t>
            </a:r>
            <a:r>
              <a:rPr lang="en-US" sz="36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val</a:t>
            </a:r>
            <a:r>
              <a:rPr lang="en-US" sz="36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lang="en-US" sz="3600" b="1" dirty="0" err="1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mahsus</a:t>
            </a:r>
            <a:r>
              <a:rPr lang="en-US" sz="36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talablar</a:t>
            </a:r>
            <a:r>
              <a:rPr lang="en-US" sz="36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)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https://scontent.ftas1-1.fna.fbcdn.net/v/t1.6435-9/181129963_2982383945338680_6098324683814524627_n.jpg?_nc_cat=102&amp;ccb=1-3&amp;_nc_sid=730e14&amp;_nc_ohc=K-F7nfv0XbQAX96HF9K&amp;_nc_ht=scontent.ftas1-1.fna&amp;oh=f2adcd287906aa294a7175aa926b7a0d&amp;oe=60B4F3C6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500174"/>
            <a:ext cx="3547636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000100" y="1285860"/>
            <a:ext cx="421484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5241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100 000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ot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quvvatli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Wartsila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lang="ru-RU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Sulzer</a:t>
            </a:r>
            <a:r>
              <a:rPr lang="ru-RU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RTA96-C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kema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dizel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dvigateli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tusakli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25241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Tsilinr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~ 1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metr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x 2,5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metr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hajmi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1 820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litr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quvvati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7 780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ot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</a:t>
            </a:r>
            <a:r>
              <a:rPr lang="ru-RU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25241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ru-RU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4-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tsilindr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uzunligi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27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metr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quvvati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</a:t>
            </a:r>
            <a:r>
              <a:rPr lang="ru-RU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08 920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ot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102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aylanish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minutiga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7 603 850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nyuton-metr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aylanish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moment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yaratadi</a:t>
            </a:r>
            <a:r>
              <a:rPr lang="ru-RU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25241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Dvigatel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vazni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2 300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tonna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tirsakli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vazni</a:t>
            </a:r>
            <a:r>
              <a:rPr lang="en-US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300 </a:t>
            </a:r>
            <a:r>
              <a:rPr lang="en-US" sz="2400" dirty="0" err="1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tonna</a:t>
            </a:r>
            <a:r>
              <a:rPr lang="ru-RU" sz="2400" dirty="0" smtClean="0">
                <a:solidFill>
                  <a:srgbClr val="05050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74638"/>
            <a:ext cx="7858180" cy="11430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Avtomobil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kuzovi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qattiqligi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namunasi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smtClean="0">
                <a:effectLst/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https://amastercar.ru/articles/body_of_car.shtml </a:t>
            </a:r>
            <a:r>
              <a:rPr lang="en-US" sz="2400" dirty="0" smtClean="0">
                <a:effectLst/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https://amastercar.ru/articles/img/kuzov_delaut2.jpg"/>
          <p:cNvPicPr>
            <a:picLocks noGrp="1"/>
          </p:cNvPicPr>
          <p:nvPr>
            <p:ph idx="1"/>
          </p:nvPr>
        </p:nvPicPr>
        <p:blipFill>
          <a:blip r:embed="rId2"/>
          <a:srcRect r="9800" b="12820"/>
          <a:stretch>
            <a:fillRect/>
          </a:stretch>
        </p:blipFill>
        <p:spPr bwMode="auto">
          <a:xfrm>
            <a:off x="1748155" y="1643050"/>
            <a:ext cx="6824373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7000892" y="6143644"/>
            <a:ext cx="1714512" cy="45085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Qattiqlik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darajasi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3" descr="https://amastercar.ru/articles/img/kuzov_delaut2.jpg"/>
          <p:cNvPicPr>
            <a:picLocks/>
          </p:cNvPicPr>
          <p:nvPr/>
        </p:nvPicPr>
        <p:blipFill>
          <a:blip r:embed="rId2"/>
          <a:srcRect r="9800" b="12820"/>
          <a:stretch>
            <a:fillRect/>
          </a:stretch>
        </p:blipFill>
        <p:spPr bwMode="auto">
          <a:xfrm>
            <a:off x="1285852" y="1571612"/>
            <a:ext cx="750099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err="1" smtClean="0">
                <a:solidFill>
                  <a:srgbClr val="FF0000"/>
                </a:solidFill>
              </a:rPr>
              <a:t>Avtomobil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kuzovi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materiallar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farqi</a:t>
            </a:r>
            <a:r>
              <a:rPr lang="en-US" sz="3200" b="1" dirty="0" smtClean="0">
                <a:solidFill>
                  <a:srgbClr val="FF0000"/>
                </a:solidFill>
              </a:rPr>
              <a:t/>
            </a:r>
            <a:br>
              <a:rPr lang="en-US" sz="3200" b="1" dirty="0" smtClean="0">
                <a:solidFill>
                  <a:srgbClr val="FF0000"/>
                </a:solidFill>
              </a:rPr>
            </a:br>
            <a:r>
              <a:rPr lang="en-US" sz="2400" b="1" dirty="0" smtClean="0">
                <a:solidFill>
                  <a:schemeClr val="tx1"/>
                </a:solidFill>
                <a:effectLst/>
              </a:rPr>
              <a:t>(</a:t>
            </a:r>
            <a:r>
              <a:rPr lang="ru-RU" sz="2400" dirty="0" smtClean="0">
                <a:solidFill>
                  <a:schemeClr val="tx1"/>
                </a:solidFill>
              </a:rPr>
              <a:t>https://amastercar.ru/articles/body_of_car.shtml</a:t>
            </a:r>
            <a:r>
              <a:rPr lang="en-US" sz="2000" dirty="0" smtClean="0">
                <a:solidFill>
                  <a:schemeClr val="tx1"/>
                </a:solidFill>
              </a:rPr>
              <a:t>)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Из чего делают кузова автомобилей - какие материалы применяют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35100" y="1738908"/>
            <a:ext cx="7499350" cy="4218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011222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Avtomobil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kuzovi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materiallari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71546"/>
            <a:ext cx="7858180" cy="550072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b="1" dirty="0" err="1" smtClean="0"/>
              <a:t>Po’latlar</a:t>
            </a:r>
            <a:r>
              <a:rPr lang="en-US" sz="2400" dirty="0" smtClean="0"/>
              <a:t> </a:t>
            </a:r>
            <a:r>
              <a:rPr lang="en-US" sz="2400" dirty="0" err="1" smtClean="0"/>
              <a:t>qalinligi</a:t>
            </a:r>
            <a:r>
              <a:rPr lang="en-US" sz="2400" dirty="0" smtClean="0"/>
              <a:t> 0,6 ~ 1.6 mm </a:t>
            </a:r>
            <a:r>
              <a:rPr lang="en-US" sz="2400" dirty="0" err="1" smtClean="0"/>
              <a:t>li</a:t>
            </a:r>
            <a:r>
              <a:rPr lang="en-US" sz="2400" dirty="0" smtClean="0"/>
              <a:t> </a:t>
            </a:r>
            <a:r>
              <a:rPr lang="en-US" sz="2400" dirty="0" err="1" smtClean="0"/>
              <a:t>kam</a:t>
            </a:r>
            <a:r>
              <a:rPr lang="en-US" sz="2400" dirty="0" smtClean="0"/>
              <a:t> </a:t>
            </a:r>
            <a:r>
              <a:rPr lang="en-US" sz="2400" dirty="0" err="1" smtClean="0"/>
              <a:t>uglerodli</a:t>
            </a:r>
            <a:r>
              <a:rPr lang="en-US" sz="2400" dirty="0" smtClean="0"/>
              <a:t> list </a:t>
            </a:r>
            <a:r>
              <a:rPr lang="en-US" sz="2400" dirty="0" err="1" smtClean="0"/>
              <a:t>ishlatiladi</a:t>
            </a:r>
            <a:r>
              <a:rPr lang="en-US" sz="2400" dirty="0" smtClean="0"/>
              <a:t>. </a:t>
            </a:r>
            <a:r>
              <a:rPr lang="en-US" sz="2400" dirty="0" err="1" smtClean="0"/>
              <a:t>Asos</a:t>
            </a:r>
            <a:r>
              <a:rPr lang="en-US" sz="2400" dirty="0" smtClean="0"/>
              <a:t>: </a:t>
            </a:r>
          </a:p>
          <a:p>
            <a:r>
              <a:rPr lang="en-US" sz="2000" dirty="0" err="1" smtClean="0"/>
              <a:t>arzon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yengil</a:t>
            </a:r>
            <a:r>
              <a:rPr lang="en-US" sz="2000" dirty="0" smtClean="0"/>
              <a:t> material (</a:t>
            </a:r>
            <a:r>
              <a:rPr lang="en-US" sz="2000" dirty="0" err="1" smtClean="0"/>
              <a:t>chidamli</a:t>
            </a:r>
            <a:r>
              <a:rPr lang="en-US" sz="2000" dirty="0" smtClean="0"/>
              <a:t> </a:t>
            </a:r>
            <a:r>
              <a:rPr lang="en-US" sz="2000" dirty="0" err="1" smtClean="0"/>
              <a:t>kuzov</a:t>
            </a:r>
            <a:r>
              <a:rPr lang="en-US" sz="2000" dirty="0" smtClean="0"/>
              <a:t>), </a:t>
            </a:r>
          </a:p>
          <a:p>
            <a:r>
              <a:rPr lang="en-US" sz="2000" dirty="0" err="1" smtClean="0"/>
              <a:t>yuqori</a:t>
            </a:r>
            <a:r>
              <a:rPr lang="en-US" sz="2000" dirty="0" smtClean="0"/>
              <a:t> </a:t>
            </a:r>
            <a:r>
              <a:rPr lang="en-US" sz="2000" dirty="0" err="1" smtClean="0"/>
              <a:t>texnologik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mexanik</a:t>
            </a:r>
            <a:r>
              <a:rPr lang="en-US" sz="2000" dirty="0" smtClean="0"/>
              <a:t> </a:t>
            </a:r>
            <a:r>
              <a:rPr lang="en-US" sz="2000" dirty="0" err="1" smtClean="0"/>
              <a:t>xususiyatlari</a:t>
            </a:r>
            <a:r>
              <a:rPr lang="en-US" sz="2000" dirty="0" smtClean="0"/>
              <a:t>, </a:t>
            </a:r>
          </a:p>
          <a:p>
            <a:r>
              <a:rPr lang="en-US" sz="2000" dirty="0" err="1" smtClean="0"/>
              <a:t>shtampovkada</a:t>
            </a:r>
            <a:r>
              <a:rPr lang="en-US" sz="2000" dirty="0" smtClean="0"/>
              <a:t> </a:t>
            </a:r>
            <a:r>
              <a:rPr lang="en-US" sz="2000" dirty="0" err="1" smtClean="0"/>
              <a:t>chuqur</a:t>
            </a:r>
            <a:r>
              <a:rPr lang="en-US" sz="2000" dirty="0" smtClean="0"/>
              <a:t> </a:t>
            </a:r>
            <a:r>
              <a:rPr lang="en-US" sz="2000" dirty="0" err="1" smtClean="0"/>
              <a:t>tortilishi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ko’pligi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>
              <a:buNone/>
            </a:pPr>
            <a:r>
              <a:rPr lang="en-US" sz="2400" b="1" dirty="0" err="1" smtClean="0"/>
              <a:t>Zaif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tomoni</a:t>
            </a:r>
            <a:r>
              <a:rPr lang="en-US" sz="2400" b="1" dirty="0" smtClean="0"/>
              <a:t> </a:t>
            </a:r>
            <a:r>
              <a:rPr lang="en-US" sz="2400" dirty="0" smtClean="0"/>
              <a:t>– </a:t>
            </a:r>
            <a:r>
              <a:rPr lang="en-US" sz="2400" dirty="0" err="1" smtClean="0"/>
              <a:t>korroziyaga</a:t>
            </a:r>
            <a:r>
              <a:rPr lang="en-US" sz="2400" dirty="0" smtClean="0"/>
              <a:t> </a:t>
            </a:r>
            <a:r>
              <a:rPr lang="en-US" sz="2400" dirty="0" err="1" smtClean="0"/>
              <a:t>moyilligi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zichligi</a:t>
            </a:r>
            <a:r>
              <a:rPr lang="en-US" sz="2400" dirty="0" smtClean="0"/>
              <a:t> (</a:t>
            </a:r>
            <a:r>
              <a:rPr lang="en-US" sz="2400" dirty="0" err="1" smtClean="0"/>
              <a:t>birlilik</a:t>
            </a:r>
            <a:r>
              <a:rPr lang="en-US" sz="2400" dirty="0" smtClean="0"/>
              <a:t> </a:t>
            </a:r>
            <a:r>
              <a:rPr lang="en-US" sz="2400" dirty="0" err="1" smtClean="0"/>
              <a:t>vazni</a:t>
            </a:r>
            <a:r>
              <a:rPr lang="en-US" sz="2400" dirty="0" smtClean="0"/>
              <a:t>).</a:t>
            </a:r>
            <a:endParaRPr lang="ru-RU" sz="2400" dirty="0" smtClean="0"/>
          </a:p>
          <a:p>
            <a:pPr>
              <a:buNone/>
            </a:pPr>
            <a:r>
              <a:rPr lang="en-US" sz="2400" b="1" dirty="0" err="1" smtClean="0"/>
              <a:t>Innovatsiyon</a:t>
            </a:r>
            <a:r>
              <a:rPr lang="en-US" sz="2400" b="1" dirty="0" smtClean="0"/>
              <a:t> material  </a:t>
            </a:r>
            <a:r>
              <a:rPr lang="en-US" sz="2400" dirty="0" smtClean="0"/>
              <a:t>TWIP </a:t>
            </a:r>
            <a:r>
              <a:rPr lang="en-US" sz="2400" dirty="0" err="1" smtClean="0"/>
              <a:t>po’latlari</a:t>
            </a:r>
            <a:r>
              <a:rPr lang="en-US" sz="2400" dirty="0" smtClean="0"/>
              <a:t>: </a:t>
            </a:r>
          </a:p>
          <a:p>
            <a:r>
              <a:rPr lang="en-US" sz="2000" dirty="0" err="1" smtClean="0"/>
              <a:t>tarkibida</a:t>
            </a:r>
            <a:r>
              <a:rPr lang="en-US" sz="2000" dirty="0" smtClean="0"/>
              <a:t> </a:t>
            </a:r>
            <a:r>
              <a:rPr lang="en-US" sz="2000" dirty="0" err="1" smtClean="0"/>
              <a:t>yuqori</a:t>
            </a:r>
            <a:r>
              <a:rPr lang="en-US" sz="2000" dirty="0" smtClean="0"/>
              <a:t> </a:t>
            </a:r>
            <a:r>
              <a:rPr lang="en-US" sz="2000" dirty="0" err="1" smtClean="0"/>
              <a:t>marganets</a:t>
            </a:r>
            <a:r>
              <a:rPr lang="en-US" sz="2000" dirty="0" smtClean="0"/>
              <a:t> (Mg - 20% </a:t>
            </a:r>
            <a:r>
              <a:rPr lang="en-US" sz="2000" dirty="0" err="1" smtClean="0"/>
              <a:t>gacha</a:t>
            </a:r>
            <a:r>
              <a:rPr lang="en-US" sz="2000" dirty="0" smtClean="0"/>
              <a:t>), </a:t>
            </a:r>
          </a:p>
          <a:p>
            <a:r>
              <a:rPr lang="en-US" sz="2000" dirty="0" err="1" smtClean="0"/>
              <a:t>plastik</a:t>
            </a:r>
            <a:r>
              <a:rPr lang="en-US" sz="2000" dirty="0" smtClean="0"/>
              <a:t> </a:t>
            </a:r>
            <a:r>
              <a:rPr lang="en-US" sz="2000" dirty="0" err="1" smtClean="0"/>
              <a:t>deformatsiyaga</a:t>
            </a:r>
            <a:r>
              <a:rPr lang="en-US" sz="2000" dirty="0" smtClean="0"/>
              <a:t> </a:t>
            </a:r>
            <a:r>
              <a:rPr lang="en-US" sz="2000" dirty="0" err="1" smtClean="0"/>
              <a:t>moyil</a:t>
            </a:r>
            <a:r>
              <a:rPr lang="en-US" sz="2000" dirty="0" smtClean="0"/>
              <a:t> (</a:t>
            </a:r>
            <a:r>
              <a:rPr lang="en-US" sz="2000" dirty="0" err="1" smtClean="0"/>
              <a:t>nisbiy</a:t>
            </a:r>
            <a:r>
              <a:rPr lang="en-US" sz="2000" dirty="0" smtClean="0"/>
              <a:t> </a:t>
            </a:r>
            <a:r>
              <a:rPr lang="en-US" sz="2000" dirty="0" err="1" smtClean="0"/>
              <a:t>uzayish</a:t>
            </a:r>
            <a:r>
              <a:rPr lang="en-US" sz="2000" dirty="0" smtClean="0"/>
              <a:t> – 70% </a:t>
            </a:r>
            <a:r>
              <a:rPr lang="en-US" sz="2000" dirty="0" err="1" smtClean="0"/>
              <a:t>gacha</a:t>
            </a:r>
            <a:r>
              <a:rPr lang="en-US" sz="2000" dirty="0" smtClean="0"/>
              <a:t>)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</a:p>
          <a:p>
            <a:r>
              <a:rPr lang="en-US" sz="2000" dirty="0" err="1" smtClean="0"/>
              <a:t>mustaxkamligi</a:t>
            </a:r>
            <a:r>
              <a:rPr lang="en-US" sz="2000" dirty="0" smtClean="0"/>
              <a:t> 1300 </a:t>
            </a:r>
            <a:r>
              <a:rPr lang="en-US" sz="2000" dirty="0" err="1" smtClean="0"/>
              <a:t>Mpa</a:t>
            </a:r>
            <a:r>
              <a:rPr lang="en-US" sz="2000" dirty="0" smtClean="0"/>
              <a:t> </a:t>
            </a:r>
          </a:p>
          <a:p>
            <a:pPr>
              <a:buNone/>
            </a:pPr>
            <a:r>
              <a:rPr lang="en-US" sz="2400" dirty="0" smtClean="0"/>
              <a:t>(</a:t>
            </a:r>
            <a:r>
              <a:rPr lang="en-US" sz="2400" dirty="0" err="1" smtClean="0"/>
              <a:t>Xozirda</a:t>
            </a:r>
            <a:r>
              <a:rPr lang="en-US" sz="2400" dirty="0" smtClean="0"/>
              <a:t> </a:t>
            </a:r>
            <a:r>
              <a:rPr lang="en-US" sz="2400" dirty="0" err="1" smtClean="0"/>
              <a:t>oddiy</a:t>
            </a:r>
            <a:r>
              <a:rPr lang="en-US" sz="2400" dirty="0" smtClean="0"/>
              <a:t> </a:t>
            </a:r>
            <a:r>
              <a:rPr lang="en-US" sz="2400" dirty="0" err="1" smtClean="0"/>
              <a:t>po’latlarning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mustaxkamligi</a:t>
            </a:r>
            <a:r>
              <a:rPr lang="en-US" sz="2400" dirty="0" smtClean="0"/>
              <a:t> 210 </a:t>
            </a:r>
            <a:r>
              <a:rPr lang="en-US" sz="2400" dirty="0" err="1" smtClean="0"/>
              <a:t>MPa</a:t>
            </a:r>
            <a:r>
              <a:rPr lang="en-US" sz="2400" dirty="0" smtClean="0"/>
              <a:t> </a:t>
            </a:r>
            <a:r>
              <a:rPr lang="en-US" sz="2400" dirty="0" err="1" smtClean="0"/>
              <a:t>gacha</a:t>
            </a:r>
            <a:r>
              <a:rPr lang="en-US" sz="2400" dirty="0" smtClean="0"/>
              <a:t>,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mustaxkaligi</a:t>
            </a:r>
            <a:r>
              <a:rPr lang="en-US" sz="2400" dirty="0" smtClean="0"/>
              <a:t> </a:t>
            </a:r>
            <a:r>
              <a:rPr lang="en-US" sz="2400" dirty="0" err="1" smtClean="0"/>
              <a:t>po’lat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-210 ~ 550 </a:t>
            </a:r>
            <a:r>
              <a:rPr lang="en-US" sz="2400" dirty="0" err="1" smtClean="0"/>
              <a:t>Mpa</a:t>
            </a:r>
            <a:r>
              <a:rPr lang="en-US" sz="2400" dirty="0" smtClean="0"/>
              <a:t>).</a:t>
            </a:r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Avtomobil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kuzovi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materiallari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142984"/>
            <a:ext cx="7498080" cy="514353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US" b="1" dirty="0" err="1" smtClean="0"/>
              <a:t>Aluminiy</a:t>
            </a:r>
            <a:r>
              <a:rPr lang="en-US" b="1" dirty="0" smtClean="0"/>
              <a:t> </a:t>
            </a:r>
            <a:r>
              <a:rPr lang="en-US" b="1" dirty="0" err="1" smtClean="0"/>
              <a:t>qoyishmalari</a:t>
            </a:r>
            <a:r>
              <a:rPr lang="en-US" b="1" dirty="0" smtClean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avtomobil</a:t>
            </a:r>
            <a:r>
              <a:rPr lang="en-US" dirty="0" smtClean="0"/>
              <a:t> </a:t>
            </a:r>
            <a:r>
              <a:rPr lang="en-US" dirty="0" err="1" smtClean="0"/>
              <a:t>kuzovlari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nisbatan</a:t>
            </a:r>
            <a:r>
              <a:rPr lang="en-US" dirty="0" smtClean="0"/>
              <a:t> </a:t>
            </a:r>
            <a:r>
              <a:rPr lang="en-US" dirty="0" err="1" smtClean="0"/>
              <a:t>yaqindan</a:t>
            </a:r>
            <a:r>
              <a:rPr lang="en-US" dirty="0" smtClean="0"/>
              <a:t> </a:t>
            </a:r>
            <a:r>
              <a:rPr lang="en-US" dirty="0" err="1" smtClean="0"/>
              <a:t>beri</a:t>
            </a:r>
            <a:r>
              <a:rPr lang="en-US" dirty="0" smtClean="0"/>
              <a:t> </a:t>
            </a:r>
            <a:r>
              <a:rPr lang="en-US" dirty="0" err="1" smtClean="0"/>
              <a:t>ishlatilmoqda</a:t>
            </a:r>
            <a:r>
              <a:rPr lang="en-US" dirty="0" smtClean="0"/>
              <a:t>. </a:t>
            </a:r>
          </a:p>
          <a:p>
            <a:pPr>
              <a:lnSpc>
                <a:spcPct val="120000"/>
              </a:lnSpc>
            </a:pPr>
            <a:r>
              <a:rPr lang="en-US" dirty="0" err="1" smtClean="0"/>
              <a:t>Butun</a:t>
            </a:r>
            <a:r>
              <a:rPr lang="en-US" dirty="0" smtClean="0"/>
              <a:t> </a:t>
            </a:r>
            <a:r>
              <a:rPr lang="en-US" dirty="0" err="1" smtClean="0"/>
              <a:t>kuzov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alohida</a:t>
            </a:r>
            <a:r>
              <a:rPr lang="en-US" dirty="0" smtClean="0"/>
              <a:t> </a:t>
            </a:r>
            <a:r>
              <a:rPr lang="en-US" dirty="0" err="1" smtClean="0"/>
              <a:t>qismlarini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chiqish</a:t>
            </a:r>
            <a:r>
              <a:rPr lang="en-US" dirty="0" smtClean="0"/>
              <a:t> </a:t>
            </a:r>
            <a:r>
              <a:rPr lang="en-US" dirty="0" err="1" smtClean="0"/>
              <a:t>yo’lga</a:t>
            </a:r>
            <a:r>
              <a:rPr lang="en-US" dirty="0" smtClean="0"/>
              <a:t> </a:t>
            </a:r>
            <a:r>
              <a:rPr lang="en-US" dirty="0" err="1" smtClean="0"/>
              <a:t>qo’yilgan</a:t>
            </a:r>
            <a:r>
              <a:rPr lang="en-US" dirty="0" smtClean="0"/>
              <a:t> – </a:t>
            </a:r>
            <a:r>
              <a:rPr lang="en-US" dirty="0" err="1" smtClean="0"/>
              <a:t>kapotlar</a:t>
            </a:r>
            <a:r>
              <a:rPr lang="en-US" dirty="0" smtClean="0"/>
              <a:t>, </a:t>
            </a:r>
            <a:r>
              <a:rPr lang="en-US" dirty="0" err="1" smtClean="0"/>
              <a:t>eshik</a:t>
            </a:r>
            <a:r>
              <a:rPr lang="en-US" dirty="0" smtClean="0"/>
              <a:t>, tom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boshqalar</a:t>
            </a:r>
            <a:r>
              <a:rPr lang="en-US" dirty="0" smtClean="0"/>
              <a:t>. </a:t>
            </a:r>
          </a:p>
          <a:p>
            <a:pPr>
              <a:lnSpc>
                <a:spcPct val="120000"/>
              </a:lnSpc>
            </a:pP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xususiyatlari</a:t>
            </a:r>
            <a:r>
              <a:rPr lang="en-US" dirty="0" smtClean="0"/>
              <a:t> </a:t>
            </a:r>
            <a:r>
              <a:rPr lang="en-US" dirty="0" err="1" smtClean="0"/>
              <a:t>po’latga</a:t>
            </a:r>
            <a:r>
              <a:rPr lang="en-US" dirty="0" smtClean="0"/>
              <a:t> </a:t>
            </a:r>
            <a:r>
              <a:rPr lang="en-US" dirty="0" err="1" smtClean="0"/>
              <a:t>nisbatan</a:t>
            </a:r>
            <a:r>
              <a:rPr lang="en-US" dirty="0" smtClean="0"/>
              <a:t> past </a:t>
            </a:r>
            <a:r>
              <a:rPr lang="en-US" dirty="0" err="1" smtClean="0"/>
              <a:t>bo’lgani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qalinligini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 </a:t>
            </a:r>
            <a:r>
              <a:rPr lang="en-US" dirty="0" err="1" smtClean="0"/>
              <a:t>bo’ladi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po’latga</a:t>
            </a:r>
            <a:r>
              <a:rPr lang="en-US" dirty="0" smtClean="0"/>
              <a:t> </a:t>
            </a:r>
            <a:r>
              <a:rPr lang="en-US" dirty="0" err="1" smtClean="0"/>
              <a:t>qo’shish</a:t>
            </a:r>
            <a:r>
              <a:rPr lang="en-US" dirty="0" smtClean="0"/>
              <a:t> </a:t>
            </a:r>
            <a:r>
              <a:rPr lang="en-US" dirty="0" err="1" smtClean="0"/>
              <a:t>murakkabdir</a:t>
            </a:r>
            <a:r>
              <a:rPr lang="en-US" dirty="0" smtClean="0"/>
              <a:t>. 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FSW – Friction Stir Welding / </a:t>
            </a:r>
            <a:r>
              <a:rPr lang="en-US" dirty="0" err="1" smtClean="0"/>
              <a:t>Ishqalanish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Payvandlash</a:t>
            </a:r>
            <a:r>
              <a:rPr lang="en-US" dirty="0" smtClean="0"/>
              <a:t> </a:t>
            </a:r>
            <a:r>
              <a:rPr lang="en-US" dirty="0" err="1" smtClean="0"/>
              <a:t>texnologiyasi</a:t>
            </a:r>
            <a:r>
              <a:rPr lang="en-US" dirty="0" smtClean="0"/>
              <a:t> </a:t>
            </a:r>
            <a:r>
              <a:rPr lang="en-US" dirty="0" err="1" smtClean="0"/>
              <a:t>Po’lat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Aluminiylrning</a:t>
            </a:r>
            <a:r>
              <a:rPr lang="en-US" dirty="0" smtClean="0"/>
              <a:t> </a:t>
            </a:r>
            <a:r>
              <a:rPr lang="en-US" dirty="0" err="1" smtClean="0"/>
              <a:t>payvandlash</a:t>
            </a:r>
            <a:r>
              <a:rPr lang="en-US" dirty="0" smtClean="0"/>
              <a:t> </a:t>
            </a:r>
            <a:r>
              <a:rPr lang="en-US" dirty="0" err="1" smtClean="0"/>
              <a:t>imqonini</a:t>
            </a:r>
            <a:r>
              <a:rPr lang="en-US" dirty="0" smtClean="0"/>
              <a:t> </a:t>
            </a:r>
            <a:r>
              <a:rPr lang="en-US" dirty="0" err="1" smtClean="0"/>
              <a:t>beradi</a:t>
            </a:r>
            <a:r>
              <a:rPr lang="en-US" dirty="0" smtClean="0"/>
              <a:t>.</a:t>
            </a:r>
            <a:endParaRPr lang="ru-RU" dirty="0" smtClean="0"/>
          </a:p>
          <a:p>
            <a:pPr>
              <a:lnSpc>
                <a:spcPct val="120000"/>
              </a:lnSpc>
            </a:pPr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Yangi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texnologiya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yangi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imqoniyatlar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yaratadi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46972" b="14035"/>
          <a:stretch>
            <a:fillRect/>
          </a:stretch>
        </p:blipFill>
        <p:spPr bwMode="auto">
          <a:xfrm>
            <a:off x="1428728" y="1643050"/>
            <a:ext cx="6143668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500166" y="5214950"/>
            <a:ext cx="70009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000" dirty="0" smtClean="0"/>
              <a:t>– </a:t>
            </a:r>
            <a:r>
              <a:rPr lang="en-US" sz="2000" dirty="0" err="1" smtClean="0"/>
              <a:t>ishchi</a:t>
            </a:r>
            <a:r>
              <a:rPr lang="en-US" sz="2000" dirty="0" smtClean="0"/>
              <a:t> element, 	2. – </a:t>
            </a:r>
            <a:r>
              <a:rPr lang="en-US" sz="2000" dirty="0" err="1" smtClean="0"/>
              <a:t>kontakt</a:t>
            </a:r>
            <a:r>
              <a:rPr lang="en-US" sz="2000" dirty="0" smtClean="0"/>
              <a:t> </a:t>
            </a:r>
            <a:r>
              <a:rPr lang="en-US" sz="2000" dirty="0" err="1" smtClean="0"/>
              <a:t>dig’I</a:t>
            </a:r>
            <a:r>
              <a:rPr lang="en-US" sz="2000" dirty="0" smtClean="0"/>
              <a:t>,  3. </a:t>
            </a:r>
            <a:r>
              <a:rPr lang="en-US" sz="2000" dirty="0" err="1" smtClean="0"/>
              <a:t>payvand</a:t>
            </a:r>
            <a:r>
              <a:rPr lang="en-US" sz="2000" dirty="0" smtClean="0"/>
              <a:t> </a:t>
            </a:r>
            <a:r>
              <a:rPr lang="en-US" sz="2000" dirty="0" err="1" smtClean="0"/>
              <a:t>choki</a:t>
            </a:r>
            <a:r>
              <a:rPr lang="en-US" sz="2000" dirty="0" smtClean="0"/>
              <a:t>,</a:t>
            </a:r>
          </a:p>
          <a:p>
            <a:pPr marL="342900" indent="-342900"/>
            <a:r>
              <a:rPr lang="en-US" sz="2000" dirty="0" smtClean="0"/>
              <a:t>4,5  – </a:t>
            </a:r>
            <a:r>
              <a:rPr lang="en-US" sz="2000" dirty="0" err="1" smtClean="0"/>
              <a:t>yuklama</a:t>
            </a:r>
            <a:r>
              <a:rPr lang="en-US" sz="2000" dirty="0" smtClean="0"/>
              <a:t> element	          6,7 – </a:t>
            </a:r>
            <a:r>
              <a:rPr lang="en-US" sz="2000" dirty="0" err="1" smtClean="0"/>
              <a:t>payvandlsh</a:t>
            </a:r>
            <a:r>
              <a:rPr lang="en-US" sz="2000" dirty="0" smtClean="0"/>
              <a:t> </a:t>
            </a:r>
            <a:r>
              <a:rPr lang="en-US" sz="2000" dirty="0" err="1" smtClean="0"/>
              <a:t>materiallar</a:t>
            </a:r>
            <a:r>
              <a:rPr lang="en-US" sz="2000" dirty="0" smtClean="0"/>
              <a:t>    </a:t>
            </a:r>
          </a:p>
          <a:p>
            <a:pPr marL="342900" indent="-342900"/>
            <a:r>
              <a:rPr lang="en-US" sz="2000" dirty="0" smtClean="0"/>
              <a:t>8. - </a:t>
            </a:r>
            <a:r>
              <a:rPr lang="en-US" sz="2000" dirty="0" err="1" smtClean="0"/>
              <a:t>plita</a:t>
            </a:r>
            <a:r>
              <a:rPr lang="en-US" sz="2000" dirty="0" smtClean="0"/>
              <a:t>  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142852"/>
            <a:ext cx="8072462" cy="785818"/>
          </a:xfrm>
        </p:spPr>
        <p:txBody>
          <a:bodyPr>
            <a:normAutofit fontScale="90000"/>
          </a:bodyPr>
          <a:lstStyle/>
          <a:p>
            <a:pPr algn="ctr">
              <a:lnSpc>
                <a:spcPts val="2500"/>
              </a:lnSpc>
            </a:pP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1800" dirty="0" smtClean="0"/>
              <a:t> </a:t>
            </a:r>
            <a:r>
              <a:rPr lang="en-US" sz="2700" b="1" dirty="0" err="1" smtClean="0">
                <a:solidFill>
                  <a:srgbClr val="FF0000"/>
                </a:solidFill>
                <a:effectLst/>
              </a:rPr>
              <a:t>Ishqalanish</a:t>
            </a:r>
            <a:r>
              <a:rPr lang="en-US" sz="27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2700" b="1" dirty="0" err="1" smtClean="0">
                <a:solidFill>
                  <a:srgbClr val="FF0000"/>
                </a:solidFill>
                <a:effectLst/>
              </a:rPr>
              <a:t>bilan</a:t>
            </a:r>
            <a:r>
              <a:rPr lang="en-US" sz="27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2700" b="1" dirty="0" err="1" smtClean="0">
                <a:solidFill>
                  <a:srgbClr val="FF0000"/>
                </a:solidFill>
                <a:effectLst/>
              </a:rPr>
              <a:t>Payvandlash</a:t>
            </a:r>
            <a:r>
              <a:rPr lang="en-US" sz="27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2700" b="1" dirty="0" err="1" smtClean="0">
                <a:solidFill>
                  <a:srgbClr val="FF0000"/>
                </a:solidFill>
                <a:effectLst/>
              </a:rPr>
              <a:t>texnologiyasi</a:t>
            </a:r>
            <a:r>
              <a:rPr lang="en-US" sz="2700" b="1" dirty="0" smtClean="0">
                <a:solidFill>
                  <a:srgbClr val="FF0000"/>
                </a:solidFill>
                <a:effectLst/>
              </a:rPr>
              <a:t> / FSW – Friction Stir Welding </a:t>
            </a:r>
            <a:r>
              <a:rPr lang="en-US" sz="2700" dirty="0" smtClean="0"/>
              <a:t>/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https://volk1.ru/instrumenty/12678-svarka-treniem-s-peremeshivaniem-vidy-tehnologija-oborudovanie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1.- </a:t>
            </a:r>
            <a:r>
              <a:rPr lang="en-US" dirty="0" err="1" smtClean="0"/>
              <a:t>harakatlantiruvchi</a:t>
            </a:r>
            <a:r>
              <a:rPr lang="en-US" dirty="0" smtClean="0"/>
              <a:t>	2. –</a:t>
            </a:r>
            <a:r>
              <a:rPr lang="en-US" dirty="0" err="1" smtClean="0"/>
              <a:t>shchi</a:t>
            </a:r>
            <a:r>
              <a:rPr lang="en-US" dirty="0" smtClean="0"/>
              <a:t> element  </a:t>
            </a:r>
            <a:endParaRPr lang="ru-RU" dirty="0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/>
          <a:srcRect t="8238"/>
          <a:stretch>
            <a:fillRect/>
          </a:stretch>
        </p:blipFill>
        <p:spPr bwMode="auto">
          <a:xfrm>
            <a:off x="2285984" y="1500174"/>
            <a:ext cx="5715040" cy="3978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000" b="1" dirty="0" err="1" smtClean="0">
                <a:solidFill>
                  <a:srgbClr val="FF0000"/>
                </a:solidFill>
                <a:effectLst/>
              </a:rPr>
              <a:t>Ishqalanish</a:t>
            </a:r>
            <a:r>
              <a:rPr lang="en-US" sz="20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/>
              </a:rPr>
              <a:t>bilan</a:t>
            </a:r>
            <a:r>
              <a:rPr lang="en-US" sz="20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/>
              </a:rPr>
              <a:t>Payvandlash</a:t>
            </a:r>
            <a:r>
              <a:rPr lang="en-US" sz="20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/>
              </a:rPr>
              <a:t>texnologiyasi</a:t>
            </a:r>
            <a:r>
              <a:rPr lang="en-US" sz="2000" b="1" dirty="0" smtClean="0">
                <a:solidFill>
                  <a:srgbClr val="FF0000"/>
                </a:solidFill>
                <a:effectLst/>
              </a:rPr>
              <a:t> / FSW – Friction Stir Welding </a:t>
            </a:r>
            <a:r>
              <a:rPr lang="en-US" sz="2000" dirty="0" smtClean="0"/>
              <a:t>/ </a:t>
            </a:r>
            <a:br>
              <a:rPr lang="en-US" sz="2000" dirty="0" smtClean="0"/>
            </a:br>
            <a:r>
              <a:rPr lang="en-US" sz="2000" dirty="0" smtClean="0"/>
              <a:t>https://volk1.ru/instrumenty/12678-svarka-treniem-s-peremeshivaniem-vidy-tehnologija-oborudovanie</a:t>
            </a:r>
            <a:endParaRPr lang="ru-RU" sz="2000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 algn="ctr">
              <a:buNone/>
            </a:pPr>
            <a:r>
              <a:rPr lang="en-US" sz="2800" dirty="0" err="1" smtClean="0"/>
              <a:t>Turli</a:t>
            </a:r>
            <a:r>
              <a:rPr lang="en-US" sz="2800" dirty="0" smtClean="0"/>
              <a:t> </a:t>
            </a:r>
            <a:r>
              <a:rPr lang="en-US" sz="2800" dirty="0" err="1" smtClean="0"/>
              <a:t>metallarni</a:t>
            </a:r>
            <a:r>
              <a:rPr lang="en-US" sz="2800" dirty="0" smtClean="0"/>
              <a:t> </a:t>
            </a:r>
            <a:r>
              <a:rPr lang="en-US" sz="2800" dirty="0" err="1" smtClean="0"/>
              <a:t>payvandlash</a:t>
            </a:r>
            <a:endParaRPr lang="ru-RU" sz="2800" dirty="0"/>
          </a:p>
        </p:txBody>
      </p:sp>
      <p:pic>
        <p:nvPicPr>
          <p:cNvPr id="4098" name="Picture 2" descr="https://stankotec.ru/wp-content/uploads/gost-svarka-treniem-s-peremeshivaniem_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500174"/>
            <a:ext cx="7495650" cy="42100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643050"/>
            <a:ext cx="7499350" cy="4218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000" b="1" dirty="0" err="1" smtClean="0">
                <a:solidFill>
                  <a:srgbClr val="FF0000"/>
                </a:solidFill>
                <a:effectLst/>
              </a:rPr>
              <a:t>Ishqalanish</a:t>
            </a:r>
            <a:r>
              <a:rPr lang="en-US" sz="20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/>
              </a:rPr>
              <a:t>bilan</a:t>
            </a:r>
            <a:r>
              <a:rPr lang="en-US" sz="20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/>
              </a:rPr>
              <a:t>Payvandlash</a:t>
            </a:r>
            <a:r>
              <a:rPr lang="en-US" sz="20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/>
              </a:rPr>
              <a:t>texnologiyasi</a:t>
            </a:r>
            <a:r>
              <a:rPr lang="en-US" sz="2000" b="1" dirty="0" smtClean="0">
                <a:solidFill>
                  <a:srgbClr val="FF0000"/>
                </a:solidFill>
                <a:effectLst/>
              </a:rPr>
              <a:t> / FSW – Friction Stir Welding </a:t>
            </a:r>
            <a:r>
              <a:rPr lang="en-US" sz="2000" dirty="0" smtClean="0"/>
              <a:t>/ </a:t>
            </a:r>
            <a:br>
              <a:rPr lang="en-US" sz="2000" dirty="0" smtClean="0"/>
            </a:br>
            <a:r>
              <a:rPr lang="en-US" sz="2000" dirty="0" smtClean="0"/>
              <a:t>https://volk1.ru/instrumenty/12678-svarka-treniem-s-peremeshivaniem-vidy-tehnologija-oborudovanie</a:t>
            </a:r>
            <a:endParaRPr lang="ru-RU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2571736" y="6072206"/>
            <a:ext cx="5072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Turli</a:t>
            </a:r>
            <a:r>
              <a:rPr lang="en-US" sz="2400" dirty="0" smtClean="0"/>
              <a:t> </a:t>
            </a:r>
            <a:r>
              <a:rPr lang="en-US" sz="2400" dirty="0" err="1" smtClean="0"/>
              <a:t>metallarni</a:t>
            </a:r>
            <a:r>
              <a:rPr lang="en-US" sz="2400" dirty="0" smtClean="0"/>
              <a:t> </a:t>
            </a:r>
            <a:r>
              <a:rPr lang="en-US" sz="2400" dirty="0" err="1" smtClean="0"/>
              <a:t>payvandlash</a:t>
            </a:r>
            <a:r>
              <a:rPr lang="en-US" sz="2400" dirty="0" smtClean="0"/>
              <a:t> </a:t>
            </a:r>
            <a:r>
              <a:rPr lang="en-US" sz="2400" dirty="0" err="1" smtClean="0"/>
              <a:t>rasmi</a:t>
            </a:r>
            <a:endParaRPr lang="ru-RU" sz="24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HULOSA VA TAKLIFLAR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20" y="1071546"/>
            <a:ext cx="7858180" cy="5500726"/>
          </a:xfrm>
        </p:spPr>
        <p:txBody>
          <a:bodyPr>
            <a:noAutofit/>
          </a:bodyPr>
          <a:lstStyle/>
          <a:p>
            <a:pPr lvl="0"/>
            <a:r>
              <a:rPr lang="en-US" sz="2200" dirty="0" err="1" smtClean="0"/>
              <a:t>Mashinasozlikda</a:t>
            </a:r>
            <a:r>
              <a:rPr lang="en-US" sz="2200" dirty="0" smtClean="0"/>
              <a:t> </a:t>
            </a:r>
            <a:r>
              <a:rPr lang="en-US" sz="2200" dirty="0" err="1" smtClean="0"/>
              <a:t>zamonaviy</a:t>
            </a:r>
            <a:r>
              <a:rPr lang="en-US" sz="2200" dirty="0" smtClean="0"/>
              <a:t> </a:t>
            </a:r>
            <a:r>
              <a:rPr lang="en-US" sz="2200" dirty="0" err="1" smtClean="0"/>
              <a:t>mareiallar</a:t>
            </a:r>
            <a:r>
              <a:rPr lang="en-US" sz="2200" dirty="0" smtClean="0"/>
              <a:t>  </a:t>
            </a:r>
            <a:r>
              <a:rPr lang="en-US" sz="2200" dirty="0" err="1" smtClean="0"/>
              <a:t>metall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nometallar</a:t>
            </a:r>
            <a:r>
              <a:rPr lang="en-US" sz="2200" dirty="0" smtClean="0"/>
              <a:t> </a:t>
            </a:r>
            <a:r>
              <a:rPr lang="en-US" sz="2200" dirty="0" err="1" smtClean="0"/>
              <a:t>ahamiyati</a:t>
            </a:r>
            <a:r>
              <a:rPr lang="en-US" sz="2200" dirty="0" smtClean="0"/>
              <a:t> </a:t>
            </a:r>
            <a:r>
              <a:rPr lang="en-US" sz="2200" dirty="0" err="1" smtClean="0"/>
              <a:t>oshib</a:t>
            </a:r>
            <a:r>
              <a:rPr lang="en-US" sz="2200" dirty="0" smtClean="0"/>
              <a:t> </a:t>
            </a:r>
            <a:r>
              <a:rPr lang="en-US" sz="2200" dirty="0" err="1" smtClean="0"/>
              <a:t>bormoqda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ularning</a:t>
            </a:r>
            <a:r>
              <a:rPr lang="en-US" sz="2200" dirty="0" smtClean="0"/>
              <a:t> </a:t>
            </a:r>
            <a:r>
              <a:rPr lang="en-US" sz="2200" dirty="0" err="1" smtClean="0"/>
              <a:t>hususiyatlarini</a:t>
            </a:r>
            <a:r>
              <a:rPr lang="en-US" sz="2200" dirty="0" smtClean="0"/>
              <a:t> </a:t>
            </a:r>
            <a:r>
              <a:rPr lang="en-US" sz="2200" dirty="0" err="1" smtClean="0"/>
              <a:t>yahshilab</a:t>
            </a:r>
            <a:r>
              <a:rPr lang="en-US" sz="2200" dirty="0" smtClean="0"/>
              <a:t> </a:t>
            </a:r>
            <a:r>
              <a:rPr lang="en-US" sz="2200" dirty="0" err="1" smtClean="0"/>
              <a:t>borish</a:t>
            </a:r>
            <a:r>
              <a:rPr lang="en-US" sz="2200" dirty="0" smtClean="0"/>
              <a:t> </a:t>
            </a:r>
            <a:r>
              <a:rPr lang="en-US" sz="2200" dirty="0" err="1" smtClean="0"/>
              <a:t>kerak</a:t>
            </a:r>
            <a:r>
              <a:rPr lang="en-US" sz="2200" dirty="0" smtClean="0"/>
              <a:t>.</a:t>
            </a:r>
          </a:p>
          <a:p>
            <a:pPr lvl="0"/>
            <a:r>
              <a:rPr lang="en-US" sz="2200" dirty="0" err="1" smtClean="0"/>
              <a:t>Materiallarni</a:t>
            </a:r>
            <a:r>
              <a:rPr lang="en-US" sz="2200" dirty="0" smtClean="0"/>
              <a:t> </a:t>
            </a:r>
            <a:r>
              <a:rPr lang="en-US" sz="2200" dirty="0" err="1" smtClean="0"/>
              <a:t>yahshilash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ulardan</a:t>
            </a:r>
            <a:r>
              <a:rPr lang="en-US" sz="2200" dirty="0" smtClean="0"/>
              <a:t> </a:t>
            </a:r>
            <a:r>
              <a:rPr lang="en-US" sz="2200" dirty="0" err="1" smtClean="0"/>
              <a:t>foydalanish</a:t>
            </a:r>
            <a:r>
              <a:rPr lang="en-US" sz="2200" dirty="0" smtClean="0"/>
              <a:t> </a:t>
            </a:r>
            <a:r>
              <a:rPr lang="en-US" sz="2200" dirty="0" err="1" smtClean="0"/>
              <a:t>zamonaviy</a:t>
            </a:r>
            <a:r>
              <a:rPr lang="en-US" sz="2200" dirty="0" smtClean="0"/>
              <a:t> </a:t>
            </a:r>
            <a:r>
              <a:rPr lang="en-US" sz="2200" dirty="0" err="1" smtClean="0"/>
              <a:t>ishlov</a:t>
            </a:r>
            <a:r>
              <a:rPr lang="en-US" sz="2200" dirty="0" smtClean="0"/>
              <a:t> </a:t>
            </a:r>
            <a:r>
              <a:rPr lang="en-US" sz="2200" dirty="0" err="1" smtClean="0"/>
              <a:t>berish</a:t>
            </a:r>
            <a:r>
              <a:rPr lang="en-US" sz="2200" dirty="0" smtClean="0"/>
              <a:t> </a:t>
            </a:r>
            <a:r>
              <a:rPr lang="en-US" sz="2200" dirty="0" err="1" smtClean="0"/>
              <a:t>texnologiyalar</a:t>
            </a:r>
            <a:r>
              <a:rPr lang="en-US" sz="2200" dirty="0" smtClean="0"/>
              <a:t> </a:t>
            </a:r>
            <a:r>
              <a:rPr lang="en-US" sz="2200" dirty="0" err="1" smtClean="0"/>
              <a:t>rivijlanishiga</a:t>
            </a:r>
            <a:r>
              <a:rPr lang="en-US" sz="2200" dirty="0" smtClean="0"/>
              <a:t> </a:t>
            </a:r>
            <a:r>
              <a:rPr lang="en-US" sz="2200" dirty="0" err="1" smtClean="0"/>
              <a:t>tu’gridan-tug’ry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qayta</a:t>
            </a:r>
            <a:r>
              <a:rPr lang="en-US" sz="2200" dirty="0" smtClean="0"/>
              <a:t> </a:t>
            </a:r>
            <a:r>
              <a:rPr lang="en-US" sz="2200" dirty="0" err="1" smtClean="0"/>
              <a:t>bog’liq</a:t>
            </a:r>
            <a:r>
              <a:rPr lang="en-US" sz="2200" dirty="0" smtClean="0"/>
              <a:t>.</a:t>
            </a:r>
          </a:p>
          <a:p>
            <a:pPr lvl="0"/>
            <a:r>
              <a:rPr lang="en-US" sz="2200" dirty="0" err="1" smtClean="0"/>
              <a:t>Metallarga</a:t>
            </a:r>
            <a:r>
              <a:rPr lang="en-US" sz="2200" dirty="0" smtClean="0"/>
              <a:t> </a:t>
            </a:r>
            <a:r>
              <a:rPr lang="en-US" sz="2200" dirty="0" err="1" smtClean="0"/>
              <a:t>ishlab</a:t>
            </a:r>
            <a:r>
              <a:rPr lang="en-US" sz="2200" dirty="0" smtClean="0"/>
              <a:t> </a:t>
            </a:r>
            <a:r>
              <a:rPr lang="en-US" sz="2200" dirty="0" err="1" smtClean="0"/>
              <a:t>chiqarishda</a:t>
            </a:r>
            <a:r>
              <a:rPr lang="en-US" sz="2200" dirty="0" smtClean="0"/>
              <a:t> </a:t>
            </a:r>
            <a:r>
              <a:rPr lang="en-US" sz="2200" dirty="0" err="1" smtClean="0"/>
              <a:t>quyidagi</a:t>
            </a:r>
            <a:r>
              <a:rPr lang="en-US" sz="2200" dirty="0" smtClean="0"/>
              <a:t> </a:t>
            </a:r>
            <a:r>
              <a:rPr lang="en-US" sz="2200" dirty="0" err="1" smtClean="0"/>
              <a:t>turlarda</a:t>
            </a:r>
            <a:r>
              <a:rPr lang="en-US" sz="2200" dirty="0" smtClean="0"/>
              <a:t> </a:t>
            </a:r>
            <a:r>
              <a:rPr lang="en-US" sz="2200" dirty="0" err="1" smtClean="0"/>
              <a:t>joriy</a:t>
            </a:r>
            <a:r>
              <a:rPr lang="en-US" sz="2200" dirty="0" smtClean="0"/>
              <a:t> </a:t>
            </a:r>
            <a:r>
              <a:rPr lang="en-US" sz="2200" dirty="0" err="1" smtClean="0"/>
              <a:t>etilgan</a:t>
            </a:r>
            <a:r>
              <a:rPr lang="en-US" sz="2200" dirty="0" smtClean="0"/>
              <a:t>:</a:t>
            </a:r>
            <a:endParaRPr lang="ru-RU" sz="2200" dirty="0" smtClean="0"/>
          </a:p>
          <a:p>
            <a:pPr lvl="1"/>
            <a:r>
              <a:rPr lang="en-US" sz="2000" dirty="0" err="1" smtClean="0"/>
              <a:t>Yangi</a:t>
            </a:r>
            <a:r>
              <a:rPr lang="en-US" sz="2000" dirty="0" smtClean="0"/>
              <a:t> </a:t>
            </a:r>
            <a:r>
              <a:rPr lang="en-US" sz="2000" dirty="0" err="1" smtClean="0"/>
              <a:t>mashinasozlik</a:t>
            </a:r>
            <a:r>
              <a:rPr lang="en-US" sz="2000" dirty="0" smtClean="0"/>
              <a:t> </a:t>
            </a:r>
            <a:r>
              <a:rPr lang="en-US" sz="2000" dirty="0" err="1" smtClean="0"/>
              <a:t>materiallaridan</a:t>
            </a:r>
            <a:r>
              <a:rPr lang="en-US" sz="2000" dirty="0" smtClean="0"/>
              <a:t> </a:t>
            </a:r>
            <a:r>
              <a:rPr lang="en-US" sz="2000" dirty="0" err="1" smtClean="0"/>
              <a:t>foydalanish</a:t>
            </a:r>
            <a:r>
              <a:rPr lang="en-US" sz="2000" dirty="0" smtClean="0"/>
              <a:t> (</a:t>
            </a:r>
            <a:r>
              <a:rPr lang="en-US" sz="2000" dirty="0" err="1" smtClean="0"/>
              <a:t>kompozitlar</a:t>
            </a:r>
            <a:r>
              <a:rPr lang="en-US" sz="2000" dirty="0" smtClean="0"/>
              <a:t>),</a:t>
            </a:r>
            <a:endParaRPr lang="ru-RU" sz="2000" dirty="0" smtClean="0"/>
          </a:p>
          <a:p>
            <a:pPr lvl="1"/>
            <a:r>
              <a:rPr lang="en-US" sz="2000" dirty="0" err="1" smtClean="0"/>
              <a:t>Yahshilangan</a:t>
            </a:r>
            <a:r>
              <a:rPr lang="en-US" sz="2000" dirty="0" smtClean="0"/>
              <a:t> </a:t>
            </a:r>
            <a:r>
              <a:rPr lang="en-US" sz="2000" dirty="0" err="1" smtClean="0"/>
              <a:t>qursatqichlarga</a:t>
            </a:r>
            <a:r>
              <a:rPr lang="en-US" sz="2000" dirty="0" smtClean="0"/>
              <a:t> </a:t>
            </a:r>
            <a:r>
              <a:rPr lang="en-US" sz="2000" dirty="0" err="1" smtClean="0"/>
              <a:t>ega</a:t>
            </a:r>
            <a:r>
              <a:rPr lang="en-US" sz="2000" dirty="0" smtClean="0"/>
              <a:t> </a:t>
            </a:r>
            <a:r>
              <a:rPr lang="en-US" sz="2000" dirty="0" err="1" smtClean="0"/>
              <a:t>an’anaviy</a:t>
            </a:r>
            <a:r>
              <a:rPr lang="en-US" sz="2000" dirty="0" smtClean="0"/>
              <a:t> </a:t>
            </a:r>
            <a:r>
              <a:rPr lang="en-US" sz="2000" dirty="0" err="1" smtClean="0"/>
              <a:t>materiallar</a:t>
            </a:r>
            <a:r>
              <a:rPr lang="en-US" sz="2000" dirty="0" smtClean="0"/>
              <a:t> (</a:t>
            </a:r>
            <a:r>
              <a:rPr lang="en-US" sz="2000" dirty="0" err="1" smtClean="0"/>
              <a:t>polatlar</a:t>
            </a:r>
            <a:r>
              <a:rPr lang="en-US" sz="2000" dirty="0" smtClean="0"/>
              <a:t>, </a:t>
            </a:r>
            <a:r>
              <a:rPr lang="en-US" sz="2000" dirty="0" err="1" smtClean="0"/>
              <a:t>kotishmalar</a:t>
            </a:r>
            <a:r>
              <a:rPr lang="en-US" sz="2000" dirty="0" smtClean="0"/>
              <a:t>),</a:t>
            </a:r>
            <a:endParaRPr lang="ru-RU" sz="2000" dirty="0" smtClean="0"/>
          </a:p>
          <a:p>
            <a:pPr lvl="1"/>
            <a:r>
              <a:rPr lang="en-US" sz="2000" dirty="0" err="1" smtClean="0"/>
              <a:t>Yangi</a:t>
            </a:r>
            <a:r>
              <a:rPr lang="en-US" sz="2000" dirty="0" smtClean="0"/>
              <a:t> </a:t>
            </a:r>
            <a:r>
              <a:rPr lang="en-US" sz="2000" dirty="0" err="1" smtClean="0"/>
              <a:t>ishlov</a:t>
            </a:r>
            <a:r>
              <a:rPr lang="en-US" sz="2000" dirty="0" smtClean="0"/>
              <a:t> </a:t>
            </a:r>
            <a:r>
              <a:rPr lang="en-US" sz="2000" dirty="0" err="1" smtClean="0"/>
              <a:t>texnologiyalari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jihozlar</a:t>
            </a:r>
            <a:r>
              <a:rPr lang="en-US" sz="2000" dirty="0" smtClean="0"/>
              <a:t>,</a:t>
            </a:r>
            <a:endParaRPr lang="ru-RU" sz="2000" dirty="0" smtClean="0"/>
          </a:p>
          <a:p>
            <a:pPr lvl="0"/>
            <a:r>
              <a:rPr lang="en-US" sz="2200" dirty="0" err="1" smtClean="0"/>
              <a:t>Yangi</a:t>
            </a:r>
            <a:r>
              <a:rPr lang="en-US" sz="2200" dirty="0" smtClean="0"/>
              <a:t> </a:t>
            </a:r>
            <a:r>
              <a:rPr lang="en-US" sz="2200" dirty="0" err="1" smtClean="0"/>
              <a:t>metall</a:t>
            </a:r>
            <a:r>
              <a:rPr lang="en-US" sz="2200" dirty="0" smtClean="0"/>
              <a:t> </a:t>
            </a:r>
            <a:r>
              <a:rPr lang="en-US" sz="2200" dirty="0" err="1" smtClean="0"/>
              <a:t>materiallar</a:t>
            </a:r>
            <a:r>
              <a:rPr lang="en-US" sz="2200" dirty="0" smtClean="0"/>
              <a:t> </a:t>
            </a:r>
            <a:r>
              <a:rPr lang="en-US" sz="2200" dirty="0" err="1" smtClean="0"/>
              <a:t>faqat</a:t>
            </a:r>
            <a:r>
              <a:rPr lang="en-US" sz="2200" dirty="0" smtClean="0"/>
              <a:t> </a:t>
            </a:r>
            <a:r>
              <a:rPr lang="en-US" sz="2200" dirty="0" err="1" smtClean="0"/>
              <a:t>an’anaviy</a:t>
            </a:r>
            <a:r>
              <a:rPr lang="en-US" sz="2200" dirty="0" smtClean="0"/>
              <a:t> </a:t>
            </a:r>
            <a:r>
              <a:rPr lang="en-US" sz="2200" dirty="0" err="1" smtClean="0"/>
              <a:t>texnologiyalar</a:t>
            </a:r>
            <a:r>
              <a:rPr lang="en-US" sz="2200" dirty="0" smtClean="0"/>
              <a:t> </a:t>
            </a:r>
            <a:r>
              <a:rPr lang="en-US" sz="2200" dirty="0" err="1" smtClean="0"/>
              <a:t>samarali</a:t>
            </a:r>
            <a:r>
              <a:rPr lang="en-US" sz="2200" dirty="0" smtClean="0"/>
              <a:t> </a:t>
            </a:r>
            <a:r>
              <a:rPr lang="en-US" sz="2200" dirty="0" err="1" smtClean="0"/>
              <a:t>natija</a:t>
            </a:r>
            <a:r>
              <a:rPr lang="en-US" sz="2200" dirty="0" smtClean="0"/>
              <a:t> (</a:t>
            </a:r>
            <a:r>
              <a:rPr lang="en-US" sz="2200" dirty="0" err="1" smtClean="0"/>
              <a:t>opetasion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sifat</a:t>
            </a:r>
            <a:r>
              <a:rPr lang="en-US" sz="2200" dirty="0" smtClean="0"/>
              <a:t> </a:t>
            </a:r>
            <a:r>
              <a:rPr lang="en-US" sz="2200" dirty="0" err="1" smtClean="0"/>
              <a:t>qo’rsatqichlari</a:t>
            </a:r>
            <a:r>
              <a:rPr lang="en-US" sz="2200" dirty="0" smtClean="0"/>
              <a:t>, </a:t>
            </a:r>
            <a:r>
              <a:rPr lang="en-US" sz="2200" dirty="0" err="1" smtClean="0"/>
              <a:t>boshqalar</a:t>
            </a:r>
            <a:r>
              <a:rPr lang="en-US" sz="2200" dirty="0" smtClean="0"/>
              <a:t>) </a:t>
            </a:r>
            <a:r>
              <a:rPr lang="en-US" sz="2200" dirty="0" err="1" smtClean="0"/>
              <a:t>bera</a:t>
            </a:r>
            <a:r>
              <a:rPr lang="en-US" sz="2200" dirty="0" smtClean="0"/>
              <a:t> </a:t>
            </a:r>
            <a:r>
              <a:rPr lang="en-US" sz="2200" dirty="0" err="1" smtClean="0"/>
              <a:t>olmagandagina</a:t>
            </a:r>
            <a:r>
              <a:rPr lang="en-US" sz="2200" dirty="0" smtClean="0"/>
              <a:t> </a:t>
            </a:r>
            <a:r>
              <a:rPr lang="en-US" sz="2200" dirty="0" err="1" smtClean="0"/>
              <a:t>ishlatilmog’i</a:t>
            </a:r>
            <a:r>
              <a:rPr lang="en-US" sz="2200" dirty="0" smtClean="0"/>
              <a:t> </a:t>
            </a:r>
            <a:r>
              <a:rPr lang="en-US" sz="2200" dirty="0" err="1" smtClean="0"/>
              <a:t>lozim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HULOSA VA TAKLIFLAR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71546"/>
            <a:ext cx="7858180" cy="5572164"/>
          </a:xfrm>
        </p:spPr>
        <p:txBody>
          <a:bodyPr>
            <a:noAutofit/>
          </a:bodyPr>
          <a:lstStyle/>
          <a:p>
            <a:pPr lvl="0">
              <a:lnSpc>
                <a:spcPts val="3000"/>
              </a:lnSpc>
              <a:buNone/>
            </a:pPr>
            <a:r>
              <a:rPr lang="en-US" sz="2000" dirty="0" err="1" smtClean="0"/>
              <a:t>Yangi</a:t>
            </a:r>
            <a:r>
              <a:rPr lang="en-US" sz="2000" dirty="0" smtClean="0"/>
              <a:t> </a:t>
            </a:r>
            <a:r>
              <a:rPr lang="en-US" sz="2000" dirty="0" err="1" smtClean="0"/>
              <a:t>mashinasozlik</a:t>
            </a:r>
            <a:r>
              <a:rPr lang="en-US" sz="2000" dirty="0" smtClean="0"/>
              <a:t> </a:t>
            </a:r>
            <a:r>
              <a:rPr lang="en-US" sz="2000" dirty="0" err="1" smtClean="0"/>
              <a:t>materiallar</a:t>
            </a:r>
            <a:r>
              <a:rPr lang="en-US" sz="2000" dirty="0" smtClean="0"/>
              <a:t> </a:t>
            </a:r>
            <a:r>
              <a:rPr lang="en-US" sz="2000" dirty="0" err="1" smtClean="0"/>
              <a:t>misolilari</a:t>
            </a:r>
            <a:r>
              <a:rPr lang="en-US" sz="2000" dirty="0" smtClean="0"/>
              <a:t> </a:t>
            </a:r>
            <a:r>
              <a:rPr lang="en-US" sz="2000" dirty="0" err="1" smtClean="0"/>
              <a:t>bo’lib</a:t>
            </a:r>
            <a:r>
              <a:rPr lang="en-US" sz="2000" dirty="0" smtClean="0"/>
              <a:t> </a:t>
            </a:r>
          </a:p>
          <a:p>
            <a:pPr>
              <a:lnSpc>
                <a:spcPts val="2600"/>
              </a:lnSpc>
            </a:pPr>
            <a:r>
              <a:rPr lang="en-US" sz="2000" dirty="0" smtClean="0"/>
              <a:t>TWIP </a:t>
            </a:r>
            <a:r>
              <a:rPr lang="en-US" sz="2000" dirty="0" err="1" smtClean="0"/>
              <a:t>po’lat</a:t>
            </a:r>
            <a:r>
              <a:rPr lang="en-US" sz="2000" dirty="0" smtClean="0"/>
              <a:t> - </a:t>
            </a:r>
            <a:r>
              <a:rPr lang="en-US" sz="2000" dirty="0" err="1" smtClean="0"/>
              <a:t>innovatsiyon</a:t>
            </a:r>
            <a:r>
              <a:rPr lang="en-US" sz="2000" dirty="0" smtClean="0"/>
              <a:t> material  : </a:t>
            </a:r>
          </a:p>
          <a:p>
            <a:pPr marL="717550" indent="-282575">
              <a:lnSpc>
                <a:spcPts val="2600"/>
              </a:lnSpc>
              <a:buFont typeface="Arial" pitchFamily="34" charset="0"/>
              <a:buChar char="•"/>
            </a:pPr>
            <a:r>
              <a:rPr lang="en-US" sz="2000" dirty="0" err="1" smtClean="0"/>
              <a:t>tarki</a:t>
            </a:r>
            <a:r>
              <a:rPr lang="en-US" sz="2000" dirty="0" smtClean="0"/>
              <a:t>bida </a:t>
            </a:r>
            <a:r>
              <a:rPr lang="en-US" sz="2000" dirty="0" err="1" smtClean="0"/>
              <a:t>yuqori</a:t>
            </a:r>
            <a:r>
              <a:rPr lang="en-US" sz="2000" dirty="0" smtClean="0"/>
              <a:t> </a:t>
            </a:r>
            <a:r>
              <a:rPr lang="en-US" sz="2000" dirty="0" err="1" smtClean="0"/>
              <a:t>marganets</a:t>
            </a:r>
            <a:r>
              <a:rPr lang="en-US" sz="2000" dirty="0" smtClean="0"/>
              <a:t> (Mg - 20% </a:t>
            </a:r>
            <a:r>
              <a:rPr lang="en-US" sz="2000" dirty="0" err="1" smtClean="0"/>
              <a:t>gacha</a:t>
            </a:r>
            <a:r>
              <a:rPr lang="en-US" sz="2000" dirty="0" smtClean="0"/>
              <a:t>), </a:t>
            </a:r>
          </a:p>
          <a:p>
            <a:pPr marL="717550" indent="-282575">
              <a:lnSpc>
                <a:spcPts val="2600"/>
              </a:lnSpc>
              <a:buFont typeface="Arial" pitchFamily="34" charset="0"/>
              <a:buChar char="•"/>
            </a:pPr>
            <a:r>
              <a:rPr lang="en-US" sz="2000" dirty="0" err="1" smtClean="0"/>
              <a:t>plastik</a:t>
            </a:r>
            <a:r>
              <a:rPr lang="en-US" sz="2000" dirty="0" smtClean="0"/>
              <a:t> </a:t>
            </a:r>
            <a:r>
              <a:rPr lang="en-US" sz="2000" dirty="0" err="1" smtClean="0"/>
              <a:t>deformatsiyaga</a:t>
            </a:r>
            <a:r>
              <a:rPr lang="en-US" sz="2000" dirty="0" smtClean="0"/>
              <a:t> </a:t>
            </a:r>
            <a:r>
              <a:rPr lang="en-US" sz="2000" dirty="0" err="1" smtClean="0"/>
              <a:t>moyil</a:t>
            </a:r>
            <a:r>
              <a:rPr lang="en-US" sz="2000" dirty="0" smtClean="0"/>
              <a:t> (</a:t>
            </a:r>
            <a:r>
              <a:rPr lang="en-US" sz="2000" dirty="0" err="1" smtClean="0"/>
              <a:t>nisbiy</a:t>
            </a:r>
            <a:r>
              <a:rPr lang="en-US" sz="2000" dirty="0" smtClean="0"/>
              <a:t> </a:t>
            </a:r>
            <a:r>
              <a:rPr lang="en-US" sz="2000" dirty="0" err="1" smtClean="0"/>
              <a:t>uzayish</a:t>
            </a:r>
            <a:r>
              <a:rPr lang="en-US" sz="2000" dirty="0" smtClean="0"/>
              <a:t> – 70% </a:t>
            </a:r>
            <a:r>
              <a:rPr lang="en-US" sz="2000" dirty="0" err="1" smtClean="0"/>
              <a:t>gacha</a:t>
            </a:r>
            <a:r>
              <a:rPr lang="en-US" sz="2000" dirty="0" smtClean="0"/>
              <a:t>)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</a:p>
          <a:p>
            <a:pPr marL="717550" indent="-282575">
              <a:lnSpc>
                <a:spcPts val="2600"/>
              </a:lnSpc>
              <a:buFont typeface="Arial" pitchFamily="34" charset="0"/>
              <a:buChar char="•"/>
            </a:pPr>
            <a:r>
              <a:rPr lang="en-US" sz="2000" dirty="0" err="1" smtClean="0"/>
              <a:t>mustaxkamligi</a:t>
            </a:r>
            <a:r>
              <a:rPr lang="en-US" sz="2000" dirty="0" smtClean="0"/>
              <a:t> 1300 </a:t>
            </a:r>
            <a:r>
              <a:rPr lang="en-US" sz="2000" dirty="0" err="1" smtClean="0"/>
              <a:t>Mpa</a:t>
            </a:r>
            <a:r>
              <a:rPr lang="en-US" sz="2000" dirty="0" smtClean="0"/>
              <a:t> </a:t>
            </a:r>
          </a:p>
          <a:p>
            <a:pPr>
              <a:lnSpc>
                <a:spcPts val="3000"/>
              </a:lnSpc>
            </a:pPr>
            <a:r>
              <a:rPr lang="en-US" sz="2000" dirty="0" err="1" smtClean="0"/>
              <a:t>Intermetallidlar</a:t>
            </a:r>
            <a:r>
              <a:rPr lang="en-US" sz="2000" dirty="0" smtClean="0"/>
              <a:t> - </a:t>
            </a:r>
            <a:r>
              <a:rPr lang="en-US" sz="2000" dirty="0" err="1" smtClean="0"/>
              <a:t>metall</a:t>
            </a:r>
            <a:r>
              <a:rPr lang="en-US" sz="2000" dirty="0" smtClean="0"/>
              <a:t> </a:t>
            </a:r>
            <a:r>
              <a:rPr lang="en-US" sz="2000" dirty="0" err="1" smtClean="0"/>
              <a:t>materiallarning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yangi</a:t>
            </a:r>
            <a:r>
              <a:rPr lang="en-US" sz="2000" dirty="0" smtClean="0"/>
              <a:t>  </a:t>
            </a:r>
            <a:r>
              <a:rPr lang="en-US" sz="2000" dirty="0" err="1" smtClean="0"/>
              <a:t>klassi</a:t>
            </a:r>
            <a:r>
              <a:rPr lang="en-US" sz="2000" dirty="0" smtClean="0"/>
              <a:t> - titan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nikel</a:t>
            </a:r>
            <a:r>
              <a:rPr lang="en-US" sz="2000" dirty="0" smtClean="0"/>
              <a:t> </a:t>
            </a:r>
            <a:r>
              <a:rPr lang="en-US" sz="2000" dirty="0" err="1" smtClean="0"/>
              <a:t>asosida</a:t>
            </a:r>
            <a:r>
              <a:rPr lang="en-US" sz="2000" dirty="0" smtClean="0"/>
              <a:t> (</a:t>
            </a:r>
            <a:r>
              <a:rPr lang="en-US" sz="2000" dirty="0" err="1" smtClean="0"/>
              <a:t>metallarning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kimyoviy</a:t>
            </a:r>
            <a:r>
              <a:rPr lang="en-US" sz="2000" dirty="0" smtClean="0"/>
              <a:t> </a:t>
            </a:r>
            <a:r>
              <a:rPr lang="en-US" sz="2000" dirty="0" err="1" smtClean="0"/>
              <a:t>birikmalarining</a:t>
            </a:r>
            <a:r>
              <a:rPr lang="en-US" sz="2000" dirty="0" smtClean="0"/>
              <a:t> </a:t>
            </a:r>
            <a:r>
              <a:rPr lang="en-US" sz="2000" dirty="0" err="1" smtClean="0"/>
              <a:t>maxsus</a:t>
            </a:r>
            <a:r>
              <a:rPr lang="en-US" sz="2000" dirty="0" smtClean="0"/>
              <a:t> </a:t>
            </a:r>
            <a:r>
              <a:rPr lang="en-US" sz="2000" dirty="0" err="1" smtClean="0"/>
              <a:t>turi</a:t>
            </a:r>
            <a:r>
              <a:rPr lang="en-US" sz="2000" dirty="0" smtClean="0"/>
              <a:t>, </a:t>
            </a:r>
            <a:r>
              <a:rPr lang="en-US" sz="2000" dirty="0" err="1" smtClean="0"/>
              <a:t>qotishmalardan</a:t>
            </a:r>
            <a:r>
              <a:rPr lang="en-US" sz="2000" dirty="0" smtClean="0"/>
              <a:t> </a:t>
            </a:r>
            <a:r>
              <a:rPr lang="en-US" sz="2000" dirty="0" err="1" smtClean="0"/>
              <a:t>kuchli</a:t>
            </a:r>
            <a:r>
              <a:rPr lang="en-US" sz="2000" dirty="0" smtClean="0"/>
              <a:t> </a:t>
            </a:r>
            <a:r>
              <a:rPr lang="en-US" sz="2000" dirty="0" err="1" smtClean="0"/>
              <a:t>kimyoviy</a:t>
            </a:r>
            <a:r>
              <a:rPr lang="en-US" sz="2000" dirty="0" smtClean="0"/>
              <a:t> </a:t>
            </a:r>
            <a:r>
              <a:rPr lang="en-US" sz="2000" dirty="0" err="1" smtClean="0"/>
              <a:t>birikmalar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ajralib</a:t>
            </a:r>
            <a:r>
              <a:rPr lang="en-US" sz="2000" dirty="0" smtClean="0"/>
              <a:t> </a:t>
            </a:r>
            <a:r>
              <a:rPr lang="en-US" sz="2000" dirty="0" err="1" smtClean="0"/>
              <a:t>turadi</a:t>
            </a:r>
            <a:r>
              <a:rPr lang="en-US" sz="2000" dirty="0" smtClean="0"/>
              <a:t>). </a:t>
            </a:r>
          </a:p>
          <a:p>
            <a:pPr lvl="0">
              <a:lnSpc>
                <a:spcPts val="3000"/>
              </a:lnSpc>
            </a:pPr>
            <a:r>
              <a:rPr lang="en-US" sz="2000" dirty="0" smtClean="0"/>
              <a:t>Friction Stir Welding (FSW) / </a:t>
            </a:r>
            <a:r>
              <a:rPr lang="en-US" sz="2000" dirty="0" err="1" smtClean="0"/>
              <a:t>Ishqalanish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Payvandlash texnologiyasi (IPT)  </a:t>
            </a:r>
            <a:r>
              <a:rPr lang="en-US" sz="2000" dirty="0" err="1" smtClean="0"/>
              <a:t>Po’lat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Aluminiylrning</a:t>
            </a:r>
            <a:r>
              <a:rPr lang="en-US" sz="2000" dirty="0" smtClean="0"/>
              <a:t> </a:t>
            </a:r>
            <a:r>
              <a:rPr lang="en-US" sz="2000" dirty="0" err="1" smtClean="0"/>
              <a:t>payvandlash</a:t>
            </a:r>
            <a:r>
              <a:rPr lang="en-US" sz="2000" dirty="0" smtClean="0"/>
              <a:t> imqonini </a:t>
            </a:r>
            <a:r>
              <a:rPr lang="en-US" sz="2000" dirty="0" err="1" smtClean="0"/>
              <a:t>beradi</a:t>
            </a:r>
            <a:r>
              <a:rPr lang="en-US" sz="2000" dirty="0" smtClean="0"/>
              <a:t> </a:t>
            </a:r>
            <a:r>
              <a:rPr lang="en-US" sz="2000" dirty="0" err="1" smtClean="0"/>
              <a:t>An’anaviy</a:t>
            </a:r>
            <a:r>
              <a:rPr lang="en-US" sz="2000" dirty="0" smtClean="0"/>
              <a:t> </a:t>
            </a:r>
            <a:r>
              <a:rPr lang="en-US" sz="2000" dirty="0" err="1" smtClean="0"/>
              <a:t>metallar</a:t>
            </a:r>
            <a:r>
              <a:rPr lang="en-US" sz="2000" dirty="0" smtClean="0"/>
              <a:t> </a:t>
            </a:r>
            <a:r>
              <a:rPr lang="en-US" sz="2000" dirty="0" err="1" smtClean="0"/>
              <a:t>Yangi</a:t>
            </a:r>
            <a:r>
              <a:rPr lang="en-US" sz="2000" dirty="0" smtClean="0"/>
              <a:t> </a:t>
            </a:r>
            <a:r>
              <a:rPr lang="en-US" sz="2000" dirty="0" err="1" smtClean="0"/>
              <a:t>texnologiyalar</a:t>
            </a:r>
            <a:r>
              <a:rPr lang="en-US" sz="2000" dirty="0" smtClean="0"/>
              <a:t> </a:t>
            </a:r>
            <a:r>
              <a:rPr lang="en-US" sz="2000" dirty="0" err="1" smtClean="0"/>
              <a:t>yangi</a:t>
            </a:r>
            <a:r>
              <a:rPr lang="en-US" sz="2000" dirty="0" smtClean="0"/>
              <a:t> </a:t>
            </a:r>
            <a:r>
              <a:rPr lang="en-US" sz="2000" dirty="0" err="1" smtClean="0"/>
              <a:t>natija</a:t>
            </a:r>
            <a:r>
              <a:rPr lang="en-US" sz="2000" dirty="0" smtClean="0"/>
              <a:t> (</a:t>
            </a:r>
            <a:r>
              <a:rPr lang="en-US" sz="2000" dirty="0" err="1" smtClean="0"/>
              <a:t>opetasion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sifat</a:t>
            </a:r>
            <a:r>
              <a:rPr lang="en-US" sz="2000" dirty="0" smtClean="0"/>
              <a:t> </a:t>
            </a:r>
            <a:r>
              <a:rPr lang="en-US" sz="2000" dirty="0" err="1" smtClean="0"/>
              <a:t>qo’rsatqichlari</a:t>
            </a:r>
            <a:r>
              <a:rPr lang="en-US" sz="2000" dirty="0" smtClean="0"/>
              <a:t>, </a:t>
            </a:r>
            <a:r>
              <a:rPr lang="en-US" sz="2000" dirty="0" err="1" smtClean="0"/>
              <a:t>boshqalar</a:t>
            </a:r>
            <a:r>
              <a:rPr lang="en-US" sz="2000" dirty="0" smtClean="0"/>
              <a:t>) </a:t>
            </a:r>
            <a:r>
              <a:rPr lang="en-US" sz="2000" dirty="0" err="1" smtClean="0"/>
              <a:t>beradi</a:t>
            </a:r>
            <a:r>
              <a:rPr lang="en-US" sz="2000" dirty="0" smtClean="0"/>
              <a:t>. </a:t>
            </a:r>
          </a:p>
          <a:p>
            <a:endParaRPr lang="ru-RU" sz="20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Foydalanilgan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adabiyotlar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71546"/>
            <a:ext cx="7858180" cy="5072098"/>
          </a:xfrm>
        </p:spPr>
        <p:txBody>
          <a:bodyPr>
            <a:noAutofit/>
          </a:bodyPr>
          <a:lstStyle/>
          <a:p>
            <a:pPr marL="425196" lvl="0" indent="-342900">
              <a:buFont typeface="+mj-lt"/>
              <a:buAutoNum type="arabicPeriod"/>
            </a:pPr>
            <a:r>
              <a:rPr lang="en-US" sz="1600" dirty="0" err="1" smtClean="0"/>
              <a:t>Muxamadsodikov</a:t>
            </a:r>
            <a:r>
              <a:rPr lang="en-US" sz="1600" dirty="0" smtClean="0"/>
              <a:t> </a:t>
            </a:r>
            <a:r>
              <a:rPr lang="en-US" sz="1600" dirty="0" smtClean="0"/>
              <a:t>K.J. “</a:t>
            </a:r>
            <a:r>
              <a:rPr lang="en-US" sz="1600" dirty="0" err="1" smtClean="0"/>
              <a:t>Materialshunoslik</a:t>
            </a:r>
            <a:r>
              <a:rPr lang="en-US" sz="1600" dirty="0" smtClean="0"/>
              <a:t>” </a:t>
            </a:r>
            <a:r>
              <a:rPr lang="en-US" sz="1600" dirty="0" err="1" smtClean="0"/>
              <a:t>fanidan</a:t>
            </a:r>
            <a:r>
              <a:rPr lang="en-US" sz="1600" dirty="0" smtClean="0"/>
              <a:t> </a:t>
            </a:r>
            <a:r>
              <a:rPr lang="en-US" sz="1600" dirty="0" err="1" smtClean="0"/>
              <a:t>Ma’ruzalar</a:t>
            </a:r>
            <a:r>
              <a:rPr lang="en-US" sz="1600" dirty="0" smtClean="0"/>
              <a:t> </a:t>
            </a:r>
            <a:r>
              <a:rPr lang="en-US" sz="1600" dirty="0" err="1" smtClean="0"/>
              <a:t>toplami</a:t>
            </a:r>
            <a:r>
              <a:rPr lang="en-US" sz="1600" dirty="0" smtClean="0"/>
              <a:t>. </a:t>
            </a:r>
            <a:r>
              <a:rPr lang="en-US" sz="1600" dirty="0" err="1" smtClean="0"/>
              <a:t>Farg’ona</a:t>
            </a:r>
            <a:r>
              <a:rPr lang="en-US" sz="1600" dirty="0" smtClean="0"/>
              <a:t>, 30 </a:t>
            </a:r>
            <a:r>
              <a:rPr lang="en-US" sz="1600" dirty="0" err="1" smtClean="0"/>
              <a:t>qismda</a:t>
            </a:r>
            <a:r>
              <a:rPr lang="en-US" sz="1600" dirty="0" smtClean="0"/>
              <a:t>, 2020 y.  </a:t>
            </a:r>
            <a:endParaRPr lang="ru-RU" sz="1600" dirty="0" smtClean="0"/>
          </a:p>
          <a:p>
            <a:pPr marL="425196" indent="-342900">
              <a:buFont typeface="+mj-lt"/>
              <a:buAutoNum type="arabicPeriod"/>
            </a:pPr>
            <a:r>
              <a:rPr lang="en-US" sz="1600" dirty="0" smtClean="0"/>
              <a:t>Patented solid-state welding process makes joining metals more accurate and sustainable // </a:t>
            </a:r>
            <a:r>
              <a:rPr lang="en-US" sz="1600" dirty="0" smtClean="0">
                <a:hlinkClick r:id="rId2"/>
              </a:rPr>
              <a:t>https://designwanted.com/design/friction-stir-welding/</a:t>
            </a:r>
            <a:r>
              <a:rPr lang="en-US" sz="1600" dirty="0" smtClean="0"/>
              <a:t> </a:t>
            </a:r>
          </a:p>
          <a:p>
            <a:pPr marL="425196" lvl="0" indent="-342900">
              <a:buFont typeface="+mj-lt"/>
              <a:buAutoNum type="arabicPeriod"/>
            </a:pPr>
            <a:r>
              <a:rPr lang="en-US" sz="1600" dirty="0" smtClean="0"/>
              <a:t>Strong A.B. Fundamentals of Composites Manufacturing: Materials, Methods and Applications. Society of Manufacturing Engineers, 2007. 640 p. </a:t>
            </a:r>
            <a:endParaRPr lang="ru-RU" sz="1600" dirty="0" smtClean="0"/>
          </a:p>
          <a:p>
            <a:pPr marL="425196" lvl="0" indent="-342900">
              <a:buFont typeface="+mj-lt"/>
              <a:buAutoNum type="arabicPeriod"/>
            </a:pPr>
            <a:r>
              <a:rPr lang="en-US" sz="1600" dirty="0" smtClean="0"/>
              <a:t>Zircon. Expert  in high precision  dies and moulds. </a:t>
            </a:r>
            <a:r>
              <a:rPr lang="en-US" sz="1600" u="sng" dirty="0" smtClean="0">
                <a:hlinkClick r:id="rId3"/>
              </a:rPr>
              <a:t>https://www.zircon.ee/ </a:t>
            </a:r>
            <a:r>
              <a:rPr lang="en-US" sz="1600" u="sng" dirty="0" err="1" smtClean="0">
                <a:hlinkClick r:id="rId3"/>
              </a:rPr>
              <a:t>gclid</a:t>
            </a:r>
            <a:r>
              <a:rPr lang="en-US" sz="1600" u="sng" dirty="0" smtClean="0">
                <a:hlinkClick r:id="rId3"/>
              </a:rPr>
              <a:t>= </a:t>
            </a:r>
            <a:r>
              <a:rPr lang="en-US" sz="1600" u="sng" dirty="0" err="1" smtClean="0">
                <a:hlinkClick r:id="rId3"/>
              </a:rPr>
              <a:t>ZEzoaAlepEALw_wcB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/>
            </a:pPr>
            <a:r>
              <a:rPr lang="ru-RU" sz="1600" dirty="0" smtClean="0"/>
              <a:t>Авиадвигатель ПД-14 Сотовые уплотнения  ключевые компоненты машин XXI века [Электронный документ] https://zaorotec.ru/sotovye-uplotnenia/</a:t>
            </a:r>
          </a:p>
          <a:p>
            <a:pPr marL="425196" lvl="0" indent="-342900">
              <a:buFont typeface="+mj-lt"/>
              <a:buAutoNum type="arabicPeriod"/>
            </a:pPr>
            <a:r>
              <a:rPr lang="ru-RU" sz="1600" dirty="0" smtClean="0"/>
              <a:t>Барский Р Новая технология высокоточного литья лопаток турбины. «Гибридный» </a:t>
            </a:r>
            <a:r>
              <a:rPr lang="ru-RU" sz="1600" dirty="0" err="1" smtClean="0"/>
              <a:t>интерметаллидный</a:t>
            </a:r>
            <a:r>
              <a:rPr lang="ru-RU" sz="1600" dirty="0" smtClean="0"/>
              <a:t> сплав для двигателей ПД-14 и ПД-35 </a:t>
            </a:r>
            <a:r>
              <a:rPr lang="ru-RU" sz="1600" u="sng" dirty="0" smtClean="0">
                <a:hlinkClick r:id="rId4"/>
              </a:rPr>
              <a:t>https://naukatehnika.com/ </a:t>
            </a:r>
            <a:r>
              <a:rPr lang="ru-RU" sz="1600" u="sng" dirty="0" err="1" smtClean="0">
                <a:hlinkClick r:id="rId4"/>
              </a:rPr>
              <a:t>tehnologiya</a:t>
            </a:r>
            <a:r>
              <a:rPr lang="ru-RU" sz="1600" u="sng" dirty="0" smtClean="0">
                <a:hlinkClick r:id="rId4"/>
              </a:rPr>
              <a:t> -</a:t>
            </a:r>
            <a:r>
              <a:rPr lang="ru-RU" sz="1600" u="sng" dirty="0" err="1" smtClean="0">
                <a:hlinkClick r:id="rId4"/>
              </a:rPr>
              <a:t>vysokotochnogo-litya-lopatok-turbiny.html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/>
            </a:pPr>
            <a:r>
              <a:rPr lang="ru-RU" sz="1600" dirty="0" err="1" smtClean="0"/>
              <a:t>Босерман</a:t>
            </a:r>
            <a:r>
              <a:rPr lang="ru-RU" sz="1600" dirty="0" smtClean="0"/>
              <a:t> М Двигатель ПД 14 Технология прямого лазерного выращивания крупногабаритных авиационных изделий [Электронный документ] </a:t>
            </a:r>
            <a:r>
              <a:rPr lang="ru-RU" sz="1600" u="sng" dirty="0" smtClean="0"/>
              <a:t>https://naukatehnika.com/tehnologiya-pryamogo-lazernogo-vyrashivaniya.html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/>
            </a:pPr>
            <a:r>
              <a:rPr lang="ru-RU" sz="1600" dirty="0" smtClean="0"/>
              <a:t>Горбань В. Применение полимерных технологий в автомобилестроении // </a:t>
            </a:r>
            <a:r>
              <a:rPr lang="ru-RU" sz="1600" u="sng" dirty="0" smtClean="0">
                <a:hlinkClick r:id="rId5"/>
              </a:rPr>
              <a:t>https://ppt-online.org/302611</a:t>
            </a:r>
            <a:r>
              <a:rPr lang="ru-RU" sz="1600" dirty="0" smtClean="0"/>
              <a:t> </a:t>
            </a:r>
          </a:p>
          <a:p>
            <a:pPr marL="342900" indent="-342900">
              <a:spcBef>
                <a:spcPts val="0"/>
              </a:spcBef>
              <a:buAutoNum type="arabicPeriod"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Foydalanilgan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adabiyotlar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71546"/>
            <a:ext cx="7858180" cy="5572164"/>
          </a:xfrm>
        </p:spPr>
        <p:txBody>
          <a:bodyPr>
            <a:noAutofit/>
          </a:bodyPr>
          <a:lstStyle/>
          <a:p>
            <a:pPr marL="425196" lvl="0" indent="-342900">
              <a:buFont typeface="+mj-lt"/>
              <a:buAutoNum type="arabicPeriod" startAt="9"/>
            </a:pPr>
            <a:r>
              <a:rPr lang="ru-RU" sz="1600" dirty="0" smtClean="0"/>
              <a:t>Горнев К технологиям машиностроительных производств XXI-го века. </a:t>
            </a:r>
            <a:r>
              <a:rPr lang="en-US" sz="1600" u="sng" dirty="0" smtClean="0">
                <a:hlinkClick r:id="rId2"/>
              </a:rPr>
              <a:t>http://www.i-mash.ru/materials/economy/55-tekhnologijam_mashinostroi_proivodstv_xxi.html </a:t>
            </a:r>
            <a:endParaRPr lang="ru-RU" sz="1600" u="sng" dirty="0" smtClean="0">
              <a:hlinkClick r:id="rId2"/>
            </a:endParaRPr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smtClean="0"/>
              <a:t>Гуль В.Е., </a:t>
            </a:r>
            <a:r>
              <a:rPr lang="ru-RU" sz="1600" dirty="0" err="1" smtClean="0"/>
              <a:t>Кулезнев</a:t>
            </a:r>
            <a:r>
              <a:rPr lang="ru-RU" sz="1600" dirty="0" smtClean="0"/>
              <a:t> В.Н. Структура и механические свойства по­лимеров. М.: Лабиринт, 1994. 367 с.</a:t>
            </a:r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smtClean="0"/>
              <a:t>Из чего сделаны автомобили //</a:t>
            </a:r>
            <a:r>
              <a:rPr lang="ru-RU" sz="1600" dirty="0" err="1" smtClean="0"/>
              <a:t>https</a:t>
            </a:r>
            <a:r>
              <a:rPr lang="ru-RU" sz="1600" dirty="0" smtClean="0"/>
              <a:t>://</a:t>
            </a:r>
            <a:r>
              <a:rPr lang="ru-RU" sz="1600" dirty="0" err="1" smtClean="0"/>
              <a:t>amastercar.ru</a:t>
            </a:r>
            <a:r>
              <a:rPr lang="ru-RU" sz="1600" dirty="0" smtClean="0"/>
              <a:t>/</a:t>
            </a:r>
            <a:r>
              <a:rPr lang="ru-RU" sz="1600" dirty="0" err="1" smtClean="0"/>
              <a:t>articles</a:t>
            </a:r>
            <a:r>
              <a:rPr lang="ru-RU" sz="1600" dirty="0" smtClean="0"/>
              <a:t>/</a:t>
            </a:r>
            <a:r>
              <a:rPr lang="ru-RU" sz="1600" dirty="0" err="1" smtClean="0"/>
              <a:t>body_of_car.shtml</a:t>
            </a:r>
            <a:r>
              <a:rPr lang="ru-RU" sz="1600" dirty="0" smtClean="0"/>
              <a:t>   </a:t>
            </a:r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err="1" smtClean="0"/>
              <a:t>Коленцова</a:t>
            </a:r>
            <a:r>
              <a:rPr lang="ru-RU" sz="1600" dirty="0" smtClean="0"/>
              <a:t> О. Медный довод: создан уникальный двигатель для электромобилей [Электронный документ] </a:t>
            </a:r>
            <a:r>
              <a:rPr lang="ru-RU" sz="1600" u="sng" dirty="0" smtClean="0"/>
              <a:t>https://iz.ru/879303/olga-kolentcova/mednyi-dovod-sozdan-unikalnyi-dvigatel-dlia-elektromobilei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smtClean="0"/>
              <a:t>Композиты: сегодня и завтра // </a:t>
            </a:r>
            <a:r>
              <a:rPr lang="ru-RU" sz="1600" u="sng" dirty="0" smtClean="0">
                <a:hlinkClick r:id="rId3"/>
              </a:rPr>
              <a:t>https://viam.ru/news/2108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smtClean="0"/>
              <a:t>Композиционные материалы // </a:t>
            </a:r>
            <a:r>
              <a:rPr lang="en-US" sz="1600" u="sng" dirty="0" smtClean="0">
                <a:hlinkClick r:id="rId4"/>
              </a:rPr>
              <a:t>https</a:t>
            </a:r>
            <a:r>
              <a:rPr lang="ru-RU" sz="1600" u="sng" dirty="0" smtClean="0">
                <a:hlinkClick r:id="rId4"/>
              </a:rPr>
              <a:t>://</a:t>
            </a:r>
            <a:r>
              <a:rPr lang="en-US" sz="1600" u="sng" dirty="0" smtClean="0">
                <a:hlinkClick r:id="rId4"/>
              </a:rPr>
              <a:t>en</a:t>
            </a:r>
            <a:r>
              <a:rPr lang="ru-RU" sz="1600" u="sng" dirty="0" smtClean="0">
                <a:hlinkClick r:id="rId4"/>
              </a:rPr>
              <a:t>.</a:t>
            </a:r>
            <a:r>
              <a:rPr lang="en-US" sz="1600" u="sng" dirty="0" err="1" smtClean="0">
                <a:hlinkClick r:id="rId4"/>
              </a:rPr>
              <a:t>ppt</a:t>
            </a:r>
            <a:r>
              <a:rPr lang="ru-RU" sz="1600" u="sng" dirty="0" smtClean="0">
                <a:hlinkClick r:id="rId4"/>
              </a:rPr>
              <a:t>-</a:t>
            </a:r>
            <a:r>
              <a:rPr lang="en-US" sz="1600" u="sng" dirty="0" smtClean="0">
                <a:hlinkClick r:id="rId4"/>
              </a:rPr>
              <a:t>online</a:t>
            </a:r>
            <a:r>
              <a:rPr lang="ru-RU" sz="1600" u="sng" dirty="0" smtClean="0">
                <a:hlinkClick r:id="rId4"/>
              </a:rPr>
              <a:t>.</a:t>
            </a:r>
            <a:r>
              <a:rPr lang="en-US" sz="1600" u="sng" dirty="0" smtClean="0">
                <a:hlinkClick r:id="rId4"/>
              </a:rPr>
              <a:t>org</a:t>
            </a:r>
            <a:r>
              <a:rPr lang="ru-RU" sz="1600" u="sng" dirty="0" smtClean="0">
                <a:hlinkClick r:id="rId4"/>
              </a:rPr>
              <a:t>/672979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smtClean="0"/>
              <a:t>Коршунова Т. Неметаллические материалы // </a:t>
            </a:r>
            <a:r>
              <a:rPr lang="ru-RU" sz="1600" u="sng" dirty="0" smtClean="0">
                <a:hlinkClick r:id="rId5"/>
              </a:rPr>
              <a:t>https://ppt-online.org</a:t>
            </a:r>
            <a:r>
              <a:rPr lang="ru-RU" sz="1600" dirty="0" smtClean="0"/>
              <a:t> </a:t>
            </a:r>
            <a:r>
              <a:rPr lang="ru-RU" sz="1600" u="sng" dirty="0" smtClean="0"/>
              <a:t>/25790 </a:t>
            </a:r>
            <a:endParaRPr lang="ru-RU" sz="1600" dirty="0" smtClean="0"/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err="1" smtClean="0"/>
              <a:t>Кюллер</a:t>
            </a:r>
            <a:r>
              <a:rPr lang="ru-RU" sz="1600" dirty="0" smtClean="0"/>
              <a:t> В. Композитная лопатка авиадвигателя сверхбольшой тяги ПД-35 [Электронный документ] </a:t>
            </a:r>
            <a:r>
              <a:rPr lang="ru-RU" sz="1600" u="sng" dirty="0" smtClean="0"/>
              <a:t>https://naukatehnika.com/kompozitnaya-lopatka-pd-35.html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smtClean="0"/>
              <a:t>Макаренко Н. Металл XXI века. Жизненно важен для развития авиации. [Электронный документ] </a:t>
            </a:r>
            <a:r>
              <a:rPr lang="ru-RU" sz="1600" u="sng" dirty="0" smtClean="0"/>
              <a:t>https://naukatehnika.com/titan-zhiznenno-vazhen.html </a:t>
            </a:r>
            <a:endParaRPr lang="ru-RU" sz="1600" dirty="0" smtClean="0"/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err="1" smtClean="0"/>
              <a:t>Материаловедениею</a:t>
            </a:r>
            <a:r>
              <a:rPr lang="ru-RU" sz="1600" dirty="0" smtClean="0"/>
              <a:t> справочник. </a:t>
            </a:r>
            <a:r>
              <a:rPr lang="ru-RU" sz="1600" u="sng" dirty="0" smtClean="0">
                <a:hlinkClick r:id="rId6"/>
              </a:rPr>
              <a:t>https://stankiexpert.ru/spravochnik/</a:t>
            </a:r>
            <a:r>
              <a:rPr lang="ru-RU" sz="1600" dirty="0" smtClean="0"/>
              <a:t> </a:t>
            </a:r>
            <a:r>
              <a:rPr lang="ru-RU" sz="1600" u="sng" dirty="0" err="1" smtClean="0"/>
              <a:t>materialovedenie</a:t>
            </a:r>
            <a:r>
              <a:rPr lang="ru-RU" sz="1600" u="sng" dirty="0" smtClean="0"/>
              <a:t>/</a:t>
            </a:r>
            <a:r>
              <a:rPr lang="ru-RU" sz="1600" u="sng" dirty="0" err="1" smtClean="0"/>
              <a:t>splavy-metallov.html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Foydalanilgan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adabiyotlar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71546"/>
            <a:ext cx="7858180" cy="5572164"/>
          </a:xfrm>
        </p:spPr>
        <p:txBody>
          <a:bodyPr>
            <a:noAutofit/>
          </a:bodyPr>
          <a:lstStyle/>
          <a:p>
            <a:pPr marL="425196" lvl="0" indent="-342900">
              <a:buFont typeface="+mj-lt"/>
              <a:buAutoNum type="arabicPeriod" startAt="19"/>
            </a:pPr>
            <a:r>
              <a:rPr lang="ru-RU" sz="1600" dirty="0" smtClean="0"/>
              <a:t>Металлы и сплавы //</a:t>
            </a:r>
            <a:r>
              <a:rPr lang="ru-RU" sz="1600" u="sng" dirty="0" err="1" smtClean="0">
                <a:hlinkClick r:id="rId2"/>
              </a:rPr>
              <a:t>http</a:t>
            </a:r>
            <a:r>
              <a:rPr lang="ru-RU" sz="1600" u="sng" dirty="0" smtClean="0">
                <a:hlinkClick r:id="rId2"/>
              </a:rPr>
              <a:t>://</a:t>
            </a:r>
            <a:r>
              <a:rPr lang="ru-RU" sz="1600" u="sng" dirty="0" err="1" smtClean="0">
                <a:hlinkClick r:id="rId2"/>
              </a:rPr>
              <a:t>technologys.info</a:t>
            </a:r>
            <a:r>
              <a:rPr lang="ru-RU" sz="1600" u="sng" dirty="0" smtClean="0">
                <a:hlinkClick r:id="rId2"/>
              </a:rPr>
              <a:t>/</a:t>
            </a:r>
            <a:r>
              <a:rPr lang="ru-RU" sz="1600" u="sng" dirty="0" err="1" smtClean="0">
                <a:hlinkClick r:id="rId2"/>
              </a:rPr>
              <a:t>metall</a:t>
            </a:r>
            <a:r>
              <a:rPr lang="ru-RU" sz="1600" u="sng" dirty="0" smtClean="0">
                <a:hlinkClick r:id="rId2"/>
              </a:rPr>
              <a:t>/</a:t>
            </a:r>
            <a:r>
              <a:rPr lang="ru-RU" sz="1600" u="sng" dirty="0" err="1" smtClean="0">
                <a:hlinkClick r:id="rId2"/>
              </a:rPr>
              <a:t>splavy.html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19"/>
            </a:pPr>
            <a:r>
              <a:rPr lang="ru-RU" sz="1600" dirty="0" smtClean="0"/>
              <a:t>Многомерно-армированные </a:t>
            </a:r>
            <a:r>
              <a:rPr lang="ru-RU" sz="1600" dirty="0" err="1" smtClean="0"/>
              <a:t>углерод-углеродные</a:t>
            </a:r>
            <a:r>
              <a:rPr lang="ru-RU" sz="1600" dirty="0" smtClean="0"/>
              <a:t> композиционные материалы // </a:t>
            </a:r>
            <a:r>
              <a:rPr lang="ru-RU" sz="1600" u="sng" dirty="0" smtClean="0">
                <a:hlinkClick r:id="rId3"/>
              </a:rPr>
              <a:t>http://www.niigrafit.ru/produktsiya/kompozity.php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19"/>
            </a:pPr>
            <a:r>
              <a:rPr lang="ru-RU" sz="1600" dirty="0" smtClean="0"/>
              <a:t>Неметаллические материалы // </a:t>
            </a:r>
            <a:r>
              <a:rPr lang="ru-RU" sz="1600" u="sng" dirty="0" smtClean="0">
                <a:hlinkClick r:id="rId4"/>
              </a:rPr>
              <a:t>https://studfile.net/preview/5873045/page:13/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19"/>
            </a:pPr>
            <a:r>
              <a:rPr lang="ru-RU" sz="1600" dirty="0" smtClean="0"/>
              <a:t>Неметаллические материалы используемые в машиностроении. </a:t>
            </a:r>
            <a:r>
              <a:rPr lang="ru-RU" sz="1600" u="sng" dirty="0" smtClean="0">
                <a:hlinkClick r:id="rId5"/>
              </a:rPr>
              <a:t>https://mbdou42.ru/concrete/nonmetallic-materials-nonmetallic-materials-used-in-machine-building/</a:t>
            </a:r>
            <a:r>
              <a:rPr lang="ru-RU" sz="1600" dirty="0" smtClean="0"/>
              <a:t>  </a:t>
            </a:r>
          </a:p>
          <a:p>
            <a:pPr marL="425196" lvl="0" indent="-342900">
              <a:buFont typeface="+mj-lt"/>
              <a:buAutoNum type="arabicPeriod" startAt="19"/>
            </a:pPr>
            <a:r>
              <a:rPr lang="ru-RU" sz="1600" dirty="0" smtClean="0"/>
              <a:t>ОДК испытала на "Салюте" новые уникальные сплавы для авиационных двигателей // </a:t>
            </a:r>
            <a:r>
              <a:rPr lang="ru-RU" sz="1600" u="sng" dirty="0" smtClean="0">
                <a:hlinkClick r:id="rId6"/>
              </a:rPr>
              <a:t> https://promvest.info/ru/tehnologii-i-oborudovanie/odk-ispyitala-na-salyute-novyie-unikalnyie-splavyi-dlya-aviatsion</a:t>
            </a:r>
            <a:r>
              <a:rPr lang="en-US" sz="1600" u="sng" dirty="0" smtClean="0">
                <a:hlinkClick r:id="rId6"/>
              </a:rPr>
              <a:t>nix </a:t>
            </a:r>
            <a:r>
              <a:rPr lang="ru-RU" sz="1600" u="sng" dirty="0" err="1" smtClean="0">
                <a:hlinkClick r:id="rId6"/>
              </a:rPr>
              <a:t>dvigateley</a:t>
            </a:r>
            <a:r>
              <a:rPr lang="ru-RU" sz="1600" u="sng" dirty="0" smtClean="0">
                <a:hlinkClick r:id="rId6"/>
              </a:rPr>
              <a:t>/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19"/>
            </a:pPr>
            <a:r>
              <a:rPr lang="ru-RU" sz="1600" dirty="0" smtClean="0"/>
              <a:t>Перспективные технологии и материалы 21-го века. </a:t>
            </a:r>
            <a:r>
              <a:rPr lang="ru-RU" sz="1600" dirty="0" err="1" smtClean="0"/>
              <a:t>Infourok</a:t>
            </a:r>
            <a:r>
              <a:rPr lang="ru-RU" sz="1600" dirty="0" smtClean="0"/>
              <a:t>.. [Электронный документ] </a:t>
            </a:r>
            <a:r>
              <a:rPr lang="ru-RU" sz="1600" u="sng" dirty="0" smtClean="0">
                <a:hlinkClick r:id="rId7"/>
              </a:rPr>
              <a:t>https://ppt-online.org/815129</a:t>
            </a:r>
            <a:r>
              <a:rPr lang="ru-RU" sz="1600" u="sng" dirty="0" smtClean="0"/>
              <a:t> </a:t>
            </a:r>
            <a:endParaRPr lang="ru-RU" sz="1600" dirty="0" smtClean="0"/>
          </a:p>
          <a:p>
            <a:pPr marL="425196" lvl="0" indent="-342900">
              <a:buFont typeface="+mj-lt"/>
              <a:buAutoNum type="arabicPeriod" startAt="19"/>
            </a:pPr>
            <a:r>
              <a:rPr lang="ru-RU" sz="1600" dirty="0" smtClean="0"/>
              <a:t>Пластмассовые композиты для авиации// </a:t>
            </a:r>
            <a:r>
              <a:rPr lang="en-US" sz="1600" dirty="0" smtClean="0"/>
              <a:t>https</a:t>
            </a:r>
            <a:r>
              <a:rPr lang="ru-RU" sz="1600" dirty="0" smtClean="0"/>
              <a:t>://</a:t>
            </a:r>
            <a:r>
              <a:rPr lang="en-US" sz="1600" dirty="0" smtClean="0"/>
              <a:t>www</a:t>
            </a:r>
            <a:r>
              <a:rPr lang="ru-RU" sz="1600" dirty="0" smtClean="0"/>
              <a:t>.</a:t>
            </a:r>
            <a:r>
              <a:rPr lang="en-US" sz="1600" dirty="0" err="1" smtClean="0"/>
              <a:t>newchemistry</a:t>
            </a:r>
            <a:r>
              <a:rPr lang="ru-RU" sz="1600" dirty="0" smtClean="0"/>
              <a:t>.</a:t>
            </a:r>
            <a:r>
              <a:rPr lang="en-US" sz="1600" dirty="0" err="1" smtClean="0"/>
              <a:t>ru</a:t>
            </a:r>
            <a:r>
              <a:rPr lang="ru-RU" sz="1600" dirty="0" smtClean="0"/>
              <a:t> /</a:t>
            </a:r>
            <a:r>
              <a:rPr lang="en-US" sz="1600" dirty="0" smtClean="0"/>
              <a:t>letter</a:t>
            </a:r>
            <a:r>
              <a:rPr lang="ru-RU" sz="1600" dirty="0" smtClean="0"/>
              <a:t>.</a:t>
            </a:r>
            <a:r>
              <a:rPr lang="en-US" sz="1600" dirty="0" err="1" smtClean="0"/>
              <a:t>php</a:t>
            </a:r>
            <a:r>
              <a:rPr lang="ru-RU" sz="1600" dirty="0" smtClean="0"/>
              <a:t>?</a:t>
            </a:r>
            <a:r>
              <a:rPr lang="en-US" sz="1600" dirty="0" smtClean="0"/>
              <a:t>n</a:t>
            </a:r>
            <a:r>
              <a:rPr lang="ru-RU" sz="1600" dirty="0" smtClean="0"/>
              <a:t>_</a:t>
            </a:r>
            <a:r>
              <a:rPr lang="en-US" sz="1600" dirty="0" smtClean="0"/>
              <a:t>id</a:t>
            </a:r>
            <a:r>
              <a:rPr lang="ru-RU" sz="1600" dirty="0" smtClean="0"/>
              <a:t>=555 </a:t>
            </a:r>
          </a:p>
          <a:p>
            <a:pPr marL="425196" lvl="0" indent="-342900">
              <a:buFont typeface="+mj-lt"/>
              <a:buAutoNum type="arabicPeriod" startAt="26"/>
            </a:pPr>
            <a:r>
              <a:rPr lang="ru-RU" sz="1600" dirty="0" smtClean="0"/>
              <a:t>Пластмассы, резины и композиционные материалы // </a:t>
            </a:r>
            <a:r>
              <a:rPr lang="ru-RU" sz="1600" dirty="0" smtClean="0">
                <a:hlinkClick r:id="rId8"/>
              </a:rPr>
              <a:t>https://ppt-online.org/221228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26"/>
            </a:pPr>
            <a:r>
              <a:rPr lang="ru-RU" sz="1600" dirty="0" smtClean="0"/>
              <a:t> Полимерные композиционные </a:t>
            </a:r>
            <a:r>
              <a:rPr lang="ru-RU" sz="1600" dirty="0" err="1" smtClean="0"/>
              <a:t>матеиалы</a:t>
            </a:r>
            <a:r>
              <a:rPr lang="ru-RU" sz="1600" dirty="0" smtClean="0"/>
              <a:t> в ракетно-космической технике // </a:t>
            </a:r>
            <a:r>
              <a:rPr lang="en-US" sz="1600" u="sng" dirty="0" smtClean="0">
                <a:hlinkClick r:id="rId9"/>
              </a:rPr>
              <a:t>https</a:t>
            </a:r>
            <a:r>
              <a:rPr lang="ru-RU" sz="1600" u="sng" dirty="0" smtClean="0">
                <a:hlinkClick r:id="rId9"/>
              </a:rPr>
              <a:t>://</a:t>
            </a:r>
            <a:r>
              <a:rPr lang="en-US" sz="1600" u="sng" dirty="0" smtClean="0">
                <a:hlinkClick r:id="rId9"/>
              </a:rPr>
              <a:t>en</a:t>
            </a:r>
            <a:r>
              <a:rPr lang="ru-RU" sz="1600" u="sng" dirty="0" smtClean="0">
                <a:hlinkClick r:id="rId9"/>
              </a:rPr>
              <a:t>.</a:t>
            </a:r>
            <a:r>
              <a:rPr lang="en-US" sz="1600" u="sng" dirty="0" err="1" smtClean="0">
                <a:hlinkClick r:id="rId9"/>
              </a:rPr>
              <a:t>ppt</a:t>
            </a:r>
            <a:r>
              <a:rPr lang="ru-RU" sz="1600" u="sng" dirty="0" smtClean="0">
                <a:hlinkClick r:id="rId9"/>
              </a:rPr>
              <a:t>-</a:t>
            </a:r>
            <a:r>
              <a:rPr lang="en-US" sz="1600" u="sng" dirty="0" smtClean="0">
                <a:hlinkClick r:id="rId9"/>
              </a:rPr>
              <a:t>online</a:t>
            </a:r>
            <a:r>
              <a:rPr lang="ru-RU" sz="1600" u="sng" dirty="0" smtClean="0">
                <a:hlinkClick r:id="rId9"/>
              </a:rPr>
              <a:t>.</a:t>
            </a:r>
            <a:r>
              <a:rPr lang="en-US" sz="1600" u="sng" dirty="0" smtClean="0">
                <a:hlinkClick r:id="rId9"/>
              </a:rPr>
              <a:t>org</a:t>
            </a:r>
            <a:r>
              <a:rPr lang="ru-RU" sz="1600" u="sng" dirty="0" smtClean="0">
                <a:hlinkClick r:id="rId9"/>
              </a:rPr>
              <a:t>/863039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26"/>
            </a:pPr>
            <a:r>
              <a:rPr lang="ru-RU" sz="1600" dirty="0" smtClean="0"/>
              <a:t>Полимеры в автомобилестроении // </a:t>
            </a:r>
            <a:r>
              <a:rPr lang="ru-RU" sz="1600" u="sng" dirty="0" smtClean="0">
                <a:hlinkClick r:id="rId10"/>
              </a:rPr>
              <a:t>https://mplast.by/encyklopedia/ </a:t>
            </a:r>
            <a:r>
              <a:rPr lang="ru-RU" sz="1600" u="sng" dirty="0" err="1" smtClean="0">
                <a:hlinkClick r:id="rId10"/>
              </a:rPr>
              <a:t>polimeryi-v-avtomobilestroenii</a:t>
            </a:r>
            <a:r>
              <a:rPr lang="ru-RU" sz="1600" u="sng" dirty="0" smtClean="0">
                <a:hlinkClick r:id="rId10"/>
              </a:rPr>
              <a:t>/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9"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Foydalanilgan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adabiyotlar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71546"/>
            <a:ext cx="7858180" cy="5572164"/>
          </a:xfrm>
        </p:spPr>
        <p:txBody>
          <a:bodyPr>
            <a:noAutofit/>
          </a:bodyPr>
          <a:lstStyle/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Почему за авто из композитных материалов – будущее // </a:t>
            </a:r>
            <a:r>
              <a:rPr lang="ru-RU" sz="1600" u="sng" dirty="0" smtClean="0">
                <a:hlinkClick r:id="rId2"/>
              </a:rPr>
              <a:t>https://есhype.tech/@ns3230/pochemu-za-avto-iz-kompozitnyh-materialov-budushchee-zy73ckzk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 Разуваев Е.И., Моисеев Н.В., </a:t>
            </a:r>
            <a:r>
              <a:rPr lang="ru-RU" sz="1600" dirty="0" err="1" smtClean="0"/>
              <a:t>Капитаненко</a:t>
            </a:r>
            <a:r>
              <a:rPr lang="ru-RU" sz="1600" dirty="0" smtClean="0"/>
              <a:t> Д.В., Бубнов М.В. Современные технологии обработки металлов давлением // Труды ВИАМ. 2015. №2. URL: </a:t>
            </a:r>
            <a:r>
              <a:rPr lang="ru-RU" sz="1600" u="sng" dirty="0" smtClean="0"/>
              <a:t>https://cyberleninka.ru/article/n/sovremennye-tehnologii-obrabotki-metallov-davleniem</a:t>
            </a:r>
            <a:r>
              <a:rPr lang="ru-RU" sz="1600" dirty="0" smtClean="0"/>
              <a:t> (дата обращения: 22.05.2021).</a:t>
            </a:r>
          </a:p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Резниченко Г.Н. Материаловедение и технологии материалов // </a:t>
            </a:r>
            <a:r>
              <a:rPr lang="ru-RU" sz="1600" u="sng" dirty="0" smtClean="0">
                <a:hlinkClick r:id="rId3"/>
              </a:rPr>
              <a:t>https://theslide.ru/uncategorized/nemetallicheskie-materialy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Рогов В. А., Соловьев В.В., Копылов В.В. Новые материалы в ма­шиностроении: учеб. пособие. М.: РУДН, 2008. 324 с.</a:t>
            </a:r>
          </a:p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Рогов В. А., Соловьев В.В., Копылов В.В. Новые материалы в машиностроении: учеб. пособие. М.: РУДН, 2008. 324 с. </a:t>
            </a:r>
          </a:p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Роль покрытий в машиностроении и методы их нанесения // </a:t>
            </a:r>
            <a:r>
              <a:rPr lang="ru-RU" sz="1600" u="sng" dirty="0" smtClean="0">
                <a:hlinkClick r:id="rId4"/>
              </a:rPr>
              <a:t>https://perviydoc.ru/v25398/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Современные металлические сплавы  // </a:t>
            </a:r>
            <a:r>
              <a:rPr lang="en-US" sz="1600" u="sng" dirty="0" smtClean="0">
                <a:hlinkClick r:id="rId5"/>
              </a:rPr>
              <a:t>https</a:t>
            </a:r>
            <a:r>
              <a:rPr lang="ru-RU" sz="1600" u="sng" dirty="0" smtClean="0">
                <a:hlinkClick r:id="rId5"/>
              </a:rPr>
              <a:t>://</a:t>
            </a:r>
            <a:r>
              <a:rPr lang="en-US" sz="1600" u="sng" dirty="0" err="1" smtClean="0">
                <a:hlinkClick r:id="rId5"/>
              </a:rPr>
              <a:t>varimtutru</a:t>
            </a:r>
            <a:r>
              <a:rPr lang="ru-RU" sz="1600" u="sng" dirty="0" smtClean="0">
                <a:hlinkClick r:id="rId5"/>
              </a:rPr>
              <a:t>.</a:t>
            </a:r>
            <a:r>
              <a:rPr lang="en-US" sz="1600" u="sng" dirty="0" smtClean="0">
                <a:hlinkClick r:id="rId5"/>
              </a:rPr>
              <a:t>com</a:t>
            </a:r>
            <a:r>
              <a:rPr lang="ru-RU" sz="1600" u="sng" dirty="0" smtClean="0">
                <a:hlinkClick r:id="rId5"/>
              </a:rPr>
              <a:t>/</a:t>
            </a:r>
            <a:r>
              <a:rPr lang="en-US" sz="1600" u="sng" dirty="0" err="1" smtClean="0">
                <a:hlinkClick r:id="rId5"/>
              </a:rPr>
              <a:t>sovremennye</a:t>
            </a:r>
            <a:r>
              <a:rPr lang="ru-RU" sz="1600" u="sng" dirty="0" smtClean="0">
                <a:hlinkClick r:id="rId5"/>
              </a:rPr>
              <a:t>-</a:t>
            </a:r>
            <a:r>
              <a:rPr lang="en-US" sz="1600" u="sng" dirty="0" err="1" smtClean="0">
                <a:hlinkClick r:id="rId5"/>
              </a:rPr>
              <a:t>metallicheskie</a:t>
            </a:r>
            <a:r>
              <a:rPr lang="ru-RU" sz="1600" u="sng" dirty="0" smtClean="0">
                <a:hlinkClick r:id="rId5"/>
              </a:rPr>
              <a:t>-</a:t>
            </a:r>
            <a:r>
              <a:rPr lang="en-US" sz="1600" u="sng" dirty="0" err="1" smtClean="0">
                <a:hlinkClick r:id="rId5"/>
              </a:rPr>
              <a:t>splavy</a:t>
            </a:r>
            <a:r>
              <a:rPr lang="ru-RU" sz="1600" u="sng" dirty="0" smtClean="0">
                <a:hlinkClick r:id="rId5"/>
              </a:rPr>
              <a:t>/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Современные перспективные материалы. [Электронный документ] </a:t>
            </a:r>
            <a:r>
              <a:rPr lang="ru-RU" sz="1600" u="sng" dirty="0" smtClean="0">
                <a:hlinkClick r:id="rId6"/>
              </a:rPr>
              <a:t>https://ppt-online.org/440992</a:t>
            </a:r>
            <a:r>
              <a:rPr lang="ru-RU" sz="1600" dirty="0" smtClean="0"/>
              <a:t>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Foydalanilgan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adabiyotlar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71546"/>
            <a:ext cx="7858180" cy="5572164"/>
          </a:xfrm>
        </p:spPr>
        <p:txBody>
          <a:bodyPr>
            <a:noAutofit/>
          </a:bodyPr>
          <a:lstStyle/>
          <a:p>
            <a:pPr marL="425196" lvl="0" indent="-342900">
              <a:buFont typeface="+mj-lt"/>
              <a:buAutoNum type="arabicPeriod" startAt="37"/>
            </a:pPr>
            <a:r>
              <a:rPr lang="ru-RU" sz="1800" dirty="0" smtClean="0"/>
              <a:t>Современные пластмассы - свойства, применение // </a:t>
            </a:r>
            <a:r>
              <a:rPr lang="ru-RU" sz="1800" u="sng" dirty="0" smtClean="0">
                <a:hlinkClick r:id="rId2"/>
              </a:rPr>
              <a:t>https://metallicheckiy-portal.ru/articles/ximprom/sovremennie_plastmassi_-_svoistva_primenenie</a:t>
            </a:r>
            <a:r>
              <a:rPr lang="ru-RU" sz="1800" dirty="0" smtClean="0"/>
              <a:t> </a:t>
            </a:r>
          </a:p>
          <a:p>
            <a:pPr marL="425196" lvl="0" indent="-342900">
              <a:buFont typeface="+mj-lt"/>
              <a:buAutoNum type="arabicPeriod" startAt="37"/>
            </a:pPr>
            <a:r>
              <a:rPr lang="ru-RU" sz="1800" dirty="0" smtClean="0"/>
              <a:t>Стаханова Я.А., Кутузова А.В., Гусев А.Д. Применение современных материалов в машиностроительном производстве // Известия </a:t>
            </a:r>
            <a:r>
              <a:rPr lang="ru-RU" sz="1800" dirty="0" err="1" smtClean="0"/>
              <a:t>ТулГУ</a:t>
            </a:r>
            <a:r>
              <a:rPr lang="ru-RU" sz="1800" dirty="0" smtClean="0"/>
              <a:t>. Технические науки. 2019. №6. </a:t>
            </a:r>
            <a:r>
              <a:rPr lang="en-US" sz="1800" dirty="0" smtClean="0"/>
              <a:t>c</a:t>
            </a:r>
            <a:r>
              <a:rPr lang="ru-RU" sz="1800" dirty="0" smtClean="0"/>
              <a:t>.354-357. URL: </a:t>
            </a:r>
            <a:r>
              <a:rPr lang="ru-RU" sz="1800" u="sng" dirty="0" smtClean="0">
                <a:hlinkClick r:id="rId3"/>
              </a:rPr>
              <a:t>https://cyberleninka.ru/article/n/primenenie-sovremennyh-materialo</a:t>
            </a:r>
            <a:r>
              <a:rPr lang="en-US" sz="1800" u="sng" dirty="0" smtClean="0">
                <a:hlinkClick r:id="rId3"/>
              </a:rPr>
              <a:t>v </a:t>
            </a:r>
            <a:r>
              <a:rPr lang="en-US" sz="1800" u="sng" dirty="0" err="1" smtClean="0">
                <a:hlinkClick r:id="rId3"/>
              </a:rPr>
              <a:t>v</a:t>
            </a:r>
            <a:r>
              <a:rPr lang="en-US" sz="1800" u="sng" dirty="0" smtClean="0">
                <a:hlinkClick r:id="rId3"/>
              </a:rPr>
              <a:t> </a:t>
            </a:r>
            <a:r>
              <a:rPr lang="ru-RU" sz="1800" u="sng" dirty="0" err="1" smtClean="0">
                <a:hlinkClick r:id="rId3"/>
              </a:rPr>
              <a:t>mashinostroitelnom-proizvodstve</a:t>
            </a:r>
            <a:r>
              <a:rPr lang="ru-RU" sz="1800" dirty="0" smtClean="0"/>
              <a:t>  (дата обращения: 22.05.2021). </a:t>
            </a:r>
          </a:p>
          <a:p>
            <a:pPr marL="425196" lvl="0" indent="-342900">
              <a:buFont typeface="+mj-lt"/>
              <a:buAutoNum type="arabicPeriod" startAt="37"/>
            </a:pPr>
            <a:r>
              <a:rPr lang="ru-RU" sz="1800" dirty="0" err="1" smtClean="0"/>
              <a:t>Стреленко</a:t>
            </a:r>
            <a:r>
              <a:rPr lang="ru-RU" sz="1800" dirty="0" smtClean="0"/>
              <a:t> Н.М., Зворыкина Ф.К. современные технологии сварки стали с алюминием в автомобилестроении.// Технологические системы. </a:t>
            </a:r>
            <a:r>
              <a:rPr lang="ru-RU" sz="1800" dirty="0" smtClean="0"/>
              <a:t>2016</a:t>
            </a:r>
            <a:r>
              <a:rPr lang="en-US" sz="1800" dirty="0" smtClean="0"/>
              <a:t>.</a:t>
            </a:r>
            <a:r>
              <a:rPr lang="ru-RU" sz="1800" dirty="0" smtClean="0"/>
              <a:t> </a:t>
            </a:r>
            <a:r>
              <a:rPr lang="ru-RU" sz="1800" dirty="0" smtClean="0"/>
              <a:t>№ 1, с. 75-80.     </a:t>
            </a:r>
            <a:endParaRPr lang="en-US" sz="1800" dirty="0" smtClean="0"/>
          </a:p>
          <a:p>
            <a:pPr marL="425196" lvl="0" indent="-342900">
              <a:buFont typeface="+mj-lt"/>
              <a:buAutoNum type="arabicPeriod" startAt="37"/>
            </a:pPr>
            <a:r>
              <a:rPr lang="ru-RU" sz="1800" dirty="0" smtClean="0"/>
              <a:t>Твердость металлов и сплавов. На что она влияет? Как увеличить твердость материала? </a:t>
            </a:r>
            <a:r>
              <a:rPr lang="en-US" sz="1800" u="sng" dirty="0" smtClean="0">
                <a:hlinkClick r:id="rId4"/>
              </a:rPr>
              <a:t>https</a:t>
            </a:r>
            <a:r>
              <a:rPr lang="ru-RU" sz="1800" u="sng" dirty="0" smtClean="0">
                <a:hlinkClick r:id="rId4"/>
              </a:rPr>
              <a:t>://</a:t>
            </a:r>
            <a:r>
              <a:rPr lang="en-US" sz="1800" u="sng" dirty="0" err="1" smtClean="0">
                <a:hlinkClick r:id="rId4"/>
              </a:rPr>
              <a:t>mashproject</a:t>
            </a:r>
            <a:r>
              <a:rPr lang="ru-RU" sz="1800" u="sng" dirty="0" smtClean="0">
                <a:hlinkClick r:id="rId4"/>
              </a:rPr>
              <a:t>.</a:t>
            </a:r>
            <a:r>
              <a:rPr lang="en-US" sz="1800" u="sng" dirty="0" err="1" smtClean="0">
                <a:hlinkClick r:id="rId4"/>
              </a:rPr>
              <a:t>ru</a:t>
            </a:r>
            <a:r>
              <a:rPr lang="en-US" sz="1800" u="sng" dirty="0" smtClean="0">
                <a:hlinkClick r:id="rId4"/>
              </a:rPr>
              <a:t>/</a:t>
            </a:r>
            <a:r>
              <a:rPr lang="en-US" sz="1800" u="sng" dirty="0" err="1" smtClean="0">
                <a:hlinkClick r:id="rId4"/>
              </a:rPr>
              <a:t>statyi</a:t>
            </a:r>
            <a:r>
              <a:rPr lang="en-US" sz="1800" u="sng" dirty="0" smtClean="0">
                <a:hlinkClick r:id="rId4"/>
              </a:rPr>
              <a:t>/tverdost-metallov-i-splavov-na-chto-vliyaet-kak-uvelichit-tverdost-materiala</a:t>
            </a:r>
            <a:r>
              <a:rPr lang="ru-RU" sz="1800" dirty="0" smtClean="0"/>
              <a:t> </a:t>
            </a:r>
          </a:p>
          <a:p>
            <a:pPr marL="425196" lvl="0" indent="-342900">
              <a:buFont typeface="+mj-lt"/>
              <a:buAutoNum type="arabicPeriod" startAt="37"/>
            </a:pPr>
            <a:r>
              <a:rPr lang="ru-RU" sz="1800" dirty="0" smtClean="0"/>
              <a:t>Температура плавления разных металлов в таблице</a:t>
            </a:r>
            <a:r>
              <a:rPr lang="en-US" sz="1800" dirty="0" smtClean="0"/>
              <a:t> // </a:t>
            </a:r>
            <a:r>
              <a:rPr lang="en-US" sz="1800" u="sng" dirty="0" smtClean="0">
                <a:hlinkClick r:id="rId5"/>
              </a:rPr>
              <a:t>https://stanok.guru</a:t>
            </a:r>
            <a:r>
              <a:rPr lang="ru-RU" sz="1800" dirty="0" smtClean="0"/>
              <a:t> </a:t>
            </a:r>
            <a:r>
              <a:rPr lang="en-US" sz="1800" u="sng" dirty="0" smtClean="0"/>
              <a:t>/</a:t>
            </a:r>
            <a:r>
              <a:rPr lang="en-US" sz="1800" u="sng" dirty="0" err="1" smtClean="0">
                <a:hlinkClick r:id="rId5"/>
              </a:rPr>
              <a:t>stanki</a:t>
            </a:r>
            <a:r>
              <a:rPr lang="en-US" sz="1800" u="sng" dirty="0" smtClean="0">
                <a:hlinkClick r:id="rId5"/>
              </a:rPr>
              <a:t>/</a:t>
            </a:r>
            <a:r>
              <a:rPr lang="en-US" sz="1800" u="sng" dirty="0" err="1" smtClean="0">
                <a:hlinkClick r:id="rId5"/>
              </a:rPr>
              <a:t>metallorezhuschiy-stanok</a:t>
            </a:r>
            <a:r>
              <a:rPr lang="en-US" sz="1800" u="sng" dirty="0" smtClean="0">
                <a:hlinkClick r:id="rId5"/>
              </a:rPr>
              <a:t>/</a:t>
            </a:r>
            <a:r>
              <a:rPr lang="en-US" sz="1800" u="sng" dirty="0" err="1" smtClean="0">
                <a:hlinkClick r:id="rId5"/>
              </a:rPr>
              <a:t>temperatura</a:t>
            </a:r>
            <a:r>
              <a:rPr lang="en-US" sz="1800" u="sng" dirty="0" smtClean="0">
                <a:hlinkClick r:id="rId5"/>
              </a:rPr>
              <a:t>-</a:t>
            </a:r>
            <a:r>
              <a:rPr lang="en-US" sz="1800" u="sng" dirty="0" err="1" smtClean="0">
                <a:hlinkClick r:id="rId5"/>
              </a:rPr>
              <a:t>plavleniya</a:t>
            </a:r>
            <a:r>
              <a:rPr lang="en-US" sz="1800" u="sng" dirty="0" smtClean="0">
                <a:hlinkClick r:id="rId5"/>
              </a:rPr>
              <a:t>-</a:t>
            </a:r>
            <a:r>
              <a:rPr lang="en-US" sz="1800" u="sng" dirty="0" err="1" smtClean="0">
                <a:hlinkClick r:id="rId5"/>
              </a:rPr>
              <a:t>raznyh</a:t>
            </a:r>
            <a:r>
              <a:rPr lang="en-US" sz="1800" u="sng" dirty="0" smtClean="0">
                <a:hlinkClick r:id="rId5"/>
              </a:rPr>
              <a:t>-</a:t>
            </a:r>
            <a:r>
              <a:rPr lang="en-US" sz="1800" u="sng" dirty="0" err="1" smtClean="0">
                <a:hlinkClick r:id="rId5"/>
              </a:rPr>
              <a:t>metallov</a:t>
            </a:r>
            <a:r>
              <a:rPr lang="en-US" sz="1800" u="sng" dirty="0" smtClean="0">
                <a:hlinkClick r:id="rId5"/>
              </a:rPr>
              <a:t>-v-</a:t>
            </a:r>
            <a:r>
              <a:rPr lang="en-US" sz="1800" u="sng" dirty="0" err="1" smtClean="0">
                <a:hlinkClick r:id="rId5"/>
              </a:rPr>
              <a:t>tablice.html?yrwinfo</a:t>
            </a:r>
            <a:r>
              <a:rPr lang="en-US" sz="1800" u="sng" dirty="0" smtClean="0">
                <a:hlinkClick r:id="rId5"/>
              </a:rPr>
              <a:t>=1621798060053945-1203006782023481521600181-prestable-app-host-sas-web-yp-68 </a:t>
            </a:r>
            <a:endParaRPr lang="ru-RU" sz="1800" u="sng" dirty="0" smtClean="0">
              <a:hlinkClick r:id="rId5"/>
            </a:endParaRPr>
          </a:p>
          <a:p>
            <a:pPr>
              <a:buNone/>
            </a:pPr>
            <a:r>
              <a:rPr lang="ru-RU" sz="1800" dirty="0" smtClean="0"/>
              <a:t> </a:t>
            </a:r>
          </a:p>
          <a:p>
            <a:pPr marL="425196" lvl="0" indent="-342900">
              <a:buFont typeface="+mj-lt"/>
              <a:buAutoNum type="arabicPeriod" startAt="29"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Foydalanilgan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adabiyotlar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71546"/>
            <a:ext cx="7858180" cy="5572164"/>
          </a:xfrm>
        </p:spPr>
        <p:txBody>
          <a:bodyPr>
            <a:noAutofit/>
          </a:bodyPr>
          <a:lstStyle/>
          <a:p>
            <a:pPr marL="425196" lvl="0" indent="-342900">
              <a:buFont typeface="+mj-lt"/>
              <a:buAutoNum type="arabicPeriod" startAt="42"/>
            </a:pPr>
            <a:r>
              <a:rPr lang="ru-RU" sz="1600" dirty="0" smtClean="0"/>
              <a:t>Филиппов М</a:t>
            </a:r>
            <a:r>
              <a:rPr lang="en-US" sz="1600" dirty="0" smtClean="0"/>
              <a:t>. </a:t>
            </a:r>
            <a:r>
              <a:rPr lang="ru-RU" sz="1600" dirty="0" smtClean="0"/>
              <a:t>А</a:t>
            </a:r>
            <a:r>
              <a:rPr lang="en-US" sz="1600" dirty="0" smtClean="0"/>
              <a:t>. </a:t>
            </a:r>
            <a:r>
              <a:rPr lang="ru-RU" sz="1600" dirty="0" smtClean="0"/>
              <a:t>Методология выбора металлических сплавов и упрочняющих технологий в машиностроении</a:t>
            </a:r>
            <a:r>
              <a:rPr lang="en-US" sz="1600" dirty="0" smtClean="0"/>
              <a:t>. – 2-</a:t>
            </a:r>
            <a:r>
              <a:rPr lang="ru-RU" sz="1600" dirty="0" smtClean="0"/>
              <a:t>е </a:t>
            </a:r>
            <a:r>
              <a:rPr lang="ru-RU" sz="1600" dirty="0" err="1" smtClean="0"/>
              <a:t>изд</a:t>
            </a:r>
            <a:r>
              <a:rPr lang="en-US" sz="1600" dirty="0" smtClean="0"/>
              <a:t>., </a:t>
            </a:r>
            <a:r>
              <a:rPr lang="ru-RU" sz="1600" dirty="0" err="1" smtClean="0"/>
              <a:t>испр</a:t>
            </a:r>
            <a:r>
              <a:rPr lang="en-US" sz="1600" dirty="0" smtClean="0"/>
              <a:t>. – </a:t>
            </a:r>
            <a:r>
              <a:rPr lang="ru-RU" sz="1600" dirty="0" smtClean="0"/>
              <a:t>Екатеринбург</a:t>
            </a:r>
            <a:r>
              <a:rPr lang="en-US" sz="1600" dirty="0" smtClean="0"/>
              <a:t> : </a:t>
            </a:r>
            <a:r>
              <a:rPr lang="ru-RU" sz="1600" dirty="0" err="1" smtClean="0"/>
              <a:t>Изд</a:t>
            </a:r>
            <a:r>
              <a:rPr lang="en-US" sz="1600" dirty="0" smtClean="0"/>
              <a:t>-</a:t>
            </a:r>
            <a:r>
              <a:rPr lang="ru-RU" sz="1600" dirty="0" smtClean="0"/>
              <a:t>во Урал</a:t>
            </a:r>
            <a:r>
              <a:rPr lang="en-US" sz="1600" dirty="0" smtClean="0"/>
              <a:t>. </a:t>
            </a:r>
            <a:r>
              <a:rPr lang="ru-RU" sz="1600" dirty="0" err="1" smtClean="0"/>
              <a:t>ун</a:t>
            </a:r>
            <a:r>
              <a:rPr lang="en-US" sz="1600" dirty="0" smtClean="0"/>
              <a:t>-</a:t>
            </a:r>
            <a:r>
              <a:rPr lang="ru-RU" sz="1600" dirty="0" smtClean="0"/>
              <a:t>та</a:t>
            </a:r>
            <a:r>
              <a:rPr lang="en-US" sz="1600" dirty="0" smtClean="0"/>
              <a:t>, 2018. – 232 </a:t>
            </a:r>
            <a:r>
              <a:rPr lang="ru-RU" sz="1600" dirty="0" smtClean="0"/>
              <a:t>с</a:t>
            </a:r>
            <a:r>
              <a:rPr lang="en-US" sz="1600" dirty="0" smtClean="0"/>
              <a:t>.</a:t>
            </a:r>
            <a:endParaRPr lang="ru-RU" sz="1600" dirty="0" smtClean="0"/>
          </a:p>
          <a:p>
            <a:pPr marL="425196" lvl="0" indent="-342900">
              <a:buFont typeface="+mj-lt"/>
              <a:buAutoNum type="arabicPeriod" startAt="42"/>
            </a:pPr>
            <a:r>
              <a:rPr lang="ru-RU" sz="1600" dirty="0" smtClean="0"/>
              <a:t>Характеристики разных видов металла // </a:t>
            </a:r>
            <a:r>
              <a:rPr lang="en-US" sz="1600" u="sng" dirty="0" smtClean="0">
                <a:hlinkClick r:id="rId2"/>
              </a:rPr>
              <a:t>https</a:t>
            </a:r>
            <a:r>
              <a:rPr lang="ru-RU" sz="1600" u="sng" dirty="0" smtClean="0">
                <a:hlinkClick r:id="rId2"/>
              </a:rPr>
              <a:t>://</a:t>
            </a:r>
            <a:r>
              <a:rPr lang="en-US" sz="1600" u="sng" dirty="0" err="1" smtClean="0">
                <a:hlinkClick r:id="rId2"/>
              </a:rPr>
              <a:t>rskrep</a:t>
            </a:r>
            <a:r>
              <a:rPr lang="ru-RU" sz="1600" u="sng" dirty="0" smtClean="0">
                <a:hlinkClick r:id="rId2"/>
              </a:rPr>
              <a:t>.</a:t>
            </a:r>
            <a:r>
              <a:rPr lang="en-US" sz="1600" u="sng" dirty="0" err="1" smtClean="0">
                <a:hlinkClick r:id="rId2"/>
              </a:rPr>
              <a:t>ru</a:t>
            </a:r>
            <a:r>
              <a:rPr lang="ru-RU" sz="1600" u="sng" dirty="0" smtClean="0">
                <a:hlinkClick r:id="rId2"/>
              </a:rPr>
              <a:t>/</a:t>
            </a:r>
            <a:r>
              <a:rPr lang="en-US" sz="1600" u="sng" dirty="0" smtClean="0">
                <a:hlinkClick r:id="rId2"/>
              </a:rPr>
              <a:t>articles</a:t>
            </a:r>
            <a:r>
              <a:rPr lang="ru-RU" sz="1600" u="sng" dirty="0" smtClean="0">
                <a:hlinkClick r:id="rId2"/>
              </a:rPr>
              <a:t>/</a:t>
            </a:r>
            <a:r>
              <a:rPr lang="en-US" sz="1600" u="sng" dirty="0" smtClean="0">
                <a:hlinkClick r:id="rId2"/>
              </a:rPr>
              <a:t>blog</a:t>
            </a:r>
            <a:r>
              <a:rPr lang="ru-RU" sz="1600" u="sng" dirty="0" smtClean="0">
                <a:hlinkClick r:id="rId2"/>
              </a:rPr>
              <a:t>/ </a:t>
            </a:r>
            <a:r>
              <a:rPr lang="en-US" sz="1600" u="sng" dirty="0" err="1" smtClean="0">
                <a:hlinkClick r:id="rId2"/>
              </a:rPr>
              <a:t>kharakteristiki</a:t>
            </a:r>
            <a:r>
              <a:rPr lang="ru-RU" sz="1600" u="sng" dirty="0" smtClean="0">
                <a:hlinkClick r:id="rId2"/>
              </a:rPr>
              <a:t>-</a:t>
            </a:r>
            <a:r>
              <a:rPr lang="en-US" sz="1600" u="sng" dirty="0" err="1" smtClean="0">
                <a:hlinkClick r:id="rId2"/>
              </a:rPr>
              <a:t>raznykh</a:t>
            </a:r>
            <a:r>
              <a:rPr lang="ru-RU" sz="1600" u="sng" dirty="0" smtClean="0">
                <a:hlinkClick r:id="rId2"/>
              </a:rPr>
              <a:t>-</a:t>
            </a:r>
            <a:r>
              <a:rPr lang="en-US" sz="1600" u="sng" dirty="0" err="1" smtClean="0">
                <a:hlinkClick r:id="rId2"/>
              </a:rPr>
              <a:t>vidov</a:t>
            </a:r>
            <a:r>
              <a:rPr lang="ru-RU" sz="1600" u="sng" dirty="0" smtClean="0">
                <a:hlinkClick r:id="rId2"/>
              </a:rPr>
              <a:t>-</a:t>
            </a:r>
            <a:r>
              <a:rPr lang="en-US" sz="1600" u="sng" dirty="0" err="1" smtClean="0">
                <a:hlinkClick r:id="rId2"/>
              </a:rPr>
              <a:t>metalla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42"/>
            </a:pPr>
            <a:r>
              <a:rPr lang="ru-RU" sz="1600" dirty="0" smtClean="0"/>
              <a:t>Эти </a:t>
            </a:r>
            <a:r>
              <a:rPr lang="ru-RU" sz="1600" dirty="0" err="1" smtClean="0"/>
              <a:t>термоплавкие</a:t>
            </a:r>
            <a:r>
              <a:rPr lang="ru-RU" sz="1600" dirty="0" smtClean="0"/>
              <a:t> клеи, применяемые в автомобильной промышленности //</a:t>
            </a:r>
            <a:r>
              <a:rPr lang="ru-RU" sz="1600" u="sng" dirty="0" err="1" smtClean="0">
                <a:hlinkClick r:id="rId3"/>
              </a:rPr>
              <a:t>https</a:t>
            </a:r>
            <a:r>
              <a:rPr lang="ru-RU" sz="1600" u="sng" dirty="0" smtClean="0">
                <a:hlinkClick r:id="rId3"/>
              </a:rPr>
              <a:t>://</a:t>
            </a:r>
            <a:r>
              <a:rPr lang="ru-RU" sz="1600" u="sng" dirty="0" err="1" smtClean="0">
                <a:hlinkClick r:id="rId3"/>
              </a:rPr>
              <a:t>www.tdhotmeltglue.com</a:t>
            </a:r>
            <a:r>
              <a:rPr lang="ru-RU" sz="1600" u="sng" dirty="0" smtClean="0">
                <a:hlinkClick r:id="rId3"/>
              </a:rPr>
              <a:t>/</a:t>
            </a:r>
            <a:r>
              <a:rPr lang="ru-RU" sz="1600" u="sng" dirty="0" err="1" smtClean="0">
                <a:hlinkClick r:id="rId3"/>
              </a:rPr>
              <a:t>ru</a:t>
            </a:r>
            <a:r>
              <a:rPr lang="ru-RU" sz="1600" u="sng" dirty="0" smtClean="0">
                <a:hlinkClick r:id="rId3"/>
              </a:rPr>
              <a:t>/</a:t>
            </a:r>
            <a:r>
              <a:rPr lang="ru-RU" sz="1600" u="sng" dirty="0" err="1" smtClean="0">
                <a:hlinkClick r:id="rId3"/>
              </a:rPr>
              <a:t>news</a:t>
            </a:r>
            <a:r>
              <a:rPr lang="ru-RU" sz="1600" u="sng" dirty="0" smtClean="0">
                <a:hlinkClick r:id="rId3"/>
              </a:rPr>
              <a:t>/</a:t>
            </a:r>
            <a:r>
              <a:rPr lang="ru-RU" sz="1600" u="sng" dirty="0" err="1" smtClean="0">
                <a:hlinkClick r:id="rId3"/>
              </a:rPr>
              <a:t>Those-adhesives-applied-to-automobile-industry.html</a:t>
            </a:r>
            <a:r>
              <a:rPr lang="ru-RU" sz="1600" dirty="0" smtClean="0"/>
              <a:t> </a:t>
            </a:r>
          </a:p>
          <a:p>
            <a:endParaRPr lang="ru-RU" sz="1600" dirty="0" smtClean="0"/>
          </a:p>
          <a:p>
            <a:pPr marL="425196" lvl="0" indent="-342900">
              <a:buFont typeface="+mj-lt"/>
              <a:buAutoNum type="arabicPeriod" startAt="29"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143116"/>
            <a:ext cx="7498080" cy="41052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E’tiboringiz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rahmat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7380</TotalTime>
  <Words>2596</Words>
  <Application>Microsoft Office PowerPoint</Application>
  <PresentationFormat>Экран (4:3)</PresentationFormat>
  <Paragraphs>417</Paragraphs>
  <Slides>45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46" baseType="lpstr">
      <vt:lpstr>Солнцестояние</vt:lpstr>
      <vt:lpstr>9-ma’vzu.  Mashinasozlikda yangi metall materiallar</vt:lpstr>
      <vt:lpstr>Metall materiallar mashinasozlik uchun axamiyati</vt:lpstr>
      <vt:lpstr>Mashinasozlikda materiallardan talab etilgan hususiyatlar  </vt:lpstr>
      <vt:lpstr>Mashinasozlikda materiallardan talab etilgan hususiyatlar (2)  </vt:lpstr>
      <vt:lpstr>Kimyoviy elementlar jadvali  (Metallar har bir elementlar guruhida bor)</vt:lpstr>
      <vt:lpstr>MASHINASOZLIK MATERIALLARI</vt:lpstr>
      <vt:lpstr>Mashinasozlik metall materiallar tavsifi</vt:lpstr>
      <vt:lpstr>Po’latlarni legirlash elementlarining po’latlarda belgilash</vt:lpstr>
      <vt:lpstr>Metal detallardan foydalanish talablarini qondirish asosiy mezonlari</vt:lpstr>
      <vt:lpstr>Metal detallardan foydalanish talablarini qondirish asosiy mezonlari</vt:lpstr>
      <vt:lpstr>METALL MATERIALLARNI TANLASH</vt:lpstr>
      <vt:lpstr>MASHINASOZLIK MATERIALLARI</vt:lpstr>
      <vt:lpstr>Mashinasozlikda asosiy materiallar </vt:lpstr>
      <vt:lpstr>Erish harorati bo’yicha metallar tasnifi </vt:lpstr>
      <vt:lpstr>Asosiy metall va qotishmalarning erish harorati</vt:lpstr>
      <vt:lpstr>Metallarga ishlov berish usullari texnika va texnologiyalar rivojlanishi asoslari</vt:lpstr>
      <vt:lpstr>Metallarga ishlov berish turlari, usullari va jihozlar  </vt:lpstr>
      <vt:lpstr>Metall va qotishmalarning xossalari</vt:lpstr>
      <vt:lpstr>Metall va qotishmalarning xossalari</vt:lpstr>
      <vt:lpstr>Foydalanish talablarni qondirish asosiy mezonlari</vt:lpstr>
      <vt:lpstr>Foydalanish talablarni qondirish asosiy mezonlari</vt:lpstr>
      <vt:lpstr>Latun va bronza  qismlari</vt:lpstr>
      <vt:lpstr>Innovatsiyalar. Intermetallidlar</vt:lpstr>
      <vt:lpstr>Innovatsiyalar. Intermetallidlar</vt:lpstr>
      <vt:lpstr>Istiqbolli aviatsiya dvigatellari uchun mo'ljallangan yangi Titanium va Nikel materiallari </vt:lpstr>
      <vt:lpstr>Istiqbolli aviatsiya dvigatellari uchun mo'ljallangan yangi Titanium va Nikel materiallari </vt:lpstr>
      <vt:lpstr>Yuqori bosim kompressori</vt:lpstr>
      <vt:lpstr>Eng katta tirsakli val (mahsus talablar)</vt:lpstr>
      <vt:lpstr>Avtomobil kuzovi qattiqligi namunasi   (https://amastercar.ru/articles/body_of_car.shtml ) </vt:lpstr>
      <vt:lpstr>Avtomobil kuzovi materiallar farqi (https://amastercar.ru/articles/body_of_car.shtml) </vt:lpstr>
      <vt:lpstr>Avtomobil kuzovi materiallari</vt:lpstr>
      <vt:lpstr>Avtomobil kuzovi materiallari</vt:lpstr>
      <vt:lpstr>Yangi texnologiya yangi imqoniyatlar yaratadi </vt:lpstr>
      <vt:lpstr>  Ishqalanish bilan Payvandlash texnologiyasi / FSW – Friction Stir Welding /  https://volk1.ru/instrumenty/12678-svarka-treniem-s-peremeshivaniem-vidy-tehnologija-oborudovanie</vt:lpstr>
      <vt:lpstr>Ishqalanish bilan Payvandlash texnologiyasi / FSW – Friction Stir Welding /  https://volk1.ru/instrumenty/12678-svarka-treniem-s-peremeshivaniem-vidy-tehnologija-oborudovanie</vt:lpstr>
      <vt:lpstr>Ishqalanish bilan Payvandlash texnologiyasi / FSW – Friction Stir Welding /  https://volk1.ru/instrumenty/12678-svarka-treniem-s-peremeshivaniem-vidy-tehnologija-oborudovanie</vt:lpstr>
      <vt:lpstr>HULOSA VA TAKLIFLAR</vt:lpstr>
      <vt:lpstr>HULOSA VA TAKLIFLAR</vt:lpstr>
      <vt:lpstr>Foydalanilgan adabiyotlar</vt:lpstr>
      <vt:lpstr>Foydalanilgan adabiyotlar</vt:lpstr>
      <vt:lpstr>Foydalanilgan adabiyotlar</vt:lpstr>
      <vt:lpstr>Foydalanilgan adabiyotlar</vt:lpstr>
      <vt:lpstr>Foydalanilgan adabiyotlar</vt:lpstr>
      <vt:lpstr>Foydalanilgan adabiyotlar</vt:lpstr>
      <vt:lpstr>Слайд 45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Metallarga ishlov berish turlari, usullari va jihozlar,</dc:title>
  <dc:creator>Пользователь Windows</dc:creator>
  <cp:lastModifiedBy>Пользователь Windows</cp:lastModifiedBy>
  <cp:revision>225</cp:revision>
  <dcterms:created xsi:type="dcterms:W3CDTF">2021-05-20T07:27:36Z</dcterms:created>
  <dcterms:modified xsi:type="dcterms:W3CDTF">2021-05-28T05:25:07Z</dcterms:modified>
</cp:coreProperties>
</file>