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314" r:id="rId2"/>
    <p:sldId id="398" r:id="rId3"/>
    <p:sldId id="399" r:id="rId4"/>
    <p:sldId id="328" r:id="rId5"/>
    <p:sldId id="365" r:id="rId6"/>
    <p:sldId id="330" r:id="rId7"/>
    <p:sldId id="331" r:id="rId8"/>
    <p:sldId id="364" r:id="rId9"/>
    <p:sldId id="332" r:id="rId10"/>
    <p:sldId id="329" r:id="rId11"/>
    <p:sldId id="366" r:id="rId12"/>
    <p:sldId id="367" r:id="rId13"/>
    <p:sldId id="368" r:id="rId14"/>
    <p:sldId id="369" r:id="rId15"/>
    <p:sldId id="370" r:id="rId16"/>
    <p:sldId id="371" r:id="rId17"/>
    <p:sldId id="372" r:id="rId18"/>
    <p:sldId id="373" r:id="rId19"/>
    <p:sldId id="374" r:id="rId20"/>
    <p:sldId id="375" r:id="rId21"/>
    <p:sldId id="377" r:id="rId22"/>
    <p:sldId id="378" r:id="rId23"/>
    <p:sldId id="379" r:id="rId24"/>
    <p:sldId id="380" r:id="rId25"/>
    <p:sldId id="376" r:id="rId26"/>
    <p:sldId id="381" r:id="rId27"/>
    <p:sldId id="382" r:id="rId28"/>
    <p:sldId id="383" r:id="rId29"/>
    <p:sldId id="384" r:id="rId30"/>
    <p:sldId id="385" r:id="rId31"/>
    <p:sldId id="402" r:id="rId32"/>
    <p:sldId id="403" r:id="rId33"/>
    <p:sldId id="396" r:id="rId34"/>
    <p:sldId id="387" r:id="rId35"/>
    <p:sldId id="388" r:id="rId36"/>
    <p:sldId id="389" r:id="rId37"/>
    <p:sldId id="390" r:id="rId38"/>
    <p:sldId id="391" r:id="rId39"/>
    <p:sldId id="392" r:id="rId40"/>
    <p:sldId id="393" r:id="rId41"/>
    <p:sldId id="394" r:id="rId42"/>
    <p:sldId id="400" r:id="rId43"/>
    <p:sldId id="318" r:id="rId44"/>
    <p:sldId id="319" r:id="rId45"/>
    <p:sldId id="401" r:id="rId46"/>
    <p:sldId id="320" r:id="rId47"/>
    <p:sldId id="323" r:id="rId48"/>
    <p:sldId id="312" r:id="rId49"/>
    <p:sldId id="359" r:id="rId50"/>
    <p:sldId id="360" r:id="rId51"/>
    <p:sldId id="361" r:id="rId52"/>
    <p:sldId id="362" r:id="rId53"/>
    <p:sldId id="363" r:id="rId54"/>
    <p:sldId id="313" r:id="rId5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860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mplast.by/wp-content/uploads/2015/03/pedal-akseleratora.jpg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s://naukatehnika.com/%20tehnologiya%20-vysokotochnogo-litya-lopatok-turbiny.html" TargetMode="External"/><Relationship Id="rId2" Type="http://schemas.openxmlformats.org/officeDocument/2006/relationships/hyperlink" Target="https://www.zircon.ee/%20gclid=%20ZEzoaAlepEALw_wcB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pt-online.org/302611" TargetMode="Externa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s://viam.ru/news/2108" TargetMode="External"/><Relationship Id="rId2" Type="http://schemas.openxmlformats.org/officeDocument/2006/relationships/hyperlink" Target="http://www.i-mash.ru/materials/economy/55-k_tekhnologijam_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tankiexpert.ru/spravochnik/" TargetMode="External"/><Relationship Id="rId5" Type="http://schemas.openxmlformats.org/officeDocument/2006/relationships/hyperlink" Target="https://ppt-online.org/" TargetMode="External"/><Relationship Id="rId4" Type="http://schemas.openxmlformats.org/officeDocument/2006/relationships/hyperlink" Target="https://en.ppt-online.org/672979" TargetMode="Externa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s://ppt-online.org/221228" TargetMode="External"/><Relationship Id="rId3" Type="http://schemas.openxmlformats.org/officeDocument/2006/relationships/hyperlink" Target="http://www.niigrafit.ru/produktsiya/kompozity.php" TargetMode="External"/><Relationship Id="rId7" Type="http://schemas.openxmlformats.org/officeDocument/2006/relationships/hyperlink" Target="https://ppt-online.org/815129" TargetMode="External"/><Relationship Id="rId2" Type="http://schemas.openxmlformats.org/officeDocument/2006/relationships/hyperlink" Target="http://technologys.info/metall/splavy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file:///C:\Users\User\Desktop\GRANT\&#1051;&#1077;&#1082;&#1094;&#1080;&#1080;\%20https:\promvest.info\ru\tehnologii-i-oborudovanie\odk-ispyitala-na-salyute-novyie-unikalnyie-splavyi-dlya-aviatsionnix%20dvigateley\" TargetMode="External"/><Relationship Id="rId5" Type="http://schemas.openxmlformats.org/officeDocument/2006/relationships/hyperlink" Target="https://mbdou42.ru/concrete/nonmetallic-materials-nonmetallic-materials-used-in-machine-building/" TargetMode="External"/><Relationship Id="rId10" Type="http://schemas.openxmlformats.org/officeDocument/2006/relationships/hyperlink" Target="https://mplast.by/encyklopedia/%20polimeryi-v-avtomobilestroenii/" TargetMode="External"/><Relationship Id="rId4" Type="http://schemas.openxmlformats.org/officeDocument/2006/relationships/hyperlink" Target="https://studfile.net/preview/5873045/page:13/" TargetMode="External"/><Relationship Id="rId9" Type="http://schemas.openxmlformats.org/officeDocument/2006/relationships/hyperlink" Target="https://en.ppt-online.org/863039" TargetMode="Externa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s://theslide.ru/uncategorized/nemetallicheskie-materialy" TargetMode="External"/><Relationship Id="rId2" Type="http://schemas.openxmlformats.org/officeDocument/2006/relationships/hyperlink" Target="https://&#1077;&#1089;hype.tech/@ns3230/pochemu-za-avto-iz-kompozitnyh-materialov-budushchee-zy73ckz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pt-online.org/440992" TargetMode="External"/><Relationship Id="rId5" Type="http://schemas.openxmlformats.org/officeDocument/2006/relationships/hyperlink" Target="https://varimtutru.com/sovremennye-metallicheskie-splavy/" TargetMode="External"/><Relationship Id="rId4" Type="http://schemas.openxmlformats.org/officeDocument/2006/relationships/hyperlink" Target="https://perviydoc.ru/v25398/" TargetMode="Externa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s://cyberleninka.ru/article/n/primenenie-sovremennyh-materialov-v-mashinostroitelnom-proizvodstve" TargetMode="External"/><Relationship Id="rId7" Type="http://schemas.openxmlformats.org/officeDocument/2006/relationships/hyperlink" Target="https://www.tdhotmeltglue.com/ru/news/Those-adhesives-applied-to-automobile-industry.html" TargetMode="External"/><Relationship Id="rId2" Type="http://schemas.openxmlformats.org/officeDocument/2006/relationships/hyperlink" Target="https://metallicheckiy-portal.ru/articles/ximprom/sovremennie_plastmassi_-_svoistva_primeneni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skrep.ru/articles/blog/%20kharakteristiki-raznykh-vidov-metalla" TargetMode="External"/><Relationship Id="rId5" Type="http://schemas.openxmlformats.org/officeDocument/2006/relationships/hyperlink" Target="https://stanok.guru/" TargetMode="External"/><Relationship Id="rId4" Type="http://schemas.openxmlformats.org/officeDocument/2006/relationships/hyperlink" Target="https://mashproject.ru/statyi/tverdost-metallov-i-splavov-na-chto-vliyaet-kak-uvelichit-tverdost-materiala" TargetMode="Externa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214422"/>
            <a:ext cx="7215238" cy="400052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10-ma’vzu. </a:t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Mashinasozlikda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no-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materiallar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3978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Nometal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detallardan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foydalanish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talablarini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qondirish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asosiy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mezonlari</a:t>
            </a:r>
            <a:endParaRPr lang="ru-RU" sz="3200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285860"/>
            <a:ext cx="8072462" cy="4962540"/>
          </a:xfrm>
        </p:spPr>
        <p:txBody>
          <a:bodyPr>
            <a:normAutofit fontScale="62500" lnSpcReduction="2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hususiyatlari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Plastiklilik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Qattiqlik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Tsiql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Yorilishga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Fizikaviy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hususiyatlar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Zichliligi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Chizikli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kengayish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koeffitsiyenti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Issiklik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o’tkazish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koeffitsiyenti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sig’dirish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Electr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qarshiligi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hususiyatlari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Oqimliligi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Chizikli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Xajmiy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usadka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Qesish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Shtamplash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ishlovga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moyilligi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Toblanishga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moyilligi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Mo’rtlilgi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Ishqalinishga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qarshiligi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koeffitsiyenti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Issiqlikka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Korrozion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Kontakt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nezonlar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qiymatliligi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noyobliligi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hajmi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termik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tannarxi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birikmalariga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texnologiyalarini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5000628" y="5143512"/>
            <a:ext cx="142876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7498080" cy="785794"/>
          </a:xfrm>
        </p:spPr>
        <p:txBody>
          <a:bodyPr>
            <a:noAutofit/>
          </a:bodyPr>
          <a:lstStyle/>
          <a:p>
            <a:pPr algn="ctr"/>
            <a:r>
              <a:rPr lang="en-US" sz="3000" dirty="0" smtClean="0">
                <a:solidFill>
                  <a:srgbClr val="C00000"/>
                </a:solidFill>
                <a:effectLst/>
              </a:rPr>
              <a:t>YANGI TEXNOLOGIYALARNI  TANLASH ALGIRITMI</a:t>
            </a:r>
            <a:endParaRPr lang="ru-RU" sz="3000" dirty="0">
              <a:solidFill>
                <a:srgbClr val="C0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714356"/>
            <a:ext cx="8143900" cy="5534044"/>
          </a:xfrm>
        </p:spPr>
        <p:txBody>
          <a:bodyPr>
            <a:noAutofit/>
          </a:bodyPr>
          <a:lstStyle/>
          <a:p>
            <a:pPr lvl="1">
              <a:buNone/>
            </a:pP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19" name="Text Box 23"/>
          <p:cNvSpPr txBox="1">
            <a:spLocks noChangeArrowheads="1"/>
          </p:cNvSpPr>
          <p:nvPr/>
        </p:nvSpPr>
        <p:spPr bwMode="auto">
          <a:xfrm>
            <a:off x="3714744" y="1857364"/>
            <a:ext cx="1857388" cy="6048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Mahsulotga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talablar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tarqibi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8" name="Text Box 22"/>
          <p:cNvSpPr txBox="1">
            <a:spLocks noChangeArrowheads="1"/>
          </p:cNvSpPr>
          <p:nvPr/>
        </p:nvSpPr>
        <p:spPr bwMode="auto">
          <a:xfrm>
            <a:off x="6143636" y="1785926"/>
            <a:ext cx="1928826" cy="65403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Yangi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texnologiya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maqsadga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mosligi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7" name="Text Box 21"/>
          <p:cNvSpPr txBox="1">
            <a:spLocks noChangeArrowheads="1"/>
          </p:cNvSpPr>
          <p:nvPr/>
        </p:nvSpPr>
        <p:spPr bwMode="auto">
          <a:xfrm>
            <a:off x="1428728" y="1714488"/>
            <a:ext cx="1589089" cy="64294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Chiqish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paramrtlari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[Y</a:t>
            </a:r>
            <a:r>
              <a:rPr kumimoji="0" lang="en-US" sz="1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]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6" name="Text Box 20"/>
          <p:cNvSpPr txBox="1">
            <a:spLocks noChangeArrowheads="1"/>
          </p:cNvSpPr>
          <p:nvPr/>
        </p:nvSpPr>
        <p:spPr bwMode="auto">
          <a:xfrm>
            <a:off x="3714744" y="2714620"/>
            <a:ext cx="1857388" cy="4619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Jarayonlar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mosligi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5" name="Text Box 19"/>
          <p:cNvSpPr txBox="1">
            <a:spLocks noChangeArrowheads="1"/>
          </p:cNvSpPr>
          <p:nvPr/>
        </p:nvSpPr>
        <p:spPr bwMode="auto">
          <a:xfrm>
            <a:off x="3714744" y="3500438"/>
            <a:ext cx="1785950" cy="4619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2524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Xususiyatlari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Y</a:t>
            </a:r>
            <a:r>
              <a:rPr kumimoji="0" lang="en-US" sz="1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3" name="AutoShape 17"/>
          <p:cNvSpPr>
            <a:spLocks noChangeArrowheads="1"/>
          </p:cNvSpPr>
          <p:nvPr/>
        </p:nvSpPr>
        <p:spPr bwMode="auto">
          <a:xfrm>
            <a:off x="3286116" y="4143380"/>
            <a:ext cx="2928958" cy="1571636"/>
          </a:xfrm>
          <a:prstGeom prst="flowChartDecision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12" name="Text Box 16"/>
          <p:cNvSpPr txBox="1">
            <a:spLocks noChangeArrowheads="1"/>
          </p:cNvSpPr>
          <p:nvPr/>
        </p:nvSpPr>
        <p:spPr bwMode="auto">
          <a:xfrm>
            <a:off x="4357686" y="4714884"/>
            <a:ext cx="1071570" cy="500066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</a:t>
            </a:r>
            <a:r>
              <a:rPr kumimoji="0" lang="en-US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≥[Y</a:t>
            </a:r>
            <a:r>
              <a:rPr kumimoji="0" lang="en-US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]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11" name="Text Box 15"/>
          <p:cNvSpPr txBox="1">
            <a:spLocks noChangeArrowheads="1"/>
          </p:cNvSpPr>
          <p:nvPr/>
        </p:nvSpPr>
        <p:spPr bwMode="auto">
          <a:xfrm>
            <a:off x="3857620" y="6072206"/>
            <a:ext cx="1785950" cy="4619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Qaror</a:t>
            </a: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0" name="AutoShape 14"/>
          <p:cNvSpPr>
            <a:spLocks noChangeShapeType="1"/>
          </p:cNvSpPr>
          <p:nvPr/>
        </p:nvSpPr>
        <p:spPr bwMode="auto">
          <a:xfrm flipH="1">
            <a:off x="2240263" y="2357430"/>
            <a:ext cx="45720" cy="2571768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9" name="AutoShape 13"/>
          <p:cNvSpPr>
            <a:spLocks noChangeShapeType="1"/>
          </p:cNvSpPr>
          <p:nvPr/>
        </p:nvSpPr>
        <p:spPr bwMode="auto">
          <a:xfrm>
            <a:off x="2214546" y="4929198"/>
            <a:ext cx="1025525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5" name="AutoShape 9"/>
          <p:cNvSpPr>
            <a:spLocks noChangeShapeType="1"/>
          </p:cNvSpPr>
          <p:nvPr/>
        </p:nvSpPr>
        <p:spPr bwMode="auto">
          <a:xfrm flipH="1" flipV="1">
            <a:off x="8572528" y="1571611"/>
            <a:ext cx="63500" cy="3355977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30" name="Прямая соединительная линия 29"/>
          <p:cNvCxnSpPr>
            <a:stCxn id="29713" idx="3"/>
          </p:cNvCxnSpPr>
          <p:nvPr/>
        </p:nvCxnSpPr>
        <p:spPr>
          <a:xfrm>
            <a:off x="6215074" y="4929198"/>
            <a:ext cx="242889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4572000" y="1571612"/>
            <a:ext cx="400052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rot="5400000">
            <a:off x="4465637" y="1677975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rot="5400000">
            <a:off x="4537075" y="2606669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rot="5400000">
            <a:off x="4537075" y="3321049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rot="5400000">
            <a:off x="4606925" y="4106867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>
            <a:stCxn id="29713" idx="2"/>
            <a:endCxn id="29711" idx="0"/>
          </p:cNvCxnSpPr>
          <p:nvPr/>
        </p:nvCxnSpPr>
        <p:spPr>
          <a:xfrm rot="5400000">
            <a:off x="4572000" y="5893611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500298" y="442913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Xa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46" name="TextBox 45"/>
          <p:cNvSpPr txBox="1"/>
          <p:nvPr/>
        </p:nvSpPr>
        <p:spPr>
          <a:xfrm>
            <a:off x="6786578" y="442913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Yok</a:t>
            </a:r>
            <a:r>
              <a:rPr lang="en-US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142852"/>
            <a:ext cx="754380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Zamonaviy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engil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avtomobilda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polimer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materiallar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14" y="1571612"/>
            <a:ext cx="7618430" cy="4647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16349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142852"/>
            <a:ext cx="7543800" cy="1143008"/>
          </a:xfrm>
        </p:spPr>
        <p:txBody>
          <a:bodyPr>
            <a:normAutofit/>
          </a:bodyPr>
          <a:lstStyle/>
          <a:p>
            <a:pPr lvl="0" algn="ctr"/>
            <a:r>
              <a:rPr lang="en-US" sz="3200" b="1" dirty="0" err="1" smtClean="0">
                <a:solidFill>
                  <a:srgbClr val="FF0000"/>
                </a:solidFill>
              </a:rPr>
              <a:t>Avtomobilsozlikda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ishlatiladigan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nometal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materiallar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2976" y="1714488"/>
            <a:ext cx="750099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Avtomobilsozlikda</a:t>
            </a:r>
            <a:r>
              <a:rPr lang="en-US" sz="2400" dirty="0" smtClean="0"/>
              <a:t> </a:t>
            </a:r>
            <a:r>
              <a:rPr lang="en-US" sz="2400" dirty="0" err="1" smtClean="0"/>
              <a:t>ishlatiladigan</a:t>
            </a:r>
            <a:r>
              <a:rPr lang="en-US" sz="2400" dirty="0" smtClean="0"/>
              <a:t> 80% </a:t>
            </a:r>
            <a:r>
              <a:rPr lang="en-US" sz="2400" dirty="0" err="1" smtClean="0"/>
              <a:t>plastmassalar</a:t>
            </a:r>
            <a:r>
              <a:rPr lang="en-US" sz="2400" dirty="0" smtClean="0"/>
              <a:t> 5 </a:t>
            </a:r>
            <a:r>
              <a:rPr lang="en-US" sz="2400" dirty="0" err="1" smtClean="0"/>
              <a:t>turi</a:t>
            </a:r>
            <a:r>
              <a:rPr lang="en-US" sz="2400" dirty="0" smtClean="0"/>
              <a:t>:</a:t>
            </a:r>
          </a:p>
          <a:p>
            <a:endParaRPr lang="ru-RU" sz="800" dirty="0" smtClean="0"/>
          </a:p>
          <a:p>
            <a:pPr marL="1076325" lvl="0" indent="-180975" defTabSz="1076325">
              <a:buFont typeface="Arial" pitchFamily="34" charset="0"/>
              <a:buChar char="•"/>
            </a:pPr>
            <a:r>
              <a:rPr lang="en-US" sz="2000" dirty="0" err="1" smtClean="0"/>
              <a:t>poliuretan</a:t>
            </a:r>
            <a:r>
              <a:rPr lang="en-US" sz="2000" dirty="0" smtClean="0"/>
              <a:t>,</a:t>
            </a:r>
            <a:endParaRPr lang="ru-RU" sz="2000" dirty="0" smtClean="0"/>
          </a:p>
          <a:p>
            <a:pPr marL="1076325" lvl="0" indent="-180975" defTabSz="1076325">
              <a:buFont typeface="Arial" pitchFamily="34" charset="0"/>
              <a:buChar char="•"/>
            </a:pPr>
            <a:r>
              <a:rPr lang="en-US" sz="2000" dirty="0" err="1" smtClean="0"/>
              <a:t>polivinilxloridlar</a:t>
            </a:r>
            <a:r>
              <a:rPr lang="en-US" sz="2000" dirty="0" smtClean="0"/>
              <a:t>, </a:t>
            </a:r>
            <a:endParaRPr lang="ru-RU" sz="2000" dirty="0" smtClean="0"/>
          </a:p>
          <a:p>
            <a:pPr marL="1076325" lvl="0" indent="-180975" defTabSz="1076325">
              <a:buFont typeface="Arial" pitchFamily="34" charset="0"/>
              <a:buChar char="•"/>
            </a:pPr>
            <a:r>
              <a:rPr lang="en-US" sz="2000" dirty="0" err="1" smtClean="0"/>
              <a:t>polipropilenlar</a:t>
            </a:r>
            <a:r>
              <a:rPr lang="en-US" sz="2000" dirty="0" smtClean="0"/>
              <a:t>,</a:t>
            </a:r>
            <a:endParaRPr lang="ru-RU" sz="2000" dirty="0" smtClean="0"/>
          </a:p>
          <a:p>
            <a:pPr marL="1076325" lvl="0" indent="-180975" defTabSz="1076325">
              <a:buFont typeface="Arial" pitchFamily="34" charset="0"/>
              <a:buChar char="•"/>
            </a:pPr>
            <a:r>
              <a:rPr lang="en-US" sz="2000" dirty="0" smtClean="0"/>
              <a:t>ABC – </a:t>
            </a:r>
            <a:r>
              <a:rPr lang="en-US" sz="2000" dirty="0" err="1" smtClean="0"/>
              <a:t>plastiklar</a:t>
            </a:r>
            <a:r>
              <a:rPr lang="en-US" sz="2000" dirty="0" smtClean="0"/>
              <a:t>, </a:t>
            </a:r>
            <a:endParaRPr lang="ru-RU" sz="2000" dirty="0" smtClean="0"/>
          </a:p>
          <a:p>
            <a:pPr marL="1076325" lvl="0" indent="-180975" defTabSz="1076325">
              <a:buFont typeface="Arial" pitchFamily="34" charset="0"/>
              <a:buChar char="•"/>
            </a:pPr>
            <a:r>
              <a:rPr lang="en-US" sz="2000" dirty="0" err="1" smtClean="0"/>
              <a:t>Oynaplastiklar</a:t>
            </a:r>
            <a:r>
              <a:rPr lang="en-US" dirty="0" smtClean="0"/>
              <a:t>.</a:t>
            </a:r>
            <a:endParaRPr lang="ru-RU" dirty="0" smtClean="0"/>
          </a:p>
          <a:p>
            <a:endParaRPr lang="en-US" dirty="0" smtClean="0"/>
          </a:p>
          <a:p>
            <a:r>
              <a:rPr lang="en-US" sz="2400" dirty="0" err="1" smtClean="0"/>
              <a:t>Qolgan</a:t>
            </a:r>
            <a:r>
              <a:rPr lang="en-US" sz="2400" dirty="0" smtClean="0"/>
              <a:t> </a:t>
            </a:r>
            <a:r>
              <a:rPr lang="en-US" sz="2400" dirty="0" smtClean="0"/>
              <a:t>20% - </a:t>
            </a:r>
            <a:r>
              <a:rPr lang="en-US" sz="2400" dirty="0" err="1" smtClean="0"/>
              <a:t>bu</a:t>
            </a:r>
            <a:r>
              <a:rPr lang="en-US" sz="2400" dirty="0" smtClean="0"/>
              <a:t>:</a:t>
            </a:r>
          </a:p>
          <a:p>
            <a:endParaRPr lang="ru-RU" sz="800" dirty="0" smtClean="0"/>
          </a:p>
          <a:p>
            <a:pPr marL="895350" lvl="0" indent="180975">
              <a:buFont typeface="Arial" pitchFamily="34" charset="0"/>
              <a:buChar char="•"/>
            </a:pPr>
            <a:r>
              <a:rPr lang="en-US" sz="2000" dirty="0" err="1" smtClean="0"/>
              <a:t>Polietilenlar</a:t>
            </a:r>
            <a:r>
              <a:rPr lang="en-US" sz="2000" dirty="0" smtClean="0"/>
              <a:t>,</a:t>
            </a:r>
            <a:endParaRPr lang="ru-RU" sz="2000" dirty="0" smtClean="0"/>
          </a:p>
          <a:p>
            <a:pPr marL="895350" lvl="0" indent="180975">
              <a:buFont typeface="Arial" pitchFamily="34" charset="0"/>
              <a:buChar char="•"/>
            </a:pPr>
            <a:r>
              <a:rPr lang="en-US" sz="2000" dirty="0" err="1" smtClean="0"/>
              <a:t>Poliamidlar</a:t>
            </a:r>
            <a:r>
              <a:rPr lang="en-US" sz="2000" dirty="0" smtClean="0"/>
              <a:t>,</a:t>
            </a:r>
            <a:endParaRPr lang="ru-RU" sz="2000" dirty="0" smtClean="0"/>
          </a:p>
          <a:p>
            <a:pPr marL="895350" lvl="0" indent="180975">
              <a:buFont typeface="Arial" pitchFamily="34" charset="0"/>
              <a:buChar char="•"/>
            </a:pPr>
            <a:r>
              <a:rPr lang="en-US" sz="2000" dirty="0" err="1" smtClean="0"/>
              <a:t>Poliakrilatlar</a:t>
            </a:r>
            <a:r>
              <a:rPr lang="en-US" sz="2000" dirty="0" smtClean="0"/>
              <a:t>,</a:t>
            </a:r>
            <a:endParaRPr lang="ru-RU" sz="2000" dirty="0" smtClean="0"/>
          </a:p>
          <a:p>
            <a:pPr marL="895350" lvl="0" indent="180975">
              <a:buFont typeface="Arial" pitchFamily="34" charset="0"/>
              <a:buChar char="•"/>
            </a:pPr>
            <a:r>
              <a:rPr lang="en-US" sz="2000" dirty="0" err="1" smtClean="0"/>
              <a:t>Polikarbonatlar</a:t>
            </a:r>
            <a:r>
              <a:rPr lang="en-US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6349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0"/>
            <a:ext cx="6781800" cy="1600200"/>
          </a:xfrm>
        </p:spPr>
        <p:txBody>
          <a:bodyPr/>
          <a:lstStyle/>
          <a:p>
            <a:r>
              <a:rPr lang="en-US" dirty="0" err="1" smtClean="0"/>
              <a:t>Polimerlar</a:t>
            </a:r>
            <a:r>
              <a:rPr lang="en-US" dirty="0" smtClean="0"/>
              <a:t> </a:t>
            </a:r>
            <a:r>
              <a:rPr lang="en-US" dirty="0" err="1" smtClean="0"/>
              <a:t>turlari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38" y="3143248"/>
            <a:ext cx="7776863" cy="3286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1071538" y="1071546"/>
            <a:ext cx="7790712" cy="4800600"/>
          </a:xfrm>
        </p:spPr>
        <p:txBody>
          <a:bodyPr>
            <a:normAutofit/>
          </a:bodyPr>
          <a:lstStyle/>
          <a:p>
            <a:pPr lvl="0"/>
            <a:r>
              <a:rPr lang="en-US" sz="2400" b="1" dirty="0" err="1" smtClean="0"/>
              <a:t>Termoplastiklar</a:t>
            </a:r>
            <a:r>
              <a:rPr lang="en-US" sz="2400" b="1" dirty="0" smtClean="0"/>
              <a:t> </a:t>
            </a:r>
            <a:r>
              <a:rPr lang="ru-RU" sz="2400" dirty="0" smtClean="0"/>
              <a:t>– </a:t>
            </a:r>
            <a:r>
              <a:rPr lang="en-US" sz="2400" dirty="0" err="1" smtClean="0"/>
              <a:t>issiq</a:t>
            </a:r>
            <a:r>
              <a:rPr lang="en-US" sz="2400" dirty="0" smtClean="0"/>
              <a:t> </a:t>
            </a:r>
            <a:r>
              <a:rPr lang="en-US" sz="2400" dirty="0" err="1" smtClean="0"/>
              <a:t>haroratdan</a:t>
            </a:r>
            <a:r>
              <a:rPr lang="en-US" sz="2400" dirty="0" smtClean="0"/>
              <a:t> </a:t>
            </a:r>
            <a:r>
              <a:rPr lang="en-US" sz="2400" dirty="0" err="1" smtClean="0"/>
              <a:t>eriyda</a:t>
            </a:r>
            <a:r>
              <a:rPr lang="en-US" sz="2400" dirty="0" smtClean="0"/>
              <a:t>, </a:t>
            </a:r>
            <a:r>
              <a:rPr lang="en-US" sz="2400" dirty="0" err="1" smtClean="0"/>
              <a:t>sovutishda</a:t>
            </a:r>
            <a:r>
              <a:rPr lang="en-US" sz="2400" dirty="0" smtClean="0"/>
              <a:t> </a:t>
            </a:r>
            <a:r>
              <a:rPr lang="en-US" sz="2400" dirty="0" err="1" smtClean="0"/>
              <a:t>qatiydi</a:t>
            </a:r>
            <a:endParaRPr lang="ru-RU" sz="2400" dirty="0" smtClean="0"/>
          </a:p>
          <a:p>
            <a:pPr lvl="0"/>
            <a:r>
              <a:rPr lang="ru-RU" sz="2400" b="1" dirty="0" smtClean="0"/>
              <a:t>Реактопласты</a:t>
            </a:r>
            <a:r>
              <a:rPr lang="ru-RU" sz="2400" dirty="0" smtClean="0"/>
              <a:t> – </a:t>
            </a:r>
            <a:r>
              <a:rPr lang="en-US" sz="2400" dirty="0" err="1" smtClean="0"/>
              <a:t>isitishda</a:t>
            </a:r>
            <a:r>
              <a:rPr lang="en-US" sz="2400" dirty="0" smtClean="0"/>
              <a:t> </a:t>
            </a:r>
            <a:r>
              <a:rPr lang="en-US" sz="2400" dirty="0" err="1" smtClean="0"/>
              <a:t>eriymaydi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yumshaymaydi</a:t>
            </a:r>
            <a:endParaRPr lang="ru-RU" sz="2400" dirty="0" smtClean="0"/>
          </a:p>
          <a:p>
            <a:pPr lvl="0"/>
            <a:r>
              <a:rPr lang="en-US" sz="2400" b="1" dirty="0" err="1" smtClean="0"/>
              <a:t>Aralashma</a:t>
            </a:r>
            <a:r>
              <a:rPr lang="en-US" sz="2400" b="1" dirty="0" smtClean="0"/>
              <a:t> </a:t>
            </a:r>
            <a:r>
              <a:rPr lang="ru-RU" sz="2400" dirty="0" smtClean="0"/>
              <a:t> </a:t>
            </a:r>
            <a:r>
              <a:rPr lang="ru-RU" sz="2400" dirty="0" smtClean="0"/>
              <a:t>– </a:t>
            </a:r>
            <a:r>
              <a:rPr lang="en-US" sz="2400" dirty="0" err="1" smtClean="0"/>
              <a:t>yangi</a:t>
            </a:r>
            <a:r>
              <a:rPr lang="en-US" sz="2400" dirty="0" smtClean="0"/>
              <a:t> </a:t>
            </a:r>
            <a:r>
              <a:rPr lang="en-US" sz="2400" dirty="0" err="1" smtClean="0"/>
              <a:t>hussiyatli</a:t>
            </a:r>
            <a:r>
              <a:rPr lang="en-US" sz="2400" dirty="0" smtClean="0"/>
              <a:t> </a:t>
            </a:r>
            <a:r>
              <a:rPr lang="en-US" sz="2400" dirty="0" err="1" smtClean="0"/>
              <a:t>plastiklar</a:t>
            </a:r>
            <a:r>
              <a:rPr lang="en-US" sz="2400" dirty="0" smtClean="0"/>
              <a:t> </a:t>
            </a:r>
            <a:r>
              <a:rPr lang="en-US" sz="2400" dirty="0" err="1" smtClean="0"/>
              <a:t>olish</a:t>
            </a:r>
            <a:r>
              <a:rPr lang="en-US" sz="2400" dirty="0" smtClean="0"/>
              <a:t> </a:t>
            </a:r>
            <a:r>
              <a:rPr lang="ru-RU" sz="2400" dirty="0" smtClean="0"/>
              <a:t>(</a:t>
            </a:r>
            <a:r>
              <a:rPr lang="en-US" sz="2400" dirty="0" err="1" smtClean="0"/>
              <a:t>metallar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qotishmalari</a:t>
            </a:r>
            <a:r>
              <a:rPr lang="en-US" sz="2400" dirty="0" smtClean="0"/>
              <a:t> </a:t>
            </a:r>
            <a:r>
              <a:rPr lang="en-US" sz="2400" dirty="0" err="1" smtClean="0"/>
              <a:t>kabi</a:t>
            </a:r>
            <a:r>
              <a:rPr lang="ru-RU" sz="2400" dirty="0" smtClean="0"/>
              <a:t>)</a:t>
            </a:r>
            <a:endParaRPr lang="ru-RU" sz="2400" dirty="0" smtClean="0"/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1000100" y="1714488"/>
            <a:ext cx="374904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u="sng" dirty="0" err="1" smtClean="0">
                <a:solidFill>
                  <a:schemeClr val="tx1"/>
                </a:solidFill>
              </a:rPr>
              <a:t>Termoplastlar</a:t>
            </a:r>
            <a:endParaRPr lang="ru-RU" b="1" u="sng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Polietilen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(</a:t>
            </a:r>
            <a:r>
              <a:rPr lang="en-US" dirty="0" smtClean="0">
                <a:solidFill>
                  <a:schemeClr val="tx1"/>
                </a:solidFill>
              </a:rPr>
              <a:t>PE</a:t>
            </a:r>
            <a:r>
              <a:rPr lang="ru-RU" dirty="0" smtClean="0"/>
              <a:t>)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Polipropilen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(</a:t>
            </a:r>
            <a:r>
              <a:rPr lang="en-US" dirty="0" smtClean="0">
                <a:solidFill>
                  <a:schemeClr val="tx1"/>
                </a:solidFill>
              </a:rPr>
              <a:t>PP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Polivinihlorid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(</a:t>
            </a:r>
            <a:r>
              <a:rPr lang="en-US" dirty="0" smtClean="0">
                <a:solidFill>
                  <a:schemeClr val="tx1"/>
                </a:solidFill>
              </a:rPr>
              <a:t>PVC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Polikarbonat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(</a:t>
            </a:r>
            <a:r>
              <a:rPr lang="en-US" dirty="0" smtClean="0">
                <a:solidFill>
                  <a:schemeClr val="tx1"/>
                </a:solidFill>
              </a:rPr>
              <a:t>PC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Akrilonitril-butadien-stirol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(</a:t>
            </a:r>
            <a:r>
              <a:rPr lang="en-US" dirty="0" smtClean="0">
                <a:solidFill>
                  <a:schemeClr val="tx1"/>
                </a:solidFill>
              </a:rPr>
              <a:t>ABS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polimetilmetakrilat</a:t>
            </a:r>
            <a:r>
              <a:rPr lang="ru-RU" dirty="0" smtClean="0">
                <a:solidFill>
                  <a:schemeClr val="tx1"/>
                </a:solidFill>
              </a:rPr>
              <a:t> (</a:t>
            </a:r>
            <a:r>
              <a:rPr lang="en-US" dirty="0" smtClean="0">
                <a:solidFill>
                  <a:schemeClr val="tx1"/>
                </a:solidFill>
              </a:rPr>
              <a:t>PMMA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5394960" y="1714488"/>
            <a:ext cx="374904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u="sng" dirty="0" err="1" smtClean="0">
                <a:solidFill>
                  <a:schemeClr val="tx1"/>
                </a:solidFill>
              </a:rPr>
              <a:t>Reaktoplastlar</a:t>
            </a:r>
            <a:endParaRPr lang="ru-RU" b="1" u="sng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Poliureatan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ru-RU" dirty="0" smtClean="0"/>
              <a:t>(</a:t>
            </a:r>
            <a:r>
              <a:rPr lang="en-US" dirty="0" smtClean="0">
                <a:solidFill>
                  <a:schemeClr val="tx1"/>
                </a:solidFill>
              </a:rPr>
              <a:t>PU</a:t>
            </a:r>
            <a:r>
              <a:rPr lang="ru-RU" dirty="0" smtClean="0"/>
              <a:t>)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Etilen</a:t>
            </a:r>
            <a:r>
              <a:rPr lang="en-US" dirty="0" smtClean="0">
                <a:solidFill>
                  <a:schemeClr val="tx1"/>
                </a:solidFill>
              </a:rPr>
              <a:t>-</a:t>
            </a:r>
            <a:r>
              <a:rPr lang="en-US" dirty="0" err="1" smtClean="0">
                <a:solidFill>
                  <a:schemeClr val="tx1"/>
                </a:solidFill>
              </a:rPr>
              <a:t>propilen</a:t>
            </a:r>
            <a:r>
              <a:rPr lang="en-US" dirty="0" smtClean="0">
                <a:solidFill>
                  <a:schemeClr val="tx1"/>
                </a:solidFill>
              </a:rPr>
              <a:t>-</a:t>
            </a:r>
            <a:r>
              <a:rPr lang="en-US" dirty="0" err="1" smtClean="0">
                <a:solidFill>
                  <a:schemeClr val="tx1"/>
                </a:solidFill>
              </a:rPr>
              <a:t>dien</a:t>
            </a:r>
            <a:r>
              <a:rPr lang="en-US" dirty="0" smtClean="0">
                <a:solidFill>
                  <a:schemeClr val="tx1"/>
                </a:solidFill>
              </a:rPr>
              <a:t>-monomer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(</a:t>
            </a:r>
            <a:r>
              <a:rPr lang="en-US" dirty="0" smtClean="0">
                <a:solidFill>
                  <a:schemeClr val="tx1"/>
                </a:solidFill>
              </a:rPr>
              <a:t>EPDM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Poliamid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(</a:t>
            </a:r>
            <a:r>
              <a:rPr lang="en-US" dirty="0" smtClean="0">
                <a:solidFill>
                  <a:schemeClr val="tx1"/>
                </a:solidFill>
              </a:rPr>
              <a:t>PA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071538" y="142852"/>
            <a:ext cx="7543800" cy="1143008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3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Zamonaviy engil avtomobilda polimer materiallar</a:t>
            </a:r>
            <a:endParaRPr kumimoji="0" lang="ru-RU" sz="4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071538" y="274320"/>
            <a:ext cx="7929618" cy="11430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1071538" y="142852"/>
            <a:ext cx="7543800" cy="1143008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3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Zamonaviy engil avtomobilda polimer materiallar</a:t>
            </a:r>
            <a:endParaRPr kumimoji="0" lang="ru-RU" sz="4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071538" y="274320"/>
            <a:ext cx="7929618" cy="94010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" name="Рисунок 7" descr="https://amastercar.ru/articles/img/kuzov_delaut4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643050"/>
            <a:ext cx="6572296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071538" y="142852"/>
            <a:ext cx="7858180" cy="1143008"/>
          </a:xfrm>
          <a:prstGeom prst="rect">
            <a:avLst/>
          </a:prstGeom>
        </p:spPr>
        <p:txBody>
          <a:bodyPr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3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Zamonaviy engil avtomobilda polimer materiallar</a:t>
            </a:r>
            <a:endParaRPr kumimoji="0" lang="ru-RU" sz="4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481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9675"/>
                <a:gridCol w="3749675"/>
              </a:tblGrid>
              <a:tr h="448153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Qismlar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Plastik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turi</a:t>
                      </a:r>
                      <a:endParaRPr lang="ru-RU" dirty="0"/>
                    </a:p>
                  </a:txBody>
                  <a:tcPr/>
                </a:tc>
              </a:tr>
              <a:tr h="44815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Bamper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PP,PP+EPDM, ABS, PC, RIM PU</a:t>
                      </a:r>
                      <a:endParaRPr lang="ru-RU" dirty="0"/>
                    </a:p>
                  </a:txBody>
                  <a:tcPr/>
                </a:tc>
              </a:tr>
              <a:tr h="44815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O’rindiklar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PUR, PP, PVC, ABS, PA </a:t>
                      </a:r>
                      <a:endParaRPr lang="ru-RU" dirty="0"/>
                    </a:p>
                  </a:txBody>
                  <a:tcPr/>
                </a:tc>
              </a:tr>
              <a:tr h="44815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Asboblar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paneli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PP, ABS, SMA, PPE, PC</a:t>
                      </a:r>
                      <a:endParaRPr lang="ru-RU" dirty="0"/>
                    </a:p>
                  </a:txBody>
                  <a:tcPr/>
                </a:tc>
              </a:tr>
              <a:tr h="44815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Yokilg’I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tizimi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HDPE, POM, PA, PP, PBT</a:t>
                      </a:r>
                      <a:endParaRPr lang="ru-RU" dirty="0"/>
                    </a:p>
                  </a:txBody>
                  <a:tcPr/>
                </a:tc>
              </a:tr>
              <a:tr h="44815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Kusov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kuzov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elementlari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PP, PPE, UP, ABS/MAT</a:t>
                      </a:r>
                      <a:endParaRPr lang="ru-RU" dirty="0"/>
                    </a:p>
                  </a:txBody>
                  <a:tcPr/>
                </a:tc>
              </a:tr>
              <a:tr h="448153">
                <a:tc>
                  <a:txBody>
                    <a:bodyPr/>
                    <a:lstStyle/>
                    <a:p>
                      <a:r>
                        <a:rPr lang="en-US" dirty="0" smtClean="0"/>
                        <a:t>Trim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PP, ABS, PET, POM, PVC</a:t>
                      </a:r>
                      <a:endParaRPr lang="ru-RU" dirty="0"/>
                    </a:p>
                  </a:txBody>
                  <a:tcPr/>
                </a:tc>
              </a:tr>
              <a:tr h="44815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Elektro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komponentlar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PP, PE, PBT, PA, PVC</a:t>
                      </a:r>
                      <a:endParaRPr lang="ru-RU" dirty="0"/>
                    </a:p>
                  </a:txBody>
                  <a:tcPr/>
                </a:tc>
              </a:tr>
              <a:tr h="44815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Yoritish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tizimi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PP, PC, ABS, PMMA, UP</a:t>
                      </a:r>
                      <a:endParaRPr lang="ru-RU" dirty="0"/>
                    </a:p>
                  </a:txBody>
                  <a:tcPr/>
                </a:tc>
              </a:tr>
              <a:tr h="44815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Suyukliklar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saklash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tizimi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PP, PE, PA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974912"/>
            <a:ext cx="2915816" cy="188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611560" y="332656"/>
            <a:ext cx="8075240" cy="56871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Какие преимущества дает использование пластмасс в машиностроении? 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Экономия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Снижение веса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Повышение стойкости деталей к коррозии и износу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Какие детали изготавливают из пластмасс?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Крупногабаритные детали: элементы кузова и кабины, бамперы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Малогабаритные детали конструкционного и декоративного назначения, 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Теплоизоляционные и звукоизоляционные детали и др.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Детали двигателя, трансмиссии, шасси</a:t>
            </a:r>
          </a:p>
          <a:p>
            <a:r>
              <a:rPr lang="ru-RU" sz="2400" dirty="0" smtClean="0"/>
              <a:t>В подшипниках скольжения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91481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1142976" y="0"/>
            <a:ext cx="7543824" cy="6572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vtomobil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kuzovida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ishlatiladigan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kompozit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materiallar</a:t>
            </a:r>
            <a:endParaRPr lang="en-U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en-U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 descr="Автомобили в разрезе: Lamborghini,  Ferrari и Porsche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785926"/>
            <a:ext cx="8143900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3071802" y="5715016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Benzobak</a:t>
            </a:r>
            <a:endParaRPr lang="ru-RU" dirty="0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3714744" y="5143512"/>
            <a:ext cx="642942" cy="5715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428728" y="4929198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Bamper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7358082" y="2428868"/>
            <a:ext cx="1214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Asboblar</a:t>
            </a:r>
            <a:r>
              <a:rPr lang="en-US" dirty="0" smtClean="0"/>
              <a:t> </a:t>
            </a:r>
            <a:r>
              <a:rPr lang="en-US" dirty="0" err="1" smtClean="0"/>
              <a:t>paneli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3714744" y="2143116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Kuzov</a:t>
            </a:r>
            <a:r>
              <a:rPr lang="en-US" dirty="0" smtClean="0"/>
              <a:t> </a:t>
            </a:r>
            <a:r>
              <a:rPr lang="en-US" dirty="0" err="1" smtClean="0"/>
              <a:t>tomi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1643042" y="3143248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Spoyler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5357818" y="1928802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Kuzov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6786578" y="4714884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O’rindiklar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5572132" y="535782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Disklar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42013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1142976" y="0"/>
            <a:ext cx="7543824" cy="657227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Kompozitsion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materiallardan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ishlab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chiqarilgan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avtomobil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qismlar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en-U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Рисунок 19" descr="C:\Users\User\Desktop\9 новые металлы\композитные-материалы-для-автомобилестроения-производство-внешних-деталей-автомобиля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857364"/>
            <a:ext cx="7858180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42013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1142976" y="0"/>
            <a:ext cx="7543824" cy="657227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To’la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kompozit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materialdan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ishlangan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“BMW i3”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avtomobili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kuzovi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en-U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Кузов BMW i3 можно поднять голыми руками © Fadhillahxnd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928802"/>
            <a:ext cx="7715304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42013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1142976" y="0"/>
            <a:ext cx="7543824" cy="657227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To’la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kompozit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materialdan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ishlangan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None/>
            </a:pP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BMW i3”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avtomobili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kuzovi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sabablar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quyidagicha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Past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zichligi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vazni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– 1 cm</a:t>
            </a:r>
            <a:r>
              <a:rPr lang="en-US" sz="2800" baseline="300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kompozit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materiallai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og’irligi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po’latdan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marta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titandan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2,5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marta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aluminiyda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35%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yengil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lvl="0">
              <a:buFont typeface="Arial" pitchFamily="34" charset="0"/>
              <a:buChar char="•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Yuklamalarga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Kompozit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po’lat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aluminiydan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Karbon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tolaning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zilish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(1 Н = 0,102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kgk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Xozirdan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ximoya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yuklanuvchi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bo’lmagan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qanot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kapot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bamperlar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tom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elementlari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kompozit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bajarsa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bo’ladi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en-U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013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арбоновый кузов Lamborghini © WhichCar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285992"/>
            <a:ext cx="7429552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00100" y="0"/>
            <a:ext cx="7786742" cy="785794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Lamborginining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karbon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kuzovi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©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WhichCar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1285852" y="1428736"/>
            <a:ext cx="7358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Kompozit</a:t>
            </a:r>
            <a:r>
              <a:rPr lang="en-US" sz="2400" dirty="0" smtClean="0"/>
              <a:t> </a:t>
            </a:r>
            <a:r>
              <a:rPr lang="en-US" sz="2400" dirty="0" err="1" smtClean="0"/>
              <a:t>qismlar</a:t>
            </a:r>
            <a:r>
              <a:rPr lang="en-US" sz="2400" dirty="0" smtClean="0"/>
              <a:t> </a:t>
            </a:r>
            <a:r>
              <a:rPr lang="en-US" sz="2400" dirty="0" err="1" smtClean="0"/>
              <a:t>suv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kislorod</a:t>
            </a:r>
            <a:r>
              <a:rPr lang="en-US" sz="2400" dirty="0" smtClean="0"/>
              <a:t> </a:t>
            </a:r>
            <a:r>
              <a:rPr lang="en-US" sz="2400" dirty="0" err="1" smtClean="0"/>
              <a:t>ta’sirida</a:t>
            </a:r>
            <a:r>
              <a:rPr lang="en-US" sz="2400" dirty="0" smtClean="0"/>
              <a:t> </a:t>
            </a:r>
            <a:r>
              <a:rPr lang="en-US" sz="2400" dirty="0" err="1" smtClean="0"/>
              <a:t>zanglamaydi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242013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00100" y="0"/>
            <a:ext cx="7786742" cy="1000108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 smtClean="0">
                <a:solidFill>
                  <a:srgbClr val="FF0000"/>
                </a:solidFill>
              </a:rPr>
              <a:t>Ferrarining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ichki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salonida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kompozit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qismlar</a:t>
            </a:r>
            <a:r>
              <a:rPr lang="en-US" sz="3200" b="1" dirty="0" smtClean="0">
                <a:solidFill>
                  <a:srgbClr val="FF0000"/>
                </a:solidFill>
              </a:rPr>
              <a:t>© </a:t>
            </a:r>
            <a:r>
              <a:rPr lang="en-US" sz="3200" b="1" dirty="0" err="1" smtClean="0">
                <a:solidFill>
                  <a:srgbClr val="FF0000"/>
                </a:solidFill>
              </a:rPr>
              <a:t>WhichCar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14414" y="1000108"/>
            <a:ext cx="73581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err="1" smtClean="0"/>
              <a:t>Kompozit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materiallarning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kamchiliklari</a:t>
            </a:r>
            <a:r>
              <a:rPr lang="en-US" sz="2400" b="1" dirty="0" smtClean="0"/>
              <a:t>:</a:t>
            </a:r>
            <a:endParaRPr lang="ru-RU" sz="2400" dirty="0" smtClean="0"/>
          </a:p>
          <a:p>
            <a:pPr lvl="0"/>
            <a:r>
              <a:rPr lang="en-US" sz="2400" dirty="0" smtClean="0"/>
              <a:t>1. </a:t>
            </a:r>
            <a:r>
              <a:rPr lang="en-US" sz="2400" dirty="0" err="1" smtClean="0"/>
              <a:t>Zarbalarga</a:t>
            </a:r>
            <a:r>
              <a:rPr lang="en-US" sz="2400" dirty="0" smtClean="0"/>
              <a:t> </a:t>
            </a:r>
            <a:r>
              <a:rPr lang="en-US" sz="2400" dirty="0" err="1" smtClean="0"/>
              <a:t>chidamliligi</a:t>
            </a:r>
            <a:r>
              <a:rPr lang="en-US" sz="2400" dirty="0" smtClean="0"/>
              <a:t> past.</a:t>
            </a:r>
            <a:endParaRPr lang="ru-RU" sz="2400" dirty="0" smtClean="0"/>
          </a:p>
          <a:p>
            <a:pPr lvl="0"/>
            <a:r>
              <a:rPr lang="en-US" sz="2400" dirty="0" smtClean="0"/>
              <a:t>2. </a:t>
            </a:r>
            <a:r>
              <a:rPr lang="en-US" sz="2400" dirty="0" err="1" smtClean="0"/>
              <a:t>Materiallarning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qimmatliligi</a:t>
            </a:r>
            <a:r>
              <a:rPr lang="en-US" sz="2400" dirty="0" smtClean="0"/>
              <a:t> (</a:t>
            </a:r>
            <a:r>
              <a:rPr lang="en-US" sz="2400" dirty="0" err="1" smtClean="0"/>
              <a:t>hozircha</a:t>
            </a:r>
            <a:r>
              <a:rPr lang="en-US" sz="2400" dirty="0" smtClean="0"/>
              <a:t>)</a:t>
            </a:r>
            <a:r>
              <a:rPr lang="ru-RU" sz="2400" dirty="0" smtClean="0"/>
              <a:t>. </a:t>
            </a:r>
            <a:endParaRPr lang="ru-RU" sz="2400" dirty="0"/>
          </a:p>
        </p:txBody>
      </p:sp>
      <p:pic>
        <p:nvPicPr>
          <p:cNvPr id="7" name="Рисунок 6" descr="https://thepresentation.ru/img/tmb/5/484577/507d7a2a52f9032f2237aff5f6364094-800x.jpg"/>
          <p:cNvPicPr/>
          <p:nvPr/>
        </p:nvPicPr>
        <p:blipFill>
          <a:blip r:embed="rId2"/>
          <a:srcRect t="11254"/>
          <a:stretch>
            <a:fillRect/>
          </a:stretch>
        </p:blipFill>
        <p:spPr bwMode="auto">
          <a:xfrm>
            <a:off x="1928794" y="2285992"/>
            <a:ext cx="6429420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42013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Ugleplastik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bamper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ommaviylashdi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WhichCar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https://thepresentation.ru/img/tmb/5/484577/868e183bfd86d95cbb3bf76b3c836e7f-800x.jpg"/>
          <p:cNvPicPr>
            <a:picLocks noGrp="1"/>
          </p:cNvPicPr>
          <p:nvPr>
            <p:ph idx="1"/>
          </p:nvPr>
        </p:nvPicPr>
        <p:blipFill>
          <a:blip r:embed="rId2"/>
          <a:srcRect l="50542" t="26357" r="1385" b="26534"/>
          <a:stretch>
            <a:fillRect/>
          </a:stretch>
        </p:blipFill>
        <p:spPr bwMode="auto">
          <a:xfrm>
            <a:off x="1714480" y="2214554"/>
            <a:ext cx="6643734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Plastik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qismlar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avtomobilni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arzonlashtiradi</a:t>
            </a:r>
            <a:r>
              <a:rPr lang="en-US" b="1" dirty="0" smtClean="0">
                <a:solidFill>
                  <a:srgbClr val="FF0000"/>
                </a:solidFill>
              </a:rPr>
              <a:t> © </a:t>
            </a:r>
            <a:r>
              <a:rPr lang="en-US" b="1" dirty="0" err="1" smtClean="0">
                <a:solidFill>
                  <a:srgbClr val="FF0000"/>
                </a:solidFill>
              </a:rPr>
              <a:t>WhichCar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педаль акселератора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357422" y="2285992"/>
            <a:ext cx="5429287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071538" y="1571612"/>
            <a:ext cx="7715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Avtomobil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haydovchi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boshqaruv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richag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pedallari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ctr"/>
            <a:r>
              <a:rPr lang="en-US" b="1" dirty="0" smtClean="0">
                <a:solidFill>
                  <a:srgbClr val="FF0000"/>
                </a:solidFill>
              </a:rPr>
              <a:t>POLIMER MATERIALLARNING </a:t>
            </a:r>
            <a:r>
              <a:rPr lang="en-US" b="1" dirty="0" smtClean="0">
                <a:solidFill>
                  <a:srgbClr val="FF0000"/>
                </a:solidFill>
              </a:rPr>
              <a:t>TASNIFI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447800"/>
            <a:ext cx="7862150" cy="519591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z-Cyrl-UZ" sz="2400" dirty="0" smtClean="0"/>
              <a:t>Polimerlar </a:t>
            </a:r>
            <a:r>
              <a:rPr lang="uz-Cyrl-UZ" sz="2400" dirty="0" smtClean="0"/>
              <a:t>ko‘plab takrorlanuvchi o‘zaro kimyoviy bog‘langan monomerlardan iborat bo‘lib, xossalari xam turlicha bo‘ladi. </a:t>
            </a:r>
            <a:endParaRPr lang="en-US" sz="2400" dirty="0" smtClean="0"/>
          </a:p>
          <a:p>
            <a:pPr>
              <a:buNone/>
            </a:pPr>
            <a:r>
              <a:rPr lang="uz-Cyrl-UZ" sz="2400" dirty="0" smtClean="0"/>
              <a:t>Ularni </a:t>
            </a:r>
            <a:r>
              <a:rPr lang="uz-Cyrl-UZ" sz="2400" dirty="0" smtClean="0"/>
              <a:t>tuzilishiga </a:t>
            </a:r>
            <a:r>
              <a:rPr lang="uz-Cyrl-UZ" sz="2400" dirty="0" smtClean="0"/>
              <a:t>qarab</a:t>
            </a:r>
            <a:r>
              <a:rPr lang="en-US" sz="2400" dirty="0" smtClean="0"/>
              <a:t>:</a:t>
            </a:r>
          </a:p>
          <a:p>
            <a:pPr marL="596646" indent="-514350">
              <a:buAutoNum type="arabicPeriod"/>
            </a:pPr>
            <a:r>
              <a:rPr lang="en-US" sz="2400" b="1" dirty="0" smtClean="0"/>
              <a:t>O</a:t>
            </a:r>
            <a:r>
              <a:rPr lang="uz-Cyrl-UZ" sz="2400" b="1" dirty="0" smtClean="0"/>
              <a:t>ddiy</a:t>
            </a:r>
            <a:r>
              <a:rPr lang="en-US" sz="2400" b="1" dirty="0" smtClean="0"/>
              <a:t> </a:t>
            </a:r>
            <a:r>
              <a:rPr lang="en-US" sz="2400" dirty="0" smtClean="0"/>
              <a:t>- </a:t>
            </a:r>
            <a:r>
              <a:rPr lang="uz-Cyrl-UZ" sz="2400" dirty="0" smtClean="0"/>
              <a:t>ya’ni </a:t>
            </a:r>
            <a:r>
              <a:rPr lang="uz-Cyrl-UZ" sz="2400" dirty="0" smtClean="0"/>
              <a:t>faqat polimerlardan </a:t>
            </a:r>
            <a:r>
              <a:rPr lang="uz-Cyrl-UZ" sz="2400" dirty="0" smtClean="0"/>
              <a:t>iborat</a:t>
            </a:r>
            <a:r>
              <a:rPr lang="en-US" sz="2400" dirty="0" smtClean="0"/>
              <a:t> (</a:t>
            </a:r>
            <a:r>
              <a:rPr lang="uz-Cyrl-UZ" sz="2400" dirty="0" smtClean="0"/>
              <a:t>polietilen</a:t>
            </a:r>
            <a:r>
              <a:rPr lang="uz-Cyrl-UZ" sz="2400" dirty="0" smtClean="0"/>
              <a:t>, polipropilen, organik shisha va boshqalar </a:t>
            </a:r>
            <a:r>
              <a:rPr lang="uz-Cyrl-UZ" sz="2400" dirty="0" smtClean="0"/>
              <a:t>) </a:t>
            </a:r>
            <a:endParaRPr lang="en-US" sz="2400" dirty="0" smtClean="0"/>
          </a:p>
          <a:p>
            <a:pPr marL="596646" indent="-514350">
              <a:buAutoNum type="arabicPeriod"/>
            </a:pPr>
            <a:r>
              <a:rPr lang="en-US" sz="2400" b="1" dirty="0" smtClean="0"/>
              <a:t>M</a:t>
            </a:r>
            <a:r>
              <a:rPr lang="uz-Cyrl-UZ" sz="2400" b="1" dirty="0" smtClean="0"/>
              <a:t>urakkab </a:t>
            </a:r>
            <a:r>
              <a:rPr lang="uz-Cyrl-UZ" sz="2400" b="1" dirty="0" smtClean="0"/>
              <a:t>tarkibli </a:t>
            </a:r>
            <a:r>
              <a:rPr lang="uz-Cyrl-UZ" sz="2400" dirty="0" smtClean="0"/>
              <a:t>xillarga </a:t>
            </a:r>
            <a:r>
              <a:rPr lang="uz-Cyrl-UZ" sz="2400" dirty="0" smtClean="0"/>
              <a:t>ajratiladi</a:t>
            </a:r>
            <a:r>
              <a:rPr lang="en-US" sz="2400" dirty="0" smtClean="0"/>
              <a:t> - </a:t>
            </a:r>
            <a:r>
              <a:rPr lang="uz-Cyrl-UZ" sz="2400" dirty="0" smtClean="0"/>
              <a:t> </a:t>
            </a:r>
            <a:r>
              <a:rPr lang="uz-Cyrl-UZ" sz="2400" dirty="0" smtClean="0"/>
              <a:t>tarkiblilarga bog‘lovchilardan </a:t>
            </a:r>
            <a:r>
              <a:rPr lang="uz-Cyrl-UZ" sz="2400" dirty="0" smtClean="0"/>
              <a:t>tashqari</a:t>
            </a:r>
            <a:r>
              <a:rPr lang="en-US" sz="2400" dirty="0" smtClean="0"/>
              <a:t>:</a:t>
            </a:r>
            <a:r>
              <a:rPr lang="uz-Cyrl-UZ" sz="2400" dirty="0" smtClean="0"/>
              <a:t> </a:t>
            </a:r>
            <a:endParaRPr lang="en-US" sz="2400" dirty="0" smtClean="0"/>
          </a:p>
          <a:p>
            <a:pPr marL="990600" indent="-276225">
              <a:buNone/>
              <a:tabLst>
                <a:tab pos="990600" algn="l"/>
              </a:tabLst>
            </a:pPr>
            <a:r>
              <a:rPr lang="uz-Cyrl-UZ" sz="2400" dirty="0" smtClean="0"/>
              <a:t>to‘ldiruvchilar</a:t>
            </a:r>
            <a:r>
              <a:rPr lang="uz-Cyrl-UZ" sz="2400" dirty="0" smtClean="0"/>
              <a:t>, </a:t>
            </a:r>
            <a:r>
              <a:rPr lang="en-US" sz="2400" dirty="0" smtClean="0"/>
              <a:t>		</a:t>
            </a:r>
            <a:r>
              <a:rPr lang="uz-Cyrl-UZ" sz="2400" dirty="0" smtClean="0"/>
              <a:t>plastifikatorlar</a:t>
            </a:r>
            <a:r>
              <a:rPr lang="uz-Cyrl-UZ" sz="2400" dirty="0" smtClean="0"/>
              <a:t>, </a:t>
            </a:r>
            <a:endParaRPr lang="en-US" sz="2400" dirty="0" smtClean="0"/>
          </a:p>
          <a:p>
            <a:pPr marL="990600" indent="-276225">
              <a:buNone/>
              <a:tabLst>
                <a:tab pos="990600" algn="l"/>
              </a:tabLst>
            </a:pPr>
            <a:r>
              <a:rPr lang="uz-Cyrl-UZ" sz="2400" dirty="0" smtClean="0"/>
              <a:t>stabilizatorlar</a:t>
            </a:r>
            <a:r>
              <a:rPr lang="uz-Cyrl-UZ" sz="2400" dirty="0" smtClean="0"/>
              <a:t>, </a:t>
            </a:r>
            <a:r>
              <a:rPr lang="en-US" sz="2400" dirty="0" smtClean="0"/>
              <a:t>		</a:t>
            </a:r>
            <a:r>
              <a:rPr lang="uz-Cyrl-UZ" sz="2400" dirty="0" smtClean="0"/>
              <a:t>katalizatorlar</a:t>
            </a:r>
            <a:r>
              <a:rPr lang="uz-Cyrl-UZ" sz="2400" dirty="0" smtClean="0"/>
              <a:t>, </a:t>
            </a:r>
            <a:endParaRPr lang="en-US" sz="2400" dirty="0" smtClean="0"/>
          </a:p>
          <a:p>
            <a:pPr marL="990600" indent="-276225">
              <a:buNone/>
              <a:tabLst>
                <a:tab pos="990600" algn="l"/>
              </a:tabLst>
            </a:pPr>
            <a:r>
              <a:rPr lang="uz-Cyrl-UZ" sz="2400" dirty="0" smtClean="0"/>
              <a:t>moylovchilar </a:t>
            </a:r>
            <a:r>
              <a:rPr lang="uz-Cyrl-UZ" sz="2400" dirty="0" smtClean="0"/>
              <a:t>va </a:t>
            </a:r>
            <a:r>
              <a:rPr lang="en-US" sz="2400" dirty="0" smtClean="0"/>
              <a:t>	</a:t>
            </a:r>
            <a:r>
              <a:rPr lang="uz-Cyrl-UZ" sz="2400" dirty="0" smtClean="0"/>
              <a:t>bo‘yovchi </a:t>
            </a:r>
            <a:r>
              <a:rPr lang="uz-Cyrl-UZ" sz="2400" dirty="0" smtClean="0"/>
              <a:t>moddalar </a:t>
            </a:r>
            <a:r>
              <a:rPr lang="uz-Cyrl-UZ" sz="2400" dirty="0" smtClean="0"/>
              <a:t>kiradi</a:t>
            </a:r>
            <a:r>
              <a:rPr lang="uz-Cyrl-UZ" sz="2400" dirty="0" smtClean="0"/>
              <a:t>. </a:t>
            </a:r>
            <a:endParaRPr lang="ru-RU" sz="2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z-Cyrl-UZ" b="1" dirty="0" smtClean="0">
                <a:solidFill>
                  <a:srgbClr val="FF0000"/>
                </a:solidFill>
              </a:rPr>
              <a:t>Plastik massalarniig texnologik </a:t>
            </a:r>
            <a:r>
              <a:rPr lang="uz-Cyrl-UZ" b="1" dirty="0" smtClean="0">
                <a:solidFill>
                  <a:srgbClr val="FF0000"/>
                </a:solidFill>
              </a:rPr>
              <a:t>xossalari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447800"/>
            <a:ext cx="8072494" cy="5053034"/>
          </a:xfrm>
        </p:spPr>
        <p:txBody>
          <a:bodyPr>
            <a:noAutofit/>
          </a:bodyPr>
          <a:lstStyle/>
          <a:p>
            <a:pPr>
              <a:spcBef>
                <a:spcPts val="800"/>
              </a:spcBef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uvchanlik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materialni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ma’lum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harorat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bosimda press-qolipni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to‘ldirish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xossasi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Oquvchanlik bog‘lovchilar,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qo‘shiladigan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materiallar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mi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doriga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bogli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1000"/>
              </a:spcBef>
            </a:pPr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2. Kirishuvchanlik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buyumlar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(detallar)ning shakli va o‘lchamlarini press-qolipni bo‘shliq shakli va o‘lchamlariga nisbatan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kichrayishi.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Kirishuvchanlik bog‘lovchilar va qo‘shiladigan materiallar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miqdori, namligi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va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harorati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ga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800"/>
              </a:spcBef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Qotish tezligi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qovushqoq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oquvchan xolatidan to‘la qotgungacha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o‘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gan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vaqt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aniqlanadi.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800"/>
              </a:spcBef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Termotur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g‘</a:t>
            </a:r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unlik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press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materialni press-qolipda ma’lum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harorat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bosimda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parchalanmay, qatti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 xolatga o‘tish vaqtiga aytiladi. Yuqori termoturg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un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materiallar (polietilen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, polistirol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dan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buyum olish oson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kechadi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Termoturg‘unligi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past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bo‘lgan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material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(poliformaldegid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, polivinil xlorid)lardan buyum olishda parchalanishi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mumkin.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800"/>
              </a:spcBef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z-Cyrl-UZ" b="1" dirty="0" smtClean="0">
                <a:solidFill>
                  <a:srgbClr val="FF0000"/>
                </a:solidFill>
              </a:rPr>
              <a:t>Plastik massalarniig texnologik </a:t>
            </a:r>
            <a:r>
              <a:rPr lang="uz-Cyrl-UZ" b="1" dirty="0" smtClean="0">
                <a:solidFill>
                  <a:srgbClr val="FF0000"/>
                </a:solidFill>
              </a:rPr>
              <a:t>xossalari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000100" y="1447800"/>
            <a:ext cx="7933588" cy="5053034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Termoplastik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plastmassalar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polietilen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polivinil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xlorid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vinilplast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ftoroplast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polistirol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poliamid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Polietilen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amorf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kristalik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tuzilishli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molekular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massasi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texnologiyasiga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ko’ra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bosimli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bosimli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Polietilen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pgina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kislota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ishqorlarga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benzinga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dielektrikdur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bois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kimyo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sanoatida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idishlar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quvurlar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texnikada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Polietilen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deyarli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mustaxkam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material b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o‘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lmasada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60</a:t>
            </a:r>
            <a:r>
              <a:rPr lang="uz-Cyrl-UZ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sovu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qqa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Viniplast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kislota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qo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moylarga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benzinga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chidamli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yahshi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dielektrikdur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Kimyo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sanoatida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trubalar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izolyatsion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joizki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viniplast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-40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dan +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60°C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haroratigacha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1200"/>
              </a:spcBef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933588" cy="1143000"/>
          </a:xfrm>
        </p:spPr>
        <p:txBody>
          <a:bodyPr>
            <a:normAutofit/>
          </a:bodyPr>
          <a:lstStyle/>
          <a:p>
            <a:pPr algn="ctr">
              <a:lnSpc>
                <a:spcPts val="4000"/>
              </a:lnSpc>
            </a:pPr>
            <a:r>
              <a:rPr lang="uz-Cyrl-UZ" b="1" dirty="0" smtClean="0">
                <a:solidFill>
                  <a:srgbClr val="FF0000"/>
                </a:solidFill>
              </a:rPr>
              <a:t>Plastik massalarniig texnologik </a:t>
            </a:r>
            <a:r>
              <a:rPr lang="uz-Cyrl-UZ" b="1" dirty="0" smtClean="0">
                <a:solidFill>
                  <a:srgbClr val="FF0000"/>
                </a:solidFill>
              </a:rPr>
              <a:t>xossalari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853254" y="1357298"/>
            <a:ext cx="8076464" cy="4800600"/>
          </a:xfrm>
        </p:spPr>
        <p:txBody>
          <a:bodyPr>
            <a:noAutofit/>
          </a:bodyPr>
          <a:lstStyle/>
          <a:p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Ftoroplast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ftorli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polimerlar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ftoroplast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-3,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ftoroplast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-4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Ftoroplast-3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0°C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haroratigacha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qizdirilsa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ovush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q  oquvchan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xolatga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o‘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tadi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310—315°C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haroratda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parchalanadi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Foroplast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-4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327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°C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yu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haroratgacha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qizdirilsa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amorf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olatga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o‘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tadi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agressiv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mu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itlarga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chidamli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dielektrik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antifrik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xossaga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harorati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-269°C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250°C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orali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g‘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idagi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temperaturaga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chidaydi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Polistirol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 –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ko‘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pchilik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kislota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orlarga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suvga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chidamli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dielektrik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xossaga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Polistiroldan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idishlar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akkumulator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baklari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bosh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alar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Poliamid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yu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mustaxkamlikka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moy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yoqilg’i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kuchsizroq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kislotalarga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chidamli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alanish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koeffitsientiga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abraziv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materiallarga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yu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qarsh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lik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o‘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rsatib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ye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iladi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bois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poliamid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materiallardan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sirpanish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podshipniklari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g‘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ildiraklar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bosh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933588" cy="1143000"/>
          </a:xfrm>
        </p:spPr>
        <p:txBody>
          <a:bodyPr>
            <a:normAutofit/>
          </a:bodyPr>
          <a:lstStyle/>
          <a:p>
            <a:pPr algn="ctr">
              <a:lnSpc>
                <a:spcPts val="4000"/>
              </a:lnSpc>
            </a:pPr>
            <a:r>
              <a:rPr lang="uz-Cyrl-UZ" b="1" dirty="0" smtClean="0">
                <a:solidFill>
                  <a:srgbClr val="FF0000"/>
                </a:solidFill>
              </a:rPr>
              <a:t>Plastik massalarniig texnologik </a:t>
            </a:r>
            <a:r>
              <a:rPr lang="uz-Cyrl-UZ" b="1" dirty="0" smtClean="0">
                <a:solidFill>
                  <a:srgbClr val="FF0000"/>
                </a:solidFill>
              </a:rPr>
              <a:t>xossalari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https://studfile.net/html/2706/179/html_UWAEyd8Epd.S412/img-VgDimx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428736"/>
            <a:ext cx="7572428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>
            <a:noAutofit/>
          </a:bodyPr>
          <a:lstStyle/>
          <a:p>
            <a:pPr algn="ctr"/>
            <a:r>
              <a:rPr lang="uz-Cyrl-UZ" sz="3600" b="1" dirty="0" smtClean="0">
                <a:solidFill>
                  <a:srgbClr val="FF0000"/>
                </a:solidFill>
              </a:rPr>
              <a:t>Kompozitsion materiallarning </a:t>
            </a:r>
            <a:r>
              <a:rPr lang="uz-Cyrl-UZ" sz="3600" b="1" dirty="0" smtClean="0">
                <a:solidFill>
                  <a:srgbClr val="FF0000"/>
                </a:solidFill>
              </a:rPr>
              <a:t>tuzilishi 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 rotWithShape="1">
          <a:blip r:embed="rId2"/>
          <a:srcRect l="39253" t="25650" r="28999" b="45735"/>
          <a:stretch/>
        </p:blipFill>
        <p:spPr bwMode="auto">
          <a:xfrm>
            <a:off x="1428728" y="1071546"/>
            <a:ext cx="7358114" cy="421484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arto="http://schemas.microsoft.com/office/word/2006/arto" xmlns:pic="http://schemas.openxmlformats.org/drawingml/2006/picture" xmlns:lc="http://schemas.openxmlformats.org/drawingml/2006/lockedCanvas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85852" y="5214950"/>
            <a:ext cx="757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sz="2400" b="1" i="1" dirty="0" smtClean="0"/>
              <a:t>1 — </a:t>
            </a:r>
            <a:r>
              <a:rPr lang="uz-Cyrl-UZ" sz="2400" b="1" dirty="0" smtClean="0"/>
              <a:t>matritsa (bog‘lovchi material); </a:t>
            </a:r>
            <a:r>
              <a:rPr lang="en-US" sz="2400" b="1" dirty="0" smtClean="0"/>
              <a:t>	</a:t>
            </a:r>
            <a:endParaRPr lang="ru-RU" sz="2400" dirty="0" smtClean="0"/>
          </a:p>
          <a:p>
            <a:r>
              <a:rPr lang="uz-Cyrl-UZ" sz="2400" b="1" i="1" dirty="0" smtClean="0"/>
              <a:t>2 — </a:t>
            </a:r>
            <a:r>
              <a:rPr lang="uz-Cyrl-UZ" sz="2400" b="1" dirty="0" smtClean="0"/>
              <a:t>armatura (mustahkamlovchi) element;</a:t>
            </a:r>
            <a:endParaRPr lang="ru-RU" sz="2400" dirty="0" smtClean="0"/>
          </a:p>
          <a:p>
            <a:r>
              <a:rPr lang="uz-Cyrl-UZ" sz="2400" b="1" i="1" dirty="0" smtClean="0"/>
              <a:t>3 </a:t>
            </a:r>
            <a:r>
              <a:rPr lang="uz-Cyrl-UZ" sz="2400" b="1" dirty="0" smtClean="0"/>
              <a:t>— ajralish yuzasi.</a:t>
            </a:r>
            <a:endParaRPr lang="ru-RU" sz="24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8001056" cy="1143000"/>
          </a:xfrm>
        </p:spPr>
        <p:txBody>
          <a:bodyPr>
            <a:noAutofit/>
          </a:bodyPr>
          <a:lstStyle/>
          <a:p>
            <a:pPr algn="ctr"/>
            <a:r>
              <a:rPr lang="uz-Cyrl-U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Dunyoda eng katta tijorat </a:t>
            </a:r>
            <a:r>
              <a:rPr lang="uz-Cyrl-U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samolyoti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50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%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kompozit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materiallar</a:t>
            </a:r>
            <a:endParaRPr lang="ru-RU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http://www.newchemistry.ru/images/img/letters/608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500174"/>
            <a:ext cx="7643866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sz="3200" b="1" dirty="0" smtClean="0">
                <a:solidFill>
                  <a:srgbClr val="FF0000"/>
                </a:solidFill>
              </a:rPr>
              <a:t>Boeing 787 samolyotning 50% dan ort</a:t>
            </a:r>
            <a:r>
              <a:rPr lang="en-US" sz="3200" b="1" dirty="0" err="1" smtClean="0">
                <a:solidFill>
                  <a:srgbClr val="FF0000"/>
                </a:solidFill>
              </a:rPr>
              <a:t>i</a:t>
            </a:r>
            <a:r>
              <a:rPr lang="uz-Cyrl-UZ" sz="3200" b="1" dirty="0" smtClean="0">
                <a:solidFill>
                  <a:srgbClr val="FF0000"/>
                </a:solidFill>
              </a:rPr>
              <a:t>g’</a:t>
            </a:r>
            <a:r>
              <a:rPr lang="en-US" sz="3200" b="1" dirty="0" err="1" smtClean="0">
                <a:solidFill>
                  <a:srgbClr val="FF0000"/>
                </a:solidFill>
              </a:rPr>
              <a:t>i</a:t>
            </a:r>
            <a:r>
              <a:rPr lang="uz-Cyrl-UZ" sz="3200" b="1" dirty="0" smtClean="0">
                <a:solidFill>
                  <a:srgbClr val="FF0000"/>
                </a:solidFill>
              </a:rPr>
              <a:t> kompozit materiallar ishlatish sxemasi va </a:t>
            </a:r>
            <a:r>
              <a:rPr lang="uz-Cyrl-UZ" sz="3200" b="1" dirty="0" smtClean="0">
                <a:solidFill>
                  <a:srgbClr val="FF0000"/>
                </a:solidFill>
              </a:rPr>
              <a:t>turlari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http://www.newchemistry.ru/images/img/letters/609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428736"/>
            <a:ext cx="7858180" cy="5000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225536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Airbus A380 kompozit qismlari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plyonka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tortish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uskunasi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www</a:t>
            </a: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7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newchemistry</a:t>
            </a: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7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ru</a:t>
            </a: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letter</a:t>
            </a: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7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php</a:t>
            </a: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en-US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r>
              <a:rPr lang="en-US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id</a:t>
            </a: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=555</a:t>
            </a:r>
            <a:r>
              <a:rPr lang="en-US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7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http://www.newchemistry.ru/images/img/letters/612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714488"/>
            <a:ext cx="7143800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8001056" cy="1296974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 err="1" smtClean="0">
                <a:solidFill>
                  <a:srgbClr val="FF0000"/>
                </a:solidFill>
              </a:rPr>
              <a:t>Dassault</a:t>
            </a:r>
            <a:r>
              <a:rPr lang="en-US" sz="2400" b="1" dirty="0" smtClean="0">
                <a:solidFill>
                  <a:srgbClr val="FF0000"/>
                </a:solidFill>
              </a:rPr>
              <a:t> Falcon 7X </a:t>
            </a:r>
            <a:r>
              <a:rPr lang="en-US" sz="2400" b="1" dirty="0" err="1" smtClean="0">
                <a:solidFill>
                  <a:srgbClr val="FF0000"/>
                </a:solidFill>
              </a:rPr>
              <a:t>samolyoti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uglerodli</a:t>
            </a:r>
            <a:r>
              <a:rPr lang="en-US" sz="2400" b="1" dirty="0" smtClean="0">
                <a:solidFill>
                  <a:srgbClr val="FF0000"/>
                </a:solidFill>
              </a:rPr>
              <a:t> / </a:t>
            </a:r>
            <a:r>
              <a:rPr lang="en-US" sz="2400" b="1" dirty="0" err="1" smtClean="0">
                <a:solidFill>
                  <a:srgbClr val="FF0000"/>
                </a:solidFill>
              </a:rPr>
              <a:t>epoksid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kompozit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stabilizatorni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ishlab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chiqarish</a:t>
            </a:r>
            <a:r>
              <a:rPr lang="en-US" sz="2400" b="1" dirty="0" smtClean="0">
                <a:solidFill>
                  <a:srgbClr val="FF0000"/>
                </a:solidFill>
              </a:rPr>
              <a:t/>
            </a:r>
            <a:br>
              <a:rPr lang="en-US" sz="2400" b="1" dirty="0" smtClean="0">
                <a:solidFill>
                  <a:srgbClr val="FF0000"/>
                </a:solidFill>
              </a:rPr>
            </a:br>
            <a:r>
              <a:rPr lang="en-US" sz="2400" b="1" dirty="0" smtClean="0">
                <a:solidFill>
                  <a:srgbClr val="FF0000"/>
                </a:solidFill>
              </a:rPr>
              <a:t>(</a:t>
            </a:r>
            <a:r>
              <a:rPr lang="en-US" sz="2400" dirty="0" smtClean="0">
                <a:solidFill>
                  <a:srgbClr val="FF0000"/>
                </a:solidFill>
              </a:rPr>
              <a:t>https</a:t>
            </a:r>
            <a:r>
              <a:rPr lang="ru-RU" sz="2400" dirty="0" smtClean="0">
                <a:solidFill>
                  <a:srgbClr val="FF0000"/>
                </a:solidFill>
              </a:rPr>
              <a:t>://</a:t>
            </a:r>
            <a:r>
              <a:rPr lang="en-US" sz="2400" dirty="0" smtClean="0">
                <a:solidFill>
                  <a:srgbClr val="FF0000"/>
                </a:solidFill>
              </a:rPr>
              <a:t>www</a:t>
            </a:r>
            <a:r>
              <a:rPr lang="ru-RU" sz="2400" dirty="0" smtClean="0">
                <a:solidFill>
                  <a:srgbClr val="FF0000"/>
                </a:solidFill>
              </a:rPr>
              <a:t>.</a:t>
            </a:r>
            <a:r>
              <a:rPr lang="en-US" sz="2400" dirty="0" err="1" smtClean="0">
                <a:solidFill>
                  <a:srgbClr val="FF0000"/>
                </a:solidFill>
              </a:rPr>
              <a:t>newchemistry</a:t>
            </a:r>
            <a:r>
              <a:rPr lang="ru-RU" sz="2400" dirty="0" smtClean="0">
                <a:solidFill>
                  <a:srgbClr val="FF0000"/>
                </a:solidFill>
              </a:rPr>
              <a:t>.</a:t>
            </a:r>
            <a:r>
              <a:rPr lang="en-US" sz="2400" dirty="0" err="1" smtClean="0">
                <a:solidFill>
                  <a:srgbClr val="FF0000"/>
                </a:solidFill>
              </a:rPr>
              <a:t>ru</a:t>
            </a:r>
            <a:r>
              <a:rPr lang="ru-RU" sz="2400" dirty="0" smtClean="0">
                <a:solidFill>
                  <a:srgbClr val="FF0000"/>
                </a:solidFill>
              </a:rPr>
              <a:t>/</a:t>
            </a:r>
            <a:r>
              <a:rPr lang="en-US" sz="2400" dirty="0" smtClean="0">
                <a:solidFill>
                  <a:srgbClr val="FF0000"/>
                </a:solidFill>
              </a:rPr>
              <a:t>letter</a:t>
            </a:r>
            <a:r>
              <a:rPr lang="ru-RU" sz="2400" dirty="0" smtClean="0">
                <a:solidFill>
                  <a:srgbClr val="FF0000"/>
                </a:solidFill>
              </a:rPr>
              <a:t>.</a:t>
            </a:r>
            <a:r>
              <a:rPr lang="en-US" sz="2400" dirty="0" err="1" smtClean="0">
                <a:solidFill>
                  <a:srgbClr val="FF0000"/>
                </a:solidFill>
              </a:rPr>
              <a:t>php</a:t>
            </a:r>
            <a:r>
              <a:rPr lang="ru-RU" sz="2400" dirty="0" smtClean="0">
                <a:solidFill>
                  <a:srgbClr val="FF0000"/>
                </a:solidFill>
              </a:rPr>
              <a:t>?</a:t>
            </a:r>
            <a:r>
              <a:rPr lang="en-US" sz="2400" dirty="0" smtClean="0">
                <a:solidFill>
                  <a:srgbClr val="FF0000"/>
                </a:solidFill>
              </a:rPr>
              <a:t>n</a:t>
            </a:r>
            <a:r>
              <a:rPr lang="ru-RU" sz="2400" dirty="0" smtClean="0">
                <a:solidFill>
                  <a:srgbClr val="FF0000"/>
                </a:solidFill>
              </a:rPr>
              <a:t>_</a:t>
            </a:r>
            <a:r>
              <a:rPr lang="en-US" sz="2400" dirty="0" smtClean="0">
                <a:solidFill>
                  <a:srgbClr val="FF0000"/>
                </a:solidFill>
              </a:rPr>
              <a:t>id</a:t>
            </a:r>
            <a:r>
              <a:rPr lang="ru-RU" sz="2400" dirty="0" smtClean="0">
                <a:solidFill>
                  <a:srgbClr val="FF0000"/>
                </a:solidFill>
              </a:rPr>
              <a:t>=555</a:t>
            </a:r>
            <a:r>
              <a:rPr lang="en-US" sz="2400" dirty="0" smtClean="0">
                <a:solidFill>
                  <a:srgbClr val="FF0000"/>
                </a:solidFill>
              </a:rPr>
              <a:t>)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http://www.newchemistry.ru/images/img/letters/613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214554"/>
            <a:ext cx="7858180" cy="3329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74638"/>
            <a:ext cx="7790712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Zamonaviy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yengil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avtomobilning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tashqi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bo’yoqlanishi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https://thepresentation.ru/img/thumbs/f4264e916c2bd1f0a345187a8fce6cd7-800x.jpg"/>
          <p:cNvPicPr>
            <a:picLocks noGrp="1"/>
          </p:cNvPicPr>
          <p:nvPr>
            <p:ph idx="1"/>
          </p:nvPr>
        </p:nvPicPr>
        <p:blipFill>
          <a:blip r:embed="rId2"/>
          <a:srcRect l="51101" t="20930" b="19767"/>
          <a:stretch>
            <a:fillRect/>
          </a:stretch>
        </p:blipFill>
        <p:spPr bwMode="auto">
          <a:xfrm>
            <a:off x="1785918" y="1643050"/>
            <a:ext cx="6215106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142852"/>
            <a:ext cx="7498080" cy="142876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FF0000"/>
                </a:solidFill>
              </a:rPr>
              <a:t>Zamonaviy</a:t>
            </a:r>
            <a:r>
              <a:rPr lang="en-US" sz="3600" dirty="0" smtClean="0">
                <a:solidFill>
                  <a:srgbClr val="FF0000"/>
                </a:solidFill>
              </a:rPr>
              <a:t> PVX </a:t>
            </a:r>
            <a:r>
              <a:rPr lang="en-US" sz="3600" dirty="0" err="1" smtClean="0">
                <a:solidFill>
                  <a:srgbClr val="FF0000"/>
                </a:solidFill>
              </a:rPr>
              <a:t>izolyatsi</a:t>
            </a:r>
            <a:r>
              <a:rPr lang="en-US" sz="3600" dirty="0" smtClean="0">
                <a:solidFill>
                  <a:srgbClr val="FF0000"/>
                </a:solidFill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</a:rPr>
              <a:t>qatlam</a:t>
            </a:r>
            <a:r>
              <a:rPr lang="en-US" sz="3600" dirty="0" smtClean="0">
                <a:solidFill>
                  <a:srgbClr val="FF0000"/>
                </a:solidFill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</a:rPr>
              <a:t>va</a:t>
            </a:r>
            <a:r>
              <a:rPr lang="en-US" sz="3600" dirty="0" smtClean="0">
                <a:solidFill>
                  <a:srgbClr val="FF0000"/>
                </a:solidFill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</a:rPr>
              <a:t>termo</a:t>
            </a:r>
            <a:r>
              <a:rPr lang="en-US" sz="3600" dirty="0" smtClean="0">
                <a:solidFill>
                  <a:srgbClr val="FF0000"/>
                </a:solidFill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</a:rPr>
              <a:t>kleylari</a:t>
            </a:r>
            <a:r>
              <a:rPr lang="en-US" sz="3600" dirty="0" smtClean="0">
                <a:solidFill>
                  <a:srgbClr val="FF0000"/>
                </a:solidFill>
              </a:rPr>
              <a:t> </a:t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2200" dirty="0" smtClean="0">
                <a:solidFill>
                  <a:srgbClr val="FF0000"/>
                </a:solidFill>
              </a:rPr>
              <a:t>“</a:t>
            </a:r>
            <a:r>
              <a:rPr lang="ru-RU" sz="2200" dirty="0" err="1" smtClean="0">
                <a:solidFill>
                  <a:srgbClr val="FF0000"/>
                </a:solidFill>
              </a:rPr>
              <a:t>Dhotmeltglue</a:t>
            </a:r>
            <a:r>
              <a:rPr lang="en-US" sz="2200" dirty="0" smtClean="0">
                <a:solidFill>
                  <a:srgbClr val="FF0000"/>
                </a:solidFill>
              </a:rPr>
              <a:t>” </a:t>
            </a:r>
            <a:r>
              <a:rPr lang="en-US" sz="2200" dirty="0" err="1" smtClean="0">
                <a:solidFill>
                  <a:srgbClr val="FF0000"/>
                </a:solidFill>
              </a:rPr>
              <a:t>kompaniya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sayti</a:t>
            </a:r>
            <a:endParaRPr lang="ru-RU" sz="2200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tongsde [automotive hot melt glue solutions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785926"/>
            <a:ext cx="6500858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142852"/>
            <a:ext cx="7498080" cy="500058"/>
          </a:xfrm>
        </p:spPr>
        <p:txBody>
          <a:bodyPr>
            <a:noAutofit/>
          </a:bodyPr>
          <a:lstStyle/>
          <a:p>
            <a:pPr lvl="0" algn="ctr"/>
            <a:r>
              <a:rPr lang="en-US" sz="3200" b="1" dirty="0" smtClean="0">
                <a:solidFill>
                  <a:srgbClr val="FF0000"/>
                </a:solidFill>
              </a:rPr>
              <a:t>REZINA </a:t>
            </a:r>
            <a:r>
              <a:rPr lang="ru-RU" sz="3200" b="1" dirty="0" smtClean="0">
                <a:solidFill>
                  <a:srgbClr val="FF0000"/>
                </a:solidFill>
              </a:rPr>
              <a:t> 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785794"/>
            <a:ext cx="7790712" cy="5500726"/>
          </a:xfrm>
        </p:spPr>
        <p:txBody>
          <a:bodyPr>
            <a:noAutofit/>
          </a:bodyPr>
          <a:lstStyle/>
          <a:p>
            <a:pPr marL="361950" indent="-280988">
              <a:spcBef>
                <a:spcPts val="1200"/>
              </a:spcBef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Rezina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kaychuk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oltingugurtni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qo’shimchalar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vulkanizatsia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natijasi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361950" indent="-280988">
              <a:spcBef>
                <a:spcPts val="1200"/>
              </a:spcBef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Rezina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material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elastik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hususiyatlari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ajrab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deformatsialarga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1000%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nisbiy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uzayishiga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holatiga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qaytishga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361950" indent="-280988">
              <a:spcBef>
                <a:spcPts val="1200"/>
              </a:spcBef>
              <a:buFont typeface="Wingdings 2"/>
              <a:buAutoNum type="arabicPeriod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haroratda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(18-60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Symbol"/>
              </a:rPr>
              <a:t>C)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elastik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holatda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bo’ladi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keng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haroratar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ko’lamida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ushbu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holatni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saqlay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oladi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Symbol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142852"/>
            <a:ext cx="7498080" cy="500058"/>
          </a:xfrm>
        </p:spPr>
        <p:txBody>
          <a:bodyPr>
            <a:noAutofit/>
          </a:bodyPr>
          <a:lstStyle/>
          <a:p>
            <a:pPr lvl="0" algn="ctr"/>
            <a:r>
              <a:rPr lang="en-US" sz="3200" b="1" dirty="0" smtClean="0">
                <a:solidFill>
                  <a:srgbClr val="FF0000"/>
                </a:solidFill>
              </a:rPr>
              <a:t>REZINA </a:t>
            </a:r>
            <a:r>
              <a:rPr lang="ru-RU" sz="3200" b="1" dirty="0" smtClean="0">
                <a:solidFill>
                  <a:srgbClr val="FF0000"/>
                </a:solidFill>
              </a:rPr>
              <a:t> 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642918"/>
            <a:ext cx="7790712" cy="5786478"/>
          </a:xfrm>
        </p:spPr>
        <p:txBody>
          <a:bodyPr>
            <a:noAutofit/>
          </a:bodyPr>
          <a:lstStyle/>
          <a:p>
            <a:pPr marL="538162" indent="-457200">
              <a:spcBef>
                <a:spcPts val="1200"/>
              </a:spcBef>
              <a:buNone/>
            </a:pPr>
            <a:r>
              <a:rPr lang="en-US" sz="2400" dirty="0" smtClean="0"/>
              <a:t>1. </a:t>
            </a:r>
            <a:r>
              <a:rPr lang="en-US" sz="2400" dirty="0" err="1" smtClean="0"/>
              <a:t>Rezina</a:t>
            </a:r>
            <a:r>
              <a:rPr lang="en-US" sz="2400" dirty="0" smtClean="0"/>
              <a:t> </a:t>
            </a:r>
            <a:r>
              <a:rPr lang="en-US" sz="2400" dirty="0" err="1" smtClean="0"/>
              <a:t>materiallari</a:t>
            </a:r>
            <a:r>
              <a:rPr lang="en-US" sz="2400" dirty="0" smtClean="0"/>
              <a:t> </a:t>
            </a:r>
            <a:r>
              <a:rPr lang="en-US" sz="2400" dirty="0" err="1" smtClean="0"/>
              <a:t>ishlatiladi</a:t>
            </a:r>
            <a:r>
              <a:rPr lang="en-US" sz="2400" dirty="0" smtClean="0"/>
              <a:t>:</a:t>
            </a:r>
          </a:p>
          <a:p>
            <a:pPr marL="361950" indent="0">
              <a:spcBef>
                <a:spcPts val="1200"/>
              </a:spcBef>
              <a:buFont typeface="Arial" pitchFamily="34" charset="0"/>
              <a:buChar char="•"/>
            </a:pPr>
            <a:r>
              <a:rPr lang="en-US" sz="2400" dirty="0" smtClean="0"/>
              <a:t>   </a:t>
            </a:r>
            <a:r>
              <a:rPr lang="en-US" sz="2400" dirty="0" err="1" smtClean="0"/>
              <a:t>avtomobil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samolyotlar</a:t>
            </a:r>
            <a:r>
              <a:rPr lang="en-US" sz="2400" dirty="0" smtClean="0"/>
              <a:t> </a:t>
            </a:r>
            <a:r>
              <a:rPr lang="en-US" sz="2400" dirty="0" err="1" smtClean="0"/>
              <a:t>gildiraqlarda</a:t>
            </a:r>
            <a:r>
              <a:rPr lang="en-US" sz="2400" dirty="0" smtClean="0"/>
              <a:t>,</a:t>
            </a:r>
            <a:endParaRPr lang="en-US" sz="2400" dirty="0" smtClean="0"/>
          </a:p>
          <a:p>
            <a:pPr marL="361950" indent="266700">
              <a:spcBef>
                <a:spcPts val="1200"/>
              </a:spcBef>
              <a:buFont typeface="Arial" pitchFamily="34" charset="0"/>
              <a:buChar char="•"/>
            </a:pPr>
            <a:r>
              <a:rPr lang="en-US" sz="2400" dirty="0" err="1" smtClean="0"/>
              <a:t>amortisatorlar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dempferlarda</a:t>
            </a:r>
            <a:r>
              <a:rPr lang="en-US" sz="2400" dirty="0" smtClean="0"/>
              <a:t>, </a:t>
            </a:r>
          </a:p>
          <a:p>
            <a:pPr marL="542925" indent="-180975">
              <a:spcBef>
                <a:spcPts val="1200"/>
              </a:spcBef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dirty="0" err="1" smtClean="0"/>
              <a:t>havo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suyuqlik</a:t>
            </a:r>
            <a:r>
              <a:rPr lang="en-US" sz="2400" dirty="0" smtClean="0"/>
              <a:t> </a:t>
            </a:r>
            <a:r>
              <a:rPr lang="en-US" sz="2400" dirty="0" err="1" smtClean="0"/>
              <a:t>muhitida</a:t>
            </a:r>
            <a:r>
              <a:rPr lang="en-US" sz="2400" dirty="0" smtClean="0"/>
              <a:t> </a:t>
            </a:r>
            <a:r>
              <a:rPr lang="en-US" sz="2400" dirty="0" err="1" smtClean="0"/>
              <a:t>zichlatish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  </a:t>
            </a:r>
          </a:p>
          <a:p>
            <a:pPr marL="542925" indent="-180975">
              <a:spcBef>
                <a:spcPts val="1200"/>
              </a:spcBef>
              <a:buNone/>
            </a:pPr>
            <a:r>
              <a:rPr lang="en-US" sz="2400" dirty="0" smtClean="0"/>
              <a:t>    </a:t>
            </a:r>
            <a:r>
              <a:rPr lang="en-US" sz="2400" dirty="0" err="1" smtClean="0"/>
              <a:t>germetizatsyalash</a:t>
            </a:r>
            <a:r>
              <a:rPr lang="en-US" sz="2400" dirty="0" smtClean="0"/>
              <a:t>, </a:t>
            </a:r>
          </a:p>
          <a:p>
            <a:pPr marL="361950" indent="0">
              <a:spcBef>
                <a:spcPts val="1200"/>
              </a:spcBef>
              <a:buFont typeface="Arial" pitchFamily="34" charset="0"/>
              <a:buChar char="•"/>
            </a:pPr>
            <a:r>
              <a:rPr lang="en-US" sz="2400" dirty="0" smtClean="0"/>
              <a:t>   </a:t>
            </a:r>
            <a:r>
              <a:rPr lang="en-US" sz="2400" dirty="0" err="1" smtClean="0"/>
              <a:t>mashina</a:t>
            </a:r>
            <a:r>
              <a:rPr lang="en-US" sz="2400" dirty="0" smtClean="0"/>
              <a:t> </a:t>
            </a:r>
            <a:r>
              <a:rPr lang="en-US" sz="2400" dirty="0" err="1" smtClean="0"/>
              <a:t>detallarinin</a:t>
            </a:r>
            <a:r>
              <a:rPr lang="en-US" sz="2400" dirty="0" smtClean="0"/>
              <a:t> </a:t>
            </a:r>
            <a:r>
              <a:rPr lang="en-US" sz="2400" dirty="0" err="1" smtClean="0"/>
              <a:t>kimyoviy</a:t>
            </a:r>
            <a:r>
              <a:rPr lang="en-US" sz="2400" dirty="0" smtClean="0"/>
              <a:t> </a:t>
            </a:r>
            <a:r>
              <a:rPr lang="en-US" sz="2400" dirty="0" err="1" smtClean="0"/>
              <a:t>saklash</a:t>
            </a:r>
            <a:r>
              <a:rPr lang="en-US" sz="2400" dirty="0" smtClean="0"/>
              <a:t>, </a:t>
            </a:r>
          </a:p>
          <a:p>
            <a:pPr marL="361950" indent="0">
              <a:spcBef>
                <a:spcPts val="1200"/>
              </a:spcBef>
              <a:buFont typeface="Arial" pitchFamily="34" charset="0"/>
              <a:buChar char="•"/>
            </a:pPr>
            <a:r>
              <a:rPr lang="en-US" sz="2400" dirty="0" smtClean="0"/>
              <a:t>   </a:t>
            </a:r>
            <a:r>
              <a:rPr lang="en-US" sz="2400" dirty="0" err="1" smtClean="0"/>
              <a:t>yog’lar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yokilg’I</a:t>
            </a:r>
            <a:r>
              <a:rPr lang="en-US" sz="2400" dirty="0" smtClean="0"/>
              <a:t> </a:t>
            </a:r>
            <a:r>
              <a:rPr lang="en-US" sz="2400" dirty="0" err="1" smtClean="0"/>
              <a:t>ateriallarni</a:t>
            </a:r>
            <a:r>
              <a:rPr lang="en-US" sz="2400" dirty="0" smtClean="0"/>
              <a:t> </a:t>
            </a:r>
            <a:r>
              <a:rPr lang="en-US" sz="2400" dirty="0" err="1" smtClean="0"/>
              <a:t>salash</a:t>
            </a:r>
            <a:r>
              <a:rPr lang="en-US" sz="2400" dirty="0" smtClean="0"/>
              <a:t> </a:t>
            </a:r>
            <a:r>
              <a:rPr lang="en-US" sz="2400" dirty="0" err="1" smtClean="0"/>
              <a:t>idishlarida</a:t>
            </a:r>
            <a:r>
              <a:rPr lang="en-US" sz="2400" dirty="0" smtClean="0"/>
              <a:t>,</a:t>
            </a:r>
          </a:p>
          <a:p>
            <a:pPr marL="361950" indent="0">
              <a:spcBef>
                <a:spcPts val="1200"/>
              </a:spcBef>
              <a:buFont typeface="Arial" pitchFamily="34" charset="0"/>
              <a:buChar char="•"/>
            </a:pPr>
            <a:r>
              <a:rPr lang="en-US" sz="2400" dirty="0" smtClean="0"/>
              <a:t>   </a:t>
            </a:r>
            <a:r>
              <a:rPr lang="en-US" sz="2400" dirty="0" err="1" smtClean="0"/>
              <a:t>shlanglarda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boshqa</a:t>
            </a:r>
            <a:r>
              <a:rPr lang="en-US" sz="2400" dirty="0" smtClean="0"/>
              <a:t> </a:t>
            </a:r>
            <a:r>
              <a:rPr lang="en-US" sz="2400" dirty="0" err="1" smtClean="0"/>
              <a:t>shalarda</a:t>
            </a:r>
            <a:r>
              <a:rPr lang="en-US" sz="2400" dirty="0" smtClean="0"/>
              <a:t>. </a:t>
            </a:r>
            <a:endParaRPr lang="en-US" sz="2400" dirty="0" smtClean="0"/>
          </a:p>
          <a:p>
            <a:pPr marL="819150" indent="-733425">
              <a:spcBef>
                <a:spcPts val="1200"/>
              </a:spcBef>
              <a:buNone/>
            </a:pPr>
            <a:r>
              <a:rPr lang="en-US" sz="2400" dirty="0" smtClean="0"/>
              <a:t>2. </a:t>
            </a:r>
            <a:r>
              <a:rPr lang="en-US" sz="2400" dirty="0" err="1" smtClean="0"/>
              <a:t>Zamonaviy</a:t>
            </a:r>
            <a:r>
              <a:rPr lang="en-US" sz="2400" dirty="0" smtClean="0"/>
              <a:t> </a:t>
            </a:r>
            <a:r>
              <a:rPr lang="en-US" sz="2400" dirty="0" err="1" smtClean="0"/>
              <a:t>avtomobillarda</a:t>
            </a:r>
            <a:r>
              <a:rPr lang="en-US" sz="2400" dirty="0" smtClean="0"/>
              <a:t> </a:t>
            </a:r>
            <a:r>
              <a:rPr lang="en-US" sz="2400" dirty="0" err="1" smtClean="0"/>
              <a:t>rezinadan</a:t>
            </a:r>
            <a:r>
              <a:rPr lang="en-US" sz="2400" dirty="0" smtClean="0"/>
              <a:t> </a:t>
            </a:r>
            <a:r>
              <a:rPr lang="en-US" sz="2400" dirty="0" err="1" smtClean="0"/>
              <a:t>yasalgan</a:t>
            </a:r>
            <a:r>
              <a:rPr lang="en-US" sz="2400" dirty="0" smtClean="0"/>
              <a:t> </a:t>
            </a:r>
            <a:r>
              <a:rPr lang="en-US" sz="2400" dirty="0" err="1" smtClean="0"/>
              <a:t>qismlar</a:t>
            </a:r>
            <a:r>
              <a:rPr lang="en-US" sz="2400" dirty="0" smtClean="0"/>
              <a:t> </a:t>
            </a:r>
            <a:r>
              <a:rPr lang="en-US" sz="2400" dirty="0" err="1" smtClean="0"/>
              <a:t>soni</a:t>
            </a:r>
            <a:r>
              <a:rPr lang="en-US" sz="2400" dirty="0" smtClean="0"/>
              <a:t> 500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ortiq</a:t>
            </a:r>
            <a:r>
              <a:rPr lang="en-US" sz="2400" dirty="0" smtClean="0"/>
              <a:t>, </a:t>
            </a:r>
            <a:r>
              <a:rPr lang="en-US" sz="2400" dirty="0" err="1" smtClean="0"/>
              <a:t>ularning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vazni</a:t>
            </a:r>
            <a:r>
              <a:rPr lang="en-US" sz="2400" dirty="0" smtClean="0"/>
              <a:t> </a:t>
            </a:r>
            <a:r>
              <a:rPr lang="en-US" sz="2400" dirty="0" err="1" smtClean="0"/>
              <a:t>avtomobil</a:t>
            </a:r>
            <a:r>
              <a:rPr lang="en-US" sz="2400" dirty="0" smtClean="0"/>
              <a:t> </a:t>
            </a:r>
            <a:r>
              <a:rPr lang="en-US" sz="2400" dirty="0" err="1" smtClean="0"/>
              <a:t>umumiy</a:t>
            </a:r>
            <a:r>
              <a:rPr lang="en-US" sz="2400" dirty="0" smtClean="0"/>
              <a:t> </a:t>
            </a:r>
            <a:r>
              <a:rPr lang="en-US" sz="2400" dirty="0" err="1" smtClean="0"/>
              <a:t>vaznining</a:t>
            </a:r>
            <a:r>
              <a:rPr lang="en-US" sz="2400" dirty="0" smtClean="0"/>
              <a:t> 5~10% </a:t>
            </a:r>
            <a:r>
              <a:rPr lang="en-US" sz="2400" dirty="0" err="1" smtClean="0"/>
              <a:t>tashkil</a:t>
            </a:r>
            <a:r>
              <a:rPr lang="en-US" sz="2400" dirty="0" smtClean="0"/>
              <a:t> </a:t>
            </a:r>
            <a:r>
              <a:rPr lang="en-US" sz="2400" dirty="0" err="1" smtClean="0"/>
              <a:t>etadi</a:t>
            </a:r>
            <a:r>
              <a:rPr lang="en-US" sz="2400" dirty="0" smtClean="0"/>
              <a:t>.</a:t>
            </a:r>
          </a:p>
          <a:p>
            <a:pPr marL="361950" indent="0">
              <a:spcBef>
                <a:spcPts val="1200"/>
              </a:spcBef>
              <a:buFont typeface="Arial" pitchFamily="34" charset="0"/>
              <a:buChar char="•"/>
            </a:pPr>
            <a:endParaRPr lang="en-US" sz="2400" dirty="0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142852"/>
            <a:ext cx="7929618" cy="86834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Rezinalar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va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ulardan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foydalanish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928670"/>
            <a:ext cx="7929618" cy="5500726"/>
          </a:xfrm>
        </p:spPr>
        <p:txBody>
          <a:bodyPr>
            <a:noAutofit/>
          </a:bodyPr>
          <a:lstStyle/>
          <a:p>
            <a:pPr lvl="0">
              <a:spcBef>
                <a:spcPts val="1200"/>
              </a:spcBef>
              <a:buNone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Umumi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maqsali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rezina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(–50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~ +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150 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spcBef>
                <a:spcPts val="1200"/>
              </a:spcBef>
              <a:buNone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Issiqlikka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chidamli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rezina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(150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~ +150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…200°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),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xattoki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316°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ishlashi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spcBef>
                <a:spcPts val="1200"/>
              </a:spcBef>
              <a:buNone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Sovuqqa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chidamli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rezina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(–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50°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xam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bo’lsada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ishlashi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spcBef>
                <a:spcPts val="1200"/>
              </a:spcBef>
              <a:buNone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Yog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’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benzinga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chidamli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rezina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spcBef>
                <a:spcPts val="1200"/>
              </a:spcBef>
              <a:buNone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kimyo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muxitga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chidamli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rezinalar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kislota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orlarga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jumladan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termo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chidamli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 310 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haroratni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ko’taradiganlar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spcBef>
                <a:spcPts val="1200"/>
              </a:spcBef>
              <a:buNone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Elektro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o’tkazgich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rezinalar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spcBef>
                <a:spcPts val="1200"/>
              </a:spcBef>
              <a:buNone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Dielektrik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rezinalar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kabellarni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himoyalash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vositasi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spcBef>
                <a:spcPts val="1200"/>
              </a:spcBef>
              <a:buNone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Radiatsiyaga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chidamli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rezinalar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1200"/>
              </a:spcBef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Rezinalar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va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ulardan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foydalanish</a:t>
            </a:r>
            <a:endParaRPr lang="ru-RU" dirty="0"/>
          </a:p>
        </p:txBody>
      </p:sp>
      <p:pic>
        <p:nvPicPr>
          <p:cNvPr id="4" name="Содержимое 3" descr="https://vuzlit.ru/imag_/43/90685/image015.jpg"/>
          <p:cNvPicPr>
            <a:picLocks noGrp="1"/>
          </p:cNvPicPr>
          <p:nvPr>
            <p:ph idx="1"/>
          </p:nvPr>
        </p:nvPicPr>
        <p:blipFill>
          <a:blip r:embed="rId2"/>
          <a:srcRect r="56601" b="64887"/>
          <a:stretch>
            <a:fillRect/>
          </a:stretch>
        </p:blipFill>
        <p:spPr bwMode="auto">
          <a:xfrm>
            <a:off x="1285852" y="1571612"/>
            <a:ext cx="7500990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214414" y="5214950"/>
            <a:ext cx="757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1~5 	– </a:t>
            </a:r>
            <a:r>
              <a:rPr lang="en-US" dirty="0" err="1" smtClean="0"/>
              <a:t>zichlog’ich</a:t>
            </a:r>
            <a:r>
              <a:rPr lang="en-US" dirty="0" smtClean="0"/>
              <a:t> </a:t>
            </a:r>
            <a:r>
              <a:rPr lang="en-US" dirty="0" err="1" smtClean="0"/>
              <a:t>profilli</a:t>
            </a:r>
            <a:r>
              <a:rPr lang="en-US" dirty="0" smtClean="0"/>
              <a:t> </a:t>
            </a:r>
            <a:r>
              <a:rPr lang="en-US" dirty="0" err="1" smtClean="0"/>
              <a:t>qismlar</a:t>
            </a:r>
            <a:r>
              <a:rPr lang="en-US" dirty="0" smtClean="0"/>
              <a:t> (</a:t>
            </a:r>
            <a:r>
              <a:rPr lang="en-US" dirty="0" err="1" smtClean="0"/>
              <a:t>uplotniteli</a:t>
            </a:r>
            <a:r>
              <a:rPr lang="en-US" dirty="0" smtClean="0"/>
              <a:t>)</a:t>
            </a:r>
            <a:endParaRPr lang="ru-RU" dirty="0" smtClean="0"/>
          </a:p>
          <a:p>
            <a:r>
              <a:rPr lang="en-US" dirty="0" smtClean="0"/>
              <a:t>6 	– </a:t>
            </a:r>
            <a:r>
              <a:rPr lang="en-US" dirty="0" err="1" smtClean="0"/>
              <a:t>piolasimon</a:t>
            </a:r>
            <a:r>
              <a:rPr lang="en-US" dirty="0" smtClean="0"/>
              <a:t> </a:t>
            </a:r>
            <a:r>
              <a:rPr lang="en-US" dirty="0" err="1" smtClean="0"/>
              <a:t>manjeta</a:t>
            </a:r>
            <a:r>
              <a:rPr lang="en-US" dirty="0" smtClean="0"/>
              <a:t>,</a:t>
            </a:r>
            <a:endParaRPr lang="ru-RU" dirty="0" smtClean="0"/>
          </a:p>
          <a:p>
            <a:r>
              <a:rPr lang="en-US" dirty="0" smtClean="0"/>
              <a:t>7~11 - </a:t>
            </a:r>
            <a:r>
              <a:rPr lang="en-US" dirty="0" err="1" smtClean="0"/>
              <a:t>zichlog’ich</a:t>
            </a:r>
            <a:r>
              <a:rPr lang="en-US" dirty="0" smtClean="0"/>
              <a:t> </a:t>
            </a:r>
            <a:r>
              <a:rPr lang="en-US" dirty="0" err="1" smtClean="0"/>
              <a:t>prokladkalar</a:t>
            </a:r>
            <a:r>
              <a:rPr lang="en-US" dirty="0" smtClean="0"/>
              <a:t>,</a:t>
            </a:r>
            <a:endParaRPr lang="ru-RU" dirty="0" smtClean="0"/>
          </a:p>
          <a:p>
            <a:r>
              <a:rPr lang="en-US" dirty="0" smtClean="0"/>
              <a:t>12 	– </a:t>
            </a:r>
            <a:r>
              <a:rPr lang="en-US" dirty="0" err="1" smtClean="0"/>
              <a:t>vtulka</a:t>
            </a:r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933588" cy="1143000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Rezina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metall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qismlar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turlari</a:t>
            </a:r>
            <a:endParaRPr lang="ru-RU" b="1" dirty="0" smtClean="0">
              <a:solidFill>
                <a:srgbClr val="FF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195646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7" name="Рисунок 6" descr="https://vuzlit.ru/imag_/43/90685/image015.jpg"/>
          <p:cNvPicPr/>
          <p:nvPr/>
        </p:nvPicPr>
        <p:blipFill>
          <a:blip r:embed="rId2"/>
          <a:srcRect t="52411" r="56387" b="12136"/>
          <a:stretch>
            <a:fillRect/>
          </a:stretch>
        </p:blipFill>
        <p:spPr bwMode="auto">
          <a:xfrm>
            <a:off x="1571604" y="2000240"/>
            <a:ext cx="6715172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428728" y="5072074"/>
            <a:ext cx="72866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1– </a:t>
            </a:r>
            <a:r>
              <a:rPr lang="en-US" dirty="0" err="1" smtClean="0"/>
              <a:t>podshipnik</a:t>
            </a:r>
            <a:endParaRPr lang="ru-RU" dirty="0" smtClean="0"/>
          </a:p>
          <a:p>
            <a:pPr algn="ctr"/>
            <a:r>
              <a:rPr lang="en-US" dirty="0" smtClean="0"/>
              <a:t>2 – </a:t>
            </a:r>
            <a:r>
              <a:rPr lang="en-US" dirty="0" err="1" smtClean="0"/>
              <a:t>yapoloq</a:t>
            </a:r>
            <a:r>
              <a:rPr lang="en-US" dirty="0" smtClean="0"/>
              <a:t> </a:t>
            </a:r>
            <a:r>
              <a:rPr lang="en-US" dirty="0" err="1" smtClean="0"/>
              <a:t>amortizator</a:t>
            </a:r>
            <a:endParaRPr lang="ru-RU" dirty="0" smtClean="0"/>
          </a:p>
          <a:p>
            <a:pPr algn="ctr"/>
            <a:r>
              <a:rPr lang="en-US" dirty="0" smtClean="0"/>
              <a:t>3 – </a:t>
            </a:r>
            <a:r>
              <a:rPr lang="en-US" dirty="0" err="1" smtClean="0"/>
              <a:t>amortizator</a:t>
            </a:r>
            <a:r>
              <a:rPr lang="en-US" dirty="0" smtClean="0"/>
              <a:t> </a:t>
            </a:r>
            <a:r>
              <a:rPr lang="en-US" dirty="0" err="1" smtClean="0"/>
              <a:t>ferma</a:t>
            </a:r>
            <a:endParaRPr lang="ru-RU" dirty="0" smtClean="0"/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Rezina</a:t>
            </a:r>
            <a:r>
              <a:rPr lang="en-US" sz="3600" b="1" dirty="0" smtClean="0">
                <a:solidFill>
                  <a:srgbClr val="FF0000"/>
                </a:solidFill>
              </a:rPr>
              <a:t>: </a:t>
            </a:r>
            <a:r>
              <a:rPr lang="en-US" sz="3600" b="1" dirty="0" err="1" smtClean="0">
                <a:solidFill>
                  <a:srgbClr val="FF0000"/>
                </a:solidFill>
              </a:rPr>
              <a:t>Metall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qismlar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uchun</a:t>
            </a:r>
            <a:r>
              <a:rPr lang="en-US" sz="3600" b="1" dirty="0" smtClean="0">
                <a:solidFill>
                  <a:srgbClr val="FF0000"/>
                </a:solidFill>
              </a:rPr>
              <a:t>  </a:t>
            </a:r>
            <a:r>
              <a:rPr lang="en-US" sz="3600" b="1" dirty="0" err="1" smtClean="0">
                <a:solidFill>
                  <a:srgbClr val="FF0000"/>
                </a:solidFill>
              </a:rPr>
              <a:t>himoya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zichlagichlar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https://studfile.net/html/2706/179/html_UWAEyd8Epd.S412/img-b0RkcT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643050"/>
            <a:ext cx="7143800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Rezina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Avtomobil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shinalar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s://studfile.net/html/2706/179/html_UWAEyd8Epd.S412/img-MQKRle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1428736"/>
            <a:ext cx="5072098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>
            <a:normAutofit/>
          </a:bodyPr>
          <a:lstStyle/>
          <a:p>
            <a:pPr lvl="0" algn="ctr"/>
            <a:r>
              <a:rPr lang="en-US" b="1" dirty="0" err="1" smtClean="0">
                <a:solidFill>
                  <a:srgbClr val="FF0000"/>
                </a:solidFill>
              </a:rPr>
              <a:t>Yangi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materiallar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142984"/>
            <a:ext cx="7498080" cy="5105416"/>
          </a:xfrm>
        </p:spPr>
        <p:txBody>
          <a:bodyPr>
            <a:noAutofit/>
          </a:bodyPr>
          <a:lstStyle/>
          <a:p>
            <a:pPr marL="361950" indent="-361950">
              <a:spcBef>
                <a:spcPts val="1200"/>
              </a:spcBef>
              <a:buNone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Plastik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deformatsiyaning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tiklanish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hususiyatiga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ta'siri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deformatsiya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quvvat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rejimlarida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saqlanadi.Xotira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ta'siri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- Ti-Ni, Cu-A1-Ni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Cu-AI-Zn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tarqalgan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istiqbolli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qotishmalar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1200"/>
              </a:spcBef>
              <a:buNone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Shaklni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yodlaydigan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materiallardan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qilinadigan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xususiyatlarga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keramika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magnetokeramika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mashinasozlik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sharoitida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mexanokeramika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termokeramika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1200"/>
              </a:spcBef>
              <a:buNone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Mexanokeramika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BN, WC, Si3N4)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qattiqligi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issiqlikka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bardoshli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ulanishlar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kesish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asboblari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mas'uliyatli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qismlar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birlikmalarni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chiqariladi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1200"/>
              </a:spcBef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8072462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Vakuum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uz-Cyrl-U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lastik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o’tqazgichni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texnologiyasi</a:t>
            </a:r>
            <a:r>
              <a:rPr lang="uz-Cyrl-U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VPO’S</a:t>
            </a:r>
            <a:r>
              <a:rPr lang="uz-Cyrl-U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T)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52" y="1447800"/>
            <a:ext cx="7647836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V</a:t>
            </a:r>
            <a:r>
              <a:rPr lang="uz-Cyrl-UZ" b="1" dirty="0" smtClean="0"/>
              <a:t>akuum  </a:t>
            </a:r>
            <a:r>
              <a:rPr lang="uz-Cyrl-UZ" b="1" dirty="0" smtClean="0"/>
              <a:t>bilan transferlar plastmassasi deb ataladigan (VPO’ST) turi aviatsiya va kosmik sanoati uchun qismlarni ochiq shaklda ishlab chiqarish imkonini beradi. </a:t>
            </a:r>
            <a:endParaRPr lang="ru-RU" b="1" dirty="0" smtClean="0"/>
          </a:p>
          <a:p>
            <a:pPr>
              <a:buNone/>
            </a:pPr>
            <a:r>
              <a:rPr lang="uz-Cyrl-UZ" b="1" dirty="0" smtClean="0"/>
              <a:t>Ushbu texnologiyadan foydalangan holda, oldindan ish qismi shaklning bir yarmiga joylashtiriladi, keyin to’ldirishni  germetizatsiya orqali ta'minlash uchun, qolip ustiga  </a:t>
            </a:r>
            <a:r>
              <a:rPr lang="uz-Cyrl-UZ" b="1" dirty="0" smtClean="0"/>
              <a:t>qo'yiladi</a:t>
            </a:r>
            <a:r>
              <a:rPr lang="en-US" b="1" dirty="0" smtClean="0"/>
              <a:t>.</a:t>
            </a:r>
            <a:endParaRPr lang="ru-RU" b="1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225536"/>
          </a:xfrm>
        </p:spPr>
        <p:txBody>
          <a:bodyPr>
            <a:noAutofit/>
          </a:bodyPr>
          <a:lstStyle/>
          <a:p>
            <a:pPr algn="ctr">
              <a:lnSpc>
                <a:spcPts val="3600"/>
              </a:lnSpc>
            </a:pPr>
            <a:r>
              <a:rPr lang="en-US" sz="3600" b="1" dirty="0" smtClean="0">
                <a:solidFill>
                  <a:srgbClr val="FF0000"/>
                </a:solidFill>
              </a:rPr>
              <a:t>Lockheed Martin Space Systems </a:t>
            </a:r>
            <a:r>
              <a:rPr lang="en-US" sz="3600" b="1" dirty="0" err="1" smtClean="0">
                <a:solidFill>
                  <a:srgbClr val="FF0000"/>
                </a:solidFill>
              </a:rPr>
              <a:t>raketa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tizimining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qismi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2400" b="1" dirty="0" smtClean="0">
                <a:solidFill>
                  <a:srgbClr val="FF0000"/>
                </a:solidFill>
              </a:rPr>
              <a:t>(</a:t>
            </a:r>
            <a:r>
              <a:rPr lang="en-US" sz="2400" b="1" dirty="0" err="1" smtClean="0">
                <a:solidFill>
                  <a:srgbClr val="FF0000"/>
                </a:solidFill>
              </a:rPr>
              <a:t>kompaniya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slaydi</a:t>
            </a:r>
            <a:r>
              <a:rPr lang="en-US" sz="2400" b="1" dirty="0" smtClean="0">
                <a:solidFill>
                  <a:srgbClr val="FF0000"/>
                </a:solidFill>
              </a:rPr>
              <a:t>)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https://cf3.ppt-online.org/files3/slide/m/mbXO1LvpP4uQtTjySi7dAlJrDINaY9RgKfU6q3/slide-5.jpg"/>
          <p:cNvPicPr>
            <a:picLocks noGrp="1"/>
          </p:cNvPicPr>
          <p:nvPr>
            <p:ph idx="1"/>
          </p:nvPr>
        </p:nvPicPr>
        <p:blipFill>
          <a:blip r:embed="rId2"/>
          <a:srcRect l="2138" t="14286" r="46495" b="49286"/>
          <a:stretch>
            <a:fillRect/>
          </a:stretch>
        </p:blipFill>
        <p:spPr bwMode="auto">
          <a:xfrm>
            <a:off x="1000100" y="1142984"/>
            <a:ext cx="7929617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sz="4000" b="1" dirty="0" smtClean="0">
                <a:solidFill>
                  <a:srgbClr val="FF0000"/>
                </a:solidFill>
              </a:rPr>
              <a:t>Intermetallar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285860"/>
            <a:ext cx="7929618" cy="4929222"/>
          </a:xfrm>
        </p:spPr>
        <p:txBody>
          <a:bodyPr>
            <a:noAutofit/>
          </a:bodyPr>
          <a:lstStyle/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Metall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materiallarning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klassi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itan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va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ikel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asosida intermetallidlar (turli metallarning kimyoviy birikmalarining maxsus turi, qotishmalardan kuchli kimyoviy birikmalar bilan ajralib turadi).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Agar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xozirda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itan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qotishmalari 5500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  <a:sym typeface="Symbol"/>
              </a:rPr>
              <a:t>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С ish haroratga va 600-6500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  <a:sym typeface="Symbol"/>
              </a:rPr>
              <a:t>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С rekord ko’rsatkichlar bo'lsa-da, uzoq muddatli istiqbolda intermetallidlar 800−9000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  <a:sym typeface="Symbol"/>
              </a:rPr>
              <a:t>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С ishaydi.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Uglerod-uglerod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kompozit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materiallari</a:t>
            </a:r>
            <a:r>
              <a:rPr lang="en-US" b="1" dirty="0" smtClean="0">
                <a:solidFill>
                  <a:srgbClr val="FF0000"/>
                </a:solidFill>
              </a:rPr>
              <a:t> (UUKM</a:t>
            </a:r>
            <a:r>
              <a:rPr lang="en-US" b="1" dirty="0" smtClean="0">
                <a:solidFill>
                  <a:srgbClr val="FF0000"/>
                </a:solidFill>
              </a:rPr>
              <a:t>)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447800"/>
            <a:ext cx="8005026" cy="4981596"/>
          </a:xfrm>
        </p:spPr>
        <p:txBody>
          <a:bodyPr>
            <a:noAutofit/>
          </a:bodyPr>
          <a:lstStyle/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Maxsus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yo'nalishlarda (-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196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  <a:sym typeface="Symbol"/>
              </a:rPr>
              <a:t> 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~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2700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  <a:sym typeface="Symbol"/>
              </a:rPr>
              <a:t>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karkas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ustidan to'qilgan mato qatlamlari material ish faoliyatini ta'minlaydi va uning qismi mutlaqo buzilmaydi – material xar xil sharoitda tolalar qatlamlari xar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hil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turli yo'nalishlarda kengayib boradi.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Maksimal haroratli joylarda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glerod-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glerod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kompozit materiallari (UUKM) ishlatiladi. UUKM olish uchun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xozirda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ko'plab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texnologiyalar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3728437"/>
            <a:ext cx="3396532" cy="2700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3728437"/>
            <a:ext cx="3284093" cy="2642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Keramik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materiallar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57290" y="1285860"/>
            <a:ext cx="74295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    </a:t>
            </a:r>
            <a:r>
              <a:rPr lang="en-US" sz="2400" dirty="0" err="1" smtClean="0"/>
              <a:t>Keramika</a:t>
            </a:r>
            <a:r>
              <a:rPr lang="en-US" sz="2400" dirty="0" smtClean="0"/>
              <a:t> –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nometallpolikristall</a:t>
            </a:r>
            <a:r>
              <a:rPr lang="en-US" sz="2400" dirty="0" smtClean="0"/>
              <a:t> material (</a:t>
            </a:r>
            <a:r>
              <a:rPr lang="en-US" sz="2400" dirty="0" err="1" smtClean="0"/>
              <a:t>oksidlar</a:t>
            </a:r>
            <a:r>
              <a:rPr lang="en-US" sz="2400" dirty="0" smtClean="0"/>
              <a:t>, </a:t>
            </a:r>
            <a:r>
              <a:rPr lang="en-US" sz="2400" dirty="0" err="1" smtClean="0"/>
              <a:t>karbidlar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nitridlar</a:t>
            </a:r>
            <a:r>
              <a:rPr lang="en-US" sz="2400" dirty="0" smtClean="0"/>
              <a:t> </a:t>
            </a:r>
            <a:r>
              <a:rPr lang="en-US" sz="2400" dirty="0" err="1" smtClean="0"/>
              <a:t>ququnini</a:t>
            </a:r>
            <a:r>
              <a:rPr lang="en-US" sz="2400" dirty="0" smtClean="0"/>
              <a:t> </a:t>
            </a:r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 smtClean="0"/>
              <a:t>haroratda</a:t>
            </a:r>
            <a:r>
              <a:rPr lang="en-US" sz="2400" dirty="0" smtClean="0"/>
              <a:t> </a:t>
            </a:r>
            <a:r>
              <a:rPr lang="en-US" sz="2400" dirty="0" err="1" smtClean="0"/>
              <a:t>yopish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chiqiladi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    </a:t>
            </a:r>
            <a:r>
              <a:rPr lang="en-US" sz="2400" dirty="0" err="1" smtClean="0"/>
              <a:t>Keramikadan</a:t>
            </a:r>
            <a:r>
              <a:rPr lang="en-US" sz="2400" dirty="0" smtClean="0"/>
              <a:t> </a:t>
            </a:r>
            <a:r>
              <a:rPr lang="en-US" sz="2400" dirty="0" err="1" smtClean="0"/>
              <a:t>foydalanish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qimmat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noyob</a:t>
            </a:r>
            <a:r>
              <a:rPr lang="en-US" sz="2400" dirty="0" smtClean="0"/>
              <a:t> </a:t>
            </a:r>
            <a:r>
              <a:rPr lang="en-US" sz="2400" dirty="0" err="1" smtClean="0"/>
              <a:t>metallar</a:t>
            </a:r>
            <a:r>
              <a:rPr lang="en-US" sz="2400" dirty="0" smtClean="0"/>
              <a:t> – titan, </a:t>
            </a:r>
            <a:r>
              <a:rPr lang="en-US" sz="2400" dirty="0" err="1" smtClean="0"/>
              <a:t>tantal</a:t>
            </a:r>
            <a:r>
              <a:rPr lang="en-US" sz="2400" dirty="0" smtClean="0"/>
              <a:t>, </a:t>
            </a:r>
            <a:r>
              <a:rPr lang="en-US" sz="2400" dirty="0" err="1" smtClean="0"/>
              <a:t>volfram</a:t>
            </a:r>
            <a:r>
              <a:rPr lang="en-US" sz="2400" dirty="0" smtClean="0"/>
              <a:t>, </a:t>
            </a:r>
            <a:r>
              <a:rPr lang="en-US" sz="2400" dirty="0" err="1" smtClean="0"/>
              <a:t>kobalt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boshqalarni</a:t>
            </a:r>
            <a:r>
              <a:rPr lang="en-US" sz="2400" dirty="0" smtClean="0"/>
              <a:t> </a:t>
            </a:r>
            <a:r>
              <a:rPr lang="en-US" sz="2400" dirty="0" err="1" smtClean="0"/>
              <a:t>tejashga</a:t>
            </a:r>
            <a:r>
              <a:rPr lang="en-US" sz="2400" dirty="0" smtClean="0"/>
              <a:t> </a:t>
            </a:r>
            <a:r>
              <a:rPr lang="en-US" sz="2400" dirty="0" err="1" smtClean="0"/>
              <a:t>imqon</a:t>
            </a:r>
            <a:r>
              <a:rPr lang="en-US" sz="2400" dirty="0" smtClean="0"/>
              <a:t> </a:t>
            </a:r>
            <a:r>
              <a:rPr lang="en-US" sz="2400" dirty="0" err="1" smtClean="0"/>
              <a:t>beradi</a:t>
            </a:r>
            <a:r>
              <a:rPr lang="en-US" sz="2400" dirty="0" smtClean="0"/>
              <a:t>. </a:t>
            </a:r>
            <a:endParaRPr lang="ru-RU" sz="2400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400" b="1" dirty="0" err="1" smtClean="0">
                <a:solidFill>
                  <a:srgbClr val="FF0000"/>
                </a:solidFill>
              </a:rPr>
              <a:t>Kompozitsion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matriallarning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matritsa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materialari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52" y="1785926"/>
            <a:ext cx="7647836" cy="3695712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Polimer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kompozitsion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Uglerod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kompozitsion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kompozitsion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Keramik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kompozitsion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Oynasimon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oynakristall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kompozitsion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materialla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14414" y="142852"/>
            <a:ext cx="757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Keramik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KM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afzalliklari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zaiflilari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214414" y="1571612"/>
            <a:ext cx="7783832" cy="4943476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Afzalliklari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447675" indent="266700"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 err="1" smtClean="0"/>
              <a:t>yuori</a:t>
            </a:r>
            <a:r>
              <a:rPr lang="en-US" dirty="0" smtClean="0"/>
              <a:t> </a:t>
            </a:r>
            <a:r>
              <a:rPr lang="en-US" dirty="0" err="1" smtClean="0"/>
              <a:t>erish</a:t>
            </a:r>
            <a:r>
              <a:rPr lang="en-US" dirty="0" smtClean="0"/>
              <a:t> </a:t>
            </a:r>
            <a:r>
              <a:rPr lang="en-US" dirty="0" err="1" smtClean="0"/>
              <a:t>harorati</a:t>
            </a:r>
            <a:endParaRPr lang="en-US" dirty="0" smtClean="0"/>
          </a:p>
          <a:p>
            <a:pPr marL="809625" indent="-361950"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 err="1" smtClean="0"/>
              <a:t>ezish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tortishda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mustahkamliligi</a:t>
            </a:r>
            <a:r>
              <a:rPr lang="en-US" dirty="0" smtClean="0"/>
              <a:t> </a:t>
            </a:r>
          </a:p>
          <a:p>
            <a:pPr marL="809625" indent="-361950"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 err="1" smtClean="0"/>
              <a:t>vibratsiya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issiqlik</a:t>
            </a:r>
            <a:r>
              <a:rPr lang="en-US" dirty="0" smtClean="0"/>
              <a:t> </a:t>
            </a:r>
            <a:r>
              <a:rPr lang="en-US" dirty="0" err="1" smtClean="0"/>
              <a:t>zarbaga</a:t>
            </a:r>
            <a:r>
              <a:rPr lang="en-US" dirty="0" smtClean="0"/>
              <a:t> </a:t>
            </a:r>
            <a:r>
              <a:rPr lang="en-US" dirty="0" err="1" smtClean="0"/>
              <a:t>chidamliligi</a:t>
            </a:r>
            <a:r>
              <a:rPr lang="en-US" dirty="0" smtClean="0"/>
              <a:t> </a:t>
            </a:r>
          </a:p>
          <a:p>
            <a:pPr marL="447675" indent="266700"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 err="1" smtClean="0"/>
              <a:t>oksidlashga</a:t>
            </a:r>
            <a:r>
              <a:rPr lang="en-US" dirty="0" smtClean="0"/>
              <a:t> </a:t>
            </a:r>
            <a:r>
              <a:rPr lang="en-US" dirty="0" err="1" smtClean="0"/>
              <a:t>chidamlilik</a:t>
            </a:r>
            <a:endParaRPr lang="en-US" dirty="0" smtClean="0"/>
          </a:p>
          <a:p>
            <a:pPr marL="447675" indent="-447675">
              <a:buFont typeface="Wingdings" pitchFamily="2" charset="2"/>
              <a:buChar char="v"/>
            </a:pP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Zaif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tomonlari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809625" indent="-361950">
              <a:buFont typeface="Arial" pitchFamily="34" charset="0"/>
              <a:buChar char="•"/>
            </a:pPr>
            <a:r>
              <a:rPr lang="en-US" dirty="0" err="1" smtClean="0"/>
              <a:t>Mo’rtligi</a:t>
            </a:r>
            <a:r>
              <a:rPr lang="en-US" dirty="0" smtClean="0"/>
              <a:t> – </a:t>
            </a:r>
            <a:r>
              <a:rPr lang="en-US" dirty="0" err="1" smtClean="0"/>
              <a:t>foydalanish</a:t>
            </a:r>
            <a:r>
              <a:rPr lang="en-US" dirty="0" smtClean="0"/>
              <a:t> </a:t>
            </a:r>
            <a:r>
              <a:rPr lang="en-US" dirty="0" err="1" smtClean="0"/>
              <a:t>sohalarini</a:t>
            </a:r>
            <a:r>
              <a:rPr lang="en-US" dirty="0" smtClean="0"/>
              <a:t> </a:t>
            </a:r>
            <a:r>
              <a:rPr lang="en-US" dirty="0" err="1" smtClean="0"/>
              <a:t>kamaytiradi</a:t>
            </a:r>
            <a:endParaRPr lang="en-US" dirty="0" smtClean="0"/>
          </a:p>
          <a:p>
            <a:pPr marL="447675" indent="266700">
              <a:buFont typeface="Arial" pitchFamily="34" charset="0"/>
              <a:buChar char="•"/>
            </a:pPr>
            <a:r>
              <a:rPr lang="en-US" dirty="0" err="1" smtClean="0"/>
              <a:t>O’ziga</a:t>
            </a:r>
            <a:r>
              <a:rPr lang="en-US" dirty="0" smtClean="0"/>
              <a:t> </a:t>
            </a:r>
            <a:r>
              <a:rPr lang="en-US" dirty="0" err="1" smtClean="0"/>
              <a:t>hos</a:t>
            </a:r>
            <a:r>
              <a:rPr lang="en-US" dirty="0" smtClean="0"/>
              <a:t> </a:t>
            </a:r>
            <a:r>
              <a:rPr lang="en-US" dirty="0" err="1" smtClean="0"/>
              <a:t>fizik-mexanik</a:t>
            </a:r>
            <a:r>
              <a:rPr lang="en-US" dirty="0" smtClean="0"/>
              <a:t> </a:t>
            </a:r>
            <a:r>
              <a:rPr lang="en-US" dirty="0" err="1" smtClean="0"/>
              <a:t>hususiyarlar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Kompozitsion</a:t>
            </a:r>
            <a:r>
              <a:rPr lang="en-US" dirty="0" smtClean="0"/>
              <a:t> </a:t>
            </a:r>
            <a:r>
              <a:rPr lang="en-US" dirty="0" err="1" smtClean="0"/>
              <a:t>materiallar</a:t>
            </a:r>
            <a:r>
              <a:rPr lang="en-US" dirty="0" smtClean="0"/>
              <a:t> </a:t>
            </a:r>
            <a:r>
              <a:rPr lang="en-US" dirty="0" err="1" smtClean="0"/>
              <a:t>turlari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71563" y="1447800"/>
          <a:ext cx="7929560" cy="494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8735"/>
                <a:gridCol w="1743089"/>
                <a:gridCol w="1585912"/>
                <a:gridCol w="1585912"/>
                <a:gridCol w="1585912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Matritsa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materiali</a:t>
                      </a:r>
                      <a:endParaRPr lang="ru-RU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To’ldiruvchi</a:t>
                      </a:r>
                      <a:r>
                        <a:rPr lang="en-US" dirty="0" smtClean="0"/>
                        <a:t> material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Polimer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Metall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Keramika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Uglerod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Polimer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Mustaxlkam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issiqlikka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chdamli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O’tkazuvchi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Mustaxkam</a:t>
                      </a:r>
                      <a:r>
                        <a:rPr lang="en-US" dirty="0" smtClean="0"/>
                        <a:t>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engil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Mustaxkam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Metall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Engillangan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o’tkazuvchi</a:t>
                      </a:r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Mustaxkam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tolali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Mustaxkamlangan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nanokom-pozitlar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Keramika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Engillangan</a:t>
                      </a:r>
                      <a:r>
                        <a:rPr lang="en-US" dirty="0" smtClean="0"/>
                        <a:t>, kop </a:t>
                      </a:r>
                      <a:r>
                        <a:rPr lang="en-US" dirty="0" err="1" smtClean="0"/>
                        <a:t>pufakli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Mustaxkam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tolali</a:t>
                      </a:r>
                      <a:r>
                        <a:rPr lang="en-US" dirty="0" smtClean="0"/>
                        <a:t> </a:t>
                      </a:r>
                      <a:endParaRPr lang="ru-RU" dirty="0" smtClean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Mustaxkam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issiqlikka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chdamli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Mustaxkam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Uglerod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Engil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yoqori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mustaxkam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issiqqa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chidamli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142852"/>
            <a:ext cx="7498080" cy="939784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Turli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matrtsali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kompozit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materiallar</a:t>
            </a:r>
            <a:r>
              <a:rPr lang="en-US" b="1" dirty="0" smtClean="0">
                <a:solidFill>
                  <a:srgbClr val="FF0000"/>
                </a:solidFill>
              </a:rPr>
              <a:t>  (KM)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856" r="72913" b="52006"/>
          <a:stretch>
            <a:fillRect/>
          </a:stretch>
        </p:blipFill>
        <p:spPr bwMode="auto">
          <a:xfrm>
            <a:off x="1857356" y="2786058"/>
            <a:ext cx="2428892" cy="157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14414" y="1357298"/>
            <a:ext cx="7715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KM </a:t>
            </a:r>
            <a:r>
              <a:rPr lang="en-US" sz="2800" dirty="0" err="1" smtClean="0"/>
              <a:t>larda</a:t>
            </a:r>
            <a:r>
              <a:rPr lang="en-US" sz="2800" dirty="0" smtClean="0"/>
              <a:t> </a:t>
            </a:r>
            <a:r>
              <a:rPr lang="en-US" sz="2800" dirty="0" err="1" smtClean="0"/>
              <a:t>tola</a:t>
            </a:r>
            <a:r>
              <a:rPr lang="en-US" sz="2800" dirty="0" smtClean="0"/>
              <a:t> </a:t>
            </a:r>
            <a:r>
              <a:rPr lang="en-US" sz="2800" dirty="0" err="1" smtClean="0"/>
              <a:t>elementlari</a:t>
            </a:r>
            <a:r>
              <a:rPr lang="en-US" sz="2800" dirty="0" smtClean="0"/>
              <a:t> </a:t>
            </a:r>
            <a:r>
              <a:rPr lang="en-US" sz="2800" dirty="0" err="1" smtClean="0"/>
              <a:t>izotrop</a:t>
            </a:r>
            <a:r>
              <a:rPr lang="en-US" sz="2800" dirty="0" smtClean="0"/>
              <a:t> </a:t>
            </a:r>
            <a:r>
              <a:rPr lang="en-US" sz="2800" dirty="0" err="1" smtClean="0"/>
              <a:t>matritsalar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bog’langan</a:t>
            </a:r>
            <a:r>
              <a:rPr lang="en-US" sz="2800" dirty="0" smtClean="0"/>
              <a:t>: 1- </a:t>
            </a:r>
            <a:r>
              <a:rPr lang="en-US" sz="2800" dirty="0" err="1" smtClean="0"/>
              <a:t>polimer</a:t>
            </a:r>
            <a:r>
              <a:rPr lang="en-US" sz="2800" dirty="0" smtClean="0"/>
              <a:t>, </a:t>
            </a:r>
            <a:r>
              <a:rPr lang="en-US" sz="2800" dirty="0" smtClean="0"/>
              <a:t>		2-metall</a:t>
            </a:r>
            <a:r>
              <a:rPr lang="en-US" sz="2800" dirty="0" smtClean="0"/>
              <a:t>, </a:t>
            </a:r>
          </a:p>
          <a:p>
            <a:r>
              <a:rPr lang="en-US" sz="2800" dirty="0" smtClean="0"/>
              <a:t>			3-keramika</a:t>
            </a:r>
            <a:r>
              <a:rPr lang="en-US" sz="2800" dirty="0" smtClean="0"/>
              <a:t>, </a:t>
            </a:r>
            <a:r>
              <a:rPr lang="en-US" sz="2800" dirty="0" smtClean="0"/>
              <a:t>	4 </a:t>
            </a:r>
            <a:r>
              <a:rPr lang="en-US" sz="2800" dirty="0" smtClean="0"/>
              <a:t>- </a:t>
            </a:r>
            <a:r>
              <a:rPr lang="en-US" sz="2800" dirty="0" err="1" smtClean="0"/>
              <a:t>uglerod</a:t>
            </a:r>
            <a:r>
              <a:rPr lang="en-US" sz="2800" dirty="0" smtClean="0"/>
              <a:t>   </a:t>
            </a:r>
            <a:endParaRPr lang="ru-RU" sz="28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401" t="5682" b="58015"/>
          <a:stretch>
            <a:fillRect/>
          </a:stretch>
        </p:blipFill>
        <p:spPr bwMode="auto">
          <a:xfrm>
            <a:off x="5808088" y="2643182"/>
            <a:ext cx="2478688" cy="1643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544" t="59347" r="59700" b="20133"/>
          <a:stretch>
            <a:fillRect/>
          </a:stretch>
        </p:blipFill>
        <p:spPr bwMode="auto">
          <a:xfrm>
            <a:off x="2071670" y="4572007"/>
            <a:ext cx="2357454" cy="1612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591" t="59348" r="32362" b="15398"/>
          <a:stretch>
            <a:fillRect/>
          </a:stretch>
        </p:blipFill>
        <p:spPr bwMode="auto">
          <a:xfrm>
            <a:off x="5786446" y="4572008"/>
            <a:ext cx="2567303" cy="1643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357290" y="342900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0628" y="342900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57290" y="5072074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628" y="5072074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019174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/>
              </a:rPr>
              <a:t>HULOSA VA TAKLIFLAR</a:t>
            </a:r>
            <a:endParaRPr lang="ru-RU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142984"/>
            <a:ext cx="7858180" cy="5500726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en-US" dirty="0" err="1" smtClean="0"/>
              <a:t>Metallarga</a:t>
            </a:r>
            <a:r>
              <a:rPr lang="en-US" dirty="0" smtClean="0"/>
              <a:t> </a:t>
            </a:r>
            <a:r>
              <a:rPr lang="en-US" dirty="0" err="1" smtClean="0"/>
              <a:t>zamonaviy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texnologiyalar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usullari</a:t>
            </a:r>
            <a:r>
              <a:rPr lang="en-US" dirty="0" smtClean="0"/>
              <a:t> fan-</a:t>
            </a:r>
            <a:r>
              <a:rPr lang="en-US" dirty="0" err="1" smtClean="0"/>
              <a:t>texnika</a:t>
            </a:r>
            <a:r>
              <a:rPr lang="en-US" dirty="0" smtClean="0"/>
              <a:t> </a:t>
            </a:r>
            <a:r>
              <a:rPr lang="en-US" dirty="0" err="1" smtClean="0"/>
              <a:t>rivojlanishi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yutuklari</a:t>
            </a:r>
            <a:r>
              <a:rPr lang="en-US" dirty="0" smtClean="0"/>
              <a:t> </a:t>
            </a:r>
            <a:r>
              <a:rPr lang="en-US" dirty="0" err="1" smtClean="0"/>
              <a:t>mashinasozlikka</a:t>
            </a:r>
            <a:r>
              <a:rPr lang="en-US" dirty="0" smtClean="0"/>
              <a:t> </a:t>
            </a:r>
            <a:r>
              <a:rPr lang="en-US" dirty="0" err="1" smtClean="0"/>
              <a:t>kirib</a:t>
            </a:r>
            <a:r>
              <a:rPr lang="en-US" dirty="0" smtClean="0"/>
              <a:t> </a:t>
            </a:r>
            <a:r>
              <a:rPr lang="en-US" dirty="0" err="1" smtClean="0"/>
              <a:t>kelganli</a:t>
            </a:r>
            <a:r>
              <a:rPr lang="en-US" dirty="0" smtClean="0"/>
              <a:t> </a:t>
            </a:r>
            <a:r>
              <a:rPr lang="en-US" dirty="0" err="1" smtClean="0"/>
              <a:t>sabablariga</a:t>
            </a:r>
            <a:r>
              <a:rPr lang="en-US" dirty="0" smtClean="0"/>
              <a:t> </a:t>
            </a:r>
            <a:r>
              <a:rPr lang="en-US" dirty="0" err="1" smtClean="0"/>
              <a:t>asosan</a:t>
            </a:r>
            <a:r>
              <a:rPr lang="en-US" dirty="0" smtClean="0"/>
              <a:t> </a:t>
            </a:r>
            <a:r>
              <a:rPr lang="en-US" dirty="0" err="1" smtClean="0"/>
              <a:t>rivoj</a:t>
            </a:r>
            <a:r>
              <a:rPr lang="en-US" dirty="0" smtClean="0"/>
              <a:t> </a:t>
            </a:r>
            <a:r>
              <a:rPr lang="en-US" dirty="0" err="1" smtClean="0"/>
              <a:t>topdi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topmoqda</a:t>
            </a:r>
            <a:r>
              <a:rPr lang="en-US" dirty="0" smtClean="0"/>
              <a:t>.</a:t>
            </a:r>
            <a:endParaRPr lang="ru-RU" sz="2400" dirty="0" smtClean="0"/>
          </a:p>
          <a:p>
            <a:pPr lvl="0"/>
            <a:r>
              <a:rPr lang="en-US" dirty="0" err="1" smtClean="0"/>
              <a:t>Metallarga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chiqarishda</a:t>
            </a:r>
            <a:r>
              <a:rPr lang="en-US" dirty="0" smtClean="0"/>
              <a:t> </a:t>
            </a:r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turlarda</a:t>
            </a:r>
            <a:r>
              <a:rPr lang="en-US" dirty="0" smtClean="0"/>
              <a:t> </a:t>
            </a:r>
            <a:r>
              <a:rPr lang="en-US" dirty="0" err="1" smtClean="0"/>
              <a:t>joriy</a:t>
            </a:r>
            <a:r>
              <a:rPr lang="en-US" dirty="0" smtClean="0"/>
              <a:t> </a:t>
            </a:r>
            <a:r>
              <a:rPr lang="en-US" dirty="0" err="1" smtClean="0"/>
              <a:t>etilgan</a:t>
            </a:r>
            <a:r>
              <a:rPr lang="en-US" dirty="0" smtClean="0"/>
              <a:t>:</a:t>
            </a:r>
            <a:endParaRPr lang="ru-RU" sz="2400" dirty="0" smtClean="0"/>
          </a:p>
          <a:p>
            <a:pPr lvl="1"/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mashinasozlik</a:t>
            </a:r>
            <a:r>
              <a:rPr lang="en-US" dirty="0" smtClean="0"/>
              <a:t> </a:t>
            </a:r>
            <a:r>
              <a:rPr lang="en-US" dirty="0" err="1" smtClean="0"/>
              <a:t>materiallaridan</a:t>
            </a:r>
            <a:r>
              <a:rPr lang="en-US" dirty="0" smtClean="0"/>
              <a:t> </a:t>
            </a:r>
            <a:r>
              <a:rPr lang="en-US" dirty="0" err="1" smtClean="0"/>
              <a:t>foydalanish</a:t>
            </a:r>
            <a:r>
              <a:rPr lang="en-US" dirty="0" smtClean="0"/>
              <a:t> (</a:t>
            </a:r>
            <a:r>
              <a:rPr lang="en-US" dirty="0" err="1" smtClean="0"/>
              <a:t>kompozitlar</a:t>
            </a:r>
            <a:r>
              <a:rPr lang="en-US" dirty="0" smtClean="0"/>
              <a:t>),</a:t>
            </a:r>
            <a:endParaRPr lang="ru-RU" sz="2000" dirty="0" smtClean="0"/>
          </a:p>
          <a:p>
            <a:pPr lvl="1"/>
            <a:r>
              <a:rPr lang="en-US" dirty="0" err="1" smtClean="0"/>
              <a:t>Yahshilangan</a:t>
            </a:r>
            <a:r>
              <a:rPr lang="en-US" dirty="0" smtClean="0"/>
              <a:t> </a:t>
            </a:r>
            <a:r>
              <a:rPr lang="en-US" dirty="0" err="1" smtClean="0"/>
              <a:t>qursatqichlarga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an’anaviy</a:t>
            </a:r>
            <a:r>
              <a:rPr lang="en-US" dirty="0" smtClean="0"/>
              <a:t> </a:t>
            </a:r>
            <a:r>
              <a:rPr lang="en-US" dirty="0" err="1" smtClean="0"/>
              <a:t>materiallar</a:t>
            </a:r>
            <a:r>
              <a:rPr lang="en-US" dirty="0" smtClean="0"/>
              <a:t> (</a:t>
            </a:r>
            <a:r>
              <a:rPr lang="en-US" dirty="0" err="1" smtClean="0"/>
              <a:t>polatlar</a:t>
            </a:r>
            <a:r>
              <a:rPr lang="en-US" dirty="0" smtClean="0"/>
              <a:t>, </a:t>
            </a:r>
            <a:r>
              <a:rPr lang="en-US" dirty="0" err="1" smtClean="0"/>
              <a:t>kotishmalar</a:t>
            </a:r>
            <a:r>
              <a:rPr lang="en-US" dirty="0" smtClean="0"/>
              <a:t>),</a:t>
            </a:r>
            <a:endParaRPr lang="ru-RU" sz="2000" dirty="0" smtClean="0"/>
          </a:p>
          <a:p>
            <a:pPr lvl="1"/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texnologiyalari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jihozlar</a:t>
            </a:r>
            <a:r>
              <a:rPr lang="en-US" dirty="0" smtClean="0"/>
              <a:t>,</a:t>
            </a:r>
            <a:endParaRPr lang="ru-RU" sz="2000" dirty="0" smtClean="0"/>
          </a:p>
          <a:p>
            <a:pPr lvl="1"/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darajada</a:t>
            </a:r>
            <a:r>
              <a:rPr lang="en-US" dirty="0" smtClean="0"/>
              <a:t> </a:t>
            </a:r>
            <a:r>
              <a:rPr lang="en-US" dirty="0" err="1" smtClean="0"/>
              <a:t>takomillashtirilgan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jihozlar</a:t>
            </a:r>
            <a:r>
              <a:rPr lang="en-US" dirty="0" smtClean="0"/>
              <a:t>.   </a:t>
            </a:r>
            <a:endParaRPr lang="ru-RU" sz="2000" dirty="0" smtClean="0"/>
          </a:p>
          <a:p>
            <a:pPr lvl="0"/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texnologiyalar</a:t>
            </a:r>
            <a:r>
              <a:rPr lang="en-US" dirty="0" smtClean="0"/>
              <a:t> </a:t>
            </a:r>
            <a:r>
              <a:rPr lang="en-US" dirty="0" err="1" smtClean="0"/>
              <a:t>faqat</a:t>
            </a:r>
            <a:r>
              <a:rPr lang="en-US" dirty="0" smtClean="0"/>
              <a:t> </a:t>
            </a:r>
            <a:r>
              <a:rPr lang="en-US" dirty="0" err="1" smtClean="0"/>
              <a:t>an’anaviy</a:t>
            </a:r>
            <a:r>
              <a:rPr lang="en-US" dirty="0" smtClean="0"/>
              <a:t> </a:t>
            </a:r>
            <a:r>
              <a:rPr lang="en-US" dirty="0" err="1" smtClean="0"/>
              <a:t>texnologiyalar</a:t>
            </a:r>
            <a:r>
              <a:rPr lang="en-US" dirty="0" smtClean="0"/>
              <a:t> </a:t>
            </a:r>
            <a:r>
              <a:rPr lang="en-US" dirty="0" err="1" smtClean="0"/>
              <a:t>samarali</a:t>
            </a:r>
            <a:r>
              <a:rPr lang="en-US" dirty="0" smtClean="0"/>
              <a:t> </a:t>
            </a:r>
            <a:r>
              <a:rPr lang="en-US" dirty="0" err="1" smtClean="0"/>
              <a:t>natija</a:t>
            </a:r>
            <a:r>
              <a:rPr lang="en-US" dirty="0" smtClean="0"/>
              <a:t> (</a:t>
            </a:r>
            <a:r>
              <a:rPr lang="en-US" dirty="0" err="1" smtClean="0"/>
              <a:t>opetasion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mexnat</a:t>
            </a:r>
            <a:r>
              <a:rPr lang="en-US" dirty="0" smtClean="0"/>
              <a:t> </a:t>
            </a:r>
            <a:r>
              <a:rPr lang="en-US" dirty="0" err="1" smtClean="0"/>
              <a:t>samaradorligi</a:t>
            </a:r>
            <a:r>
              <a:rPr lang="en-US" dirty="0" smtClean="0"/>
              <a:t>, </a:t>
            </a:r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qo’rsatqichlari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boshqalar</a:t>
            </a:r>
            <a:r>
              <a:rPr lang="en-US" dirty="0" smtClean="0"/>
              <a:t>) </a:t>
            </a:r>
            <a:r>
              <a:rPr lang="en-US" dirty="0" err="1" smtClean="0"/>
              <a:t>bera</a:t>
            </a:r>
            <a:r>
              <a:rPr lang="en-US" dirty="0" smtClean="0"/>
              <a:t> </a:t>
            </a:r>
            <a:r>
              <a:rPr lang="en-US" dirty="0" err="1" smtClean="0"/>
              <a:t>olmaydigan</a:t>
            </a:r>
            <a:r>
              <a:rPr lang="en-US" dirty="0" smtClean="0"/>
              <a:t> </a:t>
            </a:r>
            <a:r>
              <a:rPr lang="en-US" dirty="0" err="1" smtClean="0"/>
              <a:t>operatsiyalarda</a:t>
            </a:r>
            <a:r>
              <a:rPr lang="en-US" dirty="0" smtClean="0"/>
              <a:t> </a:t>
            </a:r>
            <a:r>
              <a:rPr lang="en-US" dirty="0" err="1" smtClean="0"/>
              <a:t>ishlatilmog’i</a:t>
            </a:r>
            <a:r>
              <a:rPr lang="en-US" dirty="0" smtClean="0"/>
              <a:t> </a:t>
            </a:r>
            <a:r>
              <a:rPr lang="en-US" dirty="0" err="1" smtClean="0"/>
              <a:t>lozim</a:t>
            </a:r>
            <a:r>
              <a:rPr lang="en-US" dirty="0" smtClean="0"/>
              <a:t>. </a:t>
            </a:r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690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Foydalanilgan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adabiyotlar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071546"/>
            <a:ext cx="7858180" cy="5072098"/>
          </a:xfrm>
        </p:spPr>
        <p:txBody>
          <a:bodyPr>
            <a:noAutofit/>
          </a:bodyPr>
          <a:lstStyle/>
          <a:p>
            <a:pPr marL="425196" lvl="0" indent="-342900">
              <a:buFont typeface="+mj-lt"/>
              <a:buAutoNum type="arabicPeriod"/>
            </a:pPr>
            <a:r>
              <a:rPr lang="en-US" sz="1600" dirty="0" smtClean="0"/>
              <a:t>Lin K.Y. Composite Materials: Materials, Manufacturing, Analysis, Design and Repair. </a:t>
            </a:r>
            <a:r>
              <a:rPr lang="en-US" sz="1600" dirty="0" err="1" smtClean="0"/>
              <a:t>CreateSpace</a:t>
            </a:r>
            <a:r>
              <a:rPr lang="en-US" sz="1600" dirty="0" smtClean="0"/>
              <a:t> Independent Publishing Platform, 2015. 232 p. </a:t>
            </a:r>
            <a:endParaRPr lang="ru-RU" sz="1600" dirty="0" smtClean="0"/>
          </a:p>
          <a:p>
            <a:pPr marL="425196" lvl="0" indent="-342900">
              <a:buFont typeface="+mj-lt"/>
              <a:buAutoNum type="arabicPeriod"/>
            </a:pPr>
            <a:r>
              <a:rPr lang="en-US" sz="1600" dirty="0" err="1" smtClean="0"/>
              <a:t>Muxamadsodikov</a:t>
            </a:r>
            <a:r>
              <a:rPr lang="en-US" sz="1600" dirty="0" smtClean="0"/>
              <a:t> K.J. “</a:t>
            </a:r>
            <a:r>
              <a:rPr lang="en-US" sz="1600" dirty="0" err="1" smtClean="0"/>
              <a:t>Materialshunoslik</a:t>
            </a:r>
            <a:r>
              <a:rPr lang="en-US" sz="1600" dirty="0" smtClean="0"/>
              <a:t>” </a:t>
            </a:r>
            <a:r>
              <a:rPr lang="en-US" sz="1600" dirty="0" err="1" smtClean="0"/>
              <a:t>fanidan</a:t>
            </a:r>
            <a:r>
              <a:rPr lang="en-US" sz="1600" dirty="0" smtClean="0"/>
              <a:t> </a:t>
            </a:r>
            <a:r>
              <a:rPr lang="en-US" sz="1600" dirty="0" err="1" smtClean="0"/>
              <a:t>Ma’ruzalar</a:t>
            </a:r>
            <a:r>
              <a:rPr lang="en-US" sz="1600" dirty="0" smtClean="0"/>
              <a:t> </a:t>
            </a:r>
            <a:r>
              <a:rPr lang="en-US" sz="1600" dirty="0" err="1" smtClean="0"/>
              <a:t>toplami</a:t>
            </a:r>
            <a:r>
              <a:rPr lang="en-US" sz="1600" dirty="0" smtClean="0"/>
              <a:t>. </a:t>
            </a:r>
            <a:r>
              <a:rPr lang="en-US" sz="1600" dirty="0" err="1" smtClean="0"/>
              <a:t>Farg’ona</a:t>
            </a:r>
            <a:r>
              <a:rPr lang="en-US" sz="1600" dirty="0" smtClean="0"/>
              <a:t>, 30 </a:t>
            </a:r>
            <a:r>
              <a:rPr lang="en-US" sz="1600" dirty="0" err="1" smtClean="0"/>
              <a:t>qismda</a:t>
            </a:r>
            <a:r>
              <a:rPr lang="en-US" sz="1600" dirty="0" smtClean="0"/>
              <a:t>, 2020 y.  </a:t>
            </a:r>
            <a:endParaRPr lang="ru-RU" sz="1600" dirty="0" smtClean="0"/>
          </a:p>
          <a:p>
            <a:pPr marL="425196" lvl="0" indent="-342900">
              <a:buFont typeface="+mj-lt"/>
              <a:buAutoNum type="arabicPeriod"/>
            </a:pPr>
            <a:r>
              <a:rPr lang="en-US" sz="1600" dirty="0" smtClean="0"/>
              <a:t>Strong A.B. Fundamentals of Composites Manufacturing: Materials, Methods and Applications. Society of Manufacturing Engineers, 2007. 640 p. </a:t>
            </a:r>
            <a:endParaRPr lang="ru-RU" sz="1600" dirty="0" smtClean="0"/>
          </a:p>
          <a:p>
            <a:pPr marL="425196" lvl="0" indent="-342900">
              <a:buFont typeface="+mj-lt"/>
              <a:buAutoNum type="arabicPeriod"/>
            </a:pPr>
            <a:r>
              <a:rPr lang="en-US" sz="1600" dirty="0" smtClean="0"/>
              <a:t>Zircon. Expert  in high precision  dies and moulds. </a:t>
            </a:r>
            <a:r>
              <a:rPr lang="en-US" sz="1600" u="sng" dirty="0" smtClean="0">
                <a:hlinkClick r:id="rId2"/>
              </a:rPr>
              <a:t>https://www.zircon.ee/ </a:t>
            </a:r>
            <a:r>
              <a:rPr lang="en-US" sz="1600" u="sng" dirty="0" err="1" smtClean="0">
                <a:hlinkClick r:id="rId2"/>
              </a:rPr>
              <a:t>gclid</a:t>
            </a:r>
            <a:r>
              <a:rPr lang="en-US" sz="1600" u="sng" dirty="0" smtClean="0">
                <a:hlinkClick r:id="rId2"/>
              </a:rPr>
              <a:t>= </a:t>
            </a:r>
            <a:r>
              <a:rPr lang="en-US" sz="1600" u="sng" dirty="0" err="1" smtClean="0">
                <a:hlinkClick r:id="rId2"/>
              </a:rPr>
              <a:t>ZEzoaAlepEALw_wcB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/>
            </a:pPr>
            <a:r>
              <a:rPr lang="ru-RU" sz="1600" dirty="0" smtClean="0"/>
              <a:t>Авиадвигатель ПД-14 Сотовые уплотнения  ключевые компоненты машин XXI века [Электронный документ] https://zaorotec.ru/sotovye-uplotnenia/</a:t>
            </a:r>
          </a:p>
          <a:p>
            <a:pPr marL="425196" lvl="0" indent="-342900">
              <a:buFont typeface="+mj-lt"/>
              <a:buAutoNum type="arabicPeriod"/>
            </a:pPr>
            <a:r>
              <a:rPr lang="ru-RU" sz="1600" dirty="0" smtClean="0"/>
              <a:t>Барский Р Новая технология высокоточного литья лопаток турбины. «Гибридный» </a:t>
            </a:r>
            <a:r>
              <a:rPr lang="ru-RU" sz="1600" dirty="0" err="1" smtClean="0"/>
              <a:t>интерметаллидный</a:t>
            </a:r>
            <a:r>
              <a:rPr lang="ru-RU" sz="1600" dirty="0" smtClean="0"/>
              <a:t> сплав для двигателей ПД-14 и ПД-35 </a:t>
            </a:r>
            <a:r>
              <a:rPr lang="ru-RU" sz="1600" u="sng" dirty="0" smtClean="0">
                <a:hlinkClick r:id="rId3"/>
              </a:rPr>
              <a:t>https://naukatehnika.com/ </a:t>
            </a:r>
            <a:r>
              <a:rPr lang="ru-RU" sz="1600" u="sng" dirty="0" err="1" smtClean="0">
                <a:hlinkClick r:id="rId3"/>
              </a:rPr>
              <a:t>tehnologiya</a:t>
            </a:r>
            <a:r>
              <a:rPr lang="ru-RU" sz="1600" u="sng" dirty="0" smtClean="0">
                <a:hlinkClick r:id="rId3"/>
              </a:rPr>
              <a:t> -</a:t>
            </a:r>
            <a:r>
              <a:rPr lang="ru-RU" sz="1600" u="sng" dirty="0" err="1" smtClean="0">
                <a:hlinkClick r:id="rId3"/>
              </a:rPr>
              <a:t>vysokotochnogo-litya-lopatok-turbiny.html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/>
            </a:pPr>
            <a:r>
              <a:rPr lang="ru-RU" sz="1600" dirty="0" err="1" smtClean="0"/>
              <a:t>Босерман</a:t>
            </a:r>
            <a:r>
              <a:rPr lang="ru-RU" sz="1600" dirty="0" smtClean="0"/>
              <a:t> М Двигатель ПД 14 Технология прямого лазерного выращивания крупногабаритных авиационных изделий [Электронный документ] </a:t>
            </a:r>
            <a:r>
              <a:rPr lang="ru-RU" sz="1600" u="sng" dirty="0" smtClean="0"/>
              <a:t>https://naukatehnika.com/tehnologiya-pryamogo-lazernogo-vyrashivaniya.html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/>
            </a:pPr>
            <a:r>
              <a:rPr lang="ru-RU" sz="1600" dirty="0" smtClean="0"/>
              <a:t>Горбань В. Применение полимерных технологий в автомобилестроении // </a:t>
            </a:r>
            <a:r>
              <a:rPr lang="ru-RU" sz="1600" u="sng" dirty="0" smtClean="0">
                <a:hlinkClick r:id="rId4"/>
              </a:rPr>
              <a:t>https://ppt-online.org/302611</a:t>
            </a:r>
            <a:r>
              <a:rPr lang="ru-RU" sz="1600" dirty="0" smtClean="0"/>
              <a:t> </a:t>
            </a:r>
          </a:p>
          <a:p>
            <a:pPr marL="342900" indent="-342900">
              <a:spcBef>
                <a:spcPts val="0"/>
              </a:spcBef>
              <a:buAutoNum type="arabicPeriod"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690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Foydalanilgan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adabiyotlar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071546"/>
            <a:ext cx="7858180" cy="5572164"/>
          </a:xfrm>
        </p:spPr>
        <p:txBody>
          <a:bodyPr>
            <a:noAutofit/>
          </a:bodyPr>
          <a:lstStyle/>
          <a:p>
            <a:pPr marL="425196" lvl="0" indent="-342900">
              <a:buFont typeface="+mj-lt"/>
              <a:buAutoNum type="arabicPeriod" startAt="9"/>
            </a:pPr>
            <a:r>
              <a:rPr lang="ru-RU" sz="1600" dirty="0" smtClean="0"/>
              <a:t>Горнев К технологиям машиностроительных производств XXI-го века. </a:t>
            </a:r>
            <a:r>
              <a:rPr lang="en-US" sz="1600" u="sng" dirty="0" smtClean="0">
                <a:hlinkClick r:id="rId2"/>
              </a:rPr>
              <a:t>http://www.i-mash.ru/materials/economy/55-tekhnologijam_mashinostroi_proivodstv_xxi.html </a:t>
            </a:r>
            <a:endParaRPr lang="ru-RU" sz="1600" u="sng" dirty="0" smtClean="0">
              <a:hlinkClick r:id="rId2"/>
            </a:endParaRPr>
          </a:p>
          <a:p>
            <a:pPr marL="425196" lvl="0" indent="-342900">
              <a:buFont typeface="+mj-lt"/>
              <a:buAutoNum type="arabicPeriod" startAt="9"/>
            </a:pPr>
            <a:r>
              <a:rPr lang="ru-RU" sz="1600" dirty="0" smtClean="0"/>
              <a:t>Гуль В.Е., </a:t>
            </a:r>
            <a:r>
              <a:rPr lang="ru-RU" sz="1600" dirty="0" err="1" smtClean="0"/>
              <a:t>Кулезнев</a:t>
            </a:r>
            <a:r>
              <a:rPr lang="ru-RU" sz="1600" dirty="0" smtClean="0"/>
              <a:t> В.Н. Структура и механические свойства по­лимеров. М.: Лабиринт, 1994. 367 с.</a:t>
            </a:r>
          </a:p>
          <a:p>
            <a:pPr marL="425196" lvl="0" indent="-342900">
              <a:buFont typeface="+mj-lt"/>
              <a:buAutoNum type="arabicPeriod" startAt="9"/>
            </a:pPr>
            <a:r>
              <a:rPr lang="ru-RU" sz="1600" dirty="0" smtClean="0"/>
              <a:t>Из чего сделаны автомобили //</a:t>
            </a:r>
            <a:r>
              <a:rPr lang="ru-RU" sz="1600" dirty="0" err="1" smtClean="0"/>
              <a:t>https</a:t>
            </a:r>
            <a:r>
              <a:rPr lang="ru-RU" sz="1600" dirty="0" smtClean="0"/>
              <a:t>://</a:t>
            </a:r>
            <a:r>
              <a:rPr lang="ru-RU" sz="1600" dirty="0" err="1" smtClean="0"/>
              <a:t>amastercar.ru</a:t>
            </a:r>
            <a:r>
              <a:rPr lang="ru-RU" sz="1600" dirty="0" smtClean="0"/>
              <a:t>/</a:t>
            </a:r>
            <a:r>
              <a:rPr lang="ru-RU" sz="1600" dirty="0" err="1" smtClean="0"/>
              <a:t>articles</a:t>
            </a:r>
            <a:r>
              <a:rPr lang="ru-RU" sz="1600" dirty="0" smtClean="0"/>
              <a:t>/</a:t>
            </a:r>
            <a:r>
              <a:rPr lang="ru-RU" sz="1600" dirty="0" err="1" smtClean="0"/>
              <a:t>body_of_car.shtml</a:t>
            </a:r>
            <a:r>
              <a:rPr lang="ru-RU" sz="1600" dirty="0" smtClean="0"/>
              <a:t>   </a:t>
            </a:r>
          </a:p>
          <a:p>
            <a:pPr marL="425196" lvl="0" indent="-342900">
              <a:buFont typeface="+mj-lt"/>
              <a:buAutoNum type="arabicPeriod" startAt="9"/>
            </a:pPr>
            <a:r>
              <a:rPr lang="ru-RU" sz="1600" dirty="0" err="1" smtClean="0"/>
              <a:t>Коленцова</a:t>
            </a:r>
            <a:r>
              <a:rPr lang="ru-RU" sz="1600" dirty="0" smtClean="0"/>
              <a:t> О. Медный довод: создан уникальный двигатель для электромобилей [Электронный документ] </a:t>
            </a:r>
            <a:r>
              <a:rPr lang="ru-RU" sz="1600" u="sng" dirty="0" smtClean="0"/>
              <a:t>https://iz.ru/879303/olga-kolentcova/mednyi-dovod-sozdan-unikalnyi-dvigatel-dlia-elektromobilei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9"/>
            </a:pPr>
            <a:r>
              <a:rPr lang="ru-RU" sz="1600" dirty="0" smtClean="0"/>
              <a:t>Композиты: сегодня и завтра // </a:t>
            </a:r>
            <a:r>
              <a:rPr lang="ru-RU" sz="1600" u="sng" dirty="0" smtClean="0">
                <a:hlinkClick r:id="rId3"/>
              </a:rPr>
              <a:t>https://viam.ru/news/2108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9"/>
            </a:pPr>
            <a:r>
              <a:rPr lang="ru-RU" sz="1600" dirty="0" smtClean="0"/>
              <a:t>Композиционные материалы // </a:t>
            </a:r>
            <a:r>
              <a:rPr lang="en-US" sz="1600" u="sng" dirty="0" smtClean="0">
                <a:hlinkClick r:id="rId4"/>
              </a:rPr>
              <a:t>https</a:t>
            </a:r>
            <a:r>
              <a:rPr lang="ru-RU" sz="1600" u="sng" dirty="0" smtClean="0">
                <a:hlinkClick r:id="rId4"/>
              </a:rPr>
              <a:t>://</a:t>
            </a:r>
            <a:r>
              <a:rPr lang="en-US" sz="1600" u="sng" dirty="0" smtClean="0">
                <a:hlinkClick r:id="rId4"/>
              </a:rPr>
              <a:t>en</a:t>
            </a:r>
            <a:r>
              <a:rPr lang="ru-RU" sz="1600" u="sng" dirty="0" smtClean="0">
                <a:hlinkClick r:id="rId4"/>
              </a:rPr>
              <a:t>.</a:t>
            </a:r>
            <a:r>
              <a:rPr lang="en-US" sz="1600" u="sng" dirty="0" err="1" smtClean="0">
                <a:hlinkClick r:id="rId4"/>
              </a:rPr>
              <a:t>ppt</a:t>
            </a:r>
            <a:r>
              <a:rPr lang="ru-RU" sz="1600" u="sng" dirty="0" smtClean="0">
                <a:hlinkClick r:id="rId4"/>
              </a:rPr>
              <a:t>-</a:t>
            </a:r>
            <a:r>
              <a:rPr lang="en-US" sz="1600" u="sng" dirty="0" smtClean="0">
                <a:hlinkClick r:id="rId4"/>
              </a:rPr>
              <a:t>online</a:t>
            </a:r>
            <a:r>
              <a:rPr lang="ru-RU" sz="1600" u="sng" dirty="0" smtClean="0">
                <a:hlinkClick r:id="rId4"/>
              </a:rPr>
              <a:t>.</a:t>
            </a:r>
            <a:r>
              <a:rPr lang="en-US" sz="1600" u="sng" dirty="0" smtClean="0">
                <a:hlinkClick r:id="rId4"/>
              </a:rPr>
              <a:t>org</a:t>
            </a:r>
            <a:r>
              <a:rPr lang="ru-RU" sz="1600" u="sng" dirty="0" smtClean="0">
                <a:hlinkClick r:id="rId4"/>
              </a:rPr>
              <a:t>/672979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9"/>
            </a:pPr>
            <a:r>
              <a:rPr lang="ru-RU" sz="1600" dirty="0" smtClean="0"/>
              <a:t>Коршунова Т. Неметаллические материалы // </a:t>
            </a:r>
            <a:r>
              <a:rPr lang="ru-RU" sz="1600" u="sng" dirty="0" smtClean="0">
                <a:hlinkClick r:id="rId5"/>
              </a:rPr>
              <a:t>https://ppt-online.org</a:t>
            </a:r>
            <a:r>
              <a:rPr lang="ru-RU" sz="1600" dirty="0" smtClean="0"/>
              <a:t> </a:t>
            </a:r>
            <a:r>
              <a:rPr lang="ru-RU" sz="1600" u="sng" dirty="0" smtClean="0"/>
              <a:t>/25790 </a:t>
            </a:r>
            <a:endParaRPr lang="ru-RU" sz="1600" dirty="0" smtClean="0"/>
          </a:p>
          <a:p>
            <a:pPr marL="425196" lvl="0" indent="-342900">
              <a:buFont typeface="+mj-lt"/>
              <a:buAutoNum type="arabicPeriod" startAt="9"/>
            </a:pPr>
            <a:r>
              <a:rPr lang="ru-RU" sz="1600" dirty="0" err="1" smtClean="0"/>
              <a:t>Кюллер</a:t>
            </a:r>
            <a:r>
              <a:rPr lang="ru-RU" sz="1600" dirty="0" smtClean="0"/>
              <a:t> В. Композитная лопатка авиадвигателя сверхбольшой тяги ПД-35 [Электронный документ] </a:t>
            </a:r>
            <a:r>
              <a:rPr lang="ru-RU" sz="1600" u="sng" dirty="0" smtClean="0"/>
              <a:t>https://naukatehnika.com/kompozitnaya-lopatka-pd-35.html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9"/>
            </a:pPr>
            <a:r>
              <a:rPr lang="ru-RU" sz="1600" dirty="0" smtClean="0"/>
              <a:t>Макаренко Н. Металл XXI века. Жизненно важен для развития авиации. [Электронный документ] </a:t>
            </a:r>
            <a:r>
              <a:rPr lang="ru-RU" sz="1600" u="sng" dirty="0" smtClean="0"/>
              <a:t>https://naukatehnika.com/titan-zhiznenno-vazhen.html </a:t>
            </a:r>
            <a:endParaRPr lang="ru-RU" sz="1600" dirty="0" smtClean="0"/>
          </a:p>
          <a:p>
            <a:pPr marL="425196" lvl="0" indent="-342900">
              <a:buFont typeface="+mj-lt"/>
              <a:buAutoNum type="arabicPeriod" startAt="9"/>
            </a:pPr>
            <a:r>
              <a:rPr lang="ru-RU" sz="1600" dirty="0" err="1" smtClean="0"/>
              <a:t>Материаловедениею</a:t>
            </a:r>
            <a:r>
              <a:rPr lang="ru-RU" sz="1600" dirty="0" smtClean="0"/>
              <a:t> справочник. </a:t>
            </a:r>
            <a:r>
              <a:rPr lang="ru-RU" sz="1600" u="sng" dirty="0" smtClean="0">
                <a:hlinkClick r:id="rId6"/>
              </a:rPr>
              <a:t>https://stankiexpert.ru/spravochnik/</a:t>
            </a:r>
            <a:r>
              <a:rPr lang="ru-RU" sz="1600" dirty="0" smtClean="0"/>
              <a:t> </a:t>
            </a:r>
            <a:r>
              <a:rPr lang="ru-RU" sz="1600" u="sng" dirty="0" err="1" smtClean="0"/>
              <a:t>materialovedenie</a:t>
            </a:r>
            <a:r>
              <a:rPr lang="ru-RU" sz="1600" u="sng" dirty="0" smtClean="0"/>
              <a:t>/</a:t>
            </a:r>
            <a:r>
              <a:rPr lang="ru-RU" sz="1600" u="sng" dirty="0" err="1" smtClean="0"/>
              <a:t>splavy-metallov.html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690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Foydalanilgan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adabiyotlar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071546"/>
            <a:ext cx="7858180" cy="5572164"/>
          </a:xfrm>
        </p:spPr>
        <p:txBody>
          <a:bodyPr>
            <a:noAutofit/>
          </a:bodyPr>
          <a:lstStyle/>
          <a:p>
            <a:pPr marL="425196" lvl="0" indent="-342900">
              <a:buFont typeface="+mj-lt"/>
              <a:buAutoNum type="arabicPeriod" startAt="19"/>
            </a:pPr>
            <a:r>
              <a:rPr lang="ru-RU" sz="1600" dirty="0" smtClean="0"/>
              <a:t>Металлы и сплавы //</a:t>
            </a:r>
            <a:r>
              <a:rPr lang="ru-RU" sz="1600" u="sng" dirty="0" err="1" smtClean="0">
                <a:hlinkClick r:id="rId2"/>
              </a:rPr>
              <a:t>http</a:t>
            </a:r>
            <a:r>
              <a:rPr lang="ru-RU" sz="1600" u="sng" dirty="0" smtClean="0">
                <a:hlinkClick r:id="rId2"/>
              </a:rPr>
              <a:t>://</a:t>
            </a:r>
            <a:r>
              <a:rPr lang="ru-RU" sz="1600" u="sng" dirty="0" err="1" smtClean="0">
                <a:hlinkClick r:id="rId2"/>
              </a:rPr>
              <a:t>technologys.info</a:t>
            </a:r>
            <a:r>
              <a:rPr lang="ru-RU" sz="1600" u="sng" dirty="0" smtClean="0">
                <a:hlinkClick r:id="rId2"/>
              </a:rPr>
              <a:t>/</a:t>
            </a:r>
            <a:r>
              <a:rPr lang="ru-RU" sz="1600" u="sng" dirty="0" err="1" smtClean="0">
                <a:hlinkClick r:id="rId2"/>
              </a:rPr>
              <a:t>metall</a:t>
            </a:r>
            <a:r>
              <a:rPr lang="ru-RU" sz="1600" u="sng" dirty="0" smtClean="0">
                <a:hlinkClick r:id="rId2"/>
              </a:rPr>
              <a:t>/</a:t>
            </a:r>
            <a:r>
              <a:rPr lang="ru-RU" sz="1600" u="sng" dirty="0" err="1" smtClean="0">
                <a:hlinkClick r:id="rId2"/>
              </a:rPr>
              <a:t>splavy.html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19"/>
            </a:pPr>
            <a:r>
              <a:rPr lang="ru-RU" sz="1600" dirty="0" smtClean="0"/>
              <a:t>Многомерно-армированные </a:t>
            </a:r>
            <a:r>
              <a:rPr lang="ru-RU" sz="1600" dirty="0" err="1" smtClean="0"/>
              <a:t>углерод-углеродные</a:t>
            </a:r>
            <a:r>
              <a:rPr lang="ru-RU" sz="1600" dirty="0" smtClean="0"/>
              <a:t> композиционные материалы // </a:t>
            </a:r>
            <a:r>
              <a:rPr lang="ru-RU" sz="1600" u="sng" dirty="0" smtClean="0">
                <a:hlinkClick r:id="rId3"/>
              </a:rPr>
              <a:t>http://www.niigrafit.ru/produktsiya/kompozity.php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19"/>
            </a:pPr>
            <a:r>
              <a:rPr lang="ru-RU" sz="1600" dirty="0" smtClean="0"/>
              <a:t>Неметаллические материалы // </a:t>
            </a:r>
            <a:r>
              <a:rPr lang="ru-RU" sz="1600" u="sng" dirty="0" smtClean="0">
                <a:hlinkClick r:id="rId4"/>
              </a:rPr>
              <a:t>https://studfile.net/preview/5873045/page:13/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19"/>
            </a:pPr>
            <a:r>
              <a:rPr lang="ru-RU" sz="1600" dirty="0" smtClean="0"/>
              <a:t>Неметаллические материалы используемые в машиностроении. </a:t>
            </a:r>
            <a:r>
              <a:rPr lang="ru-RU" sz="1600" u="sng" dirty="0" smtClean="0">
                <a:hlinkClick r:id="rId5"/>
              </a:rPr>
              <a:t>https://mbdou42.ru/concrete/nonmetallic-materials-nonmetallic-materials-used-in-machine-building/</a:t>
            </a:r>
            <a:r>
              <a:rPr lang="ru-RU" sz="1600" dirty="0" smtClean="0"/>
              <a:t>  </a:t>
            </a:r>
          </a:p>
          <a:p>
            <a:pPr marL="425196" lvl="0" indent="-342900">
              <a:buFont typeface="+mj-lt"/>
              <a:buAutoNum type="arabicPeriod" startAt="19"/>
            </a:pPr>
            <a:r>
              <a:rPr lang="ru-RU" sz="1600" dirty="0" smtClean="0"/>
              <a:t>ОДК испытала на "Салюте" новые уникальные сплавы для авиационных двигателей // </a:t>
            </a:r>
            <a:r>
              <a:rPr lang="ru-RU" sz="1600" u="sng" dirty="0" smtClean="0">
                <a:hlinkClick r:id="rId6"/>
              </a:rPr>
              <a:t> https://promvest.info/ru/tehnologii-i-oborudovanie/odk-ispyitala-na-salyute-novyie-unikalnyie-splavyi-dlya-aviatsion</a:t>
            </a:r>
            <a:r>
              <a:rPr lang="en-US" sz="1600" u="sng" dirty="0" smtClean="0">
                <a:hlinkClick r:id="rId6"/>
              </a:rPr>
              <a:t>nix </a:t>
            </a:r>
            <a:r>
              <a:rPr lang="ru-RU" sz="1600" u="sng" dirty="0" err="1" smtClean="0">
                <a:hlinkClick r:id="rId6"/>
              </a:rPr>
              <a:t>dvigateley</a:t>
            </a:r>
            <a:r>
              <a:rPr lang="ru-RU" sz="1600" u="sng" dirty="0" smtClean="0">
                <a:hlinkClick r:id="rId6"/>
              </a:rPr>
              <a:t>/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19"/>
            </a:pPr>
            <a:r>
              <a:rPr lang="ru-RU" sz="1600" dirty="0" smtClean="0"/>
              <a:t>Перспективные технологии и материалы 21-го века. </a:t>
            </a:r>
            <a:r>
              <a:rPr lang="ru-RU" sz="1600" dirty="0" err="1" smtClean="0"/>
              <a:t>Infourok</a:t>
            </a:r>
            <a:r>
              <a:rPr lang="ru-RU" sz="1600" dirty="0" smtClean="0"/>
              <a:t>.. [Электронный документ] </a:t>
            </a:r>
            <a:r>
              <a:rPr lang="ru-RU" sz="1600" u="sng" dirty="0" smtClean="0">
                <a:hlinkClick r:id="rId7"/>
              </a:rPr>
              <a:t>https://ppt-online.org/815129</a:t>
            </a:r>
            <a:r>
              <a:rPr lang="ru-RU" sz="1600" u="sng" dirty="0" smtClean="0"/>
              <a:t> </a:t>
            </a:r>
            <a:endParaRPr lang="ru-RU" sz="1600" dirty="0" smtClean="0"/>
          </a:p>
          <a:p>
            <a:pPr marL="425196" lvl="0" indent="-342900">
              <a:buFont typeface="+mj-lt"/>
              <a:buAutoNum type="arabicPeriod" startAt="19"/>
            </a:pPr>
            <a:r>
              <a:rPr lang="ru-RU" sz="1600" dirty="0" smtClean="0"/>
              <a:t>Пластмассовые композиты для авиации// </a:t>
            </a:r>
            <a:r>
              <a:rPr lang="en-US" sz="1600" dirty="0" smtClean="0"/>
              <a:t>https</a:t>
            </a:r>
            <a:r>
              <a:rPr lang="ru-RU" sz="1600" dirty="0" smtClean="0"/>
              <a:t>://</a:t>
            </a:r>
            <a:r>
              <a:rPr lang="en-US" sz="1600" dirty="0" smtClean="0"/>
              <a:t>www</a:t>
            </a:r>
            <a:r>
              <a:rPr lang="ru-RU" sz="1600" dirty="0" smtClean="0"/>
              <a:t>.</a:t>
            </a:r>
            <a:r>
              <a:rPr lang="en-US" sz="1600" dirty="0" err="1" smtClean="0"/>
              <a:t>newchemistry</a:t>
            </a:r>
            <a:r>
              <a:rPr lang="ru-RU" sz="1600" dirty="0" smtClean="0"/>
              <a:t>.</a:t>
            </a:r>
            <a:r>
              <a:rPr lang="en-US" sz="1600" dirty="0" err="1" smtClean="0"/>
              <a:t>ru</a:t>
            </a:r>
            <a:r>
              <a:rPr lang="ru-RU" sz="1600" dirty="0" smtClean="0"/>
              <a:t> /</a:t>
            </a:r>
            <a:r>
              <a:rPr lang="en-US" sz="1600" dirty="0" smtClean="0"/>
              <a:t>letter</a:t>
            </a:r>
            <a:r>
              <a:rPr lang="ru-RU" sz="1600" dirty="0" smtClean="0"/>
              <a:t>.</a:t>
            </a:r>
            <a:r>
              <a:rPr lang="en-US" sz="1600" dirty="0" err="1" smtClean="0"/>
              <a:t>php</a:t>
            </a:r>
            <a:r>
              <a:rPr lang="ru-RU" sz="1600" dirty="0" smtClean="0"/>
              <a:t>?</a:t>
            </a:r>
            <a:r>
              <a:rPr lang="en-US" sz="1600" dirty="0" smtClean="0"/>
              <a:t>n</a:t>
            </a:r>
            <a:r>
              <a:rPr lang="ru-RU" sz="1600" dirty="0" smtClean="0"/>
              <a:t>_</a:t>
            </a:r>
            <a:r>
              <a:rPr lang="en-US" sz="1600" dirty="0" smtClean="0"/>
              <a:t>id</a:t>
            </a:r>
            <a:r>
              <a:rPr lang="ru-RU" sz="1600" dirty="0" smtClean="0"/>
              <a:t>=555 </a:t>
            </a:r>
          </a:p>
          <a:p>
            <a:pPr marL="425196" lvl="0" indent="-342900">
              <a:buFont typeface="+mj-lt"/>
              <a:buAutoNum type="arabicPeriod" startAt="26"/>
            </a:pPr>
            <a:r>
              <a:rPr lang="ru-RU" sz="1600" dirty="0" smtClean="0"/>
              <a:t>Пластмассы, резины и композиционные материалы // </a:t>
            </a:r>
            <a:r>
              <a:rPr lang="ru-RU" sz="1600" dirty="0" smtClean="0">
                <a:hlinkClick r:id="rId8"/>
              </a:rPr>
              <a:t>https://ppt-online.org/221228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26"/>
            </a:pPr>
            <a:r>
              <a:rPr lang="ru-RU" sz="1600" dirty="0" smtClean="0"/>
              <a:t> Полимерные композиционные </a:t>
            </a:r>
            <a:r>
              <a:rPr lang="ru-RU" sz="1600" dirty="0" err="1" smtClean="0"/>
              <a:t>матеиалы</a:t>
            </a:r>
            <a:r>
              <a:rPr lang="ru-RU" sz="1600" dirty="0" smtClean="0"/>
              <a:t> в ракетно-космической технике // </a:t>
            </a:r>
            <a:r>
              <a:rPr lang="en-US" sz="1600" u="sng" dirty="0" smtClean="0">
                <a:hlinkClick r:id="rId9"/>
              </a:rPr>
              <a:t>https</a:t>
            </a:r>
            <a:r>
              <a:rPr lang="ru-RU" sz="1600" u="sng" dirty="0" smtClean="0">
                <a:hlinkClick r:id="rId9"/>
              </a:rPr>
              <a:t>://</a:t>
            </a:r>
            <a:r>
              <a:rPr lang="en-US" sz="1600" u="sng" dirty="0" smtClean="0">
                <a:hlinkClick r:id="rId9"/>
              </a:rPr>
              <a:t>en</a:t>
            </a:r>
            <a:r>
              <a:rPr lang="ru-RU" sz="1600" u="sng" dirty="0" smtClean="0">
                <a:hlinkClick r:id="rId9"/>
              </a:rPr>
              <a:t>.</a:t>
            </a:r>
            <a:r>
              <a:rPr lang="en-US" sz="1600" u="sng" dirty="0" err="1" smtClean="0">
                <a:hlinkClick r:id="rId9"/>
              </a:rPr>
              <a:t>ppt</a:t>
            </a:r>
            <a:r>
              <a:rPr lang="ru-RU" sz="1600" u="sng" dirty="0" smtClean="0">
                <a:hlinkClick r:id="rId9"/>
              </a:rPr>
              <a:t>-</a:t>
            </a:r>
            <a:r>
              <a:rPr lang="en-US" sz="1600" u="sng" dirty="0" smtClean="0">
                <a:hlinkClick r:id="rId9"/>
              </a:rPr>
              <a:t>online</a:t>
            </a:r>
            <a:r>
              <a:rPr lang="ru-RU" sz="1600" u="sng" dirty="0" smtClean="0">
                <a:hlinkClick r:id="rId9"/>
              </a:rPr>
              <a:t>.</a:t>
            </a:r>
            <a:r>
              <a:rPr lang="en-US" sz="1600" u="sng" dirty="0" smtClean="0">
                <a:hlinkClick r:id="rId9"/>
              </a:rPr>
              <a:t>org</a:t>
            </a:r>
            <a:r>
              <a:rPr lang="ru-RU" sz="1600" u="sng" dirty="0" smtClean="0">
                <a:hlinkClick r:id="rId9"/>
              </a:rPr>
              <a:t>/863039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26"/>
            </a:pPr>
            <a:r>
              <a:rPr lang="ru-RU" sz="1600" dirty="0" smtClean="0"/>
              <a:t>Полимеры в автомобилестроении // </a:t>
            </a:r>
            <a:r>
              <a:rPr lang="ru-RU" sz="1600" u="sng" dirty="0" smtClean="0">
                <a:hlinkClick r:id="rId10"/>
              </a:rPr>
              <a:t>https://mplast.by/encyklopedia/ </a:t>
            </a:r>
            <a:r>
              <a:rPr lang="ru-RU" sz="1600" u="sng" dirty="0" err="1" smtClean="0">
                <a:hlinkClick r:id="rId10"/>
              </a:rPr>
              <a:t>polimeryi-v-avtomobilestroenii</a:t>
            </a:r>
            <a:r>
              <a:rPr lang="ru-RU" sz="1600" u="sng" dirty="0" smtClean="0">
                <a:hlinkClick r:id="rId10"/>
              </a:rPr>
              <a:t>/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9"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690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Foydalanilgan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adabiyotlar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071546"/>
            <a:ext cx="7858180" cy="5572164"/>
          </a:xfrm>
        </p:spPr>
        <p:txBody>
          <a:bodyPr>
            <a:noAutofit/>
          </a:bodyPr>
          <a:lstStyle/>
          <a:p>
            <a:pPr marL="425196" lvl="0" indent="-342900">
              <a:buFont typeface="+mj-lt"/>
              <a:buAutoNum type="arabicPeriod" startAt="29"/>
            </a:pPr>
            <a:r>
              <a:rPr lang="ru-RU" sz="1600" dirty="0" smtClean="0"/>
              <a:t>Почему за авто из композитных материалов – будущее // </a:t>
            </a:r>
            <a:r>
              <a:rPr lang="ru-RU" sz="1600" u="sng" dirty="0" smtClean="0">
                <a:hlinkClick r:id="rId2"/>
              </a:rPr>
              <a:t>https://есhype.tech/@ns3230/pochemu-za-avto-iz-kompozitnyh-materialov-budushchee-zy73ckzk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29"/>
            </a:pPr>
            <a:r>
              <a:rPr lang="ru-RU" sz="1600" dirty="0" smtClean="0"/>
              <a:t> Разуваев Е.И., Моисеев Н.В., </a:t>
            </a:r>
            <a:r>
              <a:rPr lang="ru-RU" sz="1600" dirty="0" err="1" smtClean="0"/>
              <a:t>Капитаненко</a:t>
            </a:r>
            <a:r>
              <a:rPr lang="ru-RU" sz="1600" dirty="0" smtClean="0"/>
              <a:t> Д.В., Бубнов М.В. Современные технологии обработки металлов давлением // Труды ВИАМ. 2015. №2. URL: </a:t>
            </a:r>
            <a:r>
              <a:rPr lang="ru-RU" sz="1600" u="sng" dirty="0" smtClean="0"/>
              <a:t>https://cyberleninka.ru/article/n/sovremennye-tehnologii-obrabotki-metallov-davleniem</a:t>
            </a:r>
            <a:r>
              <a:rPr lang="ru-RU" sz="1600" dirty="0" smtClean="0"/>
              <a:t> (дата обращения: 22.05.2021).</a:t>
            </a:r>
          </a:p>
          <a:p>
            <a:pPr marL="425196" lvl="0" indent="-342900">
              <a:buFont typeface="+mj-lt"/>
              <a:buAutoNum type="arabicPeriod" startAt="29"/>
            </a:pPr>
            <a:r>
              <a:rPr lang="ru-RU" sz="1600" dirty="0" smtClean="0"/>
              <a:t>Резниченко Г.Н. Материаловедение и технологии материалов // </a:t>
            </a:r>
            <a:r>
              <a:rPr lang="ru-RU" sz="1600" u="sng" dirty="0" smtClean="0">
                <a:hlinkClick r:id="rId3"/>
              </a:rPr>
              <a:t>https://theslide.ru/uncategorized/nemetallicheskie-materialy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29"/>
            </a:pPr>
            <a:r>
              <a:rPr lang="ru-RU" sz="1600" dirty="0" smtClean="0"/>
              <a:t>Рогов В. А., Соловьев В.В., Копылов В.В. Новые материалы в ма­шиностроении: учеб. пособие. М.: РУДН, 2008. 324 с.</a:t>
            </a:r>
          </a:p>
          <a:p>
            <a:pPr marL="425196" lvl="0" indent="-342900">
              <a:buFont typeface="+mj-lt"/>
              <a:buAutoNum type="arabicPeriod" startAt="29"/>
            </a:pPr>
            <a:r>
              <a:rPr lang="ru-RU" sz="1600" dirty="0" smtClean="0"/>
              <a:t>Рогов В. А., Соловьев В.В., Копылов В.В. Новые материалы в машиностроении: учеб. пособие. М.: РУДН, 2008. 324 с. </a:t>
            </a:r>
          </a:p>
          <a:p>
            <a:pPr marL="425196" lvl="0" indent="-342900">
              <a:buFont typeface="+mj-lt"/>
              <a:buAutoNum type="arabicPeriod" startAt="29"/>
            </a:pPr>
            <a:r>
              <a:rPr lang="ru-RU" sz="1600" dirty="0" smtClean="0"/>
              <a:t>Роль покрытий в машиностроении и методы их нанесения // </a:t>
            </a:r>
            <a:r>
              <a:rPr lang="ru-RU" sz="1600" u="sng" dirty="0" smtClean="0">
                <a:hlinkClick r:id="rId4"/>
              </a:rPr>
              <a:t>https://perviydoc.ru/v25398/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29"/>
            </a:pPr>
            <a:r>
              <a:rPr lang="ru-RU" sz="1600" dirty="0" smtClean="0"/>
              <a:t>Современные металлические сплавы  // </a:t>
            </a:r>
            <a:r>
              <a:rPr lang="en-US" sz="1600" u="sng" dirty="0" smtClean="0">
                <a:hlinkClick r:id="rId5"/>
              </a:rPr>
              <a:t>https</a:t>
            </a:r>
            <a:r>
              <a:rPr lang="ru-RU" sz="1600" u="sng" dirty="0" smtClean="0">
                <a:hlinkClick r:id="rId5"/>
              </a:rPr>
              <a:t>://</a:t>
            </a:r>
            <a:r>
              <a:rPr lang="en-US" sz="1600" u="sng" dirty="0" err="1" smtClean="0">
                <a:hlinkClick r:id="rId5"/>
              </a:rPr>
              <a:t>varimtutru</a:t>
            </a:r>
            <a:r>
              <a:rPr lang="ru-RU" sz="1600" u="sng" dirty="0" smtClean="0">
                <a:hlinkClick r:id="rId5"/>
              </a:rPr>
              <a:t>.</a:t>
            </a:r>
            <a:r>
              <a:rPr lang="en-US" sz="1600" u="sng" dirty="0" smtClean="0">
                <a:hlinkClick r:id="rId5"/>
              </a:rPr>
              <a:t>com</a:t>
            </a:r>
            <a:r>
              <a:rPr lang="ru-RU" sz="1600" u="sng" dirty="0" smtClean="0">
                <a:hlinkClick r:id="rId5"/>
              </a:rPr>
              <a:t>/</a:t>
            </a:r>
            <a:r>
              <a:rPr lang="en-US" sz="1600" u="sng" dirty="0" err="1" smtClean="0">
                <a:hlinkClick r:id="rId5"/>
              </a:rPr>
              <a:t>sovremennye</a:t>
            </a:r>
            <a:r>
              <a:rPr lang="ru-RU" sz="1600" u="sng" dirty="0" smtClean="0">
                <a:hlinkClick r:id="rId5"/>
              </a:rPr>
              <a:t>-</a:t>
            </a:r>
            <a:r>
              <a:rPr lang="en-US" sz="1600" u="sng" dirty="0" err="1" smtClean="0">
                <a:hlinkClick r:id="rId5"/>
              </a:rPr>
              <a:t>metallicheskie</a:t>
            </a:r>
            <a:r>
              <a:rPr lang="ru-RU" sz="1600" u="sng" dirty="0" smtClean="0">
                <a:hlinkClick r:id="rId5"/>
              </a:rPr>
              <a:t>-</a:t>
            </a:r>
            <a:r>
              <a:rPr lang="en-US" sz="1600" u="sng" dirty="0" err="1" smtClean="0">
                <a:hlinkClick r:id="rId5"/>
              </a:rPr>
              <a:t>splavy</a:t>
            </a:r>
            <a:r>
              <a:rPr lang="ru-RU" sz="1600" u="sng" dirty="0" smtClean="0">
                <a:hlinkClick r:id="rId5"/>
              </a:rPr>
              <a:t>/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29"/>
            </a:pPr>
            <a:r>
              <a:rPr lang="ru-RU" sz="1600" dirty="0" smtClean="0"/>
              <a:t>Современные перспективные материалы. [Электронный документ] </a:t>
            </a:r>
            <a:r>
              <a:rPr lang="ru-RU" sz="1600" u="sng" dirty="0" smtClean="0">
                <a:hlinkClick r:id="rId6"/>
              </a:rPr>
              <a:t>https://ppt-online.org/440992</a:t>
            </a:r>
            <a:r>
              <a:rPr lang="ru-RU" sz="1600" dirty="0" smtClean="0"/>
              <a:t> 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690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Foydalanilgan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adabiyotlar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071546"/>
            <a:ext cx="7858180" cy="5572164"/>
          </a:xfrm>
        </p:spPr>
        <p:txBody>
          <a:bodyPr>
            <a:noAutofit/>
          </a:bodyPr>
          <a:lstStyle/>
          <a:p>
            <a:pPr marL="425196" lvl="0" indent="-342900">
              <a:buFont typeface="+mj-lt"/>
              <a:buAutoNum type="arabicPeriod" startAt="37"/>
            </a:pPr>
            <a:r>
              <a:rPr lang="ru-RU" sz="1600" dirty="0" smtClean="0"/>
              <a:t>Современные пластмассы - свойства, применение // </a:t>
            </a:r>
            <a:r>
              <a:rPr lang="ru-RU" sz="1600" u="sng" dirty="0" smtClean="0">
                <a:hlinkClick r:id="rId2"/>
              </a:rPr>
              <a:t>https://metallicheckiy-portal.ru/articles/ximprom/sovremennie_plastmassi_-_svoistva_primenenie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37"/>
            </a:pPr>
            <a:r>
              <a:rPr lang="ru-RU" sz="1600" dirty="0" smtClean="0"/>
              <a:t>Стаханова Я.А., Кутузова А.В., Гусев А.Д. Применение современных материалов в машиностроительном производстве // Известия </a:t>
            </a:r>
            <a:r>
              <a:rPr lang="ru-RU" sz="1600" dirty="0" err="1" smtClean="0"/>
              <a:t>ТулГУ</a:t>
            </a:r>
            <a:r>
              <a:rPr lang="ru-RU" sz="1600" dirty="0" smtClean="0"/>
              <a:t>. Технические науки. 2019. №6. </a:t>
            </a:r>
            <a:r>
              <a:rPr lang="en-US" sz="1600" dirty="0" smtClean="0"/>
              <a:t>c</a:t>
            </a:r>
            <a:r>
              <a:rPr lang="ru-RU" sz="1600" dirty="0" smtClean="0"/>
              <a:t>.354-357. URL: </a:t>
            </a:r>
            <a:r>
              <a:rPr lang="ru-RU" sz="1600" u="sng" dirty="0" smtClean="0">
                <a:hlinkClick r:id="rId3"/>
              </a:rPr>
              <a:t>https://cyberleninka.ru/article/n/primenenie-sovremennyh-materialo</a:t>
            </a:r>
            <a:r>
              <a:rPr lang="en-US" sz="1600" u="sng" dirty="0" smtClean="0">
                <a:hlinkClick r:id="rId3"/>
              </a:rPr>
              <a:t>v </a:t>
            </a:r>
            <a:r>
              <a:rPr lang="en-US" sz="1600" u="sng" dirty="0" err="1" smtClean="0">
                <a:hlinkClick r:id="rId3"/>
              </a:rPr>
              <a:t>v</a:t>
            </a:r>
            <a:r>
              <a:rPr lang="en-US" sz="1600" u="sng" dirty="0" smtClean="0">
                <a:hlinkClick r:id="rId3"/>
              </a:rPr>
              <a:t> </a:t>
            </a:r>
            <a:r>
              <a:rPr lang="ru-RU" sz="1600" u="sng" dirty="0" err="1" smtClean="0">
                <a:hlinkClick r:id="rId3"/>
              </a:rPr>
              <a:t>mashinostroitelnom-proizvodstve</a:t>
            </a:r>
            <a:r>
              <a:rPr lang="ru-RU" sz="1600" dirty="0" smtClean="0"/>
              <a:t>  (дата обращения: 22.05.2021). </a:t>
            </a:r>
          </a:p>
          <a:p>
            <a:pPr marL="425196" lvl="0" indent="-342900">
              <a:buFont typeface="+mj-lt"/>
              <a:buAutoNum type="arabicPeriod" startAt="37"/>
            </a:pPr>
            <a:r>
              <a:rPr lang="ru-RU" sz="1600" dirty="0" smtClean="0"/>
              <a:t> Твердость металлов и сплавов. На что она влияет? Как увеличить твердость материала? </a:t>
            </a:r>
            <a:r>
              <a:rPr lang="en-US" sz="1600" u="sng" dirty="0" smtClean="0">
                <a:hlinkClick r:id="rId4"/>
              </a:rPr>
              <a:t>https</a:t>
            </a:r>
            <a:r>
              <a:rPr lang="ru-RU" sz="1600" u="sng" dirty="0" smtClean="0">
                <a:hlinkClick r:id="rId4"/>
              </a:rPr>
              <a:t>://</a:t>
            </a:r>
            <a:r>
              <a:rPr lang="en-US" sz="1600" u="sng" dirty="0" err="1" smtClean="0">
                <a:hlinkClick r:id="rId4"/>
              </a:rPr>
              <a:t>mashproject</a:t>
            </a:r>
            <a:r>
              <a:rPr lang="ru-RU" sz="1600" u="sng" dirty="0" smtClean="0">
                <a:hlinkClick r:id="rId4"/>
              </a:rPr>
              <a:t>.</a:t>
            </a:r>
            <a:r>
              <a:rPr lang="en-US" sz="1600" u="sng" dirty="0" err="1" smtClean="0">
                <a:hlinkClick r:id="rId4"/>
              </a:rPr>
              <a:t>ru</a:t>
            </a:r>
            <a:r>
              <a:rPr lang="en-US" sz="1600" u="sng" dirty="0" smtClean="0">
                <a:hlinkClick r:id="rId4"/>
              </a:rPr>
              <a:t>/</a:t>
            </a:r>
            <a:r>
              <a:rPr lang="en-US" sz="1600" u="sng" dirty="0" err="1" smtClean="0">
                <a:hlinkClick r:id="rId4"/>
              </a:rPr>
              <a:t>statyi</a:t>
            </a:r>
            <a:r>
              <a:rPr lang="en-US" sz="1600" u="sng" dirty="0" smtClean="0">
                <a:hlinkClick r:id="rId4"/>
              </a:rPr>
              <a:t>/tverdost-metallov-i-splavov-na-chto-vliyaet-kak-uvelichit-tverdost-materiala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37"/>
            </a:pPr>
            <a:r>
              <a:rPr lang="ru-RU" sz="1600" dirty="0" smtClean="0"/>
              <a:t>Температура плавления разных металлов в таблице</a:t>
            </a:r>
            <a:r>
              <a:rPr lang="en-US" sz="1600" dirty="0" smtClean="0"/>
              <a:t> // </a:t>
            </a:r>
            <a:r>
              <a:rPr lang="en-US" sz="1600" u="sng" dirty="0" smtClean="0">
                <a:hlinkClick r:id="rId5"/>
              </a:rPr>
              <a:t>https://stanok.guru</a:t>
            </a:r>
            <a:r>
              <a:rPr lang="ru-RU" sz="1600" dirty="0" smtClean="0"/>
              <a:t> </a:t>
            </a:r>
            <a:r>
              <a:rPr lang="en-US" sz="1600" u="sng" dirty="0" smtClean="0"/>
              <a:t>/</a:t>
            </a:r>
            <a:r>
              <a:rPr lang="en-US" sz="1600" u="sng" dirty="0" err="1" smtClean="0"/>
              <a:t>stanki</a:t>
            </a:r>
            <a:r>
              <a:rPr lang="en-US" sz="1600" u="sng" dirty="0" smtClean="0"/>
              <a:t>/</a:t>
            </a:r>
            <a:r>
              <a:rPr lang="en-US" sz="1600" u="sng" dirty="0" err="1" smtClean="0"/>
              <a:t>metallorezhuschiy-stanok</a:t>
            </a:r>
            <a:r>
              <a:rPr lang="en-US" sz="1600" u="sng" dirty="0" smtClean="0"/>
              <a:t>/</a:t>
            </a:r>
            <a:r>
              <a:rPr lang="en-US" sz="1600" u="sng" dirty="0" err="1" smtClean="0"/>
              <a:t>temperatura</a:t>
            </a:r>
            <a:r>
              <a:rPr lang="en-US" sz="1600" u="sng" dirty="0" smtClean="0"/>
              <a:t>-</a:t>
            </a:r>
            <a:r>
              <a:rPr lang="en-US" sz="1600" u="sng" dirty="0" err="1" smtClean="0"/>
              <a:t>plavleniya</a:t>
            </a:r>
            <a:r>
              <a:rPr lang="en-US" sz="1600" u="sng" dirty="0" smtClean="0"/>
              <a:t>-</a:t>
            </a:r>
            <a:r>
              <a:rPr lang="en-US" sz="1600" u="sng" dirty="0" err="1" smtClean="0"/>
              <a:t>raznyh</a:t>
            </a:r>
            <a:r>
              <a:rPr lang="en-US" sz="1600" u="sng" dirty="0" smtClean="0"/>
              <a:t>-</a:t>
            </a:r>
            <a:r>
              <a:rPr lang="en-US" sz="1600" u="sng" dirty="0" err="1" smtClean="0"/>
              <a:t>metallov</a:t>
            </a:r>
            <a:r>
              <a:rPr lang="en-US" sz="1600" u="sng" dirty="0" smtClean="0"/>
              <a:t>-v-</a:t>
            </a:r>
            <a:r>
              <a:rPr lang="en-US" sz="1600" u="sng" dirty="0" err="1" smtClean="0"/>
              <a:t>tablice.html?yrwinfo</a:t>
            </a:r>
            <a:r>
              <a:rPr lang="en-US" sz="1600" u="sng" dirty="0" smtClean="0"/>
              <a:t>=1621798060053945-1203006782023481521600181-prestable-app-host-sas-web-yp-68 </a:t>
            </a:r>
            <a:endParaRPr lang="ru-RU" sz="1600" dirty="0" smtClean="0"/>
          </a:p>
          <a:p>
            <a:pPr marL="425196" lvl="0" indent="-342900">
              <a:buFont typeface="+mj-lt"/>
              <a:buAutoNum type="arabicPeriod" startAt="37"/>
            </a:pPr>
            <a:r>
              <a:rPr lang="ru-RU" sz="1600" dirty="0" smtClean="0"/>
              <a:t>Филиппов М</a:t>
            </a:r>
            <a:r>
              <a:rPr lang="en-US" sz="1600" dirty="0" smtClean="0"/>
              <a:t>. </a:t>
            </a:r>
            <a:r>
              <a:rPr lang="ru-RU" sz="1600" dirty="0" smtClean="0"/>
              <a:t>А</a:t>
            </a:r>
            <a:r>
              <a:rPr lang="en-US" sz="1600" dirty="0" smtClean="0"/>
              <a:t>. </a:t>
            </a:r>
            <a:r>
              <a:rPr lang="ru-RU" sz="1600" dirty="0" smtClean="0"/>
              <a:t>Методология выбора металлических сплавов и упрочняющих технологий в машиностроении</a:t>
            </a:r>
            <a:r>
              <a:rPr lang="en-US" sz="1600" dirty="0" smtClean="0"/>
              <a:t>. – 2-</a:t>
            </a:r>
            <a:r>
              <a:rPr lang="ru-RU" sz="1600" dirty="0" smtClean="0"/>
              <a:t>е </a:t>
            </a:r>
            <a:r>
              <a:rPr lang="ru-RU" sz="1600" dirty="0" err="1" smtClean="0"/>
              <a:t>изд</a:t>
            </a:r>
            <a:r>
              <a:rPr lang="en-US" sz="1600" dirty="0" smtClean="0"/>
              <a:t>., </a:t>
            </a:r>
            <a:r>
              <a:rPr lang="ru-RU" sz="1600" dirty="0" err="1" smtClean="0"/>
              <a:t>испр</a:t>
            </a:r>
            <a:r>
              <a:rPr lang="en-US" sz="1600" dirty="0" smtClean="0"/>
              <a:t>. – </a:t>
            </a:r>
            <a:r>
              <a:rPr lang="ru-RU" sz="1600" dirty="0" smtClean="0"/>
              <a:t>Екатеринбург</a:t>
            </a:r>
            <a:r>
              <a:rPr lang="en-US" sz="1600" dirty="0" smtClean="0"/>
              <a:t> : </a:t>
            </a:r>
            <a:r>
              <a:rPr lang="ru-RU" sz="1600" dirty="0" err="1" smtClean="0"/>
              <a:t>Изд</a:t>
            </a:r>
            <a:r>
              <a:rPr lang="en-US" sz="1600" dirty="0" smtClean="0"/>
              <a:t>-</a:t>
            </a:r>
            <a:r>
              <a:rPr lang="ru-RU" sz="1600" dirty="0" smtClean="0"/>
              <a:t>во Урал</a:t>
            </a:r>
            <a:r>
              <a:rPr lang="en-US" sz="1600" dirty="0" smtClean="0"/>
              <a:t>. </a:t>
            </a:r>
            <a:r>
              <a:rPr lang="ru-RU" sz="1600" dirty="0" err="1" smtClean="0"/>
              <a:t>ун</a:t>
            </a:r>
            <a:r>
              <a:rPr lang="en-US" sz="1600" dirty="0" smtClean="0"/>
              <a:t>-</a:t>
            </a:r>
            <a:r>
              <a:rPr lang="ru-RU" sz="1600" dirty="0" smtClean="0"/>
              <a:t>та</a:t>
            </a:r>
            <a:r>
              <a:rPr lang="en-US" sz="1600" dirty="0" smtClean="0"/>
              <a:t>, 2018. – 232 </a:t>
            </a:r>
            <a:r>
              <a:rPr lang="ru-RU" sz="1600" dirty="0" smtClean="0"/>
              <a:t>с</a:t>
            </a:r>
            <a:r>
              <a:rPr lang="en-US" sz="1600" dirty="0" smtClean="0"/>
              <a:t>.</a:t>
            </a:r>
            <a:endParaRPr lang="ru-RU" sz="1600" dirty="0" smtClean="0"/>
          </a:p>
          <a:p>
            <a:pPr marL="425196" lvl="0" indent="-342900">
              <a:buFont typeface="+mj-lt"/>
              <a:buAutoNum type="arabicPeriod" startAt="37"/>
            </a:pPr>
            <a:r>
              <a:rPr lang="ru-RU" sz="1600" dirty="0" smtClean="0"/>
              <a:t>Характеристики разных видов металла // </a:t>
            </a:r>
            <a:r>
              <a:rPr lang="en-US" sz="1600" u="sng" dirty="0" smtClean="0">
                <a:hlinkClick r:id="rId6"/>
              </a:rPr>
              <a:t>https</a:t>
            </a:r>
            <a:r>
              <a:rPr lang="ru-RU" sz="1600" u="sng" dirty="0" smtClean="0">
                <a:hlinkClick r:id="rId6"/>
              </a:rPr>
              <a:t>://</a:t>
            </a:r>
            <a:r>
              <a:rPr lang="en-US" sz="1600" u="sng" dirty="0" err="1" smtClean="0">
                <a:hlinkClick r:id="rId6"/>
              </a:rPr>
              <a:t>rskrep</a:t>
            </a:r>
            <a:r>
              <a:rPr lang="ru-RU" sz="1600" u="sng" dirty="0" smtClean="0">
                <a:hlinkClick r:id="rId6"/>
              </a:rPr>
              <a:t>.</a:t>
            </a:r>
            <a:r>
              <a:rPr lang="en-US" sz="1600" u="sng" dirty="0" err="1" smtClean="0">
                <a:hlinkClick r:id="rId6"/>
              </a:rPr>
              <a:t>ru</a:t>
            </a:r>
            <a:r>
              <a:rPr lang="ru-RU" sz="1600" u="sng" dirty="0" smtClean="0">
                <a:hlinkClick r:id="rId6"/>
              </a:rPr>
              <a:t>/</a:t>
            </a:r>
            <a:r>
              <a:rPr lang="en-US" sz="1600" u="sng" dirty="0" smtClean="0">
                <a:hlinkClick r:id="rId6"/>
              </a:rPr>
              <a:t>articles</a:t>
            </a:r>
            <a:r>
              <a:rPr lang="ru-RU" sz="1600" u="sng" dirty="0" smtClean="0">
                <a:hlinkClick r:id="rId6"/>
              </a:rPr>
              <a:t>/</a:t>
            </a:r>
            <a:r>
              <a:rPr lang="en-US" sz="1600" u="sng" dirty="0" smtClean="0">
                <a:hlinkClick r:id="rId6"/>
              </a:rPr>
              <a:t>blog</a:t>
            </a:r>
            <a:r>
              <a:rPr lang="ru-RU" sz="1600" u="sng" dirty="0" smtClean="0">
                <a:hlinkClick r:id="rId6"/>
              </a:rPr>
              <a:t>/ </a:t>
            </a:r>
            <a:r>
              <a:rPr lang="en-US" sz="1600" u="sng" dirty="0" err="1" smtClean="0">
                <a:hlinkClick r:id="rId6"/>
              </a:rPr>
              <a:t>kharakteristiki</a:t>
            </a:r>
            <a:r>
              <a:rPr lang="ru-RU" sz="1600" u="sng" dirty="0" smtClean="0">
                <a:hlinkClick r:id="rId6"/>
              </a:rPr>
              <a:t>-</a:t>
            </a:r>
            <a:r>
              <a:rPr lang="en-US" sz="1600" u="sng" dirty="0" err="1" smtClean="0">
                <a:hlinkClick r:id="rId6"/>
              </a:rPr>
              <a:t>raznykh</a:t>
            </a:r>
            <a:r>
              <a:rPr lang="ru-RU" sz="1600" u="sng" dirty="0" smtClean="0">
                <a:hlinkClick r:id="rId6"/>
              </a:rPr>
              <a:t>-</a:t>
            </a:r>
            <a:r>
              <a:rPr lang="en-US" sz="1600" u="sng" dirty="0" err="1" smtClean="0">
                <a:hlinkClick r:id="rId6"/>
              </a:rPr>
              <a:t>vidov</a:t>
            </a:r>
            <a:r>
              <a:rPr lang="ru-RU" sz="1600" u="sng" dirty="0" smtClean="0">
                <a:hlinkClick r:id="rId6"/>
              </a:rPr>
              <a:t>-</a:t>
            </a:r>
            <a:r>
              <a:rPr lang="en-US" sz="1600" u="sng" dirty="0" err="1" smtClean="0">
                <a:hlinkClick r:id="rId6"/>
              </a:rPr>
              <a:t>metalla</a:t>
            </a:r>
            <a:r>
              <a:rPr lang="ru-RU" sz="1600" dirty="0" smtClean="0"/>
              <a:t> </a:t>
            </a:r>
          </a:p>
          <a:p>
            <a:pPr marL="425196" lvl="0" indent="-342900">
              <a:buFont typeface="+mj-lt"/>
              <a:buAutoNum type="arabicPeriod" startAt="37"/>
            </a:pPr>
            <a:r>
              <a:rPr lang="ru-RU" sz="1600" dirty="0" smtClean="0"/>
              <a:t>Эти </a:t>
            </a:r>
            <a:r>
              <a:rPr lang="ru-RU" sz="1600" dirty="0" err="1" smtClean="0"/>
              <a:t>термоплавкие</a:t>
            </a:r>
            <a:r>
              <a:rPr lang="ru-RU" sz="1600" dirty="0" smtClean="0"/>
              <a:t> клеи, применяемые в автомобильной промышленности //</a:t>
            </a:r>
            <a:r>
              <a:rPr lang="ru-RU" sz="1600" u="sng" dirty="0" err="1" smtClean="0">
                <a:hlinkClick r:id="rId7"/>
              </a:rPr>
              <a:t>https</a:t>
            </a:r>
            <a:r>
              <a:rPr lang="ru-RU" sz="1600" u="sng" dirty="0" smtClean="0">
                <a:hlinkClick r:id="rId7"/>
              </a:rPr>
              <a:t>://</a:t>
            </a:r>
            <a:r>
              <a:rPr lang="ru-RU" sz="1600" u="sng" dirty="0" err="1" smtClean="0">
                <a:hlinkClick r:id="rId7"/>
              </a:rPr>
              <a:t>www.tdhotmeltglue.com</a:t>
            </a:r>
            <a:r>
              <a:rPr lang="ru-RU" sz="1600" u="sng" dirty="0" smtClean="0">
                <a:hlinkClick r:id="rId7"/>
              </a:rPr>
              <a:t>/</a:t>
            </a:r>
            <a:r>
              <a:rPr lang="ru-RU" sz="1600" u="sng" dirty="0" err="1" smtClean="0">
                <a:hlinkClick r:id="rId7"/>
              </a:rPr>
              <a:t>ru</a:t>
            </a:r>
            <a:r>
              <a:rPr lang="ru-RU" sz="1600" u="sng" dirty="0" smtClean="0">
                <a:hlinkClick r:id="rId7"/>
              </a:rPr>
              <a:t>/</a:t>
            </a:r>
            <a:r>
              <a:rPr lang="ru-RU" sz="1600" u="sng" dirty="0" err="1" smtClean="0">
                <a:hlinkClick r:id="rId7"/>
              </a:rPr>
              <a:t>news</a:t>
            </a:r>
            <a:r>
              <a:rPr lang="ru-RU" sz="1600" u="sng" dirty="0" smtClean="0">
                <a:hlinkClick r:id="rId7"/>
              </a:rPr>
              <a:t>/</a:t>
            </a:r>
            <a:r>
              <a:rPr lang="ru-RU" sz="1600" u="sng" dirty="0" err="1" smtClean="0">
                <a:hlinkClick r:id="rId7"/>
              </a:rPr>
              <a:t>Those-adhesives-applied-to-automobile-industry.html</a:t>
            </a:r>
            <a:r>
              <a:rPr lang="ru-RU" sz="1600" dirty="0" smtClean="0"/>
              <a:t> </a:t>
            </a:r>
          </a:p>
          <a:p>
            <a:r>
              <a:rPr lang="ru-RU" sz="1600" dirty="0" smtClean="0"/>
              <a:t> </a:t>
            </a:r>
          </a:p>
          <a:p>
            <a:pPr marL="425196" lvl="0" indent="-342900">
              <a:buFont typeface="+mj-lt"/>
              <a:buAutoNum type="arabicPeriod" startAt="29"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143116"/>
            <a:ext cx="7498080" cy="41052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E’tiboringiz</a:t>
            </a:r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rahmat</a:t>
            </a:r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3271</TotalTime>
  <Words>2667</Words>
  <Application>Microsoft Office PowerPoint</Application>
  <PresentationFormat>Экран (4:3)</PresentationFormat>
  <Paragraphs>304</Paragraphs>
  <Slides>54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55" baseType="lpstr">
      <vt:lpstr>Солнцестояние</vt:lpstr>
      <vt:lpstr>10-ma’vzu.  Mashinasozlikda yangi no-metall materiallar</vt:lpstr>
      <vt:lpstr>Nometal detallardan foydalanish talablarini qondirish asosiy mezonlari</vt:lpstr>
      <vt:lpstr>YANGI TEXNOLOGIYALARNI  TANLASH ALGIRITMI</vt:lpstr>
      <vt:lpstr>Zamonaviy engil avtomobilda polimer materiallar</vt:lpstr>
      <vt:lpstr>Avtomobilsozlikda ishlatiladigan nometal materiallar</vt:lpstr>
      <vt:lpstr>Polimerlar turlari</vt:lpstr>
      <vt:lpstr>Слайд 7</vt:lpstr>
      <vt:lpstr>Слайд 8</vt:lpstr>
      <vt:lpstr>Слайд 9</vt:lpstr>
      <vt:lpstr>Слайд 10</vt:lpstr>
      <vt:lpstr> </vt:lpstr>
      <vt:lpstr> </vt:lpstr>
      <vt:lpstr> </vt:lpstr>
      <vt:lpstr> </vt:lpstr>
      <vt:lpstr>Lamborginining karbon kuzovi  © WhichCar</vt:lpstr>
      <vt:lpstr>Ferrarining ichki salonida kompozit qismlar© WhichCar</vt:lpstr>
      <vt:lpstr>Ugleplastik bamper ommaviylashdi © WhichCar</vt:lpstr>
      <vt:lpstr>Plastik qismlar avtomobilni arzonlashtiradi © WhichCar</vt:lpstr>
      <vt:lpstr>POLIMER MATERIALLARNING TASNIFI</vt:lpstr>
      <vt:lpstr>Plastik massalarniig texnologik xossalari</vt:lpstr>
      <vt:lpstr>Plastik massalarniig texnologik xossalari</vt:lpstr>
      <vt:lpstr>Plastik massalarniig texnologik xossalari</vt:lpstr>
      <vt:lpstr>Plastik massalarniig texnologik xossalari</vt:lpstr>
      <vt:lpstr>Kompozitsion materiallarning tuzilishi </vt:lpstr>
      <vt:lpstr>Dunyoda eng katta tijorat samolyotining 50% gacha qismi kompozit materiallar</vt:lpstr>
      <vt:lpstr>Boeing 787 samolyotning 50% dan ortig’i kompozit materiallar ishlatish sxemasi va turlari</vt:lpstr>
      <vt:lpstr>Airbus A380 kompozit qismlari uchun plyonka tortish uskunasi (https://www.newchemistry.ru/letter.php?n_id=555)</vt:lpstr>
      <vt:lpstr>Dassault Falcon 7X samolyoti uglerodli / epoksid kompozit stabilizatorni ishlab chiqarish (https://www.newchemistry.ru/letter.php?n_id=555)</vt:lpstr>
      <vt:lpstr>Zamonaviy yengil avtomobilning tashqi bo’yoqlanishi </vt:lpstr>
      <vt:lpstr>Zamonaviy PVX izolyatsi qatlam va termo kleylari  “Dhotmeltglue” kompaniya sayti</vt:lpstr>
      <vt:lpstr>REZINA  </vt:lpstr>
      <vt:lpstr>REZINA  </vt:lpstr>
      <vt:lpstr>Rezinalar va ulardan foydalanish</vt:lpstr>
      <vt:lpstr>Rezinalar va ulardan foydalanish</vt:lpstr>
      <vt:lpstr>Rezina metall qismlar turlari</vt:lpstr>
      <vt:lpstr>Rezina: Metall qismlar uchun  himoya zichlagichlar</vt:lpstr>
      <vt:lpstr>Rezina: Avtomobil shinalar</vt:lpstr>
      <vt:lpstr>Yangi materiallar</vt:lpstr>
      <vt:lpstr>Vakuum plastik o’tqazgichni shakllantirish texnologiyasi (VPO’ST)</vt:lpstr>
      <vt:lpstr>Lockheed Martin Space Systems raketa tizimining qismi  (kompaniya slaydi)</vt:lpstr>
      <vt:lpstr>Intermetallar</vt:lpstr>
      <vt:lpstr>Uglerod-uglerod kompozit materiallari (UUKM)</vt:lpstr>
      <vt:lpstr>Keramik materiallar </vt:lpstr>
      <vt:lpstr>Kompozitsion matriallarning matritsa materialari</vt:lpstr>
      <vt:lpstr>Слайд 45</vt:lpstr>
      <vt:lpstr>Kompozitsion materiallar turlari</vt:lpstr>
      <vt:lpstr>Turli matrtsali kompozit materiallar  (KM)</vt:lpstr>
      <vt:lpstr>HULOSA VA TAKLIFLAR</vt:lpstr>
      <vt:lpstr>Foydalanilgan adabiyotlar</vt:lpstr>
      <vt:lpstr>Foydalanilgan adabiyotlar</vt:lpstr>
      <vt:lpstr>Foydalanilgan adabiyotlar</vt:lpstr>
      <vt:lpstr>Foydalanilgan adabiyotlar</vt:lpstr>
      <vt:lpstr>Foydalanilgan adabiyotlar</vt:lpstr>
      <vt:lpstr>Слайд 54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Metallarga ishlov berish turlari, usullari va jihozlar,</dc:title>
  <dc:creator>Пользователь Windows</dc:creator>
  <cp:lastModifiedBy>Пользователь Windows</cp:lastModifiedBy>
  <cp:revision>120</cp:revision>
  <dcterms:created xsi:type="dcterms:W3CDTF">2021-05-20T07:27:36Z</dcterms:created>
  <dcterms:modified xsi:type="dcterms:W3CDTF">2021-05-28T09:45:01Z</dcterms:modified>
</cp:coreProperties>
</file>