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14" r:id="rId2"/>
    <p:sldId id="325" r:id="rId3"/>
    <p:sldId id="323" r:id="rId4"/>
    <p:sldId id="324" r:id="rId5"/>
    <p:sldId id="326" r:id="rId6"/>
    <p:sldId id="328" r:id="rId7"/>
    <p:sldId id="327" r:id="rId8"/>
    <p:sldId id="329" r:id="rId9"/>
    <p:sldId id="320" r:id="rId10"/>
    <p:sldId id="330" r:id="rId11"/>
    <p:sldId id="331" r:id="rId12"/>
    <p:sldId id="332" r:id="rId13"/>
    <p:sldId id="333" r:id="rId14"/>
    <p:sldId id="334" r:id="rId15"/>
    <p:sldId id="335" r:id="rId16"/>
    <p:sldId id="336" r:id="rId17"/>
    <p:sldId id="337" r:id="rId18"/>
    <p:sldId id="338" r:id="rId19"/>
    <p:sldId id="339" r:id="rId20"/>
    <p:sldId id="340" r:id="rId21"/>
    <p:sldId id="341" r:id="rId22"/>
    <p:sldId id="347" r:id="rId23"/>
    <p:sldId id="353" r:id="rId24"/>
    <p:sldId id="348" r:id="rId25"/>
    <p:sldId id="349" r:id="rId26"/>
    <p:sldId id="350" r:id="rId27"/>
    <p:sldId id="342" r:id="rId28"/>
    <p:sldId id="343" r:id="rId29"/>
    <p:sldId id="344" r:id="rId30"/>
    <p:sldId id="345" r:id="rId31"/>
    <p:sldId id="346" r:id="rId32"/>
    <p:sldId id="318" r:id="rId33"/>
    <p:sldId id="315" r:id="rId34"/>
    <p:sldId id="316" r:id="rId35"/>
    <p:sldId id="317" r:id="rId36"/>
    <p:sldId id="281" r:id="rId37"/>
    <p:sldId id="283" r:id="rId38"/>
    <p:sldId id="284" r:id="rId39"/>
    <p:sldId id="351" r:id="rId40"/>
    <p:sldId id="285" r:id="rId41"/>
    <p:sldId id="321" r:id="rId42"/>
    <p:sldId id="299" r:id="rId43"/>
    <p:sldId id="300" r:id="rId44"/>
    <p:sldId id="301" r:id="rId45"/>
    <p:sldId id="304" r:id="rId46"/>
    <p:sldId id="307" r:id="rId47"/>
    <p:sldId id="258" r:id="rId48"/>
    <p:sldId id="261" r:id="rId49"/>
    <p:sldId id="259" r:id="rId50"/>
    <p:sldId id="260" r:id="rId51"/>
    <p:sldId id="312" r:id="rId52"/>
    <p:sldId id="319" r:id="rId53"/>
    <p:sldId id="352" r:id="rId54"/>
    <p:sldId id="354" r:id="rId55"/>
    <p:sldId id="355" r:id="rId56"/>
    <p:sldId id="356" r:id="rId57"/>
    <p:sldId id="313" r:id="rId5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326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2ED72-B2EA-4900-9404-0A9EE4F48088}" type="datetimeFigureOut">
              <a:rPr lang="ru-RU" smtClean="0"/>
              <a:pPr/>
              <a:t>28.05.2021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termash.ru/catalog/other/komplex_plazmennogo_napileniya" TargetMode="External"/><Relationship Id="rId2" Type="http://schemas.openxmlformats.org/officeDocument/2006/relationships/hyperlink" Target="https://www.pferd.com/images/katalog-204-wzh22-72dpi-ru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ens-rf.ru/osobennosti-ionno-plazmennogo-napyleniya/" TargetMode="External"/><Relationship Id="rId4" Type="http://schemas.openxmlformats.org/officeDocument/2006/relationships/hyperlink" Target="https://extxe.com/14186/plazmennoe-napylenie-princip-oborudovanie-plazmennogo-napylenija/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fainaidea.com/jeto-interesno-znat/termicheskaya-obrabotka-metallov-professionalnym-obrazom-175467.html" TargetMode="External"/><Relationship Id="rId7" Type="http://schemas.openxmlformats.org/officeDocument/2006/relationships/hyperlink" Target="http://www.pitermash.ru/catalog/other/komplex_plazmennogo_napileniya" TargetMode="External"/><Relationship Id="rId2" Type="http://schemas.openxmlformats.org/officeDocument/2006/relationships/hyperlink" Target="https://heattreatment.ru/termicheskaya-obrabotka-metall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zlib.com/824697/tehnika/termicheskaya_obrabotka_metallov_splavov" TargetMode="External"/><Relationship Id="rId5" Type="http://schemas.openxmlformats.org/officeDocument/2006/relationships/hyperlink" Target="https://studme.org/36383/tovarovedenie/termicheskaya_obrabotka_tehnologicheskom_protsesse_izgotovleniya_izdeliy" TargetMode="External"/><Relationship Id="rId4" Type="http://schemas.openxmlformats.org/officeDocument/2006/relationships/hyperlink" Target="https://studref.com/368029/stroitelstvo/termicheskaya_obrabotka_stali_chuguna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ozlib.com/824704/tehnika/himiko_termicheskaya_termomehanicheskaya_obrabotka_metallov_splavov" TargetMode="External"/><Relationship Id="rId2" Type="http://schemas.openxmlformats.org/officeDocument/2006/relationships/hyperlink" Target="https://ozlib.com/824705/tehnika/primenenie_termicheskoy_himiko_termicheskoy_termomehanicheskoy_obrabotki_metallov_splavo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mp-m.com/spravochnik/termicheskaya-obrabotka-stali.html" TargetMode="External"/><Relationship Id="rId5" Type="http://schemas.openxmlformats.org/officeDocument/2006/relationships/hyperlink" Target="https://ppt-online.org/562465" TargetMode="External"/><Relationship Id="rId4" Type="http://schemas.openxmlformats.org/officeDocument/2006/relationships/hyperlink" Target="https://ppt-online.org/28931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rmz.ru/article/v133/print/1.htm" TargetMode="External"/><Relationship Id="rId7" Type="http://schemas.openxmlformats.org/officeDocument/2006/relationships/hyperlink" Target="http://www.inacotec.com/technology/sipmr/" TargetMode="External"/><Relationship Id="rId2" Type="http://schemas.openxmlformats.org/officeDocument/2006/relationships/hyperlink" Target="https://www.top-technologies.ru/ru/article/view?id=3079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pt-online.org/98457" TargetMode="External"/><Relationship Id="rId5" Type="http://schemas.openxmlformats.org/officeDocument/2006/relationships/hyperlink" Target="https://ppt-online.org/754731" TargetMode="External"/><Relationship Id="rId4" Type="http://schemas.openxmlformats.org/officeDocument/2006/relationships/hyperlink" Target="https://studref.com/308381/tehnika/elektricheskie_sposoby_obrabotki_metallov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tkm71.ru/ionno-plazmennoe-napylenie/" TargetMode="External"/><Relationship Id="rId7" Type="http://schemas.openxmlformats.org/officeDocument/2006/relationships/hyperlink" Target="http://www.rusnauka.com/2_KAND_2014/Phisica/3_155883.doc.htm" TargetMode="External"/><Relationship Id="rId2" Type="http://schemas.openxmlformats.org/officeDocument/2006/relationships/hyperlink" Target="https://cyberleninka.ru/article/n/ispolzovanie-plazmennyh-metodov-dlya-modifikatsii-poverhnosti-metallo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resent5.com/ionno-diffuzionnye-metody-xto-vakuumnoe-ionno-plazmennoe/" TargetMode="External"/><Relationship Id="rId5" Type="http://schemas.openxmlformats.org/officeDocument/2006/relationships/hyperlink" Target="https://mash-xxl.info/info/63000/" TargetMode="External"/><Relationship Id="rId4" Type="http://schemas.openxmlformats.org/officeDocument/2006/relationships/hyperlink" Target="https://knia.ru/azotirovanie-stali-naznachenie-tehnologiya-i-raznovidnosti-processa/" TargetMode="Externa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11-ma’vzu.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yuzalariga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termo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Qismlar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yuzasiga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ishlov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usullari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tavsifi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214422"/>
            <a:ext cx="7498080" cy="5124472"/>
          </a:xfrm>
        </p:spPr>
        <p:txBody>
          <a:bodyPr>
            <a:noAutofit/>
          </a:bodyPr>
          <a:lstStyle/>
          <a:p>
            <a:pPr>
              <a:lnSpc>
                <a:spcPts val="4000"/>
              </a:lnSpc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sirtlariga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yuza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drobestruynaya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obrabotka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sirtini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jilvirlash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sirtini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sirtini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sirtini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mustahkam metal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koplash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terik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termomexanik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4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64291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Sirtlar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sofligi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ta’minlash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447800"/>
            <a:ext cx="7790712" cy="4267216"/>
          </a:xfrm>
        </p:spPr>
        <p:txBody>
          <a:bodyPr>
            <a:normAutofit fontScale="25000" lnSpcReduction="20000"/>
          </a:bodyPr>
          <a:lstStyle/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dirty="0" smtClean="0"/>
          </a:p>
          <a:p>
            <a:r>
              <a:rPr lang="ru-RU" dirty="0" smtClean="0"/>
              <a:t> 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 </a:t>
            </a:r>
            <a:endParaRPr lang="ru-RU" dirty="0" smtClean="0"/>
          </a:p>
          <a:p>
            <a:r>
              <a:rPr lang="en-US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57290" y="785794"/>
            <a:ext cx="764386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  <a:spcBef>
                <a:spcPts val="600"/>
              </a:spcBef>
            </a:pP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Qismlarning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sirtlari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ishlanadi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438275" lvl="0" indent="-342900">
              <a:lnSpc>
                <a:spcPts val="3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opilovka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438275" lvl="0" indent="-342900">
              <a:lnSpc>
                <a:spcPts val="3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qopol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shabrovka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438275" lvl="0" indent="-342900">
              <a:lnSpc>
                <a:spcPts val="3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mayin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pritirka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1438275" lvl="0" indent="-342900">
              <a:lnSpc>
                <a:spcPts val="3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yaqinlashtirish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dovodka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000"/>
              </a:lnSpc>
              <a:spcBef>
                <a:spcPts val="600"/>
              </a:spcBef>
            </a:pP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Sirtlar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softligi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chistota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standarti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000"/>
              </a:lnSpc>
              <a:spcBef>
                <a:spcPts val="600"/>
              </a:spcBef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Sirtlar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softligi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ishlovdan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profilograf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lchalanadigan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gadir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budurliklarning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ortacha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chamlari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000"/>
              </a:lnSpc>
              <a:spcBef>
                <a:spcPts val="600"/>
              </a:spcBef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rsatqich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ГОСТ 2789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sirtlar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razryad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klasslarga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ladi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3000"/>
              </a:lnSpc>
              <a:spcBef>
                <a:spcPts val="6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1~3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razryadlar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klassga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rtinchi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5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klassni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(10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kamrab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olgan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498080" cy="64291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Sirtlar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sofligi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tavsifi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447800"/>
            <a:ext cx="7790712" cy="4267216"/>
          </a:xfrm>
        </p:spPr>
        <p:txBody>
          <a:bodyPr>
            <a:normAutofit fontScale="25000" lnSpcReduction="20000"/>
          </a:bodyPr>
          <a:lstStyle/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dirty="0" smtClean="0"/>
          </a:p>
          <a:p>
            <a:r>
              <a:rPr lang="ru-RU" dirty="0" smtClean="0"/>
              <a:t> 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 </a:t>
            </a:r>
            <a:endParaRPr lang="ru-RU" dirty="0" smtClean="0"/>
          </a:p>
          <a:p>
            <a:r>
              <a:rPr lang="en-US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1538" y="642919"/>
          <a:ext cx="7858179" cy="5942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/>
                <a:gridCol w="2286016"/>
                <a:gridCol w="3571899"/>
              </a:tblGrid>
              <a:tr h="8053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 </a:t>
                      </a:r>
                      <a:r>
                        <a:rPr lang="en-US" sz="1600" b="1" dirty="0" err="1" smtClean="0"/>
                        <a:t>Klass</a:t>
                      </a:r>
                      <a:r>
                        <a:rPr lang="en-US" sz="1600" b="1" dirty="0" smtClean="0"/>
                        <a:t> </a:t>
                      </a:r>
                      <a:r>
                        <a:rPr lang="en-US" sz="1600" b="1" dirty="0" err="1" smtClean="0"/>
                        <a:t>belgisi</a:t>
                      </a:r>
                      <a:r>
                        <a:rPr lang="en-US" sz="1600" b="1" dirty="0" smtClean="0"/>
                        <a:t> 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 smtClean="0"/>
                        <a:t>G’adir-budurlarning</a:t>
                      </a:r>
                      <a:r>
                        <a:rPr lang="en-US" sz="1600" b="1" dirty="0" smtClean="0"/>
                        <a:t> </a:t>
                      </a:r>
                      <a:r>
                        <a:rPr lang="en-US" sz="1600" b="1" dirty="0" err="1" smtClean="0"/>
                        <a:t>o’rtacha</a:t>
                      </a:r>
                      <a:r>
                        <a:rPr lang="en-US" sz="1600" b="1" dirty="0" smtClean="0"/>
                        <a:t> </a:t>
                      </a:r>
                      <a:r>
                        <a:rPr lang="en-US" sz="1600" b="1" dirty="0" err="1" smtClean="0"/>
                        <a:t>balandligi</a:t>
                      </a:r>
                      <a:r>
                        <a:rPr lang="en-US" sz="1600" b="1" dirty="0" smtClean="0"/>
                        <a:t> </a:t>
                      </a:r>
                      <a:r>
                        <a:rPr lang="ru-RU" sz="1600" b="1" dirty="0" err="1" smtClean="0"/>
                        <a:t>Н</a:t>
                      </a:r>
                      <a:r>
                        <a:rPr lang="ru-RU" sz="1600" b="1" baseline="-25000" dirty="0" err="1" smtClean="0"/>
                        <a:t>ср</a:t>
                      </a:r>
                      <a:r>
                        <a:rPr lang="en-US" sz="1600" b="1" dirty="0" smtClean="0"/>
                        <a:t>, </a:t>
                      </a:r>
                      <a:r>
                        <a:rPr lang="en-US" sz="1600" b="1" dirty="0" err="1" smtClean="0"/>
                        <a:t>mkm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err="1" smtClean="0"/>
                        <a:t>Ishlatilishi</a:t>
                      </a:r>
                      <a:r>
                        <a:rPr lang="en-US" sz="1600" b="1" dirty="0" smtClean="0"/>
                        <a:t> 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3280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▽1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125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</a:t>
                      </a:r>
                      <a:r>
                        <a:rPr lang="ru-RU" sz="1600" dirty="0" smtClean="0"/>
                        <a:t>200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gacha</a:t>
                      </a:r>
                      <a:r>
                        <a:rPr lang="en-US" sz="160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Teshiklar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yuzasi</a:t>
                      </a:r>
                      <a:endParaRPr lang="ru-RU" sz="1600" dirty="0"/>
                    </a:p>
                  </a:txBody>
                  <a:tcPr/>
                </a:tc>
              </a:tr>
              <a:tr h="5061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▽2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63 </a:t>
                      </a:r>
                      <a:r>
                        <a:rPr lang="ru-RU" sz="1600" dirty="0" err="1" smtClean="0"/>
                        <a:t>д</a:t>
                      </a:r>
                      <a:r>
                        <a:rPr lang="en-US" sz="1600" dirty="0" smtClean="0"/>
                        <a:t>an to </a:t>
                      </a:r>
                      <a:r>
                        <a:rPr lang="ru-RU" sz="1600" dirty="0" smtClean="0"/>
                        <a:t>125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gacha</a:t>
                      </a:r>
                      <a:r>
                        <a:rPr lang="en-US" sz="160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Qismlarning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ishlamaydigan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sirtlari</a:t>
                      </a:r>
                      <a:endParaRPr lang="ru-RU" sz="1600" dirty="0"/>
                    </a:p>
                  </a:txBody>
                  <a:tcPr/>
                </a:tc>
              </a:tr>
              <a:tr h="8419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▽3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40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</a:t>
                      </a:r>
                      <a:r>
                        <a:rPr lang="ru-RU" sz="1600" dirty="0" smtClean="0"/>
                        <a:t>63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gacha</a:t>
                      </a:r>
                      <a:r>
                        <a:rPr lang="en-US" sz="1600" dirty="0" smtClean="0"/>
                        <a:t> 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5 </a:t>
                      </a:r>
                      <a:r>
                        <a:rPr lang="en-US" sz="1600" dirty="0" err="1" smtClean="0"/>
                        <a:t>klass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yuqori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bo’lmagan</a:t>
                      </a:r>
                      <a:r>
                        <a:rPr lang="en-US" sz="1600" dirty="0" smtClean="0"/>
                        <a:t> (</a:t>
                      </a:r>
                      <a:r>
                        <a:rPr lang="ru-RU" sz="1600" dirty="0" smtClean="0"/>
                        <a:t>А</a:t>
                      </a:r>
                      <a:r>
                        <a:rPr lang="en-US" sz="1600" baseline="-25000" dirty="0" smtClean="0"/>
                        <a:t>5</a:t>
                      </a:r>
                      <a:r>
                        <a:rPr lang="en-US" sz="1600" dirty="0" smtClean="0"/>
                        <a:t>, </a:t>
                      </a:r>
                      <a:r>
                        <a:rPr lang="ru-RU" sz="1600" dirty="0" smtClean="0"/>
                        <a:t>С</a:t>
                      </a:r>
                      <a:r>
                        <a:rPr lang="en-US" sz="1600" baseline="-25000" dirty="0" smtClean="0"/>
                        <a:t>5</a:t>
                      </a:r>
                      <a:r>
                        <a:rPr lang="en-US" sz="1600" dirty="0" smtClean="0"/>
                        <a:t>, </a:t>
                      </a:r>
                      <a:r>
                        <a:rPr lang="ru-RU" sz="1600" dirty="0" smtClean="0"/>
                        <a:t>Х</a:t>
                      </a:r>
                      <a:r>
                        <a:rPr lang="en-US" sz="1600" baseline="-25000" dirty="0" smtClean="0"/>
                        <a:t>5</a:t>
                      </a:r>
                      <a:r>
                        <a:rPr lang="en-US" sz="1600" dirty="0" smtClean="0"/>
                        <a:t>) </a:t>
                      </a:r>
                      <a:r>
                        <a:rPr lang="en-US" sz="1600" dirty="0" err="1" smtClean="0"/>
                        <a:t>ishkalanmaydigan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yuzalar</a:t>
                      </a:r>
                      <a:r>
                        <a:rPr lang="en-US" sz="1600" dirty="0" smtClean="0"/>
                        <a:t> </a:t>
                      </a:r>
                      <a:endParaRPr lang="ru-RU" sz="1600" dirty="0"/>
                    </a:p>
                  </a:txBody>
                  <a:tcPr/>
                </a:tc>
              </a:tr>
              <a:tr h="6324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▽▽4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20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</a:t>
                      </a:r>
                      <a:r>
                        <a:rPr lang="ru-RU" sz="1600" dirty="0" smtClean="0"/>
                        <a:t>40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gacha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3 </a:t>
                      </a:r>
                      <a:r>
                        <a:rPr lang="en-US" sz="1600" dirty="0" err="1" smtClean="0"/>
                        <a:t>klassdan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yuqori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bo</a:t>
                      </a:r>
                      <a:r>
                        <a:rPr lang="ru-RU" sz="1600" dirty="0" smtClean="0"/>
                        <a:t>’</a:t>
                      </a:r>
                      <a:r>
                        <a:rPr lang="en-US" sz="1600" dirty="0" err="1" smtClean="0"/>
                        <a:t>lmagan</a:t>
                      </a:r>
                      <a:r>
                        <a:rPr lang="en-US" sz="1600" dirty="0" smtClean="0"/>
                        <a:t> </a:t>
                      </a:r>
                      <a:r>
                        <a:rPr lang="ru-RU" sz="1600" dirty="0" smtClean="0"/>
                        <a:t>(А</a:t>
                      </a:r>
                      <a:r>
                        <a:rPr lang="ru-RU" sz="1600" baseline="-25000" dirty="0" smtClean="0"/>
                        <a:t>3</a:t>
                      </a:r>
                      <a:r>
                        <a:rPr lang="ru-RU" sz="1600" dirty="0" smtClean="0"/>
                        <a:t>, Х</a:t>
                      </a:r>
                      <a:r>
                        <a:rPr lang="ru-RU" sz="1600" baseline="-25000" dirty="0" smtClean="0"/>
                        <a:t>3</a:t>
                      </a:r>
                      <a:r>
                        <a:rPr lang="ru-RU" sz="1600" dirty="0" smtClean="0"/>
                        <a:t>, А</a:t>
                      </a:r>
                      <a:r>
                        <a:rPr lang="ru-RU" sz="1600" baseline="-25000" dirty="0" smtClean="0"/>
                        <a:t>4</a:t>
                      </a:r>
                      <a:r>
                        <a:rPr lang="ru-RU" sz="1600" dirty="0" smtClean="0"/>
                        <a:t>, С</a:t>
                      </a:r>
                      <a:r>
                        <a:rPr lang="ru-RU" sz="1600" baseline="-25000" dirty="0" smtClean="0"/>
                        <a:t>4</a:t>
                      </a:r>
                      <a:r>
                        <a:rPr lang="ru-RU" sz="1600" dirty="0" smtClean="0"/>
                        <a:t>, Х</a:t>
                      </a:r>
                      <a:r>
                        <a:rPr lang="ru-RU" sz="1600" baseline="-25000" dirty="0" smtClean="0"/>
                        <a:t>4</a:t>
                      </a:r>
                      <a:r>
                        <a:rPr lang="ru-RU" sz="1600" dirty="0" smtClean="0"/>
                        <a:t>) </a:t>
                      </a:r>
                      <a:r>
                        <a:rPr lang="en-US" sz="1600" dirty="0" err="1" smtClean="0"/>
                        <a:t>aniq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yuzalar</a:t>
                      </a:r>
                      <a:endParaRPr lang="ru-RU" sz="1600" dirty="0"/>
                    </a:p>
                  </a:txBody>
                  <a:tcPr/>
                </a:tc>
              </a:tr>
              <a:tr h="8053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▽▽5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10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</a:t>
                      </a:r>
                      <a:r>
                        <a:rPr lang="ru-RU" sz="1600" dirty="0" smtClean="0"/>
                        <a:t>20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gacha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Ishkalanmaydigan</a:t>
                      </a:r>
                      <a:r>
                        <a:rPr lang="en-US" sz="1600" dirty="0" smtClean="0"/>
                        <a:t> 4~5 </a:t>
                      </a:r>
                      <a:r>
                        <a:rPr lang="en-US" sz="1600" dirty="0" err="1" smtClean="0"/>
                        <a:t>aniqlik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klassli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teshiklar</a:t>
                      </a:r>
                      <a:r>
                        <a:rPr lang="en-US" sz="1600" dirty="0" smtClean="0"/>
                        <a:t>, </a:t>
                      </a:r>
                      <a:r>
                        <a:rPr lang="en-US" sz="1600" dirty="0" err="1" smtClean="0"/>
                        <a:t>Tishli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qildiraqlarning</a:t>
                      </a:r>
                      <a:r>
                        <a:rPr lang="en-US" sz="1600" dirty="0" smtClean="0"/>
                        <a:t> yon </a:t>
                      </a:r>
                      <a:r>
                        <a:rPr lang="en-US" sz="1600" dirty="0" err="1" smtClean="0"/>
                        <a:t>sirtlari</a:t>
                      </a:r>
                      <a:endParaRPr lang="ru-RU" sz="1600" dirty="0"/>
                    </a:p>
                  </a:txBody>
                  <a:tcPr/>
                </a:tc>
              </a:tr>
              <a:tr h="8053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▽▽▽7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3,2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6,3 </a:t>
                      </a:r>
                      <a:r>
                        <a:rPr lang="en-US" sz="1600" dirty="0" err="1" smtClean="0"/>
                        <a:t>gacha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2~3 </a:t>
                      </a:r>
                      <a:r>
                        <a:rPr lang="en-US" sz="1600" dirty="0" err="1" smtClean="0"/>
                        <a:t>aniqlik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klasli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vallarning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sirti</a:t>
                      </a:r>
                      <a:r>
                        <a:rPr lang="en-US" sz="1600" dirty="0" smtClean="0"/>
                        <a:t>. </a:t>
                      </a:r>
                      <a:r>
                        <a:rPr lang="en-US" sz="1600" dirty="0" err="1" smtClean="0"/>
                        <a:t>Vallarning</a:t>
                      </a:r>
                      <a:r>
                        <a:rPr lang="en-US" sz="1600" dirty="0" smtClean="0"/>
                        <a:t>  </a:t>
                      </a:r>
                      <a:r>
                        <a:rPr lang="en-US" sz="1600" dirty="0" err="1" smtClean="0"/>
                        <a:t>podshipnik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ostijoylari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</a:tr>
              <a:tr h="5666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▽▽▽9</a:t>
                      </a:r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0.</a:t>
                      </a:r>
                      <a:r>
                        <a:rPr lang="en-US" sz="1600" dirty="0" smtClean="0"/>
                        <a:t>8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1.2 </a:t>
                      </a:r>
                      <a:r>
                        <a:rPr lang="en-US" sz="1600" dirty="0" err="1" smtClean="0"/>
                        <a:t>gacha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Vallarning</a:t>
                      </a:r>
                      <a:r>
                        <a:rPr lang="en-US" sz="1600" dirty="0" smtClean="0"/>
                        <a:t> o</a:t>
                      </a:r>
                      <a:r>
                        <a:rPr lang="ru-RU" sz="1600" dirty="0" smtClean="0"/>
                        <a:t>’</a:t>
                      </a:r>
                      <a:r>
                        <a:rPr lang="en-US" sz="1600" dirty="0" err="1" smtClean="0"/>
                        <a:t>ta</a:t>
                      </a:r>
                      <a:r>
                        <a:rPr lang="en-US" sz="1600" dirty="0" smtClean="0"/>
                        <a:t> ma</a:t>
                      </a:r>
                      <a:r>
                        <a:rPr lang="ru-RU" sz="1600" dirty="0" smtClean="0"/>
                        <a:t>’</a:t>
                      </a:r>
                      <a:r>
                        <a:rPr lang="en-US" sz="1600" dirty="0" err="1" smtClean="0"/>
                        <a:t>suliyatli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ishkalanuvchi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qismlar</a:t>
                      </a:r>
                      <a:endParaRPr lang="ru-RU" sz="1600" dirty="0"/>
                    </a:p>
                  </a:txBody>
                  <a:tcPr/>
                </a:tc>
              </a:tr>
              <a:tr h="5666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▽▽▽▽10</a:t>
                      </a:r>
                      <a:r>
                        <a:rPr lang="en-US" sz="1600" dirty="0" smtClean="0"/>
                        <a:t> ~ 14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0.</a:t>
                      </a:r>
                      <a:r>
                        <a:rPr lang="en-US" sz="1600" dirty="0" smtClean="0"/>
                        <a:t>5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to 0.06 </a:t>
                      </a:r>
                      <a:r>
                        <a:rPr lang="en-US" sz="1600" dirty="0" err="1" smtClean="0"/>
                        <a:t>gacha</a:t>
                      </a:r>
                      <a:r>
                        <a:rPr lang="en-US" sz="1600" dirty="0" smtClean="0"/>
                        <a:t> </a:t>
                      </a:r>
                      <a:endParaRPr lang="ru-RU" sz="1600" dirty="0" smtClean="0"/>
                    </a:p>
                    <a:p>
                      <a:pPr algn="ctr"/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Faqat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alohida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talab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asosida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ishlatiladi</a:t>
                      </a: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642918"/>
            <a:ext cx="7498080" cy="500058"/>
          </a:xfrm>
        </p:spPr>
        <p:txBody>
          <a:bodyPr>
            <a:noAutofit/>
          </a:bodyPr>
          <a:lstStyle/>
          <a:p>
            <a:pPr lvl="0" algn="ctr"/>
            <a:r>
              <a:rPr lang="ru-RU" sz="3200" dirty="0" smtClean="0">
                <a:solidFill>
                  <a:srgbClr val="C00000"/>
                </a:solidFill>
              </a:rPr>
              <a:t> 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b="1" dirty="0" err="1" smtClean="0">
                <a:solidFill>
                  <a:srgbClr val="C00000"/>
                </a:solidFill>
              </a:rPr>
              <a:t>Jilvirlash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 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AutoNum type="arabicPeriod"/>
            </a:pPr>
            <a:r>
              <a:rPr lang="en-US" dirty="0" err="1" smtClean="0"/>
              <a:t>Detal</a:t>
            </a:r>
            <a:r>
              <a:rPr lang="en-US" dirty="0" smtClean="0"/>
              <a:t> </a:t>
            </a:r>
            <a:r>
              <a:rPr lang="en-US" dirty="0" err="1" smtClean="0"/>
              <a:t>yuzasi</a:t>
            </a:r>
            <a:r>
              <a:rPr lang="en-US" dirty="0" smtClean="0"/>
              <a:t> </a:t>
            </a:r>
            <a:r>
              <a:rPr lang="en-US" dirty="0" err="1" smtClean="0"/>
              <a:t>g’adir-budurligini</a:t>
            </a:r>
            <a:r>
              <a:rPr lang="en-US" dirty="0" smtClean="0"/>
              <a:t> </a:t>
            </a:r>
            <a:r>
              <a:rPr lang="en-US" dirty="0" err="1" smtClean="0"/>
              <a:t>yahshilashga</a:t>
            </a:r>
            <a:r>
              <a:rPr lang="en-US" dirty="0" smtClean="0"/>
              <a:t> </a:t>
            </a:r>
            <a:r>
              <a:rPr lang="en-US" dirty="0" err="1" smtClean="0"/>
              <a:t>mo’ljallangan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endParaRPr lang="en-US" dirty="0" smtClean="0"/>
          </a:p>
          <a:p>
            <a:pPr marL="1117854" lvl="2" indent="-514350">
              <a:buAutoNum type="arabicPeriod"/>
            </a:pPr>
            <a:endParaRPr lang="en-US" sz="1000" dirty="0" smtClean="0"/>
          </a:p>
          <a:p>
            <a:pPr marL="596646" indent="-514350">
              <a:buAutoNum type="arabicPeriod"/>
            </a:pP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elementlari</a:t>
            </a:r>
            <a:r>
              <a:rPr lang="en-US" dirty="0" smtClean="0"/>
              <a:t> –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o’lchamdagi</a:t>
            </a:r>
            <a:r>
              <a:rPr lang="en-US" dirty="0" smtClean="0"/>
              <a:t> </a:t>
            </a:r>
            <a:r>
              <a:rPr lang="en-US" dirty="0" err="1" smtClean="0"/>
              <a:t>zirracharli</a:t>
            </a:r>
            <a:r>
              <a:rPr lang="en-US" dirty="0" smtClean="0"/>
              <a:t> </a:t>
            </a:r>
            <a:r>
              <a:rPr lang="en-US" dirty="0" err="1" smtClean="0"/>
              <a:t>jivirlash</a:t>
            </a:r>
            <a:r>
              <a:rPr lang="en-US" dirty="0" smtClean="0"/>
              <a:t> </a:t>
            </a:r>
            <a:r>
              <a:rPr lang="en-US" dirty="0" err="1" smtClean="0"/>
              <a:t>toshlari</a:t>
            </a:r>
            <a:r>
              <a:rPr lang="ru-RU" dirty="0" smtClean="0"/>
              <a:t>.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1000" dirty="0" smtClean="0"/>
          </a:p>
          <a:p>
            <a:pPr marL="596646" indent="-514350">
              <a:buAutoNum type="arabicPeriod"/>
            </a:pPr>
            <a:r>
              <a:rPr lang="en-US" dirty="0" err="1" smtClean="0"/>
              <a:t>Jilvirlashda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hajmda</a:t>
            </a:r>
            <a:r>
              <a:rPr lang="en-US" dirty="0" smtClean="0"/>
              <a:t> </a:t>
            </a:r>
            <a:r>
              <a:rPr lang="en-US" dirty="0" err="1" smtClean="0"/>
              <a:t>issiklik</a:t>
            </a:r>
            <a:r>
              <a:rPr lang="en-US" dirty="0" smtClean="0"/>
              <a:t> </a:t>
            </a:r>
            <a:r>
              <a:rPr lang="en-US" dirty="0" err="1" smtClean="0"/>
              <a:t>paydo</a:t>
            </a:r>
            <a:r>
              <a:rPr lang="en-US" dirty="0" smtClean="0"/>
              <a:t> </a:t>
            </a:r>
            <a:r>
              <a:rPr lang="en-US" dirty="0" err="1" smtClean="0"/>
              <a:t>bo’lishligi</a:t>
            </a:r>
            <a:r>
              <a:rPr lang="en-US" dirty="0" smtClean="0"/>
              <a:t> </a:t>
            </a:r>
            <a:r>
              <a:rPr lang="en-US" dirty="0" err="1" smtClean="0"/>
              <a:t>sababli</a:t>
            </a:r>
            <a:r>
              <a:rPr lang="en-US" dirty="0" smtClean="0"/>
              <a:t> </a:t>
            </a:r>
            <a:r>
              <a:rPr lang="en-US" dirty="0" err="1" smtClean="0"/>
              <a:t>sovutish-og’lash</a:t>
            </a:r>
            <a:r>
              <a:rPr lang="en-US" dirty="0" smtClean="0"/>
              <a:t> </a:t>
            </a:r>
            <a:r>
              <a:rPr lang="en-US" dirty="0" err="1" smtClean="0"/>
              <a:t>suyukliliklar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642918"/>
            <a:ext cx="7498080" cy="500058"/>
          </a:xfrm>
        </p:spPr>
        <p:txBody>
          <a:bodyPr>
            <a:noAutofit/>
          </a:bodyPr>
          <a:lstStyle/>
          <a:p>
            <a:pPr lvl="0" algn="ctr"/>
            <a:r>
              <a:rPr lang="ru-RU" sz="3200" dirty="0" smtClean="0">
                <a:solidFill>
                  <a:srgbClr val="C00000"/>
                </a:solidFill>
              </a:rPr>
              <a:t> 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b="1" dirty="0" err="1" smtClean="0">
                <a:solidFill>
                  <a:srgbClr val="C00000"/>
                </a:solidFill>
              </a:rPr>
              <a:t>Jilvirlash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turlari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 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428736"/>
            <a:ext cx="7498080" cy="4786346"/>
          </a:xfrm>
        </p:spPr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ru-RU" dirty="0" smtClean="0"/>
          </a:p>
          <a:p>
            <a:pPr marL="1971675" indent="0">
              <a:buNone/>
            </a:pPr>
            <a:r>
              <a:rPr lang="en-US" dirty="0" smtClean="0"/>
              <a:t>11.1. </a:t>
            </a:r>
            <a:r>
              <a:rPr lang="en-US" dirty="0" err="1" smtClean="0"/>
              <a:t>a,b,v</a:t>
            </a:r>
            <a:r>
              <a:rPr lang="en-US" dirty="0" smtClean="0"/>
              <a:t> –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jilvirlash</a:t>
            </a:r>
            <a:r>
              <a:rPr lang="en-US" dirty="0" smtClean="0"/>
              <a:t>, </a:t>
            </a:r>
            <a:endParaRPr lang="ru-RU" dirty="0" smtClean="0"/>
          </a:p>
          <a:p>
            <a:pPr marL="1971675" indent="0">
              <a:buNone/>
            </a:pPr>
            <a:r>
              <a:rPr lang="en-US" dirty="0" smtClean="0"/>
              <a:t>11.1. g –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jilvirlash</a:t>
            </a:r>
            <a:r>
              <a:rPr lang="en-US" dirty="0" smtClean="0"/>
              <a:t>, </a:t>
            </a:r>
            <a:endParaRPr lang="ru-RU" dirty="0" smtClean="0"/>
          </a:p>
          <a:p>
            <a:pPr marL="1971675" indent="0">
              <a:buNone/>
            </a:pPr>
            <a:r>
              <a:rPr lang="en-US" dirty="0" smtClean="0"/>
              <a:t>11.1. </a:t>
            </a:r>
            <a:r>
              <a:rPr lang="en-US" dirty="0" err="1" smtClean="0"/>
              <a:t>d,e</a:t>
            </a:r>
            <a:r>
              <a:rPr lang="en-US" dirty="0" smtClean="0"/>
              <a:t> – </a:t>
            </a:r>
            <a:r>
              <a:rPr lang="en-US" dirty="0" err="1" smtClean="0"/>
              <a:t>yapaloq</a:t>
            </a:r>
            <a:r>
              <a:rPr lang="en-US" dirty="0" smtClean="0"/>
              <a:t> </a:t>
            </a:r>
            <a:r>
              <a:rPr lang="en-US" dirty="0" err="1" smtClean="0"/>
              <a:t>jilvirlash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Рисунок 3" descr="C:\Users\User\Desktop\9 новые металлы\s6811574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357298"/>
            <a:ext cx="671517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Шлифование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214422"/>
            <a:ext cx="664373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200" dirty="0" smtClean="0">
                <a:solidFill>
                  <a:srgbClr val="C00000"/>
                </a:solidFill>
              </a:rPr>
              <a:t> 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b="1" dirty="0" err="1" smtClean="0">
                <a:solidFill>
                  <a:srgbClr val="C00000"/>
                </a:solidFill>
              </a:rPr>
              <a:t>Jilvirlash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 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042" y="5643578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Jilvirlash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:	</a:t>
            </a:r>
            <a:r>
              <a:rPr lang="en-US" sz="2400" dirty="0" err="1" smtClean="0"/>
              <a:t>ichki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200" dirty="0" smtClean="0">
                <a:solidFill>
                  <a:srgbClr val="C00000"/>
                </a:solidFill>
              </a:rPr>
              <a:t> 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b="1" dirty="0" err="1" smtClean="0">
                <a:solidFill>
                  <a:srgbClr val="C00000"/>
                </a:solidFill>
              </a:rPr>
              <a:t>Jilvirlash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 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480" y="5715017"/>
            <a:ext cx="685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Jilvirlash</a:t>
            </a:r>
            <a:r>
              <a:rPr lang="en-US" sz="2400" dirty="0" smtClean="0"/>
              <a:t> </a:t>
            </a:r>
            <a:r>
              <a:rPr lang="en-US" sz="2400" dirty="0" err="1" smtClean="0"/>
              <a:t>turlari</a:t>
            </a:r>
            <a:r>
              <a:rPr lang="en-US" sz="2400" dirty="0" smtClean="0"/>
              <a:t>:	</a:t>
            </a:r>
            <a:r>
              <a:rPr lang="en-US" sz="2400" dirty="0" smtClean="0"/>
              <a:t> </a:t>
            </a:r>
            <a:r>
              <a:rPr lang="en-US" sz="2400" dirty="0" err="1" smtClean="0"/>
              <a:t>tashqi</a:t>
            </a:r>
            <a:r>
              <a:rPr lang="en-US" sz="2400" dirty="0" smtClean="0"/>
              <a:t>		</a:t>
            </a:r>
            <a:endParaRPr lang="ru-RU" sz="2400" dirty="0"/>
          </a:p>
        </p:txBody>
      </p:sp>
      <p:pic>
        <p:nvPicPr>
          <p:cNvPr id="9" name="Содержимое 8" descr="C:\Users\User\Desktop\9 новые металлы\Без названия (1).jfif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643050"/>
            <a:ext cx="7000924" cy="3929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Jilvirlashda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yuzalar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sifatiga</a:t>
            </a: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ta’sir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etuvchi</a:t>
            </a: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</a:rPr>
              <a:t>omillari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357298"/>
            <a:ext cx="7786742" cy="4929222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dirty="0" err="1" smtClean="0"/>
              <a:t>Jilvirlash</a:t>
            </a:r>
            <a:r>
              <a:rPr lang="en-US" sz="2000" dirty="0" smtClean="0"/>
              <a:t> </a:t>
            </a:r>
            <a:r>
              <a:rPr lang="en-US" sz="2000" dirty="0" err="1" smtClean="0"/>
              <a:t>materiallar</a:t>
            </a:r>
            <a:r>
              <a:rPr lang="en-US" sz="2000" dirty="0" smtClean="0"/>
              <a:t>: </a:t>
            </a:r>
            <a:r>
              <a:rPr lang="en-US" sz="2000" dirty="0" err="1" smtClean="0"/>
              <a:t>katta</a:t>
            </a:r>
            <a:r>
              <a:rPr lang="en-US" sz="2000" dirty="0" smtClean="0"/>
              <a:t> don, </a:t>
            </a:r>
            <a:r>
              <a:rPr lang="en-US" sz="2000" dirty="0" err="1" smtClean="0"/>
              <a:t>qo'pol</a:t>
            </a:r>
            <a:r>
              <a:rPr lang="en-US" sz="2000" dirty="0" smtClean="0"/>
              <a:t> </a:t>
            </a:r>
            <a:r>
              <a:rPr lang="en-US" sz="2000" dirty="0" err="1" smtClean="0"/>
              <a:t>sirt</a:t>
            </a:r>
            <a:r>
              <a:rPr lang="en-US" sz="2000" dirty="0" smtClean="0"/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g’adir-budurligi</a:t>
            </a:r>
            <a:r>
              <a:rPr lang="en-US" sz="2000" dirty="0" smtClean="0"/>
              <a:t> 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dirty="0" smtClean="0"/>
              <a:t> </a:t>
            </a:r>
            <a:r>
              <a:rPr lang="en-US" sz="2000" dirty="0" err="1" smtClean="0"/>
              <a:t>Korund</a:t>
            </a:r>
            <a:r>
              <a:rPr lang="en-US" sz="2000" dirty="0" smtClean="0"/>
              <a:t>, </a:t>
            </a:r>
            <a:r>
              <a:rPr lang="en-US" sz="2000" dirty="0" err="1" smtClean="0"/>
              <a:t>keramika</a:t>
            </a:r>
            <a:r>
              <a:rPr lang="en-US" sz="2000" dirty="0" smtClean="0"/>
              <a:t> don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tsirkonyum</a:t>
            </a:r>
            <a:r>
              <a:rPr lang="en-US" sz="2000" dirty="0" smtClean="0"/>
              <a:t> </a:t>
            </a:r>
            <a:r>
              <a:rPr lang="en-US" sz="2000" dirty="0" err="1" smtClean="0"/>
              <a:t>sirt</a:t>
            </a:r>
            <a:r>
              <a:rPr lang="en-US" sz="2000" dirty="0" smtClean="0"/>
              <a:t> </a:t>
            </a:r>
            <a:r>
              <a:rPr lang="en-US" sz="2000" dirty="0" err="1" smtClean="0"/>
              <a:t>ustida</a:t>
            </a:r>
            <a:r>
              <a:rPr lang="en-US" sz="2000" dirty="0" smtClean="0"/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g’adir-budurligi</a:t>
            </a:r>
            <a:r>
              <a:rPr lang="en-US" sz="2000" dirty="0" smtClean="0"/>
              <a:t> </a:t>
            </a:r>
            <a:r>
              <a:rPr lang="en-US" sz="2000" dirty="0" err="1" smtClean="0"/>
              <a:t>qoldiradi</a:t>
            </a:r>
            <a:endParaRPr lang="en-US" sz="2000" dirty="0" smtClean="0"/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dirty="0" err="1" smtClean="0"/>
              <a:t>Silikon</a:t>
            </a:r>
            <a:r>
              <a:rPr lang="en-US" sz="2000" dirty="0" smtClean="0"/>
              <a:t> </a:t>
            </a:r>
            <a:r>
              <a:rPr lang="en-US" sz="2000" dirty="0" err="1" smtClean="0"/>
              <a:t>karbid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ishlov</a:t>
            </a:r>
            <a:r>
              <a:rPr lang="en-US" sz="2000" dirty="0" smtClean="0"/>
              <a:t> </a:t>
            </a:r>
            <a:r>
              <a:rPr lang="en-US" sz="2000" dirty="0" err="1" smtClean="0"/>
              <a:t>berilgan</a:t>
            </a:r>
            <a:r>
              <a:rPr lang="en-US" sz="2000" dirty="0" smtClean="0"/>
              <a:t> </a:t>
            </a:r>
            <a:r>
              <a:rPr lang="en-US" sz="2000" dirty="0" err="1" smtClean="0"/>
              <a:t>sirtning</a:t>
            </a:r>
            <a:r>
              <a:rPr lang="en-US" sz="2000" dirty="0" smtClean="0"/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g’adir-budurligi</a:t>
            </a:r>
            <a:r>
              <a:rPr lang="en-US" sz="2000" dirty="0" smtClean="0"/>
              <a:t> past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dirty="0" err="1" smtClean="0"/>
              <a:t>Yumshoq</a:t>
            </a:r>
            <a:r>
              <a:rPr lang="en-US" sz="2000" dirty="0" smtClean="0"/>
              <a:t> </a:t>
            </a:r>
            <a:r>
              <a:rPr lang="en-US" sz="2000" dirty="0" err="1" smtClean="0"/>
              <a:t>ishlov</a:t>
            </a:r>
            <a:r>
              <a:rPr lang="en-US" sz="2000" dirty="0" smtClean="0"/>
              <a:t> </a:t>
            </a:r>
            <a:r>
              <a:rPr lang="en-US" sz="2000" dirty="0" err="1" smtClean="0"/>
              <a:t>beriladigan</a:t>
            </a:r>
            <a:r>
              <a:rPr lang="en-US" sz="2000" dirty="0" smtClean="0"/>
              <a:t> material </a:t>
            </a:r>
            <a:r>
              <a:rPr lang="en-US" sz="2000" dirty="0" err="1" smtClean="0"/>
              <a:t>bo’lsa</a:t>
            </a:r>
            <a:r>
              <a:rPr lang="en-US" sz="2000" dirty="0" smtClean="0"/>
              <a:t>, </a:t>
            </a:r>
            <a:r>
              <a:rPr lang="en-US" sz="2000" dirty="0" err="1" smtClean="0"/>
              <a:t>bir</a:t>
            </a:r>
            <a:r>
              <a:rPr lang="en-US" sz="2000" dirty="0" smtClean="0"/>
              <a:t> </a:t>
            </a:r>
            <a:r>
              <a:rPr lang="en-US" sz="2000" dirty="0" err="1" smtClean="0"/>
              <a:t>xil</a:t>
            </a:r>
            <a:r>
              <a:rPr lang="en-US" sz="2000" dirty="0" smtClean="0"/>
              <a:t> don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qo'pol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sirt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yaratiladi</a:t>
            </a:r>
            <a:endParaRPr lang="en-US" sz="2000" dirty="0" smtClean="0"/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dirty="0" err="1" smtClean="0">
                <a:solidFill>
                  <a:srgbClr val="FF0000"/>
                </a:solidFill>
              </a:rPr>
              <a:t>Ishlov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berish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tezligini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oshirish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sirt</a:t>
            </a:r>
            <a:r>
              <a:rPr lang="en-US" sz="2000" dirty="0" smtClean="0"/>
              <a:t> </a:t>
            </a:r>
            <a:r>
              <a:rPr lang="en-US" sz="2000" dirty="0" err="1" smtClean="0"/>
              <a:t>sifati</a:t>
            </a:r>
            <a:r>
              <a:rPr lang="en-US" sz="2000" dirty="0" smtClean="0"/>
              <a:t> </a:t>
            </a:r>
            <a:r>
              <a:rPr lang="en-US" sz="2000" dirty="0" err="1" smtClean="0"/>
              <a:t>biroz</a:t>
            </a:r>
            <a:r>
              <a:rPr lang="en-US" sz="2000" dirty="0" smtClean="0"/>
              <a:t> </a:t>
            </a:r>
            <a:r>
              <a:rPr lang="en-US" sz="2000" dirty="0" err="1" smtClean="0"/>
              <a:t>yaxshilaydi</a:t>
            </a:r>
            <a:r>
              <a:rPr lang="en-US" sz="2000" dirty="0" smtClean="0"/>
              <a:t>, tosh </a:t>
            </a:r>
            <a:r>
              <a:rPr lang="en-US" sz="2000" dirty="0" err="1" smtClean="0"/>
              <a:t>aylanma</a:t>
            </a:r>
            <a:r>
              <a:rPr lang="en-US" sz="2000" dirty="0" smtClean="0"/>
              <a:t> </a:t>
            </a:r>
            <a:r>
              <a:rPr lang="en-US" sz="2000" dirty="0" err="1" smtClean="0"/>
              <a:t>tezligini</a:t>
            </a:r>
            <a:r>
              <a:rPr lang="en-US" sz="2000" dirty="0" smtClean="0"/>
              <a:t> </a:t>
            </a:r>
            <a:r>
              <a:rPr lang="en-US" sz="2000" dirty="0" err="1" smtClean="0"/>
              <a:t>kamaytirish</a:t>
            </a:r>
            <a:r>
              <a:rPr lang="en-US" sz="2000" dirty="0" smtClean="0"/>
              <a:t>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sirt</a:t>
            </a:r>
            <a:r>
              <a:rPr lang="en-US" sz="2000" dirty="0" smtClean="0"/>
              <a:t> </a:t>
            </a:r>
            <a:r>
              <a:rPr lang="en-US" sz="2000" dirty="0" err="1" smtClean="0"/>
              <a:t>biroz</a:t>
            </a:r>
            <a:r>
              <a:rPr lang="en-US" sz="2000" dirty="0" smtClean="0"/>
              <a:t> </a:t>
            </a:r>
            <a:r>
              <a:rPr lang="en-US" sz="2000" dirty="0" err="1" smtClean="0"/>
              <a:t>nozikroq</a:t>
            </a:r>
            <a:r>
              <a:rPr lang="en-US" sz="2000" dirty="0" smtClean="0"/>
              <a:t> </a:t>
            </a:r>
            <a:r>
              <a:rPr lang="en-US" sz="2000" dirty="0" err="1" smtClean="0"/>
              <a:t>bo'ladi</a:t>
            </a:r>
            <a:r>
              <a:rPr lang="en-US" sz="2000" dirty="0" smtClean="0"/>
              <a:t> 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n-US" sz="2000" dirty="0" err="1" smtClean="0">
                <a:solidFill>
                  <a:srgbClr val="FF0000"/>
                </a:solidFill>
              </a:rPr>
              <a:t>Bosim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kuchi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deyarli</a:t>
            </a:r>
            <a:r>
              <a:rPr lang="en-US" sz="2000" dirty="0" smtClean="0"/>
              <a:t> </a:t>
            </a:r>
            <a:r>
              <a:rPr lang="en-US" sz="2000" dirty="0" err="1" smtClean="0"/>
              <a:t>sifatga</a:t>
            </a:r>
            <a:r>
              <a:rPr lang="en-US" sz="2000" dirty="0" smtClean="0"/>
              <a:t> </a:t>
            </a:r>
            <a:r>
              <a:rPr lang="en-US" sz="2000" dirty="0" err="1" smtClean="0"/>
              <a:t>ta'sir</a:t>
            </a:r>
            <a:r>
              <a:rPr lang="en-US" sz="2000" dirty="0" smtClean="0"/>
              <a:t> </a:t>
            </a:r>
            <a:r>
              <a:rPr lang="en-US" sz="2000" dirty="0" err="1" smtClean="0"/>
              <a:t>qilmaydi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Toza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shlov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bezash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pritirka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dovodka</a:t>
            </a:r>
            <a:r>
              <a:rPr lang="en-US" b="1" dirty="0" smtClean="0">
                <a:solidFill>
                  <a:srgbClr val="FF0000"/>
                </a:solidFill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</a:rPr>
              <a:t>sxemalari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C:\Users\User\Desktop\8 штамповка\shemy-pritir-38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500174"/>
            <a:ext cx="728667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571604" y="5072074"/>
            <a:ext cx="69294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– </a:t>
            </a:r>
            <a:r>
              <a:rPr lang="en-US" dirty="0" err="1" smtClean="0"/>
              <a:t>uzliksiz</a:t>
            </a:r>
            <a:r>
              <a:rPr lang="en-US" dirty="0" smtClean="0"/>
              <a:t> </a:t>
            </a:r>
            <a:r>
              <a:rPr lang="en-US" dirty="0" err="1" smtClean="0"/>
              <a:t>suspenziya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	</a:t>
            </a:r>
            <a:r>
              <a:rPr lang="en-US" dirty="0" smtClean="0"/>
              <a:t>    b </a:t>
            </a:r>
            <a:r>
              <a:rPr lang="en-US" dirty="0" smtClean="0"/>
              <a:t>–  </a:t>
            </a:r>
            <a:r>
              <a:rPr lang="en-US" dirty="0" err="1" smtClean="0"/>
              <a:t>shrjli</a:t>
            </a:r>
            <a:r>
              <a:rPr lang="en-US" dirty="0" smtClean="0"/>
              <a:t> </a:t>
            </a:r>
            <a:r>
              <a:rPr lang="en-US" dirty="0" err="1" smtClean="0"/>
              <a:t>pritir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endParaRPr lang="ru-RU" dirty="0" smtClean="0"/>
          </a:p>
          <a:p>
            <a:r>
              <a:rPr lang="en-US" dirty="0" smtClean="0"/>
              <a:t>v </a:t>
            </a:r>
            <a:r>
              <a:rPr lang="en-US" dirty="0" smtClean="0"/>
              <a:t>- </a:t>
            </a:r>
            <a:r>
              <a:rPr lang="en-US" dirty="0" smtClean="0"/>
              <a:t>mono </a:t>
            </a:r>
            <a:r>
              <a:rPr lang="en-US" dirty="0" err="1" smtClean="0"/>
              <a:t>olmos</a:t>
            </a:r>
            <a:r>
              <a:rPr lang="en-US" dirty="0" smtClean="0"/>
              <a:t> </a:t>
            </a:r>
            <a:r>
              <a:rPr lang="en-US" dirty="0" err="1" smtClean="0"/>
              <a:t>pritir</a:t>
            </a:r>
            <a:r>
              <a:rPr lang="en-US" dirty="0" smtClean="0"/>
              <a:t>		</a:t>
            </a:r>
            <a:r>
              <a:rPr lang="en-US" dirty="0" smtClean="0"/>
              <a:t>    g </a:t>
            </a:r>
            <a:r>
              <a:rPr lang="en-US" dirty="0" smtClean="0"/>
              <a:t>– </a:t>
            </a:r>
            <a:r>
              <a:rPr lang="en-US" dirty="0" err="1" smtClean="0"/>
              <a:t>abrazivsiz</a:t>
            </a:r>
            <a:r>
              <a:rPr lang="en-US" dirty="0" smtClean="0"/>
              <a:t> </a:t>
            </a:r>
            <a:r>
              <a:rPr lang="en-US" dirty="0" err="1" smtClean="0"/>
              <a:t>dovodka</a:t>
            </a:r>
            <a:endParaRPr lang="ru-RU" dirty="0" smtClean="0"/>
          </a:p>
          <a:p>
            <a:r>
              <a:rPr lang="en-US" dirty="0" smtClean="0"/>
              <a:t>d – </a:t>
            </a:r>
            <a:r>
              <a:rPr lang="en-US" dirty="0" err="1" smtClean="0"/>
              <a:t>kurukcha</a:t>
            </a:r>
            <a:r>
              <a:rPr lang="en-US" dirty="0" smtClean="0"/>
              <a:t> </a:t>
            </a:r>
            <a:r>
              <a:rPr lang="en-US" dirty="0" err="1" smtClean="0"/>
              <a:t>dovodka</a:t>
            </a:r>
            <a:r>
              <a:rPr lang="en-US" dirty="0" smtClean="0"/>
              <a:t>		</a:t>
            </a:r>
            <a:r>
              <a:rPr lang="en-US" dirty="0" smtClean="0"/>
              <a:t>    e </a:t>
            </a:r>
            <a:r>
              <a:rPr lang="en-US" dirty="0" smtClean="0"/>
              <a:t>-  </a:t>
            </a:r>
            <a:r>
              <a:rPr lang="en-US" dirty="0" err="1" smtClean="0"/>
              <a:t>o’zaro</a:t>
            </a:r>
            <a:r>
              <a:rPr lang="en-US" dirty="0" smtClean="0"/>
              <a:t> </a:t>
            </a:r>
            <a:r>
              <a:rPr lang="en-US" dirty="0" err="1" smtClean="0"/>
              <a:t>dovodka</a:t>
            </a:r>
            <a:endParaRPr lang="ru-RU" dirty="0" smtClean="0"/>
          </a:p>
          <a:p>
            <a:r>
              <a:rPr lang="en-US" dirty="0" err="1" smtClean="0"/>
              <a:t>R</a:t>
            </a:r>
            <a:r>
              <a:rPr lang="en-US" baseline="-25000" dirty="0" err="1" smtClean="0"/>
              <a:t>u</a:t>
            </a:r>
            <a:r>
              <a:rPr lang="en-US" dirty="0" smtClean="0"/>
              <a:t>– </a:t>
            </a:r>
            <a:r>
              <a:rPr lang="en-US" dirty="0" err="1" smtClean="0"/>
              <a:t>bosim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			</a:t>
            </a:r>
            <a:r>
              <a:rPr lang="en-US" dirty="0" smtClean="0"/>
              <a:t>    S </a:t>
            </a:r>
            <a:r>
              <a:rPr lang="en-US" dirty="0" smtClean="0"/>
              <a:t>- </a:t>
            </a:r>
            <a:r>
              <a:rPr lang="en-US" dirty="0" err="1" smtClean="0"/>
              <a:t>podacha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Toza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shlov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bezash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pritirka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va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dovodka</a:t>
            </a:r>
            <a:r>
              <a:rPr lang="en-US" b="1" dirty="0" smtClean="0">
                <a:solidFill>
                  <a:srgbClr val="FF0000"/>
                </a:solidFill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</a:rPr>
              <a:t>asboblari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C:\Users\User\Desktop\9 новые металлы\pritir-mashinka-361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51690"/>
            <a:ext cx="7362846" cy="424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Honlama</a:t>
            </a:r>
            <a:r>
              <a:rPr lang="ru-RU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honingovaniye</a:t>
            </a:r>
            <a:r>
              <a:rPr lang="ru-RU" b="1" dirty="0" smtClean="0">
                <a:solidFill>
                  <a:srgbClr val="FF0000"/>
                </a:solidFill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</a:rPr>
              <a:t>asboblari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Какой инструмент потребуется для процесса хонингования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428736"/>
            <a:ext cx="771530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Honlama</a:t>
            </a:r>
            <a:r>
              <a:rPr lang="ru-RU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honingovaniye</a:t>
            </a:r>
            <a:r>
              <a:rPr lang="ru-RU" b="1" dirty="0" smtClean="0">
                <a:solidFill>
                  <a:srgbClr val="FF0000"/>
                </a:solidFill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</a:rPr>
              <a:t>sanoat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asboblari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Хонингование цилиндра выполняется при помощи специальной насадки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643050"/>
            <a:ext cx="500066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Superfinishirovaniye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ishlov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sxemasi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User\Desktop\9 новые металлы\33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3" y="2514600"/>
            <a:ext cx="7286676" cy="291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3871Б </a:t>
            </a:r>
            <a:r>
              <a:rPr lang="en-US" sz="3600" b="1" dirty="0" err="1" smtClean="0">
                <a:solidFill>
                  <a:srgbClr val="FF0000"/>
                </a:solidFill>
              </a:rPr>
              <a:t>dastgohida</a:t>
            </a:r>
            <a:r>
              <a:rPr lang="en-US" sz="3600" b="1" dirty="0" smtClean="0">
                <a:solidFill>
                  <a:srgbClr val="FF0000"/>
                </a:solidFill>
              </a:rPr>
              <a:t>   </a:t>
            </a:r>
            <a:r>
              <a:rPr lang="en-US" sz="3600" b="1" dirty="0" err="1" smtClean="0">
                <a:solidFill>
                  <a:srgbClr val="FF0000"/>
                </a:solidFill>
              </a:rPr>
              <a:t>superfinishirovaniye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sxemalari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C:\Users\User\Desktop\9 новые металлы\33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3" y="2514600"/>
            <a:ext cx="7286676" cy="291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/>
              <a:t>Polirovka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va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polirovka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qilingan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metall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buyumlar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" name="Содержимое 4" descr="C:\Users\User\Desktop\9 новые металлы\polirovka-alyuminievyh-detalej_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700092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Ultratovush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bilan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tozalash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namunalari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User\Desktop\9 новые металлы\1440606212_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500174"/>
            <a:ext cx="628654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Sanoat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ultratovush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bilan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tozalash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gastgoh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sxemasi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05290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C:\Users\User\Desktop\9 новые металлы\121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500174"/>
            <a:ext cx="585791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428728" y="5786454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1 </a:t>
            </a:r>
            <a:r>
              <a:rPr lang="en-US" dirty="0" smtClean="0"/>
              <a:t>– </a:t>
            </a:r>
            <a:r>
              <a:rPr lang="en-US" dirty="0" err="1" smtClean="0"/>
              <a:t>vanna</a:t>
            </a:r>
            <a:r>
              <a:rPr lang="en-US" dirty="0" smtClean="0"/>
              <a:t>	</a:t>
            </a:r>
            <a:r>
              <a:rPr lang="en-US" dirty="0" smtClean="0"/>
              <a:t>2 </a:t>
            </a:r>
            <a:r>
              <a:rPr lang="en-US" dirty="0" smtClean="0"/>
              <a:t>- </a:t>
            </a:r>
            <a:r>
              <a:rPr lang="en-US" dirty="0" err="1" smtClean="0"/>
              <a:t>ultratovush</a:t>
            </a:r>
            <a:r>
              <a:rPr lang="en-US" dirty="0" smtClean="0"/>
              <a:t> generator   </a:t>
            </a:r>
            <a:r>
              <a:rPr lang="en-US" dirty="0" smtClean="0"/>
              <a:t>        </a:t>
            </a:r>
            <a:r>
              <a:rPr lang="en-US" dirty="0" smtClean="0"/>
              <a:t>3 - </a:t>
            </a:r>
            <a:r>
              <a:rPr lang="en-US" dirty="0" err="1" smtClean="0"/>
              <a:t>qism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719274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r>
              <a:rPr lang="ru-RU" b="1" dirty="0" err="1" smtClean="0">
                <a:solidFill>
                  <a:srgbClr val="FF0000"/>
                </a:solidFill>
              </a:rPr>
              <a:t>lazma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bilan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sirtlash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sanoat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jihozi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142976" y="1000108"/>
            <a:ext cx="7790712" cy="55721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Buyumga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ququnsimon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qoplanadi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plazma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nimchsida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haroratgacha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issitiladi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Plazma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sirtlash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mahsus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hususiyatlarga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Ishqalanishga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Korroziyaga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Eyilishga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Eroziyaga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qoplama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en-US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Plazma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qoplash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ko’rsatkichlaridan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foydalanishda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eyilgan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o’lchamlarini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719274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</a:t>
            </a:r>
            <a:r>
              <a:rPr lang="ru-RU" b="1" dirty="0" err="1" smtClean="0">
                <a:solidFill>
                  <a:srgbClr val="FF0000"/>
                </a:solidFill>
              </a:rPr>
              <a:t>lazma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bilan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sirtlash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sanoat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jihozi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468900"/>
            <a:ext cx="6269987" cy="4388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11222"/>
          </a:xfrm>
        </p:spPr>
        <p:txBody>
          <a:bodyPr>
            <a:normAutofit fontScale="90000"/>
          </a:bodyPr>
          <a:lstStyle/>
          <a:p>
            <a:pPr algn="ctr">
              <a:lnSpc>
                <a:spcPts val="4000"/>
              </a:lnSpc>
            </a:pPr>
            <a:r>
              <a:rPr lang="uz-Cyrl-UZ" b="1" dirty="0" smtClean="0">
                <a:solidFill>
                  <a:srgbClr val="FF0000"/>
                </a:solidFill>
              </a:rPr>
              <a:t>Po’latlarni qattiq karbyurizatorli muhitda sementitlash sxemasi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357298"/>
            <a:ext cx="7715304" cy="500066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7498080" cy="5033978"/>
          </a:xfrm>
        </p:spPr>
        <p:txBody>
          <a:bodyPr>
            <a:noAutofit/>
          </a:bodyPr>
          <a:lstStyle/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bosqichi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58775" lvl="0" indent="447675" fontAlgn="base"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haroratgacha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isitish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58775" lvl="0" indent="447675" fontAlgn="base"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ichida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haroratni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saklash</a:t>
            </a: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58775" lvl="0" indent="447675" fontAlgn="base"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tezlik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deytalni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sovutish</a:t>
            </a: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Isitish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holatda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omillarga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boglik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o’lchamlari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qo’rsatqichlari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Ishatilayotgan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isitish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pechi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hususiyatlari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Issiqlik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bilan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ishlov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usullarining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tasnifi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868" y="1714488"/>
            <a:ext cx="292895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Termo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sullari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2559602"/>
            <a:ext cx="2143140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Termo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868" y="2559602"/>
            <a:ext cx="2500330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Termo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86512" y="2559602"/>
            <a:ext cx="2428892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termo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3042" y="3929066"/>
            <a:ext cx="1571636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Otjig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71934" y="3929066"/>
            <a:ext cx="1571636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Otjig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II</a:t>
            </a: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388" y="3929066"/>
            <a:ext cx="1785950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Toblash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43042" y="5214950"/>
            <a:ext cx="164307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Toblash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II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1934" y="5214950"/>
            <a:ext cx="1571636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Eskirtirish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388" y="5214950"/>
            <a:ext cx="1785950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Yumshatish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5400000">
            <a:off x="465109" y="4179099"/>
            <a:ext cx="164228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1285852" y="3714752"/>
            <a:ext cx="60007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1285852" y="5000636"/>
            <a:ext cx="607223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13" idx="0"/>
          </p:cNvCxnSpPr>
          <p:nvPr/>
        </p:nvCxnSpPr>
        <p:spPr>
          <a:xfrm rot="5400000">
            <a:off x="4750595" y="382190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14" idx="0"/>
          </p:cNvCxnSpPr>
          <p:nvPr/>
        </p:nvCxnSpPr>
        <p:spPr>
          <a:xfrm rot="16200000" flipH="1">
            <a:off x="7197346" y="3804049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rot="5400000">
            <a:off x="2124701" y="3804597"/>
            <a:ext cx="18127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rot="5400000">
            <a:off x="4750596" y="3821910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rot="16200000" flipH="1">
            <a:off x="7197347" y="3804050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5400000">
            <a:off x="2124702" y="3804598"/>
            <a:ext cx="18127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4750595" y="382190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16200000" flipH="1">
            <a:off x="7197346" y="3804049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rot="5400000">
            <a:off x="2124701" y="3804597"/>
            <a:ext cx="181277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endCxn id="15" idx="0"/>
          </p:cNvCxnSpPr>
          <p:nvPr/>
        </p:nvCxnSpPr>
        <p:spPr>
          <a:xfrm rot="16200000" flipH="1">
            <a:off x="2339562" y="5089933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>
            <a:endCxn id="16" idx="0"/>
          </p:cNvCxnSpPr>
          <p:nvPr/>
        </p:nvCxnSpPr>
        <p:spPr>
          <a:xfrm rot="5400000">
            <a:off x="4750595" y="5107793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endCxn id="17" idx="0"/>
          </p:cNvCxnSpPr>
          <p:nvPr/>
        </p:nvCxnSpPr>
        <p:spPr>
          <a:xfrm rot="5400000">
            <a:off x="7233066" y="5089934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7498080" cy="5033978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deb</a:t>
            </a:r>
            <a:r>
              <a:rPr lang="en-US" sz="2800" dirty="0" smtClean="0"/>
              <a:t>,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qizdirish</a:t>
            </a:r>
            <a:r>
              <a:rPr lang="en-US" sz="2800" dirty="0" smtClean="0"/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/>
              <a:t>ushab</a:t>
            </a:r>
            <a:r>
              <a:rPr lang="en-US" sz="2800" dirty="0" smtClean="0"/>
              <a:t> </a:t>
            </a:r>
            <a:r>
              <a:rPr lang="en-US" sz="2800" dirty="0" err="1" smtClean="0"/>
              <a:t>turish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sovutish</a:t>
            </a:r>
            <a:r>
              <a:rPr lang="en-US" sz="2800" dirty="0" smtClean="0"/>
              <a:t> </a:t>
            </a:r>
            <a:r>
              <a:rPr lang="en-US" sz="2800" dirty="0" err="1" smtClean="0"/>
              <a:t>operatsiyalarni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yig’indisi</a:t>
            </a:r>
            <a:r>
              <a:rPr lang="en-US" sz="2800" dirty="0" smtClean="0"/>
              <a:t> </a:t>
            </a:r>
            <a:r>
              <a:rPr lang="en-US" sz="2800" dirty="0" err="1" smtClean="0"/>
              <a:t>aytiladi</a:t>
            </a:r>
            <a:r>
              <a:rPr lang="en-US" sz="2800" dirty="0" smtClean="0"/>
              <a:t>, </a:t>
            </a:r>
            <a:r>
              <a:rPr lang="en-US" sz="2800" dirty="0" err="1" smtClean="0"/>
              <a:t>kaysiki</a:t>
            </a:r>
            <a:r>
              <a:rPr lang="en-US" sz="2800" dirty="0" smtClean="0"/>
              <a:t> </a:t>
            </a:r>
            <a:r>
              <a:rPr lang="en-US" sz="2800" dirty="0" err="1" smtClean="0"/>
              <a:t>ichki</a:t>
            </a:r>
            <a:r>
              <a:rPr lang="en-US" sz="2800" dirty="0" smtClean="0"/>
              <a:t> </a:t>
            </a:r>
            <a:r>
              <a:rPr lang="en-US" sz="2800" dirty="0" err="1" smtClean="0"/>
              <a:t>tusilishi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strukturasi</a:t>
            </a:r>
            <a:r>
              <a:rPr lang="en-US" sz="2800" dirty="0" smtClean="0"/>
              <a:t> </a:t>
            </a:r>
            <a:r>
              <a:rPr lang="en-US" sz="2800" dirty="0" err="1" smtClean="0"/>
              <a:t>kerak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</a:t>
            </a:r>
            <a:r>
              <a:rPr lang="en-US" sz="2800" dirty="0" smtClean="0"/>
              <a:t> </a:t>
            </a:r>
            <a:r>
              <a:rPr lang="en-US" sz="2800" dirty="0" err="1" smtClean="0"/>
              <a:t>hususiyatlarga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</a:t>
            </a:r>
            <a:r>
              <a:rPr lang="en-US" sz="2800" dirty="0" smtClean="0"/>
              <a:t> </a:t>
            </a:r>
            <a:r>
              <a:rPr lang="en-US" sz="2800" dirty="0" err="1" smtClean="0"/>
              <a:t>maqsadida</a:t>
            </a:r>
            <a:endParaRPr lang="en-US" sz="1000" dirty="0" smtClean="0"/>
          </a:p>
          <a:p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</a:t>
            </a:r>
            <a:r>
              <a:rPr lang="en-US" sz="2800" dirty="0" err="1" smtClean="0"/>
              <a:t>oxirgi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oralik</a:t>
            </a:r>
            <a:r>
              <a:rPr lang="en-US" sz="2800" dirty="0" smtClean="0"/>
              <a:t> </a:t>
            </a:r>
            <a:r>
              <a:rPr lang="en-US" sz="2800" dirty="0" err="1" smtClean="0"/>
              <a:t>operatsiya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</a:p>
          <a:p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berishda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</a:t>
            </a:r>
            <a:r>
              <a:rPr lang="en-US" sz="2800" dirty="0" smtClean="0"/>
              <a:t> </a:t>
            </a:r>
            <a:r>
              <a:rPr lang="en-US" sz="2800" dirty="0" err="1" smtClean="0"/>
              <a:t>uzgarib</a:t>
            </a:r>
            <a:r>
              <a:rPr lang="en-US" sz="2800" dirty="0" smtClean="0"/>
              <a:t>, </a:t>
            </a:r>
            <a:r>
              <a:rPr lang="en-US" sz="2800" dirty="0" err="1" smtClean="0"/>
              <a:t>muvozanat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nomuvozanat</a:t>
            </a:r>
            <a:r>
              <a:rPr lang="en-US" sz="2800" dirty="0" smtClean="0"/>
              <a:t> </a:t>
            </a:r>
            <a:r>
              <a:rPr lang="en-US" sz="2800" dirty="0" err="1" smtClean="0"/>
              <a:t>xolatda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ru-RU" sz="2800" dirty="0" smtClean="0"/>
              <a:t>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10" descr="Производственный процесс термической металлообработ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81111"/>
            <a:ext cx="7358114" cy="4905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3993648" cy="5033978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spcAft>
                <a:spcPts val="60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Metallarga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berishning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usullari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toblash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otpusk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otjig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eskirtirish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keyingi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metalga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kriogen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ерм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ik-mexanik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metallarga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haroratlar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operatsiyalarining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yig’indisi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Termik-kimyoiy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yuzalari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C -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uglerod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N –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Azot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Hr-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Xrom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kimyoviy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ta’sirida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beriladi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Способы термической металлообработк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428736"/>
            <a:ext cx="3643338" cy="4575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dirty="0" smtClean="0">
                <a:solidFill>
                  <a:srgbClr val="FF0000"/>
                </a:solidFill>
              </a:rPr>
              <a:t>Po’latni toblash </a:t>
            </a:r>
            <a:r>
              <a:rPr lang="en-US" b="1" dirty="0" err="1" smtClean="0">
                <a:solidFill>
                  <a:srgbClr val="FF0000"/>
                </a:solidFill>
              </a:rPr>
              <a:t>jarayoni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Нагрев иделия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428736"/>
            <a:ext cx="771530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Po’latni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o’rta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o’lchamli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pechida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toblash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C:\Users\User\Desktop\9 новые металлы\Himiko-termicheskaya-obrabotka-metallov-i-splavov-1024x76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00174"/>
            <a:ext cx="714380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lnSpc>
                <a:spcPts val="3700"/>
              </a:lnSpc>
            </a:pP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Po’latni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o’lchamli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pechida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toblash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https://thermo-plan.ru/wp-content/uploads/2017/07/071017_1302_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428736"/>
            <a:ext cx="735811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lnSpc>
                <a:spcPts val="3700"/>
              </a:lnSpc>
            </a:pP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Po’latni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shaxta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turidagi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o’lchamli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toblash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печь шахтная для термообработк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428736"/>
            <a:ext cx="707236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lnSpc>
                <a:spcPts val="3700"/>
              </a:lnSpc>
            </a:pP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Po’latni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ulkan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turidagi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pechida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toblash</a:t>
            </a:r>
            <a:endParaRPr lang="ru-RU" sz="3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 descr="C:\Users\User\Desktop\9 новые металлы\pech-dlya-termoobrabotki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7143799" cy="471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 bwMode="auto">
          <a:xfrm>
            <a:off x="1071538" y="214290"/>
            <a:ext cx="7886699" cy="100013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en-US" sz="3200" b="1" dirty="0" err="1" smtClean="0">
                <a:solidFill>
                  <a:srgbClr val="FF0000"/>
                </a:solidFill>
              </a:rPr>
              <a:t>Yzalarga</a:t>
            </a:r>
            <a:r>
              <a:rPr lang="en-US" sz="3200" b="1" dirty="0" smtClean="0">
                <a:solidFill>
                  <a:srgbClr val="FF0000"/>
                </a:solidFill>
              </a:rPr>
              <a:t> y</a:t>
            </a:r>
            <a:r>
              <a:rPr lang="uz-Latn-UZ" sz="3200" b="1" dirty="0" smtClean="0">
                <a:solidFill>
                  <a:srgbClr val="FF0000"/>
                </a:solidFill>
              </a:rPr>
              <a:t>angi yondashuv</a:t>
            </a:r>
            <a:r>
              <a:rPr lang="en-US" sz="3200" b="1" dirty="0" err="1" smtClean="0">
                <a:solidFill>
                  <a:srgbClr val="FF0000"/>
                </a:solidFill>
              </a:rPr>
              <a:t>da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ishlov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berish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usullari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 bwMode="auto">
          <a:xfrm>
            <a:off x="1214414" y="1571612"/>
            <a:ext cx="7400950" cy="51435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447675" lvl="1" indent="-2667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pitchFamily="34" charset="0"/>
              <a:buAutoNum type="arabicPeriod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ontsentrlangan energiya oqimlari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(lazer, plazma, elektr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erozion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);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447675" lvl="1" indent="-2667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pitchFamily="34" charset="0"/>
              <a:buAutoNum type="arabicPeriod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Gidro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pnevmo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abraziv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447675" lvl="1" indent="-2667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pitchFamily="34" charset="0"/>
              <a:buAutoNum type="arabicPeriod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azer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nuridan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lazerli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qoplama, lazer bilan payvandlash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;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447675" lvl="1" indent="-2667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pitchFamily="34" charset="0"/>
              <a:buAutoNum type="arabicPeriod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lastmassa va metall kukunlaridan qatlam-qatlam sintez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(3D printing)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447675" lvl="1" indent="-266700" eaLnBrk="1" hangingPunct="1">
              <a:spcAft>
                <a:spcPts val="600"/>
              </a:spcAft>
              <a:buClr>
                <a:srgbClr val="0092D2"/>
              </a:buClr>
              <a:buSzPct val="90000"/>
              <a:buFont typeface="Arial" pitchFamily="34" charset="0"/>
              <a:buAutoNum type="arabicPeriod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materiallarga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357718"/>
            <a:ext cx="8072462" cy="76623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Виды современного оборудования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45060" name="TextBox 5"/>
          <p:cNvSpPr txBox="1">
            <a:spLocks noChangeArrowheads="1"/>
          </p:cNvSpPr>
          <p:nvPr/>
        </p:nvSpPr>
        <p:spPr bwMode="auto">
          <a:xfrm>
            <a:off x="1071538" y="1500174"/>
            <a:ext cx="77850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/>
              <a:t>Оборудование для обработки концентрированными потоками энергии</a:t>
            </a:r>
          </a:p>
        </p:txBody>
      </p:sp>
      <p:pic>
        <p:nvPicPr>
          <p:cNvPr id="45061" name="Рисунок 7" descr="kopirovalno_proshivochnyy-elektroerozionnyy-stanok-zimmer_kreim-genius-600.jpg"/>
          <p:cNvPicPr>
            <a:picLocks noChangeAspect="1"/>
          </p:cNvPicPr>
          <p:nvPr/>
        </p:nvPicPr>
        <p:blipFill>
          <a:blip r:embed="rId2"/>
          <a:srcRect l="3857" t="5257" r="19238"/>
          <a:stretch>
            <a:fillRect/>
          </a:stretch>
        </p:blipFill>
        <p:spPr bwMode="auto">
          <a:xfrm>
            <a:off x="4716464" y="2000240"/>
            <a:ext cx="3887787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2"/>
          <p:cNvPicPr>
            <a:picLocks noChangeAspect="1" noChangeArrowheads="1"/>
          </p:cNvPicPr>
          <p:nvPr/>
        </p:nvPicPr>
        <p:blipFill>
          <a:blip r:embed="rId3"/>
          <a:srcRect t="3630" r="17802" b="5623"/>
          <a:stretch>
            <a:fillRect/>
          </a:stretch>
        </p:blipFill>
        <p:spPr bwMode="auto">
          <a:xfrm>
            <a:off x="250826" y="2000239"/>
            <a:ext cx="4321175" cy="423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357718"/>
            <a:ext cx="7929586" cy="76623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FF0000"/>
                </a:solidFill>
              </a:rPr>
              <a:t>Виды современного оборудования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46084" name="TextBox 5"/>
          <p:cNvSpPr txBox="1">
            <a:spLocks noChangeArrowheads="1"/>
          </p:cNvSpPr>
          <p:nvPr/>
        </p:nvSpPr>
        <p:spPr bwMode="auto">
          <a:xfrm>
            <a:off x="1071538" y="1357298"/>
            <a:ext cx="78565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/>
              <a:t>Оборудование для обработки концентрированными потоками энергии</a:t>
            </a:r>
          </a:p>
        </p:txBody>
      </p:sp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2"/>
          <a:srcRect l="7066" r="6572"/>
          <a:stretch>
            <a:fillRect/>
          </a:stretch>
        </p:blipFill>
        <p:spPr bwMode="auto">
          <a:xfrm>
            <a:off x="6503988" y="1892301"/>
            <a:ext cx="2640012" cy="3263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46086" name="Рисунок 9" descr="DSC_8610.jpg"/>
          <p:cNvPicPr>
            <a:picLocks noChangeAspect="1"/>
          </p:cNvPicPr>
          <p:nvPr/>
        </p:nvPicPr>
        <p:blipFill>
          <a:blip r:embed="rId3"/>
          <a:srcRect l="15335" t="18192" r="7816"/>
          <a:stretch>
            <a:fillRect/>
          </a:stretch>
        </p:blipFill>
        <p:spPr bwMode="auto">
          <a:xfrm>
            <a:off x="1071538" y="1892301"/>
            <a:ext cx="2390800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Рисунок 8" descr="электроэрозия.JPG"/>
          <p:cNvPicPr>
            <a:picLocks noChangeAspect="1"/>
          </p:cNvPicPr>
          <p:nvPr/>
        </p:nvPicPr>
        <p:blipFill>
          <a:blip r:embed="rId4"/>
          <a:srcRect l="12485" r="6760"/>
          <a:stretch>
            <a:fillRect/>
          </a:stretch>
        </p:blipFill>
        <p:spPr bwMode="auto">
          <a:xfrm>
            <a:off x="3490913" y="1892301"/>
            <a:ext cx="2952750" cy="326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357718"/>
            <a:ext cx="7929618" cy="76623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FF0000"/>
                </a:solidFill>
              </a:rPr>
              <a:t>Виды современного оборудования</a:t>
            </a:r>
            <a:endParaRPr lang="ru-RU" dirty="0"/>
          </a:p>
        </p:txBody>
      </p:sp>
      <p:sp>
        <p:nvSpPr>
          <p:cNvPr id="47107" name="TextBox 5"/>
          <p:cNvSpPr txBox="1">
            <a:spLocks noChangeArrowheads="1"/>
          </p:cNvSpPr>
          <p:nvPr/>
        </p:nvSpPr>
        <p:spPr bwMode="auto">
          <a:xfrm>
            <a:off x="1071538" y="1221317"/>
            <a:ext cx="78216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ru-RU" b="1" dirty="0"/>
              <a:t>Оборудование для обработки концентрированными потоками энергии</a:t>
            </a:r>
          </a:p>
        </p:txBody>
      </p:sp>
      <p:pic>
        <p:nvPicPr>
          <p:cNvPr id="47108" name="Рисунок 8" descr="Плазморез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30648" y="1785926"/>
            <a:ext cx="2227550" cy="3744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Рисунок 9" descr="09 Superdri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785926"/>
            <a:ext cx="2201835" cy="370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Рисунок 10" descr="DSC_8612.jpg"/>
          <p:cNvPicPr>
            <a:picLocks noChangeAspect="1"/>
          </p:cNvPicPr>
          <p:nvPr/>
        </p:nvPicPr>
        <p:blipFill>
          <a:blip r:embed="rId4"/>
          <a:srcRect l="23096" r="2370"/>
          <a:stretch>
            <a:fillRect/>
          </a:stretch>
        </p:blipFill>
        <p:spPr bwMode="auto">
          <a:xfrm>
            <a:off x="3305900" y="1785926"/>
            <a:ext cx="3307573" cy="3716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8532813" y="5734052"/>
            <a:ext cx="539750" cy="7662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785794"/>
          </a:xfrm>
        </p:spPr>
        <p:txBody>
          <a:bodyPr>
            <a:noAutofit/>
          </a:bodyPr>
          <a:lstStyle/>
          <a:p>
            <a:pPr algn="ctr"/>
            <a:r>
              <a:rPr lang="en-US" sz="3000" dirty="0" smtClean="0">
                <a:solidFill>
                  <a:srgbClr val="C00000"/>
                </a:solidFill>
                <a:effectLst/>
              </a:rPr>
              <a:t>YANGI TEXNOLOGIYALARNI  TANLASH ALGIRITMI</a:t>
            </a:r>
            <a:endParaRPr lang="ru-RU" sz="30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714356"/>
            <a:ext cx="8143900" cy="5534044"/>
          </a:xfrm>
        </p:spPr>
        <p:txBody>
          <a:bodyPr>
            <a:noAutofit/>
          </a:bodyPr>
          <a:lstStyle/>
          <a:p>
            <a:pPr lvl="1">
              <a:buNone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3714744" y="1857364"/>
            <a:ext cx="1857388" cy="6048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Mahsulotga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talablar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tarqibi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6143636" y="1785926"/>
            <a:ext cx="1928826" cy="6540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Yangi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maqsadga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mosligi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428728" y="1714488"/>
            <a:ext cx="1589089" cy="6429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Chiqish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paramrtlari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[Y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3714744" y="2714620"/>
            <a:ext cx="1857388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Jarayonlar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mosligi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3714744" y="3500438"/>
            <a:ext cx="1785950" cy="4619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3286116" y="4143380"/>
            <a:ext cx="2928958" cy="1571636"/>
          </a:xfrm>
          <a:prstGeom prst="flowChartDecision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4357686" y="4714884"/>
            <a:ext cx="1071570" cy="500066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≥[Y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3857620" y="6072206"/>
            <a:ext cx="1785950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Qaror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0" name="AutoShape 14"/>
          <p:cNvSpPr>
            <a:spLocks noChangeShapeType="1"/>
          </p:cNvSpPr>
          <p:nvPr/>
        </p:nvSpPr>
        <p:spPr bwMode="auto">
          <a:xfrm flipH="1">
            <a:off x="2240263" y="2357430"/>
            <a:ext cx="45720" cy="257176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9" name="AutoShape 13"/>
          <p:cNvSpPr>
            <a:spLocks noChangeShapeType="1"/>
          </p:cNvSpPr>
          <p:nvPr/>
        </p:nvSpPr>
        <p:spPr bwMode="auto">
          <a:xfrm>
            <a:off x="2214546" y="4929198"/>
            <a:ext cx="102552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5" name="AutoShape 9"/>
          <p:cNvSpPr>
            <a:spLocks noChangeShapeType="1"/>
          </p:cNvSpPr>
          <p:nvPr/>
        </p:nvSpPr>
        <p:spPr bwMode="auto">
          <a:xfrm flipH="1" flipV="1">
            <a:off x="8572528" y="1571611"/>
            <a:ext cx="63500" cy="335597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0" name="Прямая соединительная линия 29"/>
          <p:cNvCxnSpPr>
            <a:stCxn id="29713" idx="3"/>
          </p:cNvCxnSpPr>
          <p:nvPr/>
        </p:nvCxnSpPr>
        <p:spPr>
          <a:xfrm>
            <a:off x="6215074" y="4929198"/>
            <a:ext cx="24288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4572000" y="1571612"/>
            <a:ext cx="40005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4465637" y="1677975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4537075" y="260666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4537075" y="332104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4606925" y="410686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29713" idx="2"/>
            <a:endCxn id="29711" idx="0"/>
          </p:cNvCxnSpPr>
          <p:nvPr/>
        </p:nvCxnSpPr>
        <p:spPr>
          <a:xfrm rot="5400000">
            <a:off x="4572000" y="589361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00298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Xa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6786578" y="442913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Yok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Ilg’or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metallni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qayta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ishlash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mashinalari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ularning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rivojlanish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tendentsiyalari</a:t>
            </a: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8072462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err="1" smtClean="0">
                <a:solidFill>
                  <a:srgbClr val="FF0000"/>
                </a:solidFill>
              </a:rPr>
              <a:t>Dastgohlarni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rivojlantirish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yo'nalishlari</a:t>
            </a:r>
            <a:r>
              <a:rPr lang="en-US" b="1" dirty="0" smtClean="0">
                <a:solidFill>
                  <a:srgbClr val="FF0000"/>
                </a:solidFill>
              </a:rPr>
              <a:t> :</a:t>
            </a:r>
            <a:endParaRPr lang="ru-RU" sz="2400" dirty="0" smtClean="0">
              <a:solidFill>
                <a:srgbClr val="FF0000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Samaradorlikni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,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Modernizatsiyalash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modernizatsiyalash</a:t>
            </a:r>
            <a:r>
              <a:rPr lang="en-US" dirty="0" smtClean="0"/>
              <a:t> </a:t>
            </a:r>
            <a:r>
              <a:rPr lang="en-US" dirty="0" err="1" smtClean="0"/>
              <a:t>resursi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Foydalanuvchilar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qulaylik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ko'p</a:t>
            </a:r>
            <a:r>
              <a:rPr lang="en-US" dirty="0" smtClean="0"/>
              <a:t> </a:t>
            </a:r>
            <a:r>
              <a:rPr lang="en-US" dirty="0" err="1" smtClean="0"/>
              <a:t>variantlilik</a:t>
            </a:r>
            <a:r>
              <a:rPr lang="en-US" dirty="0" smtClean="0"/>
              <a:t> </a:t>
            </a:r>
            <a:r>
              <a:rPr lang="en-US" dirty="0" err="1" smtClean="0"/>
              <a:t>ijrosi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Quvvatini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tezligini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Ilg’or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metallga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mashinalari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va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ularning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rivojlanish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tendentsiyalari</a:t>
            </a:r>
            <a:endParaRPr lang="ru-RU" sz="32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8072462" cy="505303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err="1" smtClean="0">
                <a:solidFill>
                  <a:srgbClr val="FF0000"/>
                </a:solidFill>
              </a:rPr>
              <a:t>Dastgohlarni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rivojlantirish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yo'nalishlari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texnik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qo’rsatqichlari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r>
              <a:rPr lang="en-US" b="1" dirty="0" smtClean="0"/>
              <a:t>:</a:t>
            </a:r>
            <a:endParaRPr lang="ru-RU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CAD/ CAM </a:t>
            </a:r>
            <a:r>
              <a:rPr lang="en-US" dirty="0" err="1" smtClean="0"/>
              <a:t>dasturlari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kelishi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Aniqlikni</a:t>
            </a:r>
            <a:r>
              <a:rPr lang="en-US" dirty="0" smtClean="0"/>
              <a:t> </a:t>
            </a:r>
            <a:r>
              <a:rPr lang="en-US" dirty="0" err="1" smtClean="0"/>
              <a:t>ta’minlash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tayanch</a:t>
            </a:r>
            <a:r>
              <a:rPr lang="en-US" dirty="0" smtClean="0"/>
              <a:t> </a:t>
            </a:r>
            <a:r>
              <a:rPr lang="en-US" dirty="0" err="1" smtClean="0"/>
              <a:t>ustunlarining</a:t>
            </a:r>
            <a:r>
              <a:rPr lang="en-US" dirty="0" smtClean="0"/>
              <a:t> (</a:t>
            </a:r>
            <a:r>
              <a:rPr lang="en-US" dirty="0" err="1" smtClean="0"/>
              <a:t>stanina</a:t>
            </a:r>
            <a:r>
              <a:rPr lang="en-US" dirty="0" smtClean="0"/>
              <a:t>) </a:t>
            </a:r>
            <a:r>
              <a:rPr lang="en-US" dirty="0" err="1" smtClean="0"/>
              <a:t>qattiqligi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mustahkamligi</a:t>
            </a:r>
            <a:endParaRPr lang="ru-RU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tezlikda</a:t>
            </a:r>
            <a:r>
              <a:rPr lang="en-US" dirty="0" smtClean="0"/>
              <a:t> </a:t>
            </a:r>
            <a:r>
              <a:rPr lang="en-US" dirty="0" err="1" smtClean="0"/>
              <a:t>silliq</a:t>
            </a:r>
            <a:r>
              <a:rPr lang="en-US" dirty="0" smtClean="0"/>
              <a:t> </a:t>
            </a:r>
            <a:r>
              <a:rPr lang="en-US" dirty="0" err="1" smtClean="0"/>
              <a:t>harakatlanish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qadamli</a:t>
            </a:r>
            <a:r>
              <a:rPr lang="en-US" dirty="0" smtClean="0"/>
              <a:t> </a:t>
            </a:r>
            <a:r>
              <a:rPr lang="en-US" dirty="0" err="1" smtClean="0"/>
              <a:t>motorlar</a:t>
            </a:r>
            <a:r>
              <a:rPr lang="en-US" dirty="0" smtClean="0"/>
              <a:t> </a:t>
            </a:r>
            <a:r>
              <a:rPr lang="en-US" dirty="0" err="1" smtClean="0"/>
              <a:t>o'rniga</a:t>
            </a:r>
            <a:r>
              <a:rPr lang="en-US" dirty="0" smtClean="0"/>
              <a:t> servo </a:t>
            </a:r>
            <a:r>
              <a:rPr lang="en-US" dirty="0" err="1" smtClean="0"/>
              <a:t>motorlar</a:t>
            </a:r>
            <a:r>
              <a:rPr lang="en-US" dirty="0" smtClean="0"/>
              <a:t> </a:t>
            </a:r>
            <a:r>
              <a:rPr lang="en-US" dirty="0" err="1" smtClean="0"/>
              <a:t>ishlatish</a:t>
            </a:r>
            <a:endParaRPr lang="ru-RU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Modernizatsiya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qo'shimcha</a:t>
            </a:r>
            <a:r>
              <a:rPr lang="en-US" dirty="0" smtClean="0"/>
              <a:t> </a:t>
            </a:r>
            <a:r>
              <a:rPr lang="en-US" dirty="0" err="1" smtClean="0"/>
              <a:t>qurilmalar</a:t>
            </a:r>
            <a:endParaRPr lang="ru-RU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Asboblarni</a:t>
            </a:r>
            <a:r>
              <a:rPr lang="en-US" dirty="0" smtClean="0"/>
              <a:t>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almashuvini</a:t>
            </a:r>
            <a:r>
              <a:rPr lang="en-US" dirty="0" smtClean="0"/>
              <a:t> </a:t>
            </a:r>
            <a:r>
              <a:rPr lang="en-US" dirty="0" err="1" smtClean="0"/>
              <a:t>ta’minlash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3 position changer </a:t>
            </a:r>
            <a:r>
              <a:rPr lang="en-US" dirty="0" err="1" smtClean="0"/>
              <a:t>qurilmalar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sz="2800" dirty="0" err="1" smtClean="0"/>
              <a:t>Asbob</a:t>
            </a:r>
            <a:r>
              <a:rPr lang="en-US" sz="2800" dirty="0" smtClean="0"/>
              <a:t> </a:t>
            </a:r>
            <a:r>
              <a:rPr lang="en-US" sz="2800" dirty="0" err="1" smtClean="0"/>
              <a:t>ushlagichini</a:t>
            </a:r>
            <a:r>
              <a:rPr lang="en-US" sz="2800" dirty="0" smtClean="0"/>
              <a:t> </a:t>
            </a:r>
            <a:r>
              <a:rPr lang="en-US" sz="2800" dirty="0" err="1" smtClean="0"/>
              <a:t>ifloslanishdan</a:t>
            </a:r>
            <a:r>
              <a:rPr lang="en-US" sz="2800" dirty="0" smtClean="0"/>
              <a:t> </a:t>
            </a:r>
            <a:r>
              <a:rPr lang="en-US" sz="2800" dirty="0" err="1" smtClean="0"/>
              <a:t>himoya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xizmat</a:t>
            </a:r>
            <a:r>
              <a:rPr lang="en-US" sz="2800" dirty="0" smtClean="0"/>
              <a:t> </a:t>
            </a:r>
            <a:r>
              <a:rPr lang="en-US" sz="2800" dirty="0" err="1" smtClean="0"/>
              <a:t>ko'rsatish</a:t>
            </a:r>
            <a:r>
              <a:rPr lang="en-US" sz="2800" dirty="0" smtClean="0"/>
              <a:t> </a:t>
            </a:r>
            <a:r>
              <a:rPr lang="en-US" sz="2800" dirty="0" err="1" smtClean="0"/>
              <a:t>vaqtini</a:t>
            </a:r>
            <a:r>
              <a:rPr lang="en-US" sz="2800" dirty="0" smtClean="0"/>
              <a:t> </a:t>
            </a:r>
            <a:r>
              <a:rPr lang="en-US" sz="2800" dirty="0" err="1" smtClean="0"/>
              <a:t>qisqartirish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avtomatik</a:t>
            </a:r>
            <a:r>
              <a:rPr lang="en-US" sz="2800" dirty="0" smtClean="0"/>
              <a:t> </a:t>
            </a:r>
            <a:r>
              <a:rPr lang="en-US" sz="2800" dirty="0" err="1" smtClean="0"/>
              <a:t>himoya</a:t>
            </a:r>
            <a:r>
              <a:rPr lang="en-US" sz="2800" dirty="0" smtClean="0"/>
              <a:t> </a:t>
            </a:r>
            <a:r>
              <a:rPr lang="en-US" dirty="0" err="1" smtClean="0"/>
              <a:t>qopqoqla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ts val="3900"/>
              </a:lnSpc>
            </a:pPr>
            <a:r>
              <a:rPr lang="ru-RU" b="1" dirty="0" smtClean="0">
                <a:solidFill>
                  <a:srgbClr val="FF0000"/>
                </a:solidFill>
              </a:rPr>
              <a:t>Установка ионно-плазменного </a:t>
            </a:r>
            <a:r>
              <a:rPr lang="ru-RU" b="1" dirty="0" smtClean="0">
                <a:solidFill>
                  <a:srgbClr val="FF0000"/>
                </a:solidFill>
              </a:rPr>
              <a:t>напыления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01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1889"/>
          <a:stretch>
            <a:fillRect/>
          </a:stretch>
        </p:blipFill>
        <p:spPr bwMode="auto">
          <a:xfrm>
            <a:off x="1346546" y="1928802"/>
            <a:ext cx="7314946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357166"/>
            <a:ext cx="7498080" cy="571504"/>
          </a:xfrm>
        </p:spPr>
        <p:txBody>
          <a:bodyPr>
            <a:noAutofit/>
          </a:bodyPr>
          <a:lstStyle/>
          <a:p>
            <a:pPr lvl="1" algn="l" rtl="0">
              <a:spcBef>
                <a:spcPct val="0"/>
              </a:spcBef>
            </a:pP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jihozlarning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tasniflanishi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00108"/>
            <a:ext cx="7786742" cy="564360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err="1" smtClean="0"/>
              <a:t>Xar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korxonada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 </a:t>
            </a:r>
            <a:r>
              <a:rPr lang="en-US" dirty="0" err="1" smtClean="0"/>
              <a:t>dvigatelning</a:t>
            </a:r>
            <a:r>
              <a:rPr lang="en-US" dirty="0" smtClean="0"/>
              <a:t> </a:t>
            </a:r>
            <a:r>
              <a:rPr lang="en-US" dirty="0" err="1" smtClean="0"/>
              <a:t>quvvati</a:t>
            </a:r>
            <a:r>
              <a:rPr lang="en-US" dirty="0" smtClean="0"/>
              <a:t>,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ruxsat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vaqti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xususiyatlari</a:t>
            </a:r>
            <a:r>
              <a:rPr lang="en-US" dirty="0" smtClean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</a:t>
            </a:r>
            <a:r>
              <a:rPr lang="en-US" dirty="0" err="1" smtClean="0"/>
              <a:t>majburiy</a:t>
            </a:r>
            <a:r>
              <a:rPr lang="en-US" dirty="0" smtClean="0"/>
              <a:t> </a:t>
            </a:r>
            <a:r>
              <a:rPr lang="en-US" dirty="0" err="1" smtClean="0"/>
              <a:t>tasniflanadi</a:t>
            </a:r>
            <a:r>
              <a:rPr lang="en-US" dirty="0" smtClean="0"/>
              <a:t>. </a:t>
            </a:r>
            <a:r>
              <a:rPr lang="en-US" dirty="0" err="1" smtClean="0"/>
              <a:t>Metallga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dastgohlarning</a:t>
            </a:r>
            <a:r>
              <a:rPr lang="en-US" dirty="0" smtClean="0"/>
              <a:t> </a:t>
            </a:r>
            <a:r>
              <a:rPr lang="en-US" dirty="0" err="1" smtClean="0"/>
              <a:t>tasnifi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necha</a:t>
            </a:r>
            <a:r>
              <a:rPr lang="en-US" dirty="0" smtClean="0"/>
              <a:t> </a:t>
            </a:r>
            <a:r>
              <a:rPr lang="en-US" dirty="0" err="1" smtClean="0"/>
              <a:t>mezonlarga</a:t>
            </a:r>
            <a:r>
              <a:rPr lang="en-US" dirty="0" smtClean="0"/>
              <a:t> </a:t>
            </a:r>
            <a:r>
              <a:rPr lang="en-US" dirty="0" err="1" smtClean="0"/>
              <a:t>muvofiq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: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aniqlik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(</a:t>
            </a:r>
            <a:r>
              <a:rPr lang="en-US" dirty="0" err="1" smtClean="0"/>
              <a:t>klassi</a:t>
            </a:r>
            <a:r>
              <a:rPr lang="en-US" dirty="0" smtClean="0"/>
              <a:t>);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vazni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avtomatlashtirish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tizimining</a:t>
            </a:r>
            <a:r>
              <a:rPr lang="en-US" dirty="0" smtClean="0"/>
              <a:t> </a:t>
            </a:r>
            <a:r>
              <a:rPr lang="en-US" dirty="0" err="1" smtClean="0"/>
              <a:t>moslashuvchanligi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metallni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ishlashda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indent="-266700">
              <a:buFont typeface="Arial" pitchFamily="34" charset="0"/>
              <a:buChar char="•"/>
            </a:pP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operatsiyalarda</a:t>
            </a:r>
            <a:r>
              <a:rPr lang="en-US" dirty="0" smtClean="0"/>
              <a:t> </a:t>
            </a:r>
            <a:r>
              <a:rPr lang="en-US" dirty="0" err="1" smtClean="0"/>
              <a:t>birlikning</a:t>
            </a:r>
            <a:r>
              <a:rPr lang="en-US" dirty="0" smtClean="0"/>
              <a:t> </a:t>
            </a:r>
            <a:r>
              <a:rPr lang="en-US" dirty="0" err="1" smtClean="0"/>
              <a:t>universalligi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tor </a:t>
            </a:r>
            <a:r>
              <a:rPr lang="en-US" dirty="0" err="1" smtClean="0"/>
              <a:t>yo'nalishganligi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42852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Termo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ishlov</a:t>
            </a:r>
            <a:r>
              <a:rPr lang="en-US" sz="3600" b="1" dirty="0" smtClean="0">
                <a:solidFill>
                  <a:srgbClr val="FF0000"/>
                </a:solidFill>
              </a:rPr>
              <a:t> - </a:t>
            </a:r>
            <a:r>
              <a:rPr lang="en-US" sz="3600" b="1" dirty="0" err="1" smtClean="0">
                <a:solidFill>
                  <a:srgbClr val="FF0000"/>
                </a:solidFill>
              </a:rPr>
              <a:t>yeilishga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qarshi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talablarni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qondirish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usuli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447800"/>
            <a:ext cx="7790712" cy="4981596"/>
          </a:xfrm>
        </p:spPr>
        <p:txBody>
          <a:bodyPr>
            <a:normAutofit fontScale="70000" lnSpcReduction="20000"/>
          </a:bodyPr>
          <a:lstStyle/>
          <a:p>
            <a:pPr marL="596646" indent="-514350">
              <a:lnSpc>
                <a:spcPct val="130000"/>
              </a:lnSpc>
              <a:buAutoNum type="arabicPeriod"/>
            </a:pPr>
            <a:r>
              <a:rPr lang="en-US" b="1" dirty="0" err="1" smtClean="0"/>
              <a:t>Mashinalarning</a:t>
            </a:r>
            <a:r>
              <a:rPr lang="en-US" b="1" dirty="0" smtClean="0"/>
              <a:t> </a:t>
            </a:r>
            <a:r>
              <a:rPr lang="en-US" b="1" dirty="0" err="1" smtClean="0"/>
              <a:t>katta</a:t>
            </a:r>
            <a:r>
              <a:rPr lang="en-US" b="1" dirty="0" smtClean="0"/>
              <a:t> </a:t>
            </a:r>
            <a:r>
              <a:rPr lang="en-US" b="1" dirty="0" err="1" smtClean="0"/>
              <a:t>qismi</a:t>
            </a:r>
            <a:r>
              <a:rPr lang="en-US" b="1" dirty="0" smtClean="0"/>
              <a:t> </a:t>
            </a:r>
            <a:r>
              <a:rPr lang="en-US" b="1" dirty="0" err="1" smtClean="0"/>
              <a:t>og’ir</a:t>
            </a:r>
            <a:r>
              <a:rPr lang="en-US" b="1" dirty="0" smtClean="0"/>
              <a:t> </a:t>
            </a:r>
            <a:r>
              <a:rPr lang="en-US" b="1" dirty="0" err="1" smtClean="0"/>
              <a:t>sharoitda</a:t>
            </a:r>
            <a:r>
              <a:rPr lang="en-US" b="1" dirty="0" smtClean="0"/>
              <a:t> </a:t>
            </a:r>
            <a:r>
              <a:rPr lang="en-US" b="1" dirty="0" err="1" smtClean="0"/>
              <a:t>ishlaydi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ularga</a:t>
            </a:r>
            <a:r>
              <a:rPr lang="en-US" b="1" dirty="0" smtClean="0"/>
              <a:t> </a:t>
            </a:r>
            <a:r>
              <a:rPr lang="en-US" b="1" dirty="0" err="1" smtClean="0"/>
              <a:t>yeilishga</a:t>
            </a:r>
            <a:r>
              <a:rPr lang="en-US" b="1" dirty="0" smtClean="0"/>
              <a:t> </a:t>
            </a:r>
            <a:r>
              <a:rPr lang="en-US" b="1" dirty="0" err="1" smtClean="0"/>
              <a:t>chidamlilik</a:t>
            </a:r>
            <a:r>
              <a:rPr lang="en-US" b="1" dirty="0" smtClean="0"/>
              <a:t> </a:t>
            </a:r>
            <a:r>
              <a:rPr lang="en-US" b="1" dirty="0" err="1" smtClean="0"/>
              <a:t>talabi</a:t>
            </a:r>
            <a:r>
              <a:rPr lang="en-US" b="1" dirty="0" smtClean="0"/>
              <a:t> </a:t>
            </a:r>
            <a:r>
              <a:rPr lang="en-US" b="1" dirty="0" err="1" smtClean="0"/>
              <a:t>qo’yiladi</a:t>
            </a:r>
            <a:endParaRPr lang="en-US" b="1" dirty="0" smtClean="0"/>
          </a:p>
          <a:p>
            <a:pPr marL="596646" indent="-514350">
              <a:lnSpc>
                <a:spcPct val="130000"/>
              </a:lnSpc>
              <a:buAutoNum type="arabicPeriod"/>
            </a:pPr>
            <a:r>
              <a:rPr lang="en-US" b="1" dirty="0" err="1" smtClean="0"/>
              <a:t>Yeilishga</a:t>
            </a:r>
            <a:r>
              <a:rPr lang="en-US" b="1" dirty="0" smtClean="0"/>
              <a:t> </a:t>
            </a:r>
            <a:r>
              <a:rPr lang="en-US" b="1" dirty="0" err="1" smtClean="0"/>
              <a:t>chidamli</a:t>
            </a:r>
            <a:r>
              <a:rPr lang="en-US" b="1" dirty="0" smtClean="0"/>
              <a:t> (</a:t>
            </a:r>
            <a:r>
              <a:rPr lang="en-US" b="1" dirty="0" err="1" smtClean="0"/>
              <a:t>yuqori</a:t>
            </a:r>
            <a:r>
              <a:rPr lang="en-US" b="1" dirty="0" smtClean="0"/>
              <a:t> </a:t>
            </a:r>
            <a:r>
              <a:rPr lang="en-US" b="1" dirty="0" err="1" smtClean="0"/>
              <a:t>uglerodli</a:t>
            </a:r>
            <a:r>
              <a:rPr lang="en-US" b="1" dirty="0" smtClean="0"/>
              <a:t> </a:t>
            </a:r>
            <a:r>
              <a:rPr lang="en-US" b="1" dirty="0" err="1" smtClean="0"/>
              <a:t>polatlar</a:t>
            </a:r>
            <a:r>
              <a:rPr lang="en-US" b="1" dirty="0" smtClean="0"/>
              <a:t>) </a:t>
            </a:r>
            <a:r>
              <a:rPr lang="en-US" b="1" dirty="0" err="1" smtClean="0"/>
              <a:t>ishlab</a:t>
            </a:r>
            <a:r>
              <a:rPr lang="en-US" b="1" dirty="0" smtClean="0"/>
              <a:t> </a:t>
            </a:r>
            <a:r>
              <a:rPr lang="en-US" b="1" dirty="0" err="1" smtClean="0"/>
              <a:t>chiqarishda</a:t>
            </a:r>
            <a:r>
              <a:rPr lang="en-US" b="1" dirty="0" smtClean="0"/>
              <a:t> </a:t>
            </a:r>
            <a:r>
              <a:rPr lang="en-US" b="1" dirty="0" err="1" smtClean="0"/>
              <a:t>muraqqab</a:t>
            </a:r>
            <a:r>
              <a:rPr lang="en-US" b="1" dirty="0" smtClean="0"/>
              <a:t>, </a:t>
            </a:r>
            <a:r>
              <a:rPr lang="en-US" b="1" dirty="0" err="1" smtClean="0"/>
              <a:t>kimmat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noyob</a:t>
            </a:r>
            <a:r>
              <a:rPr lang="en-US" b="1" dirty="0" smtClean="0"/>
              <a:t>, </a:t>
            </a:r>
            <a:r>
              <a:rPr lang="en-US" b="1" dirty="0" err="1" smtClean="0"/>
              <a:t>shuning</a:t>
            </a:r>
            <a:r>
              <a:rPr lang="en-US" b="1" dirty="0" smtClean="0"/>
              <a:t> </a:t>
            </a:r>
            <a:r>
              <a:rPr lang="en-US" b="1" dirty="0" err="1" smtClean="0"/>
              <a:t>uchun</a:t>
            </a:r>
            <a:r>
              <a:rPr lang="en-US" b="1" dirty="0" smtClean="0"/>
              <a:t> kop </a:t>
            </a:r>
            <a:r>
              <a:rPr lang="en-US" b="1" dirty="0" err="1" smtClean="0"/>
              <a:t>holatda</a:t>
            </a:r>
            <a:r>
              <a:rPr lang="en-US" b="1" dirty="0" smtClean="0"/>
              <a:t> </a:t>
            </a:r>
            <a:r>
              <a:rPr lang="en-US" b="1" dirty="0" err="1" smtClean="0"/>
              <a:t>metallarnikattiqliligini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chidamliigini</a:t>
            </a:r>
            <a:r>
              <a:rPr lang="en-US" b="1" dirty="0" smtClean="0"/>
              <a:t> </a:t>
            </a:r>
            <a:r>
              <a:rPr lang="en-US" b="1" dirty="0" err="1" smtClean="0"/>
              <a:t>termik</a:t>
            </a:r>
            <a:r>
              <a:rPr lang="en-US" b="1" dirty="0" smtClean="0"/>
              <a:t> </a:t>
            </a:r>
            <a:r>
              <a:rPr lang="en-US" b="1" dirty="0" err="1" smtClean="0"/>
              <a:t>ishlov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oshiriladi</a:t>
            </a:r>
            <a:r>
              <a:rPr lang="en-US" b="1" dirty="0" smtClean="0"/>
              <a:t>. </a:t>
            </a:r>
          </a:p>
          <a:p>
            <a:pPr marL="596646" indent="-514350">
              <a:lnSpc>
                <a:spcPct val="130000"/>
              </a:lnSpc>
              <a:buAutoNum type="arabicPeriod"/>
            </a:pPr>
            <a:r>
              <a:rPr lang="en-US" b="1" dirty="0" err="1" smtClean="0"/>
              <a:t>Termik</a:t>
            </a:r>
            <a:r>
              <a:rPr lang="en-US" b="1" dirty="0" smtClean="0"/>
              <a:t> </a:t>
            </a:r>
            <a:r>
              <a:rPr lang="en-US" b="1" dirty="0" err="1" smtClean="0"/>
              <a:t>ishlov</a:t>
            </a:r>
            <a:r>
              <a:rPr lang="en-US" b="1" dirty="0" smtClean="0"/>
              <a:t> – </a:t>
            </a:r>
            <a:r>
              <a:rPr lang="en-US" b="1" dirty="0" err="1" smtClean="0"/>
              <a:t>bu</a:t>
            </a:r>
            <a:r>
              <a:rPr lang="en-US" b="1" dirty="0" smtClean="0"/>
              <a:t> </a:t>
            </a:r>
            <a:r>
              <a:rPr lang="en-US" b="1" dirty="0" err="1" smtClean="0"/>
              <a:t>kerakli</a:t>
            </a:r>
            <a:r>
              <a:rPr lang="en-US" b="1" dirty="0" smtClean="0"/>
              <a:t> </a:t>
            </a:r>
            <a:r>
              <a:rPr lang="en-US" b="1" dirty="0" err="1" smtClean="0"/>
              <a:t>detal</a:t>
            </a:r>
            <a:r>
              <a:rPr lang="en-US" b="1" dirty="0" smtClean="0"/>
              <a:t> </a:t>
            </a:r>
            <a:r>
              <a:rPr lang="en-US" b="1" dirty="0" err="1" smtClean="0"/>
              <a:t>materiali</a:t>
            </a:r>
            <a:r>
              <a:rPr lang="en-US" b="1" dirty="0" smtClean="0"/>
              <a:t> </a:t>
            </a:r>
            <a:r>
              <a:rPr lang="en-US" b="1" dirty="0" err="1" smtClean="0"/>
              <a:t>tarqibi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hususiyatlarini</a:t>
            </a:r>
            <a:r>
              <a:rPr lang="en-US" b="1" dirty="0" smtClean="0"/>
              <a:t> </a:t>
            </a:r>
            <a:r>
              <a:rPr lang="en-US" b="1" dirty="0" err="1" smtClean="0"/>
              <a:t>yaratish</a:t>
            </a:r>
            <a:r>
              <a:rPr lang="en-US" b="1" dirty="0" smtClean="0"/>
              <a:t> </a:t>
            </a:r>
            <a:r>
              <a:rPr lang="en-US" b="1" dirty="0" err="1" smtClean="0"/>
              <a:t>uchun</a:t>
            </a:r>
            <a:r>
              <a:rPr lang="en-US" b="1" dirty="0" smtClean="0"/>
              <a:t> </a:t>
            </a:r>
            <a:r>
              <a:rPr lang="en-US" b="1" dirty="0" err="1" smtClean="0"/>
              <a:t>ma’lum</a:t>
            </a:r>
            <a:r>
              <a:rPr lang="en-US" b="1" dirty="0" smtClean="0"/>
              <a:t> </a:t>
            </a:r>
            <a:r>
              <a:rPr lang="en-US" b="1" dirty="0" err="1" smtClean="0"/>
              <a:t>rejimda</a:t>
            </a:r>
            <a:r>
              <a:rPr lang="en-US" b="1" dirty="0" smtClean="0"/>
              <a:t> </a:t>
            </a:r>
            <a:r>
              <a:rPr lang="en-US" b="1" dirty="0" err="1" smtClean="0"/>
              <a:t>metallarni</a:t>
            </a:r>
            <a:r>
              <a:rPr lang="en-US" b="1" dirty="0" smtClean="0"/>
              <a:t> </a:t>
            </a:r>
            <a:r>
              <a:rPr lang="en-US" b="1" dirty="0" err="1" smtClean="0"/>
              <a:t>isitish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sovutish</a:t>
            </a:r>
            <a:r>
              <a:rPr lang="en-US" b="1" dirty="0" smtClean="0"/>
              <a:t> </a:t>
            </a:r>
            <a:r>
              <a:rPr lang="en-US" b="1" dirty="0" err="1" smtClean="0"/>
              <a:t>amallarining</a:t>
            </a:r>
            <a:r>
              <a:rPr lang="en-US" b="1" dirty="0" smtClean="0"/>
              <a:t> </a:t>
            </a:r>
            <a:r>
              <a:rPr lang="en-US" b="1" dirty="0" err="1" smtClean="0"/>
              <a:t>yig’indisi</a:t>
            </a:r>
            <a:r>
              <a:rPr lang="en-US" b="1" dirty="0" smtClean="0"/>
              <a:t>.</a:t>
            </a:r>
          </a:p>
          <a:p>
            <a:pPr marL="596646" indent="-514350">
              <a:lnSpc>
                <a:spcPct val="130000"/>
              </a:lnSpc>
              <a:buAutoNum type="arabicPeriod"/>
            </a:pPr>
            <a:r>
              <a:rPr lang="en-US" b="1" dirty="0" err="1" smtClean="0"/>
              <a:t>Termik</a:t>
            </a:r>
            <a:r>
              <a:rPr lang="en-US" b="1" dirty="0" smtClean="0"/>
              <a:t> </a:t>
            </a:r>
            <a:r>
              <a:rPr lang="en-US" b="1" dirty="0" err="1" smtClean="0"/>
              <a:t>ishlov</a:t>
            </a:r>
            <a:r>
              <a:rPr lang="en-US" b="1" dirty="0" smtClean="0"/>
              <a:t> </a:t>
            </a:r>
            <a:r>
              <a:rPr lang="en-US" b="1" dirty="0" err="1" smtClean="0"/>
              <a:t>tsikllari</a:t>
            </a:r>
            <a:r>
              <a:rPr lang="en-US" b="1" dirty="0" smtClean="0"/>
              <a:t> – </a:t>
            </a:r>
            <a:r>
              <a:rPr lang="en-US" b="1" dirty="0" err="1" smtClean="0"/>
              <a:t>bu</a:t>
            </a:r>
            <a:r>
              <a:rPr lang="en-US" b="1" dirty="0" smtClean="0"/>
              <a:t> </a:t>
            </a:r>
            <a:r>
              <a:rPr lang="en-US" b="1" dirty="0" err="1" smtClean="0"/>
              <a:t>ma’lum</a:t>
            </a:r>
            <a:r>
              <a:rPr lang="en-US" b="1" dirty="0" smtClean="0"/>
              <a:t> </a:t>
            </a:r>
            <a:r>
              <a:rPr lang="en-US" b="1" dirty="0" err="1" smtClean="0"/>
              <a:t>haroratgacha</a:t>
            </a:r>
            <a:r>
              <a:rPr lang="en-US" b="1" dirty="0" smtClean="0"/>
              <a:t> </a:t>
            </a:r>
            <a:r>
              <a:rPr lang="en-US" b="1" dirty="0" err="1" smtClean="0"/>
              <a:t>metallni</a:t>
            </a:r>
            <a:r>
              <a:rPr lang="en-US" b="1" dirty="0" smtClean="0"/>
              <a:t> </a:t>
            </a:r>
            <a:r>
              <a:rPr lang="en-US" b="1" dirty="0" err="1" smtClean="0"/>
              <a:t>isitish</a:t>
            </a:r>
            <a:r>
              <a:rPr lang="en-US" b="1" dirty="0" smtClean="0"/>
              <a:t>, </a:t>
            </a:r>
            <a:r>
              <a:rPr lang="en-US" b="1" dirty="0" err="1" smtClean="0"/>
              <a:t>shu</a:t>
            </a:r>
            <a:r>
              <a:rPr lang="en-US" b="1" dirty="0" smtClean="0"/>
              <a:t> </a:t>
            </a:r>
            <a:r>
              <a:rPr lang="en-US" b="1" dirty="0" err="1" smtClean="0"/>
              <a:t>haroratda</a:t>
            </a:r>
            <a:r>
              <a:rPr lang="en-US" b="1" dirty="0" smtClean="0"/>
              <a:t> </a:t>
            </a:r>
            <a:r>
              <a:rPr lang="en-US" b="1" dirty="0" err="1" smtClean="0"/>
              <a:t>ma’lum</a:t>
            </a:r>
            <a:r>
              <a:rPr lang="en-US" b="1" dirty="0" smtClean="0"/>
              <a:t> </a:t>
            </a:r>
            <a:r>
              <a:rPr lang="en-US" b="1" dirty="0" err="1" smtClean="0"/>
              <a:t>vaqt</a:t>
            </a:r>
            <a:r>
              <a:rPr lang="en-US" b="1" dirty="0" smtClean="0"/>
              <a:t> </a:t>
            </a:r>
            <a:r>
              <a:rPr lang="en-US" b="1" dirty="0" err="1" smtClean="0"/>
              <a:t>saklash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ma’lum</a:t>
            </a:r>
            <a:r>
              <a:rPr lang="en-US" b="1" dirty="0" smtClean="0"/>
              <a:t> </a:t>
            </a:r>
            <a:r>
              <a:rPr lang="en-US" b="1" dirty="0" err="1" smtClean="0"/>
              <a:t>tezlik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sovutish</a:t>
            </a:r>
            <a:r>
              <a:rPr lang="en-US" b="1" dirty="0" smtClean="0"/>
              <a:t> </a:t>
            </a:r>
            <a:r>
              <a:rPr lang="en-US" b="1" dirty="0" err="1" smtClean="0"/>
              <a:t>amallari</a:t>
            </a:r>
            <a:r>
              <a:rPr lang="en-US" b="1" dirty="0" smtClean="0"/>
              <a:t> </a:t>
            </a:r>
            <a:r>
              <a:rPr lang="en-US" b="1" dirty="0" err="1" smtClean="0"/>
              <a:t>yig’indusi</a:t>
            </a:r>
            <a:r>
              <a:rPr lang="en-US" b="1" dirty="0" smtClean="0"/>
              <a:t>.</a:t>
            </a:r>
            <a:endParaRPr lang="ru-RU" b="1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effectLst/>
              </a:rPr>
              <a:t>NOAN'ANAVIY ISHLOV BERISH  USYLLARI</a:t>
            </a:r>
            <a:endParaRPr lang="ru-RU" sz="36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214422"/>
            <a:ext cx="7858180" cy="5429288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 smtClean="0"/>
              <a:t>Noan'anaviy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, </a:t>
            </a:r>
            <a:r>
              <a:rPr lang="en-US" dirty="0" err="1" smtClean="0"/>
              <a:t>issiqlik</a:t>
            </a:r>
            <a:r>
              <a:rPr lang="en-US" dirty="0" smtClean="0"/>
              <a:t>, </a:t>
            </a: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energiyalarning</a:t>
            </a:r>
            <a:r>
              <a:rPr lang="en-US" dirty="0" smtClean="0"/>
              <a:t> </a:t>
            </a:r>
            <a:r>
              <a:rPr lang="en-US" dirty="0" err="1" smtClean="0"/>
              <a:t>kombinatsiyalarini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olgan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ortiqcha</a:t>
            </a:r>
            <a:r>
              <a:rPr lang="en-US" dirty="0" smtClean="0"/>
              <a:t> </a:t>
            </a:r>
            <a:r>
              <a:rPr lang="en-US" dirty="0" err="1" smtClean="0"/>
              <a:t>materialni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tashlaydigan</a:t>
            </a:r>
            <a:r>
              <a:rPr lang="en-US" dirty="0" smtClean="0"/>
              <a:t>, ammo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o'tkir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 </a:t>
            </a:r>
            <a:r>
              <a:rPr lang="en-US" dirty="0" err="1" smtClean="0"/>
              <a:t>vositalaridan</a:t>
            </a:r>
            <a:r>
              <a:rPr lang="en-US" dirty="0" smtClean="0"/>
              <a:t> </a:t>
            </a:r>
            <a:r>
              <a:rPr lang="en-US" dirty="0" err="1" smtClean="0"/>
              <a:t>foydalanmaydigan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guruhi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</a:t>
            </a:r>
            <a:r>
              <a:rPr lang="en-US" dirty="0" err="1" smtClean="0"/>
              <a:t>tavsiflanadi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mo'rt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</a:t>
            </a:r>
            <a:r>
              <a:rPr lang="en-US" dirty="0" err="1" smtClean="0"/>
              <a:t>aylanish</a:t>
            </a:r>
            <a:r>
              <a:rPr lang="en-US" dirty="0" smtClean="0"/>
              <a:t> </a:t>
            </a:r>
            <a:r>
              <a:rPr lang="en-US" dirty="0" err="1" smtClean="0"/>
              <a:t>kabi</a:t>
            </a:r>
            <a:r>
              <a:rPr lang="en-US" dirty="0" smtClean="0"/>
              <a:t>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qiyma</a:t>
            </a:r>
            <a:r>
              <a:rPr lang="en-US" dirty="0" smtClean="0"/>
              <a:t> (</a:t>
            </a:r>
            <a:r>
              <a:rPr lang="en-US" dirty="0" err="1" smtClean="0"/>
              <a:t>lityo</a:t>
            </a:r>
            <a:r>
              <a:rPr lang="en-US" dirty="0" smtClean="0"/>
              <a:t>), </a:t>
            </a:r>
            <a:r>
              <a:rPr lang="en-US" dirty="0" err="1" smtClean="0"/>
              <a:t>parmalash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burg'ulash</a:t>
            </a:r>
            <a:r>
              <a:rPr lang="en-US" dirty="0" smtClean="0"/>
              <a:t> (</a:t>
            </a:r>
            <a:r>
              <a:rPr lang="en-US" dirty="0" err="1" smtClean="0"/>
              <a:t>sverleniye</a:t>
            </a:r>
            <a:r>
              <a:rPr lang="en-US" dirty="0" smtClean="0"/>
              <a:t>), </a:t>
            </a:r>
            <a:r>
              <a:rPr lang="en-US" dirty="0" err="1" smtClean="0"/>
              <a:t>shakllantirish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frezalash</a:t>
            </a:r>
            <a:r>
              <a:rPr lang="en-US" dirty="0" smtClean="0"/>
              <a:t>.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, </a:t>
            </a:r>
            <a:r>
              <a:rPr lang="en-US" dirty="0" err="1" smtClean="0"/>
              <a:t>shuningdek</a:t>
            </a:r>
            <a:r>
              <a:rPr lang="en-US" dirty="0" smtClean="0"/>
              <a:t>, </a:t>
            </a:r>
            <a:r>
              <a:rPr lang="en-US" dirty="0" err="1" smtClean="0"/>
              <a:t>ilg'or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deb</a:t>
            </a:r>
            <a:r>
              <a:rPr lang="en-US" dirty="0" smtClean="0"/>
              <a:t> </a:t>
            </a:r>
            <a:r>
              <a:rPr lang="en-US" dirty="0" err="1" smtClean="0"/>
              <a:t>ataladigan</a:t>
            </a:r>
            <a:r>
              <a:rPr lang="en-US" dirty="0" smtClean="0"/>
              <a:t>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quyida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sabablarga</a:t>
            </a:r>
            <a:r>
              <a:rPr lang="en-US" dirty="0" smtClean="0"/>
              <a:t> </a:t>
            </a:r>
            <a:r>
              <a:rPr lang="en-US" dirty="0" err="1" smtClean="0"/>
              <a:t>ko'ra</a:t>
            </a:r>
            <a:r>
              <a:rPr lang="en-US" dirty="0" smtClean="0"/>
              <a:t> </a:t>
            </a:r>
            <a:r>
              <a:rPr lang="en-US" dirty="0" err="1" smtClean="0"/>
              <a:t>qoniqarli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iqtisodiy</a:t>
            </a:r>
            <a:r>
              <a:rPr lang="en-US" dirty="0" smtClean="0"/>
              <a:t> </a:t>
            </a:r>
            <a:r>
              <a:rPr lang="en-US" dirty="0" err="1" smtClean="0"/>
              <a:t>bo'lmagan</a:t>
            </a:r>
            <a:r>
              <a:rPr lang="en-US" dirty="0" smtClean="0"/>
              <a:t> </a:t>
            </a:r>
            <a:r>
              <a:rPr lang="en-US" dirty="0" err="1" smtClean="0"/>
              <a:t>joylarda</a:t>
            </a:r>
            <a:r>
              <a:rPr lang="en-US" dirty="0" smtClean="0"/>
              <a:t> </a:t>
            </a:r>
            <a:r>
              <a:rPr lang="en-US" dirty="0" err="1" smtClean="0"/>
              <a:t>qo'llaniladi</a:t>
            </a:r>
            <a:r>
              <a:rPr lang="en-US" dirty="0" smtClean="0"/>
              <a:t>.</a:t>
            </a:r>
            <a:endParaRPr lang="ru-RU" dirty="0" smtClean="0"/>
          </a:p>
          <a:p>
            <a:pPr lvl="0"/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qiyin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endParaRPr lang="ru-RU" dirty="0" smtClean="0"/>
          </a:p>
          <a:p>
            <a:pPr lvl="0"/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masus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nozik</a:t>
            </a:r>
            <a:r>
              <a:rPr lang="en-US" dirty="0" smtClean="0"/>
              <a:t> </a:t>
            </a:r>
            <a:r>
              <a:rPr lang="en-US" dirty="0" err="1" smtClean="0"/>
              <a:t>bo'lsa</a:t>
            </a:r>
            <a:endParaRPr lang="ru-RU" dirty="0" smtClean="0"/>
          </a:p>
          <a:p>
            <a:pPr lvl="0"/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shakli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bo'lsa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 smtClean="0">
                <a:solidFill>
                  <a:srgbClr val="FF0000"/>
                </a:solidFill>
                <a:effectLst/>
              </a:rPr>
              <a:t>Electr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mashinasi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(EDM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machinasi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) (Edison Industrial Service Center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rasmi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)</a:t>
            </a:r>
            <a:endParaRPr lang="ru-RU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C:\Users\User\Desktop\Рисунок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742955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effectLst/>
              </a:rPr>
              <a:t>Yakindan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olingan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plazma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jarayoni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C:\Users\User\Desktop\Рисунок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03807" y="1447800"/>
            <a:ext cx="516193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err="1" smtClean="0">
                <a:solidFill>
                  <a:srgbClr val="FF0000"/>
                </a:solidFill>
              </a:rPr>
              <a:t>Noan'anaviy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jarayonlarni</a:t>
            </a:r>
            <a:r>
              <a:rPr lang="en-US" sz="3200" b="1" dirty="0" smtClean="0">
                <a:solidFill>
                  <a:srgbClr val="FF0000"/>
                </a:solidFill>
              </a:rPr>
              <a:t> (NT) </a:t>
            </a:r>
            <a:r>
              <a:rPr lang="en-US" sz="3200" b="1" dirty="0" err="1" smtClean="0">
                <a:solidFill>
                  <a:srgbClr val="FF0000"/>
                </a:solidFill>
              </a:rPr>
              <a:t>rivojlantirish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zarurati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8072462" cy="4800600"/>
          </a:xfrm>
        </p:spPr>
        <p:txBody>
          <a:bodyPr>
            <a:noAutofit/>
          </a:bodyPr>
          <a:lstStyle/>
          <a:p>
            <a:pPr lvl="0"/>
            <a:r>
              <a:rPr lang="en-US" sz="2400" dirty="0" err="1" smtClean="0"/>
              <a:t>Yukori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sanoat</a:t>
            </a:r>
            <a:r>
              <a:rPr lang="en-US" sz="2400" dirty="0" smtClean="0"/>
              <a:t> (</a:t>
            </a:r>
            <a:r>
              <a:rPr lang="en-US" sz="2400" dirty="0" err="1" smtClean="0"/>
              <a:t>aviatsiya</a:t>
            </a:r>
            <a:r>
              <a:rPr lang="en-US" sz="2400" dirty="0" smtClean="0"/>
              <a:t>), energetic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</a:t>
            </a:r>
            <a:r>
              <a:rPr lang="en-US" sz="2400" dirty="0" smtClean="0"/>
              <a:t> (titan </a:t>
            </a:r>
            <a:r>
              <a:rPr lang="en-US" sz="2400" dirty="0" err="1" smtClean="0"/>
              <a:t>kabi</a:t>
            </a:r>
            <a:r>
              <a:rPr lang="en-US" sz="2400" dirty="0" smtClean="0"/>
              <a:t>) </a:t>
            </a:r>
            <a:r>
              <a:rPr lang="en-US" sz="2400" dirty="0" err="1" smtClean="0"/>
              <a:t>qiyin</a:t>
            </a:r>
            <a:r>
              <a:rPr lang="en-US" sz="2400" dirty="0" smtClean="0"/>
              <a:t>, </a:t>
            </a:r>
            <a:r>
              <a:rPr lang="en-US" sz="2400" dirty="0" err="1" smtClean="0"/>
              <a:t>keramika</a:t>
            </a:r>
            <a:r>
              <a:rPr lang="en-US" sz="2400" dirty="0" smtClean="0"/>
              <a:t>, </a:t>
            </a:r>
            <a:r>
              <a:rPr lang="en-US" sz="2400" dirty="0" err="1" smtClean="0"/>
              <a:t>yarim</a:t>
            </a:r>
            <a:r>
              <a:rPr lang="en-US" sz="2400" dirty="0" smtClean="0"/>
              <a:t> </a:t>
            </a:r>
            <a:r>
              <a:rPr lang="en-US" sz="2400" dirty="0" err="1" smtClean="0"/>
              <a:t>o'tkazgichlar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 lvl="0"/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shakllar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qayta</a:t>
            </a:r>
            <a:r>
              <a:rPr lang="en-US" sz="2400" dirty="0" smtClean="0"/>
              <a:t> </a:t>
            </a:r>
            <a:r>
              <a:rPr lang="en-US" sz="2400" dirty="0" err="1" smtClean="0"/>
              <a:t>ishlash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qismlari</a:t>
            </a:r>
            <a:r>
              <a:rPr lang="en-US" sz="2400" dirty="0" smtClean="0"/>
              <a:t> </a:t>
            </a:r>
            <a:r>
              <a:rPr lang="en-US" sz="2400" dirty="0" err="1" smtClean="0"/>
              <a:t>qiyin</a:t>
            </a:r>
            <a:r>
              <a:rPr lang="en-US" sz="2400" dirty="0" smtClean="0"/>
              <a:t>, </a:t>
            </a:r>
            <a:r>
              <a:rPr lang="en-US" sz="2400" dirty="0" err="1" smtClean="0"/>
              <a:t>vaqt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an'anaviy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kop </a:t>
            </a:r>
            <a:r>
              <a:rPr lang="en-US" sz="2400" dirty="0" err="1" smtClean="0"/>
              <a:t>ketadi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 lvl="0"/>
            <a:r>
              <a:rPr lang="en-US" sz="2400" dirty="0" err="1" smtClean="0"/>
              <a:t>Kerakli</a:t>
            </a:r>
            <a:r>
              <a:rPr lang="en-US" sz="2400" dirty="0" smtClean="0"/>
              <a:t> </a:t>
            </a:r>
            <a:r>
              <a:rPr lang="en-US" sz="2400" dirty="0" err="1" smtClean="0"/>
              <a:t>aniqlik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materiallardan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tayyorlash</a:t>
            </a:r>
            <a:r>
              <a:rPr lang="en-US" sz="2400" dirty="0" smtClean="0"/>
              <a:t>, </a:t>
            </a:r>
            <a:r>
              <a:rPr lang="en-US" sz="2400" dirty="0" err="1" smtClean="0"/>
              <a:t>mahsulotlar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komponentlarni</a:t>
            </a:r>
            <a:r>
              <a:rPr lang="en-US" sz="2400" dirty="0" smtClean="0"/>
              <a:t> </a:t>
            </a:r>
            <a:r>
              <a:rPr lang="en-US" sz="2400" dirty="0" err="1" smtClean="0"/>
              <a:t>innovatsion</a:t>
            </a:r>
            <a:r>
              <a:rPr lang="en-US" sz="2400" dirty="0" smtClean="0"/>
              <a:t> </a:t>
            </a:r>
            <a:r>
              <a:rPr lang="en-US" sz="2400" dirty="0" err="1" smtClean="0"/>
              <a:t>geometrik</a:t>
            </a:r>
            <a:r>
              <a:rPr lang="en-US" sz="2400" dirty="0" smtClean="0"/>
              <a:t> </a:t>
            </a:r>
            <a:r>
              <a:rPr lang="en-US" sz="2400" dirty="0" err="1" smtClean="0"/>
              <a:t>dizayni</a:t>
            </a:r>
            <a:r>
              <a:rPr lang="en-US" sz="2400" dirty="0" smtClean="0"/>
              <a:t> </a:t>
            </a:r>
            <a:r>
              <a:rPr lang="en-US" sz="2400" dirty="0" err="1" smtClean="0"/>
              <a:t>sirtlarni</a:t>
            </a:r>
            <a:r>
              <a:rPr lang="en-US" sz="2400" dirty="0" smtClean="0"/>
              <a:t> </a:t>
            </a:r>
            <a:r>
              <a:rPr lang="en-US" sz="2400" dirty="0" err="1" smtClean="0"/>
              <a:t>an'anaviy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tomonidan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iqtisodiy</a:t>
            </a:r>
            <a:r>
              <a:rPr lang="en-US" sz="2400" dirty="0" smtClean="0"/>
              <a:t> </a:t>
            </a:r>
            <a:r>
              <a:rPr lang="en-US" sz="2400" dirty="0" err="1" smtClean="0"/>
              <a:t>nuqtai</a:t>
            </a:r>
            <a:r>
              <a:rPr lang="en-US" sz="2400" dirty="0" smtClean="0"/>
              <a:t> </a:t>
            </a:r>
            <a:r>
              <a:rPr lang="en-US" sz="2400" dirty="0" err="1" smtClean="0"/>
              <a:t>nazardan</a:t>
            </a:r>
            <a:r>
              <a:rPr lang="en-US" sz="2400" dirty="0" smtClean="0"/>
              <a:t> ham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chiqarilgan</a:t>
            </a:r>
            <a:r>
              <a:rPr lang="en-US" sz="2400" dirty="0" smtClean="0"/>
              <a:t> </a:t>
            </a:r>
            <a:r>
              <a:rPr lang="en-US" sz="2400" dirty="0" err="1" smtClean="0"/>
              <a:t>qimmat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NT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tasniflash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5304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NT </a:t>
            </a:r>
            <a:r>
              <a:rPr lang="en-US" dirty="0" err="1" smtClean="0"/>
              <a:t>tasniflash</a:t>
            </a:r>
            <a:r>
              <a:rPr lang="en-US" dirty="0" smtClean="0"/>
              <a:t> </a:t>
            </a:r>
            <a:r>
              <a:rPr lang="en-US" dirty="0" err="1" smtClean="0"/>
              <a:t>materiallarni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ishlatiladigan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tasniflanadi</a:t>
            </a:r>
            <a:r>
              <a:rPr lang="en-US" dirty="0" smtClean="0"/>
              <a:t>:</a:t>
            </a:r>
            <a:endParaRPr lang="ru-RU" sz="2400" dirty="0" smtClean="0"/>
          </a:p>
          <a:p>
            <a:pPr lvl="0"/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(</a:t>
            </a:r>
            <a:r>
              <a:rPr lang="en-US" dirty="0" err="1" smtClean="0"/>
              <a:t>Abraziv</a:t>
            </a:r>
            <a:r>
              <a:rPr lang="en-US" dirty="0" smtClean="0"/>
              <a:t> Jet </a:t>
            </a:r>
            <a:r>
              <a:rPr lang="en-US" dirty="0" err="1" smtClean="0"/>
              <a:t>Mexaniklar</a:t>
            </a:r>
            <a:r>
              <a:rPr lang="en-US" dirty="0" smtClean="0"/>
              <a:t> (AJM),</a:t>
            </a:r>
            <a:r>
              <a:rPr lang="en-US" dirty="0" err="1" smtClean="0"/>
              <a:t>Ultratovushli</a:t>
            </a:r>
            <a:r>
              <a:rPr lang="en-US" dirty="0" smtClean="0"/>
              <a:t> </a:t>
            </a:r>
            <a:r>
              <a:rPr lang="en-US" dirty="0" err="1" smtClean="0"/>
              <a:t>Mexaniklar</a:t>
            </a:r>
            <a:r>
              <a:rPr lang="en-US" dirty="0" smtClean="0"/>
              <a:t> (USM), </a:t>
            </a:r>
            <a:r>
              <a:rPr lang="en-US" dirty="0" err="1" smtClean="0"/>
              <a:t>Suv</a:t>
            </a:r>
            <a:r>
              <a:rPr lang="en-US" dirty="0" smtClean="0"/>
              <a:t> Jet </a:t>
            </a:r>
            <a:r>
              <a:rPr lang="en-US" dirty="0" err="1" smtClean="0"/>
              <a:t>Mexaniklar</a:t>
            </a:r>
            <a:r>
              <a:rPr lang="en-US" dirty="0" smtClean="0"/>
              <a:t> (WJM)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14290"/>
            <a:ext cx="7786742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effectLst/>
              </a:rPr>
              <a:t>Metallarga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turlari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,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usullari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jihozlar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 (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Simli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EDM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)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" name="Рисунок 3" descr="C:\Users\User\Desktop\Рисунок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643050"/>
            <a:ext cx="6143668" cy="426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000108"/>
            <a:ext cx="7786742" cy="5500726"/>
          </a:xfrm>
        </p:spPr>
        <p:txBody>
          <a:bodyPr>
            <a:noAutofit/>
          </a:bodyPr>
          <a:lstStyle/>
          <a:p>
            <a:pPr>
              <a:lnSpc>
                <a:spcPts val="4600"/>
              </a:lnSpc>
              <a:spcBef>
                <a:spcPts val="0"/>
              </a:spcBef>
            </a:pPr>
            <a:r>
              <a:rPr lang="en-US" sz="3200" dirty="0" smtClean="0">
                <a:effectLst/>
              </a:rPr>
              <a:t>1.</a:t>
            </a:r>
            <a:r>
              <a:rPr lang="en-US" sz="3200" b="1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Muraqqab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shakllar</a:t>
            </a:r>
            <a:r>
              <a:rPr lang="en-US" sz="3200" dirty="0" smtClean="0">
                <a:effectLst/>
              </a:rPr>
              <a:t>, press-</a:t>
            </a:r>
            <a:r>
              <a:rPr lang="en-US" sz="3200" dirty="0" err="1" smtClean="0">
                <a:effectLst/>
              </a:rPr>
              <a:t>formalar</a:t>
            </a:r>
            <a:r>
              <a:rPr lang="en-US" sz="3200" dirty="0" smtClean="0">
                <a:effectLst/>
              </a:rPr>
              <a:t>, </a:t>
            </a:r>
            <a:r>
              <a:rPr lang="en-US" sz="3200" dirty="0" err="1" smtClean="0">
                <a:effectLst/>
              </a:rPr>
              <a:t>shtamplar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ishlab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chiqishda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foydalaniladi</a:t>
            </a:r>
            <a:r>
              <a:rPr lang="en-US" sz="3200" dirty="0" smtClean="0">
                <a:effectLst/>
              </a:rPr>
              <a:t>. </a:t>
            </a:r>
            <a:br>
              <a:rPr lang="en-US" sz="3200" dirty="0" smtClean="0">
                <a:effectLst/>
              </a:rPr>
            </a:br>
            <a:r>
              <a:rPr lang="en-US" sz="3200" dirty="0" smtClean="0">
                <a:effectLst/>
              </a:rPr>
              <a:t>2. </a:t>
            </a:r>
            <a:r>
              <a:rPr lang="en-US" sz="3200" dirty="0" err="1" smtClean="0">
                <a:effectLst/>
              </a:rPr>
              <a:t>Elektrochaqmoq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va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elektroimpuls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dastgohlarda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amalga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oshiriladi</a:t>
            </a:r>
            <a:r>
              <a:rPr lang="en-US" sz="3200" dirty="0" smtClean="0">
                <a:effectLst/>
              </a:rPr>
              <a:t>.</a:t>
            </a:r>
            <a:br>
              <a:rPr lang="en-US" sz="3200" dirty="0" smtClean="0">
                <a:effectLst/>
              </a:rPr>
            </a:br>
            <a:r>
              <a:rPr lang="en-US" sz="3200" dirty="0" smtClean="0">
                <a:effectLst/>
              </a:rPr>
              <a:t>3. </a:t>
            </a:r>
            <a:r>
              <a:rPr lang="en-US" sz="3200" dirty="0" err="1" smtClean="0">
                <a:effectLst/>
              </a:rPr>
              <a:t>Ishchi</a:t>
            </a:r>
            <a:r>
              <a:rPr lang="en-US" sz="3200" dirty="0" smtClean="0">
                <a:effectLst/>
              </a:rPr>
              <a:t> element – </a:t>
            </a:r>
            <a:r>
              <a:rPr lang="en-US" sz="3200" dirty="0" err="1" smtClean="0">
                <a:effectLst/>
              </a:rPr>
              <a:t>bu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kerakli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shaklga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ega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elektrod</a:t>
            </a:r>
            <a:r>
              <a:rPr lang="en-US" sz="3200" dirty="0" smtClean="0">
                <a:effectLst/>
              </a:rPr>
              <a:t>. </a:t>
            </a:r>
            <a:br>
              <a:rPr lang="en-US" sz="3200" dirty="0" smtClean="0">
                <a:effectLst/>
              </a:rPr>
            </a:br>
            <a:r>
              <a:rPr lang="en-US" sz="3200" dirty="0" smtClean="0">
                <a:effectLst/>
              </a:rPr>
              <a:t>4. </a:t>
            </a:r>
            <a:r>
              <a:rPr lang="en-US" sz="3200" dirty="0" err="1" smtClean="0">
                <a:effectLst/>
              </a:rPr>
              <a:t>Detal</a:t>
            </a:r>
            <a:r>
              <a:rPr lang="en-US" sz="3200" dirty="0" smtClean="0">
                <a:effectLst/>
              </a:rPr>
              <a:t> – </a:t>
            </a:r>
            <a:r>
              <a:rPr lang="en-US" sz="3200" dirty="0" err="1" smtClean="0">
                <a:effectLst/>
              </a:rPr>
              <a:t>bu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vannada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elektr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tok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o’tqazmaydigan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suyiklikka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botirilgan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anod</a:t>
            </a:r>
            <a:r>
              <a:rPr lang="en-US" sz="3200" dirty="0" smtClean="0">
                <a:effectLst/>
              </a:rPr>
              <a:t>.</a:t>
            </a:r>
            <a:br>
              <a:rPr lang="en-US" sz="3200" dirty="0" smtClean="0">
                <a:effectLst/>
              </a:rPr>
            </a:b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357166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Elektroerozion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571612"/>
            <a:ext cx="7786742" cy="4143404"/>
          </a:xfrm>
        </p:spPr>
        <p:txBody>
          <a:bodyPr>
            <a:noAutofit/>
          </a:bodyPr>
          <a:lstStyle/>
          <a:p>
            <a:pPr>
              <a:lnSpc>
                <a:spcPts val="4600"/>
              </a:lnSpc>
            </a:pPr>
            <a:r>
              <a:rPr lang="en-US" sz="2800" b="1" dirty="0" smtClean="0">
                <a:effectLst/>
              </a:rPr>
              <a:t/>
            </a:r>
            <a:br>
              <a:rPr lang="en-US" sz="2800" b="1" dirty="0" smtClean="0">
                <a:effectLst/>
              </a:rPr>
            </a:br>
            <a:r>
              <a:rPr lang="en-US" sz="2800" dirty="0" smtClean="0">
                <a:effectLst/>
              </a:rPr>
              <a:t/>
            </a:r>
            <a:br>
              <a:rPr lang="en-US" sz="2800" dirty="0" smtClean="0">
                <a:effectLst/>
              </a:rPr>
            </a:br>
            <a:r>
              <a:rPr lang="en-US" sz="2800" dirty="0" smtClean="0">
                <a:effectLst/>
              </a:rPr>
              <a:t>5. </a:t>
            </a:r>
            <a:r>
              <a:rPr lang="en-US" sz="2800" dirty="0" err="1" smtClean="0">
                <a:effectLst/>
              </a:rPr>
              <a:t>Ma’lum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masofada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anod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va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katod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o’rtasida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elektr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razryad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bo’ladiva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detal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yuzasi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harorati</a:t>
            </a:r>
            <a:r>
              <a:rPr lang="en-US" sz="2800" dirty="0" smtClean="0">
                <a:effectLst/>
              </a:rPr>
              <a:t> 10 </a:t>
            </a:r>
            <a:r>
              <a:rPr lang="en-US" sz="2800" dirty="0" err="1" smtClean="0">
                <a:effectLst/>
              </a:rPr>
              <a:t>ming</a:t>
            </a:r>
            <a:r>
              <a:rPr lang="en-US" sz="2800" dirty="0" smtClean="0">
                <a:effectLst/>
              </a:rPr>
              <a:t> C° </a:t>
            </a:r>
            <a:r>
              <a:rPr lang="en-US" sz="2800" dirty="0" err="1" smtClean="0">
                <a:effectLst/>
              </a:rPr>
              <a:t>gacha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oshadi</a:t>
            </a:r>
            <a:r>
              <a:rPr lang="en-US" sz="2800" dirty="0" smtClean="0">
                <a:effectLst/>
              </a:rPr>
              <a:t>.</a:t>
            </a:r>
            <a:br>
              <a:rPr lang="en-US" sz="2800" dirty="0" smtClean="0">
                <a:effectLst/>
              </a:rPr>
            </a:br>
            <a:r>
              <a:rPr lang="en-US" sz="2800" dirty="0" smtClean="0">
                <a:effectLst/>
              </a:rPr>
              <a:t>6. </a:t>
            </a:r>
            <a:r>
              <a:rPr lang="en-US" sz="2800" dirty="0" err="1" smtClean="0">
                <a:effectLst/>
              </a:rPr>
              <a:t>Qisqa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vaqt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ichida</a:t>
            </a:r>
            <a:r>
              <a:rPr lang="en-US" sz="2800" dirty="0" smtClean="0">
                <a:effectLst/>
              </a:rPr>
              <a:t> material </a:t>
            </a:r>
            <a:r>
              <a:rPr lang="en-US" sz="2800" dirty="0" err="1" smtClean="0">
                <a:effectLst/>
              </a:rPr>
              <a:t>qisman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eriydi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va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temir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parchasi</a:t>
            </a:r>
            <a:r>
              <a:rPr lang="en-US" sz="2800" dirty="0" smtClean="0">
                <a:effectLst/>
              </a:rPr>
              <a:t>  </a:t>
            </a:r>
            <a:r>
              <a:rPr lang="en-US" sz="2800" dirty="0" err="1" smtClean="0">
                <a:effectLst/>
              </a:rPr>
              <a:t>mikroportlatish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natijasida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uloktiriladi</a:t>
            </a:r>
            <a:r>
              <a:rPr lang="en-US" sz="2800" dirty="0" smtClean="0">
                <a:effectLst/>
              </a:rPr>
              <a:t>. </a:t>
            </a:r>
            <a:r>
              <a:rPr lang="ru-RU" sz="2800" dirty="0" smtClean="0">
                <a:effectLst/>
              </a:rPr>
              <a:t/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 </a:t>
            </a:r>
            <a:r>
              <a:rPr lang="en-US" sz="2800" dirty="0" smtClean="0">
                <a:effectLst/>
              </a:rPr>
              <a:t>7. </a:t>
            </a:r>
            <a:r>
              <a:rPr lang="en-US" sz="2800" dirty="0" err="1" smtClean="0">
                <a:effectLst/>
              </a:rPr>
              <a:t>Ush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bu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usull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juda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tejamkor</a:t>
            </a:r>
            <a:r>
              <a:rPr lang="en-US" sz="2800" dirty="0" smtClean="0">
                <a:effectLst/>
              </a:rPr>
              <a:t>.</a:t>
            </a:r>
            <a:endParaRPr lang="ru-RU" sz="2800" dirty="0">
              <a:solidFill>
                <a:srgbClr val="C0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714356"/>
            <a:ext cx="7358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Elektroerozion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Электроэрозионная обработ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717" y="1357298"/>
            <a:ext cx="695137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357290" y="357166"/>
            <a:ext cx="7406640" cy="831974"/>
          </a:xfrm>
        </p:spPr>
        <p:txBody>
          <a:bodyPr/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effectLst/>
              </a:rPr>
              <a:t>Elektroerozion</a:t>
            </a:r>
            <a:r>
              <a:rPr lang="en-US" sz="44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/>
              </a:rPr>
              <a:t>usuli</a:t>
            </a:r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HULOSA VA TAKLIFLAR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142984"/>
            <a:ext cx="7858180" cy="550072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dirty="0" err="1" smtClean="0"/>
              <a:t>Metallarga</a:t>
            </a:r>
            <a:r>
              <a:rPr lang="en-US" dirty="0" smtClean="0"/>
              <a:t> 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fan-</a:t>
            </a:r>
            <a:r>
              <a:rPr lang="en-US" dirty="0" err="1" smtClean="0"/>
              <a:t>texnika</a:t>
            </a:r>
            <a:r>
              <a:rPr lang="en-US" dirty="0" smtClean="0"/>
              <a:t> </a:t>
            </a:r>
            <a:r>
              <a:rPr lang="en-US" dirty="0" err="1" smtClean="0"/>
              <a:t>rivojlanishi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yutuklari</a:t>
            </a:r>
            <a:r>
              <a:rPr lang="en-US" dirty="0" smtClean="0"/>
              <a:t> </a:t>
            </a:r>
            <a:r>
              <a:rPr lang="en-US" dirty="0" err="1" smtClean="0"/>
              <a:t>mashinasozlikka</a:t>
            </a:r>
            <a:r>
              <a:rPr lang="en-US" dirty="0" smtClean="0"/>
              <a:t> </a:t>
            </a:r>
            <a:r>
              <a:rPr lang="en-US" dirty="0" err="1" smtClean="0"/>
              <a:t>kirib</a:t>
            </a:r>
            <a:r>
              <a:rPr lang="en-US" dirty="0" smtClean="0"/>
              <a:t> </a:t>
            </a:r>
            <a:r>
              <a:rPr lang="en-US" dirty="0" err="1" smtClean="0"/>
              <a:t>kelganli</a:t>
            </a:r>
            <a:r>
              <a:rPr lang="en-US" dirty="0" smtClean="0"/>
              <a:t> </a:t>
            </a:r>
            <a:r>
              <a:rPr lang="en-US" dirty="0" err="1" smtClean="0"/>
              <a:t>sabablariga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 </a:t>
            </a:r>
            <a:r>
              <a:rPr lang="en-US" dirty="0" err="1" smtClean="0"/>
              <a:t>rivoj</a:t>
            </a:r>
            <a:r>
              <a:rPr lang="en-US" dirty="0" smtClean="0"/>
              <a:t> </a:t>
            </a:r>
            <a:r>
              <a:rPr lang="en-US" dirty="0" err="1" smtClean="0"/>
              <a:t>topdi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topmoqda</a:t>
            </a:r>
            <a:r>
              <a:rPr lang="en-US" dirty="0" smtClean="0"/>
              <a:t>.</a:t>
            </a:r>
            <a:endParaRPr lang="ru-RU" sz="2400" dirty="0" smtClean="0"/>
          </a:p>
          <a:p>
            <a:pPr lvl="0"/>
            <a:r>
              <a:rPr lang="en-US" dirty="0" err="1" smtClean="0"/>
              <a:t>Metallarga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turlarda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:</a:t>
            </a:r>
            <a:endParaRPr lang="ru-RU" sz="2400" dirty="0" smtClean="0"/>
          </a:p>
          <a:p>
            <a:pPr lvl="1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materiallaridan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(</a:t>
            </a:r>
            <a:r>
              <a:rPr lang="en-US" dirty="0" err="1" smtClean="0"/>
              <a:t>kompozitlar</a:t>
            </a:r>
            <a:r>
              <a:rPr lang="en-US" dirty="0" smtClean="0"/>
              <a:t>),</a:t>
            </a:r>
            <a:endParaRPr lang="ru-RU" sz="2000" dirty="0" smtClean="0"/>
          </a:p>
          <a:p>
            <a:pPr lvl="1"/>
            <a:r>
              <a:rPr lang="en-US" dirty="0" err="1" smtClean="0"/>
              <a:t>Yahshilangan</a:t>
            </a:r>
            <a:r>
              <a:rPr lang="en-US" dirty="0" smtClean="0"/>
              <a:t> </a:t>
            </a:r>
            <a:r>
              <a:rPr lang="en-US" dirty="0" err="1" smtClean="0"/>
              <a:t>qursatqichlarga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(</a:t>
            </a:r>
            <a:r>
              <a:rPr lang="en-US" dirty="0" err="1" smtClean="0"/>
              <a:t>polatlar</a:t>
            </a:r>
            <a:r>
              <a:rPr lang="en-US" dirty="0" smtClean="0"/>
              <a:t>, </a:t>
            </a:r>
            <a:r>
              <a:rPr lang="en-US" dirty="0" err="1" smtClean="0"/>
              <a:t>kotishmalar</a:t>
            </a:r>
            <a:r>
              <a:rPr lang="en-US" dirty="0" smtClean="0"/>
              <a:t>),</a:t>
            </a:r>
            <a:endParaRPr lang="ru-RU" sz="2000" dirty="0" smtClean="0"/>
          </a:p>
          <a:p>
            <a:pPr lvl="1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texnologiyalari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,</a:t>
            </a:r>
            <a:endParaRPr lang="ru-RU" sz="2000" dirty="0" smtClean="0"/>
          </a:p>
          <a:p>
            <a:pPr lvl="1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darajada</a:t>
            </a:r>
            <a:r>
              <a:rPr lang="en-US" dirty="0" smtClean="0"/>
              <a:t> </a:t>
            </a:r>
            <a:r>
              <a:rPr lang="en-US" dirty="0" err="1" smtClean="0"/>
              <a:t>takomillashtirilgan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.   </a:t>
            </a:r>
            <a:endParaRPr lang="ru-RU" sz="2000" dirty="0" smtClean="0"/>
          </a:p>
          <a:p>
            <a:pPr lvl="0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natija</a:t>
            </a:r>
            <a:r>
              <a:rPr lang="en-US" dirty="0" smtClean="0"/>
              <a:t> (</a:t>
            </a:r>
            <a:r>
              <a:rPr lang="en-US" dirty="0" err="1" smtClean="0"/>
              <a:t>opetasion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mexnat</a:t>
            </a:r>
            <a:r>
              <a:rPr lang="en-US" dirty="0" smtClean="0"/>
              <a:t> </a:t>
            </a:r>
            <a:r>
              <a:rPr lang="en-US" dirty="0" err="1" smtClean="0"/>
              <a:t>samaradorligi</a:t>
            </a:r>
            <a:r>
              <a:rPr lang="en-US" dirty="0" smtClean="0"/>
              <a:t>,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qo’rsatqichlari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) </a:t>
            </a:r>
            <a:r>
              <a:rPr lang="en-US" dirty="0" err="1" smtClean="0"/>
              <a:t>bera</a:t>
            </a:r>
            <a:r>
              <a:rPr lang="en-US" dirty="0" smtClean="0"/>
              <a:t> </a:t>
            </a:r>
            <a:r>
              <a:rPr lang="en-US" dirty="0" err="1" smtClean="0"/>
              <a:t>olmaydigan</a:t>
            </a:r>
            <a:r>
              <a:rPr lang="en-US" dirty="0" smtClean="0"/>
              <a:t> </a:t>
            </a:r>
            <a:r>
              <a:rPr lang="en-US" dirty="0" err="1" smtClean="0"/>
              <a:t>operatsiyalarda</a:t>
            </a:r>
            <a:r>
              <a:rPr lang="en-US" dirty="0" smtClean="0"/>
              <a:t> </a:t>
            </a:r>
            <a:r>
              <a:rPr lang="en-US" dirty="0" err="1" smtClean="0"/>
              <a:t>ishlatilmog’i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. 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Foydalangan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adabiyotlar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14422"/>
            <a:ext cx="7498080" cy="4800600"/>
          </a:xfrm>
        </p:spPr>
        <p:txBody>
          <a:bodyPr>
            <a:normAutofit lnSpcReduction="10000"/>
          </a:bodyPr>
          <a:lstStyle/>
          <a:p>
            <a:pPr marL="539496" indent="-457200">
              <a:buAutoNum type="arabicPeriod"/>
            </a:pPr>
            <a:r>
              <a:rPr lang="ru-RU" sz="2000" dirty="0" smtClean="0"/>
              <a:t>Инструменты для тонкого шлифования и полирования</a:t>
            </a:r>
            <a:r>
              <a:rPr lang="en-US" sz="2000" dirty="0" smtClean="0"/>
              <a:t>// </a:t>
            </a:r>
            <a:r>
              <a:rPr lang="en-US" sz="2000" dirty="0" smtClean="0">
                <a:solidFill>
                  <a:srgbClr val="0070C0"/>
                </a:solidFill>
                <a:hlinkClick r:id="rId2"/>
              </a:rPr>
              <a:t>https://www.pferd.com/images/katalog-204-wzh22-72dpi-ru.pdf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endParaRPr lang="en-US" sz="2000" dirty="0" smtClean="0">
              <a:solidFill>
                <a:srgbClr val="0070C0"/>
              </a:solidFill>
            </a:endParaRPr>
          </a:p>
          <a:p>
            <a:pPr marL="539496" indent="-457200">
              <a:buFont typeface="Wingdings 2"/>
              <a:buAutoNum type="arabicPeriod"/>
            </a:pPr>
            <a:r>
              <a:rPr lang="ru-RU" sz="2000" dirty="0" smtClean="0"/>
              <a:t>Оборудование для плазменного напыления</a:t>
            </a:r>
            <a:r>
              <a:rPr lang="en-US" sz="2000" dirty="0" smtClean="0"/>
              <a:t>// </a:t>
            </a:r>
            <a:r>
              <a:rPr lang="en-US" sz="2000" b="1" dirty="0" smtClean="0">
                <a:hlinkClick r:id="rId3"/>
              </a:rPr>
              <a:t>http://</a:t>
            </a:r>
            <a:r>
              <a:rPr lang="en-US" sz="2000" b="1" dirty="0" smtClean="0">
                <a:hlinkClick r:id="rId3"/>
              </a:rPr>
              <a:t>www.</a:t>
            </a:r>
            <a:r>
              <a:rPr lang="ru-RU" sz="2000" b="1" dirty="0" smtClean="0">
                <a:hlinkClick r:id="rId3"/>
              </a:rPr>
              <a:t> </a:t>
            </a:r>
            <a:r>
              <a:rPr lang="en-US" sz="2000" b="1" dirty="0" smtClean="0">
                <a:hlinkClick r:id="rId3"/>
              </a:rPr>
              <a:t>pitermash.ru/catalog/other/</a:t>
            </a:r>
            <a:r>
              <a:rPr lang="en-US" sz="2000" b="1" dirty="0" err="1" smtClean="0">
                <a:hlinkClick r:id="rId3"/>
              </a:rPr>
              <a:t>komplex_plazmennogo_napileniya</a:t>
            </a:r>
            <a:r>
              <a:rPr lang="en-US" sz="2000" b="1" dirty="0" smtClean="0"/>
              <a:t> </a:t>
            </a:r>
          </a:p>
          <a:p>
            <a:pPr marL="539496" indent="-457200">
              <a:buFont typeface="Wingdings 2"/>
              <a:buAutoNum type="arabicPeriod"/>
            </a:pPr>
            <a:r>
              <a:rPr lang="ru-RU" sz="2000" dirty="0" smtClean="0"/>
              <a:t>Установка ионно-плазменного </a:t>
            </a:r>
            <a:r>
              <a:rPr lang="ru-RU" sz="2000" dirty="0" smtClean="0"/>
              <a:t>напыления</a:t>
            </a:r>
            <a:r>
              <a:rPr lang="en-US" sz="2000" dirty="0" smtClean="0"/>
              <a:t>// </a:t>
            </a:r>
            <a:r>
              <a:rPr lang="en-US" sz="2000" b="1" dirty="0" smtClean="0">
                <a:hlinkClick r:id="rId3"/>
              </a:rPr>
              <a:t>https://xn--80aaafltebbc3auk2aepkhr3ewjpa.xn--p1ai/ustanovka-ionno-plazmennogo-napyleniya/   </a:t>
            </a:r>
            <a:endParaRPr lang="en-US" sz="2000" b="1" dirty="0" smtClean="0">
              <a:hlinkClick r:id="rId3"/>
            </a:endParaRPr>
          </a:p>
          <a:p>
            <a:pPr marL="539496" indent="-457200">
              <a:buFont typeface="Wingdings 2"/>
              <a:buAutoNum type="arabicPeriod"/>
            </a:pPr>
            <a:r>
              <a:rPr lang="ru-RU" sz="2000" dirty="0" smtClean="0"/>
              <a:t>Плазменное напыление. Принцип, оборудование плазменного напыления</a:t>
            </a:r>
            <a:r>
              <a:rPr lang="en-US" sz="2000" dirty="0" smtClean="0"/>
              <a:t> // </a:t>
            </a:r>
            <a:r>
              <a:rPr lang="en-US" sz="2000" b="1" dirty="0" smtClean="0">
                <a:hlinkClick r:id="rId4"/>
              </a:rPr>
              <a:t>https://extxe.com/14186</a:t>
            </a:r>
            <a:r>
              <a:rPr lang="en-US" sz="2000" b="1" dirty="0" smtClean="0">
                <a:hlinkClick r:id="rId4"/>
              </a:rPr>
              <a:t>/</a:t>
            </a:r>
            <a:r>
              <a:rPr lang="ru-RU" sz="2000" b="1" dirty="0" smtClean="0">
                <a:hlinkClick r:id="rId4"/>
              </a:rPr>
              <a:t> </a:t>
            </a:r>
            <a:r>
              <a:rPr lang="en-US" sz="2000" b="1" dirty="0" smtClean="0">
                <a:hlinkClick r:id="rId4"/>
              </a:rPr>
              <a:t>plazmennoe-napylenie-princip-oborudovanie-plazmennogo-napylenija/</a:t>
            </a:r>
            <a:r>
              <a:rPr lang="en-US" sz="2000" b="1" dirty="0" smtClean="0"/>
              <a:t> </a:t>
            </a:r>
          </a:p>
          <a:p>
            <a:pPr marL="539496" indent="-457200"/>
            <a:r>
              <a:rPr lang="ru-RU" sz="2000" dirty="0" smtClean="0"/>
              <a:t>Особенности ионно-плазменного напыления и характеристика устройства</a:t>
            </a:r>
            <a:r>
              <a:rPr lang="en-US" sz="2000" dirty="0" smtClean="0"/>
              <a:t> // </a:t>
            </a:r>
            <a:r>
              <a:rPr lang="en-US" sz="2000" b="1" dirty="0" smtClean="0">
                <a:hlinkClick r:id="rId5"/>
              </a:rPr>
              <a:t>https://pens-rf.ru/osobennosti-ionno-plazmennogo-napyleniya</a:t>
            </a:r>
            <a:r>
              <a:rPr lang="en-US" sz="2000" b="1" dirty="0" smtClean="0">
                <a:hlinkClick r:id="rId5"/>
              </a:rPr>
              <a:t>/</a:t>
            </a:r>
            <a:r>
              <a:rPr lang="en-US" sz="2000" b="1" dirty="0" smtClean="0"/>
              <a:t> </a:t>
            </a:r>
            <a:endParaRPr lang="ru-RU" sz="2000" b="1" dirty="0" smtClean="0"/>
          </a:p>
          <a:p>
            <a:pPr marL="539496" indent="-457200">
              <a:buFont typeface="Wingdings 2"/>
              <a:buAutoNum type="arabicPeriod"/>
            </a:pPr>
            <a:endParaRPr lang="ru-RU" sz="2000" b="1" dirty="0" smtClean="0"/>
          </a:p>
          <a:p>
            <a:pPr marL="539496" indent="-457200">
              <a:buFont typeface="Wingdings 2"/>
              <a:buAutoNum type="arabicPeriod"/>
            </a:pPr>
            <a:endParaRPr lang="en-US" sz="2000" b="1" dirty="0" smtClean="0">
              <a:hlinkClick r:id="rId3"/>
            </a:endParaRPr>
          </a:p>
          <a:p>
            <a:pPr marL="539496" indent="-457200">
              <a:buFont typeface="Wingdings 2"/>
              <a:buAutoNum type="arabicPeriod"/>
            </a:pPr>
            <a:endParaRPr lang="ru-RU" sz="2000" b="1" dirty="0" smtClean="0">
              <a:hlinkClick r:id="rId3"/>
            </a:endParaRPr>
          </a:p>
          <a:p>
            <a:pPr marL="539496" indent="-457200">
              <a:buFont typeface="Wingdings 2"/>
              <a:buAutoNum type="arabicPeriod"/>
            </a:pPr>
            <a:endParaRPr lang="ru-RU" sz="2000" b="1" dirty="0" smtClean="0"/>
          </a:p>
          <a:p>
            <a:pPr marL="539496" indent="-457200">
              <a:buAutoNum type="arabicPeriod"/>
            </a:pPr>
            <a:endParaRPr lang="en-US" sz="2000" dirty="0" smtClean="0">
              <a:solidFill>
                <a:srgbClr val="0070C0"/>
              </a:solidFill>
            </a:endParaRPr>
          </a:p>
          <a:p>
            <a:pPr marL="539496" indent="-457200">
              <a:buAutoNum type="arabicPeriod"/>
            </a:pPr>
            <a:endParaRPr lang="en-US" sz="2000" dirty="0" smtClean="0">
              <a:solidFill>
                <a:srgbClr val="0070C0"/>
              </a:solidFill>
            </a:endParaRPr>
          </a:p>
          <a:p>
            <a:pPr marL="539496" indent="-457200">
              <a:buAutoNum type="arabicPeriod"/>
            </a:pPr>
            <a:endParaRPr lang="ru-RU" sz="2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Foydalangan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adabiyotlar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14422"/>
            <a:ext cx="7498080" cy="4800600"/>
          </a:xfrm>
        </p:spPr>
        <p:txBody>
          <a:bodyPr>
            <a:normAutofit fontScale="85000" lnSpcReduction="10000"/>
          </a:bodyPr>
          <a:lstStyle/>
          <a:p>
            <a:pPr marL="539496" indent="-457200">
              <a:lnSpc>
                <a:spcPct val="120000"/>
              </a:lnSpc>
              <a:buFont typeface="+mj-lt"/>
              <a:buAutoNum type="arabicPeriod" startAt="6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Термическая обработка металла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// </a:t>
            </a:r>
            <a:r>
              <a:rPr lang="en-US" sz="2000" b="1" dirty="0" smtClean="0">
                <a:hlinkClick r:id="rId2"/>
              </a:rPr>
              <a:t>https://</a:t>
            </a:r>
            <a:r>
              <a:rPr lang="en-US" sz="2000" b="1" dirty="0" smtClean="0">
                <a:hlinkClick r:id="rId2"/>
              </a:rPr>
              <a:t>heattreatment.ru/</a:t>
            </a:r>
            <a:r>
              <a:rPr lang="ru-RU" sz="2000" b="1" dirty="0" smtClean="0">
                <a:hlinkClick r:id="rId2"/>
              </a:rPr>
              <a:t> </a:t>
            </a:r>
            <a:r>
              <a:rPr lang="en-US" sz="2000" b="1" dirty="0" err="1" smtClean="0">
                <a:hlinkClick r:id="rId2"/>
              </a:rPr>
              <a:t>termicheskaya-obrabotka-metalla</a:t>
            </a:r>
            <a:r>
              <a:rPr lang="en-US" sz="2000" b="1" dirty="0" smtClean="0"/>
              <a:t> </a:t>
            </a:r>
          </a:p>
          <a:p>
            <a:pPr marL="539496" indent="-457200">
              <a:lnSpc>
                <a:spcPct val="120000"/>
              </a:lnSpc>
              <a:buFont typeface="+mj-lt"/>
              <a:buAutoNum type="arabicPeriod" startAt="6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Розенталь Р.М. Термическая обработка металлов профессиональным образом // </a:t>
            </a:r>
            <a:r>
              <a:rPr lang="en-US" sz="2000" b="1" dirty="0" smtClean="0">
                <a:hlinkClick r:id="rId3"/>
              </a:rPr>
              <a:t>https://</a:t>
            </a:r>
            <a:r>
              <a:rPr lang="en-US" sz="2000" b="1" dirty="0" smtClean="0">
                <a:hlinkClick r:id="rId3"/>
              </a:rPr>
              <a:t>fainaidea.com/jeto-interesno-znat/termicheskaya-obrabotka-metallov-professionalnym-obrazom-175467.html</a:t>
            </a:r>
            <a:r>
              <a:rPr lang="ru-RU" sz="2000" b="1" dirty="0" smtClean="0"/>
              <a:t> </a:t>
            </a:r>
          </a:p>
          <a:p>
            <a:pPr marL="539496" indent="-457200">
              <a:lnSpc>
                <a:spcPct val="120000"/>
              </a:lnSpc>
              <a:buFont typeface="+mj-lt"/>
              <a:buAutoNum type="arabicPeriod" startAt="6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Термическая обработка стали и чугуна // </a:t>
            </a:r>
            <a:r>
              <a:rPr lang="en-US" sz="2000" b="1" dirty="0" smtClean="0">
                <a:hlinkClick r:id="rId4"/>
              </a:rPr>
              <a:t>https://</a:t>
            </a:r>
            <a:r>
              <a:rPr lang="en-US" sz="2000" b="1" dirty="0" smtClean="0">
                <a:hlinkClick r:id="rId4"/>
              </a:rPr>
              <a:t>studref.com/</a:t>
            </a:r>
            <a:r>
              <a:rPr lang="ru-RU" sz="2000" b="1" dirty="0" smtClean="0">
                <a:hlinkClick r:id="rId4"/>
              </a:rPr>
              <a:t> </a:t>
            </a:r>
            <a:r>
              <a:rPr lang="en-US" sz="2000" b="1" dirty="0" smtClean="0">
                <a:hlinkClick r:id="rId4"/>
              </a:rPr>
              <a:t>368029/</a:t>
            </a:r>
            <a:r>
              <a:rPr lang="en-US" sz="2000" b="1" dirty="0" err="1" smtClean="0">
                <a:hlinkClick r:id="rId4"/>
              </a:rPr>
              <a:t>stroitelstvo</a:t>
            </a:r>
            <a:r>
              <a:rPr lang="en-US" sz="2000" b="1" dirty="0" smtClean="0">
                <a:hlinkClick r:id="rId4"/>
              </a:rPr>
              <a:t>/</a:t>
            </a:r>
            <a:r>
              <a:rPr lang="en-US" sz="2000" b="1" dirty="0" err="1" smtClean="0">
                <a:hlinkClick r:id="rId4"/>
              </a:rPr>
              <a:t>termicheskaya_obrabotka_stali_chuguna</a:t>
            </a:r>
            <a:r>
              <a:rPr lang="ru-RU" sz="2000" b="1" dirty="0" smtClean="0"/>
              <a:t> </a:t>
            </a:r>
          </a:p>
          <a:p>
            <a:pPr marL="539496" indent="-457200">
              <a:lnSpc>
                <a:spcPct val="120000"/>
              </a:lnSpc>
              <a:buFont typeface="+mj-lt"/>
              <a:buAutoNum type="arabicPeriod" startAt="6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Термическая обработка в технологическом процессе изготовления изделий // </a:t>
            </a:r>
            <a:r>
              <a:rPr lang="en-US" sz="2000" b="1" dirty="0" smtClean="0">
                <a:hlinkClick r:id="rId5"/>
              </a:rPr>
              <a:t>https://</a:t>
            </a:r>
            <a:r>
              <a:rPr lang="en-US" sz="2000" b="1" dirty="0" smtClean="0">
                <a:hlinkClick r:id="rId5"/>
              </a:rPr>
              <a:t>studme.org/36383/</a:t>
            </a:r>
            <a:r>
              <a:rPr lang="ru-RU" sz="2000" b="1" dirty="0" smtClean="0">
                <a:hlinkClick r:id="rId5"/>
              </a:rPr>
              <a:t> </a:t>
            </a:r>
            <a:r>
              <a:rPr lang="en-US" sz="2000" b="1" dirty="0" err="1" smtClean="0">
                <a:hlinkClick r:id="rId5"/>
              </a:rPr>
              <a:t>tovarovedenie</a:t>
            </a:r>
            <a:r>
              <a:rPr lang="en-US" sz="2000" b="1" dirty="0" smtClean="0">
                <a:hlinkClick r:id="rId5"/>
              </a:rPr>
              <a:t>/termicheskaya_obrabotka_tehnologicheskom_protsesse_izgotovleniya_izdeliy</a:t>
            </a:r>
            <a:r>
              <a:rPr lang="ru-RU" sz="2000" b="1" dirty="0" smtClean="0"/>
              <a:t> </a:t>
            </a:r>
            <a:endParaRPr lang="en-US" sz="2000" b="1" dirty="0" smtClean="0"/>
          </a:p>
          <a:p>
            <a:pPr marL="539496" indent="-457200">
              <a:lnSpc>
                <a:spcPct val="120000"/>
              </a:lnSpc>
              <a:buFont typeface="+mj-lt"/>
              <a:buAutoNum type="arabicPeriod" startAt="6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Термическая обработка металлов и сплавов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// </a:t>
            </a:r>
            <a:r>
              <a:rPr lang="en-US" sz="2000" b="1" dirty="0" smtClean="0">
                <a:hlinkClick r:id="rId6"/>
              </a:rPr>
              <a:t>https://</a:t>
            </a:r>
            <a:r>
              <a:rPr lang="en-US" sz="2000" b="1" dirty="0" smtClean="0">
                <a:hlinkClick r:id="rId6"/>
              </a:rPr>
              <a:t>ozlib.com/</a:t>
            </a:r>
            <a:r>
              <a:rPr lang="ru-RU" sz="2000" b="1" dirty="0" smtClean="0">
                <a:hlinkClick r:id="rId6"/>
              </a:rPr>
              <a:t> </a:t>
            </a:r>
            <a:r>
              <a:rPr lang="en-US" sz="2000" b="1" dirty="0" smtClean="0">
                <a:hlinkClick r:id="rId6"/>
              </a:rPr>
              <a:t>824697/</a:t>
            </a:r>
            <a:r>
              <a:rPr lang="en-US" sz="2000" b="1" dirty="0" err="1" smtClean="0">
                <a:hlinkClick r:id="rId6"/>
              </a:rPr>
              <a:t>tehnika</a:t>
            </a:r>
            <a:r>
              <a:rPr lang="en-US" sz="2000" b="1" dirty="0" smtClean="0">
                <a:hlinkClick r:id="rId6"/>
              </a:rPr>
              <a:t>/</a:t>
            </a:r>
            <a:r>
              <a:rPr lang="en-US" sz="2000" b="1" dirty="0" err="1" smtClean="0">
                <a:hlinkClick r:id="rId6"/>
              </a:rPr>
              <a:t>termicheskaya_obrabotka_metallov_splavov</a:t>
            </a:r>
            <a:r>
              <a:rPr lang="en-US" sz="2000" b="1" dirty="0" smtClean="0"/>
              <a:t> </a:t>
            </a:r>
            <a:endParaRPr lang="ru-RU" sz="2000" b="1" dirty="0" smtClean="0"/>
          </a:p>
          <a:p>
            <a:pPr marL="539496" indent="-457200">
              <a:lnSpc>
                <a:spcPct val="120000"/>
              </a:lnSpc>
              <a:buFont typeface="+mj-lt"/>
              <a:buAutoNum type="arabicPeriod" startAt="6"/>
            </a:pPr>
            <a:endParaRPr lang="ru-RU" sz="2000" b="1" dirty="0" smtClean="0"/>
          </a:p>
          <a:p>
            <a:pPr marL="539496" indent="-457200">
              <a:buFont typeface="+mj-lt"/>
              <a:buAutoNum type="arabicPeriod" startAt="6"/>
            </a:pPr>
            <a:endParaRPr lang="ru-RU" sz="2000" b="1" dirty="0" smtClean="0"/>
          </a:p>
          <a:p>
            <a:pPr marL="539496" indent="-457200">
              <a:buFont typeface="+mj-lt"/>
              <a:buAutoNum type="arabicPeriod" startAt="6"/>
            </a:pPr>
            <a:endParaRPr lang="ru-RU" sz="2000" b="1" dirty="0" smtClean="0"/>
          </a:p>
          <a:p>
            <a:pPr marL="539496" indent="-457200">
              <a:buFont typeface="+mj-lt"/>
              <a:buAutoNum type="arabicPeriod" startAt="6"/>
            </a:pPr>
            <a:endParaRPr lang="ru-RU" sz="2000" b="1" dirty="0" smtClean="0"/>
          </a:p>
          <a:p>
            <a:pPr marL="539496" indent="-457200">
              <a:buFont typeface="+mj-lt"/>
              <a:buAutoNum type="arabicPeriod" startAt="6"/>
            </a:pPr>
            <a:endParaRPr lang="ru-RU" sz="2000" b="1" dirty="0" smtClean="0"/>
          </a:p>
          <a:p>
            <a:pPr marL="539496" indent="-457200">
              <a:buFont typeface="Wingdings 2"/>
              <a:buAutoNum type="arabicPeriod" startAt="6"/>
            </a:pPr>
            <a:endParaRPr lang="ru-RU" sz="2000" b="1" dirty="0" smtClean="0"/>
          </a:p>
          <a:p>
            <a:pPr marL="539496" indent="-457200">
              <a:buFont typeface="Wingdings 2"/>
              <a:buAutoNum type="arabicPeriod" startAt="6"/>
            </a:pPr>
            <a:endParaRPr lang="en-US" sz="2000" b="1" dirty="0" smtClean="0">
              <a:hlinkClick r:id="rId7"/>
            </a:endParaRPr>
          </a:p>
          <a:p>
            <a:pPr marL="539496" indent="-457200">
              <a:buFont typeface="Wingdings 2"/>
              <a:buAutoNum type="arabicPeriod" startAt="6"/>
            </a:pPr>
            <a:endParaRPr lang="ru-RU" sz="2000" b="1" dirty="0" smtClean="0">
              <a:hlinkClick r:id="rId7"/>
            </a:endParaRPr>
          </a:p>
          <a:p>
            <a:pPr marL="539496" indent="-457200">
              <a:buFont typeface="Wingdings 2"/>
              <a:buAutoNum type="arabicPeriod" startAt="6"/>
            </a:pPr>
            <a:endParaRPr lang="ru-RU" sz="2000" b="1" dirty="0" smtClean="0"/>
          </a:p>
          <a:p>
            <a:pPr marL="539496" indent="-457200">
              <a:buAutoNum type="arabicPeriod" startAt="6"/>
            </a:pPr>
            <a:endParaRPr lang="en-US" sz="2000" dirty="0" smtClean="0">
              <a:solidFill>
                <a:srgbClr val="0070C0"/>
              </a:solidFill>
            </a:endParaRPr>
          </a:p>
          <a:p>
            <a:pPr marL="539496" indent="-457200">
              <a:buAutoNum type="arabicPeriod" startAt="6"/>
            </a:pPr>
            <a:endParaRPr lang="en-US" sz="2000" dirty="0" smtClean="0">
              <a:solidFill>
                <a:srgbClr val="0070C0"/>
              </a:solidFill>
            </a:endParaRPr>
          </a:p>
          <a:p>
            <a:pPr marL="539496" indent="-457200">
              <a:buAutoNum type="arabicPeriod" startAt="6"/>
            </a:pPr>
            <a:endParaRPr lang="ru-RU" sz="20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Foydalangan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adabiyotlar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14422"/>
            <a:ext cx="7498080" cy="4800600"/>
          </a:xfrm>
        </p:spPr>
        <p:txBody>
          <a:bodyPr>
            <a:normAutofit lnSpcReduction="10000"/>
          </a:bodyPr>
          <a:lstStyle/>
          <a:p>
            <a:pPr marL="539496" indent="-457200">
              <a:buFont typeface="+mj-lt"/>
              <a:buAutoNum type="arabicPeriod" startAt="11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Применение термической, химико-термической и термомеханической обработки металлов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сплавов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ozlib.com/824705/tehnika/primenenie_termicheskoy_himiko_termicheskoy_termomehanicheskoy_obrabotki_metallov_splavov#284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539496" indent="-457200">
              <a:buFont typeface="+mj-lt"/>
              <a:buAutoNum type="arabicPeriod" startAt="11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Химико-термическая и термомеханическая обработка металлов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сплавов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ozlib.com/824704/tehnika/himiko_termicheskaya_termomehanicheskaya_obrabotka_metallov_splavov#348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11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Химико-термическая обработка стали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ppt-online.org/28931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11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Основные виды термической обработки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ppt-online.org/562465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11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Термическая обработка стали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ump-m.com/spravochnik/termicheskaya-obrabotka-stali.html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Foydalangan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adabiyotlar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14422"/>
            <a:ext cx="7498080" cy="4800600"/>
          </a:xfrm>
        </p:spPr>
        <p:txBody>
          <a:bodyPr>
            <a:normAutofit/>
          </a:bodyPr>
          <a:lstStyle/>
          <a:p>
            <a:pPr marL="539496" indent="-457200">
              <a:buFont typeface="+mj-lt"/>
              <a:buAutoNum type="arabicPeriod" startAt="16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Эдигаров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Г.М. Классификация комбинированных методов обработки на основе электромеханического упрочнения 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www.top-technologies.ru/ru/article/view?id=30792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16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Термическая обработка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металлов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//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www.mrmz.ru/article/v133/print/1.htm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16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Электрические способы обработки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металлов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studref.com/308381/tehnika/elektricheskie_sposoby_obrabotki_metallov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16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Химико-термическая обработка металлов и сплавов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ppt-online.org/754731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16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Ионно-плазменное упрочнение 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ppt-online.org/98457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16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Cкоростное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Ионно-Плазменное Вакуумное Магнетронное Распыление —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СИПМР 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www.inacotec.com/technology/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sipmr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16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16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16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16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</a:rPr>
              <a:t>Foydalangan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</a:rPr>
              <a:t>adabiyotlar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28" y="1214422"/>
            <a:ext cx="7498080" cy="4800600"/>
          </a:xfrm>
        </p:spPr>
        <p:txBody>
          <a:bodyPr>
            <a:normAutofit fontScale="92500" lnSpcReduction="10000"/>
          </a:bodyPr>
          <a:lstStyle/>
          <a:p>
            <a:pPr marL="539496" indent="-457200" fontAlgn="t">
              <a:buFont typeface="+mj-lt"/>
              <a:buAutoNum type="arabicPeriod" startAt="22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Использование плазменных методов для модификации поверхности металлов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// 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cyberleninka.ru/article/n/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sz="2000" b="1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ispolzovanie-plazmennyh-metodov-dlya-modifikatsii-poverhnosti-metallov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22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Подбор вакуумного оборудования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https://tkm71.ru/ionno-plazmennoe-napylenie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22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Азотирование стали.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://knia.ru/azotirovanie-stali-naznachenie-tehnologiya-i-raznovidnosti-processa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22"/>
            </a:pPr>
            <a:r>
              <a:rPr lang="ru-RU" sz="2000" dirty="0" smtClean="0"/>
              <a:t>Распыление </a:t>
            </a:r>
            <a:r>
              <a:rPr lang="ru-RU" sz="2000" dirty="0" smtClean="0"/>
              <a:t>ионно-плазменное // </a:t>
            </a:r>
            <a:r>
              <a:rPr lang="en-US" sz="2000" dirty="0" smtClean="0">
                <a:hlinkClick r:id="rId5"/>
              </a:rPr>
              <a:t>https://mash-xxl.info/info/63000</a:t>
            </a:r>
            <a:r>
              <a:rPr lang="en-US" sz="2000" dirty="0" smtClean="0">
                <a:hlinkClick r:id="rId5"/>
              </a:rPr>
              <a:t>/</a:t>
            </a:r>
            <a:endParaRPr lang="ru-RU" sz="2000" dirty="0" smtClean="0"/>
          </a:p>
          <a:p>
            <a:pPr marL="539496" indent="-457200">
              <a:buFont typeface="+mj-lt"/>
              <a:buAutoNum type="arabicPeriod" startAt="22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Ионно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диффузионные методы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ХТ //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https://present5.com/ionno-diffuzionnye-metody-xto-vakuumnoe-ionno-plazmennoe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9496" indent="-457200">
              <a:buFont typeface="+mj-lt"/>
              <a:buAutoNum type="arabicPeriod" startAt="22"/>
            </a:pP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Скрипаченко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К.К., Шумилин А.И.,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Усовершенствование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установки ионно-плазменного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напыления //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  <a:hlinkClick r:id="rId7"/>
              </a:rPr>
              <a:t>www.rusnauka.com/2_KAND_2014/Phisica/3_155883.doc.htm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22"/>
            </a:pPr>
            <a:endParaRPr lang="ru-RU" sz="2000" dirty="0" smtClean="0"/>
          </a:p>
          <a:p>
            <a:pPr marL="539496" indent="-457200">
              <a:buFont typeface="+mj-lt"/>
              <a:buAutoNum type="arabicPeriod" startAt="22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496" indent="-457200">
              <a:buFont typeface="+mj-lt"/>
              <a:buAutoNum type="arabicPeriod" startAt="22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2955</TotalTime>
  <Words>1771</Words>
  <Application>Microsoft Office PowerPoint</Application>
  <PresentationFormat>Экран (4:3)</PresentationFormat>
  <Paragraphs>352</Paragraphs>
  <Slides>57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58" baseType="lpstr">
      <vt:lpstr>Солнцестояние</vt:lpstr>
      <vt:lpstr>11-ma’vzu.  Detal yuzalariga yuza, termo va kimyoviy ishlov berish </vt:lpstr>
      <vt:lpstr>Qismlar yuzasiga ishlov berish usullari tavsifi</vt:lpstr>
      <vt:lpstr>Sirtlar sofligi ta’minlash usullari</vt:lpstr>
      <vt:lpstr>Sirtlar sofligi tavsifi</vt:lpstr>
      <vt:lpstr>  Jilvirlash  </vt:lpstr>
      <vt:lpstr>  Jilvirlash turlari  </vt:lpstr>
      <vt:lpstr>  Jilvirlash  </vt:lpstr>
      <vt:lpstr>  Jilvirlash  </vt:lpstr>
      <vt:lpstr>Jilvirlashda yuzalar sifatiga  ta’sir etuvchi  omillari</vt:lpstr>
      <vt:lpstr>Toza shlov berish va bezash (pritirka va dovodka) sxemalari</vt:lpstr>
      <vt:lpstr>Toza shlov berish va bezash (pritirka va dovodka) asboblari</vt:lpstr>
      <vt:lpstr>Honlama (honingovaniye) asboblari</vt:lpstr>
      <vt:lpstr>Honlama (honingovaniye) sanoat asboblari</vt:lpstr>
      <vt:lpstr>Superfinishirovaniye ishlov berish sxemasi </vt:lpstr>
      <vt:lpstr>3871Б dastgohida   superfinishirovaniye sxemalari</vt:lpstr>
      <vt:lpstr>Polirovka va polirovka qilingan metall buyumlar</vt:lpstr>
      <vt:lpstr>Ultratovush bilan tozalash namunalari</vt:lpstr>
      <vt:lpstr>Sanoat ultratovush bilan tozalash gastgoh sxemasi</vt:lpstr>
      <vt:lpstr>Plazma bilan sirtlash sanoat jihozi</vt:lpstr>
      <vt:lpstr>Plazma bilan sirtlash sanoat jihozi</vt:lpstr>
      <vt:lpstr>Po’latlarni qattiq karbyurizatorli muhitda sementitlash sxemasi</vt:lpstr>
      <vt:lpstr>  Issiqlik bilan ishlov berish   </vt:lpstr>
      <vt:lpstr>Issiqlik bilan ishlov berish usullarining tasnifi</vt:lpstr>
      <vt:lpstr>  Issiqlik bilan ishlov berish   </vt:lpstr>
      <vt:lpstr>  Issiqlik bilan ishlov berish   </vt:lpstr>
      <vt:lpstr>  Issiqlik bilan ishlov berish   </vt:lpstr>
      <vt:lpstr>Po’latni toblash jarayoni</vt:lpstr>
      <vt:lpstr>Po’latni o’rta o’lchamli pechida toblash jarayoni</vt:lpstr>
      <vt:lpstr>Po’latni katta o’lchamli pechida toblash jarayoni</vt:lpstr>
      <vt:lpstr>Po’latni shaxta turidagi katta o’lchamli toblash jarayoni</vt:lpstr>
      <vt:lpstr>Po’latni ulkan gorizontal turidagi pechida toblash</vt:lpstr>
      <vt:lpstr>Yzalarga yangi yondashuvda ishlov berish usullari</vt:lpstr>
      <vt:lpstr>Виды современного оборудования</vt:lpstr>
      <vt:lpstr>Виды современного оборудования</vt:lpstr>
      <vt:lpstr>Виды современного оборудования</vt:lpstr>
      <vt:lpstr>YANGI TEXNOLOGIYALARNI  TANLASH ALGIRITMI</vt:lpstr>
      <vt:lpstr>Ilg’or metallni qayta ishlash mashinalari va ularning rivojlanish tendentsiyalari</vt:lpstr>
      <vt:lpstr>Ilg’or metallga ishlov mashinalari va ularning rivojlanish tendentsiyalari</vt:lpstr>
      <vt:lpstr>Установка ионно-плазменного напыления</vt:lpstr>
      <vt:lpstr>Texnologik jihozlarning tasniflanishi</vt:lpstr>
      <vt:lpstr>Termo ishlov - yeilishga qarshi talablarni qondirish usuli</vt:lpstr>
      <vt:lpstr>NOAN'ANAVIY ISHLOV BERISH  USYLLARI</vt:lpstr>
      <vt:lpstr>Electr  ishlov berish mashinasi (EDM machinasi) (Edison Industrial Service Center rasmi)</vt:lpstr>
      <vt:lpstr>Yakindan olingan plazma ishlov berish jarayoni</vt:lpstr>
      <vt:lpstr>Noan'anaviy jarayonlarni (NT) rivojlantirish zarurati:</vt:lpstr>
      <vt:lpstr>NT jarayonlarini tasniflash</vt:lpstr>
      <vt:lpstr>Metallarga ishlov berish turlari, usullari va jihozlar  (Simli EDM dastgohi)</vt:lpstr>
      <vt:lpstr>1. Muraqqab shakllar, press-formalar, shtamplar ishlab chiqishda foydalaniladi.  2. Elektrochaqmoq va elektroimpuls dastgohlarda amalga oshiriladi. 3. Ishchi element – bu kerakli shaklga ega elektrod.  4. Detal – bu vannada elektr tok o’tqazmaydigan suyiklikka botirilgan anod. </vt:lpstr>
      <vt:lpstr>  5. Ma’lum masofada anod va katod o’rtasida elektr razryad bo’ladiva detal yuzasi harorati 10 ming C° gacha oshadi. 6. Qisqa vaqt ichida material qisman eriydi va temir parchasi  mikroportlatish natijasida uloktiriladi.   7. Ush bu usull juda tejamkor.</vt:lpstr>
      <vt:lpstr>Elektroerozion usuli</vt:lpstr>
      <vt:lpstr>HULOSA VA TAKLIFLAR</vt:lpstr>
      <vt:lpstr>Foydalangan adabiyotlar</vt:lpstr>
      <vt:lpstr>Foydalangan adabiyotlar</vt:lpstr>
      <vt:lpstr>Foydalangan adabiyotlar</vt:lpstr>
      <vt:lpstr>Foydalangan adabiyotlar</vt:lpstr>
      <vt:lpstr>Foydalangan adabiyotlar</vt:lpstr>
      <vt:lpstr>Слайд 57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109</cp:revision>
  <dcterms:created xsi:type="dcterms:W3CDTF">2021-05-20T07:27:36Z</dcterms:created>
  <dcterms:modified xsi:type="dcterms:W3CDTF">2021-05-28T19:08:58Z</dcterms:modified>
</cp:coreProperties>
</file>