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14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32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3" r:id="rId21"/>
    <p:sldId id="334" r:id="rId22"/>
    <p:sldId id="337" r:id="rId23"/>
    <p:sldId id="335" r:id="rId24"/>
    <p:sldId id="336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5" r:id="rId43"/>
    <p:sldId id="356" r:id="rId44"/>
    <p:sldId id="360" r:id="rId45"/>
    <p:sldId id="358" r:id="rId46"/>
    <p:sldId id="359" r:id="rId47"/>
    <p:sldId id="365" r:id="rId48"/>
    <p:sldId id="366" r:id="rId49"/>
    <p:sldId id="367" r:id="rId50"/>
    <p:sldId id="372" r:id="rId51"/>
    <p:sldId id="368" r:id="rId52"/>
    <p:sldId id="370" r:id="rId53"/>
    <p:sldId id="373" r:id="rId54"/>
    <p:sldId id="371" r:id="rId55"/>
    <p:sldId id="361" r:id="rId56"/>
    <p:sldId id="363" r:id="rId57"/>
    <p:sldId id="364" r:id="rId58"/>
    <p:sldId id="313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5/31/2021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sapr.ru/article/20112" TargetMode="External"/><Relationship Id="rId2" Type="http://schemas.openxmlformats.org/officeDocument/2006/relationships/hyperlink" Target="https://etu.ru/assets/%20files/Faculty-Fibs/PMIG/bolshakov-sozdanie-trehmernyh-modelej-i-konstruktorskoj-dokumentacii-v-sisteme-kompas-3d.pdf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nanocad.ru/products/%20nanocad_free/" TargetMode="External"/><Relationship Id="rId4" Type="http://schemas.openxmlformats.org/officeDocument/2006/relationships/hyperlink" Target="https://habr.com/ru/company/nanosoft/blog/522358/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sapr.ru/article/25506" TargetMode="External"/><Relationship Id="rId7" Type="http://schemas.openxmlformats.org/officeDocument/2006/relationships/hyperlink" Target="https://www.volpi.ru/files/vkm/vkm_tutorial%20/vipolnenie_sborochnych_chertezhey_komp_modelirovanie_sborok.pdf" TargetMode="External"/><Relationship Id="rId2" Type="http://schemas.openxmlformats.org/officeDocument/2006/relationships/hyperlink" Target="https://www.sibsau.ru/%20sveden/edufiles/87284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habr.com/%20ru/%20company/%20nanosoft/%20523334/" TargetMode="External"/><Relationship Id="rId5" Type="http://schemas.openxmlformats.org/officeDocument/2006/relationships/hyperlink" Target="http://mysapr.com/pages/download.php" TargetMode="External"/><Relationship Id="rId4" Type="http://schemas.openxmlformats.org/officeDocument/2006/relationships/hyperlink" Target="https://sapr.ru/article/25410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habr.com/ru/post/451266/" TargetMode="External"/><Relationship Id="rId2" Type="http://schemas.openxmlformats.org/officeDocument/2006/relationships/hyperlink" Target="https://www.infosystems.ru/courses/avtorskie%20_%20unikalnye/trekhmernoe_modelirovanie_detaley_i_sborochnykh_edinits_v_sisteme_kompas_3d/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en.ppt-online.org/738727" TargetMode="External"/><Relationship Id="rId4" Type="http://schemas.openxmlformats.org/officeDocument/2006/relationships/hyperlink" Target="https://books.google.co.uz/books?id=gbs_navlinks_s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12-ma’vzu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MASHINASOZLIKDA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YIG’UV ISHLARINI 3D LOYIHALASH.  3D MODELLAR TURLARI</a:t>
            </a:r>
            <a:r>
              <a:rPr lang="en-US" sz="3600" b="1" dirty="0" smtClean="0"/>
              <a:t>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1368145"/>
            <a:ext cx="7358114" cy="266719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133579" algn="ctr">
              <a:spcAft>
                <a:spcPts val="1288"/>
              </a:spcAft>
            </a:pPr>
            <a:r>
              <a:rPr lang="en-US" sz="2000" b="1" dirty="0" err="1">
                <a:latin typeface="Times New Roman"/>
              </a:rPr>
              <a:t>Reja</a:t>
            </a:r>
            <a:endParaRPr lang="en-US" sz="2000" b="1" dirty="0">
              <a:latin typeface="Times New Roman"/>
            </a:endParaRPr>
          </a:p>
          <a:p>
            <a:pPr algn="just">
              <a:lnSpc>
                <a:spcPts val="2924"/>
              </a:lnSpc>
            </a:pPr>
            <a:r>
              <a:rPr lang="en-US" sz="2100" dirty="0">
                <a:latin typeface="Times New Roman"/>
              </a:rPr>
              <a:t>1.    </a:t>
            </a:r>
            <a:r>
              <a:rPr lang="en-US" sz="2100" dirty="0" err="1">
                <a:latin typeface="Times New Roman"/>
              </a:rPr>
              <a:t>Mashinasozlikda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loyihalash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ishlarining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mazmuni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va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ahamiyati</a:t>
            </a:r>
            <a:r>
              <a:rPr lang="en-US" sz="2100" dirty="0">
                <a:latin typeface="Times New Roman"/>
              </a:rPr>
              <a:t>.</a:t>
            </a:r>
          </a:p>
          <a:p>
            <a:pPr algn="just">
              <a:lnSpc>
                <a:spcPts val="2924"/>
              </a:lnSpc>
            </a:pPr>
            <a:r>
              <a:rPr lang="en-US" sz="2100" dirty="0">
                <a:latin typeface="Times New Roman"/>
              </a:rPr>
              <a:t>2.    </a:t>
            </a:r>
            <a:r>
              <a:rPr lang="en-US" sz="2100" dirty="0" err="1">
                <a:latin typeface="Times New Roman"/>
              </a:rPr>
              <a:t>Modellashtirish</a:t>
            </a:r>
            <a:r>
              <a:rPr lang="en-US" sz="2100" dirty="0">
                <a:latin typeface="Times New Roman"/>
              </a:rPr>
              <a:t>. 3D </a:t>
            </a:r>
            <a:r>
              <a:rPr lang="en-US" sz="2100" dirty="0" err="1">
                <a:latin typeface="Times New Roman"/>
              </a:rPr>
              <a:t>Modellashtirish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asoslari</a:t>
            </a:r>
            <a:endParaRPr lang="en-US" sz="2100" dirty="0">
              <a:latin typeface="Times New Roman"/>
            </a:endParaRPr>
          </a:p>
          <a:p>
            <a:pPr marL="612235" indent="-612235">
              <a:lnSpc>
                <a:spcPts val="2924"/>
              </a:lnSpc>
            </a:pPr>
            <a:r>
              <a:rPr lang="en-US" sz="2100" dirty="0">
                <a:latin typeface="Times New Roman"/>
              </a:rPr>
              <a:t>3.    </a:t>
            </a:r>
            <a:r>
              <a:rPr lang="en-US" sz="2100" dirty="0" err="1">
                <a:latin typeface="Times New Roman"/>
              </a:rPr>
              <a:t>Mashinosozlik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buyumlarning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murakkab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tarkibiy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qismlarini</a:t>
            </a:r>
            <a:r>
              <a:rPr lang="en-US" sz="2100" dirty="0">
                <a:latin typeface="Times New Roman"/>
              </a:rPr>
              <a:t> l </a:t>
            </a:r>
            <a:r>
              <a:rPr lang="en-US" sz="2100" dirty="0" err="1">
                <a:latin typeface="Times New Roman"/>
              </a:rPr>
              <a:t>oyihalashning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dastlabki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bosqichlarida</a:t>
            </a:r>
            <a:r>
              <a:rPr lang="en-US" sz="2100" dirty="0">
                <a:latin typeface="Times New Roman"/>
              </a:rPr>
              <a:t> 3D </a:t>
            </a:r>
            <a:r>
              <a:rPr lang="en-US" sz="2100" dirty="0" err="1">
                <a:latin typeface="Times New Roman"/>
              </a:rPr>
              <a:t>modellashtirish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namunasi</a:t>
            </a:r>
            <a:r>
              <a:rPr lang="en-US" sz="2100" dirty="0">
                <a:latin typeface="Times New Roman"/>
              </a:rPr>
              <a:t>.</a:t>
            </a:r>
          </a:p>
          <a:p>
            <a:pPr marL="612235" indent="-612235">
              <a:lnSpc>
                <a:spcPts val="2924"/>
              </a:lnSpc>
            </a:pPr>
            <a:r>
              <a:rPr lang="en-US" sz="2100" dirty="0">
                <a:latin typeface="Times New Roman"/>
              </a:rPr>
              <a:t>4.    </a:t>
            </a:r>
            <a:r>
              <a:rPr lang="en-US" sz="2100" dirty="0" err="1">
                <a:latin typeface="Times New Roman"/>
              </a:rPr>
              <a:t>Mashinosozlik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buyumlarnin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gyiguv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birliklariga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kiruvchi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loyihalash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uchun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muraqqab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tana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qismlarning</a:t>
            </a:r>
            <a:r>
              <a:rPr lang="en-US" sz="2100" dirty="0">
                <a:latin typeface="Times New Roman"/>
              </a:rPr>
              <a:t> 3D </a:t>
            </a:r>
            <a:r>
              <a:rPr lang="en-US" sz="2100" dirty="0" err="1">
                <a:latin typeface="Times New Roman"/>
              </a:rPr>
              <a:t>modellashtirish</a:t>
            </a:r>
            <a:r>
              <a:rPr lang="en-US" sz="2100" dirty="0">
                <a:latin typeface="Times New Roman"/>
              </a:rPr>
              <a:t> </a:t>
            </a:r>
            <a:r>
              <a:rPr lang="en-US" sz="2100" dirty="0" err="1">
                <a:latin typeface="Times New Roman"/>
              </a:rPr>
              <a:t>namunasi</a:t>
            </a:r>
            <a:r>
              <a:rPr lang="en-US" sz="21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2079" y="1071546"/>
            <a:ext cx="7921921" cy="4966781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200368" algn="ctr">
              <a:spcAft>
                <a:spcPts val="1473"/>
              </a:spcAft>
            </a:pPr>
            <a:r>
              <a:rPr lang="en-US" sz="1900" b="1" dirty="0" err="1">
                <a:latin typeface="Times New Roman"/>
              </a:rPr>
              <a:t>Mashinasozlikda</a:t>
            </a:r>
            <a:r>
              <a:rPr lang="en-US" sz="1900" b="1" dirty="0">
                <a:latin typeface="Times New Roman"/>
              </a:rPr>
              <a:t> </a:t>
            </a:r>
            <a:r>
              <a:rPr lang="en-US" sz="1900" b="1" dirty="0" err="1">
                <a:latin typeface="Times New Roman"/>
              </a:rPr>
              <a:t>loyihalash</a:t>
            </a:r>
            <a:r>
              <a:rPr lang="en-US" sz="1900" b="1" dirty="0">
                <a:latin typeface="Times New Roman"/>
              </a:rPr>
              <a:t> </a:t>
            </a:r>
            <a:r>
              <a:rPr lang="en-US" sz="1900" b="1" dirty="0" err="1">
                <a:latin typeface="Times New Roman"/>
              </a:rPr>
              <a:t>ishlarining</a:t>
            </a:r>
            <a:r>
              <a:rPr lang="en-US" sz="1900" b="1" dirty="0">
                <a:latin typeface="Times New Roman"/>
              </a:rPr>
              <a:t> </a:t>
            </a:r>
            <a:r>
              <a:rPr lang="en-US" sz="1900" b="1" dirty="0" err="1">
                <a:latin typeface="Times New Roman"/>
              </a:rPr>
              <a:t>ahamiyati</a:t>
            </a:r>
            <a:endParaRPr lang="en-US" sz="1900" b="1" dirty="0">
              <a:latin typeface="Times New Roman"/>
            </a:endParaRPr>
          </a:p>
          <a:p>
            <a:pPr indent="222631">
              <a:lnSpc>
                <a:spcPts val="2566"/>
              </a:lnSpc>
              <a:spcAft>
                <a:spcPts val="184"/>
              </a:spcAft>
            </a:pPr>
            <a:r>
              <a:rPr lang="en-US" sz="1900" dirty="0" err="1">
                <a:latin typeface="Times New Roman"/>
              </a:rPr>
              <a:t>Mashinasozlikda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loyihalash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ishlarining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ahamiyatini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qyidagi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raqamlar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bilan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izohlash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mumkin</a:t>
            </a:r>
            <a:r>
              <a:rPr lang="en-US" sz="1900" dirty="0">
                <a:latin typeface="Times New Roman"/>
              </a:rPr>
              <a:t>:</a:t>
            </a:r>
          </a:p>
          <a:p>
            <a:pPr marL="411867" indent="-189236">
              <a:lnSpc>
                <a:spcPts val="3324"/>
              </a:lnSpc>
            </a:pPr>
            <a:r>
              <a:rPr lang="en-US" sz="1900" dirty="0">
                <a:latin typeface="Times New Roman"/>
              </a:rPr>
              <a:t>•    </a:t>
            </a:r>
            <a:r>
              <a:rPr lang="en-US" sz="1900" dirty="0" err="1">
                <a:latin typeface="Times New Roman"/>
              </a:rPr>
              <a:t>Rossia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mahsuloti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bo’lmish</a:t>
            </a:r>
            <a:r>
              <a:rPr lang="en-US" sz="1900" dirty="0">
                <a:latin typeface="Times New Roman"/>
              </a:rPr>
              <a:t> EO-2621 </a:t>
            </a:r>
            <a:r>
              <a:rPr lang="en-US" sz="1900" dirty="0" err="1">
                <a:latin typeface="Times New Roman"/>
              </a:rPr>
              <a:t>ekskavatorning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vazni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bo’yicha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shu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klassdagi</a:t>
            </a:r>
            <a:r>
              <a:rPr lang="en-US" sz="1900" dirty="0">
                <a:latin typeface="Times New Roman"/>
              </a:rPr>
              <a:t> “</a:t>
            </a:r>
            <a:r>
              <a:rPr lang="en-US" sz="1900" dirty="0" err="1">
                <a:latin typeface="Times New Roman"/>
              </a:rPr>
              <a:t>Poklein</a:t>
            </a:r>
            <a:r>
              <a:rPr lang="en-US" sz="1900" dirty="0">
                <a:latin typeface="Times New Roman"/>
              </a:rPr>
              <a:t>” (</a:t>
            </a:r>
            <a:r>
              <a:rPr lang="en-US" sz="1900" dirty="0" err="1">
                <a:latin typeface="Times New Roman"/>
              </a:rPr>
              <a:t>Germaniya</a:t>
            </a:r>
            <a:r>
              <a:rPr lang="en-US" sz="1900" dirty="0">
                <a:latin typeface="Times New Roman"/>
              </a:rPr>
              <a:t>) </a:t>
            </a:r>
            <a:r>
              <a:rPr lang="en-US" sz="1900" dirty="0" err="1">
                <a:latin typeface="Times New Roman"/>
              </a:rPr>
              <a:t>ekskavatoriga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nisbatan</a:t>
            </a:r>
            <a:r>
              <a:rPr lang="en-US" sz="1900" dirty="0">
                <a:latin typeface="Times New Roman"/>
              </a:rPr>
              <a:t> 9 </a:t>
            </a:r>
            <a:r>
              <a:rPr lang="en-US" sz="1900" dirty="0" err="1">
                <a:latin typeface="Times New Roman"/>
              </a:rPr>
              <a:t>tonna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ortiq</a:t>
            </a:r>
            <a:r>
              <a:rPr lang="en-US" sz="1900" dirty="0">
                <a:latin typeface="Times New Roman"/>
              </a:rPr>
              <a:t>,</a:t>
            </a:r>
          </a:p>
          <a:p>
            <a:pPr marL="411867" indent="-189236">
              <a:lnSpc>
                <a:spcPts val="3324"/>
              </a:lnSpc>
            </a:pPr>
            <a:r>
              <a:rPr lang="en-US" sz="1900" dirty="0">
                <a:latin typeface="Times New Roman"/>
              </a:rPr>
              <a:t>•    KE-405-2 </a:t>
            </a:r>
            <a:r>
              <a:rPr lang="en-US" sz="1900" dirty="0" err="1">
                <a:latin typeface="Times New Roman"/>
              </a:rPr>
              <a:t>minora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krani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o’z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analogi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Germaniyaning</a:t>
            </a:r>
            <a:r>
              <a:rPr lang="en-US" sz="1900" dirty="0">
                <a:latin typeface="Times New Roman"/>
              </a:rPr>
              <a:t> “Reiner” </a:t>
            </a:r>
            <a:r>
              <a:rPr lang="en-US" sz="1900" dirty="0" err="1">
                <a:latin typeface="Times New Roman"/>
              </a:rPr>
              <a:t>minora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kranidan</a:t>
            </a:r>
            <a:r>
              <a:rPr lang="en-US" sz="1900" dirty="0">
                <a:latin typeface="Times New Roman"/>
              </a:rPr>
              <a:t> 26 </a:t>
            </a:r>
            <a:r>
              <a:rPr lang="en-US" sz="1900" dirty="0" err="1">
                <a:latin typeface="Times New Roman"/>
              </a:rPr>
              <a:t>tonnagacha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og’irroq</a:t>
            </a:r>
            <a:r>
              <a:rPr lang="en-US" sz="1900" dirty="0">
                <a:latin typeface="Times New Roman"/>
              </a:rPr>
              <a:t>,</a:t>
            </a:r>
          </a:p>
          <a:p>
            <a:pPr marL="222631" algn="just">
              <a:lnSpc>
                <a:spcPts val="3324"/>
              </a:lnSpc>
            </a:pPr>
            <a:r>
              <a:rPr lang="en-US" sz="1900" dirty="0">
                <a:latin typeface="Times New Roman"/>
              </a:rPr>
              <a:t>•    T-130M </a:t>
            </a:r>
            <a:r>
              <a:rPr lang="en-US" sz="1900" dirty="0" err="1">
                <a:latin typeface="Times New Roman"/>
              </a:rPr>
              <a:t>traktori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vazni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AQShlik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analogi</a:t>
            </a:r>
            <a:r>
              <a:rPr lang="en-US" sz="1900" dirty="0">
                <a:latin typeface="Times New Roman"/>
              </a:rPr>
              <a:t> D-7P </a:t>
            </a:r>
            <a:r>
              <a:rPr lang="en-US" sz="1900" dirty="0" err="1">
                <a:latin typeface="Times New Roman"/>
              </a:rPr>
              <a:t>traktoridan</a:t>
            </a:r>
            <a:r>
              <a:rPr lang="en-US" sz="1900" dirty="0">
                <a:latin typeface="Times New Roman"/>
              </a:rPr>
              <a:t> 730 kg </a:t>
            </a:r>
            <a:r>
              <a:rPr lang="en-US" sz="1900" dirty="0" err="1">
                <a:latin typeface="Times New Roman"/>
              </a:rPr>
              <a:t>yuqori</a:t>
            </a:r>
            <a:r>
              <a:rPr lang="en-US" sz="1900" dirty="0">
                <a:latin typeface="Times New Roman"/>
              </a:rPr>
              <a:t>,</a:t>
            </a:r>
          </a:p>
          <a:p>
            <a:pPr marL="411867" indent="-189236">
              <a:lnSpc>
                <a:spcPts val="3324"/>
              </a:lnSpc>
            </a:pPr>
            <a:r>
              <a:rPr lang="en-US" sz="1900" dirty="0">
                <a:latin typeface="Times New Roman"/>
              </a:rPr>
              <a:t>•    KAMAZ yuk </a:t>
            </a:r>
            <a:r>
              <a:rPr lang="en-US" sz="1900" dirty="0" err="1">
                <a:latin typeface="Times New Roman"/>
              </a:rPr>
              <a:t>tashish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avtomobili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esa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bir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yilda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o’z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vaznining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ortiqcha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yukini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tashish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uchun</a:t>
            </a:r>
            <a:r>
              <a:rPr lang="en-US" sz="1900" dirty="0">
                <a:latin typeface="Times New Roman"/>
              </a:rPr>
              <a:t> 1 </a:t>
            </a:r>
            <a:r>
              <a:rPr lang="en-US" sz="1900" dirty="0" err="1">
                <a:latin typeface="Times New Roman"/>
              </a:rPr>
              <a:t>avtomobil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uchun</a:t>
            </a:r>
            <a:r>
              <a:rPr lang="en-US" sz="1900" dirty="0">
                <a:latin typeface="Times New Roman"/>
              </a:rPr>
              <a:t> 3 </a:t>
            </a:r>
            <a:r>
              <a:rPr lang="en-US" sz="1900" dirty="0" err="1">
                <a:latin typeface="Times New Roman"/>
              </a:rPr>
              <a:t>tonna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yoqilg’i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qo’shimcha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sarflanadi</a:t>
            </a:r>
            <a:r>
              <a:rPr lang="en-US" sz="1900" dirty="0">
                <a:latin typeface="Times New Roman"/>
              </a:rPr>
              <a:t>.</a:t>
            </a:r>
          </a:p>
          <a:p>
            <a:pPr indent="222631">
              <a:lnSpc>
                <a:spcPts val="3324"/>
              </a:lnSpc>
            </a:pPr>
            <a:r>
              <a:rPr lang="en-US" sz="1900" dirty="0" err="1">
                <a:latin typeface="Times New Roman"/>
              </a:rPr>
              <a:t>Keltirilgan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raqamlar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mashinasozlik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ishlab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chiqarishning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haqiqiy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rivojlanish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darajasini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alohida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esa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konstruktorlik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ishlari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yaqqol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ko’rsatadi</a:t>
            </a:r>
            <a:r>
              <a:rPr lang="en-US" sz="19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1652" y="1000108"/>
            <a:ext cx="7932348" cy="419840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22631" algn="just">
              <a:lnSpc>
                <a:spcPts val="3324"/>
              </a:lnSpc>
            </a:pPr>
            <a:r>
              <a:rPr lang="en-US" sz="1900" b="1" dirty="0" err="1">
                <a:latin typeface="Times New Roman"/>
              </a:rPr>
              <a:t>Loyihalash</a:t>
            </a:r>
            <a:r>
              <a:rPr lang="en-US" sz="1900" b="1" dirty="0">
                <a:latin typeface="Times New Roman"/>
              </a:rPr>
              <a:t> (</a:t>
            </a:r>
            <a:r>
              <a:rPr lang="en-US" sz="1900" b="1" dirty="0" err="1">
                <a:latin typeface="Times New Roman"/>
              </a:rPr>
              <a:t>konstruirovaniye</a:t>
            </a:r>
            <a:r>
              <a:rPr lang="en-US" sz="1900" b="1" dirty="0">
                <a:latin typeface="Times New Roman"/>
              </a:rPr>
              <a:t>, design) </a:t>
            </a:r>
            <a:r>
              <a:rPr lang="en-US" sz="1900" dirty="0" err="1">
                <a:latin typeface="Times New Roman"/>
              </a:rPr>
              <a:t>bu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mashinasozlik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ishlab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chiqarishning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barcha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yutuqlari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ildizidur</a:t>
            </a:r>
            <a:r>
              <a:rPr lang="en-US" sz="1900" dirty="0">
                <a:latin typeface="Times New Roman"/>
              </a:rPr>
              <a:t>.</a:t>
            </a:r>
          </a:p>
          <a:p>
            <a:pPr indent="222631" algn="just">
              <a:lnSpc>
                <a:spcPts val="3324"/>
              </a:lnSpc>
            </a:pPr>
            <a:r>
              <a:rPr lang="en-US" sz="1900" dirty="0" err="1">
                <a:latin typeface="Times New Roman"/>
              </a:rPr>
              <a:t>Barcha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mahsulot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sifati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uning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uzoq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muddat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o’z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vazifasini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bajarishi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loyihalashda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topilgan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texnik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echimlar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qabul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qilingan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qarorlarning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natijasi</a:t>
            </a:r>
            <a:r>
              <a:rPr lang="en-US" sz="1900" dirty="0">
                <a:latin typeface="Times New Roman"/>
              </a:rPr>
              <a:t>. </a:t>
            </a:r>
            <a:r>
              <a:rPr lang="en-US" sz="1900" dirty="0" err="1">
                <a:latin typeface="Times New Roman"/>
              </a:rPr>
              <a:t>Aytib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o’tish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kerak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mashinalar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sifati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muddati</a:t>
            </a:r>
            <a:r>
              <a:rPr lang="en-US" sz="1900" dirty="0">
                <a:latin typeface="Times New Roman"/>
              </a:rPr>
              <a:t> 80% </a:t>
            </a:r>
            <a:r>
              <a:rPr lang="en-US" sz="1900" dirty="0" err="1">
                <a:latin typeface="Times New Roman"/>
              </a:rPr>
              <a:t>ga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loyiha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sifatiga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bog’likdur</a:t>
            </a:r>
            <a:r>
              <a:rPr lang="en-US" sz="1900" dirty="0">
                <a:latin typeface="Times New Roman"/>
              </a:rPr>
              <a:t>.</a:t>
            </a:r>
          </a:p>
          <a:p>
            <a:pPr indent="222631" algn="just">
              <a:lnSpc>
                <a:spcPts val="3324"/>
              </a:lnSpc>
            </a:pPr>
            <a:r>
              <a:rPr lang="en-US" sz="1900" dirty="0" err="1">
                <a:latin typeface="Times New Roman"/>
              </a:rPr>
              <a:t>Mahsulotning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loyihasi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uning</a:t>
            </a:r>
            <a:r>
              <a:rPr lang="en-US" sz="1900" dirty="0">
                <a:latin typeface="Times New Roman"/>
              </a:rPr>
              <a:t> visual </a:t>
            </a:r>
            <a:r>
              <a:rPr lang="en-US" sz="1900" dirty="0" err="1">
                <a:latin typeface="Times New Roman"/>
              </a:rPr>
              <a:t>tasavvuri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bilan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boshlanadi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ularning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taqdimoti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eskizlari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texnik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shartlari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eskizlari</a:t>
            </a:r>
            <a:r>
              <a:rPr lang="en-US" sz="1900" dirty="0">
                <a:latin typeface="Times New Roman"/>
              </a:rPr>
              <a:t>, </a:t>
            </a:r>
            <a:r>
              <a:rPr lang="en-US" sz="1900" dirty="0" err="1">
                <a:latin typeface="Times New Roman"/>
              </a:rPr>
              <a:t>umumiy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detalllar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chizmalarini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chiqarish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bilan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tugayda</a:t>
            </a:r>
            <a:r>
              <a:rPr lang="en-US" sz="1900" dirty="0">
                <a:latin typeface="Times New Roman"/>
              </a:rPr>
              <a:t>.</a:t>
            </a:r>
          </a:p>
          <a:p>
            <a:pPr indent="222631" algn="just">
              <a:lnSpc>
                <a:spcPts val="3324"/>
              </a:lnSpc>
            </a:pPr>
            <a:r>
              <a:rPr lang="en-US" sz="1900" dirty="0" err="1">
                <a:latin typeface="Times New Roman"/>
              </a:rPr>
              <a:t>Keyin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kerakli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materiallarni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tanlash</a:t>
            </a:r>
            <a:r>
              <a:rPr lang="en-US" sz="1900" dirty="0">
                <a:latin typeface="Times New Roman"/>
              </a:rPr>
              <a:t>. </a:t>
            </a:r>
            <a:r>
              <a:rPr lang="en-US" sz="1900" dirty="0" err="1">
                <a:latin typeface="Times New Roman"/>
              </a:rPr>
              <a:t>Dizayn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jarayonida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ishlab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chiquvchi</a:t>
            </a:r>
            <a:r>
              <a:rPr lang="en-US" sz="1900" dirty="0">
                <a:latin typeface="Times New Roman"/>
              </a:rPr>
              <a:t> (</a:t>
            </a:r>
            <a:r>
              <a:rPr lang="en-US" sz="1900" dirty="0" err="1">
                <a:latin typeface="Times New Roman"/>
              </a:rPr>
              <a:t>dizayner</a:t>
            </a:r>
            <a:r>
              <a:rPr lang="en-US" sz="1900" dirty="0">
                <a:latin typeface="Times New Roman"/>
              </a:rPr>
              <a:t>) </a:t>
            </a:r>
            <a:r>
              <a:rPr lang="en-US" sz="1900" dirty="0" err="1">
                <a:latin typeface="Times New Roman"/>
              </a:rPr>
              <a:t>oldida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mahsulotning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ko’plab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variantlari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mavjud</a:t>
            </a:r>
            <a:r>
              <a:rPr lang="en-US" sz="1900" dirty="0">
                <a:latin typeface="Times New Roman"/>
              </a:rPr>
              <a:t> </a:t>
            </a:r>
            <a:r>
              <a:rPr lang="en-US" sz="1900" dirty="0" err="1">
                <a:latin typeface="Times New Roman"/>
              </a:rPr>
              <a:t>bo’ladi</a:t>
            </a:r>
            <a:r>
              <a:rPr lang="en-US" sz="19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071546"/>
            <a:ext cx="7929742" cy="3969003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22631">
              <a:lnSpc>
                <a:spcPts val="3324"/>
              </a:lnSpc>
              <a:spcAft>
                <a:spcPts val="184"/>
              </a:spcAft>
            </a:pPr>
            <a:r>
              <a:rPr lang="en-US" sz="2800" dirty="0" err="1">
                <a:latin typeface="Times New Roman"/>
              </a:rPr>
              <a:t>Sifat-qurilishning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yakuniy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maqsadi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ishonchli</a:t>
            </a:r>
            <a:r>
              <a:rPr lang="en-US" sz="2800" dirty="0">
                <a:latin typeface="Times New Roman"/>
              </a:rPr>
              <a:t> - </a:t>
            </a:r>
            <a:r>
              <a:rPr lang="en-US" sz="2800" dirty="0" err="1">
                <a:latin typeface="Times New Roman"/>
              </a:rPr>
              <a:t>mahsulotning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asosiy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xususiyatlarini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saqlab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qolishda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mahsulotning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belgilangan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maqsadga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erishish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qobiliyati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22631">
              <a:lnSpc>
                <a:spcPts val="3345"/>
              </a:lnSpc>
              <a:spcAft>
                <a:spcPts val="184"/>
              </a:spcAft>
            </a:pPr>
            <a:r>
              <a:rPr lang="en-US" sz="2800" b="1" dirty="0" err="1">
                <a:latin typeface="Times New Roman"/>
              </a:rPr>
              <a:t>Bardoshli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dirty="0">
                <a:latin typeface="Times New Roman"/>
              </a:rPr>
              <a:t>- </a:t>
            </a:r>
            <a:r>
              <a:rPr lang="en-US" sz="2800" dirty="0" err="1">
                <a:latin typeface="Times New Roman"/>
              </a:rPr>
              <a:t>mahsulotning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ma’lum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yuklanishda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ish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bajarish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holatida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bo’lish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qobiliyati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22631">
              <a:lnSpc>
                <a:spcPts val="3345"/>
              </a:lnSpc>
              <a:spcAft>
                <a:spcPts val="184"/>
              </a:spcAft>
            </a:pPr>
            <a:r>
              <a:rPr lang="en-US" sz="2800" b="1" dirty="0" err="1">
                <a:latin typeface="Times New Roman"/>
              </a:rPr>
              <a:t>Texnologik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dirty="0">
                <a:latin typeface="Times New Roman"/>
              </a:rPr>
              <a:t>- </a:t>
            </a:r>
            <a:r>
              <a:rPr lang="en-US" sz="2800" dirty="0" err="1">
                <a:latin typeface="Times New Roman"/>
              </a:rPr>
              <a:t>mahsulotni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ishlab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chiqarishning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iqtisodiy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texnologiyasi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talablariga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muvofiqligi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22631">
              <a:lnSpc>
                <a:spcPts val="3324"/>
              </a:lnSpc>
            </a:pPr>
            <a:r>
              <a:rPr lang="en-US" sz="2800" b="1" dirty="0" err="1">
                <a:latin typeface="Times New Roman"/>
              </a:rPr>
              <a:t>Iqtisodiy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dirty="0">
                <a:latin typeface="Times New Roman"/>
              </a:rPr>
              <a:t>- </a:t>
            </a:r>
            <a:r>
              <a:rPr lang="en-US" sz="2800" dirty="0" err="1">
                <a:latin typeface="Times New Roman"/>
              </a:rPr>
              <a:t>mahsulot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ishlab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chiqarishda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mehnat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va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materiallarning</a:t>
            </a:r>
            <a:r>
              <a:rPr lang="en-US" sz="2800" dirty="0">
                <a:latin typeface="Times New Roman"/>
              </a:rPr>
              <a:t> eng </a:t>
            </a:r>
            <a:r>
              <a:rPr lang="en-US" sz="2800" dirty="0" err="1">
                <a:latin typeface="Times New Roman"/>
              </a:rPr>
              <a:t>kam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xarajatlariga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muvofiqligi</a:t>
            </a:r>
            <a:r>
              <a:rPr lang="en-US" sz="28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142984"/>
            <a:ext cx="7927135" cy="376170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22631" algn="just">
              <a:lnSpc>
                <a:spcPts val="3324"/>
              </a:lnSpc>
            </a:pPr>
            <a:r>
              <a:rPr lang="en-US" sz="2400" b="1" dirty="0" err="1">
                <a:latin typeface="Times New Roman"/>
              </a:rPr>
              <a:t>Modellashtirish</a:t>
            </a:r>
            <a:r>
              <a:rPr lang="en-US" sz="2400" dirty="0" err="1">
                <a:latin typeface="Times New Roman"/>
              </a:rPr>
              <a:t>-har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qanday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ob’ekt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modelini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chizish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kelajak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imqoniyatlari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xakida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tasavvurlarni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formallashtirishdur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jarayonidir</a:t>
            </a:r>
            <a:r>
              <a:rPr lang="en-US" sz="2400" dirty="0">
                <a:latin typeface="Times New Roman"/>
              </a:rPr>
              <a:t> - </a:t>
            </a:r>
            <a:r>
              <a:rPr lang="en-US" sz="2400" dirty="0" err="1">
                <a:latin typeface="Times New Roman"/>
              </a:rPr>
              <a:t>fizik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matematik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mantiqiy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boshqa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usullar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bilan</a:t>
            </a:r>
            <a:r>
              <a:rPr lang="en-US" sz="2400" dirty="0">
                <a:latin typeface="Times New Roman"/>
              </a:rPr>
              <a:t>.</a:t>
            </a:r>
          </a:p>
          <a:p>
            <a:pPr indent="222631" algn="just">
              <a:lnSpc>
                <a:spcPts val="3324"/>
              </a:lnSpc>
            </a:pPr>
            <a:r>
              <a:rPr lang="en-US" sz="2400" b="1" dirty="0">
                <a:latin typeface="Times New Roman"/>
              </a:rPr>
              <a:t>Model </a:t>
            </a:r>
            <a:r>
              <a:rPr lang="en-US" sz="2400" dirty="0">
                <a:latin typeface="Times New Roman"/>
              </a:rPr>
              <a:t>- </a:t>
            </a:r>
            <a:r>
              <a:rPr lang="en-US" sz="2400" dirty="0" err="1">
                <a:latin typeface="Times New Roman"/>
              </a:rPr>
              <a:t>buyum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jarayonning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qurilmasini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tamoyilini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ko’rsatish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mo’ljallangan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mahsulotning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qisqartirilgan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yoki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kengaytirilgan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nusxasi</a:t>
            </a:r>
            <a:r>
              <a:rPr lang="en-US" sz="2400" dirty="0">
                <a:latin typeface="Times New Roman"/>
              </a:rPr>
              <a:t>. </a:t>
            </a:r>
            <a:r>
              <a:rPr lang="en-US" sz="2400" dirty="0" err="1">
                <a:latin typeface="Times New Roman"/>
              </a:rPr>
              <a:t>Hajmi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o’lchami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uzunligi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kengligi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balandligi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ko'rinishim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tizim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sifatida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ko’rsatishdir</a:t>
            </a:r>
            <a:r>
              <a:rPr lang="en-US" sz="2400" dirty="0">
                <a:latin typeface="Times New Roman"/>
              </a:rPr>
              <a:t>.</a:t>
            </a:r>
          </a:p>
          <a:p>
            <a:pPr indent="222631" algn="just">
              <a:lnSpc>
                <a:spcPts val="3324"/>
              </a:lnSpc>
            </a:pPr>
            <a:r>
              <a:rPr lang="en-US" sz="2400" dirty="0" err="1">
                <a:latin typeface="Times New Roman"/>
              </a:rPr>
              <a:t>Masalan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silliq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tsilindsimon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birikmalar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mashiasozlikda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butun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yig’uv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amallarning</a:t>
            </a:r>
            <a:r>
              <a:rPr lang="en-US" sz="2400" dirty="0">
                <a:latin typeface="Times New Roman"/>
              </a:rPr>
              <a:t> 20% ~ 40% </a:t>
            </a:r>
            <a:r>
              <a:rPr lang="en-US" sz="2400" dirty="0" err="1">
                <a:latin typeface="Times New Roman"/>
              </a:rPr>
              <a:t>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tashqil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etadi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shuning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ushbu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jarayonni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avtomatlashtirish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dolzarb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vazifa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bo’lib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olmoqda</a:t>
            </a:r>
            <a:r>
              <a:rPr lang="en-US" sz="24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642918"/>
            <a:ext cx="7950596" cy="413207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801472">
              <a:spcAft>
                <a:spcPts val="920"/>
              </a:spcAft>
            </a:pPr>
            <a:r>
              <a:rPr lang="en-US" sz="2400" b="1" dirty="0" err="1">
                <a:latin typeface="Times New Roman"/>
              </a:rPr>
              <a:t>Modellashtirish</a:t>
            </a:r>
            <a:r>
              <a:rPr lang="en-US" sz="2400" b="1" dirty="0">
                <a:latin typeface="Times New Roman"/>
              </a:rPr>
              <a:t>. 3D </a:t>
            </a:r>
            <a:r>
              <a:rPr lang="en-US" sz="2400" b="1" dirty="0" err="1">
                <a:latin typeface="Times New Roman"/>
              </a:rPr>
              <a:t>Modellashtirish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b="1" dirty="0" err="1">
                <a:solidFill>
                  <a:srgbClr val="333333"/>
                </a:solidFill>
                <a:latin typeface="Times New Roman"/>
              </a:rPr>
              <a:t>asoslari</a:t>
            </a:r>
            <a:endParaRPr lang="en-US" sz="2400" b="1" dirty="0">
              <a:solidFill>
                <a:srgbClr val="333333"/>
              </a:solidFill>
              <a:latin typeface="Times New Roman"/>
            </a:endParaRPr>
          </a:p>
          <a:p>
            <a:pPr indent="267157">
              <a:lnSpc>
                <a:spcPts val="3324"/>
              </a:lnSpc>
            </a:pPr>
            <a:r>
              <a:rPr lang="en-US" sz="2400" dirty="0">
                <a:solidFill>
                  <a:srgbClr val="333333"/>
                </a:solidFill>
                <a:latin typeface="Times New Roman"/>
              </a:rPr>
              <a:t>3D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modellashtirish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-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maksimal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aniqlik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bilan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ob’ektning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o’lchamini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,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shaklini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,</a:t>
            </a:r>
          </a:p>
          <a:p>
            <a:pPr>
              <a:lnSpc>
                <a:spcPts val="3324"/>
              </a:lnSpc>
            </a:pP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ko’rinishini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boshqa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xususiyatlarini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namoyish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etish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imkonini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beruvchi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virtual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modellarni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shakllantirish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jarayoni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.</a:t>
            </a:r>
          </a:p>
          <a:p>
            <a:pPr indent="267157">
              <a:lnSpc>
                <a:spcPts val="3324"/>
              </a:lnSpc>
            </a:pP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Aslida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,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bu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kompyuter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dasturlari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yordamida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uch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o’lchamli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tasvirlar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grafikalar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yaratishdir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.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Zamonaviy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kompyuter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grafikalari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juda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aniq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modellarni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aks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ettirishga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imkon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beradi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,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shuningdek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, 3D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moslamalarni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yaratish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ularni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amalga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oshirishdan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kamroq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vaqt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talab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etadi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.</a:t>
            </a:r>
          </a:p>
          <a:p>
            <a:pPr indent="267157">
              <a:lnSpc>
                <a:spcPts val="3324"/>
              </a:lnSpc>
            </a:pPr>
            <a:r>
              <a:rPr lang="en-US" sz="2400" dirty="0">
                <a:solidFill>
                  <a:srgbClr val="333333"/>
                </a:solidFill>
                <a:latin typeface="Times New Roman"/>
              </a:rPr>
              <a:t>3D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texnologiyalari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modelni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barcha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burchaklardan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taqdim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etishga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uni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yaratish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jarayonida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aniqlangan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kamchiliklarni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bartaraf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etishga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imkon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Times New Roman"/>
              </a:rPr>
              <a:t>beradi</a:t>
            </a:r>
            <a:r>
              <a:rPr lang="en-US" sz="2400" dirty="0">
                <a:solidFill>
                  <a:srgbClr val="333333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214290"/>
            <a:ext cx="7786742" cy="642942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>
              <a:spcAft>
                <a:spcPts val="2025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</a:rPr>
              <a:t>3D MODELLASHTIRISH VA 3D MODELLAR TURLARI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928670"/>
            <a:ext cx="7736842" cy="332500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44894">
              <a:lnSpc>
                <a:spcPts val="3324"/>
              </a:lnSpc>
              <a:spcBef>
                <a:spcPts val="2025"/>
              </a:spcBef>
            </a:pPr>
            <a:r>
              <a:rPr lang="en-US" sz="2800" dirty="0" err="1">
                <a:latin typeface="Times New Roman"/>
              </a:rPr>
              <a:t>Ushbu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maruza</a:t>
            </a:r>
            <a:r>
              <a:rPr lang="en-US" sz="2800" dirty="0">
                <a:latin typeface="Times New Roman"/>
              </a:rPr>
              <a:t>, </a:t>
            </a:r>
            <a:r>
              <a:rPr lang="en-US" sz="2800" dirty="0" err="1">
                <a:latin typeface="Times New Roman"/>
              </a:rPr>
              <a:t>birinchi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o’rinda</a:t>
            </a:r>
            <a:r>
              <a:rPr lang="en-US" sz="2800" dirty="0">
                <a:latin typeface="Times New Roman"/>
              </a:rPr>
              <a:t>, 3D </a:t>
            </a:r>
            <a:r>
              <a:rPr lang="en-US" sz="2800" dirty="0" err="1">
                <a:latin typeface="Times New Roman"/>
              </a:rPr>
              <a:t>modellashning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nima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ekanligini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eshitgan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yoki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ishi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tushmagan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insonlarga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qaratilgan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44894">
              <a:lnSpc>
                <a:spcPts val="3324"/>
              </a:lnSpc>
            </a:pPr>
            <a:r>
              <a:rPr lang="en-US" sz="2800" dirty="0">
                <a:latin typeface="Times New Roman"/>
              </a:rPr>
              <a:t>3D </a:t>
            </a:r>
            <a:r>
              <a:rPr lang="en-US" sz="2800" dirty="0" err="1">
                <a:latin typeface="Times New Roman"/>
              </a:rPr>
              <a:t>simulyatsiyasi</a:t>
            </a:r>
            <a:r>
              <a:rPr lang="en-US" sz="2800" dirty="0">
                <a:latin typeface="Times New Roman"/>
              </a:rPr>
              <a:t> (</a:t>
            </a:r>
            <a:r>
              <a:rPr lang="en-US" sz="2800" dirty="0" err="1">
                <a:latin typeface="Times New Roman"/>
              </a:rPr>
              <a:t>o’hshatish</a:t>
            </a:r>
            <a:r>
              <a:rPr lang="en-US" sz="2800" dirty="0">
                <a:latin typeface="Times New Roman"/>
              </a:rPr>
              <a:t>) </a:t>
            </a:r>
            <a:r>
              <a:rPr lang="en-US" sz="2800" dirty="0" err="1">
                <a:latin typeface="Times New Roman"/>
              </a:rPr>
              <a:t>hayotimizga</a:t>
            </a:r>
            <a:r>
              <a:rPr lang="en-US" sz="2800" dirty="0">
                <a:latin typeface="Times New Roman"/>
              </a:rPr>
              <a:t> mustahkam </a:t>
            </a:r>
            <a:r>
              <a:rPr lang="en-US" sz="2800" dirty="0" err="1">
                <a:latin typeface="Times New Roman"/>
              </a:rPr>
              <a:t>kirib</a:t>
            </a:r>
            <a:r>
              <a:rPr lang="en-US" sz="2800" dirty="0">
                <a:latin typeface="Times New Roman"/>
              </a:rPr>
              <a:t>, </a:t>
            </a:r>
            <a:r>
              <a:rPr lang="en-US" sz="2800" dirty="0" err="1">
                <a:latin typeface="Times New Roman"/>
              </a:rPr>
              <a:t>ayrim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sohalarda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qisman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yoki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to’liq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tikladi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44894">
              <a:lnSpc>
                <a:spcPts val="3324"/>
              </a:lnSpc>
            </a:pPr>
            <a:r>
              <a:rPr lang="en-US" sz="2800" dirty="0">
                <a:latin typeface="Times New Roman"/>
              </a:rPr>
              <a:t>3D </a:t>
            </a:r>
            <a:r>
              <a:rPr lang="en-US" sz="2800" dirty="0" err="1">
                <a:latin typeface="Times New Roman"/>
              </a:rPr>
              <a:t>modellashining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o’zgarishlarini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keltirib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chiqaradigan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har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bir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sohada</a:t>
            </a:r>
            <a:r>
              <a:rPr lang="en-US" sz="2800" dirty="0">
                <a:latin typeface="Times New Roman"/>
              </a:rPr>
              <a:t> ham </a:t>
            </a:r>
            <a:r>
              <a:rPr lang="en-US" sz="2800" dirty="0" err="1">
                <a:latin typeface="Times New Roman"/>
              </a:rPr>
              <a:t>muayyan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standartlar</a:t>
            </a:r>
            <a:r>
              <a:rPr lang="en-US" sz="2800" dirty="0">
                <a:latin typeface="Times New Roman"/>
              </a:rPr>
              <a:t>, ham </a:t>
            </a:r>
            <a:r>
              <a:rPr lang="en-US" sz="2800" dirty="0" err="1">
                <a:latin typeface="Times New Roman"/>
              </a:rPr>
              <a:t>yashirin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qoidalar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mavjud</a:t>
            </a:r>
            <a:r>
              <a:rPr lang="en-US" sz="2800" dirty="0">
                <a:latin typeface="Times New Roman"/>
              </a:rPr>
              <a:t>.</a:t>
            </a:r>
          </a:p>
          <a:p>
            <a:pPr indent="244894">
              <a:lnSpc>
                <a:spcPts val="3324"/>
              </a:lnSpc>
            </a:pPr>
            <a:r>
              <a:rPr lang="en-US" sz="2800" dirty="0" err="1">
                <a:latin typeface="Times New Roman"/>
              </a:rPr>
              <a:t>Shuning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uchun</a:t>
            </a:r>
            <a:r>
              <a:rPr lang="en-US" sz="2800" dirty="0">
                <a:latin typeface="Times New Roman"/>
              </a:rPr>
              <a:t>, </a:t>
            </a:r>
            <a:r>
              <a:rPr lang="en-US" sz="2800" dirty="0" err="1">
                <a:latin typeface="Times New Roman"/>
              </a:rPr>
              <a:t>birinchi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navbatda</a:t>
            </a:r>
            <a:r>
              <a:rPr lang="en-US" sz="2800" dirty="0">
                <a:latin typeface="Times New Roman"/>
              </a:rPr>
              <a:t>, 3D </a:t>
            </a:r>
            <a:r>
              <a:rPr lang="en-US" sz="2800" dirty="0" err="1">
                <a:latin typeface="Times New Roman"/>
              </a:rPr>
              <a:t>modellarining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qanday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turlari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va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qaerda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qo’llanilishini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ko’rib</a:t>
            </a:r>
            <a:r>
              <a:rPr lang="en-US" sz="2800" dirty="0">
                <a:latin typeface="Times New Roman"/>
              </a:rPr>
              <a:t> </a:t>
            </a:r>
            <a:r>
              <a:rPr lang="en-US" sz="2800" dirty="0" err="1">
                <a:latin typeface="Times New Roman"/>
              </a:rPr>
              <a:t>chiqaylik</a:t>
            </a:r>
            <a:r>
              <a:rPr lang="en-US" sz="28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714488"/>
            <a:ext cx="7510518" cy="30003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5852" y="214290"/>
            <a:ext cx="7643866" cy="150019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79400">
              <a:lnSpc>
                <a:spcPts val="3792"/>
              </a:lnSpc>
            </a:pPr>
            <a:r>
              <a:rPr lang="en-US" sz="2000" dirty="0" err="1">
                <a:latin typeface="Times New Roman"/>
              </a:rPr>
              <a:t>Ushbu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sohaning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kashshofi</a:t>
            </a:r>
            <a:r>
              <a:rPr lang="en-US" sz="2000" dirty="0">
                <a:latin typeface="Times New Roman"/>
              </a:rPr>
              <a:t> Autodesk (</a:t>
            </a:r>
            <a:r>
              <a:rPr lang="en-US" sz="2000" dirty="0" err="1">
                <a:latin typeface="Times New Roman"/>
              </a:rPr>
              <a:t>ko’pchilik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tomonidan</a:t>
            </a:r>
            <a:r>
              <a:rPr lang="en-US" sz="2000" dirty="0">
                <a:latin typeface="Times New Roman"/>
              </a:rPr>
              <a:t> AutoCAD </a:t>
            </a:r>
            <a:r>
              <a:rPr lang="en-US" sz="2000" dirty="0" err="1">
                <a:latin typeface="Times New Roman"/>
              </a:rPr>
              <a:t>mahsulotida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tanilgan</a:t>
            </a:r>
            <a:r>
              <a:rPr lang="en-US" sz="2000" dirty="0">
                <a:latin typeface="Times New Roman"/>
              </a:rPr>
              <a:t>).</a:t>
            </a:r>
          </a:p>
          <a:p>
            <a:pPr indent="279400">
              <a:lnSpc>
                <a:spcPts val="3792"/>
              </a:lnSpc>
            </a:pPr>
            <a:r>
              <a:rPr lang="en-US" sz="2000" dirty="0">
                <a:latin typeface="Times New Roman"/>
              </a:rPr>
              <a:t>Render (</a:t>
            </a:r>
            <a:r>
              <a:rPr lang="en-US" sz="2000" dirty="0" err="1">
                <a:latin typeface="Times New Roman"/>
              </a:rPr>
              <a:t>yakuniy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tasvirni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ko’rish</a:t>
            </a:r>
            <a:r>
              <a:rPr lang="en-US" sz="2000" dirty="0">
                <a:latin typeface="Times New Roman"/>
              </a:rPr>
              <a:t>) </a:t>
            </a:r>
            <a:r>
              <a:rPr lang="en-US" sz="2000" dirty="0" err="1">
                <a:latin typeface="Times New Roman"/>
              </a:rPr>
              <a:t>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loyihasida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rasm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ishlatiladi</a:t>
            </a:r>
            <a:r>
              <a:rPr lang="en-US" sz="2000" dirty="0">
                <a:latin typeface="Times New Roman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4786322"/>
            <a:ext cx="7572428" cy="172045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3768"/>
              </a:lnSpc>
            </a:pPr>
            <a:r>
              <a:rPr lang="en-US" sz="2000" dirty="0" err="1" smtClean="0">
                <a:solidFill>
                  <a:srgbClr val="2D2D2D"/>
                </a:solidFill>
                <a:latin typeface="Times New Roman"/>
              </a:rPr>
              <a:t>SAPRda</a:t>
            </a:r>
            <a:r>
              <a:rPr lang="en-US" sz="2000" dirty="0" smtClean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modellashtirishda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topologiyaga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qo’shimcha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ravishda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qobiliyatiga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ega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bo’lish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kerak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</a:t>
            </a:r>
          </a:p>
          <a:p>
            <a:pPr indent="0" algn="just">
              <a:lnSpc>
                <a:spcPts val="3768"/>
              </a:lnSpc>
            </a:pP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Materiallarning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xususiyatlarini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ishlab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chiqarish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texnologiyasini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bilish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490721"/>
            <a:ext cx="7572428" cy="573224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77800" indent="457200">
              <a:lnSpc>
                <a:spcPts val="3792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Eng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sodda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elektron-geometrik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modelda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bo’ladi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:</a:t>
            </a:r>
          </a:p>
          <a:p>
            <a:pPr marL="824992" marR="177800" indent="-228600">
              <a:lnSpc>
                <a:spcPts val="3768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CNC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mashinalari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uchun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dastur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yozishingiz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</a:t>
            </a:r>
          </a:p>
          <a:p>
            <a:pPr marL="824992" marR="177800" indent="-228600">
              <a:lnSpc>
                <a:spcPts val="3792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Parametrlashtirilishi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(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bu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1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parametrini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o’zgartirganda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modelni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o’zgartirmasdan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o’zgartirishingiz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)</a:t>
            </a:r>
          </a:p>
          <a:p>
            <a:pPr marL="824992" marR="177800" indent="-228600">
              <a:lnSpc>
                <a:spcPts val="3768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Quvvat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boshqa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hisob-kitoblarni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amalga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oshirishingiz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</a:t>
            </a:r>
          </a:p>
          <a:p>
            <a:pPr marL="824992" marR="342900" indent="-228600">
              <a:lnSpc>
                <a:spcPts val="3792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Bundan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tashqari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3D chop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etish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uchun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yuborilishi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mumkin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sifat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yaxshiroq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bo’ladi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</a:t>
            </a:r>
          </a:p>
          <a:p>
            <a:pPr marL="596392" indent="0" algn="just">
              <a:spcAft>
                <a:spcPts val="2730"/>
              </a:spcAft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Render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qilish</a:t>
            </a:r>
            <a:r>
              <a:rPr lang="en-US" sz="2000" dirty="0" smtClean="0">
                <a:solidFill>
                  <a:srgbClr val="2D2D2D"/>
                </a:solidFill>
                <a:latin typeface="Times New Roman"/>
              </a:rPr>
              <a:t>.</a:t>
            </a:r>
            <a:endParaRPr lang="en-US" sz="2000" dirty="0">
              <a:solidFill>
                <a:srgbClr val="2D2D2D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490721"/>
            <a:ext cx="7572428" cy="573224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596392" indent="0">
              <a:spcAft>
                <a:spcPts val="2310"/>
              </a:spcAft>
            </a:pPr>
            <a:r>
              <a:rPr lang="en-US" sz="2600" b="1" dirty="0" smtClean="0">
                <a:latin typeface="Times New Roman"/>
              </a:rPr>
              <a:t>3D </a:t>
            </a:r>
            <a:r>
              <a:rPr lang="en-US" sz="2600" b="1" dirty="0" err="1">
                <a:latin typeface="Times New Roman"/>
              </a:rPr>
              <a:t>modellar</a:t>
            </a:r>
            <a:r>
              <a:rPr lang="en-US" sz="2600" b="1" dirty="0">
                <a:latin typeface="Times New Roman"/>
              </a:rPr>
              <a:t> </a:t>
            </a:r>
            <a:r>
              <a:rPr lang="en-US" sz="2600" b="1" dirty="0" err="1">
                <a:latin typeface="Times New Roman"/>
              </a:rPr>
              <a:t>turlari</a:t>
            </a:r>
            <a:r>
              <a:rPr lang="en-US" sz="2600" b="1" dirty="0">
                <a:latin typeface="Times New Roman"/>
              </a:rPr>
              <a:t>.</a:t>
            </a:r>
          </a:p>
          <a:p>
            <a:pPr marL="240792" indent="0">
              <a:lnSpc>
                <a:spcPts val="3432"/>
              </a:lnSpc>
            </a:pPr>
            <a:r>
              <a:rPr lang="en-US" sz="2000" dirty="0">
                <a:latin typeface="Times New Roman"/>
              </a:rPr>
              <a:t>• </a:t>
            </a:r>
            <a:r>
              <a:rPr lang="en-US" sz="2000" b="1" dirty="0" err="1">
                <a:latin typeface="Times New Roman"/>
              </a:rPr>
              <a:t>Qattiq</a:t>
            </a:r>
            <a:r>
              <a:rPr lang="en-US" sz="2000" b="1" dirty="0">
                <a:latin typeface="Times New Roman"/>
              </a:rPr>
              <a:t> </a:t>
            </a:r>
            <a:r>
              <a:rPr lang="en-US" sz="2000" b="1" dirty="0" err="1">
                <a:latin typeface="Times New Roman"/>
              </a:rPr>
              <a:t>jismlar</a:t>
            </a:r>
            <a:r>
              <a:rPr lang="en-US" sz="2000" b="1" dirty="0">
                <a:latin typeface="Times New Roman"/>
              </a:rPr>
              <a:t> </a:t>
            </a:r>
            <a:r>
              <a:rPr lang="en-US" sz="2000" b="1" dirty="0" err="1">
                <a:latin typeface="Times New Roman"/>
              </a:rPr>
              <a:t>simulyatsiyasi</a:t>
            </a:r>
            <a:r>
              <a:rPr lang="en-US" sz="2000" dirty="0">
                <a:latin typeface="Times New Roman"/>
              </a:rPr>
              <a:t>. 3D </a:t>
            </a:r>
            <a:r>
              <a:rPr lang="en-US" sz="2000" dirty="0" err="1">
                <a:latin typeface="Times New Roman"/>
              </a:rPr>
              <a:t>bosib</a:t>
            </a:r>
            <a:endParaRPr lang="en-US" sz="2000" dirty="0">
              <a:latin typeface="Times New Roman"/>
            </a:endParaRPr>
          </a:p>
          <a:p>
            <a:pPr marL="596392" indent="0" algn="just">
              <a:lnSpc>
                <a:spcPts val="3432"/>
              </a:lnSpc>
            </a:pPr>
            <a:r>
              <a:rPr lang="en-US" sz="2000" dirty="0" err="1">
                <a:latin typeface="Times New Roman"/>
              </a:rPr>
              <a:t>chiqarish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modellarni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yaratishning</a:t>
            </a:r>
            <a:endParaRPr lang="en-US" sz="2000" dirty="0">
              <a:latin typeface="Times New Roman"/>
            </a:endParaRPr>
          </a:p>
          <a:p>
            <a:pPr marL="596392" indent="0" algn="just">
              <a:lnSpc>
                <a:spcPts val="3432"/>
              </a:lnSpc>
            </a:pPr>
            <a:r>
              <a:rPr lang="en-US" sz="2000" dirty="0">
                <a:latin typeface="Times New Roman"/>
              </a:rPr>
              <a:t>eng </a:t>
            </a:r>
            <a:r>
              <a:rPr lang="en-US" sz="2000" dirty="0" err="1">
                <a:latin typeface="Times New Roman"/>
              </a:rPr>
              <a:t>ishonchli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turi</a:t>
            </a:r>
            <a:r>
              <a:rPr lang="en-US" sz="2000" dirty="0">
                <a:latin typeface="Times New Roman"/>
              </a:rPr>
              <a:t>. 3D-printer </a:t>
            </a:r>
            <a:r>
              <a:rPr lang="en-US" sz="2000" dirty="0" err="1">
                <a:latin typeface="Times New Roman"/>
              </a:rPr>
              <a:t>uchun</a:t>
            </a: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484856"/>
            <a:ext cx="7786742" cy="574984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596392" indent="0">
              <a:spcAft>
                <a:spcPts val="2310"/>
              </a:spcAft>
            </a:pPr>
            <a:r>
              <a:rPr lang="en-US" sz="2600" b="1" dirty="0" smtClean="0">
                <a:latin typeface="Times New Roman"/>
              </a:rPr>
              <a:t>3D </a:t>
            </a:r>
            <a:r>
              <a:rPr lang="en-US" sz="2600" b="1" dirty="0" err="1" smtClean="0">
                <a:latin typeface="Times New Roman"/>
              </a:rPr>
              <a:t>modellar</a:t>
            </a:r>
            <a:r>
              <a:rPr lang="en-US" sz="2600" b="1" dirty="0" smtClean="0">
                <a:latin typeface="Times New Roman"/>
              </a:rPr>
              <a:t> </a:t>
            </a:r>
            <a:r>
              <a:rPr lang="en-US" sz="2600" b="1" dirty="0" err="1" smtClean="0">
                <a:latin typeface="Times New Roman"/>
              </a:rPr>
              <a:t>turlari</a:t>
            </a:r>
            <a:r>
              <a:rPr lang="en-US" sz="2600" b="1" dirty="0" smtClean="0">
                <a:latin typeface="Times New Roman"/>
              </a:rPr>
              <a:t>.</a:t>
            </a:r>
          </a:p>
          <a:p>
            <a:pPr marL="240792" indent="0"/>
            <a:r>
              <a:rPr lang="en-US" sz="2000" dirty="0" smtClean="0">
                <a:latin typeface="Times New Roman"/>
              </a:rPr>
              <a:t>• </a:t>
            </a:r>
            <a:r>
              <a:rPr lang="en-US" sz="2000" b="1" dirty="0" err="1" smtClean="0">
                <a:latin typeface="Times New Roman"/>
              </a:rPr>
              <a:t>Qattiq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jismlar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simulyatsiyasi</a:t>
            </a:r>
            <a:r>
              <a:rPr lang="en-US" sz="2000" dirty="0" smtClean="0">
                <a:latin typeface="Times New Roman"/>
              </a:rPr>
              <a:t>. 3D </a:t>
            </a:r>
            <a:r>
              <a:rPr lang="en-US" sz="2000" dirty="0" err="1" smtClean="0">
                <a:latin typeface="Times New Roman"/>
              </a:rPr>
              <a:t>bosib</a:t>
            </a:r>
            <a:endParaRPr lang="en-US" sz="2000" dirty="0" smtClean="0">
              <a:latin typeface="Times New Roman"/>
            </a:endParaRPr>
          </a:p>
          <a:p>
            <a:pPr marL="596392" indent="0" algn="just"/>
            <a:r>
              <a:rPr lang="en-US" sz="2000" dirty="0" err="1" smtClean="0">
                <a:latin typeface="Times New Roman"/>
              </a:rPr>
              <a:t>chiqarish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uchun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modellarni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yaratishning</a:t>
            </a:r>
            <a:endParaRPr lang="en-US" sz="2000" dirty="0" smtClean="0">
              <a:latin typeface="Times New Roman"/>
            </a:endParaRPr>
          </a:p>
          <a:p>
            <a:pPr marL="596392" indent="0" algn="just"/>
            <a:r>
              <a:rPr lang="en-US" sz="2000" dirty="0" smtClean="0">
                <a:latin typeface="Times New Roman"/>
              </a:rPr>
              <a:t>eng </a:t>
            </a:r>
            <a:r>
              <a:rPr lang="en-US" sz="2000" dirty="0" err="1" smtClean="0">
                <a:latin typeface="Times New Roman"/>
              </a:rPr>
              <a:t>ishonchli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turi</a:t>
            </a:r>
            <a:r>
              <a:rPr lang="en-US" sz="2000" dirty="0" smtClean="0">
                <a:latin typeface="Times New Roman"/>
              </a:rPr>
              <a:t>. 3D-printer </a:t>
            </a:r>
            <a:r>
              <a:rPr lang="en-US" sz="2000" dirty="0" err="1" smtClean="0">
                <a:latin typeface="Times New Roman"/>
              </a:rPr>
              <a:t>uchun</a:t>
            </a:r>
            <a:endParaRPr lang="en-US" sz="2000" dirty="0" smtClean="0">
              <a:latin typeface="Times New Roman"/>
            </a:endParaRPr>
          </a:p>
          <a:p>
            <a:pPr marL="647192" indent="0" algn="just"/>
            <a:r>
              <a:rPr lang="en-US" sz="2000" dirty="0" err="1" smtClean="0">
                <a:latin typeface="Times New Roman"/>
              </a:rPr>
              <a:t>boshqaruv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kodiga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modelni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tarjima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qilishda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kerakli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parametrlarni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noto’g’ri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ko’rsatmasdan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ishonchli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tarzda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ko’rsatish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uzatish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imkonini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beradi</a:t>
            </a:r>
            <a:r>
              <a:rPr lang="en-US" sz="2000" dirty="0">
                <a:latin typeface="Times New Roman"/>
              </a:rPr>
              <a:t>.</a:t>
            </a:r>
          </a:p>
          <a:p>
            <a:pPr marL="647192" indent="-406400" algn="just"/>
            <a:r>
              <a:rPr lang="en-US" sz="2000" dirty="0">
                <a:latin typeface="Times New Roman"/>
              </a:rPr>
              <a:t>•</a:t>
            </a:r>
            <a:r>
              <a:rPr lang="en-US" sz="2000" b="1" dirty="0">
                <a:latin typeface="Times New Roman"/>
              </a:rPr>
              <a:t>    </a:t>
            </a:r>
            <a:r>
              <a:rPr lang="en-US" sz="2000" b="1" dirty="0" err="1">
                <a:latin typeface="Times New Roman"/>
              </a:rPr>
              <a:t>Haykalsimon</a:t>
            </a:r>
            <a:r>
              <a:rPr lang="en-US" sz="2000" b="1" dirty="0">
                <a:latin typeface="Times New Roman"/>
              </a:rPr>
              <a:t> </a:t>
            </a:r>
            <a:r>
              <a:rPr lang="en-US" sz="2000" b="1" dirty="0" err="1">
                <a:latin typeface="Times New Roman"/>
              </a:rPr>
              <a:t>modelashtirish</a:t>
            </a:r>
            <a:r>
              <a:rPr lang="en-US" sz="2000" dirty="0">
                <a:latin typeface="Times New Roman"/>
              </a:rPr>
              <a:t>. 3D </a:t>
            </a:r>
            <a:r>
              <a:rPr lang="en-US" sz="2000" dirty="0" err="1">
                <a:latin typeface="Times New Roman"/>
              </a:rPr>
              <a:t>modellashtirish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bu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umuman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odamlar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hayvonlar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butun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organik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modellari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yaratish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ko’proq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mos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keladi</a:t>
            </a:r>
            <a:r>
              <a:rPr lang="en-US" sz="2000" dirty="0">
                <a:latin typeface="Times New Roman"/>
              </a:rPr>
              <a:t>. </a:t>
            </a:r>
            <a:r>
              <a:rPr lang="en-US" sz="2000" dirty="0" err="1">
                <a:latin typeface="Times New Roman"/>
              </a:rPr>
              <a:t>Haykaltaroshlar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rassomlarni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juda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xursand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qiladigan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raqamli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miqyosda</a:t>
            </a:r>
            <a:r>
              <a:rPr lang="en-US" sz="2000" dirty="0">
                <a:latin typeface="Times New Roman"/>
              </a:rPr>
              <a:t> "</a:t>
            </a:r>
            <a:r>
              <a:rPr lang="en-US" sz="2000" dirty="0" err="1">
                <a:latin typeface="Times New Roman"/>
              </a:rPr>
              <a:t>haykal</a:t>
            </a:r>
            <a:r>
              <a:rPr lang="en-US" sz="2000" dirty="0">
                <a:latin typeface="Times New Roman"/>
              </a:rPr>
              <a:t>" </a:t>
            </a:r>
            <a:r>
              <a:rPr lang="en-US" sz="2000" dirty="0" err="1">
                <a:latin typeface="Times New Roman"/>
              </a:rPr>
              <a:t>qilish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imkonini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beradi</a:t>
            </a:r>
            <a:r>
              <a:rPr lang="en-US" sz="2000" dirty="0">
                <a:latin typeface="Times New Roman"/>
              </a:rPr>
              <a:t>.</a:t>
            </a:r>
          </a:p>
          <a:p>
            <a:pPr marL="647192" indent="-406400" algn="just"/>
            <a:r>
              <a:rPr lang="en-US" sz="2000" dirty="0">
                <a:latin typeface="Times New Roman"/>
              </a:rPr>
              <a:t>•</a:t>
            </a:r>
            <a:r>
              <a:rPr lang="en-US" sz="2000" b="1" dirty="0">
                <a:latin typeface="Times New Roman"/>
              </a:rPr>
              <a:t>    </a:t>
            </a:r>
            <a:r>
              <a:rPr lang="en-US" sz="2000" b="1" dirty="0" err="1">
                <a:latin typeface="Times New Roman"/>
              </a:rPr>
              <a:t>Poligonal</a:t>
            </a:r>
            <a:r>
              <a:rPr lang="en-US" sz="2000" b="1" dirty="0">
                <a:latin typeface="Times New Roman"/>
              </a:rPr>
              <a:t>    (</a:t>
            </a:r>
            <a:r>
              <a:rPr lang="en-US" sz="2000" b="1" dirty="0" err="1">
                <a:latin typeface="Times New Roman"/>
              </a:rPr>
              <a:t>ko’pburchak</a:t>
            </a:r>
            <a:r>
              <a:rPr lang="en-US" sz="2000" b="1" dirty="0">
                <a:latin typeface="Times New Roman"/>
              </a:rPr>
              <a:t>)</a:t>
            </a:r>
          </a:p>
          <a:p>
            <a:pPr marL="647192" indent="0" algn="just"/>
            <a:r>
              <a:rPr lang="en-US" sz="2000" b="1" dirty="0" err="1">
                <a:latin typeface="Times New Roman"/>
              </a:rPr>
              <a:t>modellashtirish</a:t>
            </a:r>
            <a:r>
              <a:rPr lang="en-US" sz="2000" b="1" dirty="0">
                <a:latin typeface="Times New Roman"/>
              </a:rPr>
              <a:t>. </a:t>
            </a:r>
            <a:r>
              <a:rPr lang="en-US" sz="2000" dirty="0">
                <a:latin typeface="Times New Roman"/>
              </a:rPr>
              <a:t>3D </a:t>
            </a:r>
            <a:r>
              <a:rPr lang="en-US" sz="2000" dirty="0" err="1">
                <a:latin typeface="Times New Roman"/>
              </a:rPr>
              <a:t>modellashtirishning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asosiy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turi</a:t>
            </a:r>
            <a:r>
              <a:rPr lang="en-US" sz="2000" dirty="0">
                <a:latin typeface="Times New Roman"/>
              </a:rPr>
              <a:t>. </a:t>
            </a:r>
            <a:r>
              <a:rPr lang="en-US" sz="2000" dirty="0" err="1">
                <a:latin typeface="Times New Roman"/>
              </a:rPr>
              <a:t>Uning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asosida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juda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ko’p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kichik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qurilgan</a:t>
            </a:r>
            <a:r>
              <a:rPr lang="en-US" sz="2000" dirty="0">
                <a:latin typeface="Times New Roman"/>
              </a:rPr>
              <a:t>. </a:t>
            </a:r>
            <a:r>
              <a:rPr lang="en-US" sz="2000" dirty="0" err="1">
                <a:latin typeface="Times New Roman"/>
              </a:rPr>
              <a:t>Ob’ekt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bilan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juda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ko’p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xil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manipulyatsiya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imkonini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beradi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juda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funktsional</a:t>
            </a:r>
            <a:endParaRPr lang="en-US" sz="2000" dirty="0" smtClean="0">
              <a:latin typeface="Times New Roman"/>
            </a:endParaRPr>
          </a:p>
          <a:p>
            <a:pPr marL="647192" indent="0" algn="just"/>
            <a:endParaRPr lang="en-US" sz="2000" dirty="0" smtClean="0">
              <a:latin typeface="Times New Roman"/>
            </a:endParaRPr>
          </a:p>
          <a:p>
            <a:pPr marL="647192" indent="0" algn="just"/>
            <a:endParaRPr lang="en-US" sz="2000" dirty="0" smtClean="0">
              <a:latin typeface="Times New Roman"/>
            </a:endParaRPr>
          </a:p>
          <a:p>
            <a:pPr marL="647192" indent="0" algn="just"/>
            <a:endParaRPr lang="en-US" sz="2000" dirty="0" smtClean="0">
              <a:latin typeface="Times New Roman"/>
            </a:endParaRPr>
          </a:p>
          <a:p>
            <a:pPr marL="647192" indent="0" algn="just"/>
            <a:endParaRPr lang="en-US" sz="2000" dirty="0">
              <a:latin typeface="Times New Roman"/>
            </a:endParaRPr>
          </a:p>
          <a:p>
            <a:pPr indent="0" algn="just">
              <a:lnSpc>
                <a:spcPts val="3792"/>
              </a:lnSpc>
            </a:pPr>
            <a:r>
              <a:rPr lang="en-US" sz="2000" dirty="0" err="1">
                <a:latin typeface="Times New Roman"/>
              </a:rPr>
              <a:t>Texnika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texnologiya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sozasida</a:t>
            </a:r>
            <a:r>
              <a:rPr lang="en-US" sz="2000" dirty="0">
                <a:latin typeface="Times New Roman"/>
              </a:rPr>
              <a:t> 3D visual </a:t>
            </a:r>
            <a:r>
              <a:rPr lang="en-US" sz="2000" dirty="0" err="1">
                <a:latin typeface="Times New Roman"/>
              </a:rPr>
              <a:t>modelni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yaratish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necha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boskichdan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iborat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o’ladi</a:t>
            </a:r>
            <a:r>
              <a:rPr lang="en-US" sz="2000" dirty="0">
                <a:latin typeface="Times New Roman"/>
              </a:rPr>
              <a:t>: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5464" y="490721"/>
            <a:ext cx="5889012" cy="38983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373380" indent="-355600" algn="just">
              <a:lnSpc>
                <a:spcPts val="3792"/>
              </a:lnSpc>
            </a:pPr>
            <a:r>
              <a:rPr lang="en-US" sz="2000">
                <a:latin typeface="Times New Roman"/>
              </a:rPr>
              <a:t>•    Modellashtirish - 3D-obyeknini yaratish.</a:t>
            </a:r>
          </a:p>
          <a:p>
            <a:pPr marL="373380" indent="-355600" algn="just">
              <a:lnSpc>
                <a:spcPts val="3792"/>
              </a:lnSpc>
            </a:pPr>
            <a:r>
              <a:rPr lang="en-US" sz="2000">
                <a:latin typeface="Times New Roman"/>
              </a:rPr>
              <a:t>•    Teksturallash - 3D modelga tekstura belgilash.</a:t>
            </a:r>
          </a:p>
          <a:p>
            <a:pPr marL="373380" indent="-355600" algn="just">
              <a:lnSpc>
                <a:spcPts val="3792"/>
              </a:lnSpc>
            </a:pPr>
            <a:r>
              <a:rPr lang="en-US" sz="2000">
                <a:latin typeface="Times New Roman"/>
              </a:rPr>
              <a:t>•    Rigging - mahsulotning “virtual” asoslarini yaratish.</a:t>
            </a:r>
          </a:p>
          <a:p>
            <a:pPr marL="373380" indent="-355600" algn="just">
              <a:lnSpc>
                <a:spcPts val="3792"/>
              </a:lnSpc>
            </a:pPr>
            <a:r>
              <a:rPr lang="en-US" sz="2000">
                <a:latin typeface="Times New Roman"/>
              </a:rPr>
              <a:t>•    Animatsiya - 3D modelni harakatlantirish.</a:t>
            </a:r>
          </a:p>
          <a:p>
            <a:pPr marL="373380" indent="-355600" algn="just">
              <a:lnSpc>
                <a:spcPts val="3792"/>
              </a:lnSpc>
            </a:pPr>
            <a:r>
              <a:rPr lang="en-US" sz="2000">
                <a:latin typeface="Times New Roman"/>
              </a:rPr>
              <a:t>•    Rending - grafik modelni yozuvga o’tkazish.</a:t>
            </a:r>
          </a:p>
          <a:p>
            <a:pPr marL="373380" indent="-355600" algn="just">
              <a:lnSpc>
                <a:spcPts val="3792"/>
              </a:lnSpc>
              <a:spcAft>
                <a:spcPts val="7350"/>
              </a:spcAft>
            </a:pPr>
            <a:r>
              <a:rPr lang="en-US" sz="2000">
                <a:latin typeface="Times New Roman"/>
              </a:rPr>
              <a:t>•    Kompoziting - mahsulotni umumiy katta tasvirga sig’dirish, kamchiliklarni bartaraf etish yoki kamaytirish.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42976" y="4572008"/>
            <a:ext cx="7237810" cy="73705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79400" algn="just">
              <a:lnSpc>
                <a:spcPts val="3456"/>
              </a:lnSpc>
              <a:spcBef>
                <a:spcPts val="7350"/>
              </a:spcBef>
            </a:pPr>
            <a:r>
              <a:rPr lang="en-US" sz="2000" dirty="0">
                <a:latin typeface="Times New Roman"/>
              </a:rPr>
              <a:t>3D </a:t>
            </a:r>
            <a:r>
              <a:rPr lang="en-US" sz="2000" dirty="0" err="1">
                <a:latin typeface="Times New Roman"/>
              </a:rPr>
              <a:t>modellashtirish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odatda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mahsulotni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loyihalash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jarayonini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unumli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qilib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berishga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xizmat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qiladi</a:t>
            </a:r>
            <a:r>
              <a:rPr lang="en-US" sz="2000" dirty="0">
                <a:latin typeface="Times New Roman"/>
              </a:rPr>
              <a:t>. </a:t>
            </a:r>
            <a:r>
              <a:rPr lang="en-US" sz="2000" dirty="0" err="1">
                <a:latin typeface="Times New Roman"/>
              </a:rPr>
              <a:t>Modellashtirish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dasturlari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asosan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bizga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tayyor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mahsulotni</a:t>
            </a: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463" y="642919"/>
            <a:ext cx="7215699" cy="32242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859" y="4424311"/>
            <a:ext cx="5663160" cy="20050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803167" y="3902309"/>
            <a:ext cx="2498592" cy="12707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 b="1">
                <a:solidFill>
                  <a:srgbClr val="2D2D2D"/>
                </a:solidFill>
                <a:latin typeface="Times New Roman"/>
              </a:rPr>
              <a:t>Umumiy chizma namunasi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00496" y="4143380"/>
            <a:ext cx="2085845" cy="18377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2000" b="1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b="1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b="1" dirty="0" err="1">
                <a:solidFill>
                  <a:srgbClr val="2D2D2D"/>
                </a:solidFill>
                <a:latin typeface="Times New Roman"/>
              </a:rPr>
              <a:t>muhiti</a:t>
            </a:r>
            <a:endParaRPr lang="en-US" sz="2000" b="1" dirty="0">
              <a:solidFill>
                <a:srgbClr val="2D2D2D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9286" y="494631"/>
            <a:ext cx="3898983" cy="18377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266700" algn="just">
              <a:spcAft>
                <a:spcPts val="2730"/>
              </a:spcAft>
            </a:pPr>
            <a:r>
              <a:rPr lang="en-US" sz="2000" b="1">
                <a:solidFill>
                  <a:srgbClr val="2D2D2D"/>
                </a:solidFill>
                <a:latin typeface="Times New Roman"/>
              </a:rPr>
              <a:t>Umumiy chizma namunasi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963847"/>
            <a:ext cx="7715304" cy="501669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31648" indent="266700" algn="just">
              <a:lnSpc>
                <a:spcPts val="2904"/>
              </a:lnSpc>
              <a:spcBef>
                <a:spcPts val="2730"/>
              </a:spcBef>
            </a:pP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Barcha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CAD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dasturlari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umumiy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CAD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fayllarini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ko’rish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tahrirlash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hujjatlashtirishga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imkon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beradigan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o’xshash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muhitiga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ega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</a:t>
            </a:r>
          </a:p>
          <a:p>
            <a:pPr marL="231648" indent="266700" algn="just">
              <a:lnSpc>
                <a:spcPts val="2904"/>
              </a:lnSpc>
              <a:spcAft>
                <a:spcPts val="1260"/>
              </a:spcAft>
            </a:pP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Faylning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muhitning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markazida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joylashgan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bo’lib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faylni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boshqarish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vositalari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qirralarning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atrofida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joylashgan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..</a:t>
            </a:r>
          </a:p>
          <a:p>
            <a:pPr marL="1920748" indent="0">
              <a:spcAft>
                <a:spcPts val="840"/>
              </a:spcAft>
            </a:pPr>
            <a:r>
              <a:rPr lang="en-US" sz="2000" b="1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b="1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b="1" dirty="0" err="1">
                <a:solidFill>
                  <a:srgbClr val="2D2D2D"/>
                </a:solidFill>
                <a:latin typeface="Times New Roman"/>
              </a:rPr>
              <a:t>tarixi</a:t>
            </a:r>
            <a:endParaRPr lang="en-US" sz="2000" b="1" dirty="0">
              <a:solidFill>
                <a:srgbClr val="2D2D2D"/>
              </a:solidFill>
              <a:latin typeface="Times New Roman"/>
            </a:endParaRPr>
          </a:p>
          <a:p>
            <a:pPr marL="231648" indent="266700" algn="just">
              <a:lnSpc>
                <a:spcPts val="3024"/>
              </a:lnSpc>
              <a:spcAft>
                <a:spcPts val="210"/>
              </a:spcAft>
            </a:pP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tarixi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satrida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dizaynini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tahrirlash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uchun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qilingan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barcha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harakatlar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aks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etadi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.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Ushbu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vosita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dasturlarida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juda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keng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tarqalgan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juda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foydali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chunki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bu</a:t>
            </a:r>
            <a:endParaRPr lang="en-US" sz="2000" dirty="0">
              <a:solidFill>
                <a:srgbClr val="2D2D2D"/>
              </a:solidFill>
              <a:latin typeface="Times New Roman"/>
            </a:endParaRPr>
          </a:p>
          <a:p>
            <a:pPr marL="231648" indent="-215900" algn="just">
              <a:lnSpc>
                <a:spcPts val="3024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dizayning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o’tgan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harakatlarni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qaytarish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va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tahrirlash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shu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jumladan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o’lchamlarni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o’zgartirish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</a:t>
            </a:r>
          </a:p>
          <a:p>
            <a:pPr marL="231648" indent="-215900" algn="just">
              <a:lnSpc>
                <a:spcPts val="3024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xususiyatlarni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o’chirish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</a:t>
            </a:r>
          </a:p>
          <a:p>
            <a:pPr marL="231648" indent="-215900" algn="just">
              <a:lnSpc>
                <a:spcPts val="3048"/>
              </a:lnSpc>
            </a:pPr>
            <a:r>
              <a:rPr lang="en-US" sz="2000" dirty="0">
                <a:solidFill>
                  <a:srgbClr val="2D2D2D"/>
                </a:solidFill>
                <a:latin typeface="Times New Roman"/>
              </a:rPr>
              <a:t>•   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o’zgartirish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yoki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shunchaki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orqaga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 </a:t>
            </a:r>
            <a:r>
              <a:rPr lang="en-US" sz="2000" dirty="0" err="1">
                <a:solidFill>
                  <a:srgbClr val="2D2D2D"/>
                </a:solidFill>
                <a:latin typeface="Times New Roman"/>
              </a:rPr>
              <a:t>o’girilib</a:t>
            </a:r>
            <a:r>
              <a:rPr lang="en-US" sz="2000" dirty="0">
                <a:solidFill>
                  <a:srgbClr val="2D2D2D"/>
                </a:solidFill>
                <a:latin typeface="Times New Roman"/>
              </a:rPr>
              <a:t>,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6501" y="490721"/>
            <a:ext cx="5966402" cy="122582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193548" indent="-177800">
              <a:lnSpc>
                <a:spcPts val="3048"/>
              </a:lnSpc>
              <a:spcAft>
                <a:spcPts val="210"/>
              </a:spcAft>
            </a:pPr>
            <a:r>
              <a:rPr lang="en-US" sz="2000">
                <a:solidFill>
                  <a:srgbClr val="2D2D2D"/>
                </a:solidFill>
                <a:latin typeface="Times New Roman"/>
              </a:rPr>
              <a:t>• ma’lum bir nuqtadan qayta boshlashga imkon beradi.</a:t>
            </a:r>
          </a:p>
          <a:p>
            <a:pPr marL="193548" indent="254000" algn="just">
              <a:lnSpc>
                <a:spcPts val="3024"/>
              </a:lnSpc>
            </a:pPr>
            <a:r>
              <a:rPr lang="en-US" sz="2000">
                <a:solidFill>
                  <a:srgbClr val="2D2D2D"/>
                </a:solidFill>
                <a:latin typeface="Times New Roman"/>
              </a:rPr>
              <a:t>Ushbu vosita qismni qanday yaratganligi    ko’rishga    imkon</a:t>
            </a:r>
          </a:p>
          <a:p>
            <a:pPr indent="0" algn="ctr">
              <a:lnSpc>
                <a:spcPts val="3024"/>
              </a:lnSpc>
              <a:spcAft>
                <a:spcPts val="7350"/>
              </a:spcAft>
            </a:pPr>
            <a:r>
              <a:rPr lang="en-US" sz="2000">
                <a:solidFill>
                  <a:srgbClr val="2D2D2D"/>
                </a:solidFill>
                <a:latin typeface="Times New Roman"/>
              </a:rPr>
              <a:t>beradiganligi bilan ham qulaydir.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51573" y="2649112"/>
            <a:ext cx="2598094" cy="18377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>
              <a:spcBef>
                <a:spcPts val="7350"/>
              </a:spcBef>
            </a:pPr>
            <a:r>
              <a:rPr lang="en-US" sz="2000" b="1">
                <a:solidFill>
                  <a:srgbClr val="2D2D2D"/>
                </a:solidFill>
                <a:latin typeface="Times New Roman"/>
              </a:rPr>
              <a:t>Xususiyat daraxti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301759" y="2850484"/>
          <a:ext cx="2634947" cy="2535619"/>
        </p:xfrm>
        <a:graphic>
          <a:graphicData uri="http://schemas.openxmlformats.org/drawingml/2006/table">
            <a:tbl>
              <a:tblPr/>
              <a:tblGrid>
                <a:gridCol w="471711"/>
                <a:gridCol w="287449"/>
                <a:gridCol w="261652"/>
                <a:gridCol w="254282"/>
                <a:gridCol w="1359853"/>
              </a:tblGrid>
              <a:tr h="146630">
                <a:tc>
                  <a:txBody>
                    <a:bodyPr/>
                    <a:lstStyle/>
                    <a:p>
                      <a:endParaRPr sz="7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15329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397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Units: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1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600" spc="-50">
                          <a:solidFill>
                            <a:srgbClr val="575757"/>
                          </a:solidFill>
                          <a:latin typeface="Arial"/>
                        </a:rPr>
                        <a:t>mm</a:t>
                      </a:r>
                    </a:p>
                  </a:txBody>
                  <a:tcPr marL="0" marR="0" marT="0" marB="0" anchor="b"/>
                </a:tc>
              </a:tr>
              <a:tr h="130989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633E3E"/>
                          </a:solidFill>
                          <a:latin typeface="Arial"/>
                        </a:rPr>
                        <a:t>E</a:t>
                      </a:r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1270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Contact: all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</a:tr>
              <a:tr h="127079">
                <a:tc>
                  <a:txBody>
                    <a:bodyPr/>
                    <a:lstStyle/>
                    <a:p>
                      <a:pPr indent="0" algn="r"/>
                      <a:r>
                        <a:rPr lang="en-US" sz="400" b="1" spc="-50">
                          <a:latin typeface="Arial"/>
                        </a:rPr>
                        <a:t>[&gt;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383E48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143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Origin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sz="900"/>
                    </a:p>
                  </a:txBody>
                  <a:tcPr marL="0" marR="0" marT="0" marB="0"/>
                </a:tc>
              </a:tr>
              <a:tr h="130989">
                <a:tc>
                  <a:txBody>
                    <a:bodyPr/>
                    <a:lstStyle/>
                    <a:p>
                      <a:pPr indent="0" algn="r"/>
                      <a:r>
                        <a:rPr lang="en-US" sz="400" b="1">
                          <a:latin typeface="Courier New"/>
                        </a:rPr>
                        <a:t>J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9AA2B0"/>
                          </a:solidFill>
                          <a:latin typeface="Arial"/>
                        </a:rPr>
                        <a:t>|9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383E48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143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Joints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</a:tr>
              <a:tr h="12903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&gt;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867D6D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SliderB</a:t>
                      </a:r>
                    </a:p>
                  </a:txBody>
                  <a:tcPr marL="0" marR="0" marT="0" marB="0" anchor="ctr"/>
                </a:tc>
              </a:tr>
              <a:tr h="12903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867D6D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3182BB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RigidIO</a:t>
                      </a:r>
                    </a:p>
                  </a:txBody>
                  <a:tcPr marL="0" marR="0" marT="0" marB="0" anchor="b"/>
                </a:tc>
              </a:tr>
              <a:tr h="130989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867D6D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3182BB"/>
                          </a:solidFill>
                          <a:latin typeface="Arial"/>
                        </a:rPr>
                        <a:t>Q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Rigid11</a:t>
                      </a:r>
                    </a:p>
                  </a:txBody>
                  <a:tcPr marL="0" marR="0" marT="0" marB="0" anchor="b"/>
                </a:tc>
              </a:tr>
              <a:tr h="130989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867D6D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3182BB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Rigid12</a:t>
                      </a:r>
                    </a:p>
                  </a:txBody>
                  <a:tcPr marL="0" marR="0" marT="0" marB="0" anchor="b"/>
                </a:tc>
              </a:tr>
              <a:tr h="127079">
                <a:tc>
                  <a:txBody>
                    <a:bodyPr/>
                    <a:lstStyle/>
                    <a:p>
                      <a:pPr indent="0" algn="r"/>
                      <a:r>
                        <a:rPr lang="en-US" sz="400" b="1">
                          <a:latin typeface="Courier New"/>
                        </a:rPr>
                        <a:t>J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AA9D7F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383E48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143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Sketches</a:t>
                      </a: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</a:tr>
              <a:tr h="13294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Sketch^</a:t>
                      </a:r>
                    </a:p>
                  </a:txBody>
                  <a:tcPr marL="0" marR="0" marT="0" marB="0"/>
                </a:tc>
              </a:tr>
              <a:tr h="12903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 G</a:t>
                      </a:r>
                    </a:p>
                  </a:txBody>
                  <a:tcPr marL="0" marR="0" marT="0" marB="0"/>
                </a:tc>
              </a:tr>
              <a:tr h="130989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 7</a:t>
                      </a:r>
                    </a:p>
                  </a:txBody>
                  <a:tcPr marL="0" marR="0" marT="0" marB="0"/>
                </a:tc>
              </a:tr>
              <a:tr h="12903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 8</a:t>
                      </a:r>
                    </a:p>
                  </a:txBody>
                  <a:tcPr marL="0" marR="0" marT="0" marB="0"/>
                </a:tc>
              </a:tr>
              <a:tr h="130989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 12</a:t>
                      </a:r>
                    </a:p>
                  </a:txBody>
                  <a:tcPr marL="0" marR="0" marT="0" marB="0"/>
                </a:tc>
              </a:tr>
              <a:tr h="12903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latin typeface="Arial"/>
                        </a:rPr>
                        <a:t>IQ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Sketch 14</a:t>
                      </a:r>
                    </a:p>
                  </a:txBody>
                  <a:tcPr marL="0" marR="0" marT="0" marB="0"/>
                </a:tc>
              </a:tr>
              <a:tr h="127079">
                <a:tc>
                  <a:txBody>
                    <a:bodyPr/>
                    <a:lstStyle/>
                    <a:p>
                      <a:pPr indent="0" algn="r"/>
                      <a:r>
                        <a:rPr lang="en-US" sz="300">
                          <a:latin typeface="Arial"/>
                        </a:rPr>
                        <a:t>J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AA9D7F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383E48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143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Construction</a:t>
                      </a: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</a:tr>
              <a:tr h="132944"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6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8E431C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Plane2</a:t>
                      </a:r>
                    </a:p>
                  </a:txBody>
                  <a:tcPr marL="0" marR="0" marT="0" marB="0" anchor="b"/>
                </a:tc>
              </a:tr>
              <a:tr h="146630">
                <a:tc>
                  <a:txBody>
                    <a:bodyPr/>
                    <a:lstStyle/>
                    <a:p>
                      <a:pPr indent="0" algn="r"/>
                      <a:r>
                        <a:rPr lang="en-US" sz="300">
                          <a:latin typeface="Arial"/>
                        </a:rPr>
                        <a:t>d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AA9D7F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1000" i="1">
                          <a:solidFill>
                            <a:srgbClr val="633E3E"/>
                          </a:solidFill>
                          <a:latin typeface="Times New Roman"/>
                        </a:rPr>
                        <a:t>G</a:t>
                      </a:r>
                    </a:p>
                  </a:txBody>
                  <a:tcPr marL="0" marR="0" marT="0" marB="0">
                    <a:solidFill>
                      <a:srgbClr val="CFCFC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14300"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Neck:1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000"/>
                    </a:p>
                  </a:txBody>
                  <a:tcPr marL="0" marR="0" marT="0" marB="0"/>
                </a:tc>
              </a:tr>
              <a:tr h="158360">
                <a:tc>
                  <a:txBody>
                    <a:bodyPr/>
                    <a:lstStyle/>
                    <a:p>
                      <a:endParaRPr sz="8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latin typeface="Arial"/>
                        </a:rPr>
                        <a:t>&amp;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800" spc="-100">
                          <a:solidFill>
                            <a:srgbClr val="727E93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383E48"/>
                          </a:solidFill>
                          <a:latin typeface="Arial"/>
                        </a:rPr>
                        <a:t>□</a:t>
                      </a:r>
                    </a:p>
                  </a:txBody>
                  <a:tcPr marL="0" marR="0" marT="0" marB="0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indent="0"/>
                      <a:r>
                        <a:rPr lang="en-US" sz="400">
                          <a:solidFill>
                            <a:srgbClr val="575757"/>
                          </a:solidFill>
                          <a:latin typeface="Arial"/>
                        </a:rPr>
                        <a:t>Origin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01280" y="5571934"/>
            <a:ext cx="5807937" cy="81917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54000" algn="just">
              <a:lnSpc>
                <a:spcPts val="2640"/>
              </a:lnSpc>
              <a:spcBef>
                <a:spcPts val="1890"/>
              </a:spcBef>
            </a:pPr>
            <a:r>
              <a:rPr lang="en-US" sz="2000">
                <a:solidFill>
                  <a:srgbClr val="2D2D2D"/>
                </a:solidFill>
                <a:latin typeface="Times New Roman"/>
              </a:rPr>
              <a:t>Xususiyat daraxti, xuddi Dizayn tarixi kabi, ishni kuzatib boradi. Biroq, sizning ishingizni xronologik ravishda ko’rsatish o’rniga, uni operatsiya turlari bo’yicha ko’rsatadi.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5865" y="809397"/>
            <a:ext cx="6342297" cy="522197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2640"/>
              </a:lnSpc>
            </a:pPr>
            <a:r>
              <a:rPr lang="en-US" sz="2000" b="1">
                <a:latin typeface="Times New Roman"/>
              </a:rPr>
              <a:t>MASHINOSOZLIK    BUYUMLARNING</a:t>
            </a:r>
          </a:p>
          <a:p>
            <a:pPr indent="0">
              <a:lnSpc>
                <a:spcPts val="2640"/>
              </a:lnSpc>
            </a:pPr>
            <a:r>
              <a:rPr lang="en-US" sz="2000" b="1">
                <a:latin typeface="Times New Roman"/>
              </a:rPr>
              <a:t>MURAKKAB TARKIBIY QISMLARINI LOYIHALASHNING    DASTLABKI</a:t>
            </a:r>
          </a:p>
          <a:p>
            <a:pPr indent="0">
              <a:lnSpc>
                <a:spcPts val="2640"/>
              </a:lnSpc>
              <a:spcAft>
                <a:spcPts val="630"/>
              </a:spcAft>
            </a:pPr>
            <a:r>
              <a:rPr lang="en-US" sz="2000" b="1">
                <a:latin typeface="Times New Roman"/>
              </a:rPr>
              <a:t>BOSQICHLARIDA 3D MODELLASHTIRISH NAMUNASI.</a:t>
            </a:r>
          </a:p>
          <a:p>
            <a:pPr indent="228600" algn="just">
              <a:lnSpc>
                <a:spcPts val="2640"/>
              </a:lnSpc>
            </a:pPr>
            <a:r>
              <a:rPr lang="en-US" sz="2000">
                <a:latin typeface="Times New Roman"/>
              </a:rPr>
              <a:t>Zamonaviy mashinasozlik korxonalarida mahsulotning konstruktorlik va texnologik hujjatlarni (KTH) tayyorlash keyin ishlab chiqarishga yuborishda 3D qattiq jismli loyihalash faol foydalaniladi - bu esa avtomatlashtirilgan dizayn va ishlab chiqarish CAD/CAM tizimlarini rivojlantirishning asosiy yo’nalishlaridan biri bo’lib koldi, yani 3D modellashdir.</a:t>
            </a:r>
          </a:p>
          <a:p>
            <a:pPr indent="228600" algn="just">
              <a:lnSpc>
                <a:spcPts val="2640"/>
              </a:lnSpc>
            </a:pPr>
            <a:r>
              <a:rPr lang="en-US" sz="2000">
                <a:latin typeface="Times New Roman"/>
              </a:rPr>
              <a:t>TFLEX CAD 3D tizimida "74976SB yog’ nasisi” misolida 3D modellashtirish uslublari va dastaqlarini ko’rib chiqamiz. Mahsulot bir nechta birikmalar (usellar) va bir nechta juftli qismlardan iborat.</a:t>
            </a:r>
          </a:p>
          <a:p>
            <a:pPr indent="228600" algn="just">
              <a:lnSpc>
                <a:spcPts val="2640"/>
              </a:lnSpc>
            </a:pPr>
            <a:r>
              <a:rPr lang="en-US" sz="2000">
                <a:latin typeface="Times New Roman"/>
              </a:rPr>
              <a:t>Modellashtirish jarayonini boshlashdan oldin, xatti-harakatlar algoritmini oqilona tuzish va uni bosqichma-bosqich ajratish kerak, bu mahsulotni modellashtirish va tahlil qilish ishlarini sezilarli darajada osonlashtiradi, shuningdek, umumiy ish vaqtini kamaytiradi.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486811"/>
            <a:ext cx="7786742" cy="558170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479044" indent="0">
              <a:lnSpc>
                <a:spcPts val="2376"/>
              </a:lnSpc>
            </a:pPr>
            <a:r>
              <a:rPr lang="en-US" sz="1800" b="1" dirty="0" err="1">
                <a:latin typeface="Times New Roman"/>
              </a:rPr>
              <a:t>Ishni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bajarish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bosqichlari</a:t>
            </a:r>
            <a:endParaRPr lang="en-US" sz="1800" b="1" dirty="0">
              <a:latin typeface="Times New Roman"/>
            </a:endParaRP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1.    </a:t>
            </a:r>
            <a:r>
              <a:rPr lang="en-US" sz="1800" dirty="0" err="1">
                <a:latin typeface="Times New Roman"/>
              </a:rPr>
              <a:t>Texnik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topshiriqni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tuzish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axborot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yig'ish</a:t>
            </a:r>
            <a:r>
              <a:rPr lang="en-US" sz="1800" dirty="0">
                <a:latin typeface="Times New Roman"/>
              </a:rPr>
              <a:t> (nom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maqsad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ktd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boshqalar</a:t>
            </a:r>
            <a:r>
              <a:rPr lang="en-US" sz="1800" dirty="0">
                <a:latin typeface="Times New Roman"/>
              </a:rPr>
              <a:t>).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2.    </a:t>
            </a:r>
            <a:r>
              <a:rPr lang="en-US" sz="1800" dirty="0" err="1">
                <a:latin typeface="Times New Roman"/>
              </a:rPr>
              <a:t>Mahsulotning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dizayn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texnik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hujjatlarini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tahlil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qilish</a:t>
            </a:r>
            <a:r>
              <a:rPr lang="en-US" sz="1800" dirty="0">
                <a:latin typeface="Times New Roman"/>
              </a:rPr>
              <a:t> (</a:t>
            </a:r>
            <a:r>
              <a:rPr lang="en-US" sz="1800" dirty="0" err="1">
                <a:latin typeface="Times New Roman"/>
              </a:rPr>
              <a:t>texnologik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maqsad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tavsif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chizmalar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spetsifikatsiyalar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sxemalar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yig'ish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algoritmi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Gost</a:t>
            </a:r>
            <a:r>
              <a:rPr lang="en-US" sz="1800" dirty="0">
                <a:latin typeface="Times New Roman"/>
              </a:rPr>
              <a:t>).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3.    </a:t>
            </a:r>
            <a:r>
              <a:rPr lang="en-US" sz="1800" dirty="0" err="1">
                <a:latin typeface="Times New Roman"/>
              </a:rPr>
              <a:t>Kichik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o'lchamli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oddiy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tuzilish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 (</a:t>
            </a:r>
            <a:r>
              <a:rPr lang="en-US" sz="1800" dirty="0" err="1">
                <a:latin typeface="Times New Roman"/>
              </a:rPr>
              <a:t>burmalar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shaftlar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gardish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boshqalar</a:t>
            </a:r>
            <a:r>
              <a:rPr lang="en-US" sz="1800" dirty="0">
                <a:latin typeface="Times New Roman"/>
              </a:rPr>
              <a:t>).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4.    </a:t>
            </a:r>
            <a:r>
              <a:rPr lang="en-US" sz="1800" dirty="0" err="1">
                <a:latin typeface="Times New Roman"/>
              </a:rPr>
              <a:t>Juda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murakkab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geometriya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konfiguratsiyaga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ega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o'rta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o'lchamdagi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 (</a:t>
            </a:r>
            <a:r>
              <a:rPr lang="en-US" sz="1800" dirty="0" err="1">
                <a:latin typeface="Times New Roman"/>
              </a:rPr>
              <a:t>valyshesterny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eksa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pistonlar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tishli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g'ildiraklar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boshqalar</a:t>
            </a:r>
            <a:r>
              <a:rPr lang="en-US" sz="1800" dirty="0">
                <a:latin typeface="Times New Roman"/>
              </a:rPr>
              <a:t>).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5.    </a:t>
            </a:r>
            <a:r>
              <a:rPr lang="en-US" sz="1800" dirty="0" err="1">
                <a:latin typeface="Times New Roman"/>
              </a:rPr>
              <a:t>Ijodiy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ko'nikmalar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SAPR </a:t>
            </a:r>
            <a:r>
              <a:rPr lang="en-US" sz="1800" dirty="0" err="1">
                <a:latin typeface="Times New Roman"/>
              </a:rPr>
              <a:t>tizimining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to'liq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funktsiyalaridan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foydalangan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holda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geometrik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murakkab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korpus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6.    </a:t>
            </a:r>
            <a:r>
              <a:rPr lang="en-US" sz="1800" dirty="0" err="1">
                <a:latin typeface="Times New Roman"/>
              </a:rPr>
              <a:t>Tanlangan</a:t>
            </a:r>
            <a:r>
              <a:rPr lang="en-US" sz="1800" dirty="0">
                <a:latin typeface="Times New Roman"/>
              </a:rPr>
              <a:t> SAPR </a:t>
            </a:r>
            <a:r>
              <a:rPr lang="en-US" sz="1800" dirty="0" err="1">
                <a:latin typeface="Times New Roman"/>
              </a:rPr>
              <a:t>dasturiy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muhitiga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biriktirilgan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kutubxonalardan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standart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mahsulotlarni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qidirish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ulardan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foydalanish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mavjud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bo'lmagan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standart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mahsulotlarni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yoki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zavodni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kichik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bog'lamlarni</a:t>
            </a:r>
            <a:r>
              <a:rPr lang="en-US" sz="1800" dirty="0">
                <a:latin typeface="Times New Roman"/>
              </a:rPr>
              <a:t> (</a:t>
            </a:r>
            <a:r>
              <a:rPr lang="en-US" sz="1800" dirty="0" err="1">
                <a:latin typeface="Times New Roman"/>
              </a:rPr>
              <a:t>yong'oq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murvat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chiziqlar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yuvish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mashinalari</a:t>
            </a:r>
            <a:r>
              <a:rPr lang="en-US" sz="1800" dirty="0">
                <a:latin typeface="Times New Roman"/>
              </a:rPr>
              <a:t>, PIN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boshqalar</a:t>
            </a:r>
            <a:r>
              <a:rPr lang="en-US" sz="1800" dirty="0">
                <a:latin typeface="Times New Roman"/>
              </a:rPr>
              <a:t>) </a:t>
            </a:r>
            <a:r>
              <a:rPr lang="en-US" sz="1800" dirty="0" err="1">
                <a:latin typeface="Times New Roman"/>
              </a:rPr>
              <a:t>mustaqil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loyihalash</a:t>
            </a:r>
            <a:r>
              <a:rPr lang="en-US" sz="1800" dirty="0">
                <a:latin typeface="Times New Roman"/>
              </a:rPr>
              <a:t>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7.    </a:t>
            </a:r>
            <a:r>
              <a:rPr lang="en-US" sz="1800" dirty="0" err="1">
                <a:latin typeface="Times New Roman"/>
              </a:rPr>
              <a:t>Bajarilgan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alohida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tugunlarga</a:t>
            </a:r>
            <a:r>
              <a:rPr lang="en-US" sz="1800" dirty="0">
                <a:latin typeface="Times New Roman"/>
              </a:rPr>
              <a:t> (</a:t>
            </a:r>
            <a:r>
              <a:rPr lang="en-US" sz="1800" dirty="0" err="1">
                <a:latin typeface="Times New Roman"/>
              </a:rPr>
              <a:t>pastki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qismlarga</a:t>
            </a:r>
            <a:r>
              <a:rPr lang="en-US" sz="1800" dirty="0">
                <a:latin typeface="Times New Roman"/>
              </a:rPr>
              <a:t>) </a:t>
            </a:r>
            <a:r>
              <a:rPr lang="en-US" sz="1800" dirty="0" err="1">
                <a:latin typeface="Times New Roman"/>
              </a:rPr>
              <a:t>yig'ish</a:t>
            </a:r>
            <a:r>
              <a:rPr lang="en-US" sz="1800" dirty="0">
                <a:latin typeface="Times New Roman"/>
              </a:rPr>
              <a:t>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8.    </a:t>
            </a:r>
            <a:r>
              <a:rPr lang="en-US" sz="1800" dirty="0" err="1">
                <a:latin typeface="Times New Roman"/>
              </a:rPr>
              <a:t>Parchalar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barcha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tarkibiy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yakuniy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yig'ish</a:t>
            </a:r>
            <a:r>
              <a:rPr lang="en-US" sz="1800" dirty="0">
                <a:latin typeface="Times New Roman"/>
              </a:rPr>
              <a:t>.</a:t>
            </a:r>
          </a:p>
          <a:p>
            <a:pPr marL="250444" indent="-228600" algn="just">
              <a:lnSpc>
                <a:spcPts val="2376"/>
              </a:lnSpc>
            </a:pPr>
            <a:r>
              <a:rPr lang="en-US" sz="1300" dirty="0">
                <a:latin typeface="Times New Roman"/>
              </a:rPr>
              <a:t>9</a:t>
            </a:r>
            <a:r>
              <a:rPr lang="en-US" sz="900" dirty="0">
                <a:latin typeface="Arial"/>
              </a:rPr>
              <a:t>.</a:t>
            </a:r>
            <a:r>
              <a:rPr lang="en-US" sz="1800" dirty="0">
                <a:latin typeface="Times New Roman"/>
              </a:rPr>
              <a:t>    </a:t>
            </a:r>
            <a:r>
              <a:rPr lang="en-US" sz="1800" dirty="0" err="1">
                <a:latin typeface="Times New Roman"/>
              </a:rPr>
              <a:t>O'zgaruvchan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harakatlanuvchi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animatsiyani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yaratish</a:t>
            </a:r>
            <a:r>
              <a:rPr lang="en-US" sz="18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357166"/>
            <a:ext cx="7858179" cy="61436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79400" algn="just">
              <a:lnSpc>
                <a:spcPts val="3096"/>
              </a:lnSpc>
              <a:spcAft>
                <a:spcPts val="210"/>
              </a:spcAft>
            </a:pPr>
            <a:r>
              <a:rPr lang="en-US" sz="1800" b="1" dirty="0" err="1">
                <a:latin typeface="Times New Roman"/>
              </a:rPr>
              <a:t>Dizayn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texnologiyalari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hujjatlarini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tahlil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qilish</a:t>
            </a:r>
            <a:endParaRPr lang="en-US" sz="1800" b="1" dirty="0">
              <a:latin typeface="Times New Roman"/>
            </a:endParaRPr>
          </a:p>
          <a:p>
            <a:pPr indent="279400" algn="just">
              <a:lnSpc>
                <a:spcPts val="2376"/>
              </a:lnSpc>
            </a:pPr>
            <a:r>
              <a:rPr lang="en-US" sz="1800" dirty="0" err="1">
                <a:latin typeface="Times New Roman"/>
              </a:rPr>
              <a:t>Murakkab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mahsulotni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dizayner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muhandislik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sohasida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tajribaga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ega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bo'lishi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kerak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shuningdek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quyidagi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bilim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ko'nikmalarga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ega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bo'lishi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kerak</a:t>
            </a:r>
            <a:r>
              <a:rPr lang="en-US" sz="1800" dirty="0">
                <a:latin typeface="Times New Roman"/>
              </a:rPr>
              <a:t>:</a:t>
            </a:r>
          </a:p>
          <a:p>
            <a:pPr marL="560832" indent="-2540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•    CAD </a:t>
            </a:r>
            <a:r>
              <a:rPr lang="en-US" sz="1800" dirty="0" err="1">
                <a:latin typeface="Times New Roman"/>
              </a:rPr>
              <a:t>tizimida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ishonchli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foydalanuvchi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darajasida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ishlash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560832" indent="-2540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•    CAD </a:t>
            </a:r>
            <a:r>
              <a:rPr lang="en-US" sz="1800" dirty="0" err="1">
                <a:latin typeface="Times New Roman"/>
              </a:rPr>
              <a:t>tizimida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chizish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muhandislik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grafikasi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chizma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geometriyasi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haqida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ma'lumot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560832" indent="-2540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chizmalarni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o'qish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tahlil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qilish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dizayn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hujjatlarini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bilish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560832" indent="-2540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•    model </a:t>
            </a:r>
            <a:r>
              <a:rPr lang="en-US" sz="1800" dirty="0" err="1">
                <a:latin typeface="Times New Roman"/>
              </a:rPr>
              <a:t>o'zgaruvchilari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parametrizatsiyasi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dasturiy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tajriba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560832" indent="-2540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davlat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standartlari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kutubxonalaridan</a:t>
            </a:r>
            <a:r>
              <a:rPr lang="en-US" sz="1800" dirty="0">
                <a:latin typeface="Times New Roman"/>
              </a:rPr>
              <a:t> (GOST) </a:t>
            </a:r>
            <a:r>
              <a:rPr lang="en-US" sz="1800" dirty="0" err="1">
                <a:latin typeface="Times New Roman"/>
              </a:rPr>
              <a:t>foydalanish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imkoniyati</a:t>
            </a:r>
            <a:r>
              <a:rPr lang="en-US" sz="1800" dirty="0">
                <a:latin typeface="Times New Roman"/>
              </a:rPr>
              <a:t>.</a:t>
            </a:r>
          </a:p>
          <a:p>
            <a:pPr indent="2794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"74976SB </a:t>
            </a:r>
            <a:r>
              <a:rPr lang="en-US" sz="1800" dirty="0" err="1">
                <a:latin typeface="Times New Roman"/>
              </a:rPr>
              <a:t>yog</a:t>
            </a:r>
            <a:r>
              <a:rPr lang="en-US" sz="1800" dirty="0">
                <a:latin typeface="Times New Roman"/>
              </a:rPr>
              <a:t> '</a:t>
            </a:r>
            <a:r>
              <a:rPr lang="en-US" sz="1800" dirty="0" err="1">
                <a:latin typeface="Times New Roman"/>
              </a:rPr>
              <a:t>pompasi</a:t>
            </a:r>
            <a:r>
              <a:rPr lang="en-US" sz="1800" dirty="0">
                <a:latin typeface="Times New Roman"/>
              </a:rPr>
              <a:t>" </a:t>
            </a:r>
            <a:r>
              <a:rPr lang="en-US" sz="1800" dirty="0" err="1">
                <a:latin typeface="Times New Roman"/>
              </a:rPr>
              <a:t>mahsuloti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to'rtta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tugunni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o'z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ichiga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oladi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ularning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biri</a:t>
            </a:r>
            <a:r>
              <a:rPr lang="en-US" sz="1800" dirty="0">
                <a:latin typeface="Times New Roman"/>
              </a:rPr>
              <a:t> original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standart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yoki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zavod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qismlaridan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iborat</a:t>
            </a:r>
            <a:r>
              <a:rPr lang="en-US" sz="1800" dirty="0">
                <a:latin typeface="Times New Roman"/>
              </a:rPr>
              <a:t>.</a:t>
            </a:r>
          </a:p>
          <a:p>
            <a:pPr indent="2794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CTD </a:t>
            </a:r>
            <a:r>
              <a:rPr lang="en-US" sz="1800" dirty="0" err="1">
                <a:latin typeface="Times New Roman"/>
              </a:rPr>
              <a:t>tarkibiga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quyidagilar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kiradi</a:t>
            </a:r>
            <a:r>
              <a:rPr lang="en-US" sz="1800" dirty="0">
                <a:latin typeface="Times New Roman"/>
              </a:rPr>
              <a:t>: </a:t>
            </a:r>
            <a:r>
              <a:rPr lang="en-US" sz="1800" dirty="0" err="1">
                <a:latin typeface="Times New Roman"/>
              </a:rPr>
              <a:t>mahsulotni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montaj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qilish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mahsulot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tarkibiy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qismlarining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montaj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chizmalari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qismlarga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mahsulotga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kiritilgan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chizmalari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mahsulot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tugunlarning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xususiyatlari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montaj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sxemasi</a:t>
            </a:r>
            <a:r>
              <a:rPr lang="en-US" sz="1800" dirty="0">
                <a:latin typeface="Times New Roman"/>
              </a:rPr>
              <a:t>.</a:t>
            </a:r>
          </a:p>
          <a:p>
            <a:pPr indent="279400" algn="just">
              <a:lnSpc>
                <a:spcPts val="2376"/>
              </a:lnSpc>
            </a:pPr>
            <a:r>
              <a:rPr lang="en-US" sz="1800" dirty="0">
                <a:latin typeface="Times New Roman"/>
              </a:rPr>
              <a:t>Eng </a:t>
            </a:r>
            <a:r>
              <a:rPr lang="en-US" sz="1800" dirty="0" err="1">
                <a:latin typeface="Times New Roman"/>
              </a:rPr>
              <a:t>murakkab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dizayn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mahsulotning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asosiy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qismini</a:t>
            </a:r>
            <a:r>
              <a:rPr lang="en-US" sz="1800" dirty="0">
                <a:latin typeface="Times New Roman"/>
              </a:rPr>
              <a:t> — "</a:t>
            </a:r>
            <a:r>
              <a:rPr lang="en-US" sz="1800" dirty="0" err="1">
                <a:latin typeface="Times New Roman"/>
              </a:rPr>
              <a:t>Korpus</a:t>
            </a:r>
            <a:r>
              <a:rPr lang="en-US" sz="1800" dirty="0">
                <a:latin typeface="Times New Roman"/>
              </a:rPr>
              <a:t> 74976.01"ni </a:t>
            </a:r>
            <a:r>
              <a:rPr lang="en-US" sz="1800" dirty="0" err="1">
                <a:latin typeface="Times New Roman"/>
              </a:rPr>
              <a:t>chizishdir</a:t>
            </a:r>
            <a:r>
              <a:rPr lang="en-US" sz="18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1857364"/>
            <a:ext cx="7202413" cy="33575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86344" y="498542"/>
            <a:ext cx="364839" cy="64517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550" i="1" spc="-50">
                <a:solidFill>
                  <a:srgbClr val="605E5C"/>
                </a:solidFill>
                <a:latin typeface="Times New Roman"/>
              </a:rPr>
              <a:t>109L6U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47976" y="625621"/>
            <a:ext cx="132669" cy="31281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550" i="1" spc="-50">
                <a:solidFill>
                  <a:srgbClr val="444343"/>
                </a:solidFill>
                <a:latin typeface="Times New Roman"/>
              </a:rPr>
              <a:t>• </a:t>
            </a:r>
            <a:r>
              <a:rPr lang="en-US" sz="400" i="1">
                <a:solidFill>
                  <a:srgbClr val="444343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277262" y="1657895"/>
            <a:ext cx="132669" cy="35191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550" i="1" spc="-50">
                <a:solidFill>
                  <a:srgbClr val="7E7B79"/>
                </a:solidFill>
                <a:latin typeface="Times New Roman"/>
              </a:rPr>
              <a:t>v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69892" y="3358801"/>
            <a:ext cx="965533" cy="156405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just"/>
            <a:r>
              <a:rPr lang="en-US" sz="1000" i="1" strike="sngStrike" spc="-200">
                <a:solidFill>
                  <a:srgbClr val="7E7B79"/>
                </a:solidFill>
                <a:latin typeface="Times New Roman"/>
              </a:rPr>
              <a:t>W3^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785794"/>
            <a:ext cx="7130830" cy="313816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41623" y="478991"/>
            <a:ext cx="652287" cy="1153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050" b="1" i="1" u="sng">
                <a:solidFill>
                  <a:srgbClr val="605E5C"/>
                </a:solidFill>
                <a:latin typeface="CordiaUPC"/>
              </a:rPr>
              <a:t>109L6U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7351" y="660812"/>
            <a:ext cx="261652" cy="60607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550" i="1" spc="-50">
                <a:solidFill>
                  <a:srgbClr val="7E7B79"/>
                </a:solidFill>
                <a:latin typeface="Times New Roman"/>
              </a:rPr>
              <a:t>x-xtt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56060" y="4113456"/>
            <a:ext cx="4389120" cy="348001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400"/>
              </a:lnSpc>
            </a:pPr>
            <a:r>
              <a:rPr lang="en-US" sz="1800" b="1" dirty="0" err="1">
                <a:latin typeface="Times New Roman"/>
              </a:rPr>
              <a:t>Yig’ma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biriqma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chizmasi</a:t>
            </a:r>
            <a:r>
              <a:rPr lang="en-US" sz="1800" b="1" dirty="0">
                <a:latin typeface="Times New Roman"/>
              </a:rPr>
              <a:t>. </a:t>
            </a: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>
              <a:latin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2000240"/>
            <a:ext cx="7510518" cy="121996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41623" y="478991"/>
            <a:ext cx="652287" cy="1153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050" b="1" i="1" u="sng">
                <a:solidFill>
                  <a:srgbClr val="605E5C"/>
                </a:solidFill>
                <a:latin typeface="CordiaUPC"/>
              </a:rPr>
              <a:t>109L6U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7351" y="660812"/>
            <a:ext cx="261652" cy="60607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550" i="1" spc="-50">
                <a:solidFill>
                  <a:srgbClr val="7E7B79"/>
                </a:solidFill>
                <a:latin typeface="Times New Roman"/>
              </a:rPr>
              <a:t>x-xtt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28926" y="1214422"/>
            <a:ext cx="4389120" cy="348001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400"/>
              </a:lnSpc>
            </a:pPr>
            <a:r>
              <a:rPr lang="en-US" sz="1800" b="1" dirty="0" err="1" smtClean="0">
                <a:latin typeface="Times New Roman"/>
              </a:rPr>
              <a:t>Sodda</a:t>
            </a:r>
            <a:r>
              <a:rPr lang="en-US" sz="1800" b="1" dirty="0" smtClean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va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kichik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>
                <a:latin typeface="Times New Roman"/>
              </a:rPr>
              <a:t>detalarni</a:t>
            </a:r>
            <a:r>
              <a:rPr lang="en-US" sz="1800" b="1" dirty="0">
                <a:latin typeface="Times New Roman"/>
              </a:rPr>
              <a:t> </a:t>
            </a:r>
            <a:r>
              <a:rPr lang="en-US" sz="1800" b="1" dirty="0" err="1" smtClean="0">
                <a:latin typeface="Times New Roman"/>
              </a:rPr>
              <a:t>loyihakash</a:t>
            </a:r>
            <a:endParaRPr lang="en-US" sz="1800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b="1" dirty="0" smtClean="0">
              <a:latin typeface="Times New Roman"/>
            </a:endParaRPr>
          </a:p>
          <a:p>
            <a:pPr indent="0" algn="ctr">
              <a:lnSpc>
                <a:spcPts val="2400"/>
              </a:lnSpc>
            </a:pPr>
            <a:endParaRPr lang="en-US" sz="1800" b="1" dirty="0">
              <a:latin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3429000"/>
            <a:ext cx="4750273" cy="18983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428604"/>
            <a:ext cx="7219384" cy="5715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66700" indent="800100">
              <a:lnSpc>
                <a:spcPts val="2400"/>
              </a:lnSpc>
              <a:spcBef>
                <a:spcPts val="210"/>
              </a:spcBef>
              <a:spcAft>
                <a:spcPts val="210"/>
              </a:spcAft>
            </a:pPr>
            <a:r>
              <a:rPr lang="en-US" sz="2000" dirty="0" err="1">
                <a:latin typeface="Times New Roman"/>
              </a:rPr>
              <a:t>Bir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necha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amal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bilan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modelanadigan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detallar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Ushbu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bosqich</a:t>
            </a:r>
            <a:r>
              <a:rPr lang="en-US" sz="2000" dirty="0">
                <a:latin typeface="Times New Roman"/>
              </a:rPr>
              <a:t> eng </a:t>
            </a:r>
            <a:r>
              <a:rPr lang="en-US" sz="2000" dirty="0" err="1">
                <a:latin typeface="Times New Roman"/>
              </a:rPr>
              <a:t>uzoq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vaqt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eng </a:t>
            </a:r>
            <a:r>
              <a:rPr lang="en-US" sz="2000" dirty="0" err="1">
                <a:latin typeface="Times New Roman"/>
              </a:rPr>
              <a:t>qiyin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ishlardan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biridir</a:t>
            </a:r>
            <a:r>
              <a:rPr lang="en-US" sz="2000" dirty="0">
                <a:latin typeface="Times New Roman"/>
              </a:rPr>
              <a:t>.</a:t>
            </a:r>
          </a:p>
          <a:p>
            <a:pPr indent="0">
              <a:lnSpc>
                <a:spcPts val="3096"/>
              </a:lnSpc>
            </a:pPr>
            <a:r>
              <a:rPr lang="en-US" sz="2000" dirty="0" err="1">
                <a:latin typeface="Times New Roman"/>
              </a:rPr>
              <a:t>Buni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amalga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oshirishda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ehtiyotkorlik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talab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etiladi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chunki</a:t>
            </a:r>
            <a:endParaRPr lang="en-US" sz="2000" dirty="0">
              <a:latin typeface="Times New Roman"/>
            </a:endParaRPr>
          </a:p>
          <a:p>
            <a:pPr indent="0">
              <a:lnSpc>
                <a:spcPts val="3096"/>
              </a:lnSpc>
            </a:pPr>
            <a:r>
              <a:rPr lang="en-US" sz="2000" dirty="0" err="1">
                <a:latin typeface="Times New Roman"/>
              </a:rPr>
              <a:t>qismlar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soni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katta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ularning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geometriyasi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juda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murakkab</a:t>
            </a:r>
            <a:r>
              <a:rPr lang="en-US" sz="2000" dirty="0">
                <a:latin typeface="Times New Roman"/>
              </a:rPr>
              <a:t>.</a:t>
            </a:r>
          </a:p>
          <a:p>
            <a:pPr indent="0">
              <a:lnSpc>
                <a:spcPts val="3096"/>
              </a:lnSpc>
            </a:pPr>
            <a:r>
              <a:rPr lang="en-US" sz="2000" dirty="0" err="1">
                <a:latin typeface="Times New Roman"/>
              </a:rPr>
              <a:t>O'rtacha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murakkablikdagi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qismlarga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quyidagilar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kiradi</a:t>
            </a:r>
            <a:r>
              <a:rPr lang="en-US" sz="2000" dirty="0">
                <a:latin typeface="Times New Roman"/>
              </a:rPr>
              <a:t>: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46 </a:t>
            </a:r>
            <a:r>
              <a:rPr lang="en-US" sz="2000" dirty="0" err="1" smtClean="0">
                <a:latin typeface="Times New Roman"/>
              </a:rPr>
              <a:t>qopqoq</a:t>
            </a:r>
            <a:r>
              <a:rPr lang="en-US" sz="2000" dirty="0">
                <a:latin typeface="Times New Roman"/>
              </a:rPr>
              <a:t>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26 </a:t>
            </a:r>
            <a:r>
              <a:rPr lang="en-US" sz="2000" dirty="0" err="1">
                <a:latin typeface="Times New Roman"/>
              </a:rPr>
              <a:t>shlangi</a:t>
            </a:r>
            <a:r>
              <a:rPr lang="en-US" sz="2000" dirty="0">
                <a:latin typeface="Times New Roman"/>
              </a:rPr>
              <a:t>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27 </a:t>
            </a:r>
            <a:r>
              <a:rPr lang="en-US" sz="2000" dirty="0">
                <a:latin typeface="Times New Roman"/>
              </a:rPr>
              <a:t>pinion,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02 </a:t>
            </a:r>
            <a:r>
              <a:rPr lang="en-US" sz="2000" dirty="0">
                <a:latin typeface="Times New Roman"/>
              </a:rPr>
              <a:t>pinion,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031 </a:t>
            </a:r>
            <a:r>
              <a:rPr lang="en-US" sz="2000" dirty="0" err="1" smtClean="0">
                <a:latin typeface="Times New Roman"/>
              </a:rPr>
              <a:t>tishli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g’ildiraq</a:t>
            </a:r>
            <a:r>
              <a:rPr lang="en-US" sz="2000" dirty="0" smtClean="0">
                <a:latin typeface="Times New Roman"/>
              </a:rPr>
              <a:t>, </a:t>
            </a: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07 </a:t>
            </a:r>
            <a:r>
              <a:rPr lang="en-US" sz="2000" dirty="0" err="1" smtClean="0">
                <a:latin typeface="Times New Roman"/>
              </a:rPr>
              <a:t>shaftlari</a:t>
            </a:r>
            <a:r>
              <a:rPr lang="en-US" sz="2000" dirty="0">
                <a:latin typeface="Times New Roman"/>
              </a:rPr>
              <a:t>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53</a:t>
            </a:r>
            <a:r>
              <a:rPr lang="en-US" sz="2000" dirty="0">
                <a:latin typeface="Times New Roman"/>
              </a:rPr>
              <a:t>, 10 </a:t>
            </a:r>
            <a:r>
              <a:rPr lang="en-US" sz="2000" dirty="0" err="1">
                <a:latin typeface="Times New Roman"/>
              </a:rPr>
              <a:t>o'qi</a:t>
            </a:r>
            <a:r>
              <a:rPr lang="en-US" sz="2000" dirty="0">
                <a:latin typeface="Times New Roman"/>
              </a:rPr>
              <a:t>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17 </a:t>
            </a:r>
            <a:r>
              <a:rPr lang="en-US" sz="2000" dirty="0">
                <a:latin typeface="Times New Roman"/>
              </a:rPr>
              <a:t>Sleeve, </a:t>
            </a:r>
            <a:endParaRPr lang="en-US" sz="2000" dirty="0" smtClean="0">
              <a:latin typeface="Times New Roman"/>
            </a:endParaRPr>
          </a:p>
          <a:p>
            <a:pPr marL="1438275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543 </a:t>
            </a:r>
            <a:r>
              <a:rPr lang="en-US" sz="2000" dirty="0">
                <a:latin typeface="Times New Roman"/>
              </a:rPr>
              <a:t>piston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indent="0">
              <a:lnSpc>
                <a:spcPts val="3096"/>
              </a:lnSpc>
            </a:pPr>
            <a:endParaRPr lang="en-US" sz="2000" dirty="0">
              <a:latin typeface="Times New Roman"/>
            </a:endParaRPr>
          </a:p>
          <a:p>
            <a:pPr marL="266700" indent="0">
              <a:lnSpc>
                <a:spcPts val="3096"/>
              </a:lnSpc>
            </a:pP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928670"/>
            <a:ext cx="7279816" cy="27306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3929066"/>
            <a:ext cx="2502277" cy="12789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5984" y="5500702"/>
            <a:ext cx="5804252" cy="50006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2000" dirty="0">
                <a:latin typeface="Times New Roman"/>
              </a:rPr>
              <a:t>“74976.02 </a:t>
            </a:r>
            <a:r>
              <a:rPr lang="en-US" sz="2000" dirty="0" err="1" smtClean="0">
                <a:latin typeface="Times New Roman"/>
              </a:rPr>
              <a:t>shesternya</a:t>
            </a:r>
            <a:r>
              <a:rPr lang="en-US" sz="2000" dirty="0" smtClean="0">
                <a:latin typeface="Times New Roman"/>
              </a:rPr>
              <a:t>” </a:t>
            </a:r>
            <a:r>
              <a:rPr lang="en-US" sz="2000" dirty="0" err="1">
                <a:latin typeface="Times New Roman"/>
              </a:rPr>
              <a:t>detalining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chizmasi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3D-modeli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41" y="656902"/>
            <a:ext cx="4551271" cy="36970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92024" y="4439951"/>
            <a:ext cx="7337694" cy="2060883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r">
              <a:spcBef>
                <a:spcPts val="630"/>
              </a:spcBef>
            </a:pPr>
            <a:r>
              <a:rPr lang="en-US" sz="1800" dirty="0" smtClean="0">
                <a:latin typeface="Times New Roman"/>
              </a:rPr>
              <a:t>«</a:t>
            </a:r>
            <a:r>
              <a:rPr lang="ru-RU" dirty="0" smtClean="0">
                <a:latin typeface="Times New Roman"/>
              </a:rPr>
              <a:t>П</a:t>
            </a:r>
            <a:r>
              <a:rPr lang="en-US" sz="1800" dirty="0" err="1" smtClean="0">
                <a:latin typeface="Times New Roman"/>
              </a:rPr>
              <a:t>opme</a:t>
            </a:r>
            <a:r>
              <a:rPr lang="ru-RU" sz="1800" dirty="0" err="1" smtClean="0">
                <a:latin typeface="Times New Roman"/>
              </a:rPr>
              <a:t>нь</a:t>
            </a:r>
            <a:r>
              <a:rPr lang="en-US" sz="1800" dirty="0" smtClean="0">
                <a:latin typeface="Times New Roman"/>
              </a:rPr>
              <a:t> </a:t>
            </a:r>
            <a:r>
              <a:rPr lang="en-US" sz="1800" dirty="0">
                <a:latin typeface="Times New Roman"/>
              </a:rPr>
              <a:t>74976.54-3»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 smtClean="0">
                <a:latin typeface="Times New Roman"/>
              </a:rPr>
              <a:t>boskichlari</a:t>
            </a:r>
            <a:endParaRPr lang="ru-RU" sz="1800" dirty="0" smtClean="0">
              <a:latin typeface="Times New Roman"/>
            </a:endParaRPr>
          </a:p>
          <a:p>
            <a:pPr indent="0">
              <a:spcBef>
                <a:spcPts val="630"/>
              </a:spcBef>
            </a:pPr>
            <a:r>
              <a:rPr lang="en-US" sz="1800" dirty="0" err="1" smtClean="0">
                <a:latin typeface="Times New Roman"/>
              </a:rPr>
              <a:t>Modellashtirish</a:t>
            </a:r>
            <a:r>
              <a:rPr lang="en-US" sz="1800" dirty="0" smtClean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oxirida</a:t>
            </a:r>
            <a:r>
              <a:rPr lang="en-US" sz="1800" dirty="0">
                <a:latin typeface="Times New Roman"/>
              </a:rPr>
              <a:t> biz </a:t>
            </a:r>
            <a:r>
              <a:rPr lang="en-US" sz="1800" dirty="0" err="1">
                <a:latin typeface="Times New Roman"/>
              </a:rPr>
              <a:t>ikkita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operatsiyani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bajaramiz</a:t>
            </a:r>
            <a:r>
              <a:rPr lang="en-US" sz="1800" dirty="0">
                <a:latin typeface="Times New Roman"/>
              </a:rPr>
              <a:t>:</a:t>
            </a:r>
          </a:p>
          <a:p>
            <a:pPr marL="482600" indent="-228600" algn="just"/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pastki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ichki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sohada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yumaloq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qurilish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482600" marR="304800" indent="-228600" algn="just"/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modellashtirish</a:t>
            </a:r>
            <a:r>
              <a:rPr lang="en-US" sz="1800" dirty="0">
                <a:latin typeface="Times New Roman"/>
              </a:rPr>
              <a:t> j </a:t>
            </a:r>
            <a:r>
              <a:rPr lang="en-US" sz="1800" dirty="0" err="1">
                <a:latin typeface="Times New Roman"/>
              </a:rPr>
              <a:t>arayonida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hosil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ortiqcha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metallni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olib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tashlash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piston </a:t>
            </a:r>
            <a:r>
              <a:rPr lang="en-US" sz="1800" dirty="0" err="1">
                <a:latin typeface="Times New Roman"/>
              </a:rPr>
              <a:t>ichki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profilini</a:t>
            </a:r>
            <a:r>
              <a:rPr lang="en-US" sz="1800" dirty="0">
                <a:latin typeface="Times New Roman"/>
              </a:rPr>
              <a:t> "</a:t>
            </a:r>
            <a:r>
              <a:rPr lang="en-US" sz="1800" dirty="0" err="1">
                <a:latin typeface="Times New Roman"/>
              </a:rPr>
              <a:t>kesish</a:t>
            </a:r>
            <a:r>
              <a:rPr lang="en-US" sz="1800" dirty="0">
                <a:latin typeface="Times New Roman"/>
              </a:rPr>
              <a:t>".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285860"/>
            <a:ext cx="7021336" cy="346690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61241" y="4829009"/>
            <a:ext cx="4971388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dirty="0">
                <a:latin typeface="Times New Roman"/>
              </a:rPr>
              <a:t>"Piston 74976.543"qismining </a:t>
            </a:r>
            <a:r>
              <a:rPr lang="en-US" dirty="0" err="1">
                <a:latin typeface="Times New Roman"/>
              </a:rPr>
              <a:t>qurilgan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modeli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shakldadir</a:t>
            </a:r>
            <a:r>
              <a:rPr lang="en-US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397" y="1837761"/>
            <a:ext cx="6526559" cy="297756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85918" y="928670"/>
            <a:ext cx="6533929" cy="30108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>
              <a:spcAft>
                <a:spcPts val="630"/>
              </a:spcAft>
            </a:pPr>
            <a:r>
              <a:rPr lang="en-US" sz="1400" dirty="0">
                <a:latin typeface="Times New Roman"/>
              </a:rPr>
              <a:t>“</a:t>
            </a:r>
            <a:r>
              <a:rPr lang="en-US" sz="1400" dirty="0" err="1">
                <a:latin typeface="Times New Roman"/>
              </a:rPr>
              <a:t>Tashqi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qopqoq</a:t>
            </a:r>
            <a:r>
              <a:rPr lang="en-US" sz="1400" dirty="0">
                <a:latin typeface="Times New Roman"/>
              </a:rPr>
              <a:t> 74976.06" </a:t>
            </a:r>
            <a:r>
              <a:rPr lang="en-US" sz="1400" dirty="0" err="1">
                <a:latin typeface="Times New Roman"/>
              </a:rPr>
              <a:t>va</a:t>
            </a:r>
            <a:r>
              <a:rPr lang="en-US" sz="1400" dirty="0">
                <a:latin typeface="Times New Roman"/>
              </a:rPr>
              <a:t> “</a:t>
            </a:r>
            <a:r>
              <a:rPr lang="en-US" sz="1400" dirty="0" err="1">
                <a:latin typeface="Times New Roman"/>
              </a:rPr>
              <a:t>Korpus</a:t>
            </a:r>
            <a:r>
              <a:rPr lang="en-US" sz="1400" dirty="0">
                <a:latin typeface="Times New Roman"/>
              </a:rPr>
              <a:t> 4976.04” </a:t>
            </a:r>
            <a:r>
              <a:rPr lang="en-US" sz="1400" dirty="0" err="1">
                <a:latin typeface="Times New Roman"/>
              </a:rPr>
              <a:t>qismlari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chizmalari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va</a:t>
            </a:r>
            <a:r>
              <a:rPr lang="en-US" sz="1400" dirty="0">
                <a:latin typeface="Times New Roman"/>
              </a:rPr>
              <a:t> 3D</a:t>
            </a:r>
          </a:p>
          <a:p>
            <a:pPr marL="2235200" indent="0"/>
            <a:r>
              <a:rPr lang="en-US" sz="1400" dirty="0" err="1">
                <a:latin typeface="Times New Roman"/>
              </a:rPr>
              <a:t>modellari</a:t>
            </a:r>
            <a:endParaRPr lang="en-US" sz="1400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29765" y="4891570"/>
            <a:ext cx="4245396" cy="251941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 dirty="0">
                <a:latin typeface="Times New Roman"/>
              </a:rPr>
              <a:t>“</a:t>
            </a:r>
            <a:r>
              <a:rPr lang="en-US" sz="1400" dirty="0" err="1">
                <a:latin typeface="Times New Roman"/>
              </a:rPr>
              <a:t>Tashqi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qopqoq</a:t>
            </a:r>
            <a:r>
              <a:rPr lang="en-US" sz="1400" dirty="0">
                <a:latin typeface="Times New Roman"/>
              </a:rPr>
              <a:t> 74976.04” </a:t>
            </a:r>
            <a:r>
              <a:rPr lang="en-US" sz="1400" dirty="0" err="1">
                <a:latin typeface="Times New Roman"/>
              </a:rPr>
              <a:t>qismining</a:t>
            </a:r>
            <a:r>
              <a:rPr lang="en-US" sz="1400" dirty="0">
                <a:latin typeface="Times New Roman"/>
              </a:rPr>
              <a:t> 3D </a:t>
            </a:r>
            <a:r>
              <a:rPr lang="en-US" sz="1400" dirty="0" err="1">
                <a:latin typeface="Times New Roman"/>
              </a:rPr>
              <a:t>modeli</a:t>
            </a:r>
            <a:endParaRPr lang="en-US" sz="1400" dirty="0">
              <a:latin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210" y="2821158"/>
            <a:ext cx="6736617" cy="13529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54066" y="4250310"/>
            <a:ext cx="3596794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“Korpus 74976.06” qismining 3D modeli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916" y="1837760"/>
            <a:ext cx="3939521" cy="125906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85044" y="3175025"/>
            <a:ext cx="4123783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Asosiy tanani va profilni yaratish operatsiyalari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456" y="461395"/>
            <a:ext cx="3460440" cy="25630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3333" y="3100732"/>
            <a:ext cx="5070889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Ishning pastki chetidagi qarshi burchakni yaratish jarayoni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2561" y="2230729"/>
            <a:ext cx="6913509" cy="248684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58054" y="4793818"/>
            <a:ext cx="5185132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Ishning yuqori qismidagi qarshi burchakni yaratish jarayoni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456" y="1247331"/>
            <a:ext cx="3453069" cy="15171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13832" y="2840709"/>
            <a:ext cx="5273577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>
              <a:spcBef>
                <a:spcPts val="630"/>
              </a:spcBef>
            </a:pPr>
            <a:r>
              <a:rPr lang="en-US" sz="1400">
                <a:latin typeface="Times New Roman"/>
              </a:rPr>
              <a:t>Yuqori tekislikning qarshi radiuslarini yaratish operatsiyalari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253" y="854363"/>
            <a:ext cx="3401476" cy="16539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93607" y="2584595"/>
            <a:ext cx="3110342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Tepa sirtning konturi yaratish amali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377" y="1640299"/>
            <a:ext cx="6666598" cy="126101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34750" y="2977563"/>
            <a:ext cx="6231740" cy="30303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spcBef>
                <a:spcPts val="630"/>
              </a:spcBef>
              <a:spcAft>
                <a:spcPts val="630"/>
              </a:spcAft>
            </a:pPr>
            <a:r>
              <a:rPr lang="en-US" sz="1400">
                <a:latin typeface="Times New Roman"/>
              </a:rPr>
              <a:t>28-rasm. Pastki va yuqori qirralarning uchlarida protrusionlami yaratish</a:t>
            </a:r>
          </a:p>
          <a:p>
            <a:pPr marL="2163064" indent="0"/>
            <a:r>
              <a:rPr lang="en-US" sz="1400">
                <a:latin typeface="Times New Roman"/>
              </a:rPr>
              <a:t>amallari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9247" y="1837760"/>
            <a:ext cx="4204858" cy="27136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39130" y="4627638"/>
            <a:ext cx="5026666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Ishning yon yuzasida g'ilof fon (panjara) yaratish amallari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765" y="461395"/>
            <a:ext cx="4263822" cy="26940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72102" y="3233677"/>
            <a:ext cx="6360723" cy="236563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>
              <a:spcBef>
                <a:spcPts val="630"/>
              </a:spcBef>
              <a:spcAft>
                <a:spcPts val="210"/>
              </a:spcAft>
            </a:pPr>
            <a:r>
              <a:rPr lang="en-US" sz="1400">
                <a:latin typeface="Times New Roman"/>
              </a:rPr>
              <a:t>Qattiqlik qirralarini yaratish amallari va tananing lateral yuzasini yakuniy</a:t>
            </a:r>
          </a:p>
          <a:p>
            <a:pPr marL="2037080" indent="0"/>
            <a:r>
              <a:rPr lang="en-US" sz="1400">
                <a:latin typeface="Times New Roman"/>
              </a:rPr>
              <a:t>shakllantirish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42852"/>
            <a:ext cx="7200958" cy="445754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92100">
              <a:lnSpc>
                <a:spcPts val="3096"/>
              </a:lnSpc>
            </a:pPr>
            <a:r>
              <a:rPr lang="en-US" sz="1800" dirty="0" err="1">
                <a:latin typeface="Times New Roman"/>
              </a:rPr>
              <a:t>Keyingi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bosqich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modelning</a:t>
            </a:r>
            <a:r>
              <a:rPr lang="en-US" sz="1800" dirty="0">
                <a:latin typeface="Times New Roman"/>
              </a:rPr>
              <a:t> yon </a:t>
            </a:r>
            <a:r>
              <a:rPr lang="en-US" sz="1800" dirty="0" err="1">
                <a:latin typeface="Times New Roman"/>
              </a:rPr>
              <a:t>yuzasida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qattiqlik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qirralarini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yaratishdir</a:t>
            </a:r>
            <a:r>
              <a:rPr lang="en-US" sz="1800" dirty="0">
                <a:latin typeface="Times New Roman"/>
              </a:rPr>
              <a:t>. </a:t>
            </a:r>
            <a:r>
              <a:rPr lang="en-US" sz="1800" dirty="0" err="1">
                <a:latin typeface="Times New Roman"/>
              </a:rPr>
              <a:t>Ejeksiyon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operatsiyasidan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foydalanib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etti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mustahkamlovchi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hosil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qiling</a:t>
            </a:r>
            <a:r>
              <a:rPr lang="en-US" sz="1800" dirty="0">
                <a:latin typeface="Times New Roman"/>
              </a:rPr>
              <a:t>.</a:t>
            </a:r>
          </a:p>
          <a:p>
            <a:pPr indent="292100">
              <a:lnSpc>
                <a:spcPts val="3096"/>
              </a:lnSpc>
            </a:pPr>
            <a:r>
              <a:rPr lang="en-US" sz="1800" dirty="0" err="1">
                <a:latin typeface="Times New Roman"/>
              </a:rPr>
              <a:t>Buning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uchun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sizga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nechta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o'xshash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operatsiyalar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kerak</a:t>
            </a:r>
            <a:r>
              <a:rPr lang="en-US" sz="1800" dirty="0">
                <a:latin typeface="Times New Roman"/>
              </a:rPr>
              <a:t>. </a:t>
            </a:r>
            <a:r>
              <a:rPr lang="en-US" sz="1800" dirty="0" err="1">
                <a:latin typeface="Times New Roman"/>
              </a:rPr>
              <a:t>Qovurg'alar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barcha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ishi</a:t>
            </a:r>
            <a:r>
              <a:rPr lang="en-US" sz="1800" dirty="0">
                <a:latin typeface="Times New Roman"/>
              </a:rPr>
              <a:t> "</a:t>
            </a:r>
            <a:r>
              <a:rPr lang="en-US" sz="1800" dirty="0" err="1">
                <a:latin typeface="Times New Roman"/>
              </a:rPr>
              <a:t>yuqoridagi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ko'rinish</a:t>
            </a:r>
            <a:r>
              <a:rPr lang="en-US" sz="1800" dirty="0">
                <a:latin typeface="Times New Roman"/>
              </a:rPr>
              <a:t>" </a:t>
            </a:r>
            <a:r>
              <a:rPr lang="en-US" sz="1800" dirty="0" err="1">
                <a:latin typeface="Times New Roman"/>
              </a:rPr>
              <a:t>tekisligiga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nisbatan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yaratiladi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ularning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ikkitasi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hech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qanday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ofset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ikkitasi</a:t>
            </a:r>
            <a:endParaRPr lang="en-US" sz="1800" dirty="0">
              <a:latin typeface="Times New Roman"/>
            </a:endParaRPr>
          </a:p>
          <a:p>
            <a:pPr indent="0" algn="just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—    72 mm </a:t>
            </a:r>
            <a:r>
              <a:rPr lang="en-US" sz="1800" dirty="0" err="1">
                <a:latin typeface="Times New Roman"/>
              </a:rPr>
              <a:t>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pastki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chetga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biriga</a:t>
            </a:r>
            <a:r>
              <a:rPr lang="en-US" sz="1800" dirty="0">
                <a:latin typeface="Times New Roman"/>
              </a:rPr>
              <a:t> — </a:t>
            </a:r>
            <a:r>
              <a:rPr lang="en-US" sz="1800" dirty="0" err="1">
                <a:latin typeface="Times New Roman"/>
              </a:rPr>
              <a:t>yuqori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chetga</a:t>
            </a:r>
            <a:r>
              <a:rPr lang="en-US" sz="1800" dirty="0">
                <a:latin typeface="Times New Roman"/>
              </a:rPr>
              <a:t>, </a:t>
            </a:r>
            <a:r>
              <a:rPr lang="en-US" sz="1800" dirty="0" err="1">
                <a:latin typeface="Times New Roman"/>
              </a:rPr>
              <a:t>ikkitasi</a:t>
            </a:r>
            <a:endParaRPr lang="en-US" sz="1800" dirty="0">
              <a:latin typeface="Times New Roman"/>
            </a:endParaRPr>
          </a:p>
          <a:p>
            <a:pPr marL="292100" indent="-292100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—    136 mm </a:t>
            </a:r>
            <a:r>
              <a:rPr lang="en-US" sz="1800" dirty="0" err="1">
                <a:latin typeface="Times New Roman"/>
              </a:rPr>
              <a:t>dan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yuqori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tomonga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bir</a:t>
            </a:r>
            <a:r>
              <a:rPr lang="en-US" sz="1800" dirty="0">
                <a:latin typeface="Times New Roman"/>
              </a:rPr>
              <a:t> — </a:t>
            </a:r>
            <a:r>
              <a:rPr lang="en-US" sz="1800" dirty="0" err="1">
                <a:latin typeface="Times New Roman"/>
              </a:rPr>
              <a:t>pastki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chetiga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o'tadi</a:t>
            </a:r>
            <a:r>
              <a:rPr lang="en-US" sz="1800" dirty="0">
                <a:latin typeface="Times New Roman"/>
              </a:rPr>
              <a:t>. </a:t>
            </a:r>
            <a:r>
              <a:rPr lang="en-US" sz="1800" dirty="0" err="1">
                <a:latin typeface="Times New Roman"/>
              </a:rPr>
              <a:t>Qovurg'alarning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o'lchamlari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quyidagicha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aniqlanadi</a:t>
            </a:r>
            <a:r>
              <a:rPr lang="en-US" sz="1800" dirty="0">
                <a:latin typeface="Times New Roman"/>
              </a:rPr>
              <a:t>:</a:t>
            </a:r>
          </a:p>
          <a:p>
            <a:pPr marL="508000" indent="0" algn="just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•    LJ </a:t>
            </a:r>
            <a:r>
              <a:rPr lang="en-US" sz="1800" dirty="0" err="1">
                <a:latin typeface="Times New Roman"/>
              </a:rPr>
              <a:t>kesimiga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ko'ra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nisbiy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holat</a:t>
            </a:r>
            <a:r>
              <a:rPr lang="en-US" sz="1800" dirty="0">
                <a:latin typeface="Times New Roman"/>
              </a:rPr>
              <a:t> (2-sahifa);</a:t>
            </a:r>
          </a:p>
          <a:p>
            <a:pPr marL="723900" indent="-215900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qovurg'aning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qalinligi</a:t>
            </a:r>
            <a:r>
              <a:rPr lang="en-US" sz="1800" dirty="0">
                <a:latin typeface="Times New Roman"/>
              </a:rPr>
              <a:t> 10 mm, yumaloqlik-R6. 5 mm (LJ </a:t>
            </a:r>
            <a:r>
              <a:rPr lang="en-US" sz="1800" dirty="0" err="1">
                <a:latin typeface="Times New Roman"/>
              </a:rPr>
              <a:t>kesmasi</a:t>
            </a:r>
            <a:r>
              <a:rPr lang="en-US" sz="1800" dirty="0">
                <a:latin typeface="Times New Roman"/>
              </a:rPr>
              <a:t>);</a:t>
            </a:r>
          </a:p>
          <a:p>
            <a:pPr marL="723900" indent="-215900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•    Tilt </a:t>
            </a:r>
            <a:r>
              <a:rPr lang="en-US" sz="1800" dirty="0" err="1">
                <a:latin typeface="Times New Roman"/>
              </a:rPr>
              <a:t>burchaklari</a:t>
            </a:r>
            <a:r>
              <a:rPr lang="en-US" sz="1800" dirty="0">
                <a:latin typeface="Times New Roman"/>
              </a:rPr>
              <a:t> 15°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12° </a:t>
            </a:r>
            <a:r>
              <a:rPr lang="en-US" sz="1800" dirty="0" err="1">
                <a:latin typeface="Times New Roman"/>
              </a:rPr>
              <a:t>kesimida</a:t>
            </a:r>
            <a:r>
              <a:rPr lang="en-US" sz="1800" dirty="0">
                <a:latin typeface="Times New Roman"/>
              </a:rPr>
              <a:t> D1D1, 10°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25° </a:t>
            </a:r>
            <a:r>
              <a:rPr lang="en-US" sz="1800" dirty="0" err="1">
                <a:latin typeface="Times New Roman"/>
              </a:rPr>
              <a:t>kesimida</a:t>
            </a:r>
            <a:r>
              <a:rPr lang="en-US" sz="1800" dirty="0">
                <a:latin typeface="Times New Roman"/>
              </a:rPr>
              <a:t> PP (</a:t>
            </a:r>
            <a:r>
              <a:rPr lang="en-US" sz="1800" dirty="0" err="1">
                <a:latin typeface="Times New Roman"/>
              </a:rPr>
              <a:t>sahifa</a:t>
            </a:r>
            <a:r>
              <a:rPr lang="en-US" sz="1800" dirty="0">
                <a:latin typeface="Times New Roman"/>
              </a:rPr>
              <a:t> N° 2).</a:t>
            </a:r>
          </a:p>
          <a:p>
            <a:pPr indent="292100">
              <a:lnSpc>
                <a:spcPts val="3096"/>
              </a:lnSpc>
            </a:pPr>
            <a:r>
              <a:rPr lang="en-US" sz="1800" dirty="0" err="1">
                <a:latin typeface="Times New Roman"/>
              </a:rPr>
              <a:t>Keyingi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harakat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yuqori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tekislik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chegarasida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va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tananing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markaziga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nisbatan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tarafdagi</a:t>
            </a:r>
            <a:r>
              <a:rPr lang="en-US" sz="1800" dirty="0">
                <a:latin typeface="Times New Roman"/>
              </a:rPr>
              <a:t> lateral </a:t>
            </a:r>
            <a:r>
              <a:rPr lang="en-US" sz="1800" dirty="0" err="1">
                <a:latin typeface="Times New Roman"/>
              </a:rPr>
              <a:t>yuzada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bobyshka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hosil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bo'ladi</a:t>
            </a:r>
            <a:r>
              <a:rPr lang="en-US" sz="1800" dirty="0">
                <a:latin typeface="Times New Roman"/>
              </a:rPr>
              <a:t>. </a:t>
            </a:r>
            <a:r>
              <a:rPr lang="en-US" sz="1800" dirty="0" err="1">
                <a:latin typeface="Times New Roman"/>
              </a:rPr>
              <a:t>Ishchi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tekislik</a:t>
            </a:r>
            <a:r>
              <a:rPr lang="en-US" sz="1800" dirty="0">
                <a:latin typeface="Times New Roman"/>
              </a:rPr>
              <a:t> yon </a:t>
            </a:r>
            <a:r>
              <a:rPr lang="en-US" sz="1800" dirty="0" err="1">
                <a:latin typeface="Times New Roman"/>
              </a:rPr>
              <a:t>yuzaning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yuqori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qismidagi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tekis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yuzada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yaratiladi</a:t>
            </a:r>
            <a:r>
              <a:rPr lang="en-US" sz="1800" dirty="0">
                <a:latin typeface="Times New Roman"/>
              </a:rPr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785794"/>
            <a:ext cx="6194294" cy="350046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28992" y="4286256"/>
            <a:ext cx="3714776" cy="71438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448"/>
              </a:lnSpc>
            </a:pPr>
            <a:r>
              <a:rPr lang="en-US" dirty="0" err="1">
                <a:latin typeface="Times New Roman"/>
              </a:rPr>
              <a:t>Ichki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bo'shliqlami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yaratish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amallari</a:t>
            </a:r>
            <a:r>
              <a:rPr lang="en-US" dirty="0">
                <a:latin typeface="Times New Roman"/>
              </a:rPr>
              <a:t> (</a:t>
            </a:r>
            <a:r>
              <a:rPr lang="en-US" dirty="0" err="1">
                <a:latin typeface="Times New Roman"/>
              </a:rPr>
              <a:t>markaz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pastki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chet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oluklar</a:t>
            </a:r>
            <a:r>
              <a:rPr lang="en-US" dirty="0">
                <a:latin typeface="Times New Roman"/>
              </a:rPr>
              <a:t>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1428736"/>
            <a:ext cx="7073505" cy="27532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43174" y="4286256"/>
            <a:ext cx="5542600" cy="557662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2000" dirty="0">
                <a:latin typeface="Times New Roman"/>
              </a:rPr>
              <a:t>32-rasm. </a:t>
            </a:r>
            <a:r>
              <a:rPr lang="en-US" sz="2000" dirty="0" err="1">
                <a:latin typeface="Times New Roman"/>
              </a:rPr>
              <a:t>Yuqori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o'ng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tomonda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ichki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bo'shliqni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yaratish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amallari</a:t>
            </a: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194" y="1640299"/>
            <a:ext cx="6471280" cy="314602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5984" y="5000636"/>
            <a:ext cx="5649472" cy="42862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 dirty="0" err="1">
                <a:latin typeface="Times New Roman"/>
              </a:rPr>
              <a:t>Yuqori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va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pastki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samolyotlaming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yakuniy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shakllanishini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yaratish</a:t>
            </a:r>
            <a:endParaRPr lang="en-US" sz="1400" dirty="0">
              <a:latin typeface="Times New Roma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1214422"/>
            <a:ext cx="5183487" cy="34290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28926" y="5072074"/>
            <a:ext cx="4363323" cy="34334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2000" dirty="0" err="1">
                <a:latin typeface="Times New Roman"/>
              </a:rPr>
              <a:t>Tananing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ichki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bo'shlig'ining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yakuniy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shakllanishi</a:t>
            </a: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762" y="642918"/>
            <a:ext cx="4661828" cy="23659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043" y="3500438"/>
            <a:ext cx="6799266" cy="23236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14612" y="3000372"/>
            <a:ext cx="5133538" cy="357190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/>
            <a:r>
              <a:rPr lang="en-US" sz="1400" dirty="0" smtClean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Tashqi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va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ichki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sirtlar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va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kovurgalami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yumalatish</a:t>
            </a:r>
            <a:endParaRPr lang="en-US" sz="1400" dirty="0"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538" y="5902340"/>
            <a:ext cx="2483851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>
                <a:latin typeface="Times New Roman"/>
              </a:rPr>
              <a:t>Tashqi sirtda teshiklar qilish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773" y="461394"/>
            <a:ext cx="5704750" cy="282472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28992" y="3357562"/>
            <a:ext cx="3184047" cy="299281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800" dirty="0" err="1">
                <a:latin typeface="Times New Roman"/>
              </a:rPr>
              <a:t>Kolgan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to’g’rilash</a:t>
            </a:r>
            <a:endParaRPr lang="en-US" sz="1800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4143380"/>
            <a:ext cx="6983528" cy="25717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66700">
              <a:lnSpc>
                <a:spcPts val="3096"/>
              </a:lnSpc>
              <a:spcBef>
                <a:spcPts val="840"/>
              </a:spcBef>
            </a:pPr>
            <a:r>
              <a:rPr lang="en-US" sz="1800" dirty="0" err="1">
                <a:latin typeface="Times New Roman"/>
              </a:rPr>
              <a:t>O'rnatish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teshiklarini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modellashtirishga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o'ting</a:t>
            </a:r>
            <a:r>
              <a:rPr lang="en-US" sz="1800" dirty="0">
                <a:latin typeface="Times New Roman"/>
              </a:rPr>
              <a:t>. 17 mm </a:t>
            </a:r>
            <a:r>
              <a:rPr lang="en-US" sz="1800" dirty="0" err="1">
                <a:latin typeface="Times New Roman"/>
              </a:rPr>
              <a:t>chuqurlikka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itarib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operatsiya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yordamida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chuqur</a:t>
            </a:r>
            <a:r>
              <a:rPr lang="en-US" sz="1800" dirty="0">
                <a:latin typeface="Times New Roman"/>
              </a:rPr>
              <a:t> 28 mm </a:t>
            </a:r>
            <a:r>
              <a:rPr lang="en-US" sz="1800" dirty="0" err="1">
                <a:latin typeface="Times New Roman"/>
              </a:rPr>
              <a:t>chuqurchaga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diametri</a:t>
            </a:r>
            <a:r>
              <a:rPr lang="en-US" sz="1800" dirty="0">
                <a:latin typeface="Times New Roman"/>
              </a:rPr>
              <a:t> 4 </a:t>
            </a:r>
            <a:r>
              <a:rPr lang="en-US" sz="1800" dirty="0" err="1">
                <a:latin typeface="Times New Roman"/>
              </a:rPr>
              <a:t>oluklar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amalga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oshirish</a:t>
            </a:r>
            <a:r>
              <a:rPr lang="en-US" sz="1800" dirty="0">
                <a:latin typeface="Times New Roman"/>
              </a:rPr>
              <a:t>.:</a:t>
            </a:r>
          </a:p>
          <a:p>
            <a:pPr marL="495300" indent="0" algn="just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•    </a:t>
            </a:r>
            <a:r>
              <a:rPr lang="en-US" sz="1800" dirty="0" err="1">
                <a:latin typeface="Times New Roman"/>
              </a:rPr>
              <a:t>barcha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chuqurlikda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uchta</a:t>
            </a:r>
            <a:r>
              <a:rPr lang="en-US" sz="1800" dirty="0">
                <a:latin typeface="Times New Roman"/>
              </a:rPr>
              <a:t> M12 </a:t>
            </a:r>
            <a:r>
              <a:rPr lang="en-US" sz="1800" dirty="0" err="1">
                <a:latin typeface="Times New Roman"/>
              </a:rPr>
              <a:t>teshik</a:t>
            </a:r>
            <a:r>
              <a:rPr lang="en-US" sz="1800" dirty="0">
                <a:latin typeface="Times New Roman"/>
              </a:rPr>
              <a:t>;</a:t>
            </a:r>
          </a:p>
          <a:p>
            <a:pPr marL="723900" indent="-228600">
              <a:lnSpc>
                <a:spcPts val="3096"/>
              </a:lnSpc>
            </a:pPr>
            <a:r>
              <a:rPr lang="en-US" sz="1800" dirty="0">
                <a:latin typeface="Times New Roman"/>
              </a:rPr>
              <a:t>•    14 ° </a:t>
            </a:r>
            <a:r>
              <a:rPr lang="en-US" sz="1800" dirty="0" err="1">
                <a:latin typeface="Times New Roman"/>
              </a:rPr>
              <a:t>burchak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ostida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pastki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o'n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etti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teshikli</a:t>
            </a:r>
            <a:r>
              <a:rPr lang="en-US" sz="1800" dirty="0">
                <a:latin typeface="Times New Roman"/>
              </a:rPr>
              <a:t> 45 mm, </a:t>
            </a:r>
            <a:r>
              <a:rPr lang="en-US" sz="1800" dirty="0" err="1">
                <a:latin typeface="Times New Roman"/>
              </a:rPr>
              <a:t>ilgari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olingan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oluklar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markazida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chuqurlikka</a:t>
            </a:r>
            <a:r>
              <a:rPr lang="en-US" sz="1800" dirty="0" smtClean="0">
                <a:latin typeface="Times New Roman"/>
              </a:rPr>
              <a:t>; </a:t>
            </a:r>
            <a:r>
              <a:rPr lang="en-US" sz="1800" dirty="0" err="1" smtClean="0">
                <a:latin typeface="Times New Roman"/>
              </a:rPr>
              <a:t>orqali</a:t>
            </a:r>
            <a:r>
              <a:rPr lang="en-US" sz="1800" dirty="0">
                <a:latin typeface="Times New Roman"/>
              </a:rPr>
              <a:t>;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28926" y="142852"/>
            <a:ext cx="3500462" cy="50006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/>
            <a:r>
              <a:rPr lang="en-US" sz="1800" dirty="0" err="1">
                <a:latin typeface="Times New Roman"/>
              </a:rPr>
              <a:t>Kolgan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qismlarni</a:t>
            </a:r>
            <a:r>
              <a:rPr lang="en-US" sz="1800" dirty="0">
                <a:latin typeface="Times New Roman"/>
              </a:rPr>
              <a:t> </a:t>
            </a:r>
            <a:r>
              <a:rPr lang="en-US" sz="1800" dirty="0" err="1">
                <a:latin typeface="Times New Roman"/>
              </a:rPr>
              <a:t>to’g’rilash</a:t>
            </a:r>
            <a:endParaRPr lang="en-US" sz="1800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714356"/>
            <a:ext cx="7500990" cy="535785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723900" indent="-228600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•    </a:t>
            </a:r>
            <a:r>
              <a:rPr lang="en-US" sz="2000" dirty="0" err="1">
                <a:latin typeface="Times New Roman"/>
              </a:rPr>
              <a:t>to'rt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teshiklari</a:t>
            </a:r>
            <a:r>
              <a:rPr lang="en-US" sz="2000" dirty="0">
                <a:latin typeface="Times New Roman"/>
              </a:rPr>
              <a:t> M3h0.5 </a:t>
            </a:r>
            <a:r>
              <a:rPr lang="en-US" sz="2000" dirty="0" err="1">
                <a:latin typeface="Times New Roman"/>
              </a:rPr>
              <a:t>chuqurlikka</a:t>
            </a:r>
            <a:r>
              <a:rPr lang="en-US" sz="2000" dirty="0">
                <a:latin typeface="Times New Roman"/>
              </a:rPr>
              <a:t> 45° </a:t>
            </a:r>
            <a:r>
              <a:rPr lang="en-US" sz="2000" dirty="0" err="1">
                <a:latin typeface="Times New Roman"/>
              </a:rPr>
              <a:t>burchak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ostida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fah</a:t>
            </a:r>
            <a:r>
              <a:rPr lang="en-US" sz="2000" dirty="0">
                <a:latin typeface="Times New Roman"/>
              </a:rPr>
              <a:t> 14 mm, </a:t>
            </a:r>
            <a:r>
              <a:rPr lang="en-US" sz="2000" dirty="0" err="1">
                <a:latin typeface="Times New Roman"/>
              </a:rPr>
              <a:t>mavzu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chuqurligi</a:t>
            </a:r>
            <a:r>
              <a:rPr lang="en-US" sz="2000" dirty="0">
                <a:latin typeface="Times New Roman"/>
              </a:rPr>
              <a:t> 12 mm, 120 ° </a:t>
            </a:r>
            <a:r>
              <a:rPr lang="en-US" sz="2000" dirty="0" err="1">
                <a:latin typeface="Times New Roman"/>
              </a:rPr>
              <a:t>burchak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ostida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burg'ulash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iz</a:t>
            </a:r>
            <a:r>
              <a:rPr lang="en-US" sz="2000" dirty="0">
                <a:latin typeface="Times New Roman"/>
              </a:rPr>
              <a:t>;</a:t>
            </a:r>
          </a:p>
          <a:p>
            <a:pPr marL="723900" indent="-228600">
              <a:lnSpc>
                <a:spcPts val="3096"/>
              </a:lnSpc>
            </a:pPr>
            <a:r>
              <a:rPr lang="en-US" sz="2000" dirty="0">
                <a:latin typeface="Times New Roman"/>
              </a:rPr>
              <a:t>•    </a:t>
            </a:r>
            <a:r>
              <a:rPr lang="en-US" sz="2000" dirty="0" err="1">
                <a:latin typeface="Times New Roman"/>
              </a:rPr>
              <a:t>ichki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bo'shliqqa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ulanish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tekisligida</a:t>
            </a:r>
            <a:r>
              <a:rPr lang="en-US" sz="2000" dirty="0">
                <a:latin typeface="Times New Roman"/>
              </a:rPr>
              <a:t> yon </a:t>
            </a:r>
            <a:r>
              <a:rPr lang="en-US" sz="2000" dirty="0" err="1">
                <a:latin typeface="Times New Roman"/>
              </a:rPr>
              <a:t>yuzada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butun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chuqurlikdagi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ip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bilan</a:t>
            </a:r>
            <a:r>
              <a:rPr lang="en-US" sz="2000" dirty="0">
                <a:latin typeface="Times New Roman"/>
              </a:rPr>
              <a:t> m24x26n </a:t>
            </a:r>
            <a:r>
              <a:rPr lang="en-US" sz="2000" dirty="0" err="1">
                <a:latin typeface="Times New Roman"/>
              </a:rPr>
              <a:t>teshigi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orqali</a:t>
            </a:r>
            <a:r>
              <a:rPr lang="en-US" sz="2000" dirty="0" smtClean="0">
                <a:latin typeface="Times New Roman"/>
              </a:rPr>
              <a:t>;</a:t>
            </a:r>
            <a:endParaRPr lang="ru-RU" sz="2000" dirty="0" smtClean="0">
              <a:latin typeface="Times New Roman"/>
            </a:endParaRPr>
          </a:p>
          <a:p>
            <a:pPr marL="723900" indent="-215900">
              <a:lnSpc>
                <a:spcPts val="3096"/>
              </a:lnSpc>
            </a:pPr>
            <a:r>
              <a:rPr lang="en-US" sz="2000" dirty="0" err="1" smtClean="0">
                <a:latin typeface="Times New Roman"/>
              </a:rPr>
              <a:t>ikki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teshik</a:t>
            </a:r>
            <a:r>
              <a:rPr lang="en-US" sz="2000" dirty="0" smtClean="0">
                <a:latin typeface="Times New Roman"/>
              </a:rPr>
              <a:t> m126h 17 mm </a:t>
            </a:r>
            <a:r>
              <a:rPr lang="en-US" sz="2000" dirty="0" err="1" smtClean="0">
                <a:latin typeface="Times New Roman"/>
              </a:rPr>
              <a:t>chuqur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diametri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oxirida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nasosi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har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ikki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tomon</a:t>
            </a:r>
            <a:r>
              <a:rPr lang="en-US" sz="2000" dirty="0" smtClean="0">
                <a:latin typeface="Times New Roman"/>
              </a:rPr>
              <a:t> 6 mm </a:t>
            </a:r>
            <a:r>
              <a:rPr lang="en-US" sz="2000" dirty="0" err="1" smtClean="0">
                <a:latin typeface="Times New Roman"/>
              </a:rPr>
              <a:t>chuqurlikda</a:t>
            </a:r>
            <a:r>
              <a:rPr lang="en-US" sz="2000" dirty="0" smtClean="0">
                <a:latin typeface="Times New Roman"/>
              </a:rPr>
              <a:t> (45° </a:t>
            </a:r>
            <a:r>
              <a:rPr lang="en-US" sz="2000" dirty="0" err="1" smtClean="0">
                <a:latin typeface="Times New Roman"/>
              </a:rPr>
              <a:t>burchak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ostida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fah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burg'ulash</a:t>
            </a:r>
            <a:r>
              <a:rPr lang="en-US" sz="2000" dirty="0" smtClean="0">
                <a:latin typeface="Times New Roman"/>
              </a:rPr>
              <a:t> 120° </a:t>
            </a:r>
            <a:r>
              <a:rPr lang="en-US" sz="2000" dirty="0" err="1" smtClean="0">
                <a:latin typeface="Times New Roman"/>
              </a:rPr>
              <a:t>dan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iz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yodda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ko'ra</a:t>
            </a:r>
            <a:r>
              <a:rPr lang="en-US" sz="2000" dirty="0" smtClean="0">
                <a:latin typeface="Times New Roman"/>
              </a:rPr>
              <a:t>);</a:t>
            </a:r>
          </a:p>
          <a:p>
            <a:pPr marL="723900" indent="-215900">
              <a:lnSpc>
                <a:spcPts val="3096"/>
              </a:lnSpc>
            </a:pPr>
            <a:r>
              <a:rPr lang="en-US" sz="2000" dirty="0" smtClean="0">
                <a:latin typeface="Times New Roman"/>
              </a:rPr>
              <a:t>•    126 mm </a:t>
            </a:r>
            <a:r>
              <a:rPr lang="en-US" sz="2000" dirty="0" err="1" smtClean="0">
                <a:latin typeface="Times New Roman"/>
              </a:rPr>
              <a:t>chuqurlikdagi</a:t>
            </a:r>
            <a:r>
              <a:rPr lang="en-US" sz="2000" dirty="0" smtClean="0">
                <a:latin typeface="Times New Roman"/>
              </a:rPr>
              <a:t> 17 mm </a:t>
            </a:r>
            <a:r>
              <a:rPr lang="en-US" sz="2000" dirty="0" err="1" smtClean="0">
                <a:latin typeface="Times New Roman"/>
              </a:rPr>
              <a:t>diametrli</a:t>
            </a:r>
            <a:r>
              <a:rPr lang="en-US" sz="2000" dirty="0" smtClean="0">
                <a:latin typeface="Times New Roman"/>
              </a:rPr>
              <a:t>, 36 mm </a:t>
            </a:r>
            <a:r>
              <a:rPr lang="en-US" sz="2000" dirty="0" err="1" smtClean="0">
                <a:latin typeface="Times New Roman"/>
              </a:rPr>
              <a:t>chuqurlikdagi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ipning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chuqurligi</a:t>
            </a:r>
            <a:r>
              <a:rPr lang="en-US" sz="2000" dirty="0" smtClean="0">
                <a:latin typeface="Times New Roman"/>
              </a:rPr>
              <a:t> 32 mm </a:t>
            </a:r>
            <a:r>
              <a:rPr lang="en-US" sz="2000" dirty="0" err="1" smtClean="0">
                <a:latin typeface="Times New Roman"/>
              </a:rPr>
              <a:t>bo'lgan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ikkita</a:t>
            </a:r>
            <a:r>
              <a:rPr lang="en-US" sz="2000" dirty="0" smtClean="0">
                <a:latin typeface="Times New Roman"/>
              </a:rPr>
              <a:t> m1h1 </a:t>
            </a:r>
            <a:r>
              <a:rPr lang="en-US" sz="2000" dirty="0" err="1" smtClean="0">
                <a:latin typeface="Times New Roman"/>
              </a:rPr>
              <a:t>teshiklari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indent="266700">
              <a:lnSpc>
                <a:spcPts val="3096"/>
              </a:lnSpc>
            </a:pPr>
            <a:r>
              <a:rPr lang="en-US" sz="2000" dirty="0" err="1" smtClean="0">
                <a:latin typeface="Times New Roman"/>
              </a:rPr>
              <a:t>Yuqoridagi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barcha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teshiklar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teshik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markazlariga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mos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keladigan</a:t>
            </a:r>
            <a:r>
              <a:rPr lang="en-US" sz="2000" dirty="0" smtClean="0">
                <a:latin typeface="Times New Roman"/>
              </a:rPr>
              <a:t> 3D </a:t>
            </a:r>
            <a:r>
              <a:rPr lang="en-US" sz="2000" dirty="0" err="1" smtClean="0">
                <a:latin typeface="Times New Roman"/>
              </a:rPr>
              <a:t>tugunlar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bilan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yaratilgan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marL="723900" indent="-228600">
              <a:lnSpc>
                <a:spcPts val="3096"/>
              </a:lnSpc>
            </a:pP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857232"/>
            <a:ext cx="6452854" cy="400052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86182" y="5072074"/>
            <a:ext cx="2539130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1400" dirty="0" err="1">
                <a:latin typeface="Times New Roman"/>
              </a:rPr>
              <a:t>Tana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qismini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so’ngi</a:t>
            </a:r>
            <a:r>
              <a:rPr lang="en-US" sz="1400" dirty="0">
                <a:latin typeface="Times New Roman"/>
              </a:rPr>
              <a:t> </a:t>
            </a:r>
            <a:r>
              <a:rPr lang="en-US" sz="1400" dirty="0" err="1">
                <a:latin typeface="Times New Roman"/>
              </a:rPr>
              <a:t>boskichi</a:t>
            </a:r>
            <a:endParaRPr lang="en-US" sz="1400" dirty="0">
              <a:latin typeface="Times New Roman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937" y="785794"/>
            <a:ext cx="6047478" cy="407196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488" y="5357826"/>
            <a:ext cx="4414917" cy="12903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/>
            <a:r>
              <a:rPr lang="en-US" sz="2000" dirty="0">
                <a:latin typeface="Times New Roman"/>
              </a:rPr>
              <a:t>“</a:t>
            </a:r>
            <a:r>
              <a:rPr lang="en-US" sz="2000" dirty="0" err="1">
                <a:latin typeface="Times New Roman"/>
              </a:rPr>
              <a:t>Kopnyc</a:t>
            </a:r>
            <a:r>
              <a:rPr lang="en-US" sz="2000" dirty="0">
                <a:latin typeface="Times New Roman"/>
              </a:rPr>
              <a:t> 74976.01” </a:t>
            </a:r>
            <a:r>
              <a:rPr lang="en-US" sz="2000" dirty="0" err="1">
                <a:latin typeface="Times New Roman"/>
              </a:rPr>
              <a:t>qismnining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yaquniy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ko’rinishi</a:t>
            </a: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28794" y="642918"/>
            <a:ext cx="5643602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0000"/>
                </a:solidFill>
                <a:latin typeface="Times New Roman"/>
                <a:cs typeface="Times New Roman"/>
              </a:rPr>
              <a:t>Korxona</a:t>
            </a:r>
            <a:r>
              <a:rPr sz="3200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0000"/>
                </a:solidFill>
                <a:latin typeface="Times New Roman"/>
                <a:cs typeface="Times New Roman"/>
              </a:rPr>
              <a:t>detallari</a:t>
            </a:r>
            <a:r>
              <a:rPr sz="32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10" dirty="0">
                <a:solidFill>
                  <a:srgbClr val="FF0000"/>
                </a:solidFill>
                <a:latin typeface="Times New Roman"/>
                <a:cs typeface="Times New Roman"/>
              </a:rPr>
              <a:t>misoli</a:t>
            </a:r>
            <a:endParaRPr sz="32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5918" y="1928802"/>
            <a:ext cx="6564323" cy="2253294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85852" y="928670"/>
            <a:ext cx="6602122" cy="87331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sz="28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«Крышка</a:t>
            </a:r>
            <a:r>
              <a:rPr sz="2800" b="1" spc="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наружная</a:t>
            </a:r>
            <a:r>
              <a:rPr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74976.2СБ»</a:t>
            </a:r>
            <a:r>
              <a:rPr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detalini</a:t>
            </a:r>
            <a:r>
              <a:rPr sz="2800" b="1" spc="1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3D</a:t>
            </a:r>
            <a:r>
              <a:rPr sz="2800" b="1" spc="3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800" b="1" spc="-1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modeli</a:t>
            </a:r>
            <a:endParaRPr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3910" y="6399931"/>
            <a:ext cx="7236054" cy="6109"/>
          </a:xfrm>
          <a:custGeom>
            <a:avLst/>
            <a:gdLst/>
            <a:ahLst/>
            <a:cxnLst/>
            <a:rect l="l" t="t" r="r" b="b"/>
            <a:pathLst>
              <a:path w="5979795" h="9525">
                <a:moveTo>
                  <a:pt x="5979541" y="0"/>
                </a:moveTo>
                <a:lnTo>
                  <a:pt x="0" y="0"/>
                </a:lnTo>
                <a:lnTo>
                  <a:pt x="0" y="9143"/>
                </a:lnTo>
                <a:lnTo>
                  <a:pt x="5979541" y="9143"/>
                </a:lnTo>
                <a:lnTo>
                  <a:pt x="5979541" y="0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00233" y="1952819"/>
            <a:ext cx="6429420" cy="3690759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3910" y="807484"/>
            <a:ext cx="7236054" cy="6109"/>
          </a:xfrm>
          <a:custGeom>
            <a:avLst/>
            <a:gdLst/>
            <a:ahLst/>
            <a:cxnLst/>
            <a:rect l="l" t="t" r="r" b="b"/>
            <a:pathLst>
              <a:path w="5979795" h="9525">
                <a:moveTo>
                  <a:pt x="5979541" y="0"/>
                </a:moveTo>
                <a:lnTo>
                  <a:pt x="0" y="0"/>
                </a:lnTo>
                <a:lnTo>
                  <a:pt x="0" y="9144"/>
                </a:lnTo>
                <a:lnTo>
                  <a:pt x="5979541" y="9144"/>
                </a:lnTo>
                <a:lnTo>
                  <a:pt x="5979541" y="0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90671" y="789029"/>
            <a:ext cx="7215308" cy="5607817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725"/>
              </a:spcBef>
            </a:pP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Mahsulot</a:t>
            </a:r>
            <a:r>
              <a:rPr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modelining yakuniy</a:t>
            </a:r>
            <a:r>
              <a:rPr sz="2400" b="1" spc="-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yig'ilishi</a:t>
            </a:r>
            <a:endParaRPr sz="2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12700" marR="5080" algn="just">
              <a:lnSpc>
                <a:spcPct val="96000"/>
              </a:lnSpc>
              <a:spcBef>
                <a:spcPts val="720"/>
              </a:spcBef>
            </a:pPr>
            <a:r>
              <a:rPr sz="2000" spc="-5" dirty="0">
                <a:latin typeface="Times New Roman"/>
                <a:cs typeface="Times New Roman"/>
              </a:rPr>
              <a:t>Barcha </a:t>
            </a:r>
            <a:r>
              <a:rPr sz="2000" spc="-10" dirty="0">
                <a:latin typeface="Times New Roman"/>
                <a:cs typeface="Times New Roman"/>
              </a:rPr>
              <a:t>qismlar, </a:t>
            </a:r>
            <a:r>
              <a:rPr sz="2000" spc="-5" dirty="0">
                <a:latin typeface="Times New Roman"/>
                <a:cs typeface="Times New Roman"/>
              </a:rPr>
              <a:t>standart </a:t>
            </a:r>
            <a:r>
              <a:rPr sz="2000" spc="-15" dirty="0">
                <a:latin typeface="Times New Roman"/>
                <a:cs typeface="Times New Roman"/>
              </a:rPr>
              <a:t>va </a:t>
            </a:r>
            <a:r>
              <a:rPr sz="2000" spc="-5" dirty="0">
                <a:latin typeface="Times New Roman"/>
                <a:cs typeface="Times New Roman"/>
              </a:rPr>
              <a:t>zavod mahsulotlari </a:t>
            </a:r>
            <a:r>
              <a:rPr sz="2000" spc="-15" dirty="0">
                <a:latin typeface="Times New Roman"/>
                <a:cs typeface="Times New Roman"/>
              </a:rPr>
              <a:t>va </a:t>
            </a:r>
            <a:r>
              <a:rPr sz="2000" spc="-5" dirty="0">
                <a:latin typeface="Times New Roman"/>
                <a:cs typeface="Times New Roman"/>
              </a:rPr>
              <a:t>pastki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qismlar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ishlab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chiqarildi.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Mahsulotni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yig'ish</a:t>
            </a:r>
            <a:r>
              <a:rPr sz="2000" spc="-5" dirty="0">
                <a:latin typeface="Times New Roman"/>
                <a:cs typeface="Times New Roman"/>
              </a:rPr>
              <a:t> uchun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siz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to'g'ri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montaj</a:t>
            </a:r>
            <a:r>
              <a:rPr sz="2000" spc="-5" dirty="0">
                <a:latin typeface="Times New Roman"/>
                <a:cs typeface="Times New Roman"/>
              </a:rPr>
              <a:t> tartibini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yaratishingiz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kerak,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ya'ni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aniq </a:t>
            </a:r>
            <a:r>
              <a:rPr sz="2000" spc="-5" dirty="0">
                <a:latin typeface="Times New Roman"/>
                <a:cs typeface="Times New Roman"/>
              </a:rPr>
              <a:t> ketma-ketlik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va</a:t>
            </a:r>
            <a:r>
              <a:rPr sz="2000" spc="-10" dirty="0">
                <a:latin typeface="Times New Roman"/>
                <a:cs typeface="Times New Roman"/>
              </a:rPr>
              <a:t> montaj</a:t>
            </a:r>
            <a:r>
              <a:rPr sz="2000" spc="-5" dirty="0">
                <a:latin typeface="Times New Roman"/>
                <a:cs typeface="Times New Roman"/>
              </a:rPr>
              <a:t> usullarini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tasvirlaydigan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montaj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sxemasini </a:t>
            </a:r>
            <a:r>
              <a:rPr sz="2000" spc="-5" dirty="0">
                <a:latin typeface="Times New Roman"/>
                <a:cs typeface="Times New Roman"/>
              </a:rPr>
              <a:t>ishlab chiqishingiz </a:t>
            </a:r>
            <a:r>
              <a:rPr sz="2000" spc="-10" dirty="0">
                <a:latin typeface="Times New Roman"/>
                <a:cs typeface="Times New Roman"/>
              </a:rPr>
              <a:t>kerak. </a:t>
            </a:r>
            <a:r>
              <a:rPr sz="2000" spc="-5" dirty="0">
                <a:latin typeface="Times New Roman"/>
                <a:cs typeface="Times New Roman"/>
              </a:rPr>
              <a:t>TFLEX SAPR 3D </a:t>
            </a:r>
            <a:r>
              <a:rPr sz="2000" dirty="0">
                <a:latin typeface="Times New Roman"/>
                <a:cs typeface="Times New Roman"/>
              </a:rPr>
              <a:t>da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montaj</a:t>
            </a:r>
            <a:r>
              <a:rPr sz="2000" spc="-5" dirty="0">
                <a:latin typeface="Times New Roman"/>
                <a:cs typeface="Times New Roman"/>
              </a:rPr>
              <a:t> jarayoni</a:t>
            </a:r>
            <a:r>
              <a:rPr sz="2000" dirty="0">
                <a:latin typeface="Times New Roman"/>
                <a:cs typeface="Times New Roman"/>
              </a:rPr>
              <a:t> ikki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shaklda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amalga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oshiriladi: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juftlashtirish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va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koordinatali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ulanish.</a:t>
            </a:r>
            <a:endParaRPr sz="2000">
              <a:latin typeface="Times New Roman"/>
              <a:cs typeface="Times New Roman"/>
            </a:endParaRPr>
          </a:p>
          <a:p>
            <a:pPr marL="12700" marR="11430" algn="just">
              <a:lnSpc>
                <a:spcPts val="2330"/>
              </a:lnSpc>
              <a:spcBef>
                <a:spcPts val="760"/>
              </a:spcBef>
            </a:pPr>
            <a:r>
              <a:rPr sz="2000" spc="-10" dirty="0">
                <a:latin typeface="Times New Roman"/>
                <a:cs typeface="Times New Roman"/>
              </a:rPr>
              <a:t>Birinchi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usul</a:t>
            </a:r>
            <a:r>
              <a:rPr sz="2000" spc="-5" dirty="0">
                <a:latin typeface="Times New Roman"/>
                <a:cs typeface="Times New Roman"/>
              </a:rPr>
              <a:t> modellarni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(qismlarni)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turli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printsiplarga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moslashtirishga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imkon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beradi:</a:t>
            </a:r>
            <a:endParaRPr sz="2000">
              <a:latin typeface="Times New Roman"/>
              <a:cs typeface="Times New Roman"/>
            </a:endParaRPr>
          </a:p>
          <a:p>
            <a:pPr marL="564515" marR="10795" indent="-323215">
              <a:lnSpc>
                <a:spcPts val="2280"/>
              </a:lnSpc>
              <a:spcBef>
                <a:spcPts val="875"/>
              </a:spcBef>
              <a:buFont typeface="Symbol"/>
              <a:buChar char=""/>
              <a:tabLst>
                <a:tab pos="564515" algn="l"/>
                <a:tab pos="565150" algn="l"/>
                <a:tab pos="1066800" algn="l"/>
                <a:tab pos="1980564" algn="l"/>
                <a:tab pos="2793365" algn="l"/>
                <a:tab pos="4114800" algn="l"/>
                <a:tab pos="5003800" algn="l"/>
              </a:tabLst>
            </a:pPr>
            <a:r>
              <a:rPr sz="2000" spc="-20" dirty="0">
                <a:latin typeface="Times New Roman"/>
                <a:cs typeface="Times New Roman"/>
              </a:rPr>
              <a:t>h</a:t>
            </a:r>
            <a:r>
              <a:rPr sz="2000" spc="-5" dirty="0">
                <a:latin typeface="Times New Roman"/>
                <a:cs typeface="Times New Roman"/>
              </a:rPr>
              <a:t>ar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5" dirty="0">
                <a:latin typeface="Times New Roman"/>
                <a:cs typeface="Times New Roman"/>
              </a:rPr>
              <a:t>q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n</a:t>
            </a:r>
            <a:r>
              <a:rPr sz="2000" spc="5" dirty="0">
                <a:latin typeface="Times New Roman"/>
                <a:cs typeface="Times New Roman"/>
              </a:rPr>
              <a:t>d</a:t>
            </a:r>
            <a:r>
              <a:rPr sz="2000" spc="2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5" dirty="0">
                <a:latin typeface="Times New Roman"/>
                <a:cs typeface="Times New Roman"/>
              </a:rPr>
              <a:t>m</a:t>
            </a:r>
            <a:r>
              <a:rPr sz="2000" spc="5" dirty="0">
                <a:latin typeface="Times New Roman"/>
                <a:cs typeface="Times New Roman"/>
              </a:rPr>
              <a:t>od</a:t>
            </a:r>
            <a:r>
              <a:rPr sz="2000" spc="-5" dirty="0">
                <a:latin typeface="Times New Roman"/>
                <a:cs typeface="Times New Roman"/>
              </a:rPr>
              <a:t>el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el</a:t>
            </a:r>
            <a:r>
              <a:rPr sz="2000" spc="20" dirty="0">
                <a:latin typeface="Times New Roman"/>
                <a:cs typeface="Times New Roman"/>
              </a:rPr>
              <a:t>e</a:t>
            </a:r>
            <a:r>
              <a:rPr sz="2000" spc="-50" dirty="0">
                <a:latin typeface="Times New Roman"/>
                <a:cs typeface="Times New Roman"/>
              </a:rPr>
              <a:t>m</a:t>
            </a:r>
            <a:r>
              <a:rPr sz="2000" spc="20" dirty="0">
                <a:latin typeface="Times New Roman"/>
                <a:cs typeface="Times New Roman"/>
              </a:rPr>
              <a:t>e</a:t>
            </a:r>
            <a:r>
              <a:rPr sz="2000" spc="-2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10" dirty="0">
                <a:latin typeface="Times New Roman"/>
                <a:cs typeface="Times New Roman"/>
              </a:rPr>
              <a:t>l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5" dirty="0">
                <a:latin typeface="Times New Roman"/>
                <a:cs typeface="Times New Roman"/>
              </a:rPr>
              <a:t>r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	(</a:t>
            </a:r>
            <a:r>
              <a:rPr sz="2000" spc="-20" dirty="0">
                <a:latin typeface="Times New Roman"/>
                <a:cs typeface="Times New Roman"/>
              </a:rPr>
              <a:t>nu</a:t>
            </a:r>
            <a:r>
              <a:rPr sz="2000" spc="5" dirty="0">
                <a:latin typeface="Times New Roman"/>
                <a:cs typeface="Times New Roman"/>
              </a:rPr>
              <a:t>q</a:t>
            </a:r>
            <a:r>
              <a:rPr sz="2000" spc="-5" dirty="0">
                <a:latin typeface="Times New Roman"/>
                <a:cs typeface="Times New Roman"/>
              </a:rPr>
              <a:t>ta,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5" dirty="0">
                <a:latin typeface="Times New Roman"/>
                <a:cs typeface="Times New Roman"/>
              </a:rPr>
              <a:t>qo</a:t>
            </a:r>
            <a:r>
              <a:rPr sz="2000" spc="-20" dirty="0">
                <a:latin typeface="Times New Roman"/>
                <a:cs typeface="Times New Roman"/>
              </a:rPr>
              <a:t>vu</a:t>
            </a:r>
            <a:r>
              <a:rPr sz="2000" spc="20" dirty="0">
                <a:latin typeface="Times New Roman"/>
                <a:cs typeface="Times New Roman"/>
              </a:rPr>
              <a:t>r</a:t>
            </a:r>
            <a:r>
              <a:rPr sz="2000" spc="5" dirty="0">
                <a:latin typeface="Times New Roman"/>
                <a:cs typeface="Times New Roman"/>
              </a:rPr>
              <a:t>g</a:t>
            </a:r>
            <a:r>
              <a:rPr sz="2000" spc="-30" dirty="0">
                <a:latin typeface="Times New Roman"/>
                <a:cs typeface="Times New Roman"/>
              </a:rPr>
              <a:t>'</a:t>
            </a:r>
            <a:r>
              <a:rPr sz="2000" spc="-5" dirty="0">
                <a:latin typeface="Times New Roman"/>
                <a:cs typeface="Times New Roman"/>
              </a:rPr>
              <a:t>a,  </a:t>
            </a:r>
            <a:r>
              <a:rPr sz="2000" spc="-10" dirty="0">
                <a:latin typeface="Times New Roman"/>
                <a:cs typeface="Times New Roman"/>
              </a:rPr>
              <a:t>samolyot,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sirt,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tana)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bilan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aloqa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qilish);</a:t>
            </a:r>
            <a:endParaRPr sz="2000">
              <a:latin typeface="Times New Roman"/>
              <a:cs typeface="Times New Roman"/>
            </a:endParaRPr>
          </a:p>
          <a:p>
            <a:pPr marL="564515" indent="-323850">
              <a:lnSpc>
                <a:spcPts val="2390"/>
              </a:lnSpc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sz="2000" spc="-5" dirty="0">
                <a:latin typeface="Times New Roman"/>
                <a:cs typeface="Times New Roman"/>
              </a:rPr>
              <a:t>samolyotlarning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parallel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joylashuvi;</a:t>
            </a:r>
            <a:endParaRPr sz="2000">
              <a:latin typeface="Times New Roman"/>
              <a:cs typeface="Times New Roman"/>
            </a:endParaRPr>
          </a:p>
          <a:p>
            <a:pPr marL="564515" indent="-323850">
              <a:lnSpc>
                <a:spcPct val="100000"/>
              </a:lnSpc>
              <a:spcBef>
                <a:spcPts val="50"/>
              </a:spcBef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sz="2000" spc="-5" dirty="0">
                <a:latin typeface="Times New Roman"/>
                <a:cs typeface="Times New Roman"/>
              </a:rPr>
              <a:t>samolyotlarning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vertikal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joylashishi;</a:t>
            </a:r>
            <a:endParaRPr sz="2000">
              <a:latin typeface="Times New Roman"/>
              <a:cs typeface="Times New Roman"/>
            </a:endParaRPr>
          </a:p>
          <a:p>
            <a:pPr marL="564515" indent="-323850">
              <a:lnSpc>
                <a:spcPct val="100000"/>
              </a:lnSpc>
              <a:spcBef>
                <a:spcPts val="50"/>
              </a:spcBef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sz="2000" spc="-10" dirty="0">
                <a:latin typeface="Times New Roman"/>
                <a:cs typeface="Times New Roman"/>
              </a:rPr>
              <a:t>har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qanday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model</a:t>
            </a:r>
            <a:r>
              <a:rPr sz="2000" spc="-5" dirty="0">
                <a:latin typeface="Times New Roman"/>
                <a:cs typeface="Times New Roman"/>
              </a:rPr>
              <a:t> elementlariga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tegish;</a:t>
            </a:r>
            <a:endParaRPr sz="2000">
              <a:latin typeface="Times New Roman"/>
              <a:cs typeface="Times New Roman"/>
            </a:endParaRPr>
          </a:p>
          <a:p>
            <a:pPr marL="564515" indent="-323850">
              <a:lnSpc>
                <a:spcPct val="100000"/>
              </a:lnSpc>
              <a:spcBef>
                <a:spcPts val="50"/>
              </a:spcBef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lang="en-US" sz="2000" spc="-10" dirty="0" smtClean="0">
                <a:latin typeface="Times New Roman"/>
                <a:cs typeface="Times New Roman"/>
              </a:rPr>
              <a:t>ok</a:t>
            </a:r>
            <a:r>
              <a:rPr sz="2000" spc="-10" smtClean="0">
                <a:latin typeface="Times New Roman"/>
                <a:cs typeface="Times New Roman"/>
              </a:rPr>
              <a:t>lar</a:t>
            </a:r>
            <a:r>
              <a:rPr sz="2000" spc="15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bilan elementlarning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birgalikda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joylashishi;</a:t>
            </a:r>
            <a:endParaRPr sz="2000">
              <a:latin typeface="Times New Roman"/>
              <a:cs typeface="Times New Roman"/>
            </a:endParaRPr>
          </a:p>
          <a:p>
            <a:pPr marL="564515" marR="6985" indent="-323215">
              <a:lnSpc>
                <a:spcPts val="2310"/>
              </a:lnSpc>
              <a:spcBef>
                <a:spcPts val="175"/>
              </a:spcBef>
              <a:buFont typeface="Symbol"/>
              <a:buChar char=""/>
              <a:tabLst>
                <a:tab pos="564515" algn="l"/>
                <a:tab pos="565150" algn="l"/>
                <a:tab pos="1910714" algn="l"/>
                <a:tab pos="3043555" algn="l"/>
                <a:tab pos="3527425" algn="l"/>
                <a:tab pos="4422775" algn="l"/>
              </a:tabLst>
            </a:pPr>
            <a:r>
              <a:rPr sz="2000" spc="5" dirty="0">
                <a:latin typeface="Times New Roman"/>
                <a:cs typeface="Times New Roman"/>
              </a:rPr>
              <a:t>b</a:t>
            </a:r>
            <a:r>
              <a:rPr sz="2000" spc="-5" dirty="0">
                <a:latin typeface="Times New Roman"/>
                <a:cs typeface="Times New Roman"/>
              </a:rPr>
              <a:t>el</a:t>
            </a:r>
            <a:r>
              <a:rPr sz="2000" spc="-15" dirty="0">
                <a:latin typeface="Times New Roman"/>
                <a:cs typeface="Times New Roman"/>
              </a:rPr>
              <a:t>g</a:t>
            </a:r>
            <a:r>
              <a:rPr sz="2000" spc="-5" dirty="0">
                <a:latin typeface="Times New Roman"/>
                <a:cs typeface="Times New Roman"/>
              </a:rPr>
              <a:t>ila</a:t>
            </a:r>
            <a:r>
              <a:rPr sz="2000" spc="5" dirty="0">
                <a:latin typeface="Times New Roman"/>
                <a:cs typeface="Times New Roman"/>
              </a:rPr>
              <a:t>n</a:t>
            </a:r>
            <a:r>
              <a:rPr sz="2000" spc="-20" dirty="0">
                <a:latin typeface="Times New Roman"/>
                <a:cs typeface="Times New Roman"/>
              </a:rPr>
              <a:t>g</a:t>
            </a:r>
            <a:r>
              <a:rPr sz="2000" spc="2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5" dirty="0">
                <a:latin typeface="Times New Roman"/>
                <a:cs typeface="Times New Roman"/>
              </a:rPr>
              <a:t>m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spc="25" dirty="0">
                <a:latin typeface="Times New Roman"/>
                <a:cs typeface="Times New Roman"/>
              </a:rPr>
              <a:t>o</a:t>
            </a:r>
            <a:r>
              <a:rPr sz="2000" spc="-25" dirty="0">
                <a:latin typeface="Times New Roman"/>
                <a:cs typeface="Times New Roman"/>
              </a:rPr>
              <a:t>f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5" dirty="0">
                <a:latin typeface="Times New Roman"/>
                <a:cs typeface="Times New Roman"/>
              </a:rPr>
              <a:t>d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0" dirty="0">
                <a:latin typeface="Times New Roman"/>
                <a:cs typeface="Times New Roman"/>
              </a:rPr>
              <a:t>h</a:t>
            </a:r>
            <a:r>
              <a:rPr sz="2000" spc="-5" dirty="0">
                <a:latin typeface="Times New Roman"/>
                <a:cs typeface="Times New Roman"/>
              </a:rPr>
              <a:t>ar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25" dirty="0">
                <a:latin typeface="Times New Roman"/>
                <a:cs typeface="Times New Roman"/>
              </a:rPr>
              <a:t>q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n</a:t>
            </a:r>
            <a:r>
              <a:rPr sz="2000" spc="5" dirty="0">
                <a:latin typeface="Times New Roman"/>
                <a:cs typeface="Times New Roman"/>
              </a:rPr>
              <a:t>d</a:t>
            </a:r>
            <a:r>
              <a:rPr sz="2000" spc="2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el</a:t>
            </a:r>
            <a:r>
              <a:rPr sz="2000" spc="20" dirty="0">
                <a:latin typeface="Times New Roman"/>
                <a:cs typeface="Times New Roman"/>
              </a:rPr>
              <a:t>e</a:t>
            </a:r>
            <a:r>
              <a:rPr sz="2000" spc="-25" dirty="0">
                <a:latin typeface="Times New Roman"/>
                <a:cs typeface="Times New Roman"/>
              </a:rPr>
              <a:t>m</a:t>
            </a:r>
            <a:r>
              <a:rPr sz="2000" spc="20" dirty="0">
                <a:latin typeface="Times New Roman"/>
                <a:cs typeface="Times New Roman"/>
              </a:rPr>
              <a:t>e</a:t>
            </a:r>
            <a:r>
              <a:rPr sz="2000" spc="-2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tla</a:t>
            </a:r>
            <a:r>
              <a:rPr sz="2000" dirty="0">
                <a:latin typeface="Times New Roman"/>
                <a:cs typeface="Times New Roman"/>
              </a:rPr>
              <a:t>r</a:t>
            </a:r>
            <a:r>
              <a:rPr sz="2000" spc="5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g  </a:t>
            </a:r>
            <a:r>
              <a:rPr sz="2000" spc="-5">
                <a:latin typeface="Times New Roman"/>
                <a:cs typeface="Times New Roman"/>
              </a:rPr>
              <a:t>joylashishi</a:t>
            </a:r>
            <a:r>
              <a:rPr sz="2000" spc="-5" smtClean="0"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3910" y="807484"/>
            <a:ext cx="7236054" cy="6109"/>
          </a:xfrm>
          <a:custGeom>
            <a:avLst/>
            <a:gdLst/>
            <a:ahLst/>
            <a:cxnLst/>
            <a:rect l="l" t="t" r="r" b="b"/>
            <a:pathLst>
              <a:path w="5979795" h="9525">
                <a:moveTo>
                  <a:pt x="5979541" y="0"/>
                </a:moveTo>
                <a:lnTo>
                  <a:pt x="0" y="0"/>
                </a:lnTo>
                <a:lnTo>
                  <a:pt x="0" y="9144"/>
                </a:lnTo>
                <a:lnTo>
                  <a:pt x="5979541" y="9144"/>
                </a:lnTo>
                <a:lnTo>
                  <a:pt x="5979541" y="0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90671" y="789029"/>
            <a:ext cx="7215308" cy="289887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725"/>
              </a:spcBef>
            </a:pP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Mahsulot</a:t>
            </a:r>
            <a:r>
              <a:rPr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modelining yakuniy</a:t>
            </a:r>
            <a:r>
              <a:rPr sz="2400" b="1" spc="-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yig'ilishi</a:t>
            </a:r>
            <a:endParaRPr sz="2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564515" marR="8255" indent="-323215">
              <a:lnSpc>
                <a:spcPts val="2300"/>
              </a:lnSpc>
              <a:spcBef>
                <a:spcPts val="140"/>
              </a:spcBef>
              <a:buFont typeface="Symbol"/>
              <a:buChar char=""/>
              <a:tabLst>
                <a:tab pos="564515" algn="l"/>
                <a:tab pos="565150" algn="l"/>
                <a:tab pos="1073150" algn="l"/>
                <a:tab pos="1992630" algn="l"/>
                <a:tab pos="2811780" algn="l"/>
                <a:tab pos="4139565" algn="l"/>
                <a:tab pos="5058410" algn="l"/>
              </a:tabLst>
            </a:pPr>
            <a:endParaRPr lang="en-US" sz="2000" spc="-20" dirty="0" smtClean="0">
              <a:latin typeface="Times New Roman"/>
              <a:cs typeface="Times New Roman"/>
            </a:endParaRPr>
          </a:p>
          <a:p>
            <a:pPr marL="564515" marR="8255" indent="-323215">
              <a:lnSpc>
                <a:spcPts val="2300"/>
              </a:lnSpc>
              <a:spcBef>
                <a:spcPts val="140"/>
              </a:spcBef>
              <a:buFont typeface="Symbol"/>
              <a:buChar char=""/>
              <a:tabLst>
                <a:tab pos="564515" algn="l"/>
                <a:tab pos="565150" algn="l"/>
                <a:tab pos="1073150" algn="l"/>
                <a:tab pos="1992630" algn="l"/>
                <a:tab pos="2811780" algn="l"/>
                <a:tab pos="4139565" algn="l"/>
                <a:tab pos="5058410" algn="l"/>
              </a:tabLst>
            </a:pPr>
            <a:r>
              <a:rPr sz="2000" spc="-20" smtClean="0">
                <a:latin typeface="Times New Roman"/>
                <a:cs typeface="Times New Roman"/>
              </a:rPr>
              <a:t>h</a:t>
            </a:r>
            <a:r>
              <a:rPr sz="2000" spc="-5" smtClean="0">
                <a:latin typeface="Times New Roman"/>
                <a:cs typeface="Times New Roman"/>
              </a:rPr>
              <a:t>ar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5" smtClean="0">
                <a:latin typeface="Times New Roman"/>
                <a:cs typeface="Times New Roman"/>
              </a:rPr>
              <a:t>q</a:t>
            </a:r>
            <a:r>
              <a:rPr sz="2000" spc="-5" smtClean="0">
                <a:latin typeface="Times New Roman"/>
                <a:cs typeface="Times New Roman"/>
              </a:rPr>
              <a:t>a</a:t>
            </a:r>
            <a:r>
              <a:rPr sz="2000" spc="-15" smtClean="0">
                <a:latin typeface="Times New Roman"/>
                <a:cs typeface="Times New Roman"/>
              </a:rPr>
              <a:t>n</a:t>
            </a:r>
            <a:r>
              <a:rPr sz="2000" spc="5" smtClean="0">
                <a:latin typeface="Times New Roman"/>
                <a:cs typeface="Times New Roman"/>
              </a:rPr>
              <a:t>d</a:t>
            </a:r>
            <a:r>
              <a:rPr sz="2000" spc="20" smtClean="0">
                <a:latin typeface="Times New Roman"/>
                <a:cs typeface="Times New Roman"/>
              </a:rPr>
              <a:t>a</a:t>
            </a:r>
            <a:r>
              <a:rPr sz="2000" spc="-5" smtClean="0">
                <a:latin typeface="Times New Roman"/>
                <a:cs typeface="Times New Roman"/>
              </a:rPr>
              <a:t>y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25" smtClean="0">
                <a:latin typeface="Times New Roman"/>
                <a:cs typeface="Times New Roman"/>
              </a:rPr>
              <a:t>m</a:t>
            </a:r>
            <a:r>
              <a:rPr sz="2000" spc="5" smtClean="0">
                <a:latin typeface="Times New Roman"/>
                <a:cs typeface="Times New Roman"/>
              </a:rPr>
              <a:t>od</a:t>
            </a:r>
            <a:r>
              <a:rPr sz="2000" spc="-5" smtClean="0">
                <a:latin typeface="Times New Roman"/>
                <a:cs typeface="Times New Roman"/>
              </a:rPr>
              <a:t>el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5" smtClean="0">
                <a:latin typeface="Times New Roman"/>
                <a:cs typeface="Times New Roman"/>
              </a:rPr>
              <a:t>el</a:t>
            </a:r>
            <a:r>
              <a:rPr sz="2000" spc="20" smtClean="0">
                <a:latin typeface="Times New Roman"/>
                <a:cs typeface="Times New Roman"/>
              </a:rPr>
              <a:t>e</a:t>
            </a:r>
            <a:r>
              <a:rPr sz="2000" spc="-25" smtClean="0">
                <a:latin typeface="Times New Roman"/>
                <a:cs typeface="Times New Roman"/>
              </a:rPr>
              <a:t>m</a:t>
            </a:r>
            <a:r>
              <a:rPr sz="2000" spc="-5" smtClean="0">
                <a:latin typeface="Times New Roman"/>
                <a:cs typeface="Times New Roman"/>
              </a:rPr>
              <a:t>e</a:t>
            </a:r>
            <a:r>
              <a:rPr sz="2000" spc="-15" smtClean="0">
                <a:latin typeface="Times New Roman"/>
                <a:cs typeface="Times New Roman"/>
              </a:rPr>
              <a:t>n</a:t>
            </a:r>
            <a:r>
              <a:rPr sz="2000" spc="15" smtClean="0">
                <a:latin typeface="Times New Roman"/>
                <a:cs typeface="Times New Roman"/>
              </a:rPr>
              <a:t>t</a:t>
            </a:r>
            <a:r>
              <a:rPr sz="2000" spc="-5" smtClean="0">
                <a:latin typeface="Times New Roman"/>
                <a:cs typeface="Times New Roman"/>
              </a:rPr>
              <a:t>la</a:t>
            </a:r>
            <a:r>
              <a:rPr sz="2000" smtClean="0">
                <a:latin typeface="Times New Roman"/>
                <a:cs typeface="Times New Roman"/>
              </a:rPr>
              <a:t>r</a:t>
            </a:r>
            <a:r>
              <a:rPr sz="2000" spc="-5" smtClean="0">
                <a:latin typeface="Times New Roman"/>
                <a:cs typeface="Times New Roman"/>
              </a:rPr>
              <a:t>i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5" smtClean="0">
                <a:latin typeface="Times New Roman"/>
                <a:cs typeface="Times New Roman"/>
              </a:rPr>
              <a:t>o</a:t>
            </a:r>
            <a:r>
              <a:rPr sz="2000" smtClean="0">
                <a:latin typeface="Times New Roman"/>
                <a:cs typeface="Times New Roman"/>
              </a:rPr>
              <a:t>r</a:t>
            </a:r>
            <a:r>
              <a:rPr sz="2000" spc="-5" smtClean="0">
                <a:latin typeface="Times New Roman"/>
                <a:cs typeface="Times New Roman"/>
              </a:rPr>
              <a:t>asida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5" smtClean="0">
                <a:latin typeface="Times New Roman"/>
                <a:cs typeface="Times New Roman"/>
              </a:rPr>
              <a:t>o</a:t>
            </a:r>
            <a:r>
              <a:rPr sz="2000" spc="-5" smtClean="0">
                <a:latin typeface="Times New Roman"/>
                <a:cs typeface="Times New Roman"/>
              </a:rPr>
              <a:t>l</a:t>
            </a:r>
            <a:r>
              <a:rPr sz="2000" smtClean="0">
                <a:latin typeface="Times New Roman"/>
                <a:cs typeface="Times New Roman"/>
              </a:rPr>
              <a:t>d</a:t>
            </a:r>
            <a:r>
              <a:rPr sz="2000" spc="-5" smtClean="0">
                <a:latin typeface="Times New Roman"/>
                <a:cs typeface="Times New Roman"/>
              </a:rPr>
              <a:t>i</a:t>
            </a:r>
            <a:r>
              <a:rPr sz="2000" spc="-20" smtClean="0">
                <a:latin typeface="Times New Roman"/>
                <a:cs typeface="Times New Roman"/>
              </a:rPr>
              <a:t>n</a:t>
            </a:r>
            <a:r>
              <a:rPr sz="2000" spc="5" smtClean="0">
                <a:latin typeface="Times New Roman"/>
                <a:cs typeface="Times New Roman"/>
              </a:rPr>
              <a:t>d</a:t>
            </a:r>
            <a:r>
              <a:rPr sz="2000" spc="-5" smtClean="0">
                <a:latin typeface="Times New Roman"/>
                <a:cs typeface="Times New Roman"/>
              </a:rPr>
              <a:t>an  belgilangan</a:t>
            </a:r>
            <a:r>
              <a:rPr sz="2000" spc="-15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burchakni o'rnatish;</a:t>
            </a:r>
            <a:endParaRPr sz="2000" smtClean="0">
              <a:latin typeface="Times New Roman"/>
              <a:cs typeface="Times New Roman"/>
            </a:endParaRPr>
          </a:p>
          <a:p>
            <a:pPr marL="564515" marR="8890" indent="-323215">
              <a:lnSpc>
                <a:spcPts val="2300"/>
              </a:lnSpc>
              <a:spcBef>
                <a:spcPts val="155"/>
              </a:spcBef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sz="2000" spc="-5" smtClean="0">
                <a:latin typeface="Times New Roman"/>
                <a:cs typeface="Times New Roman"/>
              </a:rPr>
              <a:t>qovurg'alar,</a:t>
            </a:r>
            <a:r>
              <a:rPr sz="2000" spc="39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samolyotlar,</a:t>
            </a:r>
            <a:r>
              <a:rPr sz="2000" spc="375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sirtlar,</a:t>
            </a:r>
            <a:r>
              <a:rPr sz="2000" spc="395" smtClean="0">
                <a:latin typeface="Times New Roman"/>
                <a:cs typeface="Times New Roman"/>
              </a:rPr>
              <a:t> </a:t>
            </a:r>
            <a:r>
              <a:rPr sz="2000" spc="-10" smtClean="0">
                <a:latin typeface="Times New Roman"/>
                <a:cs typeface="Times New Roman"/>
              </a:rPr>
              <a:t>modellar</a:t>
            </a:r>
            <a:r>
              <a:rPr sz="2000" spc="38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organlari </a:t>
            </a:r>
            <a:r>
              <a:rPr sz="2000" spc="-484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o'rtasida</a:t>
            </a:r>
            <a:r>
              <a:rPr sz="200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tishli</a:t>
            </a:r>
            <a:r>
              <a:rPr sz="2000" spc="2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munosabatlarni</a:t>
            </a:r>
            <a:r>
              <a:rPr sz="2000" spc="15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o'rnatish;</a:t>
            </a:r>
            <a:endParaRPr sz="2000" smtClean="0">
              <a:latin typeface="Times New Roman"/>
              <a:cs typeface="Times New Roman"/>
            </a:endParaRPr>
          </a:p>
          <a:p>
            <a:pPr marL="564515" marR="6985" indent="-323215">
              <a:lnSpc>
                <a:spcPts val="2300"/>
              </a:lnSpc>
              <a:spcBef>
                <a:spcPts val="130"/>
              </a:spcBef>
              <a:buFont typeface="Symbol"/>
              <a:buChar char=""/>
              <a:tabLst>
                <a:tab pos="564515" algn="l"/>
                <a:tab pos="565150" algn="l"/>
                <a:tab pos="1292225" algn="l"/>
                <a:tab pos="2315845" algn="l"/>
                <a:tab pos="2775585" algn="l"/>
                <a:tab pos="3941445" algn="l"/>
                <a:tab pos="4529455" algn="l"/>
                <a:tab pos="5199380" algn="l"/>
              </a:tabLst>
            </a:pPr>
            <a:r>
              <a:rPr sz="2000" spc="-5" smtClean="0">
                <a:latin typeface="Times New Roman"/>
                <a:cs typeface="Times New Roman"/>
              </a:rPr>
              <a:t>ti</a:t>
            </a:r>
            <a:r>
              <a:rPr sz="2000" spc="-15" smtClean="0">
                <a:latin typeface="Times New Roman"/>
                <a:cs typeface="Times New Roman"/>
              </a:rPr>
              <a:t>s</a:t>
            </a:r>
            <a:r>
              <a:rPr sz="2000" spc="5" smtClean="0">
                <a:latin typeface="Times New Roman"/>
                <a:cs typeface="Times New Roman"/>
              </a:rPr>
              <a:t>h</a:t>
            </a:r>
            <a:r>
              <a:rPr sz="2000" spc="-5" smtClean="0">
                <a:latin typeface="Times New Roman"/>
                <a:cs typeface="Times New Roman"/>
              </a:rPr>
              <a:t>li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5" smtClean="0">
                <a:latin typeface="Times New Roman"/>
                <a:cs typeface="Times New Roman"/>
              </a:rPr>
              <a:t>el</a:t>
            </a:r>
            <a:r>
              <a:rPr sz="2000" spc="20" smtClean="0">
                <a:latin typeface="Times New Roman"/>
                <a:cs typeface="Times New Roman"/>
              </a:rPr>
              <a:t>e</a:t>
            </a:r>
            <a:r>
              <a:rPr sz="2000" spc="-50" smtClean="0">
                <a:latin typeface="Times New Roman"/>
                <a:cs typeface="Times New Roman"/>
              </a:rPr>
              <a:t>m</a:t>
            </a:r>
            <a:r>
              <a:rPr sz="2000" spc="20" smtClean="0">
                <a:latin typeface="Times New Roman"/>
                <a:cs typeface="Times New Roman"/>
              </a:rPr>
              <a:t>e</a:t>
            </a:r>
            <a:r>
              <a:rPr sz="2000" spc="-20" smtClean="0">
                <a:latin typeface="Times New Roman"/>
                <a:cs typeface="Times New Roman"/>
              </a:rPr>
              <a:t>n</a:t>
            </a:r>
            <a:r>
              <a:rPr sz="2000" spc="-5" smtClean="0">
                <a:latin typeface="Times New Roman"/>
                <a:cs typeface="Times New Roman"/>
              </a:rPr>
              <a:t>t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20" smtClean="0">
                <a:latin typeface="Times New Roman"/>
                <a:cs typeface="Times New Roman"/>
              </a:rPr>
              <a:t>v</a:t>
            </a:r>
            <a:r>
              <a:rPr sz="2000" spc="-5" smtClean="0">
                <a:latin typeface="Times New Roman"/>
                <a:cs typeface="Times New Roman"/>
              </a:rPr>
              <a:t>a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5" smtClean="0">
                <a:latin typeface="Times New Roman"/>
                <a:cs typeface="Times New Roman"/>
              </a:rPr>
              <a:t>qov</a:t>
            </a:r>
            <a:r>
              <a:rPr sz="2000" spc="-20" smtClean="0">
                <a:latin typeface="Times New Roman"/>
                <a:cs typeface="Times New Roman"/>
              </a:rPr>
              <a:t>u</a:t>
            </a:r>
            <a:r>
              <a:rPr sz="2000" smtClean="0">
                <a:latin typeface="Times New Roman"/>
                <a:cs typeface="Times New Roman"/>
              </a:rPr>
              <a:t>r</a:t>
            </a:r>
            <a:r>
              <a:rPr sz="2000" spc="5" smtClean="0">
                <a:latin typeface="Times New Roman"/>
                <a:cs typeface="Times New Roman"/>
              </a:rPr>
              <a:t>g</a:t>
            </a:r>
            <a:r>
              <a:rPr sz="2000" spc="-30" smtClean="0">
                <a:latin typeface="Times New Roman"/>
                <a:cs typeface="Times New Roman"/>
              </a:rPr>
              <a:t>'</a:t>
            </a:r>
            <a:r>
              <a:rPr sz="2000" spc="20" smtClean="0">
                <a:latin typeface="Times New Roman"/>
                <a:cs typeface="Times New Roman"/>
              </a:rPr>
              <a:t>a</a:t>
            </a:r>
            <a:r>
              <a:rPr sz="2000" spc="-5" smtClean="0">
                <a:latin typeface="Times New Roman"/>
                <a:cs typeface="Times New Roman"/>
              </a:rPr>
              <a:t>,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20" smtClean="0">
                <a:latin typeface="Times New Roman"/>
                <a:cs typeface="Times New Roman"/>
              </a:rPr>
              <a:t>yu</a:t>
            </a:r>
            <a:r>
              <a:rPr sz="2000" spc="-5" smtClean="0">
                <a:latin typeface="Times New Roman"/>
                <a:cs typeface="Times New Roman"/>
              </a:rPr>
              <a:t>z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45" smtClean="0">
                <a:latin typeface="Times New Roman"/>
                <a:cs typeface="Times New Roman"/>
              </a:rPr>
              <a:t>y</a:t>
            </a:r>
            <a:r>
              <a:rPr sz="2000" spc="25" smtClean="0">
                <a:latin typeface="Times New Roman"/>
                <a:cs typeface="Times New Roman"/>
              </a:rPr>
              <a:t>o</a:t>
            </a:r>
            <a:r>
              <a:rPr sz="2000" spc="-20" smtClean="0">
                <a:latin typeface="Times New Roman"/>
                <a:cs typeface="Times New Roman"/>
              </a:rPr>
              <a:t>k</a:t>
            </a:r>
            <a:r>
              <a:rPr sz="2000" spc="-5" smtClean="0">
                <a:latin typeface="Times New Roman"/>
                <a:cs typeface="Times New Roman"/>
              </a:rPr>
              <a:t>i</a:t>
            </a:r>
            <a:r>
              <a:rPr sz="2000" smtClean="0">
                <a:latin typeface="Times New Roman"/>
                <a:cs typeface="Times New Roman"/>
              </a:rPr>
              <a:t>	</a:t>
            </a:r>
            <a:r>
              <a:rPr sz="2000" spc="-5" smtClean="0">
                <a:latin typeface="Times New Roman"/>
                <a:cs typeface="Times New Roman"/>
              </a:rPr>
              <a:t>te</a:t>
            </a:r>
            <a:r>
              <a:rPr sz="2000" spc="-15" smtClean="0">
                <a:latin typeface="Times New Roman"/>
                <a:cs typeface="Times New Roman"/>
              </a:rPr>
              <a:t>k</a:t>
            </a:r>
            <a:r>
              <a:rPr sz="2000" spc="15" smtClean="0">
                <a:latin typeface="Times New Roman"/>
                <a:cs typeface="Times New Roman"/>
              </a:rPr>
              <a:t>i</a:t>
            </a:r>
            <a:r>
              <a:rPr sz="2000" spc="-15" smtClean="0">
                <a:latin typeface="Times New Roman"/>
                <a:cs typeface="Times New Roman"/>
              </a:rPr>
              <a:t>s</a:t>
            </a:r>
            <a:r>
              <a:rPr sz="2000" spc="-5" smtClean="0">
                <a:latin typeface="Times New Roman"/>
                <a:cs typeface="Times New Roman"/>
              </a:rPr>
              <a:t>l</a:t>
            </a:r>
            <a:r>
              <a:rPr sz="2000" spc="10" smtClean="0">
                <a:latin typeface="Times New Roman"/>
                <a:cs typeface="Times New Roman"/>
              </a:rPr>
              <a:t>i</a:t>
            </a:r>
            <a:r>
              <a:rPr sz="2000" spc="-5" smtClean="0">
                <a:latin typeface="Times New Roman"/>
                <a:cs typeface="Times New Roman"/>
              </a:rPr>
              <a:t>k  o'rtasidagi</a:t>
            </a:r>
            <a:r>
              <a:rPr sz="2000" spc="-1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tishli</a:t>
            </a:r>
            <a:r>
              <a:rPr sz="2000" spc="2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munosabatlarni o'rnatish;</a:t>
            </a:r>
            <a:endParaRPr sz="2000" smtClean="0">
              <a:latin typeface="Times New Roman"/>
              <a:cs typeface="Times New Roman"/>
            </a:endParaRPr>
          </a:p>
          <a:p>
            <a:pPr marL="564515" indent="-32385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564515" algn="l"/>
                <a:tab pos="565150" algn="l"/>
              </a:tabLst>
            </a:pPr>
            <a:r>
              <a:rPr sz="2000" spc="-10" smtClean="0">
                <a:latin typeface="Times New Roman"/>
                <a:cs typeface="Times New Roman"/>
              </a:rPr>
              <a:t>eksa</a:t>
            </a:r>
            <a:r>
              <a:rPr sz="200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elementlari</a:t>
            </a:r>
            <a:r>
              <a:rPr sz="2000" spc="-1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o'rtasidagi</a:t>
            </a:r>
            <a:r>
              <a:rPr sz="2000" spc="2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munosabatni</a:t>
            </a:r>
            <a:r>
              <a:rPr sz="2000" spc="-10" smtClean="0">
                <a:latin typeface="Times New Roman"/>
                <a:cs typeface="Times New Roman"/>
              </a:rPr>
              <a:t> </a:t>
            </a:r>
            <a:r>
              <a:rPr sz="2000" spc="-5" smtClean="0">
                <a:latin typeface="Times New Roman"/>
                <a:cs typeface="Times New Roman"/>
              </a:rPr>
              <a:t>o'rnatish.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0671" y="357167"/>
            <a:ext cx="7222992" cy="5937779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8890" algn="ctr">
              <a:lnSpc>
                <a:spcPts val="2060"/>
              </a:lnSpc>
              <a:spcBef>
                <a:spcPts val="250"/>
              </a:spcBef>
            </a:pPr>
            <a:r>
              <a:rPr lang="en-US" sz="2800" b="1" spc="-5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Yig‘ishni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ikkinchi</a:t>
            </a:r>
            <a:r>
              <a:rPr lang="en-US" sz="2800" b="1" spc="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usuli</a:t>
            </a: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12700" marR="8890" algn="ctr">
              <a:lnSpc>
                <a:spcPts val="2060"/>
              </a:lnSpc>
              <a:spcBef>
                <a:spcPts val="250"/>
              </a:spcBef>
            </a:pPr>
            <a:endParaRPr lang="en-US" sz="2800" b="1" spc="-5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  <a:p>
            <a:pPr marL="12700" marR="8890" algn="just">
              <a:lnSpc>
                <a:spcPts val="2060"/>
              </a:lnSpc>
              <a:spcBef>
                <a:spcPts val="250"/>
              </a:spcBef>
            </a:pPr>
            <a:r>
              <a:rPr sz="2000" spc="-5" smtClean="0">
                <a:latin typeface="Times New Roman"/>
                <a:cs typeface="Times New Roman"/>
              </a:rPr>
              <a:t>Yig'ilishning</a:t>
            </a:r>
            <a:r>
              <a:rPr sz="200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ikkinchi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usuli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—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koordinatali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bog'lanish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yaxshi </a:t>
            </a:r>
            <a:r>
              <a:rPr sz="2000" spc="-43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tashkil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etilgan.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Yig'ilishga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qo'shilishi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kerak</a:t>
            </a:r>
            <a:r>
              <a:rPr sz="2000" spc="-5" dirty="0">
                <a:latin typeface="Times New Roman"/>
                <a:cs typeface="Times New Roman"/>
              </a:rPr>
              <a:t> bo'lgan</a:t>
            </a:r>
            <a:r>
              <a:rPr sz="2000" spc="44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3d 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fragmentni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tanlang.</a:t>
            </a:r>
            <a:endParaRPr sz="2000">
              <a:latin typeface="Times New Roman"/>
              <a:cs typeface="Times New Roman"/>
            </a:endParaRPr>
          </a:p>
          <a:p>
            <a:pPr marL="12700" marR="8255" algn="just">
              <a:lnSpc>
                <a:spcPct val="95800"/>
              </a:lnSpc>
              <a:spcBef>
                <a:spcPts val="720"/>
              </a:spcBef>
            </a:pPr>
            <a:r>
              <a:rPr sz="2000" spc="-5" dirty="0">
                <a:latin typeface="Times New Roman"/>
                <a:cs typeface="Times New Roman"/>
              </a:rPr>
              <a:t>Tegishli model </a:t>
            </a:r>
            <a:r>
              <a:rPr sz="2000" dirty="0">
                <a:latin typeface="Times New Roman"/>
                <a:cs typeface="Times New Roman"/>
              </a:rPr>
              <a:t>o'zining </a:t>
            </a:r>
            <a:r>
              <a:rPr sz="2000" spc="-5" dirty="0">
                <a:latin typeface="Times New Roman"/>
                <a:cs typeface="Times New Roman"/>
              </a:rPr>
              <a:t>koordinatali tizimiga </a:t>
            </a:r>
            <a:r>
              <a:rPr sz="2000" spc="-10" dirty="0">
                <a:latin typeface="Times New Roman"/>
                <a:cs typeface="Times New Roman"/>
              </a:rPr>
              <a:t>va mos </a:t>
            </a:r>
            <a:r>
              <a:rPr sz="2000" spc="-5" dirty="0">
                <a:latin typeface="Times New Roman"/>
                <a:cs typeface="Times New Roman"/>
              </a:rPr>
              <a:t>yozuvlar </a:t>
            </a:r>
            <a:r>
              <a:rPr sz="2000" dirty="0">
                <a:latin typeface="Times New Roman"/>
                <a:cs typeface="Times New Roman"/>
              </a:rPr>
              <a:t> boshlanishiga </a:t>
            </a:r>
            <a:r>
              <a:rPr sz="2000" spc="-10" dirty="0">
                <a:latin typeface="Times New Roman"/>
                <a:cs typeface="Times New Roman"/>
              </a:rPr>
              <a:t>ega. </a:t>
            </a:r>
            <a:r>
              <a:rPr sz="2000" spc="-5" dirty="0">
                <a:latin typeface="Times New Roman"/>
                <a:cs typeface="Times New Roman"/>
              </a:rPr>
              <a:t>Qo'shish </a:t>
            </a:r>
            <a:r>
              <a:rPr sz="2000" spc="-10" dirty="0">
                <a:latin typeface="Times New Roman"/>
                <a:cs typeface="Times New Roman"/>
              </a:rPr>
              <a:t>rejimi </a:t>
            </a:r>
            <a:r>
              <a:rPr sz="2000" spc="-5" dirty="0">
                <a:latin typeface="Times New Roman"/>
                <a:cs typeface="Times New Roman"/>
              </a:rPr>
              <a:t>menyusida siz konvertatsiya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elementini tanlashingiz </a:t>
            </a:r>
            <a:r>
              <a:rPr sz="2000" spc="-10" dirty="0">
                <a:latin typeface="Times New Roman"/>
                <a:cs typeface="Times New Roman"/>
              </a:rPr>
              <a:t>va </a:t>
            </a:r>
            <a:r>
              <a:rPr sz="2000" dirty="0">
                <a:latin typeface="Times New Roman"/>
                <a:cs typeface="Times New Roman"/>
              </a:rPr>
              <a:t>uchta </a:t>
            </a:r>
            <a:r>
              <a:rPr sz="2000" spc="-10" dirty="0">
                <a:latin typeface="Times New Roman"/>
                <a:cs typeface="Times New Roman"/>
              </a:rPr>
              <a:t>eksa </a:t>
            </a:r>
            <a:r>
              <a:rPr sz="2000" dirty="0">
                <a:latin typeface="Times New Roman"/>
                <a:cs typeface="Times New Roman"/>
              </a:rPr>
              <a:t>— </a:t>
            </a:r>
            <a:r>
              <a:rPr sz="2000" spc="5" dirty="0">
                <a:latin typeface="Times New Roman"/>
                <a:cs typeface="Times New Roman"/>
              </a:rPr>
              <a:t>X, </a:t>
            </a:r>
            <a:r>
              <a:rPr sz="2000" spc="-5" dirty="0">
                <a:latin typeface="Times New Roman"/>
                <a:cs typeface="Times New Roman"/>
              </a:rPr>
              <a:t>Y, </a:t>
            </a:r>
            <a:r>
              <a:rPr sz="2000" dirty="0">
                <a:latin typeface="Times New Roman"/>
                <a:cs typeface="Times New Roman"/>
              </a:rPr>
              <a:t>Z. </a:t>
            </a:r>
            <a:r>
              <a:rPr sz="2000" spc="-5" dirty="0">
                <a:latin typeface="Times New Roman"/>
                <a:cs typeface="Times New Roman"/>
              </a:rPr>
              <a:t>harakatlarini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belgilashingiz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kerak,</a:t>
            </a:r>
            <a:r>
              <a:rPr sz="2000" dirty="0">
                <a:latin typeface="Times New Roman"/>
                <a:cs typeface="Times New Roman"/>
              </a:rPr>
              <a:t> ular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qo'lda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hisoblab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chiqilishi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yoki 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modelning fazoviy elementlari </a:t>
            </a:r>
            <a:r>
              <a:rPr sz="2000" dirty="0">
                <a:latin typeface="Times New Roman"/>
                <a:cs typeface="Times New Roman"/>
              </a:rPr>
              <a:t>(nuqta, </a:t>
            </a:r>
            <a:r>
              <a:rPr sz="2000" spc="-5" dirty="0">
                <a:latin typeface="Times New Roman"/>
                <a:cs typeface="Times New Roman"/>
              </a:rPr>
              <a:t>qovurg'a, </a:t>
            </a:r>
            <a:r>
              <a:rPr sz="2000" spc="-10" dirty="0">
                <a:latin typeface="Times New Roman"/>
                <a:cs typeface="Times New Roman"/>
              </a:rPr>
              <a:t>yuz,</a:t>
            </a:r>
            <a:r>
              <a:rPr sz="2000" spc="-5" dirty="0">
                <a:latin typeface="Times New Roman"/>
                <a:cs typeface="Times New Roman"/>
              </a:rPr>
              <a:t> tekislik,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yoy,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markaz,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eksa,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sirt)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orqali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o'rnatilishi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mumkin.</a:t>
            </a:r>
            <a:endParaRPr sz="2000">
              <a:latin typeface="Times New Roman"/>
              <a:cs typeface="Times New Roman"/>
            </a:endParaRPr>
          </a:p>
          <a:p>
            <a:pPr marL="12700" marR="11430" algn="just">
              <a:lnSpc>
                <a:spcPts val="2060"/>
              </a:lnSpc>
              <a:spcBef>
                <a:spcPts val="825"/>
              </a:spcBef>
            </a:pPr>
            <a:r>
              <a:rPr sz="2000" spc="-5" dirty="0">
                <a:latin typeface="Times New Roman"/>
                <a:cs typeface="Times New Roman"/>
              </a:rPr>
              <a:t>Bundan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tashqari,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model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ikki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ok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atrofida</a:t>
            </a:r>
            <a:r>
              <a:rPr sz="2000" dirty="0">
                <a:latin typeface="Times New Roman"/>
                <a:cs typeface="Times New Roman"/>
              </a:rPr>
              <a:t> aylanishi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mumkin. </a:t>
            </a:r>
            <a:r>
              <a:rPr sz="2000" spc="-5" dirty="0">
                <a:latin typeface="Times New Roman"/>
                <a:cs typeface="Times New Roman"/>
              </a:rPr>
              <a:t> Faqatgina shart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-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bu</a:t>
            </a:r>
            <a:r>
              <a:rPr sz="2000" spc="-10" dirty="0">
                <a:latin typeface="Times New Roman"/>
                <a:cs typeface="Times New Roman"/>
              </a:rPr>
              <a:t> ikki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eksa </a:t>
            </a:r>
            <a:r>
              <a:rPr sz="2000" dirty="0">
                <a:latin typeface="Times New Roman"/>
                <a:cs typeface="Times New Roman"/>
              </a:rPr>
              <a:t>boshqacha </a:t>
            </a:r>
            <a:r>
              <a:rPr sz="2000" spc="-5" dirty="0">
                <a:latin typeface="Times New Roman"/>
                <a:cs typeface="Times New Roman"/>
              </a:rPr>
              <a:t>bo'lishi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kerak.</a:t>
            </a:r>
            <a:endParaRPr sz="2000">
              <a:latin typeface="Times New Roman"/>
              <a:cs typeface="Times New Roman"/>
            </a:endParaRPr>
          </a:p>
          <a:p>
            <a:pPr marL="12700" marR="13970" algn="just">
              <a:lnSpc>
                <a:spcPct val="96100"/>
              </a:lnSpc>
              <a:spcBef>
                <a:spcPts val="685"/>
              </a:spcBef>
            </a:pPr>
            <a:r>
              <a:rPr sz="2000" spc="-5" dirty="0">
                <a:latin typeface="Times New Roman"/>
                <a:cs typeface="Times New Roman"/>
              </a:rPr>
              <a:t>Barcha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harakatlar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va</a:t>
            </a:r>
            <a:r>
              <a:rPr sz="2000" spc="-5" dirty="0">
                <a:latin typeface="Times New Roman"/>
                <a:cs typeface="Times New Roman"/>
              </a:rPr>
              <a:t> aylanishlar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dinamik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rejimda</a:t>
            </a:r>
            <a:r>
              <a:rPr sz="2000" dirty="0">
                <a:latin typeface="Times New Roman"/>
                <a:cs typeface="Times New Roman"/>
              </a:rPr>
              <a:t> o'rnatiladi,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ya'ni</a:t>
            </a:r>
            <a:r>
              <a:rPr sz="2000" spc="-5" dirty="0">
                <a:latin typeface="Times New Roman"/>
                <a:cs typeface="Times New Roman"/>
              </a:rPr>
              <a:t> ob'ekt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butun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modelning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umumiy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koordinata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tizimiga </a:t>
            </a:r>
            <a:r>
              <a:rPr sz="2000" dirty="0">
                <a:latin typeface="Times New Roman"/>
                <a:cs typeface="Times New Roman"/>
              </a:rPr>
              <a:t> nisbatan</a:t>
            </a:r>
            <a:endParaRPr sz="2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96000"/>
              </a:lnSpc>
              <a:spcBef>
                <a:spcPts val="735"/>
              </a:spcBef>
            </a:pPr>
            <a:r>
              <a:rPr sz="2000" spc="-5" dirty="0">
                <a:latin typeface="Times New Roman"/>
                <a:cs typeface="Times New Roman"/>
              </a:rPr>
              <a:t>Real vaqtda qanday pozitsiyaga o'tishini ko'rishingiz </a:t>
            </a:r>
            <a:r>
              <a:rPr sz="2000" spc="-10" dirty="0">
                <a:latin typeface="Times New Roman"/>
                <a:cs typeface="Times New Roman"/>
              </a:rPr>
              <a:t>mumkin.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Ushbu usul bilan </a:t>
            </a:r>
            <a:r>
              <a:rPr sz="2000" spc="-5" dirty="0">
                <a:latin typeface="Times New Roman"/>
                <a:cs typeface="Times New Roman"/>
              </a:rPr>
              <a:t>hech qanday </a:t>
            </a:r>
            <a:r>
              <a:rPr sz="2000" spc="-10" dirty="0">
                <a:latin typeface="Times New Roman"/>
                <a:cs typeface="Times New Roman"/>
              </a:rPr>
              <a:t>muammo yo'q, </a:t>
            </a:r>
            <a:r>
              <a:rPr sz="2000" spc="5" dirty="0">
                <a:latin typeface="Times New Roman"/>
                <a:cs typeface="Times New Roman"/>
              </a:rPr>
              <a:t>bu </a:t>
            </a:r>
            <a:r>
              <a:rPr sz="2000" spc="-10" dirty="0">
                <a:latin typeface="Times New Roman"/>
                <a:cs typeface="Times New Roman"/>
              </a:rPr>
              <a:t>sizga </a:t>
            </a:r>
            <a:r>
              <a:rPr sz="2000" spc="5" dirty="0">
                <a:latin typeface="Times New Roman"/>
                <a:cs typeface="Times New Roman"/>
              </a:rPr>
              <a:t>bir-biriga </a:t>
            </a:r>
            <a:r>
              <a:rPr sz="2000" spc="-43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nisbatan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bo'laklarni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biriktirishga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imkon</a:t>
            </a:r>
            <a:r>
              <a:rPr sz="2000" dirty="0">
                <a:latin typeface="Times New Roman"/>
                <a:cs typeface="Times New Roman"/>
              </a:rPr>
              <a:t> beradi.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Bu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butun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montajning </a:t>
            </a:r>
            <a:r>
              <a:rPr sz="2000" spc="-5" dirty="0">
                <a:latin typeface="Times New Roman"/>
                <a:cs typeface="Times New Roman"/>
              </a:rPr>
              <a:t>parametrizatsiyasini osonlashtiradi. </a:t>
            </a:r>
            <a:r>
              <a:rPr sz="2000" dirty="0">
                <a:latin typeface="Times New Roman"/>
                <a:cs typeface="Times New Roman"/>
              </a:rPr>
              <a:t>Shuni </a:t>
            </a:r>
            <a:r>
              <a:rPr sz="2000" spc="-5" dirty="0">
                <a:latin typeface="Times New Roman"/>
                <a:cs typeface="Times New Roman"/>
              </a:rPr>
              <a:t>ta'kidlash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kerakki,</a:t>
            </a:r>
            <a:r>
              <a:rPr sz="2000" dirty="0">
                <a:latin typeface="Times New Roman"/>
                <a:cs typeface="Times New Roman"/>
              </a:rPr>
              <a:t> usullar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birlashtirilishi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mumkin,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ular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bir-biriga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zid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kelmaydi.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90671" y="5271294"/>
            <a:ext cx="7209929" cy="190437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2700" marR="5080">
              <a:lnSpc>
                <a:spcPts val="1270"/>
              </a:lnSpc>
              <a:spcBef>
                <a:spcPts val="185"/>
              </a:spcBef>
            </a:pPr>
            <a:r>
              <a:rPr sz="1100" spc="-5" smtClean="0">
                <a:latin typeface="Times New Roman"/>
                <a:cs typeface="Times New Roman"/>
              </a:rPr>
              <a:t>: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67697" y="1663757"/>
            <a:ext cx="102198" cy="1673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dirty="0">
                <a:solidFill>
                  <a:srgbClr val="339966"/>
                </a:solidFill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83910" y="1867379"/>
            <a:ext cx="7236054" cy="3787375"/>
          </a:xfrm>
          <a:custGeom>
            <a:avLst/>
            <a:gdLst/>
            <a:ahLst/>
            <a:cxnLst/>
            <a:rect l="l" t="t" r="r" b="b"/>
            <a:pathLst>
              <a:path w="5979795" h="5905500">
                <a:moveTo>
                  <a:pt x="5979541" y="0"/>
                </a:moveTo>
                <a:lnTo>
                  <a:pt x="0" y="0"/>
                </a:lnTo>
                <a:lnTo>
                  <a:pt x="0" y="356616"/>
                </a:lnTo>
                <a:lnTo>
                  <a:pt x="0" y="2536520"/>
                </a:lnTo>
                <a:lnTo>
                  <a:pt x="0" y="5905500"/>
                </a:lnTo>
                <a:lnTo>
                  <a:pt x="5979541" y="5905500"/>
                </a:lnTo>
                <a:lnTo>
                  <a:pt x="5979541" y="356616"/>
                </a:lnTo>
                <a:lnTo>
                  <a:pt x="5979541" y="0"/>
                </a:lnTo>
                <a:close/>
              </a:path>
            </a:pathLst>
          </a:custGeom>
          <a:solidFill>
            <a:srgbClr val="F7F8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83910" y="1000109"/>
            <a:ext cx="7236054" cy="58169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R="635" algn="ctr">
              <a:lnSpc>
                <a:spcPct val="100000"/>
              </a:lnSpc>
              <a:spcBef>
                <a:spcPts val="1715"/>
              </a:spcBef>
            </a:pPr>
            <a:r>
              <a:rPr sz="1800" b="1" dirty="0">
                <a:latin typeface="Times New Roman"/>
                <a:cs typeface="Times New Roman"/>
              </a:rPr>
              <a:t>2 </a:t>
            </a:r>
            <a:r>
              <a:rPr sz="1800" b="1" spc="-5" dirty="0">
                <a:latin typeface="Times New Roman"/>
                <a:cs typeface="Times New Roman"/>
              </a:rPr>
              <a:t>qadam</a:t>
            </a:r>
            <a:r>
              <a:rPr sz="1800" b="1" spc="-4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tashqi qopqoq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ko’shilishi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7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800" b="1" spc="-10" dirty="0">
                <a:latin typeface="Times New Roman"/>
                <a:cs typeface="Times New Roman"/>
              </a:rPr>
              <a:t>n-qadam. </a:t>
            </a:r>
            <a:r>
              <a:rPr sz="1800" b="1" dirty="0">
                <a:latin typeface="Times New Roman"/>
                <a:cs typeface="Times New Roman"/>
              </a:rPr>
              <a:t>Nasos</a:t>
            </a:r>
            <a:r>
              <a:rPr sz="1800" b="1" spc="-2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yig’ish</a:t>
            </a:r>
            <a:r>
              <a:rPr sz="1800" b="1" spc="-2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jarayoni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00232" y="1142984"/>
            <a:ext cx="6152145" cy="278608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500166" y="408901"/>
            <a:ext cx="6405584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" lvl="0" algn="ctr">
              <a:lnSpc>
                <a:spcPts val="2039"/>
              </a:lnSpc>
            </a:pPr>
            <a:r>
              <a:rPr lang="en-US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r>
              <a:rPr lang="en-US" b="1" spc="5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10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qadam</a:t>
            </a:r>
            <a:r>
              <a:rPr lang="en-US" b="1" spc="-10" dirty="0" smtClean="0">
                <a:solidFill>
                  <a:prstClr val="black"/>
                </a:solidFill>
                <a:latin typeface="Times New Roman"/>
                <a:cs typeface="Times New Roman"/>
              </a:rPr>
              <a:t>.</a:t>
            </a:r>
            <a:r>
              <a:rPr lang="en-US" b="1" spc="5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Korpus</a:t>
            </a:r>
            <a:r>
              <a:rPr lang="en-US" b="1" spc="-5" dirty="0" smtClean="0">
                <a:solidFill>
                  <a:prstClr val="black"/>
                </a:solidFill>
                <a:latin typeface="Times New Roman"/>
                <a:cs typeface="Times New Roman"/>
              </a:rPr>
              <a:t>,</a:t>
            </a:r>
            <a:r>
              <a:rPr lang="en-US" b="1" spc="-10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ichki</a:t>
            </a:r>
            <a:r>
              <a:rPr lang="en-US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va</a:t>
            </a:r>
            <a:r>
              <a:rPr lang="en-US" b="1" spc="-20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stopor</a:t>
            </a:r>
            <a:r>
              <a:rPr lang="en-US" b="1" spc="-10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planka</a:t>
            </a:r>
            <a:r>
              <a:rPr lang="en-US" b="1" spc="5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b="1" spc="-5" dirty="0" err="1" smtClean="0">
                <a:solidFill>
                  <a:prstClr val="black"/>
                </a:solidFill>
                <a:latin typeface="Times New Roman"/>
                <a:cs typeface="Times New Roman"/>
              </a:rPr>
              <a:t>ko’shilishi</a:t>
            </a:r>
            <a:endParaRPr lang="en-US" dirty="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67697" y="1663757"/>
            <a:ext cx="102198" cy="1673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dirty="0">
                <a:solidFill>
                  <a:srgbClr val="339966"/>
                </a:solidFill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83910" y="1867379"/>
            <a:ext cx="7236054" cy="3787375"/>
          </a:xfrm>
          <a:custGeom>
            <a:avLst/>
            <a:gdLst/>
            <a:ahLst/>
            <a:cxnLst/>
            <a:rect l="l" t="t" r="r" b="b"/>
            <a:pathLst>
              <a:path w="5979795" h="5905500">
                <a:moveTo>
                  <a:pt x="5979541" y="0"/>
                </a:moveTo>
                <a:lnTo>
                  <a:pt x="0" y="0"/>
                </a:lnTo>
                <a:lnTo>
                  <a:pt x="0" y="356616"/>
                </a:lnTo>
                <a:lnTo>
                  <a:pt x="0" y="2536520"/>
                </a:lnTo>
                <a:lnTo>
                  <a:pt x="0" y="5905500"/>
                </a:lnTo>
                <a:lnTo>
                  <a:pt x="5979541" y="5905500"/>
                </a:lnTo>
                <a:lnTo>
                  <a:pt x="5979541" y="356616"/>
                </a:lnTo>
                <a:lnTo>
                  <a:pt x="5979541" y="0"/>
                </a:lnTo>
                <a:close/>
              </a:path>
            </a:pathLst>
          </a:custGeom>
          <a:solidFill>
            <a:srgbClr val="F7F8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83910" y="1000109"/>
            <a:ext cx="7236054" cy="50449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700">
              <a:latin typeface="Times New Roman"/>
              <a:cs typeface="Times New Roman"/>
            </a:endParaRPr>
          </a:p>
        </p:txBody>
      </p:sp>
      <p:grpSp>
        <p:nvGrpSpPr>
          <p:cNvPr id="2" name="object 6"/>
          <p:cNvGrpSpPr/>
          <p:nvPr/>
        </p:nvGrpSpPr>
        <p:grpSpPr>
          <a:xfrm>
            <a:off x="1071538" y="1928802"/>
            <a:ext cx="7236054" cy="4714872"/>
            <a:chOff x="1061008" y="3267455"/>
            <a:chExt cx="5979795" cy="6531559"/>
          </a:xfrm>
        </p:grpSpPr>
        <p:sp>
          <p:nvSpPr>
            <p:cNvPr id="7" name="object 7"/>
            <p:cNvSpPr/>
            <p:nvPr/>
          </p:nvSpPr>
          <p:spPr>
            <a:xfrm>
              <a:off x="1061008" y="8817304"/>
              <a:ext cx="5979795" cy="981710"/>
            </a:xfrm>
            <a:custGeom>
              <a:avLst/>
              <a:gdLst/>
              <a:ahLst/>
              <a:cxnLst/>
              <a:rect l="l" t="t" r="r" b="b"/>
              <a:pathLst>
                <a:path w="5979795" h="981709">
                  <a:moveTo>
                    <a:pt x="5979541" y="716546"/>
                  </a:moveTo>
                  <a:lnTo>
                    <a:pt x="0" y="716546"/>
                  </a:lnTo>
                  <a:lnTo>
                    <a:pt x="0" y="981710"/>
                  </a:lnTo>
                  <a:lnTo>
                    <a:pt x="5979541" y="981710"/>
                  </a:lnTo>
                  <a:lnTo>
                    <a:pt x="5979541" y="716546"/>
                  </a:lnTo>
                  <a:close/>
                </a:path>
                <a:path w="5979795" h="981709">
                  <a:moveTo>
                    <a:pt x="5979541" y="0"/>
                  </a:moveTo>
                  <a:lnTo>
                    <a:pt x="0" y="0"/>
                  </a:lnTo>
                  <a:lnTo>
                    <a:pt x="0" y="359918"/>
                  </a:lnTo>
                  <a:lnTo>
                    <a:pt x="0" y="716534"/>
                  </a:lnTo>
                  <a:lnTo>
                    <a:pt x="5979541" y="716534"/>
                  </a:lnTo>
                  <a:lnTo>
                    <a:pt x="5979541" y="359968"/>
                  </a:lnTo>
                  <a:lnTo>
                    <a:pt x="5979541" y="0"/>
                  </a:lnTo>
                  <a:close/>
                </a:path>
              </a:pathLst>
            </a:custGeom>
            <a:solidFill>
              <a:srgbClr val="F7F8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15222" y="3267455"/>
              <a:ext cx="5608379" cy="5739899"/>
            </a:xfrm>
            <a:prstGeom prst="rect">
              <a:avLst/>
            </a:prstGeom>
          </p:spPr>
        </p:pic>
      </p:grpSp>
      <p:sp>
        <p:nvSpPr>
          <p:cNvPr id="11" name="Прямоугольник 10"/>
          <p:cNvSpPr/>
          <p:nvPr/>
        </p:nvSpPr>
        <p:spPr>
          <a:xfrm>
            <a:off x="1500166" y="408901"/>
            <a:ext cx="6405584" cy="368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" algn="ctr">
              <a:lnSpc>
                <a:spcPts val="2039"/>
              </a:lnSpc>
            </a:pPr>
            <a:r>
              <a:rPr lang="en-US" sz="2800" b="1" spc="-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n-</a:t>
            </a:r>
            <a:r>
              <a:rPr lang="en-US" sz="2800" b="1" spc="-1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qadam</a:t>
            </a:r>
            <a:r>
              <a:rPr lang="en-US" sz="2800" b="1" spc="-1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.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Nasos</a:t>
            </a:r>
            <a:r>
              <a:rPr lang="en-US" sz="2800" b="1" spc="-2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yig’ish</a:t>
            </a:r>
            <a:r>
              <a:rPr lang="en-US" sz="2800" b="1" spc="-25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2800" b="1" spc="-5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jarayoni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83910" y="625780"/>
            <a:ext cx="7236054" cy="2291566"/>
          </a:xfrm>
          <a:custGeom>
            <a:avLst/>
            <a:gdLst/>
            <a:ahLst/>
            <a:cxnLst/>
            <a:rect l="l" t="t" r="r" b="b"/>
            <a:pathLst>
              <a:path w="5979795" h="3573145">
                <a:moveTo>
                  <a:pt x="5979541" y="0"/>
                </a:moveTo>
                <a:lnTo>
                  <a:pt x="0" y="0"/>
                </a:lnTo>
                <a:lnTo>
                  <a:pt x="0" y="3311004"/>
                </a:lnTo>
                <a:lnTo>
                  <a:pt x="0" y="3573132"/>
                </a:lnTo>
                <a:lnTo>
                  <a:pt x="5979541" y="3573132"/>
                </a:lnTo>
                <a:lnTo>
                  <a:pt x="5979541" y="3311004"/>
                </a:lnTo>
                <a:lnTo>
                  <a:pt x="5979541" y="0"/>
                </a:lnTo>
                <a:close/>
              </a:path>
            </a:pathLst>
          </a:custGeom>
          <a:solidFill>
            <a:srgbClr val="F7F8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8728" y="2643182"/>
            <a:ext cx="7236054" cy="3139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643255" algn="ctr">
              <a:lnSpc>
                <a:spcPct val="100000"/>
              </a:lnSpc>
            </a:pPr>
            <a:r>
              <a:rPr sz="2400" b="1" spc="-10" smtClean="0">
                <a:latin typeface="Times New Roman"/>
                <a:cs typeface="Times New Roman"/>
              </a:rPr>
              <a:t>«</a:t>
            </a:r>
            <a:r>
              <a:rPr sz="2400" b="1" spc="-10" dirty="0">
                <a:latin typeface="Times New Roman"/>
                <a:cs typeface="Times New Roman"/>
              </a:rPr>
              <a:t>Насос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масла</a:t>
            </a:r>
            <a:r>
              <a:rPr sz="2400" b="1" dirty="0">
                <a:latin typeface="Times New Roman"/>
                <a:cs typeface="Times New Roman"/>
              </a:rPr>
              <a:t> 74976СБ» </a:t>
            </a:r>
            <a:r>
              <a:rPr sz="2400" b="1" spc="-10" dirty="0">
                <a:latin typeface="Times New Roman"/>
                <a:cs typeface="Times New Roman"/>
              </a:rPr>
              <a:t>buyumining</a:t>
            </a:r>
            <a:r>
              <a:rPr sz="2400" b="1" spc="1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3D</a:t>
            </a:r>
            <a:r>
              <a:rPr sz="2400" b="1" spc="30" dirty="0">
                <a:latin typeface="Times New Roman"/>
                <a:cs typeface="Times New Roman"/>
              </a:rPr>
              <a:t> </a:t>
            </a:r>
            <a:r>
              <a:rPr sz="2400" b="1" spc="-15" dirty="0">
                <a:latin typeface="Times New Roman"/>
                <a:cs typeface="Times New Roman"/>
              </a:rPr>
              <a:t>modeli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4481" y="625526"/>
            <a:ext cx="6429420" cy="4732300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1604" y="500042"/>
            <a:ext cx="70009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Foydalangan</a:t>
            </a:r>
            <a:r>
              <a:rPr lang="en-US" b="1" dirty="0" smtClean="0"/>
              <a:t> </a:t>
            </a:r>
            <a:r>
              <a:rPr lang="en-US" b="1" dirty="0" err="1" smtClean="0"/>
              <a:t>adabiyotlar</a:t>
            </a:r>
            <a:endParaRPr lang="ru-RU" dirty="0" smtClean="0"/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Большаков В., Бочков А., Сергеев А. 3</a:t>
            </a:r>
            <a:r>
              <a:rPr lang="en-US" dirty="0" smtClean="0"/>
              <a:t>D</a:t>
            </a:r>
            <a:r>
              <a:rPr lang="ru-RU" dirty="0" smtClean="0"/>
              <a:t>-моделирования в </a:t>
            </a:r>
            <a:r>
              <a:rPr lang="en-US" dirty="0" smtClean="0"/>
              <a:t>CAD</a:t>
            </a:r>
            <a:r>
              <a:rPr lang="ru-RU" dirty="0" smtClean="0"/>
              <a:t>системах. " 3</a:t>
            </a:r>
            <a:r>
              <a:rPr lang="en-US" dirty="0" smtClean="0"/>
              <a:t>D</a:t>
            </a:r>
            <a:r>
              <a:rPr lang="ru-RU" dirty="0" smtClean="0"/>
              <a:t>-моделирование в </a:t>
            </a:r>
            <a:r>
              <a:rPr lang="en-US" dirty="0" smtClean="0"/>
              <a:t>AutoCAD</a:t>
            </a:r>
            <a:r>
              <a:rPr lang="ru-RU" dirty="0" smtClean="0"/>
              <a:t>, КОМПАС-3</a:t>
            </a:r>
            <a:r>
              <a:rPr lang="en-US" dirty="0" smtClean="0"/>
              <a:t>D</a:t>
            </a:r>
            <a:r>
              <a:rPr lang="ru-RU" dirty="0" smtClean="0"/>
              <a:t>, </a:t>
            </a:r>
            <a:r>
              <a:rPr lang="en-US" dirty="0" err="1" smtClean="0"/>
              <a:t>SolidWorks</a:t>
            </a:r>
            <a:r>
              <a:rPr lang="ru-RU" dirty="0" smtClean="0"/>
              <a:t>, </a:t>
            </a:r>
            <a:r>
              <a:rPr lang="en-US" dirty="0" smtClean="0"/>
              <a:t>Inventor</a:t>
            </a:r>
            <a:r>
              <a:rPr lang="ru-RU" dirty="0" smtClean="0"/>
              <a:t>, </a:t>
            </a:r>
            <a:r>
              <a:rPr lang="en-US" dirty="0" smtClean="0"/>
              <a:t>T</a:t>
            </a:r>
            <a:r>
              <a:rPr lang="ru-RU" dirty="0" smtClean="0"/>
              <a:t>-</a:t>
            </a:r>
            <a:r>
              <a:rPr lang="en-US" dirty="0" smtClean="0"/>
              <a:t>Flex</a:t>
            </a:r>
            <a:r>
              <a:rPr lang="ru-RU" dirty="0" smtClean="0"/>
              <a:t> " Питер, 2011 г.- 336 с.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Большаков В.П. Создание трехмерных моделей в конструкторской документации в системе Компас 3</a:t>
            </a:r>
            <a:r>
              <a:rPr lang="en-US" dirty="0" smtClean="0"/>
              <a:t>D</a:t>
            </a:r>
            <a:r>
              <a:rPr lang="ru-RU" dirty="0" smtClean="0"/>
              <a:t>. </a:t>
            </a:r>
            <a:r>
              <a:rPr lang="en-US" dirty="0" err="1" smtClean="0"/>
              <a:t>Практикум</a:t>
            </a:r>
            <a:r>
              <a:rPr lang="en-US" dirty="0" smtClean="0"/>
              <a:t>.  </a:t>
            </a:r>
            <a:r>
              <a:rPr lang="en-US" dirty="0" smtClean="0">
                <a:hlinkClick r:id="rId2"/>
              </a:rPr>
              <a:t>https://etu.ru/assets/ files/Faculty-Fibs/PMIG/bolshakov-sozdanie-trehmernyh-modelej-i-konstruktorskoj-dokumentacii-v-sisteme-kompas-3d.pdf</a:t>
            </a:r>
            <a:r>
              <a:rPr lang="en-US" dirty="0" smtClean="0"/>
              <a:t> </a:t>
            </a:r>
            <a:endParaRPr lang="ru-RU" dirty="0" smtClean="0"/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Всё, что вы должны знать о Платформе </a:t>
            </a:r>
            <a:r>
              <a:rPr lang="en-US" dirty="0" err="1" smtClean="0"/>
              <a:t>nanoCAD</a:t>
            </a:r>
            <a:r>
              <a:rPr lang="ru-RU" dirty="0" smtClean="0"/>
              <a:t> 21 // </a:t>
            </a:r>
            <a:r>
              <a:rPr lang="en-US" dirty="0" smtClean="0"/>
              <a:t>https</a:t>
            </a:r>
            <a:r>
              <a:rPr lang="ru-RU" dirty="0" smtClean="0"/>
              <a:t>://</a:t>
            </a:r>
            <a:r>
              <a:rPr lang="en-US" dirty="0" smtClean="0"/>
              <a:t>www</a:t>
            </a:r>
            <a:r>
              <a:rPr lang="ru-RU" dirty="0" smtClean="0"/>
              <a:t>.</a:t>
            </a:r>
            <a:r>
              <a:rPr lang="en-US" dirty="0" err="1" smtClean="0"/>
              <a:t>nano</a:t>
            </a:r>
            <a:r>
              <a:rPr lang="en-US" dirty="0" smtClean="0"/>
              <a:t> cad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/</a:t>
            </a:r>
            <a:r>
              <a:rPr lang="en-US" dirty="0" smtClean="0"/>
              <a:t>information</a:t>
            </a:r>
            <a:r>
              <a:rPr lang="ru-RU" dirty="0" smtClean="0"/>
              <a:t>/</a:t>
            </a:r>
            <a:r>
              <a:rPr lang="en-US" dirty="0" smtClean="0"/>
              <a:t>news</a:t>
            </a:r>
            <a:r>
              <a:rPr lang="ru-RU" dirty="0" smtClean="0"/>
              <a:t>/23062715/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Высочин</a:t>
            </a:r>
            <a:r>
              <a:rPr lang="ru-RU" dirty="0" smtClean="0"/>
              <a:t> С.В., Смирнов Ю.Н Моделирование сборочных процессов в системе </a:t>
            </a:r>
            <a:r>
              <a:rPr lang="en-US" dirty="0" smtClean="0"/>
              <a:t>Zenith SPPS</a:t>
            </a:r>
            <a:r>
              <a:rPr lang="ru-RU" dirty="0" smtClean="0"/>
              <a:t>. // </a:t>
            </a:r>
            <a:r>
              <a:rPr lang="en-US" dirty="0" smtClean="0">
                <a:hlinkClick r:id="rId3"/>
              </a:rPr>
              <a:t>https</a:t>
            </a:r>
            <a:r>
              <a:rPr lang="ru-RU" dirty="0" smtClean="0">
                <a:hlinkClick r:id="rId3"/>
              </a:rPr>
              <a:t>://</a:t>
            </a:r>
            <a:r>
              <a:rPr lang="en-US" dirty="0" err="1" smtClean="0">
                <a:hlinkClick r:id="rId3"/>
              </a:rPr>
              <a:t>sapr</a:t>
            </a:r>
            <a:r>
              <a:rPr lang="ru-RU" dirty="0" smtClean="0">
                <a:hlinkClick r:id="rId3"/>
              </a:rPr>
              <a:t>.</a:t>
            </a:r>
            <a:r>
              <a:rPr lang="en-US" dirty="0" err="1" smtClean="0">
                <a:hlinkClick r:id="rId3"/>
              </a:rPr>
              <a:t>ru</a:t>
            </a:r>
            <a:r>
              <a:rPr lang="ru-RU" dirty="0" smtClean="0">
                <a:hlinkClick r:id="rId3"/>
              </a:rPr>
              <a:t>/</a:t>
            </a:r>
            <a:r>
              <a:rPr lang="en-US" dirty="0" smtClean="0">
                <a:hlinkClick r:id="rId3"/>
              </a:rPr>
              <a:t>article</a:t>
            </a:r>
            <a:r>
              <a:rPr lang="ru-RU" dirty="0" smtClean="0">
                <a:hlinkClick r:id="rId3"/>
              </a:rPr>
              <a:t>/20112</a:t>
            </a:r>
            <a:r>
              <a:rPr lang="ru-RU" dirty="0" smtClean="0"/>
              <a:t>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Глазков Г, Минаев К. Создание 3</a:t>
            </a:r>
            <a:r>
              <a:rPr lang="en-US" dirty="0" smtClean="0"/>
              <a:t>D</a:t>
            </a:r>
            <a:r>
              <a:rPr lang="ru-RU" dirty="0" smtClean="0"/>
              <a:t>-модели детали на основе чертежа в формате </a:t>
            </a:r>
            <a:r>
              <a:rPr lang="en-US" dirty="0" smtClean="0"/>
              <a:t>PDF</a:t>
            </a:r>
            <a:r>
              <a:rPr lang="ru-RU" dirty="0" smtClean="0"/>
              <a:t> // </a:t>
            </a:r>
            <a:r>
              <a:rPr lang="en-US" dirty="0" smtClean="0">
                <a:hlinkClick r:id="rId4"/>
              </a:rPr>
              <a:t>https</a:t>
            </a:r>
            <a:r>
              <a:rPr lang="ru-RU" dirty="0" smtClean="0">
                <a:hlinkClick r:id="rId4"/>
              </a:rPr>
              <a:t>://</a:t>
            </a:r>
            <a:r>
              <a:rPr lang="en-US" dirty="0" err="1" smtClean="0">
                <a:hlinkClick r:id="rId4"/>
              </a:rPr>
              <a:t>habr</a:t>
            </a:r>
            <a:r>
              <a:rPr lang="ru-RU" dirty="0" smtClean="0">
                <a:hlinkClick r:id="rId4"/>
              </a:rPr>
              <a:t>.</a:t>
            </a:r>
            <a:r>
              <a:rPr lang="en-US" dirty="0" smtClean="0">
                <a:hlinkClick r:id="rId4"/>
              </a:rPr>
              <a:t>com</a:t>
            </a:r>
            <a:r>
              <a:rPr lang="ru-RU" dirty="0" smtClean="0">
                <a:hlinkClick r:id="rId4"/>
              </a:rPr>
              <a:t>/</a:t>
            </a:r>
            <a:r>
              <a:rPr lang="en-US" dirty="0" err="1" smtClean="0">
                <a:hlinkClick r:id="rId4"/>
              </a:rPr>
              <a:t>ru</a:t>
            </a:r>
            <a:r>
              <a:rPr lang="ru-RU" dirty="0" smtClean="0">
                <a:hlinkClick r:id="rId4"/>
              </a:rPr>
              <a:t>/</a:t>
            </a:r>
            <a:r>
              <a:rPr lang="en-US" dirty="0" smtClean="0">
                <a:hlinkClick r:id="rId4"/>
              </a:rPr>
              <a:t>company</a:t>
            </a:r>
            <a:r>
              <a:rPr lang="ru-RU" dirty="0" smtClean="0">
                <a:hlinkClick r:id="rId4"/>
              </a:rPr>
              <a:t>/</a:t>
            </a:r>
            <a:r>
              <a:rPr lang="en-US" dirty="0" err="1" smtClean="0">
                <a:hlinkClick r:id="rId4"/>
              </a:rPr>
              <a:t>nanosoft</a:t>
            </a:r>
            <a:r>
              <a:rPr lang="ru-RU" dirty="0" smtClean="0">
                <a:hlinkClick r:id="rId4"/>
              </a:rPr>
              <a:t>/</a:t>
            </a:r>
            <a:r>
              <a:rPr lang="en-US" dirty="0" smtClean="0">
                <a:hlinkClick r:id="rId4"/>
              </a:rPr>
              <a:t>blog</a:t>
            </a:r>
            <a:r>
              <a:rPr lang="ru-RU" dirty="0" smtClean="0">
                <a:hlinkClick r:id="rId4"/>
              </a:rPr>
              <a:t>/522358/</a:t>
            </a:r>
            <a:r>
              <a:rPr lang="ru-RU" dirty="0" smtClean="0"/>
              <a:t>  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Глазков Г, Минаев К. Создание сборочной модели «Редуктор» https:// </a:t>
            </a:r>
            <a:r>
              <a:rPr lang="ru-RU" dirty="0" err="1" smtClean="0"/>
              <a:t>habr.com</a:t>
            </a:r>
            <a:r>
              <a:rPr lang="ru-RU" dirty="0" smtClean="0"/>
              <a:t>/</a:t>
            </a:r>
            <a:r>
              <a:rPr lang="ru-RU" dirty="0" err="1" smtClean="0"/>
              <a:t>ru</a:t>
            </a:r>
            <a:r>
              <a:rPr lang="ru-RU" dirty="0" smtClean="0"/>
              <a:t>/</a:t>
            </a:r>
            <a:r>
              <a:rPr lang="ru-RU" dirty="0" err="1" smtClean="0"/>
              <a:t>company</a:t>
            </a:r>
            <a:r>
              <a:rPr lang="ru-RU" dirty="0" smtClean="0"/>
              <a:t>/</a:t>
            </a:r>
            <a:r>
              <a:rPr lang="ru-RU" dirty="0" err="1" smtClean="0"/>
              <a:t>nanosoft</a:t>
            </a:r>
            <a:r>
              <a:rPr lang="ru-RU" dirty="0" smtClean="0"/>
              <a:t>/</a:t>
            </a:r>
            <a:r>
              <a:rPr lang="ru-RU" dirty="0" err="1" smtClean="0"/>
              <a:t>blog</a:t>
            </a:r>
            <a:r>
              <a:rPr lang="ru-RU" dirty="0" smtClean="0"/>
              <a:t>/559408/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Для инженеров и проектировщиков. // </a:t>
            </a:r>
            <a:r>
              <a:rPr lang="en-US" dirty="0" smtClean="0">
                <a:hlinkClick r:id="rId5"/>
              </a:rPr>
              <a:t>https</a:t>
            </a:r>
            <a:r>
              <a:rPr lang="ru-RU" dirty="0" smtClean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www</a:t>
            </a:r>
            <a:r>
              <a:rPr lang="ru-RU" dirty="0" smtClean="0">
                <a:hlinkClick r:id="rId5"/>
              </a:rPr>
              <a:t>.</a:t>
            </a:r>
            <a:r>
              <a:rPr lang="en-US" dirty="0" err="1" smtClean="0">
                <a:hlinkClick r:id="rId5"/>
              </a:rPr>
              <a:t>nanocad</a:t>
            </a:r>
            <a:r>
              <a:rPr lang="ru-RU" dirty="0" smtClean="0">
                <a:hlinkClick r:id="rId5"/>
              </a:rPr>
              <a:t>.</a:t>
            </a:r>
            <a:r>
              <a:rPr lang="en-US" dirty="0" err="1" smtClean="0">
                <a:hlinkClick r:id="rId5"/>
              </a:rPr>
              <a:t>ru</a:t>
            </a:r>
            <a:r>
              <a:rPr lang="ru-RU" dirty="0" smtClean="0">
                <a:hlinkClick r:id="rId5"/>
              </a:rPr>
              <a:t>/</a:t>
            </a:r>
            <a:r>
              <a:rPr lang="en-US" dirty="0" smtClean="0">
                <a:hlinkClick r:id="rId5"/>
              </a:rPr>
              <a:t>products</a:t>
            </a:r>
            <a:r>
              <a:rPr lang="ru-RU" dirty="0" smtClean="0">
                <a:hlinkClick r:id="rId5"/>
              </a:rPr>
              <a:t>/ </a:t>
            </a:r>
            <a:r>
              <a:rPr lang="en-US" dirty="0" err="1" smtClean="0">
                <a:hlinkClick r:id="rId5"/>
              </a:rPr>
              <a:t>nanocad</a:t>
            </a:r>
            <a:r>
              <a:rPr lang="ru-RU" dirty="0" smtClean="0">
                <a:hlinkClick r:id="rId5"/>
              </a:rPr>
              <a:t>_</a:t>
            </a:r>
            <a:r>
              <a:rPr lang="en-US" dirty="0" smtClean="0">
                <a:hlinkClick r:id="rId5"/>
              </a:rPr>
              <a:t>free</a:t>
            </a:r>
            <a:r>
              <a:rPr lang="ru-RU" dirty="0" smtClean="0">
                <a:hlinkClick r:id="rId5"/>
              </a:rPr>
              <a:t>/</a:t>
            </a:r>
            <a:endParaRPr lang="ru-RU" dirty="0" smtClean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214290"/>
            <a:ext cx="750099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Foydalangan</a:t>
            </a:r>
            <a:r>
              <a:rPr lang="en-US" b="1" dirty="0" smtClean="0"/>
              <a:t> </a:t>
            </a:r>
            <a:r>
              <a:rPr lang="en-US" b="1" dirty="0" err="1" smtClean="0"/>
              <a:t>adabiyotlar</a:t>
            </a:r>
            <a:endParaRPr lang="ru-RU" dirty="0" smtClean="0"/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err="1" smtClean="0"/>
              <a:t>Концевич</a:t>
            </a:r>
            <a:r>
              <a:rPr lang="ru-RU" dirty="0" smtClean="0"/>
              <a:t> </a:t>
            </a:r>
            <a:r>
              <a:rPr lang="ru-RU" dirty="0" smtClean="0"/>
              <a:t>В. Твердотельное моделирование машиностроительных изделий в </a:t>
            </a:r>
            <a:r>
              <a:rPr lang="en-US" dirty="0" smtClean="0"/>
              <a:t>Autodesk Inventor</a:t>
            </a:r>
            <a:r>
              <a:rPr lang="ru-RU" dirty="0" smtClean="0"/>
              <a:t>  // М.: </a:t>
            </a:r>
            <a:r>
              <a:rPr lang="en-US" dirty="0" err="1" smtClean="0"/>
              <a:t>Litres</a:t>
            </a:r>
            <a:r>
              <a:rPr lang="ru-RU" dirty="0" smtClean="0"/>
              <a:t>, 2017,  665 с.</a:t>
            </a:r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smtClean="0"/>
              <a:t>Моделирование сборочной единицы “Стопор” // </a:t>
            </a:r>
            <a:r>
              <a:rPr lang="en-US" dirty="0" smtClean="0">
                <a:hlinkClick r:id="rId2"/>
              </a:rPr>
              <a:t>https</a:t>
            </a:r>
            <a:r>
              <a:rPr lang="ru-RU" dirty="0" smtClean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</a:t>
            </a:r>
            <a:r>
              <a:rPr lang="ru-RU" dirty="0" smtClean="0">
                <a:hlinkClick r:id="rId2"/>
              </a:rPr>
              <a:t>.</a:t>
            </a:r>
            <a:r>
              <a:rPr lang="en-US" dirty="0" err="1" smtClean="0">
                <a:hlinkClick r:id="rId2"/>
              </a:rPr>
              <a:t>sibsau</a:t>
            </a:r>
            <a:r>
              <a:rPr lang="ru-RU" dirty="0" smtClean="0">
                <a:hlinkClick r:id="rId2"/>
              </a:rPr>
              <a:t>.</a:t>
            </a:r>
            <a:r>
              <a:rPr lang="en-US" dirty="0" err="1" smtClean="0">
                <a:hlinkClick r:id="rId2"/>
              </a:rPr>
              <a:t>ru</a:t>
            </a:r>
            <a:r>
              <a:rPr lang="ru-RU" dirty="0" smtClean="0">
                <a:hlinkClick r:id="rId2"/>
              </a:rPr>
              <a:t>/ </a:t>
            </a:r>
            <a:r>
              <a:rPr lang="en-US" dirty="0" err="1" smtClean="0">
                <a:hlinkClick r:id="rId2"/>
              </a:rPr>
              <a:t>sveden</a:t>
            </a:r>
            <a:r>
              <a:rPr lang="ru-RU" dirty="0" smtClean="0">
                <a:hlinkClick r:id="rId2"/>
              </a:rPr>
              <a:t>/</a:t>
            </a:r>
            <a:r>
              <a:rPr lang="en-US" dirty="0" err="1" smtClean="0">
                <a:hlinkClick r:id="rId2"/>
              </a:rPr>
              <a:t>edufiles</a:t>
            </a:r>
            <a:r>
              <a:rPr lang="ru-RU" dirty="0" smtClean="0">
                <a:hlinkClick r:id="rId2"/>
              </a:rPr>
              <a:t>/87284/</a:t>
            </a:r>
            <a:r>
              <a:rPr lang="ru-RU" dirty="0" smtClean="0"/>
              <a:t> </a:t>
            </a:r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smtClean="0"/>
              <a:t>Моделирование трехмерных объектов в среде Компас 3</a:t>
            </a:r>
            <a:r>
              <a:rPr lang="en-US" dirty="0" smtClean="0"/>
              <a:t>D</a:t>
            </a:r>
            <a:r>
              <a:rPr lang="ru-RU" dirty="0" smtClean="0"/>
              <a:t> // </a:t>
            </a:r>
            <a:r>
              <a:rPr lang="en-US" dirty="0" smtClean="0"/>
              <a:t>https</a:t>
            </a:r>
            <a:r>
              <a:rPr lang="ru-RU" dirty="0" smtClean="0"/>
              <a:t>://</a:t>
            </a:r>
            <a:r>
              <a:rPr lang="en-US" dirty="0" err="1" smtClean="0"/>
              <a:t>edu</a:t>
            </a:r>
            <a:r>
              <a:rPr lang="ru-RU" dirty="0" smtClean="0"/>
              <a:t>. </a:t>
            </a:r>
            <a:r>
              <a:rPr lang="en-US" dirty="0" err="1" smtClean="0"/>
              <a:t>ascon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/</a:t>
            </a:r>
            <a:r>
              <a:rPr lang="en-US" dirty="0" smtClean="0"/>
              <a:t>source</a:t>
            </a:r>
            <a:r>
              <a:rPr lang="ru-RU" dirty="0" smtClean="0"/>
              <a:t>/</a:t>
            </a:r>
            <a:r>
              <a:rPr lang="en-US" dirty="0" smtClean="0"/>
              <a:t>files</a:t>
            </a:r>
            <a:r>
              <a:rPr lang="ru-RU" dirty="0" smtClean="0"/>
              <a:t>/</a:t>
            </a:r>
            <a:r>
              <a:rPr lang="en-US" dirty="0" smtClean="0"/>
              <a:t>methods</a:t>
            </a:r>
            <a:r>
              <a:rPr lang="ru-RU" dirty="0" smtClean="0"/>
              <a:t>/</a:t>
            </a:r>
            <a:r>
              <a:rPr lang="en-US" dirty="0" smtClean="0"/>
              <a:t>VPI</a:t>
            </a:r>
            <a:r>
              <a:rPr lang="ru-RU" dirty="0" smtClean="0"/>
              <a:t>.</a:t>
            </a:r>
            <a:r>
              <a:rPr lang="en-US" dirty="0" err="1" smtClean="0"/>
              <a:t>pdf</a:t>
            </a:r>
            <a:r>
              <a:rPr lang="ru-RU" dirty="0" smtClean="0"/>
              <a:t> </a:t>
            </a:r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err="1" smtClean="0"/>
              <a:t>Погребняк</a:t>
            </a:r>
            <a:r>
              <a:rPr lang="ru-RU" dirty="0" smtClean="0"/>
              <a:t> Г. 3</a:t>
            </a:r>
            <a:r>
              <a:rPr lang="en-US" dirty="0" smtClean="0"/>
              <a:t>D</a:t>
            </a:r>
            <a:r>
              <a:rPr lang="ru-RU" dirty="0" smtClean="0"/>
              <a:t>-моделирование </a:t>
            </a:r>
            <a:r>
              <a:rPr lang="ru-RU" dirty="0" err="1" smtClean="0"/>
              <a:t>конструкторски</a:t>
            </a:r>
            <a:r>
              <a:rPr lang="ru-RU" dirty="0" smtClean="0"/>
              <a:t> сложных корпусных деталей,</a:t>
            </a:r>
            <a:r>
              <a:rPr lang="ru-RU" b="1" dirty="0" smtClean="0"/>
              <a:t> </a:t>
            </a:r>
            <a:r>
              <a:rPr lang="ru-RU" dirty="0" smtClean="0"/>
              <a:t>входящих в сборочные единицы изделий машиностроения // </a:t>
            </a:r>
            <a:r>
              <a:rPr lang="ru-RU" u="sng" dirty="0" smtClean="0">
                <a:hlinkClick r:id="rId3"/>
              </a:rPr>
              <a:t>https://sapr.ru/article/25506</a:t>
            </a:r>
            <a:r>
              <a:rPr lang="ru-RU" b="1" dirty="0" smtClean="0"/>
              <a:t> </a:t>
            </a:r>
            <a:endParaRPr lang="ru-RU" dirty="0" smtClean="0"/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err="1" smtClean="0"/>
              <a:t>Погребняк</a:t>
            </a:r>
            <a:r>
              <a:rPr lang="ru-RU" dirty="0" smtClean="0"/>
              <a:t> Г. 3D-моделирование </a:t>
            </a:r>
            <a:r>
              <a:rPr lang="ru-RU" dirty="0" err="1" smtClean="0"/>
              <a:t>конструкторски</a:t>
            </a:r>
            <a:r>
              <a:rPr lang="ru-RU" dirty="0" smtClean="0"/>
              <a:t> сложных узлов изделий машиностроения на ранних этапах анализа и проектирования // </a:t>
            </a:r>
            <a:r>
              <a:rPr lang="ru-RU" u="sng" dirty="0" smtClean="0">
                <a:hlinkClick r:id="rId4"/>
              </a:rPr>
              <a:t>https://sapr.ru/article/25410</a:t>
            </a:r>
            <a:r>
              <a:rPr lang="ru-RU" dirty="0" smtClean="0"/>
              <a:t> 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smtClean="0"/>
              <a:t>Скачать программы для проектирования (САПР): Компас, </a:t>
            </a:r>
            <a:r>
              <a:rPr lang="ru-RU" dirty="0" err="1" smtClean="0"/>
              <a:t>T-Flex</a:t>
            </a:r>
            <a:r>
              <a:rPr lang="ru-RU" dirty="0" smtClean="0"/>
              <a:t>, </a:t>
            </a:r>
            <a:r>
              <a:rPr lang="ru-RU" dirty="0" err="1" smtClean="0"/>
              <a:t>Solid</a:t>
            </a:r>
            <a:r>
              <a:rPr lang="ru-RU" dirty="0" smtClean="0"/>
              <a:t> </a:t>
            </a:r>
            <a:r>
              <a:rPr lang="ru-RU" dirty="0" err="1" smtClean="0"/>
              <a:t>Edge</a:t>
            </a:r>
            <a:r>
              <a:rPr lang="ru-RU" dirty="0" smtClean="0"/>
              <a:t> 2D // </a:t>
            </a:r>
            <a:r>
              <a:rPr lang="en-US" u="sng" dirty="0" smtClean="0">
                <a:hlinkClick r:id="rId5"/>
              </a:rPr>
              <a:t>http</a:t>
            </a:r>
            <a:r>
              <a:rPr lang="ru-RU" u="sng" dirty="0" smtClean="0">
                <a:hlinkClick r:id="rId5"/>
              </a:rPr>
              <a:t>://</a:t>
            </a:r>
            <a:r>
              <a:rPr lang="en-US" u="sng" dirty="0" err="1" smtClean="0">
                <a:hlinkClick r:id="rId5"/>
              </a:rPr>
              <a:t>mysapr</a:t>
            </a:r>
            <a:r>
              <a:rPr lang="ru-RU" u="sng" dirty="0" smtClean="0">
                <a:hlinkClick r:id="rId5"/>
              </a:rPr>
              <a:t>.</a:t>
            </a:r>
            <a:r>
              <a:rPr lang="en-US" u="sng" dirty="0" smtClean="0">
                <a:hlinkClick r:id="rId5"/>
              </a:rPr>
              <a:t>com</a:t>
            </a:r>
            <a:r>
              <a:rPr lang="ru-RU" u="sng" dirty="0" smtClean="0">
                <a:hlinkClick r:id="rId5"/>
              </a:rPr>
              <a:t>/</a:t>
            </a:r>
            <a:r>
              <a:rPr lang="en-US" u="sng" dirty="0" smtClean="0">
                <a:hlinkClick r:id="rId5"/>
              </a:rPr>
              <a:t>pages</a:t>
            </a:r>
            <a:r>
              <a:rPr lang="ru-RU" u="sng" dirty="0" smtClean="0">
                <a:hlinkClick r:id="rId5"/>
              </a:rPr>
              <a:t>/</a:t>
            </a:r>
            <a:r>
              <a:rPr lang="en-US" u="sng" dirty="0" smtClean="0">
                <a:hlinkClick r:id="rId5"/>
              </a:rPr>
              <a:t>download</a:t>
            </a:r>
            <a:r>
              <a:rPr lang="ru-RU" u="sng" dirty="0" smtClean="0">
                <a:hlinkClick r:id="rId5"/>
              </a:rPr>
              <a:t>.</a:t>
            </a:r>
            <a:r>
              <a:rPr lang="en-US" u="sng" dirty="0" err="1" smtClean="0">
                <a:hlinkClick r:id="rId5"/>
              </a:rPr>
              <a:t>php</a:t>
            </a:r>
            <a:r>
              <a:rPr lang="ru-RU" u="sng" dirty="0" smtClean="0"/>
              <a:t>  </a:t>
            </a:r>
            <a:r>
              <a:rPr lang="ru-RU" b="1" u="sng" dirty="0" smtClean="0"/>
              <a:t>  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smtClean="0"/>
              <a:t>Создание 3D-модели сборки // </a:t>
            </a:r>
            <a:r>
              <a:rPr lang="ru-RU" u="sng" dirty="0" smtClean="0">
                <a:hlinkClick r:id="rId6"/>
              </a:rPr>
              <a:t>https://habr.com/ </a:t>
            </a:r>
            <a:r>
              <a:rPr lang="ru-RU" u="sng" dirty="0" err="1" smtClean="0">
                <a:hlinkClick r:id="rId6"/>
              </a:rPr>
              <a:t>ru</a:t>
            </a:r>
            <a:r>
              <a:rPr lang="ru-RU" u="sng" dirty="0" smtClean="0">
                <a:hlinkClick r:id="rId6"/>
              </a:rPr>
              <a:t>/ </a:t>
            </a:r>
            <a:r>
              <a:rPr lang="ru-RU" u="sng" dirty="0" err="1" smtClean="0">
                <a:hlinkClick r:id="rId6"/>
              </a:rPr>
              <a:t>company</a:t>
            </a:r>
            <a:r>
              <a:rPr lang="ru-RU" u="sng" dirty="0" smtClean="0">
                <a:hlinkClick r:id="rId6"/>
              </a:rPr>
              <a:t>/ </a:t>
            </a:r>
            <a:r>
              <a:rPr lang="ru-RU" u="sng" dirty="0" err="1" smtClean="0">
                <a:hlinkClick r:id="rId6"/>
              </a:rPr>
              <a:t>nanosoft</a:t>
            </a:r>
            <a:r>
              <a:rPr lang="ru-RU" u="sng" dirty="0" smtClean="0">
                <a:hlinkClick r:id="rId6"/>
              </a:rPr>
              <a:t>/ 523334/</a:t>
            </a:r>
            <a:r>
              <a:rPr lang="ru-RU" dirty="0" smtClean="0"/>
              <a:t> 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8"/>
            </a:pPr>
            <a:r>
              <a:rPr lang="ru-RU" dirty="0" err="1" smtClean="0"/>
              <a:t>Сторчак</a:t>
            </a:r>
            <a:r>
              <a:rPr lang="ru-RU" dirty="0" smtClean="0"/>
              <a:t> Н.А. Выполнение сборочных чертежей. Компьютерное моделирование сборок: учебное пособие. ВПИ (филиал </a:t>
            </a:r>
            <a:r>
              <a:rPr lang="ru-RU" dirty="0" err="1" smtClean="0"/>
              <a:t>ВолгГТУ.-Волгоградб</a:t>
            </a:r>
            <a:r>
              <a:rPr lang="ru-RU" dirty="0" smtClean="0"/>
              <a:t> 2010.- 120 с.  // </a:t>
            </a:r>
            <a:r>
              <a:rPr lang="en-US" u="sng" dirty="0" smtClean="0">
                <a:hlinkClick r:id="rId7"/>
              </a:rPr>
              <a:t>https</a:t>
            </a:r>
            <a:r>
              <a:rPr lang="ru-RU" u="sng" dirty="0" smtClean="0">
                <a:hlinkClick r:id="rId7"/>
              </a:rPr>
              <a:t>://</a:t>
            </a:r>
            <a:r>
              <a:rPr lang="en-US" u="sng" dirty="0" smtClean="0">
                <a:hlinkClick r:id="rId7"/>
              </a:rPr>
              <a:t>www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volpi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ru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smtClean="0">
                <a:hlinkClick r:id="rId7"/>
              </a:rPr>
              <a:t>files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err="1" smtClean="0">
                <a:hlinkClick r:id="rId7"/>
              </a:rPr>
              <a:t>vkm</a:t>
            </a:r>
            <a:r>
              <a:rPr lang="ru-RU" u="sng" dirty="0" smtClean="0">
                <a:hlinkClick r:id="rId7"/>
              </a:rPr>
              <a:t>/</a:t>
            </a:r>
            <a:r>
              <a:rPr lang="en-US" u="sng" dirty="0" err="1" smtClean="0">
                <a:hlinkClick r:id="rId7"/>
              </a:rPr>
              <a:t>vkm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smtClean="0">
                <a:hlinkClick r:id="rId7"/>
              </a:rPr>
              <a:t>tutorial</a:t>
            </a:r>
            <a:r>
              <a:rPr lang="ru-RU" u="sng" dirty="0" smtClean="0">
                <a:hlinkClick r:id="rId7"/>
              </a:rPr>
              <a:t> /</a:t>
            </a:r>
            <a:r>
              <a:rPr lang="en-US" u="sng" dirty="0" err="1" smtClean="0">
                <a:hlinkClick r:id="rId7"/>
              </a:rPr>
              <a:t>vipolnenie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sborochnych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chertezhey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komp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modelirovanie</a:t>
            </a:r>
            <a:r>
              <a:rPr lang="ru-RU" u="sng" dirty="0" smtClean="0">
                <a:hlinkClick r:id="rId7"/>
              </a:rPr>
              <a:t>_</a:t>
            </a:r>
            <a:r>
              <a:rPr lang="en-US" u="sng" dirty="0" err="1" smtClean="0">
                <a:hlinkClick r:id="rId7"/>
              </a:rPr>
              <a:t>sborok</a:t>
            </a:r>
            <a:r>
              <a:rPr lang="ru-RU" u="sng" dirty="0" smtClean="0">
                <a:hlinkClick r:id="rId7"/>
              </a:rPr>
              <a:t>.</a:t>
            </a:r>
            <a:r>
              <a:rPr lang="en-US" u="sng" dirty="0" err="1" smtClean="0">
                <a:hlinkClick r:id="rId7"/>
              </a:rPr>
              <a:t>pdf</a:t>
            </a:r>
            <a:r>
              <a:rPr lang="ru-RU" dirty="0" smtClean="0"/>
              <a:t> </a:t>
            </a:r>
            <a:endParaRPr lang="ru-RU" b="1" dirty="0" smtClean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214290"/>
            <a:ext cx="75009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Foydalangan</a:t>
            </a:r>
            <a:r>
              <a:rPr lang="en-US" b="1" dirty="0" smtClean="0"/>
              <a:t> </a:t>
            </a:r>
            <a:r>
              <a:rPr lang="en-US" b="1" dirty="0" err="1" smtClean="0"/>
              <a:t>adabiyotlar</a:t>
            </a:r>
            <a:endParaRPr lang="ru-RU" dirty="0" smtClean="0"/>
          </a:p>
          <a:p>
            <a:pPr marL="342900" lvl="0" indent="-342900">
              <a:buFont typeface="+mj-lt"/>
              <a:buAutoNum type="arabicPeriod" startAt="16"/>
            </a:pPr>
            <a:r>
              <a:rPr lang="ru-RU" dirty="0" smtClean="0"/>
              <a:t>Сучкова </a:t>
            </a:r>
            <a:r>
              <a:rPr lang="ru-RU" dirty="0" smtClean="0"/>
              <a:t>Е.А.Трехмерное моделирование деталей и сборочных единиц в системе КОМПАС-3</a:t>
            </a:r>
            <a:r>
              <a:rPr lang="en-US" dirty="0" smtClean="0"/>
              <a:t>D</a:t>
            </a:r>
            <a:r>
              <a:rPr lang="ru-RU" dirty="0" smtClean="0"/>
              <a:t> // </a:t>
            </a:r>
            <a:r>
              <a:rPr lang="en-US" u="sng" dirty="0" smtClean="0">
                <a:hlinkClick r:id="rId2"/>
              </a:rPr>
              <a:t>https</a:t>
            </a:r>
            <a:r>
              <a:rPr lang="ru-RU" u="sng" dirty="0" smtClean="0">
                <a:hlinkClick r:id="rId2"/>
              </a:rPr>
              <a:t>://</a:t>
            </a:r>
            <a:r>
              <a:rPr lang="en-US" u="sng" dirty="0" smtClean="0">
                <a:hlinkClick r:id="rId2"/>
              </a:rPr>
              <a:t>www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infosystems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ru</a:t>
            </a:r>
            <a:r>
              <a:rPr lang="ru-RU" u="sng" dirty="0" smtClean="0">
                <a:hlinkClick r:id="rId2"/>
              </a:rPr>
              <a:t>/</a:t>
            </a:r>
            <a:r>
              <a:rPr lang="en-US" u="sng" dirty="0" smtClean="0">
                <a:hlinkClick r:id="rId2"/>
              </a:rPr>
              <a:t>courses</a:t>
            </a:r>
            <a:r>
              <a:rPr lang="ru-RU" u="sng" dirty="0" smtClean="0">
                <a:hlinkClick r:id="rId2"/>
              </a:rPr>
              <a:t>/</a:t>
            </a:r>
            <a:r>
              <a:rPr lang="en-US" u="sng" dirty="0" err="1" smtClean="0">
                <a:hlinkClick r:id="rId2"/>
              </a:rPr>
              <a:t>avtorskie</a:t>
            </a:r>
            <a:r>
              <a:rPr lang="ru-RU" u="sng" dirty="0" smtClean="0">
                <a:hlinkClick r:id="rId2"/>
              </a:rPr>
              <a:t> _ </a:t>
            </a:r>
            <a:r>
              <a:rPr lang="en-US" u="sng" dirty="0" err="1" smtClean="0">
                <a:hlinkClick r:id="rId2"/>
              </a:rPr>
              <a:t>unikalnye</a:t>
            </a:r>
            <a:r>
              <a:rPr lang="ru-RU" u="sng" dirty="0" smtClean="0">
                <a:hlinkClick r:id="rId2"/>
              </a:rPr>
              <a:t>/</a:t>
            </a:r>
            <a:r>
              <a:rPr lang="en-US" u="sng" dirty="0" err="1" smtClean="0">
                <a:hlinkClick r:id="rId2"/>
              </a:rPr>
              <a:t>trekhmernoe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modelirovanie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detaley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i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sborochnykh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edinits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smtClean="0">
                <a:hlinkClick r:id="rId2"/>
              </a:rPr>
              <a:t>v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sisteme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err="1" smtClean="0">
                <a:hlinkClick r:id="rId2"/>
              </a:rPr>
              <a:t>kompas</a:t>
            </a:r>
            <a:r>
              <a:rPr lang="ru-RU" u="sng" dirty="0" smtClean="0">
                <a:hlinkClick r:id="rId2"/>
              </a:rPr>
              <a:t>_3</a:t>
            </a:r>
            <a:r>
              <a:rPr lang="en-US" u="sng" dirty="0" smtClean="0">
                <a:hlinkClick r:id="rId2"/>
              </a:rPr>
              <a:t>d</a:t>
            </a:r>
            <a:r>
              <a:rPr lang="ru-RU" u="sng" dirty="0" smtClean="0">
                <a:hlinkClick r:id="rId2"/>
              </a:rPr>
              <a:t>/</a:t>
            </a:r>
            <a:r>
              <a:rPr lang="ru-RU" dirty="0" smtClean="0"/>
              <a:t>  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16"/>
            </a:pPr>
            <a:r>
              <a:rPr lang="ru-RU" dirty="0" smtClean="0"/>
              <a:t>Трехмерное моделирование в современном мире// </a:t>
            </a:r>
            <a:r>
              <a:rPr lang="ru-RU" u="sng" dirty="0" smtClean="0">
                <a:hlinkClick r:id="rId3"/>
              </a:rPr>
              <a:t>https://habr.com/ru/post/451266/</a:t>
            </a:r>
            <a:r>
              <a:rPr lang="ru-RU" dirty="0" smtClean="0"/>
              <a:t> 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16"/>
            </a:pPr>
            <a:r>
              <a:rPr lang="ru-RU" dirty="0" smtClean="0"/>
              <a:t>Черняховская Л.Б. Симаков Д.А. Математическое моделирование процесса совмещения цилиндрических деталей с гарантированным зазором</a:t>
            </a:r>
            <a:r>
              <a:rPr lang="ru-RU" b="1" dirty="0" smtClean="0"/>
              <a:t>. // </a:t>
            </a:r>
            <a:r>
              <a:rPr lang="en-US" u="sng" dirty="0" smtClean="0">
                <a:hlinkClick r:id="rId4"/>
              </a:rPr>
              <a:t>https</a:t>
            </a:r>
            <a:r>
              <a:rPr lang="ru-RU" u="sng" dirty="0" smtClean="0">
                <a:hlinkClick r:id="rId4"/>
              </a:rPr>
              <a:t>://</a:t>
            </a:r>
            <a:r>
              <a:rPr lang="en-US" u="sng" dirty="0" smtClean="0">
                <a:hlinkClick r:id="rId4"/>
              </a:rPr>
              <a:t>books</a:t>
            </a:r>
            <a:r>
              <a:rPr lang="ru-RU" u="sng" dirty="0" smtClean="0">
                <a:hlinkClick r:id="rId4"/>
              </a:rPr>
              <a:t>.</a:t>
            </a:r>
            <a:r>
              <a:rPr lang="en-US" u="sng" dirty="0" err="1" smtClean="0">
                <a:hlinkClick r:id="rId4"/>
              </a:rPr>
              <a:t>google</a:t>
            </a:r>
            <a:r>
              <a:rPr lang="ru-RU" u="sng" dirty="0" smtClean="0">
                <a:hlinkClick r:id="rId4"/>
              </a:rPr>
              <a:t>.</a:t>
            </a:r>
            <a:r>
              <a:rPr lang="en-US" u="sng" dirty="0" smtClean="0">
                <a:hlinkClick r:id="rId4"/>
              </a:rPr>
              <a:t>co</a:t>
            </a:r>
            <a:r>
              <a:rPr lang="ru-RU" u="sng" dirty="0" smtClean="0">
                <a:hlinkClick r:id="rId4"/>
              </a:rPr>
              <a:t>.</a:t>
            </a:r>
            <a:r>
              <a:rPr lang="en-US" u="sng" dirty="0" err="1" smtClean="0">
                <a:hlinkClick r:id="rId4"/>
              </a:rPr>
              <a:t>uz</a:t>
            </a:r>
            <a:r>
              <a:rPr lang="ru-RU" u="sng" dirty="0" smtClean="0">
                <a:hlinkClick r:id="rId4"/>
              </a:rPr>
              <a:t>/</a:t>
            </a:r>
            <a:r>
              <a:rPr lang="en-US" u="sng" dirty="0" smtClean="0">
                <a:hlinkClick r:id="rId4"/>
              </a:rPr>
              <a:t>books</a:t>
            </a:r>
            <a:r>
              <a:rPr lang="ru-RU" u="sng" dirty="0" smtClean="0">
                <a:hlinkClick r:id="rId4"/>
              </a:rPr>
              <a:t>?</a:t>
            </a:r>
            <a:r>
              <a:rPr lang="en-US" u="sng" dirty="0" smtClean="0">
                <a:hlinkClick r:id="rId4"/>
              </a:rPr>
              <a:t>id</a:t>
            </a:r>
            <a:r>
              <a:rPr lang="ru-RU" u="sng" dirty="0" smtClean="0">
                <a:hlinkClick r:id="rId4"/>
              </a:rPr>
              <a:t>=</a:t>
            </a:r>
            <a:r>
              <a:rPr lang="en-US" u="sng" dirty="0" err="1" smtClean="0">
                <a:hlinkClick r:id="rId4"/>
              </a:rPr>
              <a:t>gbs</a:t>
            </a:r>
            <a:r>
              <a:rPr lang="ru-RU" u="sng" dirty="0" smtClean="0">
                <a:hlinkClick r:id="rId4"/>
              </a:rPr>
              <a:t>_</a:t>
            </a:r>
            <a:r>
              <a:rPr lang="en-US" u="sng" dirty="0" err="1" smtClean="0">
                <a:hlinkClick r:id="rId4"/>
              </a:rPr>
              <a:t>navlinks</a:t>
            </a:r>
            <a:r>
              <a:rPr lang="ru-RU" u="sng" dirty="0" smtClean="0">
                <a:hlinkClick r:id="rId4"/>
              </a:rPr>
              <a:t>_</a:t>
            </a:r>
            <a:r>
              <a:rPr lang="en-US" u="sng" dirty="0" smtClean="0">
                <a:hlinkClick r:id="rId4"/>
              </a:rPr>
              <a:t>s</a:t>
            </a:r>
            <a:endParaRPr lang="ru-RU" b="1" dirty="0" smtClean="0"/>
          </a:p>
          <a:p>
            <a:pPr marL="342900" lvl="0" indent="-342900">
              <a:buFont typeface="+mj-lt"/>
              <a:buAutoNum type="arabicPeriod" startAt="16"/>
            </a:pPr>
            <a:r>
              <a:rPr lang="ru-RU" dirty="0" err="1" smtClean="0"/>
              <a:t>Котырева</a:t>
            </a:r>
            <a:r>
              <a:rPr lang="ru-RU" b="1" dirty="0" smtClean="0"/>
              <a:t> </a:t>
            </a:r>
            <a:r>
              <a:rPr lang="ru-RU" dirty="0" smtClean="0"/>
              <a:t>А. 3</a:t>
            </a:r>
            <a:r>
              <a:rPr lang="en-US" dirty="0" smtClean="0"/>
              <a:t>D</a:t>
            </a:r>
            <a:r>
              <a:rPr lang="ru-RU" dirty="0" smtClean="0"/>
              <a:t>-моделирование и его применение // </a:t>
            </a:r>
            <a:r>
              <a:rPr lang="en-US" u="sng" dirty="0" smtClean="0">
                <a:hlinkClick r:id="rId5"/>
              </a:rPr>
              <a:t>https</a:t>
            </a:r>
            <a:r>
              <a:rPr lang="ru-RU" u="sng" dirty="0" smtClean="0">
                <a:hlinkClick r:id="rId5"/>
              </a:rPr>
              <a:t>://</a:t>
            </a:r>
            <a:r>
              <a:rPr lang="en-US" u="sng" dirty="0" smtClean="0">
                <a:hlinkClick r:id="rId5"/>
              </a:rPr>
              <a:t>en</a:t>
            </a:r>
            <a:r>
              <a:rPr lang="ru-RU" u="sng" dirty="0" smtClean="0">
                <a:hlinkClick r:id="rId5"/>
              </a:rPr>
              <a:t>.</a:t>
            </a:r>
            <a:r>
              <a:rPr lang="en-US" u="sng" dirty="0" err="1" smtClean="0">
                <a:hlinkClick r:id="rId5"/>
              </a:rPr>
              <a:t>ppt</a:t>
            </a:r>
            <a:r>
              <a:rPr lang="ru-RU" u="sng" dirty="0" smtClean="0">
                <a:hlinkClick r:id="rId5"/>
              </a:rPr>
              <a:t>-</a:t>
            </a:r>
            <a:r>
              <a:rPr lang="en-US" u="sng" dirty="0" smtClean="0">
                <a:hlinkClick r:id="rId5"/>
              </a:rPr>
              <a:t>online</a:t>
            </a:r>
            <a:r>
              <a:rPr lang="ru-RU" u="sng" dirty="0" smtClean="0">
                <a:hlinkClick r:id="rId5"/>
              </a:rPr>
              <a:t>.</a:t>
            </a:r>
            <a:r>
              <a:rPr lang="en-US" u="sng" dirty="0" smtClean="0">
                <a:hlinkClick r:id="rId5"/>
              </a:rPr>
              <a:t>org</a:t>
            </a:r>
            <a:r>
              <a:rPr lang="ru-RU" u="sng" dirty="0" smtClean="0">
                <a:hlinkClick r:id="rId5"/>
              </a:rPr>
              <a:t>/738727</a:t>
            </a:r>
            <a:r>
              <a:rPr lang="ru-RU" dirty="0" smtClean="0"/>
              <a:t>  </a:t>
            </a:r>
          </a:p>
          <a:p>
            <a:pPr marL="342900" indent="-342900">
              <a:buFont typeface="+mj-lt"/>
              <a:buAutoNum type="arabicPeriod" startAt="16"/>
            </a:pP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3103</TotalTime>
  <Words>2893</Words>
  <Application>Microsoft Office PowerPoint</Application>
  <PresentationFormat>Экран (4:3)</PresentationFormat>
  <Paragraphs>341</Paragraphs>
  <Slides>58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59" baseType="lpstr">
      <vt:lpstr>Солнцестояние</vt:lpstr>
      <vt:lpstr>12-ma’vzu.    MASHINASOZLIKDA YIG’UV ISHLARINI 3D LOYIHALASH.  3D MODELLAR TURLARI.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125</cp:revision>
  <dcterms:created xsi:type="dcterms:W3CDTF">2021-05-20T07:27:36Z</dcterms:created>
  <dcterms:modified xsi:type="dcterms:W3CDTF">2021-05-31T06:23:06Z</dcterms:modified>
</cp:coreProperties>
</file>