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</p:sldIdLst>
  <p:sldSz cy="6858000" cx="9144000"/>
  <p:notesSz cx="6858000" cy="9144000"/>
  <p:embeddedFontLst>
    <p:embeddedFont>
      <p:font typeface="Arial Black"/>
      <p:regular r:id="rId53"/>
    </p:embeddedFont>
    <p:embeddedFont>
      <p:font typeface="Gill Sans"/>
      <p:regular r:id="rId54"/>
      <p:bold r:id="rId5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56" roundtripDataSignature="AMtx7mhXeDjPbVgjeTFolQr4g8cNDzbJ5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user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4C828C4-BE74-4600-9B81-5F31FBE7C1F3}">
  <a:tblStyle styleId="{B4C828C4-BE74-4600-9B81-5F31FBE7C1F3}" styleName="Table_0">
    <a:wholeTbl>
      <a:tcTxStyle b="off" i="off">
        <a:font>
          <a:latin typeface="Gill Sans MT"/>
          <a:ea typeface="Gill Sans MT"/>
          <a:cs typeface="Gill Sans MT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7EEF0"/>
          </a:solidFill>
        </a:fill>
      </a:tcStyle>
    </a:wholeTbl>
    <a:band1H>
      <a:tcTxStyle/>
      <a:tcStyle>
        <a:fill>
          <a:solidFill>
            <a:srgbClr val="CCDBE1"/>
          </a:solidFill>
        </a:fill>
      </a:tcStyle>
    </a:band1H>
    <a:band2H>
      <a:tcTxStyle/>
    </a:band2H>
    <a:band1V>
      <a:tcTxStyle/>
      <a:tcStyle>
        <a:fill>
          <a:solidFill>
            <a:srgbClr val="CCDBE1"/>
          </a:solidFill>
        </a:fill>
      </a:tcStyle>
    </a:band1V>
    <a:band2V>
      <a:tcTxStyle/>
    </a:band2V>
    <a:lastCol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2C10E767-A60F-4536-BA15-269D9DB37F9B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3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9" Type="http://schemas.openxmlformats.org/officeDocument/2006/relationships/slide" Target="slides/slide42.xml"/><Relationship Id="rId5" Type="http://schemas.openxmlformats.org/officeDocument/2006/relationships/commentAuthors" Target="commentAuthors.xml"/><Relationship Id="rId6" Type="http://schemas.openxmlformats.org/officeDocument/2006/relationships/slideMaster" Target="slideMasters/slideMaster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9" Type="http://schemas.openxmlformats.org/officeDocument/2006/relationships/slide" Target="slides/slide22.xml"/><Relationship Id="rId51" Type="http://schemas.openxmlformats.org/officeDocument/2006/relationships/slide" Target="slides/slide44.xml"/><Relationship Id="rId50" Type="http://schemas.openxmlformats.org/officeDocument/2006/relationships/slide" Target="slides/slide43.xml"/><Relationship Id="rId53" Type="http://schemas.openxmlformats.org/officeDocument/2006/relationships/font" Target="fonts/ArialBlack-regular.fntdata"/><Relationship Id="rId52" Type="http://schemas.openxmlformats.org/officeDocument/2006/relationships/slide" Target="slides/slide45.xml"/><Relationship Id="rId11" Type="http://schemas.openxmlformats.org/officeDocument/2006/relationships/slide" Target="slides/slide4.xml"/><Relationship Id="rId55" Type="http://schemas.openxmlformats.org/officeDocument/2006/relationships/font" Target="fonts/GillSans-bold.fntdata"/><Relationship Id="rId10" Type="http://schemas.openxmlformats.org/officeDocument/2006/relationships/slide" Target="slides/slide3.xml"/><Relationship Id="rId54" Type="http://schemas.openxmlformats.org/officeDocument/2006/relationships/font" Target="fonts/GillSans-regular.fntdata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56" Type="http://customschemas.google.com/relationships/presentationmetadata" Target="metadata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12-02-27T17:48:23.859">
    <p:pos x="10" y="10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MKLD8wQ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22" name="Google Shape;322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3" name="Google Shape;323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4" name="Google Shape;364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5" name="Google Shape;365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73" name="Google Shape;373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74" name="Google Shape;374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82" name="Google Shape;382;p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3" name="Google Shape;383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92" name="Google Shape;392;p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3" name="Google Shape;393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03" name="Google Shape;403;p3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4" name="Google Shape;404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14" name="Google Shape;414;p4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5" name="Google Shape;415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4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" name="Google Shape;430;p4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4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" name="Google Shape;445;p4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7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7"/>
          <p:cNvSpPr txBox="1"/>
          <p:nvPr>
            <p:ph idx="1" type="body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3" name="Google Shape;23;p47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7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7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">
  <p:cSld name="Custom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9"/>
          <p:cNvSpPr txBox="1"/>
          <p:nvPr>
            <p:ph type="ctrTitle"/>
          </p:nvPr>
        </p:nvSpPr>
        <p:spPr>
          <a:xfrm>
            <a:off x="1432560" y="359898"/>
            <a:ext cx="7406640" cy="14721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4300"/>
              <a:buFont typeface="Gill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9"/>
          <p:cNvSpPr txBox="1"/>
          <p:nvPr>
            <p:ph idx="1" type="subTitle"/>
          </p:nvPr>
        </p:nvSpPr>
        <p:spPr>
          <a:xfrm>
            <a:off x="1432560" y="1850064"/>
            <a:ext cx="740664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rmAutofit/>
          </a:bodyPr>
          <a:lstStyle>
            <a:lvl1pPr lv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80"/>
              <a:buNone/>
              <a:defRPr sz="2600">
                <a:solidFill>
                  <a:srgbClr val="341108"/>
                </a:solidFill>
              </a:defRPr>
            </a:lvl1pPr>
            <a:lvl2pPr lvl="1" algn="ctr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30" name="Google Shape;30;p49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9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9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3" name="Google Shape;33;p49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>
            <a:gsLst>
              <a:gs pos="0">
                <a:srgbClr val="D7F6FF">
                  <a:alpha val="94901"/>
                </a:srgbClr>
              </a:gs>
              <a:gs pos="50000">
                <a:srgbClr val="C0E3F0">
                  <a:alpha val="89803"/>
                </a:srgbClr>
              </a:gs>
              <a:gs pos="95000">
                <a:srgbClr val="65C6EA">
                  <a:alpha val="87843"/>
                </a:srgbClr>
              </a:gs>
              <a:gs pos="100000">
                <a:srgbClr val="00BBF1">
                  <a:alpha val="84705"/>
                </a:srgbClr>
              </a:gs>
            </a:gsLst>
            <a:path path="circle">
              <a:fillToRect b="100%" r="100%"/>
            </a:path>
            <a:tileRect l="-100%" t="-100%"/>
          </a:gradFill>
          <a:ln cap="rnd" cmpd="sng" w="9525">
            <a:solidFill>
              <a:srgbClr val="2F8DA4">
                <a:alpha val="6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4" name="Google Shape;34;p49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cap="rnd" cmpd="sng" w="12700">
            <a:solidFill>
              <a:srgbClr val="317F92">
                <a:alpha val="6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0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7" name="Google Shape;37;p50"/>
          <p:cNvSpPr txBox="1"/>
          <p:nvPr>
            <p:ph type="title"/>
          </p:nvPr>
        </p:nvSpPr>
        <p:spPr>
          <a:xfrm>
            <a:off x="2578392" y="2600325"/>
            <a:ext cx="64008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4000"/>
              <a:buFont typeface="Gill Sans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0"/>
          <p:cNvSpPr txBox="1"/>
          <p:nvPr>
            <p:ph idx="1" type="body"/>
          </p:nvPr>
        </p:nvSpPr>
        <p:spPr>
          <a:xfrm>
            <a:off x="2578392" y="1066800"/>
            <a:ext cx="6400800" cy="15097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34110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9" name="Google Shape;39;p50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0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0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2" name="Google Shape;42;p50"/>
          <p:cNvSpPr/>
          <p:nvPr/>
        </p:nvSpPr>
        <p:spPr>
          <a:xfrm>
            <a:off x="2286000" y="0"/>
            <a:ext cx="76200" cy="6858054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rotWithShape="0" algn="tl" dir="10800000" dist="38000">
              <a:srgbClr val="6F6A5F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3" name="Google Shape;43;p50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>
            <a:gsLst>
              <a:gs pos="0">
                <a:srgbClr val="D7F6FF">
                  <a:alpha val="94901"/>
                </a:srgbClr>
              </a:gs>
              <a:gs pos="50000">
                <a:srgbClr val="C0E3F0">
                  <a:alpha val="89803"/>
                </a:srgbClr>
              </a:gs>
              <a:gs pos="95000">
                <a:srgbClr val="65C6EA">
                  <a:alpha val="87843"/>
                </a:srgbClr>
              </a:gs>
              <a:gs pos="100000">
                <a:srgbClr val="00BBF1">
                  <a:alpha val="84705"/>
                </a:srgbClr>
              </a:gs>
            </a:gsLst>
            <a:path path="circle">
              <a:fillToRect b="100%" r="100%"/>
            </a:path>
            <a:tileRect l="-100%" t="-100%"/>
          </a:gradFill>
          <a:ln cap="rnd" cmpd="sng" w="9525">
            <a:solidFill>
              <a:srgbClr val="2F8DA4">
                <a:alpha val="6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4" name="Google Shape;44;p50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cap="rnd" cmpd="sng" w="12700">
            <a:solidFill>
              <a:srgbClr val="317F92">
                <a:alpha val="6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1"/>
          <p:cNvSpPr txBox="1"/>
          <p:nvPr>
            <p:ph type="title"/>
          </p:nvPr>
        </p:nvSpPr>
        <p:spPr>
          <a:xfrm>
            <a:off x="1435608" y="274320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1"/>
          <p:cNvSpPr txBox="1"/>
          <p:nvPr>
            <p:ph idx="1" type="body"/>
          </p:nvPr>
        </p:nvSpPr>
        <p:spPr>
          <a:xfrm>
            <a:off x="1435608" y="1524000"/>
            <a:ext cx="3657600" cy="4663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084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40"/>
              <a:buChar char="⚫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2400"/>
              <a:buChar char="◦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48" name="Google Shape;48;p51"/>
          <p:cNvSpPr txBox="1"/>
          <p:nvPr>
            <p:ph idx="2" type="body"/>
          </p:nvPr>
        </p:nvSpPr>
        <p:spPr>
          <a:xfrm>
            <a:off x="5276088" y="1524000"/>
            <a:ext cx="3657600" cy="4663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084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40"/>
              <a:buChar char="⚫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2400"/>
              <a:buChar char="◦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49" name="Google Shape;49;p51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51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1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showMasterSp="0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2"/>
          <p:cNvSpPr txBox="1"/>
          <p:nvPr>
            <p:ph type="title"/>
          </p:nvPr>
        </p:nvSpPr>
        <p:spPr>
          <a:xfrm>
            <a:off x="457200" y="516033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4500"/>
              <a:buFont typeface="Gill Sans"/>
              <a:buNone/>
              <a:defRPr b="1" sz="45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52"/>
          <p:cNvSpPr txBox="1"/>
          <p:nvPr>
            <p:ph idx="1" type="body"/>
          </p:nvPr>
        </p:nvSpPr>
        <p:spPr>
          <a:xfrm>
            <a:off x="457200" y="328278"/>
            <a:ext cx="4023360" cy="640080"/>
          </a:xfrm>
          <a:prstGeom prst="rect">
            <a:avLst/>
          </a:prstGeom>
          <a:solidFill>
            <a:schemeClr val="lt1"/>
          </a:solidFill>
          <a:ln cap="flat" cmpd="sng" w="107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520"/>
              <a:buNone/>
              <a:defRPr b="0" sz="19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5" name="Google Shape;55;p52"/>
          <p:cNvSpPr txBox="1"/>
          <p:nvPr>
            <p:ph idx="2" type="body"/>
          </p:nvPr>
        </p:nvSpPr>
        <p:spPr>
          <a:xfrm>
            <a:off x="4663440" y="328278"/>
            <a:ext cx="4023360" cy="640080"/>
          </a:xfrm>
          <a:prstGeom prst="rect">
            <a:avLst/>
          </a:prstGeom>
          <a:solidFill>
            <a:schemeClr val="lt1"/>
          </a:solidFill>
          <a:ln cap="flat" cmpd="sng" w="107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520"/>
              <a:buNone/>
              <a:defRPr b="0" sz="19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6" name="Google Shape;56;p52"/>
          <p:cNvSpPr txBox="1"/>
          <p:nvPr>
            <p:ph idx="3" type="body"/>
          </p:nvPr>
        </p:nvSpPr>
        <p:spPr>
          <a:xfrm>
            <a:off x="457200" y="969336"/>
            <a:ext cx="4023360" cy="4114800"/>
          </a:xfrm>
          <a:prstGeom prst="rect">
            <a:avLst/>
          </a:prstGeom>
          <a:noFill/>
          <a:ln cap="flat" cmpd="sng" w="10775">
            <a:solidFill>
              <a:schemeClr val="l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0520" lvl="0" marL="4572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920"/>
              <a:buChar char="⚫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7" name="Google Shape;57;p52"/>
          <p:cNvSpPr txBox="1"/>
          <p:nvPr>
            <p:ph idx="4" type="body"/>
          </p:nvPr>
        </p:nvSpPr>
        <p:spPr>
          <a:xfrm>
            <a:off x="4663440" y="969336"/>
            <a:ext cx="4023360" cy="4114800"/>
          </a:xfrm>
          <a:prstGeom prst="rect">
            <a:avLst/>
          </a:prstGeom>
          <a:noFill/>
          <a:ln cap="flat" cmpd="sng" w="10775">
            <a:solidFill>
              <a:schemeClr val="l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0520" lvl="0" marL="4572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920"/>
              <a:buChar char="⚫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8" name="Google Shape;58;p52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52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2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3"/>
          <p:cNvSpPr txBox="1"/>
          <p:nvPr>
            <p:ph type="title"/>
          </p:nvPr>
        </p:nvSpPr>
        <p:spPr>
          <a:xfrm>
            <a:off x="1435608" y="274320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3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53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53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5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68" name="Google Shape;68;p54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54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4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1" name="Google Shape;71;p54"/>
          <p:cNvSpPr/>
          <p:nvPr/>
        </p:nvSpPr>
        <p:spPr>
          <a:xfrm>
            <a:off x="1014984" y="-54"/>
            <a:ext cx="73152" cy="6858054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rotWithShape="0" algn="tl" dir="10800000" dist="38000">
              <a:srgbClr val="6F6A5F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5"/>
          <p:cNvSpPr txBox="1"/>
          <p:nvPr>
            <p:ph type="title"/>
          </p:nvPr>
        </p:nvSpPr>
        <p:spPr>
          <a:xfrm>
            <a:off x="457200" y="216778"/>
            <a:ext cx="3810000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909"/>
              </a:lnSpc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2200"/>
              <a:buFont typeface="Gill Sans"/>
              <a:buNone/>
              <a:defRPr b="1" sz="22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55"/>
          <p:cNvSpPr txBox="1"/>
          <p:nvPr>
            <p:ph idx="1" type="body"/>
          </p:nvPr>
        </p:nvSpPr>
        <p:spPr>
          <a:xfrm>
            <a:off x="457200" y="1406964"/>
            <a:ext cx="3810000" cy="69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5" name="Google Shape;75;p55"/>
          <p:cNvSpPr txBox="1"/>
          <p:nvPr>
            <p:ph idx="2" type="body"/>
          </p:nvPr>
        </p:nvSpPr>
        <p:spPr>
          <a:xfrm>
            <a:off x="457200" y="2133600"/>
            <a:ext cx="8153400" cy="39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Char char="⚫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2800"/>
              <a:buChar char="◦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●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6" name="Google Shape;76;p55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55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5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6"/>
          <p:cNvSpPr txBox="1"/>
          <p:nvPr>
            <p:ph type="title"/>
          </p:nvPr>
        </p:nvSpPr>
        <p:spPr>
          <a:xfrm>
            <a:off x="5886896" y="1066800"/>
            <a:ext cx="27432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2100"/>
              <a:buFont typeface="Gill Sans"/>
              <a:buNone/>
              <a:defRPr b="1" sz="21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56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6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6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4" name="Google Shape;84;p56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500" rotWithShape="0" algn="tl" dir="5400000" dist="185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274300">
            <a:normAutofit/>
          </a:bodyPr>
          <a:lstStyle/>
          <a:p>
            <a:pPr indent="0" lvl="0" marL="0" marR="0" rtl="0" algn="l">
              <a:lnSpc>
                <a:spcPct val="9375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5" name="Google Shape;85;p56"/>
          <p:cNvSpPr/>
          <p:nvPr>
            <p:ph idx="2" type="pic"/>
          </p:nvPr>
        </p:nvSpPr>
        <p:spPr>
          <a:xfrm>
            <a:off x="838200" y="1143003"/>
            <a:ext cx="4419600" cy="3514531"/>
          </a:xfrm>
          <a:prstGeom prst="roundRect">
            <a:avLst>
              <a:gd fmla="val 783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2743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b="0" i="0" sz="2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86" name="Google Shape;86;p56"/>
          <p:cNvSpPr/>
          <p:nvPr/>
        </p:nvSpPr>
        <p:spPr>
          <a:xfrm rot="-2131329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4705"/>
            </a:srgbClr>
          </a:solidFill>
          <a:ln cap="rnd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25400" sx="96000" rotWithShape="0" algn="tl" dir="3300000" dist="25400" sy="96000">
              <a:srgbClr val="EAD8B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7" name="Google Shape;87;p56"/>
          <p:cNvSpPr/>
          <p:nvPr/>
        </p:nvSpPr>
        <p:spPr>
          <a:xfrm flipH="1" rot="2103354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4705"/>
            </a:srgbClr>
          </a:solidFill>
          <a:ln cap="rnd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25400" sx="96000" rotWithShape="0" algn="tl" dir="3300000" dist="25400" sy="96000">
              <a:schemeClr val="lt2">
                <a:alpha val="20000"/>
              </a:scheme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8" name="Google Shape;88;p56"/>
          <p:cNvSpPr txBox="1"/>
          <p:nvPr>
            <p:ph idx="1" type="body"/>
          </p:nvPr>
        </p:nvSpPr>
        <p:spPr>
          <a:xfrm>
            <a:off x="838200" y="4800600"/>
            <a:ext cx="4419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777777"/>
                </a:solidFill>
              </a:defRPr>
            </a:lvl1pPr>
            <a:lvl2pPr indent="-3048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200"/>
              <a:buChar char="◦"/>
              <a:defRPr sz="1200"/>
            </a:lvl2pPr>
            <a:lvl3pPr indent="-2921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Char char="●"/>
              <a:defRPr sz="1000"/>
            </a:lvl3pPr>
            <a:lvl4pPr indent="-28575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Char char="●"/>
              <a:defRPr sz="9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7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57"/>
          <p:cNvSpPr txBox="1"/>
          <p:nvPr>
            <p:ph idx="1" type="body"/>
          </p:nvPr>
        </p:nvSpPr>
        <p:spPr>
          <a:xfrm rot="5400000">
            <a:off x="2784348" y="99060"/>
            <a:ext cx="4800600" cy="7498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92" name="Google Shape;92;p57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57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57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8"/>
          <p:cNvSpPr txBox="1"/>
          <p:nvPr>
            <p:ph type="title"/>
          </p:nvPr>
        </p:nvSpPr>
        <p:spPr>
          <a:xfrm rot="5400000">
            <a:off x="4846637" y="2286002"/>
            <a:ext cx="5851525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58"/>
          <p:cNvSpPr txBox="1"/>
          <p:nvPr>
            <p:ph idx="1" type="body"/>
          </p:nvPr>
        </p:nvSpPr>
        <p:spPr>
          <a:xfrm rot="5400000">
            <a:off x="998537" y="419103"/>
            <a:ext cx="5851525" cy="55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98" name="Google Shape;98;p58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58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58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1">
            <a:alphaModFix/>
          </a:blip>
          <a:tile algn="tl" flip="xy" tx="0" sx="90000" ty="0" sy="90000"/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fmla="val 0" name="adj1"/>
              <a:gd fmla="val 5402120" name="adj2"/>
            </a:avLst>
          </a:prstGeom>
          <a:solidFill>
            <a:srgbClr val="FEF9F3">
              <a:alpha val="32941"/>
            </a:srgbClr>
          </a:solidFill>
          <a:ln cap="rnd" cmpd="sng" w="9525">
            <a:solidFill>
              <a:srgbClr val="D1C19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" name="Google Shape;11;p46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cap="rnd" cmpd="sng" w="27300">
            <a:solidFill>
              <a:srgbClr val="FFF5DB"/>
            </a:solidFill>
            <a:prstDash val="solid"/>
            <a:round/>
            <a:headEnd len="sm" w="sm" type="none"/>
            <a:tailEnd len="sm" w="sm" type="none"/>
          </a:ln>
          <a:effectLst>
            <a:outerShdw blurRad="25400" rotWithShape="0" algn="tl" dir="5400000" dist="25400">
              <a:srgbClr val="ADA48C">
                <a:alpha val="8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2" name="Google Shape;12;p46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fmla="val 11833" name="adj"/>
            </a:avLst>
          </a:prstGeom>
          <a:gradFill>
            <a:gsLst>
              <a:gs pos="0">
                <a:srgbClr val="FEFBF4">
                  <a:alpha val="69803"/>
                </a:srgbClr>
              </a:gs>
              <a:gs pos="70000">
                <a:srgbClr val="FFFDF8">
                  <a:alpha val="54901"/>
                </a:srgbClr>
              </a:gs>
              <a:gs pos="100000">
                <a:srgbClr val="EDCF8C">
                  <a:alpha val="60000"/>
                </a:srgbClr>
              </a:gs>
            </a:gsLst>
            <a:path path="circle">
              <a:fillToRect b="100%" r="100%"/>
            </a:path>
            <a:tileRect l="-100%" t="-100%"/>
          </a:gradFill>
          <a:ln cap="rnd" cmpd="sng" w="9525">
            <a:solidFill>
              <a:srgbClr val="C5B390"/>
            </a:solidFill>
            <a:prstDash val="solid"/>
            <a:round/>
            <a:headEnd len="sm" w="sm" type="none"/>
            <a:tailEnd len="sm" w="sm" type="none"/>
          </a:ln>
          <a:effectLst>
            <a:outerShdw blurRad="12700" rotWithShape="0" algn="tl" dir="4500000" dist="15000">
              <a:srgbClr val="564E4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3" name="Google Shape;13;p46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" name="Google Shape;14;p46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ts val="4300"/>
              <a:buFont typeface="Gill Sans"/>
              <a:buNone/>
              <a:defRPr b="0" i="0" sz="4300" u="none" cap="none" strike="noStrike">
                <a:solidFill>
                  <a:srgbClr val="562214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" name="Google Shape;15;p46"/>
          <p:cNvSpPr txBox="1"/>
          <p:nvPr>
            <p:ph idx="1" type="body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⚫"/>
              <a:defRPr b="0" i="0" sz="3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b="0" i="0" sz="2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6" name="Google Shape;16;p46"/>
          <p:cNvSpPr txBox="1"/>
          <p:nvPr>
            <p:ph idx="10" type="dt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7" name="Google Shape;17;p46"/>
          <p:cNvSpPr txBox="1"/>
          <p:nvPr>
            <p:ph idx="11" type="ftr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8" name="Google Shape;18;p46"/>
          <p:cNvSpPr txBox="1"/>
          <p:nvPr>
            <p:ph idx="12" type="sldNum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rtl="0" algn="ctr">
              <a:spcBef>
                <a:spcPts val="0"/>
              </a:spcBef>
              <a:buNone/>
              <a:defRPr b="0" i="0" sz="1200" u="none" cap="none" strike="noStrike">
                <a:solidFill>
                  <a:srgbClr val="B3A787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" name="Google Shape;19;p46"/>
          <p:cNvSpPr/>
          <p:nvPr/>
        </p:nvSpPr>
        <p:spPr>
          <a:xfrm>
            <a:off x="1014984" y="-54"/>
            <a:ext cx="73152" cy="6858054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rotWithShape="0" algn="tl" dir="10800000" dist="38000">
              <a:srgbClr val="6F6A5F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://www.123dapp.com/" TargetMode="External"/><Relationship Id="rId4" Type="http://schemas.openxmlformats.org/officeDocument/2006/relationships/hyperlink" Target="https://www.tinkercad.com/" TargetMode="External"/><Relationship Id="rId5" Type="http://schemas.openxmlformats.org/officeDocument/2006/relationships/hyperlink" Target="http://www.sketchup.com/" TargetMode="External"/><Relationship Id="rId6" Type="http://schemas.openxmlformats.org/officeDocument/2006/relationships/hyperlink" Target="http://www.openscad.org/" TargetMode="Externa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comments" Target="../comments/comment1.xml"/><Relationship Id="rId4" Type="http://schemas.openxmlformats.org/officeDocument/2006/relationships/image" Target="../media/image14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hyperlink" Target="http://www.up.lianportal.com/images/20772312153550291094.jpg" TargetMode="External"/><Relationship Id="rId4" Type="http://schemas.openxmlformats.org/officeDocument/2006/relationships/image" Target="../media/image15.jpg"/><Relationship Id="rId5" Type="http://schemas.openxmlformats.org/officeDocument/2006/relationships/image" Target="../media/image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8.png"/><Relationship Id="rId4" Type="http://schemas.openxmlformats.org/officeDocument/2006/relationships/hyperlink" Target="http://www.up.lianportal.com/images/20772312153550291094.jpg" TargetMode="External"/><Relationship Id="rId5" Type="http://schemas.openxmlformats.org/officeDocument/2006/relationships/image" Target="../media/image15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.png"/><Relationship Id="rId4" Type="http://schemas.openxmlformats.org/officeDocument/2006/relationships/image" Target="../media/image11.png"/><Relationship Id="rId5" Type="http://schemas.openxmlformats.org/officeDocument/2006/relationships/hyperlink" Target="http://www.up.lianportal.com/images/20772312153550291094.jpg" TargetMode="External"/><Relationship Id="rId6" Type="http://schemas.openxmlformats.org/officeDocument/2006/relationships/image" Target="../media/image15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hyperlink" Target="http://www.solidworkstutorials.com/en/wp-content/uploads/2009/09/solidworks-toolbox-1.gif" TargetMode="External"/><Relationship Id="rId4" Type="http://schemas.openxmlformats.org/officeDocument/2006/relationships/image" Target="../media/image5.png"/><Relationship Id="rId5" Type="http://schemas.openxmlformats.org/officeDocument/2006/relationships/hyperlink" Target="http://www.solidworksgallery.com/category/photoview-360-images/souris_29a5cee200d78addd9e94d7f9f5be3ff.jpg" TargetMode="External"/><Relationship Id="rId6" Type="http://schemas.openxmlformats.org/officeDocument/2006/relationships/image" Target="../media/image6.jpg"/><Relationship Id="rId7" Type="http://schemas.openxmlformats.org/officeDocument/2006/relationships/hyperlink" Target="http://www.up.lianportal.com/images/20772312153550291094.jpg" TargetMode="External"/><Relationship Id="rId8" Type="http://schemas.openxmlformats.org/officeDocument/2006/relationships/image" Target="../media/image15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hyperlink" Target="http://www.javelin-tech.com/main/images/screenshots/routing2_lg.jpg" TargetMode="External"/><Relationship Id="rId4" Type="http://schemas.openxmlformats.org/officeDocument/2006/relationships/image" Target="../media/image2.jpg"/><Relationship Id="rId5" Type="http://schemas.openxmlformats.org/officeDocument/2006/relationships/hyperlink" Target="http://www.javelin-tech.com/main/images/screenshots/simulation_designer3_lg.jpg" TargetMode="External"/><Relationship Id="rId6" Type="http://schemas.openxmlformats.org/officeDocument/2006/relationships/image" Target="../media/image10.jpg"/><Relationship Id="rId7" Type="http://schemas.openxmlformats.org/officeDocument/2006/relationships/hyperlink" Target="http://www.up.lianportal.com/images/20772312153550291094.jpg" TargetMode="External"/><Relationship Id="rId8" Type="http://schemas.openxmlformats.org/officeDocument/2006/relationships/image" Target="../media/image15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://cfnewsads.thomasnet.com/images/large/823/823597.jpg" TargetMode="External"/><Relationship Id="rId4" Type="http://schemas.openxmlformats.org/officeDocument/2006/relationships/image" Target="../media/image7.jpg"/><Relationship Id="rId5" Type="http://schemas.openxmlformats.org/officeDocument/2006/relationships/hyperlink" Target="http://www.sapr.ru/Archive/SG/2010/1/2/3b.jpg" TargetMode="External"/><Relationship Id="rId6" Type="http://schemas.openxmlformats.org/officeDocument/2006/relationships/image" Target="../media/image13.jpg"/><Relationship Id="rId7" Type="http://schemas.openxmlformats.org/officeDocument/2006/relationships/hyperlink" Target="http://www.up.lianportal.com/images/20772312153550291094.jpg" TargetMode="External"/><Relationship Id="rId8" Type="http://schemas.openxmlformats.org/officeDocument/2006/relationships/image" Target="../media/image15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hyperlink" Target="https://www.rsvpu.ru/filedirectory/3468/shterenzon.pdf" TargetMode="External"/><Relationship Id="rId4" Type="http://schemas.openxmlformats.org/officeDocument/2006/relationships/hyperlink" Target="https://www.tstu.ru/book%20/elib2/pdf/2013/dorohova3.pdf" TargetMode="External"/><Relationship Id="rId5" Type="http://schemas.openxmlformats.org/officeDocument/2006/relationships/hyperlink" Target="http://eir.pstu.edu/handle/12349/12906" TargetMode="External"/><Relationship Id="rId6" Type="http://schemas.openxmlformats.org/officeDocument/2006/relationships/hyperlink" Target="https://www.tstu.ru/book/elib3/%20mm/2017/%20maistrenko/t4.html" TargetMode="External"/><Relationship Id="rId7" Type="http://schemas.openxmlformats.org/officeDocument/2006/relationships/hyperlink" Target="https://en.ppt-online.org/738727" TargetMode="Externa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hyperlink" Target="https://www.cfin.ru/management/manufact/manufacturing_sys-01.shtml" TargetMode="Externa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hyperlink" Target="https://en.ppt-online.org/320495" TargetMode="External"/><Relationship Id="rId4" Type="http://schemas.openxmlformats.org/officeDocument/2006/relationships/hyperlink" Target="https://www.science-education.ru/ru/article/view?id=6004" TargetMode="External"/><Relationship Id="rId9" Type="http://schemas.openxmlformats.org/officeDocument/2006/relationships/hyperlink" Target="https://ppt-online.org/429737" TargetMode="External"/><Relationship Id="rId5" Type="http://schemas.openxmlformats.org/officeDocument/2006/relationships/hyperlink" Target="https://www.fundamental-research.ru/ru/article/view?id=41986" TargetMode="External"/><Relationship Id="rId6" Type="http://schemas.openxmlformats.org/officeDocument/2006/relationships/hyperlink" Target="http://stratum.ac.ru/education/textbooks/modelir/lection01.html" TargetMode="External"/><Relationship Id="rId7" Type="http://schemas.openxmlformats.org/officeDocument/2006/relationships/hyperlink" Target="https://www.irisoft.ru/industry-solutions/uvelichenie-pribyli-i-upravlenie-sebestoimostju/" TargetMode="External"/><Relationship Id="rId8" Type="http://schemas.openxmlformats.org/officeDocument/2006/relationships/hyperlink" Target="https://studref.com/676876/matematika_himiya_fizik/tipy_tehnologicheskih_protsessov_obekty_modelirovaniya" TargetMode="Externa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hyperlink" Target="https://en.ppt-online.org/320495" TargetMode="External"/><Relationship Id="rId4" Type="http://schemas.openxmlformats.org/officeDocument/2006/relationships/hyperlink" Target="https://www.science-education.ru/ru/article/view?id=6004" TargetMode="External"/><Relationship Id="rId9" Type="http://schemas.openxmlformats.org/officeDocument/2006/relationships/hyperlink" Target="https://ppt-online.org/429737" TargetMode="External"/><Relationship Id="rId5" Type="http://schemas.openxmlformats.org/officeDocument/2006/relationships/hyperlink" Target="https://www.fundamental-research.ru/ru/article/view?id=41986" TargetMode="External"/><Relationship Id="rId6" Type="http://schemas.openxmlformats.org/officeDocument/2006/relationships/hyperlink" Target="http://stratum.ac.ru/education/textbooks/modelir/lection01.html" TargetMode="External"/><Relationship Id="rId7" Type="http://schemas.openxmlformats.org/officeDocument/2006/relationships/hyperlink" Target="https://www.irisoft.ru/industry-solutions/uvelichenie-pribyli-i-upravlenie-sebestoimostju/" TargetMode="External"/><Relationship Id="rId8" Type="http://schemas.openxmlformats.org/officeDocument/2006/relationships/hyperlink" Target="https://studref.com/676876/matematika_himiya_fizik/tipy_tehnologicheskih_protsessov_obekty_modelirovaniya" TargetMode="Externa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"/>
          <p:cNvSpPr txBox="1"/>
          <p:nvPr>
            <p:ph type="title"/>
          </p:nvPr>
        </p:nvSpPr>
        <p:spPr>
          <a:xfrm>
            <a:off x="1500166" y="1214422"/>
            <a:ext cx="7215238" cy="40005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600"/>
              <a:buFont typeface="Times New Roman"/>
              <a:buNone/>
            </a:pPr>
            <a:r>
              <a:rPr b="1" lang="en-US" sz="36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</a:t>
            </a:r>
            <a:r>
              <a:rPr b="1" lang="en-US" sz="36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-ma’vzu. </a:t>
            </a:r>
            <a:br>
              <a:rPr b="1" lang="en-US" sz="36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en-US" sz="36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ISHLAB CHIQARISHNI MODELLARINI YARATISH ASOSLARI: JARAYONLAR MAQSADI, USULLAR VA TEXNOLOGIYALAR</a:t>
            </a:r>
            <a:endParaRPr b="1" sz="36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"/>
          <p:cNvSpPr txBox="1"/>
          <p:nvPr>
            <p:ph type="title"/>
          </p:nvPr>
        </p:nvSpPr>
        <p:spPr>
          <a:xfrm>
            <a:off x="1071538" y="214290"/>
            <a:ext cx="792961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Gill Sans"/>
              <a:buNone/>
            </a:pPr>
            <a:r>
              <a:rPr b="1" lang="en-US" sz="3200">
                <a:solidFill>
                  <a:srgbClr val="C00000"/>
                </a:solidFill>
              </a:rPr>
              <a:t>MODELLASHTIRISH TUSHUNCHASI.  MODELLARNI NAMOYISH ETISH USULLARI</a:t>
            </a:r>
            <a:endParaRPr sz="3200">
              <a:solidFill>
                <a:srgbClr val="C00000"/>
              </a:solidFill>
            </a:endParaRPr>
          </a:p>
        </p:txBody>
      </p:sp>
      <p:sp>
        <p:nvSpPr>
          <p:cNvPr id="111" name="Google Shape;111;p2"/>
          <p:cNvSpPr txBox="1"/>
          <p:nvPr>
            <p:ph idx="1" type="body"/>
          </p:nvPr>
        </p:nvSpPr>
        <p:spPr>
          <a:xfrm>
            <a:off x="1142976" y="1447800"/>
            <a:ext cx="7790712" cy="49815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 – bu muammolarni hal qilish uchun (savollarga javob olish)  asl nusxasi o'rniga ishlatiladigan analog, prototip, shablon, namunadir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920"/>
              <a:buNone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Model asl nusxadagi ma'lum ma'lumotlar (xususiyatlar, xatti-harakatlar) ning cheklangan to'plami asosida qurilgan. </a:t>
            </a:r>
            <a:endParaRPr/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920"/>
              <a:buNone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Modellarni qurish va ulardan foydalanish (ulardagi muammolarni hal qilish) quyidagicha amalga oshiriladi: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920"/>
              <a:buChar char="⚫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ilgari noma'lum ma'lumotlarni olish, yangi xususiyatlar va kelajakdagi xatti harakatlarni bashorat qilish,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920"/>
              <a:buChar char="⚫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yechimlarni amalga oshirishdan foyda olish,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920"/>
              <a:buChar char="⚫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 ma'lum ma'lumotlarni tizimlashtirish (umumlashtirish).</a:t>
            </a:r>
            <a:endParaRPr/>
          </a:p>
          <a:p>
            <a:pPr indent="-161543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"/>
          <p:cNvSpPr txBox="1"/>
          <p:nvPr>
            <p:ph type="title"/>
          </p:nvPr>
        </p:nvSpPr>
        <p:spPr>
          <a:xfrm>
            <a:off x="1071538" y="214290"/>
            <a:ext cx="792961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Gill Sans"/>
              <a:buNone/>
            </a:pPr>
            <a:r>
              <a:rPr b="1" lang="en-US" sz="3200">
                <a:solidFill>
                  <a:srgbClr val="C00000"/>
                </a:solidFill>
              </a:rPr>
              <a:t>MODELLASHTIRISH TUSHUNCHASI.  MODELLARNI NAMOYISH ETISH USULLARI</a:t>
            </a:r>
            <a:endParaRPr sz="3200">
              <a:solidFill>
                <a:srgbClr val="C00000"/>
              </a:solidFill>
            </a:endParaRPr>
          </a:p>
        </p:txBody>
      </p:sp>
      <p:sp>
        <p:nvSpPr>
          <p:cNvPr id="117" name="Google Shape;117;p3"/>
          <p:cNvSpPr txBox="1"/>
          <p:nvPr>
            <p:ph idx="1" type="body"/>
          </p:nvPr>
        </p:nvSpPr>
        <p:spPr>
          <a:xfrm>
            <a:off x="1142976" y="1285860"/>
            <a:ext cx="7790712" cy="5143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Modellashtirish - bu usul, asl nusxani analogiga (modeliga) almashtirish, so'ngra modeldagi asl xususiyatlarini va xatti-harakatlarini o'rganish.</a:t>
            </a:r>
            <a:endParaRPr/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Tizim elementlari, ularning o’zaro munosabatlarining o’zgarishini sunyiy sharoitda o'rganish.</a:t>
            </a:r>
            <a:endParaRPr/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Modellashtirish – bu kichik oynadan katta hodisalarni ko’rish va baholashni tashqil etish.</a:t>
            </a:r>
            <a:endParaRPr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0903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"/>
          <p:cNvSpPr txBox="1"/>
          <p:nvPr>
            <p:ph type="title"/>
          </p:nvPr>
        </p:nvSpPr>
        <p:spPr>
          <a:xfrm>
            <a:off x="1071538" y="214290"/>
            <a:ext cx="792961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Gill Sans"/>
              <a:buNone/>
            </a:pPr>
            <a:r>
              <a:rPr b="1" lang="en-US" sz="3200">
                <a:solidFill>
                  <a:srgbClr val="C00000"/>
                </a:solidFill>
              </a:rPr>
              <a:t>MODELLASHTIRISH TUSHUNCHASI.  MODELLARNI NAMOYISH ETISH USULLARI</a:t>
            </a:r>
            <a:endParaRPr sz="3200">
              <a:solidFill>
                <a:srgbClr val="C00000"/>
              </a:solidFill>
            </a:endParaRPr>
          </a:p>
        </p:txBody>
      </p:sp>
      <p:sp>
        <p:nvSpPr>
          <p:cNvPr id="123" name="Google Shape;123;p4"/>
          <p:cNvSpPr txBox="1"/>
          <p:nvPr>
            <p:ph idx="1" type="body"/>
          </p:nvPr>
        </p:nvSpPr>
        <p:spPr>
          <a:xfrm>
            <a:off x="1142976" y="1285860"/>
            <a:ext cx="7790712" cy="5143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Model ilmiy bilimlarda tizim yaratuvchi va ma'no yaratuvchi rol o'ynaydi, hodisani, o'rganilayotgan ob'ektning tuzilishini tushunishga imkon beradi.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Model tizimni elementlarga, bog'lanishlarga, mexanizmlarga ajratishga imkon beradi, tizimning ishlashini tushuntirishni, tarkibiy qismlarning o'zaro ta'sirining xususiyatlarini aniqlashni talab qiladi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0903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>
            <p:ph type="title"/>
          </p:nvPr>
        </p:nvSpPr>
        <p:spPr>
          <a:xfrm>
            <a:off x="1142976" y="274638"/>
            <a:ext cx="779071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Modellashtirish jarayoni quyidagilardan iborat: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29" name="Google Shape;129;p5"/>
          <p:cNvSpPr txBox="1"/>
          <p:nvPr>
            <p:ph idx="1" type="body"/>
          </p:nvPr>
        </p:nvSpPr>
        <p:spPr>
          <a:xfrm>
            <a:off x="1142976" y="1447800"/>
            <a:ext cx="7790712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rasmiylashtirish (modelni loyihalash va sozlash, modellar tizimlari va tizimlar modellari),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haqiqiy modellashtirish (turli xil vazifalarni belgilash va ularni modelda hal qilish),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simulyatsiya natijalarini talqin qilish, mavjud real tizimlar bilan integratsiya qilish.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0903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Modellashtirish jarayoni quyidagilardan iborat: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5" name="Google Shape;135;p6"/>
          <p:cNvSpPr txBox="1"/>
          <p:nvPr>
            <p:ph idx="1" type="body"/>
          </p:nvPr>
        </p:nvSpPr>
        <p:spPr>
          <a:xfrm>
            <a:off x="1142976" y="1447800"/>
            <a:ext cx="7790712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rasmiylashtirish (modelni loyihalash va sozlash, modellar tizimlari va tizimlar modellari),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haqiqiy modellashtirish (turli xil vazifalarni belgilash va ularni modelda hal qilish),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346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Char char="⚫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simulyatsiya natijalarini talqin qilish, mavjud real tizimlar bilan integratsiya qilish.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0903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Modellashtirish jarayoni quyidagilardan iborat: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41" name="Google Shape;141;p7"/>
          <p:cNvSpPr txBox="1"/>
          <p:nvPr>
            <p:ph idx="1" type="body"/>
          </p:nvPr>
        </p:nvSpPr>
        <p:spPr>
          <a:xfrm>
            <a:off x="1142976" y="1785926"/>
            <a:ext cx="7790712" cy="39290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b="1"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oddiy holatda, modellashtirish texnologiyasi 3 bosqichni o'z ichiga oladi: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6700" lvl="0" marL="809625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80"/>
              <a:buChar char="⚫"/>
            </a:pPr>
            <a:r>
              <a:rPr b="1"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rasmiylashtirish, </a:t>
            </a:r>
            <a:endParaRPr/>
          </a:p>
          <a:p>
            <a:pPr indent="-266700" lvl="0" marL="809625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80"/>
              <a:buChar char="⚫"/>
            </a:pPr>
            <a:r>
              <a:rPr b="1"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o'zini modellashtirish, </a:t>
            </a:r>
            <a:endParaRPr/>
          </a:p>
          <a:p>
            <a:pPr indent="-266700" lvl="0" marL="809625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80"/>
              <a:buChar char="⚫"/>
            </a:pPr>
            <a:r>
              <a:rPr b="1"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izohlash (talqin qilish).</a:t>
            </a:r>
            <a:endParaRPr/>
          </a:p>
          <a:p>
            <a:pPr indent="-100584" lvl="0" marL="36576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80"/>
              <a:buNone/>
            </a:pPr>
            <a:r>
              <a:t/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Modellashtirish jarayoni (asosiy)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7" name="Google Shape;147;p8"/>
          <p:cNvSpPr txBox="1"/>
          <p:nvPr/>
        </p:nvSpPr>
        <p:spPr>
          <a:xfrm>
            <a:off x="3857620" y="2071678"/>
            <a:ext cx="2143140" cy="461665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Real obyekt</a:t>
            </a:r>
            <a:endParaRPr b="0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8" name="Google Shape;148;p8"/>
          <p:cNvSpPr txBox="1"/>
          <p:nvPr/>
        </p:nvSpPr>
        <p:spPr>
          <a:xfrm>
            <a:off x="3929058" y="4786322"/>
            <a:ext cx="2143140" cy="461665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Model </a:t>
            </a:r>
            <a:endParaRPr b="0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149" name="Google Shape;149;p8"/>
          <p:cNvCxnSpPr/>
          <p:nvPr/>
        </p:nvCxnSpPr>
        <p:spPr>
          <a:xfrm rot="-5400000">
            <a:off x="3178959" y="3679033"/>
            <a:ext cx="2214578" cy="1588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50" name="Google Shape;150;p8"/>
          <p:cNvCxnSpPr/>
          <p:nvPr/>
        </p:nvCxnSpPr>
        <p:spPr>
          <a:xfrm rot="-5400000">
            <a:off x="3179753" y="3678239"/>
            <a:ext cx="2214578" cy="1588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51" name="Google Shape;151;p8"/>
          <p:cNvCxnSpPr/>
          <p:nvPr/>
        </p:nvCxnSpPr>
        <p:spPr>
          <a:xfrm rot="5400000">
            <a:off x="4536281" y="3679033"/>
            <a:ext cx="2214578" cy="1588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sp>
        <p:nvSpPr>
          <p:cNvPr id="152" name="Google Shape;152;p8"/>
          <p:cNvSpPr txBox="1"/>
          <p:nvPr/>
        </p:nvSpPr>
        <p:spPr>
          <a:xfrm>
            <a:off x="2500298" y="3286124"/>
            <a:ext cx="17145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formalizatsiya</a:t>
            </a:r>
            <a:endParaRPr b="0" i="0" sz="18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53" name="Google Shape;153;p8"/>
          <p:cNvSpPr txBox="1"/>
          <p:nvPr/>
        </p:nvSpPr>
        <p:spPr>
          <a:xfrm>
            <a:off x="5715008" y="3429000"/>
            <a:ext cx="17145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Talqin qilish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154" name="Google Shape;154;p8"/>
          <p:cNvCxnSpPr/>
          <p:nvPr/>
        </p:nvCxnSpPr>
        <p:spPr>
          <a:xfrm>
            <a:off x="3857620" y="1857364"/>
            <a:ext cx="2071702" cy="1588"/>
          </a:xfrm>
          <a:prstGeom prst="straightConnector1">
            <a:avLst/>
          </a:prstGeom>
          <a:noFill/>
          <a:ln cap="flat" cmpd="sng" w="222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55" name="Google Shape;155;p8"/>
          <p:cNvCxnSpPr/>
          <p:nvPr/>
        </p:nvCxnSpPr>
        <p:spPr>
          <a:xfrm>
            <a:off x="3929058" y="5357826"/>
            <a:ext cx="2143140" cy="1588"/>
          </a:xfrm>
          <a:prstGeom prst="straightConnector1">
            <a:avLst/>
          </a:prstGeom>
          <a:noFill/>
          <a:ln cap="flat" cmpd="sng" w="222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sp>
        <p:nvSpPr>
          <p:cNvPr id="156" name="Google Shape;156;p8"/>
          <p:cNvSpPr txBox="1"/>
          <p:nvPr/>
        </p:nvSpPr>
        <p:spPr>
          <a:xfrm>
            <a:off x="4500562" y="1428736"/>
            <a:ext cx="107157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taqqiqot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57" name="Google Shape;157;p8"/>
          <p:cNvSpPr txBox="1"/>
          <p:nvPr/>
        </p:nvSpPr>
        <p:spPr>
          <a:xfrm>
            <a:off x="4214810" y="5500702"/>
            <a:ext cx="17145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modellashtirish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"/>
          <p:cNvSpPr txBox="1"/>
          <p:nvPr>
            <p:ph type="title"/>
          </p:nvPr>
        </p:nvSpPr>
        <p:spPr>
          <a:xfrm>
            <a:off x="1142976" y="0"/>
            <a:ext cx="7858180" cy="17859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lang="en-US" sz="2800">
                <a:solidFill>
                  <a:srgbClr val="FF0000"/>
                </a:solidFill>
              </a:rPr>
              <a:t>Analog asl ob'ektga qancha mos kelishi kerak.</a:t>
            </a:r>
            <a:br>
              <a:rPr lang="en-US" sz="2800">
                <a:solidFill>
                  <a:srgbClr val="FF0000"/>
                </a:solidFill>
              </a:rPr>
            </a:br>
            <a:r>
              <a:rPr lang="en-US" sz="800">
                <a:solidFill>
                  <a:srgbClr val="FF0000"/>
                </a:solidFill>
              </a:rPr>
              <a:t> </a:t>
            </a:r>
            <a:br>
              <a:rPr lang="en-US" sz="2800">
                <a:solidFill>
                  <a:srgbClr val="FF0000"/>
                </a:solidFill>
              </a:rPr>
            </a:br>
            <a:r>
              <a:rPr b="1" lang="en-US" sz="2800">
                <a:solidFill>
                  <a:srgbClr val="FF0000"/>
                </a:solidFill>
              </a:rPr>
              <a:t> "Model - cheksizda cheklanganlarni qidirish" D.I. Mendeleyev.</a:t>
            </a:r>
            <a:endParaRPr sz="2800">
              <a:solidFill>
                <a:srgbClr val="FF0000"/>
              </a:solidFill>
            </a:endParaRPr>
          </a:p>
        </p:txBody>
      </p:sp>
      <p:sp>
        <p:nvSpPr>
          <p:cNvPr id="163" name="Google Shape;163;p9"/>
          <p:cNvSpPr txBox="1"/>
          <p:nvPr>
            <p:ph idx="1" type="body"/>
          </p:nvPr>
        </p:nvSpPr>
        <p:spPr>
          <a:xfrm>
            <a:off x="1071538" y="1857364"/>
            <a:ext cx="8072462" cy="47863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rPr b="1" lang="en-US" sz="2400"/>
              <a:t>Variant 1:</a:t>
            </a:r>
            <a:r>
              <a:rPr lang="en-US" sz="2400"/>
              <a:t> muvofiqlik - 100%. Ko'rinib turibdiki, bu holda echimning aniqligi maksimal va modelni qo'llashdan zarar minimaldir, modelni yaratish xarajatlari cheksiz katta, chunki ob'ekt barcha tafsilotlari bilan takrorlanadi</a:t>
            </a:r>
            <a:endParaRPr sz="2400"/>
          </a:p>
          <a:p>
            <a:pPr indent="-283464" lvl="0" marL="36576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</a:pPr>
            <a:r>
              <a:rPr b="1" lang="en-US" sz="2400"/>
              <a:t>Variant 2:</a:t>
            </a:r>
            <a:r>
              <a:rPr lang="en-US" sz="2400"/>
              <a:t> Muvofiqlik - 0%. Model umuman haqiqiy ob'ektga o'xshamaydi. Shubhasiz, modelning minimal va modelni qo'llashdagi zarar maksimal, cheksizdir.</a:t>
            </a:r>
            <a:endParaRPr sz="2400"/>
          </a:p>
          <a:p>
            <a:pPr indent="-283464" lvl="0" marL="36576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</a:pPr>
            <a:r>
              <a:rPr lang="en-US" sz="2400"/>
              <a:t>Ko'rinib turibdiki, aniq bo'lmagan modellar kerak emas, lekin mutlaq aniqlik ham kerak emas va hatto imkonsiz. </a:t>
            </a:r>
            <a:endParaRPr sz="2400"/>
          </a:p>
          <a:p>
            <a:pPr indent="-283464" lvl="0" marL="36576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</a:pPr>
            <a:r>
              <a:rPr lang="en-US" sz="2400"/>
              <a:t>Modellarni qurishda keng tarqalgan noto'g'ri tushuncha "iloji boricha aniqroq" talab qilish xatodir.</a:t>
            </a:r>
            <a:endParaRPr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0"/>
          <p:cNvSpPr txBox="1"/>
          <p:nvPr>
            <p:ph type="title"/>
          </p:nvPr>
        </p:nvSpPr>
        <p:spPr>
          <a:xfrm>
            <a:off x="1214414" y="274638"/>
            <a:ext cx="771927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Jarayonning tezligini belgilovchi qonunlar asosida asosiy texnologik jarayonlarni tasniflash</a:t>
            </a:r>
            <a:endParaRPr sz="2800">
              <a:solidFill>
                <a:srgbClr val="FF0000"/>
              </a:solidFill>
            </a:endParaRPr>
          </a:p>
        </p:txBody>
      </p:sp>
      <p:sp>
        <p:nvSpPr>
          <p:cNvPr id="169" name="Google Shape;169;p10"/>
          <p:cNvSpPr txBox="1"/>
          <p:nvPr/>
        </p:nvSpPr>
        <p:spPr>
          <a:xfrm>
            <a:off x="1285852" y="1643050"/>
            <a:ext cx="7500990" cy="830997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O’zgarishlar tezligi qonuniyatlariga asoslangan texnologik jarayonlari</a:t>
            </a:r>
            <a:endParaRPr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0" name="Google Shape;170;p10"/>
          <p:cNvSpPr txBox="1"/>
          <p:nvPr/>
        </p:nvSpPr>
        <p:spPr>
          <a:xfrm>
            <a:off x="2071670" y="3286124"/>
            <a:ext cx="1785950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Mexanik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1" name="Google Shape;171;p10"/>
          <p:cNvSpPr txBox="1"/>
          <p:nvPr/>
        </p:nvSpPr>
        <p:spPr>
          <a:xfrm>
            <a:off x="4143372" y="3214686"/>
            <a:ext cx="1785950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Gidromexanik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2" name="Google Shape;172;p10"/>
          <p:cNvSpPr txBox="1"/>
          <p:nvPr/>
        </p:nvSpPr>
        <p:spPr>
          <a:xfrm>
            <a:off x="6286512" y="3214686"/>
            <a:ext cx="2357454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Massaolmashuv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3" name="Google Shape;173;p10"/>
          <p:cNvSpPr txBox="1"/>
          <p:nvPr/>
        </p:nvSpPr>
        <p:spPr>
          <a:xfrm>
            <a:off x="3714744" y="4143380"/>
            <a:ext cx="1714512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Membrana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4" name="Google Shape;174;p10"/>
          <p:cNvSpPr txBox="1"/>
          <p:nvPr/>
        </p:nvSpPr>
        <p:spPr>
          <a:xfrm>
            <a:off x="5786446" y="4143380"/>
            <a:ext cx="1714512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Issiqlik 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5" name="Google Shape;175;p10"/>
          <p:cNvSpPr txBox="1"/>
          <p:nvPr/>
        </p:nvSpPr>
        <p:spPr>
          <a:xfrm>
            <a:off x="1214414" y="4143380"/>
            <a:ext cx="2357454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Kimyoviy 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176" name="Google Shape;176;p10"/>
          <p:cNvCxnSpPr/>
          <p:nvPr/>
        </p:nvCxnSpPr>
        <p:spPr>
          <a:xfrm rot="5400000">
            <a:off x="892943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77" name="Google Shape;177;p10"/>
          <p:cNvCxnSpPr>
            <a:endCxn id="170" idx="0"/>
          </p:cNvCxnSpPr>
          <p:nvPr/>
        </p:nvCxnSpPr>
        <p:spPr>
          <a:xfrm flipH="1">
            <a:off x="2964645" y="2500424"/>
            <a:ext cx="35700" cy="7857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78" name="Google Shape;178;p10"/>
          <p:cNvCxnSpPr/>
          <p:nvPr/>
        </p:nvCxnSpPr>
        <p:spPr>
          <a:xfrm rot="5400000">
            <a:off x="3178959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79" name="Google Shape;179;p10"/>
          <p:cNvCxnSpPr>
            <a:stCxn id="169" idx="2"/>
            <a:endCxn id="171" idx="0"/>
          </p:cNvCxnSpPr>
          <p:nvPr/>
        </p:nvCxnSpPr>
        <p:spPr>
          <a:xfrm>
            <a:off x="5036347" y="2474047"/>
            <a:ext cx="0" cy="7407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0" name="Google Shape;180;p10"/>
          <p:cNvCxnSpPr/>
          <p:nvPr/>
        </p:nvCxnSpPr>
        <p:spPr>
          <a:xfrm rot="5400000">
            <a:off x="5322099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1" name="Google Shape;181;p10"/>
          <p:cNvCxnSpPr>
            <a:endCxn id="172" idx="0"/>
          </p:cNvCxnSpPr>
          <p:nvPr/>
        </p:nvCxnSpPr>
        <p:spPr>
          <a:xfrm>
            <a:off x="7429539" y="2500386"/>
            <a:ext cx="35700" cy="7143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/>
          <p:nvPr>
            <p:ph type="title"/>
          </p:nvPr>
        </p:nvSpPr>
        <p:spPr>
          <a:xfrm>
            <a:off x="1214414" y="274638"/>
            <a:ext cx="771927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Jarayonning tezligini belgilovchi qonunlar asosida asosiy texnologik jarayonlarni tasniflash</a:t>
            </a:r>
            <a:endParaRPr sz="2800">
              <a:solidFill>
                <a:srgbClr val="FF0000"/>
              </a:solidFill>
            </a:endParaRPr>
          </a:p>
        </p:txBody>
      </p:sp>
      <p:sp>
        <p:nvSpPr>
          <p:cNvPr id="187" name="Google Shape;187;p11"/>
          <p:cNvSpPr txBox="1"/>
          <p:nvPr/>
        </p:nvSpPr>
        <p:spPr>
          <a:xfrm>
            <a:off x="1285852" y="1643050"/>
            <a:ext cx="7500990" cy="830997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Tashkil etish asosida tasniflangan asosiy texnologik jarayonlari </a:t>
            </a:r>
            <a:endParaRPr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88" name="Google Shape;188;p11"/>
          <p:cNvSpPr txBox="1"/>
          <p:nvPr/>
        </p:nvSpPr>
        <p:spPr>
          <a:xfrm>
            <a:off x="3714744" y="4143380"/>
            <a:ext cx="1714512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Uzluksiz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89" name="Google Shape;189;p11"/>
          <p:cNvSpPr txBox="1"/>
          <p:nvPr/>
        </p:nvSpPr>
        <p:spPr>
          <a:xfrm>
            <a:off x="5786446" y="4143380"/>
            <a:ext cx="1714512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Ko’shilgan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90" name="Google Shape;190;p11"/>
          <p:cNvSpPr txBox="1"/>
          <p:nvPr/>
        </p:nvSpPr>
        <p:spPr>
          <a:xfrm>
            <a:off x="1214414" y="4143380"/>
            <a:ext cx="2357454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Davriy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191" name="Google Shape;191;p11"/>
          <p:cNvCxnSpPr/>
          <p:nvPr/>
        </p:nvCxnSpPr>
        <p:spPr>
          <a:xfrm rot="5400000">
            <a:off x="892943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92" name="Google Shape;192;p11"/>
          <p:cNvCxnSpPr/>
          <p:nvPr/>
        </p:nvCxnSpPr>
        <p:spPr>
          <a:xfrm rot="5400000">
            <a:off x="3178959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93" name="Google Shape;193;p11"/>
          <p:cNvCxnSpPr/>
          <p:nvPr/>
        </p:nvCxnSpPr>
        <p:spPr>
          <a:xfrm rot="5400000">
            <a:off x="5322099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"/>
          <p:cNvSpPr txBox="1"/>
          <p:nvPr>
            <p:ph type="title"/>
          </p:nvPr>
        </p:nvSpPr>
        <p:spPr>
          <a:xfrm>
            <a:off x="1214414" y="274638"/>
            <a:ext cx="771927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Jarayonning tezligini belgilovchi qonunlar asosida asosiy texnologik jarayonlarni tasniflash</a:t>
            </a:r>
            <a:endParaRPr sz="2800">
              <a:solidFill>
                <a:srgbClr val="FF0000"/>
              </a:solidFill>
            </a:endParaRPr>
          </a:p>
        </p:txBody>
      </p:sp>
      <p:sp>
        <p:nvSpPr>
          <p:cNvPr id="199" name="Google Shape;199;p12"/>
          <p:cNvSpPr txBox="1"/>
          <p:nvPr/>
        </p:nvSpPr>
        <p:spPr>
          <a:xfrm>
            <a:off x="1285852" y="1643050"/>
            <a:ext cx="7500990" cy="830997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Parametrlari vaqt bilan o’zgarishi alomati bo’yicha jarayonlar va fizikaviy holatlar tasniflanishi</a:t>
            </a:r>
            <a:endParaRPr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0" name="Google Shape;200;p12"/>
          <p:cNvSpPr txBox="1"/>
          <p:nvPr/>
        </p:nvSpPr>
        <p:spPr>
          <a:xfrm>
            <a:off x="5786446" y="4143380"/>
            <a:ext cx="1714512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Tasodifiy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1" name="Google Shape;201;p12"/>
          <p:cNvSpPr txBox="1"/>
          <p:nvPr/>
        </p:nvSpPr>
        <p:spPr>
          <a:xfrm>
            <a:off x="1214414" y="4143380"/>
            <a:ext cx="2357454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Derminant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202" name="Google Shape;202;p12"/>
          <p:cNvCxnSpPr/>
          <p:nvPr/>
        </p:nvCxnSpPr>
        <p:spPr>
          <a:xfrm rot="5400000">
            <a:off x="1608117" y="3321049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203" name="Google Shape;203;p12"/>
          <p:cNvCxnSpPr/>
          <p:nvPr/>
        </p:nvCxnSpPr>
        <p:spPr>
          <a:xfrm rot="5400000">
            <a:off x="5322099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"/>
          <p:cNvSpPr txBox="1"/>
          <p:nvPr>
            <p:ph type="title"/>
          </p:nvPr>
        </p:nvSpPr>
        <p:spPr>
          <a:xfrm>
            <a:off x="1214414" y="274638"/>
            <a:ext cx="771927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Jarayonning tezligini belgilovchi qonunlar asosida asosiy texnologik jarayonlarni tasniflash</a:t>
            </a:r>
            <a:endParaRPr sz="2800">
              <a:solidFill>
                <a:srgbClr val="FF0000"/>
              </a:solidFill>
            </a:endParaRPr>
          </a:p>
        </p:txBody>
      </p:sp>
      <p:sp>
        <p:nvSpPr>
          <p:cNvPr id="209" name="Google Shape;209;p13"/>
          <p:cNvSpPr txBox="1"/>
          <p:nvPr/>
        </p:nvSpPr>
        <p:spPr>
          <a:xfrm>
            <a:off x="1285852" y="1643050"/>
            <a:ext cx="7500990" cy="830997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Parametrlari vaqt bilan o’zgarishi alomati bo’yicha jarayonlar va fizikaviy holatlar tasniflanishi</a:t>
            </a:r>
            <a:endParaRPr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10" name="Google Shape;210;p13"/>
          <p:cNvSpPr txBox="1"/>
          <p:nvPr/>
        </p:nvSpPr>
        <p:spPr>
          <a:xfrm>
            <a:off x="5786446" y="4143380"/>
            <a:ext cx="1714512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Tasodifiy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11" name="Google Shape;211;p13"/>
          <p:cNvSpPr txBox="1"/>
          <p:nvPr/>
        </p:nvSpPr>
        <p:spPr>
          <a:xfrm>
            <a:off x="1214414" y="4143380"/>
            <a:ext cx="2357454" cy="400110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Derminant</a:t>
            </a:r>
            <a:endParaRPr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212" name="Google Shape;212;p13"/>
          <p:cNvCxnSpPr/>
          <p:nvPr/>
        </p:nvCxnSpPr>
        <p:spPr>
          <a:xfrm rot="5400000">
            <a:off x="1608117" y="3321049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213" name="Google Shape;213;p13"/>
          <p:cNvCxnSpPr/>
          <p:nvPr/>
        </p:nvCxnSpPr>
        <p:spPr>
          <a:xfrm rot="5400000">
            <a:off x="5322099" y="3321843"/>
            <a:ext cx="1643074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O'tish jarayonlarining namunalari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C:\Users\User\Desktop\14 конкурентоспособность новых технологий\7.png" id="219" name="Google Shape;219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57356" y="1785926"/>
            <a:ext cx="6429420" cy="3071834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4"/>
          <p:cNvSpPr txBox="1"/>
          <p:nvPr/>
        </p:nvSpPr>
        <p:spPr>
          <a:xfrm>
            <a:off x="1643042" y="5429264"/>
            <a:ext cx="735811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a. –so’niyatgan jarayon (sovutish)   b. - tovsh    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5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562214"/>
              </a:buClr>
              <a:buSzPct val="100000"/>
              <a:buFont typeface="Gill Sans"/>
              <a:buNone/>
            </a:pPr>
            <a:r>
              <a:rPr b="1" lang="en-US"/>
              <a:t>Hujjatlarning namunaviy shakllari va turlari</a:t>
            </a:r>
            <a:endParaRPr/>
          </a:p>
        </p:txBody>
      </p:sp>
      <p:sp>
        <p:nvSpPr>
          <p:cNvPr id="226" name="Google Shape;226;p15"/>
          <p:cNvSpPr txBox="1"/>
          <p:nvPr>
            <p:ph idx="1" type="body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20903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 b="1"/>
          </a:p>
          <a:p>
            <a:pPr indent="-283464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Char char="⚫"/>
            </a:pPr>
            <a:r>
              <a:rPr b="1" lang="en-US"/>
              <a:t>1-jadval</a:t>
            </a:r>
            <a:endParaRPr/>
          </a:p>
          <a:p>
            <a:pPr indent="-283464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Char char="⚫"/>
            </a:pPr>
            <a:r>
              <a:rPr lang="en-US"/>
              <a:t> </a:t>
            </a:r>
            <a:endParaRPr/>
          </a:p>
          <a:p>
            <a:pPr indent="-120903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  <a:p>
            <a:pPr indent="-120903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  <a:p>
            <a:pPr indent="-120903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  <a:p>
            <a:pPr indent="-283464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</p:txBody>
      </p:sp>
      <p:graphicFrame>
        <p:nvGraphicFramePr>
          <p:cNvPr id="227" name="Google Shape;227;p15"/>
          <p:cNvGraphicFramePr/>
          <p:nvPr/>
        </p:nvGraphicFramePr>
        <p:xfrm>
          <a:off x="1524000" y="164305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{B4C828C4-BE74-4600-9B81-5F31FBE7C1F3}</a:tableStyleId>
              </a:tblPr>
              <a:tblGrid>
                <a:gridCol w="1851425"/>
                <a:gridCol w="1851425"/>
                <a:gridCol w="1851425"/>
                <a:gridCol w="1851425"/>
              </a:tblGrid>
              <a:tr h="857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Aniq 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Noma’lum 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Qaror 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1381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To'g'ridan-to'g'ri vazifa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X,M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Y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Y=M(X)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12941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Teskari muammo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Y,M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X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X=M–1(Y)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13495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Modelni o'rnatish vazifasi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X,Y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M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Gill Sans"/>
                        <a:buNone/>
                      </a:pPr>
                      <a:r>
                        <a:rPr lang="en-US" sz="1800" u="none" cap="none" strike="noStrike"/>
                        <a:t>M=f (X, Y)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6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Modellashning pogonalari va vazifalari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C:\Users\User\Desktop\14 конкурентоспособность новых технологий\1S.jpg" id="233" name="Google Shape;233;p1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43833" r="0" t="0"/>
          <a:stretch/>
        </p:blipFill>
        <p:spPr>
          <a:xfrm>
            <a:off x="5143504" y="1857364"/>
            <a:ext cx="3571900" cy="4143404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6"/>
          <p:cNvSpPr txBox="1"/>
          <p:nvPr/>
        </p:nvSpPr>
        <p:spPr>
          <a:xfrm>
            <a:off x="1714480" y="2143116"/>
            <a:ext cx="3286148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Strategiya va marketing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Korhona boshqaruvi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Ishlab chiqarishni tayyorlash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Ishlab chiqarish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7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Modellar turlari. Modellar quyidagilar bo'lishi mumkin: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40" name="Google Shape;240;p17"/>
          <p:cNvSpPr txBox="1"/>
          <p:nvPr>
            <p:ph idx="1" type="body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61950" lvl="0" marL="107632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Font typeface="Gill Sans"/>
              <a:buAutoNum type="arabicPeriod"/>
            </a:pPr>
            <a:r>
              <a:rPr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fenomenologik va mavhum;</a:t>
            </a:r>
            <a:endParaRPr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1076325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80"/>
              <a:buFont typeface="Gill Sans"/>
              <a:buAutoNum type="arabicPeriod"/>
            </a:pPr>
            <a:r>
              <a:rPr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faol va passiv;</a:t>
            </a:r>
            <a:endParaRPr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1076325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80"/>
              <a:buFont typeface="Gill Sans"/>
              <a:buAutoNum type="arabicPeriod"/>
            </a:pPr>
            <a:r>
              <a:rPr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statik va dinamik;</a:t>
            </a:r>
            <a:endParaRPr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1076325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80"/>
              <a:buFont typeface="Gill Sans"/>
              <a:buAutoNum type="arabicPeriod"/>
            </a:pPr>
            <a:r>
              <a:rPr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diskret va uzluksiz;</a:t>
            </a:r>
            <a:endParaRPr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1076325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80"/>
              <a:buFont typeface="Gill Sans"/>
              <a:buAutoNum type="arabicPeriod"/>
            </a:pPr>
            <a:r>
              <a:rPr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deterministik va stoxastik;</a:t>
            </a:r>
            <a:endParaRPr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1076325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80"/>
              <a:buFont typeface="Gill Sans"/>
              <a:buAutoNum type="arabicPeriod"/>
            </a:pPr>
            <a:r>
              <a:rPr lang="en-US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funktsional va ob'ekt.</a:t>
            </a:r>
            <a:endParaRPr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8"/>
          <p:cNvSpPr txBox="1"/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>
                <a:solidFill>
                  <a:srgbClr val="FF0000"/>
                </a:solidFill>
              </a:rPr>
              <a:t>Modellashtirish jarayonidagi qadamlar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46" name="Google Shape;246;p18"/>
          <p:cNvSpPr txBox="1"/>
          <p:nvPr>
            <p:ph idx="1" type="body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3464" lvl="0" marL="3657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60"/>
              <a:buChar char="⚫"/>
            </a:pPr>
            <a:r>
              <a:rPr b="1" lang="en-US">
                <a:solidFill>
                  <a:srgbClr val="FF0000"/>
                </a:solidFill>
              </a:rPr>
              <a:t>Jarayonning tezligini belgilovchi qonunlar asosida asosiy texnologik jarayonlarni tasniflash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/>
          <p:nvPr/>
        </p:nvSpPr>
        <p:spPr>
          <a:xfrm>
            <a:off x="1286149" y="1571612"/>
            <a:ext cx="7130938" cy="47863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266700" lvl="0" marL="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Agent yondashuv, u, reaktiv va intellektual vositalar orqali tizim ob'ektlarining o'zaro ta'sirini o'rganish bilan shug'ullanadi. Aqlli agent modeli quyidagi shaklda taqdim etiladi:</a:t>
            </a:r>
            <a:endParaRPr/>
          </a:p>
          <a:p>
            <a:pPr indent="266700" lvl="0" marL="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Agent=&lt;Name, G_Ag, prior, KB_Ag, M_In, M_Out, SPA, Control_O, AU, AD&gt;,</a:t>
            </a:r>
            <a:endParaRPr/>
          </a:p>
          <a:p>
            <a:pPr indent="266700" lvl="0" marL="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 erda: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Name - agent nomi;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G_Ag - agentning maqsadlari;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Prior - agentning ustuvorligi;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KB_Ag - agentning bilim bazasi 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M_In - kiruvchi xabarlar soni;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M_Out - chiquvchi xabarlar soni;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SPA - xatti-senariyalar;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Control_O - resurslarni konvertatsiya qilish jarayonining ko'plab boshqariladigan ob'ektlari;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 - boshliqlarning ko'plab agentlari ;</a:t>
            </a:r>
            <a:endParaRPr/>
          </a:p>
          <a:p>
            <a:pPr indent="-901700" lvl="0" marL="1727200" marR="0" rtl="0" algn="l">
              <a:lnSpc>
                <a:spcPct val="17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 - bo'ysunuvchilarning ko'p agentlari.</a:t>
            </a:r>
            <a:endParaRPr/>
          </a:p>
          <a:p>
            <a:pPr indent="266700" lvl="0" marL="0" marR="0" rtl="0" algn="l">
              <a:lnSpc>
                <a:spcPct val="171428"/>
              </a:lnSpc>
              <a:spcBef>
                <a:spcPts val="147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19"/>
          <p:cNvSpPr/>
          <p:nvPr/>
        </p:nvSpPr>
        <p:spPr>
          <a:xfrm>
            <a:off x="1357290" y="500042"/>
            <a:ext cx="664373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Multiagent yondashuv</a:t>
            </a:r>
            <a:endParaRPr sz="32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0"/>
          <p:cNvGraphicFramePr/>
          <p:nvPr/>
        </p:nvGraphicFramePr>
        <p:xfrm>
          <a:off x="1702580" y="51809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{2C10E767-A60F-4536-BA15-269D9DB37F9B}</a:tableStyleId>
              </a:tblPr>
              <a:tblGrid>
                <a:gridCol w="1711875"/>
                <a:gridCol w="5158075"/>
              </a:tblGrid>
              <a:tr h="366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Muammo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2794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Vazifa va chegaraviy holatlani aniqlsh</a:t>
                      </a:r>
                      <a:endParaRPr/>
                    </a:p>
                  </a:txBody>
                  <a:tcPr marT="0" marB="0" marR="0" marL="0" anchor="ctr"/>
                </a:tc>
              </a:tr>
              <a:tr h="6673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Obyekt va konuniyatlar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279400" marR="0" rtl="0" algn="l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Formalizatsiya, atamalar, belgilash, o’lchamlar</a:t>
                      </a:r>
                      <a:endParaRPr/>
                    </a:p>
                  </a:txBody>
                  <a:tcPr marT="0" marB="0" marR="0" marL="0" anchor="ctr"/>
                </a:tc>
              </a:tr>
              <a:tr h="684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Masala,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42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savol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2794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Elementlar va aloqalar turlarini tanlash,</a:t>
                      </a:r>
                      <a:endParaRPr/>
                    </a:p>
                  </a:txBody>
                  <a:tcPr marT="0" marB="0" marR="0" marL="0"/>
                </a:tc>
              </a:tr>
              <a:tr h="693075">
                <a:tc>
                  <a:txBody>
                    <a:bodyPr/>
                    <a:lstStyle/>
                    <a:p>
                      <a:pPr indent="0" lvl="0" marL="1270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O’lchamlarni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ctr">
                        <a:spcBef>
                          <a:spcPts val="42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berish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Hisoblash apparatini moslash</a:t>
                      </a:r>
                      <a:endParaRPr/>
                    </a:p>
                  </a:txBody>
                  <a:tcPr marT="0" marB="0" marR="0" marL="0"/>
                </a:tc>
              </a:tr>
              <a:tr h="526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Moslash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3556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Modelni moslash</a:t>
                      </a:r>
                      <a:endParaRPr/>
                    </a:p>
                  </a:txBody>
                  <a:tcPr marT="0" marB="0" marR="0" marL="0" anchor="ctr"/>
                </a:tc>
              </a:tr>
              <a:tr h="661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Qaror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279400" marR="0" rtl="0" algn="l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Xisoblash eksperimenti. Masalani echish. Tahlil va sintez.</a:t>
                      </a:r>
                      <a:endParaRPr/>
                    </a:p>
                  </a:txBody>
                  <a:tcPr marT="0" marB="0" marR="0" marL="0" anchor="ctr"/>
                </a:tc>
              </a:tr>
              <a:tr h="501200">
                <a:tc>
                  <a:txBody>
                    <a:bodyPr/>
                    <a:lstStyle/>
                    <a:p>
                      <a:pPr indent="0" lvl="0" marL="2413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Tekshirish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2794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Aniqlilikni baholash. Taqdim etish.</a:t>
                      </a:r>
                      <a:endParaRPr/>
                    </a:p>
                  </a:txBody>
                  <a:tcPr marT="0" marB="0" marR="0" marL="0" anchor="ctr"/>
                </a:tc>
              </a:tr>
              <a:tr h="595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Ierarhik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42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tizimlash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355600" marR="0" rtl="0" algn="l">
                        <a:lnSpc>
                          <a:spcPct val="115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Tizimlashtirish. Qarorni eski tizimlarga kiritish.</a:t>
                      </a:r>
                      <a:endParaRPr/>
                    </a:p>
                  </a:txBody>
                  <a:tcPr marT="0" marB="0" marR="0" marL="0" anchor="ctr"/>
                </a:tc>
              </a:tr>
            </a:tbl>
          </a:graphicData>
        </a:graphic>
      </p:graphicFrame>
      <p:sp>
        <p:nvSpPr>
          <p:cNvPr id="258" name="Google Shape;258;p20"/>
          <p:cNvSpPr/>
          <p:nvPr/>
        </p:nvSpPr>
        <p:spPr>
          <a:xfrm>
            <a:off x="2928926" y="5357826"/>
            <a:ext cx="4554956" cy="1270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Modellashtirish jarayonidagi qadamlar</a:t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1"/>
          <p:cNvSpPr/>
          <p:nvPr/>
        </p:nvSpPr>
        <p:spPr>
          <a:xfrm>
            <a:off x="1588338" y="477036"/>
            <a:ext cx="6902453" cy="48093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Modelning roli</a:t>
            </a:r>
            <a:endParaRPr b="1" sz="3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21"/>
          <p:cNvSpPr/>
          <p:nvPr/>
        </p:nvSpPr>
        <p:spPr>
          <a:xfrm>
            <a:off x="1500166" y="1214422"/>
            <a:ext cx="7127066" cy="36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54000" lvl="0" marL="254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Modelni yaratish orqali tadqiqotchi:</a:t>
            </a:r>
            <a:endParaRPr/>
          </a:p>
          <a:p>
            <a:pPr indent="-542925" lvl="0" marL="809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  ob'ektning xususiyatlari va xulq-atvorini model qurilgan maydon ichida va undan tashqarida (oqilona foydalanish bilan) taxmin qilish (modelning bashorat qiluvchi roli);</a:t>
            </a:r>
            <a:endParaRPr/>
          </a:p>
          <a:p>
            <a:pPr indent="-542925" lvl="0" marL="809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  ob'ektni boshqarish, eng yaxshi ta'sirlarni tanlab olish, ularni model bo'yicha sinab ko'rish (boshqarish roli);</a:t>
            </a:r>
            <a:endParaRPr/>
          </a:p>
          <a:p>
            <a:pPr indent="-542925" lvl="0" marL="809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   o'zi yaratgan hodisa yoki ob'ektni bilish (modelning kognitiv roli);</a:t>
            </a:r>
            <a:endParaRPr/>
          </a:p>
          <a:p>
            <a:pPr indent="-542925" lvl="0" marL="809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   modelni simulyator yoki o'yin sifatida ishlatish (o'qitish roli) yordamida ob'ektlarni boshqarish bo'yicha ko'nikmalarni egallash;</a:t>
            </a:r>
            <a:endParaRPr/>
          </a:p>
          <a:p>
            <a:pPr indent="-542925" lvl="0" marL="809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   modelni o'zgartirish va uni sinab ko'rish orqali ob'ektni takomillashtirish (dizayndagi roli).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2"/>
          <p:cNvSpPr/>
          <p:nvPr/>
        </p:nvSpPr>
        <p:spPr>
          <a:xfrm>
            <a:off x="1286148" y="477036"/>
            <a:ext cx="7112512" cy="1153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2667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Modelning yetarliligi</a:t>
            </a:r>
            <a:endParaRPr b="1" sz="3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22"/>
          <p:cNvSpPr/>
          <p:nvPr/>
        </p:nvSpPr>
        <p:spPr>
          <a:xfrm>
            <a:off x="1357290" y="1285860"/>
            <a:ext cx="7112512" cy="47149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266700" lvl="0" marL="0" marR="0" rtl="0" algn="l">
              <a:lnSpc>
                <a:spcPct val="8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 cheklangan ketma-ketlikning ifodasi va aniq o'rganish uchun mohiyatning faqat eng muhim jihatlari bo'lgani uchun, u modellashtirilgan ob'ekt bilan mutlaqo bir xil bo'lishi mumkin emas.</a:t>
            </a:r>
            <a:endParaRPr/>
          </a:p>
          <a:p>
            <a:pPr indent="266700" lvl="0" marL="0" marR="0" rtl="0" algn="l">
              <a:lnSpc>
                <a:spcPct val="85714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Bundan tashqari, haqiqiy ob'ekt bilim uchun cheksizdir. Shuning uchun, modelni qurishda cheksiz aniqlikka intilish mantiqsiz.</a:t>
            </a:r>
            <a:endParaRPr/>
          </a:p>
          <a:p>
            <a:pPr indent="266700" lvl="0" marL="0" marR="0" rtl="0" algn="l">
              <a:lnSpc>
                <a:spcPct val="85714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Kerakli etarlilik darajasini bilish uchun odatda qo'pol, sodda modellardan boshlab tobora murakkabroq va aniqroq modellarga o'tadigan bir qator modellar quriladi.</a:t>
            </a:r>
            <a:endParaRPr/>
          </a:p>
          <a:p>
            <a:pPr indent="266700" lvl="0" marL="0" marR="0" rtl="0" algn="l">
              <a:lnSpc>
                <a:spcPct val="85714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Keyingi modelni qurish xarajatlari modeldagi rejalashtirilgan rentabellikdan oshib ketishi bilanoq, modelni takomillashtirish to'xtatiladi.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/>
          <p:nvPr/>
        </p:nvSpPr>
        <p:spPr>
          <a:xfrm>
            <a:off x="1286148" y="477036"/>
            <a:ext cx="7112512" cy="1153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2667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Modelning yetarliligi</a:t>
            </a:r>
            <a:endParaRPr b="1" sz="3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23"/>
          <p:cNvSpPr/>
          <p:nvPr/>
        </p:nvSpPr>
        <p:spPr>
          <a:xfrm>
            <a:off x="1285852" y="1214422"/>
            <a:ext cx="7112512" cy="36433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266700" lvl="0" marL="0" marR="0" rtl="0" algn="l">
              <a:lnSpc>
                <a:spcPct val="8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Dastlabki qadamlar har qanday mavjud universal modellashtirish paketida amalga oshiriladi. </a:t>
            </a:r>
            <a:endParaRPr/>
          </a:p>
          <a:p>
            <a:pPr indent="266700" lvl="0" marL="0" marR="0" rtl="0" algn="l">
              <a:lnSpc>
                <a:spcPct val="85714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Modellashtirish texnologik sinfning amaliy muhandislik fanidir.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266700" lvl="0" marL="0" marR="0" rtl="0" algn="l">
              <a:lnSpc>
                <a:spcPct val="85714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Modellashtirish - bu modellarni yaratish va ularni o'zlarining universal usullari, shuningdek, tegishli fanlarning aniq usullari (matematika, operatsiyalarni tadqiq qilish, dasturlash) yordamida o'rganishga qaratilgan intizom.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4"/>
          <p:cNvSpPr/>
          <p:nvPr/>
        </p:nvSpPr>
        <p:spPr>
          <a:xfrm>
            <a:off x="1285852" y="2058683"/>
            <a:ext cx="1658654" cy="28705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Avtomatlash tirilgan Tuzilmaviy -parametric tahlili</a:t>
            </a:r>
            <a:endParaRPr sz="28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24"/>
          <p:cNvSpPr/>
          <p:nvPr/>
        </p:nvSpPr>
        <p:spPr>
          <a:xfrm>
            <a:off x="3206158" y="1939424"/>
            <a:ext cx="305875" cy="12512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24"/>
          <p:cNvSpPr/>
          <p:nvPr/>
        </p:nvSpPr>
        <p:spPr>
          <a:xfrm>
            <a:off x="3214678" y="1071546"/>
            <a:ext cx="5786478" cy="8572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Fizikaviy modellashtirish: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  Fizikaviy model tuzish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  Fizikaviy hususiyatlarini o’rganish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247904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   Static va dinamik ko’rsatkichlarini olish va tadqiq etish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24"/>
          <p:cNvSpPr/>
          <p:nvPr/>
        </p:nvSpPr>
        <p:spPr>
          <a:xfrm>
            <a:off x="4143372" y="2285992"/>
            <a:ext cx="345250" cy="9180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24"/>
          <p:cNvSpPr/>
          <p:nvPr/>
        </p:nvSpPr>
        <p:spPr>
          <a:xfrm>
            <a:off x="4071934" y="3357562"/>
            <a:ext cx="302190" cy="1231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24"/>
          <p:cNvSpPr/>
          <p:nvPr/>
        </p:nvSpPr>
        <p:spPr>
          <a:xfrm>
            <a:off x="1071538" y="4857760"/>
            <a:ext cx="4071966" cy="8328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Imitatsion modellashtirish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  Xisoblash tajribani rejalashtirish:</a:t>
            </a:r>
            <a:endParaRPr/>
          </a:p>
          <a:p>
            <a:pPr indent="-203200" lvl="0" marL="203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  Tajribalar va quzatuvl ar natijalarini qayta ishlash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   Natijalar to’g’ri va mosligini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7" name="Google Shape;287;p24"/>
          <p:cNvSpPr/>
          <p:nvPr/>
        </p:nvSpPr>
        <p:spPr>
          <a:xfrm>
            <a:off x="5286380" y="4714884"/>
            <a:ext cx="3643338" cy="15716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Dickret kompyuter modelini tuzish: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  Diskretlash ol’chamlarini belgilash,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  Dasturiy joriy etishni ishlab chiqish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24"/>
          <p:cNvSpPr/>
          <p:nvPr/>
        </p:nvSpPr>
        <p:spPr>
          <a:xfrm>
            <a:off x="3214678" y="2714620"/>
            <a:ext cx="5000660" cy="7585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41300" lvl="0" marL="2413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Matematik modellashtirish:</a:t>
            </a:r>
            <a:endParaRPr/>
          </a:p>
          <a:p>
            <a:pPr indent="-241300" lvl="0" marL="2413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  Eg kulay shaklda matematik modelini tuzish (differtsial tenglama, statistic model, grafa tuzilmasi va x.k.)</a:t>
            </a:r>
            <a:endParaRPr/>
          </a:p>
          <a:p>
            <a:pPr indent="-241300" lvl="0" marL="2413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  Modelning taxlili (cheklamalar va tegisli o’lchovlar va x.k)</a:t>
            </a:r>
            <a:endParaRPr/>
          </a:p>
        </p:txBody>
      </p:sp>
      <p:sp>
        <p:nvSpPr>
          <p:cNvPr id="289" name="Google Shape;289;p24"/>
          <p:cNvSpPr/>
          <p:nvPr/>
        </p:nvSpPr>
        <p:spPr>
          <a:xfrm>
            <a:off x="1142976" y="0"/>
            <a:ext cx="764386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 mashinasozlik korhonasi faoliyatini modellashtirish</a:t>
            </a:r>
            <a:endParaRPr b="1" sz="3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4" name="Google Shape;294;p25"/>
          <p:cNvGraphicFramePr/>
          <p:nvPr/>
        </p:nvGraphicFramePr>
        <p:xfrm>
          <a:off x="1071538" y="14285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{2C10E767-A60F-4536-BA15-269D9DB37F9B}</a:tableStyleId>
              </a:tblPr>
              <a:tblGrid>
                <a:gridCol w="477275"/>
                <a:gridCol w="3312700"/>
                <a:gridCol w="891750"/>
                <a:gridCol w="743125"/>
                <a:gridCol w="743125"/>
                <a:gridCol w="817450"/>
                <a:gridCol w="944150"/>
              </a:tblGrid>
              <a:tr h="8271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N°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Paramtr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Arena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21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11.0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Anylogic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21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Simul8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21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2007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85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eM-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85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Plant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85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7.6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BPSim.MAS</a:t>
                      </a:r>
                      <a:endParaRPr/>
                    </a:p>
                  </a:txBody>
                  <a:tcPr marT="0" marB="0" marR="0" marL="0" anchor="ctr"/>
                </a:tc>
              </a:tr>
              <a:tr h="266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</a:t>
                      </a:r>
                      <a:endParaRPr/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Mahinasozlik hususiyatlari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</a:tr>
              <a:tr h="266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1.1</a:t>
                      </a:r>
                      <a:endParaRPr/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Muraqqab holatni modellashtirish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266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1.2</a:t>
                      </a:r>
                      <a:endParaRPr/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Texnologik jihozlarni yuklanishi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53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1.3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CALS-texnolgiya standartlarini ishlatish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</a:tr>
              <a:tr h="53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1.4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Modellarni korhona axborot tizimlari bilan mujassamlash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53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1.5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Bo’limlar o’rtasida resurslarni optimal taqsimlash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</a:tr>
              <a:tr h="53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Resurslar, jarayonlar va mablag’lar nazorati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266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/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Kop agentlilik modellashtirish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/>
                </a:tc>
              </a:tr>
              <a:tr h="53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3.1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Bosh qaror qabil qiluvchi (BQQQ) eleenti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388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3.2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Axborot bazasi va qaror qabul qilish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266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Modelning grafik tuilmasi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266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Kodlarni qayta ishlatish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560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Programmalamaydigan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foydalanuvchi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</a:tr>
              <a:tr h="53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Model muallifi kengaytirish bazalarni yaratib borishi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</a:t>
                      </a:r>
                      <a:endParaRPr/>
                    </a:p>
                  </a:txBody>
                  <a:tcPr marT="0" marB="0" marR="0" marL="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HeT</a:t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6"/>
          <p:cNvSpPr/>
          <p:nvPr/>
        </p:nvSpPr>
        <p:spPr>
          <a:xfrm>
            <a:off x="1071538" y="473126"/>
            <a:ext cx="7858179" cy="53133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Intellektual agent quyidagi harakatlarni amalga oshiradi:</a:t>
            </a:r>
            <a:endParaRPr/>
          </a:p>
          <a:p>
            <a:pPr indent="0" lvl="0" marL="85725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   tashqi parametrlarni tahlil qiladi;</a:t>
            </a:r>
            <a:endParaRPr/>
          </a:p>
          <a:p>
            <a:pPr indent="0" lvl="0" marL="85725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   vaziyatni tashxislaydi,</a:t>
            </a:r>
            <a:endParaRPr/>
          </a:p>
          <a:p>
            <a:pPr indent="0" lvl="0" marL="85725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   bilim bazasiga murojaat qiladi va qaror qabul qiladi;</a:t>
            </a:r>
            <a:endParaRPr/>
          </a:p>
          <a:p>
            <a:pPr indent="0" lvl="0" marL="85725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   maqsadlarni belgilaydi va maqsadga erishishni nazorat qiladi;</a:t>
            </a:r>
            <a:endParaRPr/>
          </a:p>
          <a:p>
            <a:pPr indent="0" lvl="0" marL="8572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   maqsadlarni va boshqa shaxslarning konvertatsiya qilish jarayoni ob'ektlariga, shuningdek boshqa agentlarga topshiradi;</a:t>
            </a:r>
            <a:endParaRPr/>
          </a:p>
          <a:p>
            <a:pPr indent="0" lvl="0" marL="85725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   xabarlar almashiladi.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7"/>
          <p:cNvSpPr/>
          <p:nvPr/>
        </p:nvSpPr>
        <p:spPr>
          <a:xfrm>
            <a:off x="1357290" y="1142984"/>
            <a:ext cx="1964233" cy="938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Imitatsion modellashtirish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27"/>
          <p:cNvSpPr/>
          <p:nvPr/>
        </p:nvSpPr>
        <p:spPr>
          <a:xfrm>
            <a:off x="5143504" y="2357430"/>
            <a:ext cx="1557109" cy="483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Axborot tizimlar bilan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27"/>
          <p:cNvSpPr/>
          <p:nvPr/>
        </p:nvSpPr>
        <p:spPr>
          <a:xfrm>
            <a:off x="1214414" y="2285992"/>
            <a:ext cx="4000528" cy="12771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Intellektual sub tizim (ma’lumotlar bazasi va mantiqiy hulosa qilish mashinasi )</a:t>
            </a:r>
            <a:endParaRPr/>
          </a:p>
          <a:p>
            <a:pPr indent="0" lvl="0" marL="0" marR="0" rtl="0" algn="l">
              <a:spcBef>
                <a:spcPts val="84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Rejalarni muvofiqlashtirish sub tizimi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27"/>
          <p:cNvSpPr/>
          <p:nvPr/>
        </p:nvSpPr>
        <p:spPr>
          <a:xfrm>
            <a:off x="5143504" y="3000372"/>
            <a:ext cx="3071834" cy="2857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Tarmoq grafiklar tuzish sub tizimi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27"/>
          <p:cNvSpPr/>
          <p:nvPr/>
        </p:nvSpPr>
        <p:spPr>
          <a:xfrm>
            <a:off x="1714480" y="285728"/>
            <a:ext cx="6643734" cy="1428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Rejalashtirishning multiagent tizimi tuzilmasi</a:t>
            </a:r>
            <a:endParaRPr b="1" sz="3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8"/>
          <p:cNvSpPr/>
          <p:nvPr/>
        </p:nvSpPr>
        <p:spPr>
          <a:xfrm>
            <a:off x="1071538" y="142852"/>
            <a:ext cx="7858180" cy="60722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1905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Xulosa va takliflar</a:t>
            </a:r>
            <a:endParaRPr b="1" sz="28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279400" lvl="0" marL="0" marR="0" rtl="0" algn="l">
              <a:spcBef>
                <a:spcPts val="126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Mashinasozlik ishlab chiqarish jarayonlarini (Arena, AnyLogic, Simul8, eM-Plant) simulyatsiya qilish tizimlarini tahlili va multitagent yondashuvni qo'llab-quvvatlash va CALS texnologiyasi bilan integratsiya qilish qobiliyatini ta'kidlash imkonini berdi.</a:t>
            </a:r>
            <a:endParaRPr/>
          </a:p>
          <a:p>
            <a:pPr indent="2794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Korhona boshkaruv tizimini modellashtirishda imitatsiya modeli axborot texnologiyalarni kompleks ishlatish natijasi bo’lib katta texnika, iqtisodiy va xo’jalik sohalarda yuqori samara beradi.</a:t>
            </a:r>
            <a:endParaRPr/>
          </a:p>
          <a:p>
            <a:pPr indent="2794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Kop agentlik va tamoiylik imitatsiya modellari rorhona ishlab chiqarishning eng mos usulligi anilangan va uni joriy etish katta iqtisodiy samara bermoqda.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9"/>
          <p:cNvSpPr txBox="1"/>
          <p:nvPr>
            <p:ph idx="1" type="body"/>
          </p:nvPr>
        </p:nvSpPr>
        <p:spPr>
          <a:xfrm>
            <a:off x="1142976" y="785794"/>
            <a:ext cx="7500990" cy="56436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3464" lvl="0" marL="36576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b="1" lang="en-US" sz="28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Autodesk 123D</a:t>
            </a: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3D dizaynni osonlashtirishga mo'ljallangan bepul dasturlar va dasturlar guruhi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83464" lvl="0" marL="36576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2240"/>
              <a:buChar char="⚫"/>
            </a:pPr>
            <a:r>
              <a:rPr b="1" lang="en-US" sz="2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Tinkercad</a:t>
            </a: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3D tarkibni yaratish va chop etish uchun mo'ljallangan juda oddiy, bepul onlayn СAD dasturi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83464" lvl="0" marL="36576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2240"/>
              <a:buChar char="⚫"/>
            </a:pPr>
            <a:r>
              <a:rPr b="1" lang="en-US" sz="2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SketchUp</a:t>
            </a: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Boshqa oddiy, o'rganilishi oson bo'lgan CAD dasturi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83464" lvl="0" marL="36576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2240"/>
              <a:buChar char="⚫"/>
            </a:pPr>
            <a:r>
              <a:rPr b="1" lang="en-US" sz="2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OpenSCAD</a:t>
            </a: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Osonlik bilan o'zgartirilishi mumkin bo'lgan dasturchilar uchun 3D dizayn vositasi</a:t>
            </a:r>
            <a:endParaRPr sz="2800"/>
          </a:p>
        </p:txBody>
      </p:sp>
      <p:sp>
        <p:nvSpPr>
          <p:cNvPr id="319" name="Google Shape;319;p29"/>
          <p:cNvSpPr txBox="1"/>
          <p:nvPr>
            <p:ph type="title"/>
          </p:nvPr>
        </p:nvSpPr>
        <p:spPr>
          <a:xfrm>
            <a:off x="1435608" y="274638"/>
            <a:ext cx="7498080" cy="654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Gill Sans"/>
              <a:buNone/>
            </a:pPr>
            <a:r>
              <a:rPr b="1" lang="en-US" sz="3600">
                <a:solidFill>
                  <a:srgbClr val="FF0000"/>
                </a:solidFill>
              </a:rPr>
              <a:t>Bepul 3D dizayn dasturlari</a:t>
            </a:r>
            <a:endParaRPr sz="3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0"/>
          <p:cNvSpPr txBox="1"/>
          <p:nvPr>
            <p:ph type="ctrTitle"/>
          </p:nvPr>
        </p:nvSpPr>
        <p:spPr>
          <a:xfrm>
            <a:off x="1214414" y="285728"/>
            <a:ext cx="7607323" cy="12969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MASHINASOZLIK OBYEKTLARNI 3D LOYIHALASH</a:t>
            </a:r>
            <a:r>
              <a:rPr b="1" lang="en-US" sz="4400">
                <a:solidFill>
                  <a:srgbClr val="FF0000"/>
                </a:solidFill>
              </a:rPr>
              <a:t> </a:t>
            </a:r>
            <a:endParaRPr b="1" sz="4400">
              <a:solidFill>
                <a:srgbClr val="FF0000"/>
              </a:solidFill>
            </a:endParaRPr>
          </a:p>
        </p:txBody>
      </p:sp>
      <p:sp>
        <p:nvSpPr>
          <p:cNvPr id="326" name="Google Shape;326;p30"/>
          <p:cNvSpPr/>
          <p:nvPr/>
        </p:nvSpPr>
        <p:spPr>
          <a:xfrm>
            <a:off x="1258888" y="2420938"/>
            <a:ext cx="7272337" cy="34559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chemeClr val="dk2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27" name="Google Shape;327;p30"/>
          <p:cNvSpPr/>
          <p:nvPr/>
        </p:nvSpPr>
        <p:spPr>
          <a:xfrm>
            <a:off x="1071538" y="2071678"/>
            <a:ext cx="7929618" cy="37497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203200" lvl="0" marL="0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354369"/>
              </a:buClr>
              <a:buSzPts val="3200"/>
              <a:buFont typeface="Gill Sans"/>
              <a:buChar char="•"/>
            </a:pPr>
            <a:r>
              <a:rPr b="1" lang="en-US" sz="3200">
                <a:solidFill>
                  <a:srgbClr val="354369"/>
                </a:solidFill>
                <a:latin typeface="Gill Sans"/>
                <a:ea typeface="Gill Sans"/>
                <a:cs typeface="Gill Sans"/>
                <a:sym typeface="Gill Sans"/>
              </a:rPr>
              <a:t> SolidWorks : 3 D modellashtirish tizimi</a:t>
            </a:r>
            <a:endParaRPr b="1" sz="3200">
              <a:solidFill>
                <a:srgbClr val="354369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03200" lvl="0" marL="0" marR="0" rtl="0" algn="l">
              <a:lnSpc>
                <a:spcPct val="137500"/>
              </a:lnSpc>
              <a:spcBef>
                <a:spcPts val="1200"/>
              </a:spcBef>
              <a:spcAft>
                <a:spcPts val="0"/>
              </a:spcAft>
              <a:buClr>
                <a:srgbClr val="354369"/>
              </a:buClr>
              <a:buSzPts val="3200"/>
              <a:buFont typeface="Gill Sans"/>
              <a:buChar char="•"/>
            </a:pPr>
            <a:r>
              <a:rPr b="1" lang="en-US" sz="3200">
                <a:solidFill>
                  <a:srgbClr val="354369"/>
                </a:solidFill>
                <a:latin typeface="Gill Sans"/>
                <a:ea typeface="Gill Sans"/>
                <a:cs typeface="Gill Sans"/>
                <a:sym typeface="Gill Sans"/>
              </a:rPr>
              <a:t>3 – o’lchamli qattiq jismli parametrik modellashtirish</a:t>
            </a:r>
            <a:endParaRPr b="1" sz="3200">
              <a:solidFill>
                <a:srgbClr val="354369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03200" lvl="0" marL="0" marR="0" rtl="0" algn="l">
              <a:lnSpc>
                <a:spcPct val="137500"/>
              </a:lnSpc>
              <a:spcBef>
                <a:spcPts val="1200"/>
              </a:spcBef>
              <a:spcAft>
                <a:spcPts val="0"/>
              </a:spcAft>
              <a:buClr>
                <a:srgbClr val="354369"/>
              </a:buClr>
              <a:buSzPts val="3200"/>
              <a:buFont typeface="Gill Sans"/>
              <a:buChar char="•"/>
            </a:pPr>
            <a:r>
              <a:rPr b="1" lang="en-US" sz="3200">
                <a:solidFill>
                  <a:srgbClr val="354369"/>
                </a:solidFill>
                <a:latin typeface="Gill Sans"/>
                <a:ea typeface="Gill Sans"/>
                <a:cs typeface="Gill Sans"/>
                <a:sym typeface="Gill Sans"/>
              </a:rPr>
              <a:t> 3D grafika tizimlari va grafik ma’lumotlarga ishlov berish</a:t>
            </a:r>
            <a:endParaRPr b="1" sz="3200">
              <a:solidFill>
                <a:srgbClr val="354369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1"/>
          <p:cNvSpPr txBox="1"/>
          <p:nvPr>
            <p:ph type="title"/>
          </p:nvPr>
        </p:nvSpPr>
        <p:spPr>
          <a:xfrm>
            <a:off x="1214414" y="142852"/>
            <a:ext cx="7715304" cy="8572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Gill Sans"/>
              <a:buNone/>
            </a:pPr>
            <a:r>
              <a:rPr b="1" lang="en-US" sz="3200">
                <a:solidFill>
                  <a:srgbClr val="FF0000"/>
                </a:solidFill>
              </a:rPr>
              <a:t>3D tizimi va grafik ma’lumotlarga ishlov berish </a:t>
            </a:r>
            <a:endParaRPr b="1" sz="32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31"/>
          <p:cNvSpPr/>
          <p:nvPr/>
        </p:nvSpPr>
        <p:spPr>
          <a:xfrm>
            <a:off x="1071538" y="1142984"/>
            <a:ext cx="7858180" cy="193899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  3D tizimida 3 darajada xamkorlik </a:t>
            </a:r>
            <a:r>
              <a:rPr b="1" lang="en-US" sz="24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:</a:t>
            </a:r>
            <a:endParaRPr b="1" sz="24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63525" lvl="0" marL="892175" marR="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Noto Sans Symbols"/>
              <a:buChar char="●"/>
            </a:pPr>
            <a:r>
              <a:rPr b="1" lang="en-US" sz="2400">
                <a:solidFill>
                  <a:srgbClr val="CC0000"/>
                </a:solidFill>
                <a:latin typeface="Gill Sans"/>
                <a:ea typeface="Gill Sans"/>
                <a:cs typeface="Gill Sans"/>
                <a:sym typeface="Gill Sans"/>
              </a:rPr>
              <a:t>Foydalanochi</a:t>
            </a:r>
            <a:endParaRPr b="1" sz="2400">
              <a:solidFill>
                <a:srgbClr val="CC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63525" lvl="0" marL="892175" marR="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Noto Sans Symbols"/>
              <a:buChar char="●"/>
            </a:pPr>
            <a:r>
              <a:rPr b="1" lang="en-US" sz="2400">
                <a:solidFill>
                  <a:srgbClr val="CC0000"/>
                </a:solidFill>
                <a:latin typeface="Gill Sans"/>
                <a:ea typeface="Gill Sans"/>
                <a:cs typeface="Gill Sans"/>
                <a:sym typeface="Gill Sans"/>
              </a:rPr>
              <a:t>Dasturiy </a:t>
            </a:r>
            <a:endParaRPr/>
          </a:p>
          <a:p>
            <a:pPr indent="-263525" lvl="0" marL="892175" marR="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Noto Sans Symbols"/>
              <a:buChar char="●"/>
            </a:pPr>
            <a:r>
              <a:rPr b="1" lang="en-US" sz="2400">
                <a:solidFill>
                  <a:srgbClr val="CC0000"/>
                </a:solidFill>
                <a:latin typeface="Gill Sans"/>
                <a:ea typeface="Gill Sans"/>
                <a:cs typeface="Gill Sans"/>
                <a:sym typeface="Gill Sans"/>
              </a:rPr>
              <a:t>Apparat.</a:t>
            </a:r>
            <a:endParaRPr b="1" sz="2400">
              <a:solidFill>
                <a:srgbClr val="CC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  Grafik ma’lumotlarni ishlov berish shemasi quyida:</a:t>
            </a:r>
            <a:endParaRPr b="1" sz="24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4" name="Google Shape;334;p31"/>
          <p:cNvSpPr txBox="1"/>
          <p:nvPr/>
        </p:nvSpPr>
        <p:spPr>
          <a:xfrm>
            <a:off x="1357290" y="3357562"/>
            <a:ext cx="2071702" cy="1200329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CAD/CAM tizimi interfeysi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31"/>
          <p:cNvSpPr txBox="1"/>
          <p:nvPr/>
        </p:nvSpPr>
        <p:spPr>
          <a:xfrm>
            <a:off x="1357290" y="5072074"/>
            <a:ext cx="2071702" cy="1200329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Tizimning grafik yadrosi (Parasolid)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31"/>
          <p:cNvSpPr/>
          <p:nvPr/>
        </p:nvSpPr>
        <p:spPr>
          <a:xfrm>
            <a:off x="7215206" y="4572008"/>
            <a:ext cx="142876" cy="35719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28697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7" name="Google Shape;337;p31"/>
          <p:cNvSpPr txBox="1"/>
          <p:nvPr/>
        </p:nvSpPr>
        <p:spPr>
          <a:xfrm>
            <a:off x="3857620" y="3786190"/>
            <a:ext cx="2071702" cy="1938992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Grafik ma’limotlar bazasi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(OPEN GL, DIRECT 3D)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1"/>
          <p:cNvSpPr txBox="1"/>
          <p:nvPr/>
        </p:nvSpPr>
        <p:spPr>
          <a:xfrm>
            <a:off x="6286512" y="3357562"/>
            <a:ext cx="2071702" cy="1200329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Videoadapter (videokarta)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1"/>
          <p:cNvSpPr txBox="1"/>
          <p:nvPr/>
        </p:nvSpPr>
        <p:spPr>
          <a:xfrm>
            <a:off x="6286512" y="5072074"/>
            <a:ext cx="2071702" cy="1200329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Kirish / chiqish uskuna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1"/>
          <p:cNvSpPr/>
          <p:nvPr/>
        </p:nvSpPr>
        <p:spPr>
          <a:xfrm>
            <a:off x="2285984" y="4643446"/>
            <a:ext cx="142876" cy="35719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28697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341" name="Google Shape;341;p31"/>
          <p:cNvCxnSpPr>
            <a:stCxn id="335" idx="3"/>
            <a:endCxn id="337" idx="1"/>
          </p:cNvCxnSpPr>
          <p:nvPr/>
        </p:nvCxnSpPr>
        <p:spPr>
          <a:xfrm flipH="1" rot="10800000">
            <a:off x="3428992" y="4755738"/>
            <a:ext cx="428700" cy="916500"/>
          </a:xfrm>
          <a:prstGeom prst="bentConnector3">
            <a:avLst>
              <a:gd fmla="val 49992" name="adj1"/>
            </a:avLst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42" name="Google Shape;342;p31"/>
          <p:cNvCxnSpPr>
            <a:stCxn id="337" idx="0"/>
          </p:cNvCxnSpPr>
          <p:nvPr/>
        </p:nvCxnSpPr>
        <p:spPr>
          <a:xfrm rot="-5400000">
            <a:off x="5518521" y="3018340"/>
            <a:ext cx="142800" cy="1392900"/>
          </a:xfrm>
          <a:prstGeom prst="bentConnector2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stealth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2"/>
          <p:cNvSpPr txBox="1"/>
          <p:nvPr>
            <p:ph type="title"/>
          </p:nvPr>
        </p:nvSpPr>
        <p:spPr>
          <a:xfrm>
            <a:off x="1142976" y="428604"/>
            <a:ext cx="7643866" cy="971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3D tizimi va grafik ma’lumotlarga ishlov berish </a:t>
            </a:r>
            <a:endParaRPr b="1" sz="28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2"/>
          <p:cNvSpPr/>
          <p:nvPr/>
        </p:nvSpPr>
        <p:spPr>
          <a:xfrm>
            <a:off x="1071538" y="1428736"/>
            <a:ext cx="7929618" cy="48936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263525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Foydalanuvchi interfeysi - foydalanuvchi qurilmalar bilan o'zaro ta'sirlashadigan turli dasturlar va vositalar to'plamidir.</a:t>
            </a:r>
            <a:endParaRPr/>
          </a:p>
          <a:p>
            <a:pPr indent="263525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Foydalanuvchi interfeysi dasturning barcha elementlari va tarkibiy qismlarini birlashtiradi, ular foydalanuvchi dasturiy ta'minot va texnik dasturlar bilan o'zaro aloqalariga ta'sir qilishi mumkin. </a:t>
            </a:r>
            <a:endParaRPr/>
          </a:p>
          <a:p>
            <a:pPr indent="263525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Ushbu elementlar quyidagilardir:</a:t>
            </a:r>
            <a:endParaRPr/>
          </a:p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tizim yordamida hal qiladigan foydalanuvchi vazifalari to'plami;</a:t>
            </a:r>
            <a:endParaRPr/>
          </a:p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metafora tizimi (masalan, MS Windows ish stoli);</a:t>
            </a:r>
            <a:endParaRPr/>
          </a:p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tizim boshqaruvlari;</a:t>
            </a:r>
            <a:endParaRPr/>
          </a:p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tizim bloklari orasidagi navigatsiya;</a:t>
            </a:r>
            <a:endParaRPr b="1" sz="24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3"/>
          <p:cNvSpPr txBox="1"/>
          <p:nvPr>
            <p:ph type="title"/>
          </p:nvPr>
        </p:nvSpPr>
        <p:spPr>
          <a:xfrm>
            <a:off x="1142976" y="428604"/>
            <a:ext cx="7643866" cy="971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3D tizimi va grafik ma’lumotlarga ishlov berish (2) </a:t>
            </a:r>
            <a:endParaRPr b="1" sz="28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3"/>
          <p:cNvSpPr/>
          <p:nvPr/>
        </p:nvSpPr>
        <p:spPr>
          <a:xfrm>
            <a:off x="1214415" y="1636712"/>
            <a:ext cx="7286676" cy="44781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visual dizayn dasturi ekranlar;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axborotni ko'rsatish vositalari, 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ko'rsatilgan ma'lumotlar va formatlar;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ma'lumotlar kirish qurilmalari va texnologiyalari;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foydalanuvchi va kompyuter o'rtasidagi suhbatlar, </a:t>
            </a:r>
            <a:endParaRPr/>
          </a:p>
          <a:p>
            <a:pPr indent="263525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o'zaro ta'sirlar va bitimlar;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foydalanuvchi bilan aloqa;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muayyan sohada qaror qabul qilishni qo'llab-</a:t>
            </a:r>
            <a:endParaRPr/>
          </a:p>
          <a:p>
            <a:pPr indent="263525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quvvatlash;</a:t>
            </a:r>
            <a:endParaRPr/>
          </a:p>
          <a:p>
            <a:pPr indent="-263525" lvl="0" marL="263525" marR="0" rtl="0" algn="l">
              <a:spcBef>
                <a:spcPts val="6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dasturni ishlatish tartibi va unga oid hujjatlar.</a:t>
            </a:r>
            <a:endParaRPr b="1" sz="24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4"/>
          <p:cNvSpPr txBox="1"/>
          <p:nvPr>
            <p:ph type="title"/>
          </p:nvPr>
        </p:nvSpPr>
        <p:spPr>
          <a:xfrm>
            <a:off x="1285852" y="500042"/>
            <a:ext cx="7643866" cy="971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3D tizimi va grafik ma’lumotlarga ishlov berish </a:t>
            </a:r>
            <a:endParaRPr b="1" sz="28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4"/>
          <p:cNvSpPr/>
          <p:nvPr/>
        </p:nvSpPr>
        <p:spPr>
          <a:xfrm>
            <a:off x="1285852" y="1709738"/>
            <a:ext cx="7858148" cy="12003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Video karta (video adapter, grafik adapter) — video xotira saqlangan ma'lumotlar asosida video monitor ekranga chiqish uchun grafik tasvirni hosil qilish qurilma. </a:t>
            </a:r>
            <a:endParaRPr sz="24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eforce_4200" id="361" name="Google Shape;361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00298" y="3000372"/>
            <a:ext cx="5308617" cy="36233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5"/>
          <p:cNvSpPr txBox="1"/>
          <p:nvPr>
            <p:ph type="title"/>
          </p:nvPr>
        </p:nvSpPr>
        <p:spPr>
          <a:xfrm>
            <a:off x="1071539" y="214290"/>
            <a:ext cx="6357981" cy="11620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Gill Sans"/>
              <a:buNone/>
            </a:pPr>
            <a:r>
              <a:rPr b="1" lang="en-US" sz="3600">
                <a:solidFill>
                  <a:srgbClr val="FF0000"/>
                </a:solidFill>
              </a:rPr>
              <a:t>SolidWorks – gibrid modellashtirish tizimi </a:t>
            </a:r>
            <a:endParaRPr b="1" sz="3600">
              <a:solidFill>
                <a:srgbClr val="FF0000"/>
              </a:solidFill>
            </a:endParaRPr>
          </a:p>
        </p:txBody>
      </p:sp>
      <p:sp>
        <p:nvSpPr>
          <p:cNvPr id="368" name="Google Shape;368;p35"/>
          <p:cNvSpPr txBox="1"/>
          <p:nvPr/>
        </p:nvSpPr>
        <p:spPr>
          <a:xfrm>
            <a:off x="6786578" y="1500174"/>
            <a:ext cx="2357422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SolidWorks har qanday murakkablik va maqsadga mo'ljallangan mahsulotlarni ishlab chiqarish uchun dizayn va texnologik tayyorgarlikni avtomatlashtirish uchun yaratilgan.</a:t>
            </a:r>
            <a:endParaRPr sz="2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20772312153550291094" id="369" name="Google Shape;369;p35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43834" y="357166"/>
            <a:ext cx="1142976" cy="703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42976" y="1285860"/>
            <a:ext cx="5676900" cy="50561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6"/>
          <p:cNvSpPr txBox="1"/>
          <p:nvPr>
            <p:ph type="title"/>
          </p:nvPr>
        </p:nvSpPr>
        <p:spPr>
          <a:xfrm>
            <a:off x="1071538" y="285728"/>
            <a:ext cx="6072230" cy="971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Gill Sans"/>
              <a:buNone/>
            </a:pPr>
            <a:r>
              <a:rPr b="1" lang="en-US" sz="3200">
                <a:solidFill>
                  <a:srgbClr val="FF0000"/>
                </a:solidFill>
              </a:rPr>
              <a:t>SolidWorks – gibrid modellashtirish tizimi </a:t>
            </a:r>
            <a:endParaRPr b="1" sz="3200">
              <a:solidFill>
                <a:srgbClr val="FFFF00"/>
              </a:solidFill>
            </a:endParaRPr>
          </a:p>
        </p:txBody>
      </p:sp>
      <p:sp>
        <p:nvSpPr>
          <p:cNvPr id="377" name="Google Shape;377;p36"/>
          <p:cNvSpPr/>
          <p:nvPr/>
        </p:nvSpPr>
        <p:spPr>
          <a:xfrm>
            <a:off x="1000100" y="1622424"/>
            <a:ext cx="3786214" cy="40934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CAD Gibrid parametrik modellashtirish: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Qattiq hol simulyatsiyasi, sirt simulyatsiyasi, ramka simulyatsiyasi va ularning kombinatsiyasi murakkablik darajasini cheklamasdan. 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Import qilingan geometriya bilan ishlash, parametrlarni tahrirlash va modelni yaratish tarixi," to'g'ridan-to'g'ri " tartibga solish</a:t>
            </a:r>
            <a:endParaRPr b="1" sz="20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Чертеж SolidWorks, созданный в соответствии с требованиями ЕСКД" id="378" name="Google Shape;37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6314" y="1285860"/>
            <a:ext cx="3786214" cy="53423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772312153550291094" id="379" name="Google Shape;379;p36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58082" y="285728"/>
            <a:ext cx="1142976" cy="703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7"/>
          <p:cNvSpPr txBox="1"/>
          <p:nvPr>
            <p:ph type="title"/>
          </p:nvPr>
        </p:nvSpPr>
        <p:spPr>
          <a:xfrm>
            <a:off x="1142976" y="214290"/>
            <a:ext cx="6215106" cy="7858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Gill Sans"/>
              <a:buNone/>
            </a:pPr>
            <a:r>
              <a:rPr b="1" lang="en-US" sz="3200">
                <a:solidFill>
                  <a:srgbClr val="FF0000"/>
                </a:solidFill>
              </a:rPr>
              <a:t>SolidWorks – 3D modellashtirish tizimi</a:t>
            </a:r>
            <a:endParaRPr b="1" sz="3200">
              <a:solidFill>
                <a:srgbClr val="FF0000"/>
              </a:solidFill>
            </a:endParaRPr>
          </a:p>
        </p:txBody>
      </p:sp>
      <p:sp>
        <p:nvSpPr>
          <p:cNvPr id="386" name="Google Shape;386;p37"/>
          <p:cNvSpPr/>
          <p:nvPr/>
        </p:nvSpPr>
        <p:spPr>
          <a:xfrm>
            <a:off x="1142976" y="1357298"/>
            <a:ext cx="5786477" cy="5078313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Standard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SimulationXpress-qismlarning kuchini va mexanizmlarning dinamikasini tezkor tahlil qilish.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FloXpress-gidro/aerodinamikani tezkor tahlil qilish.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DFMXpress-ishlab chiqarish qismlarini ishlab chiqarishni tahlil qilish.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AssemblyXpert-katta yig'ilishlarning ishlashini tahlil qilish.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SolidWorks Explorer-SolidWorks fayl Explorer.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SolidWorks Costing-ehtiyot qismlar ishlab chiqarish xarajatlarini hisoblash imkonini beradi.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SolidWorks eDrawings-SolidWorks hujjatlarini ko'rib chiqish va chop etish va boshqalar.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3D Content Central-turli ishlab chiqaruvchilarning standart komponentlarining yagona kutubxonasiga kirish.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  API SDK-Visual Basic, Visual C++ va boshq.</a:t>
            </a:r>
            <a:endParaRPr b="1" sz="16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sim1" id="387" name="Google Shape;38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11444" y="1624013"/>
            <a:ext cx="1988094" cy="15906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ot1" id="388" name="Google Shape;388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00892" y="3357562"/>
            <a:ext cx="1933374" cy="150179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772312153550291094" id="389" name="Google Shape;389;p37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643834" y="285728"/>
            <a:ext cx="1142976" cy="703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8"/>
          <p:cNvSpPr txBox="1"/>
          <p:nvPr>
            <p:ph type="title"/>
          </p:nvPr>
        </p:nvSpPr>
        <p:spPr>
          <a:xfrm>
            <a:off x="1142976" y="214290"/>
            <a:ext cx="6357982" cy="6667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SolidWorks – 3D modellashtirish tizimi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96" name="Google Shape;396;p38"/>
          <p:cNvSpPr/>
          <p:nvPr/>
        </p:nvSpPr>
        <p:spPr>
          <a:xfrm>
            <a:off x="0" y="2392363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CC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97" name="Google Shape;397;p38"/>
          <p:cNvSpPr/>
          <p:nvPr/>
        </p:nvSpPr>
        <p:spPr>
          <a:xfrm>
            <a:off x="1214414" y="1071546"/>
            <a:ext cx="4929222" cy="5016758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Professional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Toolbox-standart mahsulotlar kutubxonalari (bog'ichlar, rulmanlar va boshqalar))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FeatureWorks-import qilingan geometriyani aniqlash va parametrlash.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PhotoView 360-3D modellarida fotogaleristik raster tasvirlarni yaratish.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Design Checker-korxona standartlariga javob beradigan hujjatlarni tekshirish.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eDrawings Professional-hujjatlarni (modellar, chizmalar) chop etish uchun kengaytirilgan ko'rish va chiqish qobiliyatlari.</a:t>
            </a:r>
            <a:endParaRPr b="1" sz="18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Картинка 7 из 326" id="398" name="Google Shape;398;p38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60794" y="1357298"/>
            <a:ext cx="2740362" cy="24288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тинка 25 из 681" id="399" name="Google Shape;399;p38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286512" y="3857628"/>
            <a:ext cx="2689349" cy="201297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772312153550291094" id="400" name="Google Shape;400;p38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572396" y="214290"/>
            <a:ext cx="1142976" cy="703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39"/>
          <p:cNvSpPr txBox="1"/>
          <p:nvPr>
            <p:ph type="title"/>
          </p:nvPr>
        </p:nvSpPr>
        <p:spPr>
          <a:xfrm>
            <a:off x="1142976" y="142852"/>
            <a:ext cx="6072230" cy="971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SolidWorks – 3D modellashtirish tizimi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407" name="Google Shape;407;p39"/>
          <p:cNvSpPr/>
          <p:nvPr/>
        </p:nvSpPr>
        <p:spPr>
          <a:xfrm>
            <a:off x="0" y="2392363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CC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08" name="Google Shape;408;p39"/>
          <p:cNvSpPr/>
          <p:nvPr/>
        </p:nvSpPr>
        <p:spPr>
          <a:xfrm>
            <a:off x="1142976" y="1142984"/>
            <a:ext cx="5357850" cy="5616922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Premium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Simulation-elastik zonada tuzilmalar (qismlar va tugunlar) kuchini hisoblash.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Motion-mexanizmlarning keng qamrovli kinematik va dinamik tahlillari.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Flow Simulation-gidrogazodinamikada va issiqlik uzatishda universal tahlil vositasi</a:t>
            </a:r>
            <a:endParaRPr b="1" sz="18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ScanTo3D-teskari muhandislik moduli. Sirt va qattiq holatda modellarga nuqta bulutini aylantirish.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TolAnalyst-uch o'lchamli tugunli montaj modellarida o'lchov zanjirlarini tahlil qilish.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SolidWorks Routing-standart elementlar kutubxonalari yordamida quvurlarni loyihalash.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PDM Workgroup-loyiha ma'lumotlarini boshqarish dasturi</a:t>
            </a:r>
            <a:r>
              <a:rPr b="1" lang="en-US" sz="16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.</a:t>
            </a:r>
            <a:endParaRPr b="1" sz="16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Картинка 25 из 41416" id="409" name="Google Shape;409;p3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15035" y="4083050"/>
            <a:ext cx="2387678" cy="19177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тинка 127 из 41831" id="410" name="Google Shape;410;p39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636088" y="1598613"/>
            <a:ext cx="2349162" cy="17589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772312153550291094" id="411" name="Google Shape;411;p39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643834" y="214290"/>
            <a:ext cx="1142976" cy="703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0"/>
          <p:cNvSpPr txBox="1"/>
          <p:nvPr>
            <p:ph type="title"/>
          </p:nvPr>
        </p:nvSpPr>
        <p:spPr>
          <a:xfrm>
            <a:off x="1071539" y="404813"/>
            <a:ext cx="5929354" cy="971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Gill Sans"/>
              <a:buNone/>
            </a:pPr>
            <a:r>
              <a:rPr b="1" lang="en-US" sz="2800">
                <a:solidFill>
                  <a:srgbClr val="FF0000"/>
                </a:solidFill>
              </a:rPr>
              <a:t>SolidWorks – 3D modellashtirish tizimi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418" name="Google Shape;418;p40"/>
          <p:cNvSpPr/>
          <p:nvPr/>
        </p:nvSpPr>
        <p:spPr>
          <a:xfrm>
            <a:off x="0" y="2392363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CC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19" name="Google Shape;419;p40"/>
          <p:cNvSpPr/>
          <p:nvPr/>
        </p:nvSpPr>
        <p:spPr>
          <a:xfrm>
            <a:off x="1071538" y="1624012"/>
            <a:ext cx="5286412" cy="4031873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Qo'shimcha modullar</a:t>
            </a:r>
            <a:endParaRPr b="1" sz="18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SWE-PDM elektron hujjat aylanishi va muhandislik ma'lumotlarini boshqarish tizimi.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MoldWorks-qoliplarning avtomatlashtirilgan tuzilishi.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CAMWorks-CNC mashinalari uchun mexanik ishlov berish bo'yicha boshqaruv dasturlarini yaratish: burilish, frezalash (2,5 - 5 eksa).SWR-Elektrikchi-3D GOSTga muvofiq SolidWorks muhitida elektr tokini loyihalash.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SWR-texnologiya-SolidWorks muhitida texnologik jarayonlarni loyihalash tizimi.</a:t>
            </a:r>
            <a:endParaRPr b="1" sz="18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Картинка 59 из 41831" id="420" name="Google Shape;420;p40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00826" y="1641475"/>
            <a:ext cx="2503474" cy="18819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тинка 74 из 41831" id="421" name="Google Shape;421;p40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502224" y="4210051"/>
            <a:ext cx="2641776" cy="15764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772312153550291094" id="422" name="Google Shape;422;p40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358082" y="428604"/>
            <a:ext cx="1142976" cy="703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1"/>
          <p:cNvSpPr txBox="1"/>
          <p:nvPr/>
        </p:nvSpPr>
        <p:spPr>
          <a:xfrm>
            <a:off x="1285852" y="642918"/>
            <a:ext cx="7286676" cy="6186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Foydalanilgan adabiyotlar</a:t>
            </a:r>
            <a:endParaRPr b="1"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Kutz M. Mechanical Engineer’s Handbook. Third edition. John Wiley &amp;sons. Danvers, Ma, USA. 2006. 1068 p.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Бондаренко Д.А. Разработка моделей технологического, транспортного, складского и контрольно-измерительного оборудования машиностроительных производств // http://masters. donntu.org/2008/kita/bondarenko/diss/index.htm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В. А. Штерензон Mоделирование технологических процессов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https://www.rsvpu.ru/filedirectory/3468/shterenzon.pdf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Дорохова Т.Ю. Моделирование конструкций и технологических процессов производства электронных средств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https://www.tstu.ru/book /elib2/pdf/2013/dorohova3.pdf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Иванов Е.И., Иванов И.Е. Основы математического моделирования в машиностроении (механосборочное производство) : учебное пособие. – Мариуполь : ПГТУ, 2017. – 180 с.//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http://eir.pstu.edu/handle/12349/12906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Информационные технологии в моделировании и проектировании технических объектов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https://www.tstu.ru/book/elib3/ mm/2017/ maistrenko/t4.html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Котырева А. 3D-моделирование и его применение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https://en.ppt-online.org/738727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2"/>
          <p:cNvSpPr txBox="1"/>
          <p:nvPr/>
        </p:nvSpPr>
        <p:spPr>
          <a:xfrm>
            <a:off x="1285852" y="642918"/>
            <a:ext cx="7286676" cy="59093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Foydalanilgan adabiyotlar</a:t>
            </a:r>
            <a:endParaRPr b="1"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8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Кулыгин В.Л. Методология проектирования эффективных технологий изготовления машиностроительных изделий. Юж.-Урал. гос. ун-т, - ЮУрГУ – Челябинск: Издательский центр ЮУрГУ, 2014.-142 стр.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8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Кулыгин В.Л. Технология машиностроения. Конструкторско-технологическое обеспечение машиностроительного производства. М.: «БАСТЕТ», 2011.-182 с.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8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Медведев С.Н., Аксенов К.А., Медведев С.Н. Aнализ применимости имитационного и мультиагентного моделирования в задачах планирования машиностроительного производства // Современные проблемы науки и образования. – 2012. – № 5. //www.science-education.ru/ru/article/view?id=6998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8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Методология проектирования технологического перевооружения машиностроительного производства//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www.solver.ru/o-kompanii /metodologiya/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8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Мизюн В.  Управление производственными системами и процессами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https://www.cfin.ru/management/manufact/manufacturing_sys-01.shtml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 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3"/>
          <p:cNvSpPr txBox="1"/>
          <p:nvPr/>
        </p:nvSpPr>
        <p:spPr>
          <a:xfrm>
            <a:off x="1285852" y="357166"/>
            <a:ext cx="7286676" cy="6186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Foydalanilgan adabiyotlar</a:t>
            </a:r>
            <a:endParaRPr b="1"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Моделирование и оптимизация процессов и системю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https://en.ppt-online.org/320495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Основы 3D-моделирования машиностроительных объектов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https://en. ppt -online.org/110742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Переверзев А.Н. Функциональное моделирование процессов организации производства на машиностроительных предприятиях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https://www.science-education.ru/ru/article/view?id=6004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Петросов Д.А. Поэтапное моделирование технологических процессов с использованием интеллектуального структурно-параметрического синтеза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https://www.fundamental-research.ru/ru/article/view?id=41986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Понятие моделирования.Способы представления моделей.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http://stratum.ac.ru/education/textbooks/modelir/lection01.html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Сморыго А. Технологичность, как средство управления себестоимостью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https://www.irisoft.ru/industry-solutions/uvelichenie-pribyli-i-upravlenie-sebestoimostju/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Типы технологических процессов как объекты моделирования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https://studref.com/676876/matematika_himiya_fizik/tipy_tehnologicheskih_protsessov_obekty_modelirovaniya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 startAt="13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Уровни моделирования//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https://ppt-online.org/429737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4"/>
          <p:cNvSpPr txBox="1"/>
          <p:nvPr/>
        </p:nvSpPr>
        <p:spPr>
          <a:xfrm>
            <a:off x="1285852" y="642918"/>
            <a:ext cx="7286676" cy="67403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Foydalanilgan adabiyotlar</a:t>
            </a:r>
            <a:endParaRPr b="1"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Моделирование и оптимизация процессов и системю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https://en.ppt-online.org/320495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Основы 3D-моделирования машиностроительных объектов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https://en. ppt -online.org/110742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Переверзев А.Н. Функциональное моделирование процессов организации производства на машиностроительных предприятиях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https://www.science-education.ru/ru/article/view?id=6004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Петросов Д.А. Поэтапное моделирование технологических процессов с использованием интеллектуального структурно-параметрического синтеза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https://www.fundamental-research.ru/ru/article/view?id=41986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Понятие моделирования.Способы представления моделей.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http://stratum.ac.ru/education/textbooks/modelir/lection01.html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Сморыго А. Технологичность, как средство управления себестоимостью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https://www.irisoft.ru/industry-solutions/uvelichenie-pribyli-i-upravlenie-sebestoimostju/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Типы технологических процессов как объекты моделирования 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https://studref.com/676876/matematika_himiya_fizik/tipy_tehnologicheskih_protsessov_obekty_modelirovaniya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Уровни моделирования// </a:t>
            </a:r>
            <a:r>
              <a:rPr lang="en-US" sz="18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https://ppt-online.org/429737</a:t>
            </a: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AutoNum type="arabicPeriod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  <a:endParaRPr/>
          </a:p>
          <a:p>
            <a:pPr indent="-2286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5"/>
          <p:cNvSpPr txBox="1"/>
          <p:nvPr>
            <p:ph idx="1" type="body"/>
          </p:nvPr>
        </p:nvSpPr>
        <p:spPr>
          <a:xfrm>
            <a:off x="1142976" y="857232"/>
            <a:ext cx="7905201" cy="55007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98461"/>
              <a:buNone/>
            </a:pPr>
            <a:r>
              <a:rPr lang="en-US"/>
              <a:t>      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Agar ko'proq ma'lumot olishni istasangiz, o'rganishingiz mumkin bo'lgan juda ko'p materiallar mavjud!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ct val="79999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Men hamma narsani qamrab olmadim, lekin umid qilamanki, sizga 3D modellashtirish qanday ishlashini yaxshi boshladim, shunda siz o'zingiz dasturga kirishingiz mumkin.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ct val="79999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Siz asoslarni o'rganganingizdan keyin yana ko'p narsalar qilishingiz mumkin;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ct val="79999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3D chizmalar, tenglamaga asoslangan buyruqlar, parametrlash va boshqa ko'p narsalar!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ct val="79999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Yodingizda bo'lsin, agar sizda muammo paydo bo’lsa, har doim dasturga oid seminarlar va ko'rsatmalar mavjud. Agar sizda 3D modellashtirish bo'yicha qo'shimcha tavsiyalar, sharhlar yoki savollaringiz bo'lsa, iltimos, quyida izoh qoldiring.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145287" lvl="0" marL="36576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/>
          </a:p>
        </p:txBody>
      </p:sp>
      <p:sp>
        <p:nvSpPr>
          <p:cNvPr id="448" name="Google Shape;448;p45"/>
          <p:cNvSpPr txBox="1"/>
          <p:nvPr>
            <p:ph type="title"/>
          </p:nvPr>
        </p:nvSpPr>
        <p:spPr>
          <a:xfrm>
            <a:off x="2285984" y="142852"/>
            <a:ext cx="4643470" cy="714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None/>
            </a:pPr>
            <a: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Manbalar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2021-05-20T07:27:36Z</dcterms:created>
  <dc:creator>Пользователь Windows</dc:creator>
</cp:coreProperties>
</file>