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8"/>
  </p:notesMasterIdLst>
  <p:sldIdLst>
    <p:sldId id="314" r:id="rId2"/>
    <p:sldId id="364" r:id="rId3"/>
    <p:sldId id="337" r:id="rId4"/>
    <p:sldId id="363" r:id="rId5"/>
    <p:sldId id="405" r:id="rId6"/>
    <p:sldId id="281" r:id="rId7"/>
    <p:sldId id="332" r:id="rId8"/>
    <p:sldId id="404" r:id="rId9"/>
    <p:sldId id="338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7" r:id="rId21"/>
    <p:sldId id="398" r:id="rId22"/>
    <p:sldId id="399" r:id="rId23"/>
    <p:sldId id="345" r:id="rId24"/>
    <p:sldId id="346" r:id="rId25"/>
    <p:sldId id="347" r:id="rId26"/>
    <p:sldId id="348" r:id="rId27"/>
    <p:sldId id="349" r:id="rId28"/>
    <p:sldId id="401" r:id="rId29"/>
    <p:sldId id="402" r:id="rId30"/>
    <p:sldId id="351" r:id="rId31"/>
    <p:sldId id="403" r:id="rId32"/>
    <p:sldId id="356" r:id="rId33"/>
    <p:sldId id="358" r:id="rId34"/>
    <p:sldId id="365" r:id="rId35"/>
    <p:sldId id="366" r:id="rId36"/>
    <p:sldId id="367" r:id="rId37"/>
    <p:sldId id="370" r:id="rId38"/>
    <p:sldId id="373" r:id="rId39"/>
    <p:sldId id="374" r:id="rId40"/>
    <p:sldId id="375" r:id="rId41"/>
    <p:sldId id="377" r:id="rId42"/>
    <p:sldId id="378" r:id="rId43"/>
    <p:sldId id="379" r:id="rId44"/>
    <p:sldId id="380" r:id="rId45"/>
    <p:sldId id="381" r:id="rId46"/>
    <p:sldId id="382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CC40A8-7970-469C-9AC2-B6DD3EBD4704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EC8DE-C27E-4796-8EDF-9C98181C57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B51E3D-35C2-4A9F-80F4-672D62E8F083}" type="slidenum">
              <a:rPr lang="ru-RU"/>
              <a:pPr/>
              <a:t>5</a:t>
            </a:fld>
            <a:endParaRPr lang="ru-RU"/>
          </a:p>
        </p:txBody>
      </p:sp>
      <p:sp>
        <p:nvSpPr>
          <p:cNvPr id="40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7502C8-D026-43D3-ACBE-F053D99DE50A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7502C8-D026-43D3-ACBE-F053D99DE50A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2A0E470-FFFB-4CEA-9333-84A4B767D8BD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C21073-8CAA-463E-AE2C-AF770A13B55B}" type="slidenum">
              <a:rPr lang="ru-RU"/>
              <a:pPr/>
              <a:t>37</a:t>
            </a:fld>
            <a:endParaRPr lang="ru-RU"/>
          </a:p>
        </p:txBody>
      </p:sp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B37E01-B89F-414B-BE34-0F90BE7DABBE}" type="slidenum">
              <a:rPr lang="ru-RU"/>
              <a:pPr/>
              <a:t>38</a:t>
            </a:fld>
            <a:endParaRPr lang="ru-RU"/>
          </a:p>
        </p:txBody>
      </p:sp>
      <p:sp>
        <p:nvSpPr>
          <p:cNvPr id="412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B37E01-B89F-414B-BE34-0F90BE7DABBE}" type="slidenum">
              <a:rPr lang="ru-RU"/>
              <a:pPr/>
              <a:t>39</a:t>
            </a:fld>
            <a:endParaRPr lang="ru-RU"/>
          </a:p>
        </p:txBody>
      </p:sp>
      <p:sp>
        <p:nvSpPr>
          <p:cNvPr id="412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62B8D7-CFB5-4445-891E-5A6CD2875830}" type="slidenum">
              <a:rPr lang="en-US"/>
              <a:pPr/>
              <a:t>40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5B5F1C-590E-4AF8-BAB9-70A1868A2EBA}" type="slidenum">
              <a:rPr lang="en-US"/>
              <a:pPr/>
              <a:t>41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5B5F1C-590E-4AF8-BAB9-70A1868A2EBA}" type="slidenum">
              <a:rPr lang="en-US"/>
              <a:pPr/>
              <a:t>42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6DB139-242D-4AF7-A979-7257856E8CC7}" type="slidenum">
              <a:rPr lang="en-US"/>
              <a:pPr/>
              <a:t>43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F1D2C3-6804-41F8-B752-15DB880C33B6}" type="slidenum">
              <a:rPr lang="en-US"/>
              <a:pPr/>
              <a:t>44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F1D2C3-6804-41F8-B752-15DB880C33B6}" type="slidenum">
              <a:rPr lang="en-US"/>
              <a:pPr/>
              <a:t>45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10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E968926-CC60-4A3E-9CDC-E0AF3A04977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39696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022850" y="1766888"/>
            <a:ext cx="3808413" cy="19796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5022850" y="3898900"/>
            <a:ext cx="3808413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7010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E014CA5-E2DB-463A-9968-D70D8BBA31A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2466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02ED72-B2EA-4900-9404-0A9EE4F4808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5" r:id="rId14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571480"/>
            <a:ext cx="7215238" cy="464347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14-ma’vzu.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rakobatbardoshligi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samaradorligi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>
                <a:solidFill>
                  <a:srgbClr val="C00000"/>
                </a:solidFill>
                <a:latin typeface="Times New Roman"/>
              </a:rPr>
              <a:t>Reja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142976" y="1357298"/>
            <a:ext cx="7858180" cy="480060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707149" indent="-514350">
              <a:spcBef>
                <a:spcPts val="1200"/>
              </a:spcBef>
              <a:buNone/>
            </a:pPr>
            <a:r>
              <a:rPr lang="en-US" sz="2800" b="1" dirty="0" smtClean="0">
                <a:latin typeface="Times New Roman"/>
              </a:rPr>
              <a:t>1</a:t>
            </a:r>
            <a:r>
              <a:rPr lang="en-US" sz="2800" b="1" dirty="0">
                <a:latin typeface="Times New Roman"/>
              </a:rPr>
              <a:t>.    </a:t>
            </a:r>
            <a:r>
              <a:rPr lang="en-US" sz="2800" b="1" dirty="0" err="1">
                <a:latin typeface="Times New Roman"/>
              </a:rPr>
              <a:t>Texnologik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innovatsiyalar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va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ilg’or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innovatsion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texnologiyalarning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texnologik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va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iqtisodiy</a:t>
            </a:r>
            <a:r>
              <a:rPr lang="en-US" sz="2800" b="1" dirty="0">
                <a:latin typeface="Times New Roman"/>
              </a:rPr>
              <a:t> (</a:t>
            </a:r>
            <a:r>
              <a:rPr lang="en-US" sz="2800" b="1" dirty="0" err="1">
                <a:latin typeface="Times New Roman"/>
              </a:rPr>
              <a:t>moliyaviy</a:t>
            </a:r>
            <a:r>
              <a:rPr lang="en-US" sz="2800" b="1" dirty="0">
                <a:latin typeface="Times New Roman"/>
              </a:rPr>
              <a:t>) </a:t>
            </a:r>
            <a:r>
              <a:rPr lang="en-US" sz="2800" b="1" dirty="0" err="1">
                <a:latin typeface="Times New Roman"/>
              </a:rPr>
              <a:t>ta’siri</a:t>
            </a:r>
            <a:endParaRPr lang="en-US" sz="2800" b="1" dirty="0">
              <a:latin typeface="Times New Roman"/>
            </a:endParaRPr>
          </a:p>
          <a:p>
            <a:pPr marL="717550" indent="-536575">
              <a:spcBef>
                <a:spcPts val="1200"/>
              </a:spcBef>
              <a:buNone/>
              <a:tabLst>
                <a:tab pos="714375" algn="l"/>
              </a:tabLst>
            </a:pPr>
            <a:r>
              <a:rPr lang="en-US" sz="2800" b="1" dirty="0">
                <a:latin typeface="Times New Roman"/>
              </a:rPr>
              <a:t>2.    </a:t>
            </a:r>
            <a:r>
              <a:rPr lang="en-US" sz="2800" b="1" dirty="0" err="1" smtClean="0">
                <a:latin typeface="Times New Roman"/>
              </a:rPr>
              <a:t>Ilg’or</a:t>
            </a:r>
            <a:r>
              <a:rPr lang="en-US" sz="2800" b="1" dirty="0" smtClean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texnologiyalarning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texnik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va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texnologik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darajasining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baholash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ko’rsatkichlari</a:t>
            </a:r>
            <a:endParaRPr lang="en-US" sz="2800" b="1" dirty="0">
              <a:latin typeface="Times New Roman"/>
            </a:endParaRPr>
          </a:p>
          <a:p>
            <a:pPr marL="717550" indent="-536575">
              <a:spcBef>
                <a:spcPts val="1200"/>
              </a:spcBef>
              <a:buNone/>
            </a:pPr>
            <a:r>
              <a:rPr lang="en-US" sz="2800" b="1" dirty="0">
                <a:latin typeface="Times New Roman"/>
              </a:rPr>
              <a:t>3.  </a:t>
            </a:r>
            <a:r>
              <a:rPr lang="en-US" sz="2800" b="1" dirty="0" smtClean="0">
                <a:latin typeface="Times New Roman"/>
              </a:rPr>
              <a:t> </a:t>
            </a:r>
            <a:r>
              <a:rPr lang="en-US" sz="2800" b="1" dirty="0" err="1" smtClean="0">
                <a:latin typeface="Times New Roman"/>
              </a:rPr>
              <a:t>Yangi</a:t>
            </a:r>
            <a:r>
              <a:rPr lang="en-US" sz="2800" b="1" dirty="0" smtClean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texnologiyalarni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texnika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samaradorlik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va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rakobatbardoshlik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ko’rsatkichlari</a:t>
            </a:r>
            <a:endParaRPr lang="en-US" sz="2800" b="1" dirty="0">
              <a:latin typeface="Times New Roman"/>
            </a:endParaRPr>
          </a:p>
          <a:p>
            <a:pPr marL="628650" indent="-447675">
              <a:spcBef>
                <a:spcPts val="1200"/>
              </a:spcBef>
              <a:spcAft>
                <a:spcPts val="2577"/>
              </a:spcAft>
              <a:buNone/>
            </a:pPr>
            <a:r>
              <a:rPr lang="en-US" sz="2800" b="1" dirty="0" smtClean="0">
                <a:latin typeface="Times New Roman"/>
              </a:rPr>
              <a:t>4.   </a:t>
            </a:r>
            <a:r>
              <a:rPr lang="en-US" sz="2800" b="1" dirty="0" err="1" smtClean="0">
                <a:latin typeface="Times New Roman"/>
              </a:rPr>
              <a:t>Texnologik</a:t>
            </a:r>
            <a:r>
              <a:rPr lang="en-US" sz="2800" b="1" dirty="0" smtClean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innovatsiyalarning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iqtisodiy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 smtClean="0">
                <a:latin typeface="Times New Roman"/>
              </a:rPr>
              <a:t>samaradorligini</a:t>
            </a:r>
            <a:r>
              <a:rPr lang="en-US" sz="2800" b="1" dirty="0" smtClean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baholash</a:t>
            </a:r>
            <a:r>
              <a:rPr lang="en-US" sz="2800" b="1" dirty="0">
                <a:latin typeface="Times New Roman"/>
              </a:rPr>
              <a:t> </a:t>
            </a:r>
            <a:r>
              <a:rPr lang="en-US" sz="2800" b="1" dirty="0" err="1">
                <a:latin typeface="Times New Roman"/>
              </a:rPr>
              <a:t>tamoyillari</a:t>
            </a:r>
            <a:endParaRPr lang="en-US" sz="2800" b="1" dirty="0">
              <a:latin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1538" y="0"/>
            <a:ext cx="7786742" cy="100013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645630" indent="-233763" algn="ctr">
              <a:lnSpc>
                <a:spcPts val="2419"/>
              </a:lnSpc>
              <a:spcBef>
                <a:spcPts val="2577"/>
              </a:spcBef>
              <a:spcAft>
                <a:spcPts val="552"/>
              </a:spcAft>
            </a:pP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YANGI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INNOVATION TEXNOLOGIYALARNING TEXNOLOGIK VA IQTISODIY (MOLIYAVIY)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TA’SIRI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3659" y="6561569"/>
            <a:ext cx="78203" cy="1188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en-US" sz="900" b="1" spc="131" dirty="0">
                <a:latin typeface="Times New Roman"/>
              </a:rPr>
              <a:t>1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285852" y="1000108"/>
          <a:ext cx="7643866" cy="4506284"/>
        </p:xfrm>
        <a:graphic>
          <a:graphicData uri="http://schemas.openxmlformats.org/drawingml/2006/table">
            <a:tbl>
              <a:tblPr/>
              <a:tblGrid>
                <a:gridCol w="2206838"/>
                <a:gridCol w="5437028"/>
              </a:tblGrid>
              <a:tr h="357188">
                <a:tc>
                  <a:txBody>
                    <a:bodyPr/>
                    <a:lstStyle/>
                    <a:p>
                      <a:pPr marR="2413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Ta’sir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turlari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4572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Ko’rsatkichlar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848684">
                <a:tc>
                  <a:txBody>
                    <a:bodyPr/>
                    <a:lstStyle/>
                    <a:p>
                      <a:pPr marL="11430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/>
                        </a:rPr>
                        <a:t>Iqtisodiy</a:t>
                      </a:r>
                      <a:endParaRPr lang="en-US" sz="2400" dirty="0" smtClean="0">
                        <a:latin typeface="Times New Roman"/>
                      </a:endParaRPr>
                    </a:p>
                    <a:p>
                      <a:pPr marL="114300" indent="0" algn="ctr">
                        <a:lnSpc>
                          <a:spcPct val="100000"/>
                        </a:lnSpc>
                      </a:pP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160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/>
                        </a:rPr>
                        <a:t>Innovatsiyalarni</a:t>
                      </a:r>
                      <a:r>
                        <a:rPr lang="en-US" sz="2400" dirty="0" smtClean="0">
                          <a:latin typeface="Times New Roman"/>
                        </a:rPr>
                        <a:t> </a:t>
                      </a:r>
                      <a:r>
                        <a:rPr lang="en-US" sz="2400" dirty="0" err="1" smtClean="0">
                          <a:latin typeface="Times New Roman"/>
                        </a:rPr>
                        <a:t>joriy</a:t>
                      </a:r>
                      <a:r>
                        <a:rPr lang="en-US" sz="2400" dirty="0" smtClean="0">
                          <a:latin typeface="Times New Roman"/>
                        </a:rPr>
                        <a:t> </a:t>
                      </a:r>
                      <a:r>
                        <a:rPr lang="en-US" sz="2400" dirty="0" err="1" smtClean="0">
                          <a:latin typeface="Times New Roman"/>
                        </a:rPr>
                        <a:t>etsh</a:t>
                      </a:r>
                      <a:r>
                        <a:rPr lang="en-US" sz="2400" dirty="0" smtClean="0">
                          <a:latin typeface="Times New Roman"/>
                        </a:rPr>
                        <a:t> </a:t>
                      </a:r>
                      <a:r>
                        <a:rPr lang="en-US" sz="2400" dirty="0" err="1" smtClean="0">
                          <a:latin typeface="Times New Roman"/>
                        </a:rPr>
                        <a:t>xarajatlari</a:t>
                      </a:r>
                      <a:r>
                        <a:rPr lang="en-US" sz="2400" dirty="0" smtClean="0">
                          <a:latin typeface="Times New Roman"/>
                        </a:rPr>
                        <a:t> </a:t>
                      </a:r>
                      <a:r>
                        <a:rPr lang="en-US" sz="2400" dirty="0" err="1" smtClean="0">
                          <a:latin typeface="Times New Roman"/>
                        </a:rPr>
                        <a:t>va</a:t>
                      </a:r>
                      <a:r>
                        <a:rPr lang="en-US" sz="2400" dirty="0" smtClean="0">
                          <a:latin typeface="Times New Roman"/>
                        </a:rPr>
                        <a:t> </a:t>
                      </a:r>
                      <a:r>
                        <a:rPr lang="en-US" sz="2400" dirty="0" err="1" smtClean="0">
                          <a:latin typeface="Times New Roman"/>
                        </a:rPr>
                        <a:t>moliyaviy</a:t>
                      </a:r>
                      <a:r>
                        <a:rPr lang="en-US" sz="2400" dirty="0" smtClean="0">
                          <a:latin typeface="Times New Roman"/>
                        </a:rPr>
                        <a:t> </a:t>
                      </a:r>
                      <a:r>
                        <a:rPr lang="en-US" sz="2400" dirty="0" err="1" smtClean="0">
                          <a:latin typeface="Times New Roman"/>
                        </a:rPr>
                        <a:t>natijalari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671618">
                <a:tc>
                  <a:txBody>
                    <a:bodyPr/>
                    <a:lstStyle/>
                    <a:p>
                      <a:pPr marL="1143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Ilmiy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texnika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16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Foydalanish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afzalliklari</a:t>
                      </a:r>
                      <a:r>
                        <a:rPr lang="en-US" sz="2400" dirty="0">
                          <a:latin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</a:rPr>
                        <a:t>innovatsion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muhiti</a:t>
                      </a:r>
                      <a:r>
                        <a:rPr lang="en-US" sz="2400" dirty="0">
                          <a:latin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</a:rPr>
                        <a:t>texnika</a:t>
                      </a:r>
                      <a:r>
                        <a:rPr lang="en-US" sz="2400" dirty="0">
                          <a:latin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</a:rPr>
                        <a:t>estetik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va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boshqalar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311563">
                <a:tc>
                  <a:txBody>
                    <a:bodyPr/>
                    <a:lstStyle/>
                    <a:p>
                      <a:pPr marL="114300" indent="0" algn="ctr">
                        <a:lnSpc>
                          <a:spcPct val="100000"/>
                        </a:lnSpc>
                      </a:pPr>
                      <a:r>
                        <a:rPr lang="en-US" sz="2400">
                          <a:latin typeface="Times New Roman"/>
                        </a:rPr>
                        <a:t>Moliyaviy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016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Moliyaiy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ko’rsatkichlar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954406">
                <a:tc>
                  <a:txBody>
                    <a:bodyPr/>
                    <a:lstStyle/>
                    <a:p>
                      <a:pPr marL="1143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Resurslar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1600" indent="0" algn="ctr">
                        <a:lnSpc>
                          <a:spcPct val="100000"/>
                        </a:lnSpc>
                      </a:pPr>
                      <a:r>
                        <a:rPr lang="en-US" sz="2400" dirty="0">
                          <a:latin typeface="Times New Roman"/>
                        </a:rPr>
                        <a:t>Material, </a:t>
                      </a:r>
                      <a:r>
                        <a:rPr lang="en-US" sz="2400" dirty="0" err="1">
                          <a:latin typeface="Times New Roman"/>
                        </a:rPr>
                        <a:t>moddiy</a:t>
                      </a:r>
                      <a:r>
                        <a:rPr lang="en-US" sz="2400" dirty="0">
                          <a:latin typeface="Times New Roman"/>
                        </a:rPr>
                        <a:t>, energetic, </a:t>
                      </a:r>
                      <a:r>
                        <a:rPr lang="en-US" sz="2400" dirty="0" err="1">
                          <a:latin typeface="Times New Roman"/>
                        </a:rPr>
                        <a:t>mexnat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va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boshka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turdagi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resurslar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tejalishi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va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oqilona</a:t>
                      </a:r>
                      <a:r>
                        <a:rPr lang="en-US" sz="2400" dirty="0">
                          <a:latin typeface="Times New Roman"/>
                        </a:rPr>
                        <a:t> optimal </a:t>
                      </a:r>
                      <a:r>
                        <a:rPr lang="en-US" sz="2400" dirty="0" err="1">
                          <a:latin typeface="Times New Roman"/>
                        </a:rPr>
                        <a:t>ishlatilishi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/>
                </a:tc>
              </a:tr>
              <a:tr h="307717">
                <a:tc>
                  <a:txBody>
                    <a:bodyPr/>
                    <a:lstStyle/>
                    <a:p>
                      <a:pPr marL="114300" indent="0" algn="ctr">
                        <a:lnSpc>
                          <a:spcPct val="100000"/>
                        </a:lnSpc>
                      </a:pPr>
                      <a:r>
                        <a:rPr lang="en-US" sz="2400">
                          <a:latin typeface="Times New Roman"/>
                        </a:rPr>
                        <a:t>Itimoiy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1016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Innovatsialarni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joriy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etish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natijalari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636270">
                <a:tc>
                  <a:txBody>
                    <a:bodyPr/>
                    <a:lstStyle/>
                    <a:p>
                      <a:pPr marL="114300" indent="0" algn="ctr">
                        <a:lnSpc>
                          <a:spcPct val="100000"/>
                        </a:lnSpc>
                      </a:pPr>
                      <a:r>
                        <a:rPr lang="en-US" sz="2400" dirty="0">
                          <a:latin typeface="Times New Roman"/>
                        </a:rPr>
                        <a:t>Ecologic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1600" indent="0" algn="ctr">
                        <a:lnSpc>
                          <a:spcPct val="100000"/>
                        </a:lnSpc>
                      </a:pPr>
                      <a:r>
                        <a:rPr lang="en-US" sz="2400" dirty="0" err="1">
                          <a:latin typeface="Times New Roman"/>
                        </a:rPr>
                        <a:t>Shovqin</a:t>
                      </a:r>
                      <a:r>
                        <a:rPr lang="en-US" sz="2400" dirty="0">
                          <a:latin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</a:rPr>
                        <a:t>vibratsiya</a:t>
                      </a:r>
                      <a:r>
                        <a:rPr lang="en-US" sz="2400" dirty="0">
                          <a:latin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</a:rPr>
                        <a:t>ziyon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gazlar</a:t>
                      </a:r>
                      <a:r>
                        <a:rPr lang="en-US" sz="2400" dirty="0">
                          <a:latin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</a:rPr>
                        <a:t>magnit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madon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ko’rsatkichlarining</a:t>
                      </a:r>
                      <a:r>
                        <a:rPr lang="en-US" sz="2400" dirty="0">
                          <a:latin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</a:rPr>
                        <a:t>yahshilanishi</a:t>
                      </a:r>
                      <a:endParaRPr lang="en-US" sz="2400" dirty="0"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142976" y="5643578"/>
            <a:ext cx="77867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Xar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bir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innovatsiya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va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innovatsion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texnologiyalarning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ta’siri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jamiyat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,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korxona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aloxida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olingan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shaxs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iqtisodiy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va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ijtimoiy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faolitariga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rang-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barang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a’sir</a:t>
            </a:r>
            <a:r>
              <a:rPr lang="en-US" sz="2000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Times New Roman"/>
              </a:rPr>
              <a:t>o’tkazadi</a:t>
            </a:r>
            <a:endParaRPr lang="ru-RU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Texnologik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innovatsiyalar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Ilg’or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texnologiyalarta’siri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728" y="1714488"/>
          <a:ext cx="7499349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140"/>
                <a:gridCol w="2286016"/>
                <a:gridCol w="35051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Yo’nalishlar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Soha</a:t>
                      </a:r>
                      <a:r>
                        <a:rPr lang="en-US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Ko’satkichlar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US" dirty="0" err="1" smtClean="0"/>
                        <a:t>Ko’shimcha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kiymat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natijalar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yahshilinashi</a:t>
                      </a:r>
                      <a:r>
                        <a:rPr lang="en-US" dirty="0" smtClean="0"/>
                        <a:t>)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Ishlab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chiqarishni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o’sishi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Mexnat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samaradorligi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o’sishi</a:t>
                      </a:r>
                      <a:endParaRPr lang="en-US" baseline="0" dirty="0" smtClean="0"/>
                    </a:p>
                    <a:p>
                      <a:r>
                        <a:rPr lang="en-US" baseline="0" dirty="0" err="1" smtClean="0"/>
                        <a:t>Asosiy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fondlarning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ishlatilishi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yahshilanish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Mahsulotning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kiymati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oshishi</a:t>
                      </a:r>
                      <a:r>
                        <a:rPr lang="en-US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Ko’shimcha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kiymatli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maxsulot</a:t>
                      </a:r>
                      <a:endParaRPr lang="en-US" dirty="0" smtClean="0"/>
                    </a:p>
                    <a:p>
                      <a:r>
                        <a:rPr lang="en-US" dirty="0" err="1" smtClean="0"/>
                        <a:t>Maxsulotlar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turi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ko’payishidan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ko’shimcha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foyda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US" dirty="0" err="1" smtClean="0"/>
                        <a:t>Xarajatlar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kamatishi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resurslarni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tejash</a:t>
                      </a:r>
                      <a:r>
                        <a:rPr lang="en-US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Mexnat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kiymati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kamayishi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Mehnat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resurslari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o’rniga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kapitaldan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foydalanish</a:t>
                      </a:r>
                      <a:endParaRPr lang="en-US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Mehnat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resurslaridan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samaraliroq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foydalanish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Resurslardan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samarali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foydalanish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Mexnat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bilan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bog’lik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bo’lmagan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resurslarning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kiymatini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pasayishi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ChangeArrowheads="1"/>
          </p:cNvSpPr>
          <p:nvPr/>
        </p:nvSpPr>
        <p:spPr bwMode="auto">
          <a:xfrm>
            <a:off x="1452563" y="2481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340995" name="Text Box 3"/>
          <p:cNvSpPr txBox="1">
            <a:spLocks noChangeArrowheads="1"/>
          </p:cNvSpPr>
          <p:nvPr/>
        </p:nvSpPr>
        <p:spPr bwMode="auto">
          <a:xfrm>
            <a:off x="684213" y="0"/>
            <a:ext cx="84597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5000"/>
              </a:lnSpc>
            </a:pPr>
            <a:r>
              <a:rPr lang="ru-RU" b="1"/>
              <a:t>	</a:t>
            </a:r>
            <a:endParaRPr lang="ru-RU" b="1">
              <a:solidFill>
                <a:srgbClr val="FF0066"/>
              </a:solidFill>
            </a:endParaRPr>
          </a:p>
        </p:txBody>
      </p:sp>
      <p:graphicFrame>
        <p:nvGraphicFramePr>
          <p:cNvPr id="341096" name="Group 104"/>
          <p:cNvGraphicFramePr>
            <a:graphicFrameLocks noGrp="1"/>
          </p:cNvGraphicFramePr>
          <p:nvPr/>
        </p:nvGraphicFramePr>
        <p:xfrm>
          <a:off x="1214414" y="928670"/>
          <a:ext cx="7635872" cy="5357851"/>
        </p:xfrm>
        <a:graphic>
          <a:graphicData uri="http://schemas.openxmlformats.org/drawingml/2006/table">
            <a:tbl>
              <a:tblPr/>
              <a:tblGrid>
                <a:gridCol w="2720707"/>
                <a:gridCol w="4915165"/>
              </a:tblGrid>
              <a:tr h="8709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Alomati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ko’rinishi</a:t>
                      </a:r>
                      <a:endParaRPr kumimoji="0" lang="uk-U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Texnologiya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turi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613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Muraqqabligi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9263" algn="r"/>
                          <a:tab pos="2636838" algn="ctr"/>
                          <a:tab pos="5273675" algn="r"/>
                        </a:tabLst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Sodda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muraqqab</a:t>
                      </a:r>
                      <a:endParaRPr kumimoji="0" lang="uk-U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09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Foydalinish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sohasi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Ishlab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chikarish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boshkarish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ilmiy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6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Rivojlanishi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Istiqbolli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rivojanuvchi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hozirgi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09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Resurslar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extiyoji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Ilmiy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bilim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kapital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kuvvat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(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energiya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)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Resurslarni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kayta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ishlash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Past,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o’rta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yuqori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o’ta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yuqori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3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Tub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maqsadi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Yaratish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ikkilama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aqsadli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1097" name="Rectangle 105"/>
          <p:cNvSpPr>
            <a:spLocks noChangeArrowheads="1"/>
          </p:cNvSpPr>
          <p:nvPr/>
        </p:nvSpPr>
        <p:spPr bwMode="auto">
          <a:xfrm>
            <a:off x="1000100" y="0"/>
            <a:ext cx="8143900" cy="877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bIns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Zamonaviy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texnologiyalar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tasnifi</a:t>
            </a:r>
            <a:endParaRPr lang="uk-UA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785794"/>
          </a:xfrm>
        </p:spPr>
        <p:txBody>
          <a:bodyPr>
            <a:noAutofit/>
          </a:bodyPr>
          <a:lstStyle/>
          <a:p>
            <a:pPr algn="ctr"/>
            <a:r>
              <a:rPr lang="en-US" sz="3000" dirty="0" smtClean="0">
                <a:solidFill>
                  <a:srgbClr val="C00000"/>
                </a:solidFill>
                <a:effectLst/>
              </a:rPr>
              <a:t>YANGI TEXNOLOGIYALARNI  TANLASH ALGIRITMI</a:t>
            </a:r>
            <a:endParaRPr lang="ru-RU" sz="30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714356"/>
            <a:ext cx="8143900" cy="5534044"/>
          </a:xfrm>
        </p:spPr>
        <p:txBody>
          <a:bodyPr>
            <a:noAutofit/>
          </a:bodyPr>
          <a:lstStyle/>
          <a:p>
            <a:pPr lvl="1">
              <a:buNone/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3714744" y="1857364"/>
            <a:ext cx="1857388" cy="6048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Mahsulotga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talablar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tarqibi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6143636" y="1785926"/>
            <a:ext cx="1928826" cy="6540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Yangi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texnologiya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maqsadga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mosligi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1428728" y="1714488"/>
            <a:ext cx="1589089" cy="6429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Chiqish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paramrtlari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[Y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3714744" y="2714620"/>
            <a:ext cx="1857388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Jarayonlar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mosligi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3714744" y="3500438"/>
            <a:ext cx="1785950" cy="4619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3286116" y="4143380"/>
            <a:ext cx="2928958" cy="1571636"/>
          </a:xfrm>
          <a:prstGeom prst="flowChartDecision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4357686" y="4714884"/>
            <a:ext cx="1071570" cy="500066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≥[Y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3857620" y="6072206"/>
            <a:ext cx="1785950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Qaror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0" name="AutoShape 14"/>
          <p:cNvSpPr>
            <a:spLocks noChangeShapeType="1"/>
          </p:cNvSpPr>
          <p:nvPr/>
        </p:nvSpPr>
        <p:spPr bwMode="auto">
          <a:xfrm flipH="1">
            <a:off x="2240263" y="2357430"/>
            <a:ext cx="45720" cy="257176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9" name="AutoShape 13"/>
          <p:cNvSpPr>
            <a:spLocks noChangeShapeType="1"/>
          </p:cNvSpPr>
          <p:nvPr/>
        </p:nvSpPr>
        <p:spPr bwMode="auto">
          <a:xfrm>
            <a:off x="2214546" y="4929198"/>
            <a:ext cx="102552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5" name="AutoShape 9"/>
          <p:cNvSpPr>
            <a:spLocks noChangeShapeType="1"/>
          </p:cNvSpPr>
          <p:nvPr/>
        </p:nvSpPr>
        <p:spPr bwMode="auto">
          <a:xfrm flipH="1" flipV="1">
            <a:off x="8572528" y="1571611"/>
            <a:ext cx="63500" cy="335597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0" name="Прямая соединительная линия 29"/>
          <p:cNvCxnSpPr>
            <a:stCxn id="29713" idx="3"/>
          </p:cNvCxnSpPr>
          <p:nvPr/>
        </p:nvCxnSpPr>
        <p:spPr>
          <a:xfrm>
            <a:off x="6215074" y="4929198"/>
            <a:ext cx="242889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4572000" y="1571612"/>
            <a:ext cx="40005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>
            <a:off x="4465637" y="1677975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4537075" y="260666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4537075" y="332104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4606925" y="4106867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29713" idx="2"/>
            <a:endCxn id="29711" idx="0"/>
          </p:cNvCxnSpPr>
          <p:nvPr/>
        </p:nvCxnSpPr>
        <p:spPr>
          <a:xfrm rot="5400000">
            <a:off x="4572000" y="589361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00298" y="442913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Xa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6" name="TextBox 45"/>
          <p:cNvSpPr txBox="1"/>
          <p:nvPr/>
        </p:nvSpPr>
        <p:spPr>
          <a:xfrm>
            <a:off x="6786578" y="442913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Yok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Honlama</a:t>
            </a:r>
            <a:r>
              <a:rPr lang="ru-RU" b="1" dirty="0" smtClean="0">
                <a:solidFill>
                  <a:srgbClr val="FF0000"/>
                </a:solidFill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honingovaniye</a:t>
            </a:r>
            <a:r>
              <a:rPr lang="ru-RU" b="1" dirty="0" smtClean="0">
                <a:solidFill>
                  <a:srgbClr val="FF0000"/>
                </a:solidFill>
              </a:rPr>
              <a:t>) </a:t>
            </a:r>
            <a:r>
              <a:rPr lang="en-US" b="1" dirty="0" err="1" smtClean="0">
                <a:solidFill>
                  <a:srgbClr val="FF0000"/>
                </a:solidFill>
              </a:rPr>
              <a:t>asboblar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turlarii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Какой инструмент потребуется для процесса хонингования.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500306"/>
            <a:ext cx="364333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Содержимое 4" descr="Хонингование цилиндра выполняется при помощи специальной насадки.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500306"/>
            <a:ext cx="364333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14480" y="1928802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An’anaviy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715008" y="1928802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Zamonaviy</a:t>
            </a:r>
            <a:r>
              <a:rPr lang="en-US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/>
              <a:t>Polirovka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va</a:t>
            </a:r>
            <a:r>
              <a:rPr lang="en-US" sz="3600" b="1" dirty="0" smtClean="0"/>
              <a:t> ion-</a:t>
            </a:r>
            <a:r>
              <a:rPr lang="en-US" sz="3600" b="1" dirty="0" err="1" smtClean="0"/>
              <a:t>plazma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koplangan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metall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buyumlar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C:\Users\User\Desktop\9 новые металлы\polirovka-alyuminievyh-detalej_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14942" y="2714620"/>
            <a:ext cx="350046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t="11889"/>
          <a:stretch>
            <a:fillRect/>
          </a:stretch>
        </p:blipFill>
        <p:spPr bwMode="auto">
          <a:xfrm>
            <a:off x="1214414" y="2714620"/>
            <a:ext cx="385765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42976" y="500043"/>
            <a:ext cx="7715304" cy="50006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255580" indent="-244894" algn="ctr">
              <a:lnSpc>
                <a:spcPts val="2419"/>
              </a:lnSpc>
              <a:spcBef>
                <a:spcPts val="6810"/>
              </a:spcBef>
              <a:spcAft>
                <a:spcPts val="552"/>
              </a:spcAft>
            </a:pP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Zamonavy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texnologiya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alomatlari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928670"/>
            <a:ext cx="7858180" cy="528641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361950" marR="378473">
              <a:lnSpc>
                <a:spcPts val="2419"/>
              </a:lnSpc>
              <a:spcAft>
                <a:spcPts val="184"/>
              </a:spcAft>
            </a:pPr>
            <a:r>
              <a:rPr lang="en-US" sz="2000" b="1" dirty="0">
                <a:latin typeface="Times New Roman"/>
              </a:rPr>
              <a:t>2.1.1. </a:t>
            </a:r>
            <a:r>
              <a:rPr lang="en-US" sz="2000" b="1" dirty="0" err="1">
                <a:latin typeface="Times New Roman"/>
              </a:rPr>
              <a:t>Dinamizm</a:t>
            </a:r>
            <a:r>
              <a:rPr lang="en-US" sz="2000" b="1" dirty="0">
                <a:latin typeface="Times New Roman"/>
              </a:rPr>
              <a:t> </a:t>
            </a:r>
            <a:r>
              <a:rPr lang="en-US" sz="2000" dirty="0">
                <a:latin typeface="Times New Roman"/>
              </a:rPr>
              <a:t>- </a:t>
            </a:r>
            <a:r>
              <a:rPr lang="en-US" sz="2000" dirty="0" err="1">
                <a:latin typeface="Times New Roman"/>
              </a:rPr>
              <a:t>har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qanday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harakatlar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jarayonlar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amalga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oshirilishini</a:t>
            </a:r>
            <a:r>
              <a:rPr lang="en-US" sz="2000" dirty="0">
                <a:latin typeface="Times New Roman"/>
              </a:rPr>
              <a:t> (</a:t>
            </a:r>
            <a:r>
              <a:rPr lang="en-US" sz="2000" dirty="0" err="1">
                <a:latin typeface="Times New Roman"/>
              </a:rPr>
              <a:t>masalan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ishlab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chiqarish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jarayonlari</a:t>
            </a:r>
            <a:r>
              <a:rPr lang="en-US" sz="2000" dirty="0">
                <a:latin typeface="Times New Roman"/>
              </a:rPr>
              <a:t> - </a:t>
            </a:r>
            <a:r>
              <a:rPr lang="en-US" sz="2000" dirty="0" err="1">
                <a:latin typeface="Times New Roman"/>
              </a:rPr>
              <a:t>kimyoviy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tola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olish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temirni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eritish</a:t>
            </a:r>
            <a:r>
              <a:rPr lang="en-US" sz="2000" dirty="0">
                <a:latin typeface="Times New Roman"/>
              </a:rPr>
              <a:t>), </a:t>
            </a:r>
            <a:r>
              <a:rPr lang="en-US" sz="2000" dirty="0" err="1">
                <a:latin typeface="Times New Roman"/>
              </a:rPr>
              <a:t>ularning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bosqichlarini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texnik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hujjatlaridachizmalar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diagrammalar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rasmlar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va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texnik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vositalar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bilan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tasvirlash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yoki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og'zaki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tavsiflash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mumkin</a:t>
            </a:r>
            <a:r>
              <a:rPr lang="en-US" sz="2000" dirty="0" smtClean="0">
                <a:latin typeface="Times New Roman"/>
              </a:rPr>
              <a:t>.</a:t>
            </a:r>
          </a:p>
          <a:p>
            <a:pPr marL="361950">
              <a:lnSpc>
                <a:spcPts val="27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 smtClean="0">
                <a:latin typeface="Times New Roman"/>
              </a:rPr>
              <a:t>2.1.2. </a:t>
            </a:r>
            <a:r>
              <a:rPr lang="en-US" sz="2000" b="1" dirty="0" err="1" smtClean="0">
                <a:latin typeface="Times New Roman"/>
              </a:rPr>
              <a:t>Xususiyat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dirty="0" smtClean="0">
                <a:latin typeface="Times New Roman"/>
              </a:rPr>
              <a:t>- </a:t>
            </a:r>
            <a:r>
              <a:rPr lang="en-US" sz="2000" dirty="0" err="1" smtClean="0">
                <a:latin typeface="Times New Roman"/>
              </a:rPr>
              <a:t>ma'lum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bir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natijaga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erishishda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texnologik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jarayonlarning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maqsadga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muvofiqligini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ko'rsatadi</a:t>
            </a:r>
            <a:r>
              <a:rPr lang="en-US" sz="2000" dirty="0" smtClean="0">
                <a:latin typeface="Times New Roman"/>
              </a:rPr>
              <a:t>.</a:t>
            </a:r>
          </a:p>
          <a:p>
            <a:pPr marL="361950">
              <a:lnSpc>
                <a:spcPts val="2419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 smtClean="0">
                <a:latin typeface="Times New Roman"/>
              </a:rPr>
              <a:t>2.1.3.  </a:t>
            </a:r>
            <a:r>
              <a:rPr lang="en-US" sz="2000" b="1" dirty="0" err="1" smtClean="0">
                <a:latin typeface="Times New Roman"/>
              </a:rPr>
              <a:t>Ichki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ta’minoti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dirty="0" smtClean="0">
                <a:latin typeface="Times New Roman"/>
              </a:rPr>
              <a:t>(</a:t>
            </a:r>
            <a:r>
              <a:rPr lang="en-US" sz="2000" dirty="0" err="1" smtClean="0">
                <a:latin typeface="Times New Roman"/>
              </a:rPr>
              <a:t>zarur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vositalar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moddiy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resurslar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tegishli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tayyorgarlik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va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malakaga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ega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ijrochilar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texnologik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rejimlarga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qat'iy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rioya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qilish</a:t>
            </a:r>
            <a:r>
              <a:rPr lang="en-US" sz="2000" dirty="0" smtClean="0">
                <a:latin typeface="Times New Roman"/>
              </a:rPr>
              <a:t> (</a:t>
            </a:r>
            <a:r>
              <a:rPr lang="en-US" sz="2000" dirty="0" err="1" smtClean="0">
                <a:latin typeface="Times New Roman"/>
              </a:rPr>
              <a:t>quvvat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energiya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issiqlik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va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boshqalar</a:t>
            </a:r>
            <a:r>
              <a:rPr lang="en-US" sz="2000" dirty="0" smtClean="0">
                <a:latin typeface="Times New Roman"/>
              </a:rPr>
              <a:t>)</a:t>
            </a:r>
          </a:p>
          <a:p>
            <a:pPr marL="361950">
              <a:lnSpc>
                <a:spcPts val="2398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 smtClean="0">
                <a:latin typeface="Times New Roman"/>
              </a:rPr>
              <a:t>2.1.4. </a:t>
            </a:r>
            <a:r>
              <a:rPr lang="en-US" sz="2000" b="1" dirty="0" err="1" smtClean="0">
                <a:latin typeface="Times New Roman"/>
              </a:rPr>
              <a:t>Ishlab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chiqarish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vositalari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va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tashqi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muhut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bilan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o’zaro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b="1" dirty="0" err="1" smtClean="0">
                <a:latin typeface="Times New Roman"/>
              </a:rPr>
              <a:t>ta’siri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dirty="0" smtClean="0">
                <a:latin typeface="Times New Roman"/>
              </a:rPr>
              <a:t>(</a:t>
            </a:r>
            <a:r>
              <a:rPr lang="en-US" sz="2000" dirty="0" err="1" smtClean="0">
                <a:latin typeface="Times New Roman"/>
              </a:rPr>
              <a:t>korxona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faoliyatini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xalq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xo'jaligi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miqyosida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rejalashtirish</a:t>
            </a:r>
            <a:r>
              <a:rPr lang="en-US" sz="2000" dirty="0" smtClean="0">
                <a:latin typeface="Times New Roman"/>
              </a:rPr>
              <a:t>) </a:t>
            </a:r>
            <a:r>
              <a:rPr lang="en-US" sz="2000" dirty="0" err="1" smtClean="0">
                <a:latin typeface="Times New Roman"/>
              </a:rPr>
              <a:t>va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atrof-muhit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bilan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ishlab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chiqarishning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ekologik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muvozanati</a:t>
            </a:r>
            <a:r>
              <a:rPr lang="en-US" sz="2000" dirty="0" smtClean="0">
                <a:latin typeface="Times New Roman"/>
              </a:rPr>
              <a:t>)</a:t>
            </a:r>
          </a:p>
          <a:p>
            <a:pPr marL="361950">
              <a:spcBef>
                <a:spcPts val="600"/>
              </a:spcBef>
              <a:spcAft>
                <a:spcPts val="600"/>
              </a:spcAft>
            </a:pPr>
            <a:r>
              <a:rPr lang="en-US" sz="2000" b="1" dirty="0" smtClean="0">
                <a:latin typeface="Times New Roman"/>
              </a:rPr>
              <a:t>2.1.5. </a:t>
            </a:r>
            <a:r>
              <a:rPr lang="en-US" sz="2000" b="1" dirty="0" err="1" smtClean="0">
                <a:latin typeface="Times New Roman"/>
              </a:rPr>
              <a:t>Mantiqlik</a:t>
            </a:r>
            <a:r>
              <a:rPr lang="en-US" sz="2000" b="1" dirty="0" smtClean="0">
                <a:latin typeface="Times New Roman"/>
              </a:rPr>
              <a:t> </a:t>
            </a:r>
            <a:r>
              <a:rPr lang="en-US" sz="2000" dirty="0" smtClean="0">
                <a:latin typeface="Times New Roman"/>
              </a:rPr>
              <a:t>- </a:t>
            </a:r>
            <a:r>
              <a:rPr lang="en-US" sz="2000" dirty="0" err="1" smtClean="0">
                <a:latin typeface="Times New Roman"/>
              </a:rPr>
              <a:t>harakatlar</a:t>
            </a:r>
            <a:r>
              <a:rPr lang="en-US" sz="2000" dirty="0" smtClean="0">
                <a:latin typeface="Times New Roman"/>
              </a:rPr>
              <a:t>, </a:t>
            </a:r>
            <a:r>
              <a:rPr lang="en-US" sz="2000" dirty="0" err="1" smtClean="0">
                <a:latin typeface="Times New Roman"/>
              </a:rPr>
              <a:t>operatsiyalar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va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boshqalarning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qat'iy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ketma-ketligi</a:t>
            </a:r>
            <a:r>
              <a:rPr lang="en-US" sz="2000" dirty="0" smtClean="0">
                <a:latin typeface="Times New Roman"/>
              </a:rPr>
              <a:t>.</a:t>
            </a:r>
          </a:p>
          <a:p>
            <a:pPr marL="546782" indent="-534314">
              <a:lnSpc>
                <a:spcPts val="2419"/>
              </a:lnSpc>
              <a:spcBef>
                <a:spcPts val="1104"/>
              </a:spcBef>
            </a:pPr>
            <a:endParaRPr lang="en-US" sz="2000" dirty="0">
              <a:latin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1571604" y="357166"/>
            <a:ext cx="7056438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US" sz="2400" b="1" dirty="0" err="1" smtClean="0">
                <a:solidFill>
                  <a:srgbClr val="FF0000"/>
                </a:solidFill>
              </a:rPr>
              <a:t>Machinasozlikning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rivojlanish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yo’nalishlari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 bwMode="auto">
          <a:xfrm>
            <a:off x="1214414" y="1143001"/>
            <a:ext cx="7423174" cy="452755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uz-Latn-UZ" sz="2000" b="1" dirty="0" smtClean="0"/>
              <a:t>SANOAT TEXNOLOGIK UKLADLARI </a:t>
            </a:r>
          </a:p>
          <a:p>
            <a:pPr marL="457200" indent="-457200" eaLnBrk="1" hangingPunct="1">
              <a:spcBef>
                <a:spcPct val="0"/>
              </a:spcBef>
              <a:buAutoNum type="arabicPeriod"/>
            </a:pPr>
            <a:r>
              <a:rPr lang="uz-Latn-UZ" sz="2000" b="1" dirty="0" smtClean="0"/>
              <a:t>Birinchi </a:t>
            </a:r>
            <a:r>
              <a:rPr lang="uz-Latn-UZ" sz="2000" b="1" dirty="0"/>
              <a:t>texnologik </a:t>
            </a:r>
            <a:r>
              <a:rPr lang="en-US" sz="2000" b="1" dirty="0" err="1"/>
              <a:t>uklad</a:t>
            </a:r>
            <a:r>
              <a:rPr lang="en-US" sz="2000" b="1" dirty="0"/>
              <a:t> </a:t>
            </a:r>
            <a:r>
              <a:rPr lang="uz-Latn-UZ" sz="2000" b="1" dirty="0"/>
              <a:t>(1770-1830). </a:t>
            </a:r>
            <a:endParaRPr lang="en-US" sz="2000" b="1" dirty="0" smtClean="0"/>
          </a:p>
          <a:p>
            <a:pPr marL="457200" indent="-457200"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To'qimachilik sanoati, to'qimachilik mashinasozligi, temirni eritish, temirni qayta ishlash, kanal qurilishi, suv dvigatellari. </a:t>
            </a:r>
            <a:endParaRPr lang="en-US" sz="2000" dirty="0" smtClean="0"/>
          </a:p>
          <a:p>
            <a:pPr marL="457200" indent="-457200" eaLnBrk="1" hangingPunct="1">
              <a:spcBef>
                <a:spcPct val="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</a:t>
            </a:r>
            <a:r>
              <a:rPr lang="uz-Latn-UZ" sz="2000" dirty="0"/>
              <a:t>: To'qimachilik mashinalari. </a:t>
            </a:r>
            <a:endParaRPr lang="en-US" sz="2000" dirty="0"/>
          </a:p>
          <a:p>
            <a:pPr eaLnBrk="1" hangingPunct="1">
              <a:spcBef>
                <a:spcPts val="1800"/>
              </a:spcBef>
            </a:pPr>
            <a:r>
              <a:rPr lang="en-US" sz="2000" b="1" dirty="0"/>
              <a:t>2</a:t>
            </a:r>
            <a:r>
              <a:rPr lang="en-US" sz="2000" dirty="0"/>
              <a:t>. </a:t>
            </a:r>
            <a:r>
              <a:rPr lang="uz-Latn-UZ" sz="2000" b="1" dirty="0"/>
              <a:t>Ikkinchi texnologik </a:t>
            </a:r>
            <a:r>
              <a:rPr lang="en-US" sz="2000" b="1" dirty="0" err="1"/>
              <a:t>uklad</a:t>
            </a:r>
            <a:r>
              <a:rPr lang="en-US" sz="2000" b="1" dirty="0"/>
              <a:t> </a:t>
            </a:r>
            <a:r>
              <a:rPr lang="uz-Latn-UZ" sz="2000" b="1" dirty="0"/>
              <a:t>(1830-1880).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</a:t>
            </a:r>
            <a:r>
              <a:rPr lang="uz-Latn-UZ" sz="2000" dirty="0" smtClean="0"/>
              <a:t>Bug</a:t>
            </a:r>
            <a:r>
              <a:rPr lang="en-US" sz="2000" dirty="0" smtClean="0"/>
              <a:t>’</a:t>
            </a:r>
            <a:r>
              <a:rPr lang="uz-Latn-UZ" sz="2000" dirty="0" smtClean="0"/>
              <a:t> dvigateli</a:t>
            </a:r>
            <a:r>
              <a:rPr lang="uz-Latn-UZ" sz="2000" dirty="0"/>
              <a:t>, temir yo'l qurilishi, transport, mashinasozlik, kema qurilishi, ko'mir, dastgohsozlik sanoati, qora metallurgiya. </a:t>
            </a:r>
            <a:endParaRPr lang="en-US" sz="2000" dirty="0" smtClean="0"/>
          </a:p>
          <a:p>
            <a:pPr eaLnBrk="1" hangingPunct="1">
              <a:spcBef>
                <a:spcPts val="12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</a:t>
            </a:r>
            <a:r>
              <a:rPr lang="uz-Latn-UZ" sz="2000" dirty="0"/>
              <a:t>: </a:t>
            </a:r>
            <a:r>
              <a:rPr lang="uz-Latn-UZ" sz="2000" dirty="0" smtClean="0"/>
              <a:t>Bu</a:t>
            </a:r>
            <a:r>
              <a:rPr lang="en-US" sz="2000" dirty="0" smtClean="0"/>
              <a:t>g’</a:t>
            </a:r>
            <a:r>
              <a:rPr lang="uz-Latn-UZ" sz="2000" dirty="0" smtClean="0"/>
              <a:t> </a:t>
            </a:r>
            <a:r>
              <a:rPr lang="uz-Latn-UZ" sz="2000" dirty="0"/>
              <a:t>dvigatel, dastgoh asboblari.</a:t>
            </a:r>
            <a:endParaRPr lang="en-US" sz="2000" dirty="0"/>
          </a:p>
          <a:p>
            <a:pPr eaLnBrk="1" hangingPunct="1">
              <a:spcBef>
                <a:spcPts val="1200"/>
              </a:spcBef>
            </a:pPr>
            <a:r>
              <a:rPr lang="uz-Latn-UZ" sz="2000" dirty="0" smtClean="0"/>
              <a:t> </a:t>
            </a:r>
            <a:endParaRPr lang="en-US" sz="2000" dirty="0"/>
          </a:p>
          <a:p>
            <a:pPr eaLnBrk="1" hangingPunct="1"/>
            <a:endParaRPr sz="200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1428728" y="285728"/>
            <a:ext cx="7056438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US" sz="2400" b="1" dirty="0" err="1" smtClean="0">
                <a:solidFill>
                  <a:srgbClr val="FF0000"/>
                </a:solidFill>
              </a:rPr>
              <a:t>Machinasozlikning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rivojlanish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yo’nalishlari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 bwMode="auto">
          <a:xfrm>
            <a:off x="1214414" y="1047734"/>
            <a:ext cx="7423144" cy="47625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ct val="0"/>
              </a:spcBef>
            </a:pPr>
            <a:r>
              <a:rPr lang="uz-Latn-UZ" sz="2000" b="1" dirty="0" smtClean="0"/>
              <a:t>SANOAT TEXNOLOGIK UKLADLARI </a:t>
            </a:r>
          </a:p>
          <a:p>
            <a:pPr eaLnBrk="1" hangingPunct="1">
              <a:spcBef>
                <a:spcPts val="600"/>
              </a:spcBef>
            </a:pPr>
            <a:r>
              <a:rPr lang="en-US" sz="2000" b="1" dirty="0" smtClean="0"/>
              <a:t>3</a:t>
            </a:r>
            <a:r>
              <a:rPr lang="en-US" sz="2000" b="1" dirty="0"/>
              <a:t>. </a:t>
            </a:r>
            <a:r>
              <a:rPr lang="uz-Latn-UZ" sz="2000" b="1" dirty="0"/>
              <a:t>Uchinchi texnologik </a:t>
            </a:r>
            <a:r>
              <a:rPr lang="en-US" sz="2000" b="1" dirty="0" err="1"/>
              <a:t>uklad</a:t>
            </a:r>
            <a:r>
              <a:rPr lang="uz-Latn-UZ" sz="2000" dirty="0"/>
              <a:t> </a:t>
            </a:r>
            <a:r>
              <a:rPr lang="uz-Latn-UZ" sz="2000" b="1" dirty="0"/>
              <a:t>(1880-1930).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Elektrotexnika, og'ir mashinasozlik, po'lat ishlab chiqarish va prokat, elektr uzatish liniyalari, noorganik kimyo. </a:t>
            </a:r>
            <a:endParaRPr lang="en-US" sz="2000" dirty="0" smtClean="0"/>
          </a:p>
          <a:p>
            <a:pPr eaLnBrk="1" hangingPunct="1">
              <a:spcBef>
                <a:spcPts val="12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</a:t>
            </a:r>
            <a:r>
              <a:rPr lang="uz-Latn-UZ" sz="2000" dirty="0"/>
              <a:t>: elektr motor, po'lat. </a:t>
            </a:r>
            <a:endParaRPr lang="en-US" sz="2000" dirty="0" smtClean="0"/>
          </a:p>
          <a:p>
            <a:pPr eaLnBrk="1" hangingPunct="1">
              <a:spcBef>
                <a:spcPts val="1800"/>
              </a:spcBef>
            </a:pPr>
            <a:r>
              <a:rPr lang="en-US" sz="2000" b="1" dirty="0" smtClean="0"/>
              <a:t>4. </a:t>
            </a:r>
            <a:r>
              <a:rPr lang="uz-Latn-UZ" sz="2000" b="1" dirty="0" smtClean="0"/>
              <a:t>To'rtinchi </a:t>
            </a:r>
            <a:r>
              <a:rPr lang="uz-Latn-UZ" sz="2000" b="1" dirty="0"/>
              <a:t>texnologik </a:t>
            </a:r>
            <a:r>
              <a:rPr sz="2000" b="1"/>
              <a:t>уклад (1930-1970).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dirty="0"/>
              <a:t>: Avtomobilsozlik, traktorsozlik, rangli metallurgiya, </a:t>
            </a:r>
            <a:r>
              <a:rPr lang="uz-Latn-UZ" sz="2000" dirty="0" smtClean="0"/>
              <a:t>sintetik </a:t>
            </a:r>
            <a:r>
              <a:rPr lang="uz-Latn-UZ" sz="2000" dirty="0"/>
              <a:t>materiallar ishlab chiqarish, organik kimyo, neftni ishlab chiqarish va qayta ishlash. </a:t>
            </a:r>
            <a:endParaRPr lang="en-US" sz="2000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omil: </a:t>
            </a:r>
            <a:r>
              <a:rPr lang="uz-Latn-UZ" sz="2000" dirty="0"/>
              <a:t>Ichki yonish dvigateli, neft-kimyo.</a:t>
            </a:r>
          </a:p>
          <a:p>
            <a:pPr eaLnBrk="1" hangingPunct="1">
              <a:spcBef>
                <a:spcPts val="1200"/>
              </a:spcBef>
            </a:pPr>
            <a:endParaRPr lang="en-US" sz="2000" dirty="0"/>
          </a:p>
          <a:p>
            <a:pPr eaLnBrk="1" hangingPunct="1"/>
            <a:endParaRPr sz="200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1357290" y="357166"/>
            <a:ext cx="7056438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3200" b="1" dirty="0" err="1" smtClean="0">
                <a:solidFill>
                  <a:srgbClr val="FF0000"/>
                </a:solidFill>
              </a:rPr>
              <a:t>Machinasozlikning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rivojlanish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yo’nalishlari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 bwMode="auto">
          <a:xfrm>
            <a:off x="1285852" y="1047750"/>
            <a:ext cx="7280299" cy="476251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spcBef>
                <a:spcPts val="1200"/>
              </a:spcBef>
            </a:pPr>
            <a:endParaRPr lang="en-US" sz="1050" b="1" dirty="0" smtClean="0"/>
          </a:p>
          <a:p>
            <a:pPr algn="ctr" eaLnBrk="1" hangingPunct="1">
              <a:spcBef>
                <a:spcPts val="1200"/>
              </a:spcBef>
            </a:pPr>
            <a:r>
              <a:rPr lang="uz-Latn-UZ" sz="2000" b="1" dirty="0" smtClean="0"/>
              <a:t>SANOAT </a:t>
            </a:r>
            <a:r>
              <a:rPr lang="uz-Latn-UZ" sz="2000" b="1" dirty="0"/>
              <a:t>TEXNOLOGIK UKLADLARI </a:t>
            </a:r>
          </a:p>
          <a:p>
            <a:pPr eaLnBrk="1" hangingPunct="1">
              <a:spcBef>
                <a:spcPts val="1200"/>
              </a:spcBef>
              <a:buFont typeface="Calibri" pitchFamily="34" charset="0"/>
              <a:buAutoNum type="arabicPeriod" startAt="5"/>
            </a:pPr>
            <a:r>
              <a:rPr lang="uz-Latn-UZ" sz="2000" b="1" dirty="0" smtClean="0"/>
              <a:t>Beshinchi </a:t>
            </a:r>
            <a:r>
              <a:rPr lang="uz-Latn-UZ" sz="2000" b="1" dirty="0"/>
              <a:t>texnologik </a:t>
            </a:r>
            <a:r>
              <a:rPr sz="2000" b="1"/>
              <a:t>уклад </a:t>
            </a:r>
            <a:r>
              <a:rPr lang="uz-Latn-UZ" sz="2000" b="1" dirty="0"/>
              <a:t>(1970-2010). </a:t>
            </a:r>
            <a:endParaRPr lang="en-US" sz="2000" b="1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</a:t>
            </a:r>
            <a:r>
              <a:rPr lang="uz-Latn-UZ" sz="2000" b="1" dirty="0"/>
              <a:t>:</a:t>
            </a:r>
            <a:r>
              <a:rPr lang="uz-Latn-UZ" sz="2000" dirty="0"/>
              <a:t> Elektron sanoat, hisoblash texnikasi, optik tolali texnologiyalar, dasturiy ta'minot, telekommunikatsiya, robototexnika, </a:t>
            </a:r>
            <a:r>
              <a:rPr lang="en-US" sz="2000" dirty="0" err="1" smtClean="0"/>
              <a:t>neft</a:t>
            </a:r>
            <a:r>
              <a:rPr lang="en-US" sz="2000" dirty="0" smtClean="0"/>
              <a:t> - </a:t>
            </a:r>
            <a:r>
              <a:rPr lang="uz-Latn-UZ" sz="2000" dirty="0" smtClean="0"/>
              <a:t>gaz </a:t>
            </a:r>
            <a:r>
              <a:rPr lang="uz-Latn-UZ" sz="2000" dirty="0"/>
              <a:t>ishlab chiqarish va qayta ishlash, axborot xizmatlari</a:t>
            </a:r>
            <a:r>
              <a:rPr lang="uz-Latn-UZ" sz="2000" dirty="0" smtClean="0"/>
              <a:t>.</a:t>
            </a:r>
            <a:endParaRPr lang="en-US" sz="2000" dirty="0" smtClean="0"/>
          </a:p>
          <a:p>
            <a:pPr eaLnBrk="1" hangingPunct="1">
              <a:spcBef>
                <a:spcPts val="600"/>
              </a:spcBef>
            </a:pPr>
            <a:r>
              <a:rPr lang="uz-Latn-UZ" sz="2000" b="1" dirty="0" smtClean="0"/>
              <a:t>Asosiy </a:t>
            </a:r>
            <a:r>
              <a:rPr lang="uz-Latn-UZ" sz="2000" b="1" dirty="0"/>
              <a:t>omil: </a:t>
            </a:r>
            <a:r>
              <a:rPr lang="uz-Latn-UZ" sz="2000" dirty="0"/>
              <a:t>Mikroelektronik komponentlar. </a:t>
            </a:r>
            <a:endParaRPr lang="en-US" sz="2000" dirty="0"/>
          </a:p>
          <a:p>
            <a:pPr marL="457200" indent="-457200" eaLnBrk="1" hangingPunct="1">
              <a:spcBef>
                <a:spcPts val="1800"/>
              </a:spcBef>
              <a:buAutoNum type="arabicPeriod" startAt="6"/>
            </a:pPr>
            <a:r>
              <a:rPr lang="uz-Latn-UZ" sz="2000" b="1" dirty="0" smtClean="0"/>
              <a:t>Oltinchi </a:t>
            </a:r>
            <a:r>
              <a:rPr lang="uz-Latn-UZ" sz="2000" b="1" dirty="0"/>
              <a:t>texnologik </a:t>
            </a:r>
            <a:r>
              <a:rPr sz="2000" b="1"/>
              <a:t>уклад </a:t>
            </a:r>
            <a:r>
              <a:rPr lang="uz-Latn-UZ" sz="2000" b="1" dirty="0"/>
              <a:t>(2010—?) </a:t>
            </a:r>
            <a:endParaRPr lang="en-US" sz="2000" b="1" dirty="0" smtClean="0"/>
          </a:p>
          <a:p>
            <a:pPr marL="457200" indent="-457200" algn="ctr" eaLnBrk="1" hangingPunct="1">
              <a:spcBef>
                <a:spcPts val="600"/>
              </a:spcBef>
            </a:pPr>
            <a:endParaRPr sz="200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1042987" y="0"/>
            <a:ext cx="8101013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US" sz="32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texnologik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i</a:t>
            </a:r>
            <a:r>
              <a:rPr lang="uz-Latn-UZ" sz="3200" b="1" dirty="0" smtClean="0">
                <a:solidFill>
                  <a:srgbClr val="FF0000"/>
                </a:solidFill>
              </a:rPr>
              <a:t>nnovatsiyalar 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428737"/>
            <a:ext cx="8258204" cy="4697428"/>
          </a:xfrm>
        </p:spPr>
        <p:txBody>
          <a:bodyPr/>
          <a:lstStyle/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714480" y="1500174"/>
          <a:ext cx="6715172" cy="4639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7586"/>
                <a:gridCol w="3357586"/>
              </a:tblGrid>
              <a:tr h="783458">
                <a:tc gridSpan="2">
                  <a:txBody>
                    <a:bodyPr/>
                    <a:lstStyle/>
                    <a:p>
                      <a:pPr algn="ctr"/>
                      <a:r>
                        <a:rPr lang="uz-Latn-UZ" sz="2000" b="1" dirty="0" smtClean="0"/>
                        <a:t>Zamonaviy texnologiyalarning asosiy </a:t>
                      </a:r>
                      <a:r>
                        <a:rPr lang="en-US" sz="2000" b="1" dirty="0" err="1" smtClean="0"/>
                        <a:t>alomatlari</a:t>
                      </a:r>
                      <a:endParaRPr lang="ru-RU" sz="2000" dirty="0"/>
                    </a:p>
                  </a:txBody>
                  <a:tcPr marT="60960" marB="60960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83458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Yuqori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samaradorligi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Ilmiyligi</a:t>
                      </a:r>
                      <a:r>
                        <a:rPr lang="en-US" sz="2000" dirty="0" smtClean="0"/>
                        <a:t>;</a:t>
                      </a:r>
                    </a:p>
                  </a:txBody>
                  <a:tcPr marT="60960" marB="60960"/>
                </a:tc>
              </a:tr>
              <a:tr h="4352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Tizimlilik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Mustahkamlikligi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 marT="60960" marB="60960"/>
                </a:tc>
              </a:tr>
              <a:tr h="6629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Barqarorlik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ishonchlilik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Yukori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malakali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kadrlar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ta'minlash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 marT="60960" marB="60960"/>
                </a:tc>
              </a:tr>
              <a:tr h="7742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Strukturaviy-parametrik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optimallashtirish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Matematik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modellash</a:t>
                      </a:r>
                      <a:endParaRPr lang="ru-RU" sz="2000" dirty="0" smtClean="0"/>
                    </a:p>
                    <a:p>
                      <a:endParaRPr lang="ru-RU" sz="2000" dirty="0"/>
                    </a:p>
                  </a:txBody>
                  <a:tcPr marT="60960" marB="60960"/>
                </a:tc>
              </a:tr>
              <a:tr h="11316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Kompyuterlashtirilgan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muhit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Ekologik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tozalik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 marT="60960" marB="60960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1142976" y="380980"/>
            <a:ext cx="7815261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sz="2800" b="1" dirty="0" err="1" smtClean="0">
                <a:solidFill>
                  <a:srgbClr val="FF0000"/>
                </a:solidFill>
              </a:rPr>
              <a:t>Mashinasozlik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sanoatining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o’ziga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hos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xususiyatlari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85852" y="1142985"/>
            <a:ext cx="7472386" cy="4697428"/>
          </a:xfrm>
        </p:spPr>
        <p:txBody>
          <a:bodyPr/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tarmoqlarga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sanoati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quyidagilar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korxonalar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kesimida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ilmiy-tadqiqot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ishlarining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45%,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etishning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ulushi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- 74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texnologiyalarni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- 40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%),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jihozlarini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yangilash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- 55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kadrlarni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tayorlash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50%,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patentlar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litsenziyalarni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8%.</a:t>
            </a:r>
            <a:endParaRPr sz="240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1142985"/>
            <a:ext cx="757242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Industry </a:t>
            </a:r>
            <a:r>
              <a:rPr lang="ru-RU" sz="3200" dirty="0" smtClean="0"/>
              <a:t>4.0 </a:t>
            </a:r>
            <a:r>
              <a:rPr lang="en-US" sz="3200" dirty="0" err="1" smtClean="0"/>
              <a:t>jarayonlar</a:t>
            </a:r>
            <a:r>
              <a:rPr lang="en-US" sz="3200" dirty="0" smtClean="0"/>
              <a:t> </a:t>
            </a:r>
            <a:r>
              <a:rPr lang="en-US" sz="3200" dirty="0" err="1" smtClean="0"/>
              <a:t>samaradorligini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oshiradi</a:t>
            </a:r>
            <a:r>
              <a:rPr lang="en-US" sz="3200" dirty="0" smtClean="0"/>
              <a:t>: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200" dirty="0" smtClean="0"/>
              <a:t> Maintenance,</a:t>
            </a:r>
            <a:r>
              <a:rPr lang="ru-RU" sz="3200" dirty="0" smtClean="0"/>
              <a:t> </a:t>
            </a:r>
            <a:endParaRPr lang="en-US" sz="3200" dirty="0"/>
          </a:p>
          <a:p>
            <a:pPr marL="288000">
              <a:buFont typeface="Arial" pitchFamily="34" charset="0"/>
              <a:buChar char="•"/>
            </a:pPr>
            <a:r>
              <a:rPr lang="en-US" sz="3200" dirty="0" smtClean="0"/>
              <a:t> Remote control &amp; monitoring, </a:t>
            </a:r>
          </a:p>
          <a:p>
            <a:pPr marL="288000">
              <a:buFont typeface="Arial" pitchFamily="34" charset="0"/>
              <a:buChar char="•"/>
            </a:pPr>
            <a:r>
              <a:rPr lang="en-US" sz="3200" dirty="0"/>
              <a:t> </a:t>
            </a:r>
            <a:r>
              <a:rPr lang="en-US" sz="3200" dirty="0" err="1" smtClean="0"/>
              <a:t>Chuqur</a:t>
            </a:r>
            <a:r>
              <a:rPr lang="en-US" sz="3200" dirty="0" smtClean="0"/>
              <a:t> </a:t>
            </a:r>
            <a:r>
              <a:rPr lang="en-US" sz="3200" dirty="0" err="1" smtClean="0"/>
              <a:t>avtomatlashtirish</a:t>
            </a:r>
            <a:r>
              <a:rPr lang="ru-RU" sz="3200" dirty="0" smtClean="0"/>
              <a:t>, </a:t>
            </a:r>
            <a:endParaRPr lang="en-US" sz="3200" dirty="0" smtClean="0"/>
          </a:p>
          <a:p>
            <a:pPr marL="288000">
              <a:buFont typeface="Arial" pitchFamily="34" charset="0"/>
              <a:buChar char="•"/>
            </a:pPr>
            <a:r>
              <a:rPr lang="en-US" sz="3200" dirty="0"/>
              <a:t> </a:t>
            </a:r>
            <a:r>
              <a:rPr lang="en-US" sz="3200" dirty="0" err="1" smtClean="0"/>
              <a:t>Aqilli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</a:t>
            </a:r>
            <a:r>
              <a:rPr lang="en-US" sz="3200" dirty="0" smtClean="0"/>
              <a:t> </a:t>
            </a:r>
            <a:r>
              <a:rPr lang="en-US" sz="3200" dirty="0" err="1" smtClean="0"/>
              <a:t>tejash</a:t>
            </a:r>
            <a:r>
              <a:rPr lang="ru-RU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boshkalar</a:t>
            </a:r>
            <a:r>
              <a:rPr lang="en-US" sz="3200" dirty="0" smtClean="0"/>
              <a:t>.</a:t>
            </a:r>
          </a:p>
          <a:p>
            <a:pPr algn="ctr">
              <a:spcBef>
                <a:spcPts val="1200"/>
              </a:spcBef>
            </a:pPr>
            <a:r>
              <a:rPr lang="en-US" sz="3200" dirty="0" smtClean="0"/>
              <a:t>Industry </a:t>
            </a:r>
            <a:r>
              <a:rPr lang="ru-RU" sz="3200" dirty="0" smtClean="0"/>
              <a:t>4.0</a:t>
            </a:r>
            <a:r>
              <a:rPr lang="en-US" sz="3200" dirty="0" smtClean="0"/>
              <a:t> </a:t>
            </a:r>
            <a:r>
              <a:rPr lang="en-US" sz="3200" dirty="0" err="1" smtClean="0"/>
              <a:t>dastaqlarini</a:t>
            </a:r>
            <a:r>
              <a:rPr lang="en-US" sz="3200" dirty="0" smtClean="0"/>
              <a:t> </a:t>
            </a:r>
            <a:r>
              <a:rPr lang="en-US" sz="3200" dirty="0" err="1" smtClean="0"/>
              <a:t>joriy</a:t>
            </a:r>
            <a:r>
              <a:rPr lang="en-US" sz="3200" dirty="0" smtClean="0"/>
              <a:t> </a:t>
            </a:r>
            <a:r>
              <a:rPr lang="en-US" sz="3200" dirty="0" err="1" smtClean="0"/>
              <a:t>etish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chikarish</a:t>
            </a:r>
            <a:r>
              <a:rPr lang="en-US" sz="3200" dirty="0" smtClean="0"/>
              <a:t> </a:t>
            </a:r>
            <a:r>
              <a:rPr lang="en-US" sz="3200" dirty="0" err="1" smtClean="0"/>
              <a:t>umumiy</a:t>
            </a:r>
            <a:r>
              <a:rPr lang="en-US" sz="3200" dirty="0" smtClean="0"/>
              <a:t> </a:t>
            </a:r>
            <a:r>
              <a:rPr lang="en-US" sz="3200" dirty="0" err="1" smtClean="0"/>
              <a:t>tannarxini</a:t>
            </a:r>
            <a:r>
              <a:rPr lang="en-US" sz="3200" dirty="0" smtClean="0"/>
              <a:t> </a:t>
            </a:r>
            <a:r>
              <a:rPr lang="ru-RU" sz="3200" dirty="0" smtClean="0"/>
              <a:t>8-12%</a:t>
            </a:r>
            <a:r>
              <a:rPr lang="en-US" sz="3200" dirty="0" smtClean="0"/>
              <a:t> </a:t>
            </a:r>
            <a:r>
              <a:rPr lang="en-US" sz="3200" dirty="0" err="1" smtClean="0"/>
              <a:t>ga</a:t>
            </a:r>
            <a:r>
              <a:rPr lang="en-US" sz="3200" dirty="0" smtClean="0"/>
              <a:t> </a:t>
            </a:r>
            <a:r>
              <a:rPr lang="en-US" sz="3200" dirty="0" err="1" smtClean="0"/>
              <a:t>pasaytiradi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14480" y="476230"/>
            <a:ext cx="6357982" cy="534768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oogle Sans"/>
                <a:cs typeface="Arial" pitchFamily="34" charset="0"/>
              </a:rPr>
              <a:t>Mashinasozlik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oogle Sans"/>
                <a:cs typeface="Arial" pitchFamily="34" charset="0"/>
              </a:rPr>
              <a:t>sohasi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Google Sans"/>
                <a:cs typeface="Arial" pitchFamily="34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1428736"/>
            <a:ext cx="750099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600" dirty="0" smtClean="0"/>
              <a:t>Industry </a:t>
            </a:r>
            <a:r>
              <a:rPr lang="ru-RU" sz="3600" dirty="0" smtClean="0"/>
              <a:t>4.0 </a:t>
            </a:r>
            <a:r>
              <a:rPr lang="en-US" sz="3600" dirty="0" err="1" smtClean="0"/>
              <a:t>innovatsion</a:t>
            </a:r>
            <a:r>
              <a:rPr lang="en-US" sz="3600" dirty="0" smtClean="0"/>
              <a:t> </a:t>
            </a:r>
            <a:r>
              <a:rPr lang="en-US" sz="3600" dirty="0" err="1" smtClean="0"/>
              <a:t>dastaqlari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vositalari</a:t>
            </a:r>
            <a:r>
              <a:rPr lang="en-US" sz="3600" dirty="0" smtClean="0"/>
              <a:t>:</a:t>
            </a:r>
          </a:p>
          <a:p>
            <a:pPr marL="288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/>
              <a:t> Big Data </a:t>
            </a:r>
            <a:r>
              <a:rPr lang="en-US" sz="3600" dirty="0" err="1" smtClean="0"/>
              <a:t>analisys</a:t>
            </a:r>
            <a:r>
              <a:rPr lang="en-US" sz="3600" dirty="0" smtClean="0"/>
              <a:t>,</a:t>
            </a:r>
          </a:p>
          <a:p>
            <a:pPr marL="288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/>
              <a:t> </a:t>
            </a:r>
            <a:r>
              <a:rPr lang="en-US" sz="3600" dirty="0"/>
              <a:t>Internet of things (IoT) </a:t>
            </a:r>
            <a:r>
              <a:rPr lang="en-US" sz="3600" dirty="0" err="1"/>
              <a:t>va</a:t>
            </a:r>
            <a:endParaRPr lang="en-US" sz="3600" dirty="0"/>
          </a:p>
          <a:p>
            <a:pPr marL="288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/>
              <a:t> Machine learning,</a:t>
            </a:r>
          </a:p>
          <a:p>
            <a:pPr marL="288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/>
              <a:t> Virtual reality </a:t>
            </a:r>
            <a:r>
              <a:rPr lang="en-US" sz="3600" dirty="0" err="1"/>
              <a:t>va</a:t>
            </a:r>
            <a:r>
              <a:rPr lang="en-US" sz="3600" dirty="0"/>
              <a:t> Robotics</a:t>
            </a:r>
          </a:p>
          <a:p>
            <a:pPr marL="288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/>
              <a:t> 3D model </a:t>
            </a:r>
            <a:r>
              <a:rPr lang="en-US" sz="3600" dirty="0" err="1" smtClean="0"/>
              <a:t>va</a:t>
            </a:r>
            <a:r>
              <a:rPr lang="en-US" sz="3600" dirty="0" smtClean="0"/>
              <a:t> 3D printing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14480" y="476230"/>
            <a:ext cx="6858048" cy="534768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Mashinasozlik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sohasi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142984"/>
            <a:ext cx="800105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/>
              <a:t>Industry </a:t>
            </a:r>
            <a:r>
              <a:rPr lang="ru-RU" sz="3200" dirty="0" smtClean="0"/>
              <a:t>4.0 </a:t>
            </a:r>
            <a:r>
              <a:rPr lang="en-US" sz="3200" dirty="0" err="1" smtClean="0"/>
              <a:t>innovatsiyalaridan</a:t>
            </a:r>
            <a:r>
              <a:rPr lang="en-US" sz="3200" dirty="0" smtClean="0"/>
              <a:t> </a:t>
            </a:r>
            <a:r>
              <a:rPr lang="en-US" sz="3200" dirty="0" err="1" smtClean="0"/>
              <a:t>foyda</a:t>
            </a:r>
            <a:r>
              <a:rPr lang="en-US" sz="3200" dirty="0" smtClean="0"/>
              <a:t>:</a:t>
            </a:r>
          </a:p>
          <a:p>
            <a:pPr marL="252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200" dirty="0" err="1" smtClean="0"/>
              <a:t>Samarali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chiqarish</a:t>
            </a:r>
            <a:r>
              <a:rPr lang="en-US" sz="3200" dirty="0" smtClean="0"/>
              <a:t> (10-40% </a:t>
            </a:r>
            <a:r>
              <a:rPr lang="en-US" sz="3200" dirty="0" err="1" smtClean="0"/>
              <a:t>gacha</a:t>
            </a:r>
            <a:r>
              <a:rPr lang="en-US" sz="3200" dirty="0" smtClean="0"/>
              <a:t>)</a:t>
            </a:r>
          </a:p>
          <a:p>
            <a:pPr marL="252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200" dirty="0" err="1" smtClean="0"/>
              <a:t>Mahsulotni</a:t>
            </a:r>
            <a:r>
              <a:rPr lang="en-US" sz="3200" dirty="0" smtClean="0"/>
              <a:t> </a:t>
            </a:r>
            <a:r>
              <a:rPr lang="en-US" sz="3200" dirty="0" err="1" smtClean="0"/>
              <a:t>tezroq</a:t>
            </a:r>
            <a:r>
              <a:rPr lang="en-US" sz="3200" dirty="0" smtClean="0"/>
              <a:t> </a:t>
            </a:r>
            <a:r>
              <a:rPr lang="en-US" sz="3200" dirty="0" err="1" smtClean="0"/>
              <a:t>yaratish</a:t>
            </a:r>
            <a:r>
              <a:rPr lang="en-US" sz="3200" dirty="0" smtClean="0"/>
              <a:t> (20~50%)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sifati</a:t>
            </a:r>
            <a:r>
              <a:rPr lang="en-US" sz="3200" dirty="0" smtClean="0"/>
              <a:t> (10 ~20% </a:t>
            </a:r>
            <a:r>
              <a:rPr lang="en-US" sz="3200" dirty="0" err="1" smtClean="0"/>
              <a:t>gacha</a:t>
            </a:r>
            <a:r>
              <a:rPr lang="en-US" sz="3200" dirty="0" smtClean="0"/>
              <a:t>)</a:t>
            </a:r>
          </a:p>
          <a:p>
            <a:pPr marL="252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200" dirty="0" err="1" smtClean="0"/>
              <a:t>Tez</a:t>
            </a:r>
            <a:r>
              <a:rPr lang="en-US" sz="3200" dirty="0" smtClean="0"/>
              <a:t> </a:t>
            </a:r>
            <a:r>
              <a:rPr lang="en-US" sz="3200" dirty="0" err="1" smtClean="0"/>
              <a:t>modellashtirish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sinash</a:t>
            </a:r>
            <a:r>
              <a:rPr lang="en-US" sz="3200" dirty="0" smtClean="0"/>
              <a:t> (30-50% </a:t>
            </a:r>
            <a:r>
              <a:rPr lang="en-US" sz="3200" dirty="0" err="1" smtClean="0"/>
              <a:t>gacha</a:t>
            </a:r>
            <a:r>
              <a:rPr lang="en-US" sz="3200" dirty="0" smtClean="0"/>
              <a:t>)</a:t>
            </a:r>
          </a:p>
          <a:p>
            <a:pPr marL="2520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dirty="0" smtClean="0"/>
              <a:t> 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chikarishning</a:t>
            </a:r>
            <a:r>
              <a:rPr lang="en-US" sz="3200" dirty="0" smtClean="0"/>
              <a:t> </a:t>
            </a:r>
            <a:r>
              <a:rPr lang="en-US" sz="3200" dirty="0" err="1" smtClean="0"/>
              <a:t>egiluvchanligi</a:t>
            </a:r>
            <a:r>
              <a:rPr lang="en-US" sz="3200" dirty="0" smtClean="0"/>
              <a:t> (~55%)</a:t>
            </a:r>
            <a:endParaRPr lang="ru-RU" sz="36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142976" y="357166"/>
            <a:ext cx="7500990" cy="41165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Mashinasozlik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sohasida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innovatsiyalar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1071538" y="380981"/>
            <a:ext cx="7886699" cy="54769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texnologik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i</a:t>
            </a:r>
            <a:r>
              <a:rPr lang="uz-Latn-UZ" sz="2800" b="1" dirty="0" smtClean="0">
                <a:solidFill>
                  <a:srgbClr val="FF0000"/>
                </a:solidFill>
              </a:rPr>
              <a:t>nnovatsiyalar 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14414" y="1428737"/>
            <a:ext cx="7715304" cy="4697428"/>
          </a:xfrm>
        </p:spPr>
        <p:txBody>
          <a:bodyPr/>
          <a:lstStyle/>
          <a:p>
            <a:pPr lvl="0">
              <a:spcBef>
                <a:spcPts val="1200"/>
              </a:spcBef>
            </a:pPr>
            <a:r>
              <a:rPr sz="280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byektiv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omillarga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ko’ra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sanoat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sohasini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innovatsiyalar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modernizatsiya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harakatlanturuvchi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omillardan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lvl="0">
              <a:spcBef>
                <a:spcPts val="1200"/>
              </a:spcBef>
            </a:pP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Real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iqtisodiyotning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tarmoqlarida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yaratilgan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121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eng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muhum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yangi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texnologiya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(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natijalar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mahsulotlarining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103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aynan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sanoat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tarmog’iga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tegishli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Avtomobilsozlik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ilg’or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sohalardan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(16%) 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</a:pP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1142977" y="380980"/>
            <a:ext cx="7715304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sz="2800" b="1" dirty="0" err="1" smtClean="0">
                <a:solidFill>
                  <a:srgbClr val="FF0000"/>
                </a:solidFill>
              </a:rPr>
              <a:t>Zamonaviy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avtomobillarda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texnologik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i</a:t>
            </a:r>
            <a:r>
              <a:rPr lang="uz-Latn-UZ" sz="2800" b="1" dirty="0" smtClean="0">
                <a:solidFill>
                  <a:srgbClr val="FF0000"/>
                </a:solidFill>
              </a:rPr>
              <a:t>nnovatsiyalar 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142976" y="1428736"/>
            <a:ext cx="7786742" cy="4786346"/>
          </a:xfrm>
        </p:spPr>
        <p:txBody>
          <a:bodyPr>
            <a:normAutofit/>
          </a:bodyPr>
          <a:lstStyle/>
          <a:p>
            <a:r>
              <a:rPr lang="en-US" dirty="0" err="1" smtClean="0"/>
              <a:t>Zamonaviy</a:t>
            </a:r>
            <a:r>
              <a:rPr lang="en-US" dirty="0" smtClean="0"/>
              <a:t> a</a:t>
            </a:r>
            <a:r>
              <a:rPr lang="uz-Latn-UZ" dirty="0" smtClean="0"/>
              <a:t>vtomobillarda </a:t>
            </a:r>
            <a:r>
              <a:rPr lang="en-US" dirty="0" err="1" smtClean="0"/>
              <a:t>oid</a:t>
            </a:r>
            <a:r>
              <a:rPr lang="en-US" dirty="0" smtClean="0"/>
              <a:t> </a:t>
            </a:r>
            <a:r>
              <a:rPr lang="uz-Latn-UZ" dirty="0" smtClean="0"/>
              <a:t>uchta </a:t>
            </a:r>
            <a:r>
              <a:rPr lang="uz-Latn-UZ" dirty="0"/>
              <a:t>muhim texnologik yangiliklar</a:t>
            </a:r>
            <a:r>
              <a:rPr lang="uz-Latn-UZ" dirty="0" smtClean="0"/>
              <a:t>:</a:t>
            </a:r>
            <a:endParaRPr lang="en-US" dirty="0" smtClean="0"/>
          </a:p>
          <a:p>
            <a:pPr marL="514350" indent="-514350">
              <a:spcBef>
                <a:spcPts val="1200"/>
              </a:spcBef>
              <a:buAutoNum type="arabicPeriod"/>
            </a:pPr>
            <a:r>
              <a:rPr lang="uz-Latn-UZ" dirty="0" smtClean="0"/>
              <a:t>To'liq </a:t>
            </a:r>
            <a:r>
              <a:rPr lang="uz-Latn-UZ" dirty="0"/>
              <a:t>elektrlashtirish </a:t>
            </a:r>
            <a:r>
              <a:rPr lang="uz-Latn-UZ" dirty="0" smtClean="0"/>
              <a:t>(to'liq </a:t>
            </a:r>
            <a:r>
              <a:rPr lang="uz-Latn-UZ" dirty="0"/>
              <a:t>elektr transport vositalariga </a:t>
            </a:r>
            <a:r>
              <a:rPr lang="uz-Latn-UZ" dirty="0" smtClean="0"/>
              <a:t>o'tish</a:t>
            </a:r>
            <a:r>
              <a:rPr lang="en-US" dirty="0" smtClean="0"/>
              <a:t> - </a:t>
            </a:r>
            <a:r>
              <a:rPr/>
              <a:t>(</a:t>
            </a:r>
            <a:r>
              <a:rPr lang="en-US" dirty="0" smtClean="0"/>
              <a:t>PHEV – </a:t>
            </a:r>
            <a:r>
              <a:rPr lang="en-US" dirty="0" err="1" smtClean="0"/>
              <a:t>gibrid</a:t>
            </a:r>
            <a:r>
              <a:rPr smtClean="0"/>
              <a:t>) 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to’la</a:t>
            </a:r>
            <a:r>
              <a:rPr lang="en-US" dirty="0" smtClean="0"/>
              <a:t> </a:t>
            </a:r>
            <a:r>
              <a:rPr smtClean="0"/>
              <a:t>(</a:t>
            </a:r>
            <a:r>
              <a:rPr lang="en-US" dirty="0"/>
              <a:t>BEV</a:t>
            </a:r>
            <a:r>
              <a:rPr smtClean="0"/>
              <a:t>)</a:t>
            </a:r>
            <a:r>
              <a:rPr lang="uz-Latn-UZ" dirty="0" smtClean="0"/>
              <a:t>;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A</a:t>
            </a:r>
            <a:r>
              <a:rPr lang="uz-Latn-UZ" dirty="0" smtClean="0"/>
              <a:t>vtonom</a:t>
            </a:r>
            <a:r>
              <a:rPr lang="en-US" dirty="0" err="1" smtClean="0"/>
              <a:t>lashtirish</a:t>
            </a:r>
            <a:r>
              <a:rPr lang="en-US" dirty="0" smtClean="0"/>
              <a:t> </a:t>
            </a:r>
            <a:r>
              <a:rPr lang="uz-Latn-UZ" dirty="0" smtClean="0"/>
              <a:t>(</a:t>
            </a:r>
            <a:r>
              <a:rPr lang="uz-Latn-UZ" dirty="0"/>
              <a:t>to'liq </a:t>
            </a:r>
            <a:r>
              <a:rPr lang="en-US" dirty="0" err="1" smtClean="0"/>
              <a:t>odamsiz</a:t>
            </a:r>
            <a:r>
              <a:rPr lang="en-US" dirty="0" smtClean="0"/>
              <a:t> </a:t>
            </a:r>
            <a:r>
              <a:rPr lang="uz-Latn-UZ" dirty="0" smtClean="0"/>
              <a:t>boshqaruvga </a:t>
            </a:r>
            <a:r>
              <a:rPr lang="uz-Latn-UZ" dirty="0"/>
              <a:t>o'tish);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T</a:t>
            </a:r>
            <a:r>
              <a:rPr lang="uz-Latn-UZ" dirty="0" smtClean="0"/>
              <a:t>ransport </a:t>
            </a:r>
            <a:r>
              <a:rPr lang="uz-Latn-UZ" dirty="0"/>
              <a:t>vositasidan birgalikda foydalanish imkoniyati</a:t>
            </a:r>
            <a:r>
              <a:rPr lang="uz-Latn-UZ" dirty="0" smtClean="0"/>
              <a:t>.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1142976" y="380980"/>
            <a:ext cx="7815261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rgbClr val="FF0000"/>
                </a:solidFill>
              </a:rPr>
              <a:t>INNOVATSIYA VA INNOVATSION FAOLIYAT 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571604" y="1214422"/>
            <a:ext cx="7715304" cy="2286015"/>
          </a:xfrm>
        </p:spPr>
        <p:txBody>
          <a:bodyPr/>
          <a:lstStyle/>
          <a:p>
            <a:r>
              <a:rPr lang="en-US" sz="2800" dirty="0" err="1"/>
              <a:t>Innovatsiyalar</a:t>
            </a:r>
            <a:r>
              <a:rPr lang="en-US" sz="2800" dirty="0"/>
              <a:t> </a:t>
            </a:r>
            <a:r>
              <a:rPr lang="en-US" sz="2800" dirty="0" err="1" smtClean="0"/>
              <a:t>ijodiy</a:t>
            </a:r>
            <a:r>
              <a:rPr lang="en-US" sz="2800" dirty="0" smtClean="0"/>
              <a:t> </a:t>
            </a:r>
            <a:r>
              <a:rPr lang="en-US" sz="2800" dirty="0" err="1" smtClean="0"/>
              <a:t>ilmiy-texnika</a:t>
            </a:r>
            <a:r>
              <a:rPr lang="en-US" sz="2800" dirty="0" smtClean="0"/>
              <a:t> </a:t>
            </a:r>
            <a:r>
              <a:rPr lang="en-US" sz="2800" dirty="0" err="1" smtClean="0"/>
              <a:t>muhutda</a:t>
            </a:r>
            <a:r>
              <a:rPr lang="en-US" sz="2800" dirty="0" smtClean="0"/>
              <a:t> </a:t>
            </a:r>
            <a:r>
              <a:rPr lang="en-US" sz="2800" dirty="0" err="1" smtClean="0"/>
              <a:t>yaratiladi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ilg’or</a:t>
            </a:r>
            <a:r>
              <a:rPr lang="en-US" sz="2800" dirty="0" smtClean="0"/>
              <a:t> </a:t>
            </a:r>
            <a:r>
              <a:rPr lang="en-US" sz="2800" dirty="0" err="1" smtClean="0"/>
              <a:t>texnika</a:t>
            </a:r>
            <a:r>
              <a:rPr lang="en-US" sz="2800" dirty="0" smtClean="0"/>
              <a:t> </a:t>
            </a:r>
            <a:r>
              <a:rPr lang="en-US" sz="2800" dirty="0" err="1" smtClean="0"/>
              <a:t>muhutda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rivojlanadi</a:t>
            </a:r>
            <a:r>
              <a:rPr lang="en-US" sz="2800" dirty="0" smtClean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chiqarish</a:t>
            </a:r>
            <a:r>
              <a:rPr lang="en-US" sz="2800" dirty="0"/>
              <a:t> </a:t>
            </a:r>
            <a:r>
              <a:rPr lang="en-US" sz="2800" dirty="0" err="1"/>
              <a:t>sohasida</a:t>
            </a:r>
            <a:r>
              <a:rPr lang="en-US" sz="2800" dirty="0"/>
              <a:t> </a:t>
            </a:r>
            <a:r>
              <a:rPr lang="en-US" sz="2800" dirty="0" err="1"/>
              <a:t>yaxlit</a:t>
            </a:r>
            <a:r>
              <a:rPr lang="en-US" sz="2800" dirty="0"/>
              <a:t>, </a:t>
            </a:r>
            <a:r>
              <a:rPr lang="en-US" sz="2800" dirty="0" err="1"/>
              <a:t>uyg'un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yagona</a:t>
            </a:r>
            <a:r>
              <a:rPr lang="en-US" sz="2800" dirty="0"/>
              <a:t> </a:t>
            </a:r>
            <a:r>
              <a:rPr lang="en-US" sz="2800" dirty="0" err="1"/>
              <a:t>tizimni</a:t>
            </a:r>
            <a:r>
              <a:rPr lang="en-US" sz="2800" dirty="0"/>
              <a:t> </a:t>
            </a:r>
            <a:r>
              <a:rPr lang="en-US" sz="2800" dirty="0" err="1"/>
              <a:t>shakllantiradi</a:t>
            </a:r>
            <a:r>
              <a:rPr lang="en-US" sz="2800" dirty="0"/>
              <a:t>:</a:t>
            </a:r>
            <a:endParaRPr sz="280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4"/>
          <p:cNvSpPr txBox="1">
            <a:spLocks/>
          </p:cNvSpPr>
          <p:nvPr/>
        </p:nvSpPr>
        <p:spPr>
          <a:xfrm>
            <a:off x="1357290" y="4381507"/>
            <a:ext cx="1428760" cy="1238259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/>
          <a:lstStyle/>
          <a:p>
            <a:pPr marL="180000" marR="0" lvl="0" indent="-285750" algn="ctr" defTabSz="809625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Arial" charset="0"/>
                <a:cs typeface="Arial" charset="0"/>
              </a:rPr>
              <a:t>I</a:t>
            </a: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707"/>
                </a:solidFill>
                <a:effectLst/>
                <a:uLnTx/>
                <a:uFillTx/>
                <a:latin typeface="Calibri" pitchFamily="34" charset="0"/>
                <a:ea typeface="Arial" charset="0"/>
                <a:cs typeface="Arial" charset="0"/>
              </a:rPr>
              <a:t>Ilm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707"/>
                </a:solidFill>
                <a:effectLst/>
                <a:uLnTx/>
                <a:uFillTx/>
                <a:latin typeface="Calibri" pitchFamily="34" charset="0"/>
                <a:ea typeface="Arial" charset="0"/>
                <a:cs typeface="Arial" charset="0"/>
              </a:rPr>
              <a:t>-Fan</a:t>
            </a: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Calibri" pitchFamily="34" charset="0"/>
              <a:ea typeface="Arial" charset="0"/>
              <a:cs typeface="Arial" charset="0"/>
            </a:endParaRP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2928926" y="4953011"/>
            <a:ext cx="357190" cy="1905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одержимое 4"/>
          <p:cNvSpPr txBox="1">
            <a:spLocks/>
          </p:cNvSpPr>
          <p:nvPr/>
        </p:nvSpPr>
        <p:spPr>
          <a:xfrm>
            <a:off x="3571868" y="4381507"/>
            <a:ext cx="2500330" cy="1238259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/>
          <a:lstStyle/>
          <a:p>
            <a:pPr marR="0" lvl="0" indent="-285750" algn="ctr" defTabSz="809625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Texnika</a:t>
            </a:r>
            <a:r>
              <a:rPr lang="en-US" sz="2800" dirty="0" smtClean="0">
                <a:solidFill>
                  <a:srgbClr val="000707"/>
                </a:solidFill>
                <a:ea typeface="Arial" charset="0"/>
              </a:rPr>
              <a:t> </a:t>
            </a: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va</a:t>
            </a:r>
            <a:r>
              <a:rPr lang="en-US" sz="2800" dirty="0" smtClean="0">
                <a:solidFill>
                  <a:srgbClr val="000707"/>
                </a:solidFill>
                <a:ea typeface="Arial" charset="0"/>
              </a:rPr>
              <a:t> </a:t>
            </a: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texnologiya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6143636" y="4857760"/>
            <a:ext cx="357190" cy="1905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одержимое 4"/>
          <p:cNvSpPr txBox="1">
            <a:spLocks/>
          </p:cNvSpPr>
          <p:nvPr/>
        </p:nvSpPr>
        <p:spPr>
          <a:xfrm>
            <a:off x="6643702" y="4381507"/>
            <a:ext cx="2071702" cy="1238259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/>
          <a:lstStyle/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Ishlab</a:t>
            </a:r>
            <a:r>
              <a:rPr lang="en-US" sz="2800" dirty="0" smtClean="0">
                <a:solidFill>
                  <a:srgbClr val="000707"/>
                </a:solidFill>
                <a:ea typeface="Arial" charset="0"/>
              </a:rPr>
              <a:t> </a:t>
            </a:r>
            <a:r>
              <a:rPr lang="en-US" sz="2800" dirty="0" err="1" smtClean="0">
                <a:solidFill>
                  <a:srgbClr val="000707"/>
                </a:solidFill>
                <a:ea typeface="Arial" charset="0"/>
              </a:rPr>
              <a:t>chiqarish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Calibri" pitchFamily="34" charset="0"/>
              <a:ea typeface="Arial" charset="0"/>
              <a:cs typeface="Arial" charset="0"/>
            </a:endParaRPr>
          </a:p>
          <a:p>
            <a:pPr marL="285750" marR="0" lvl="0" indent="-285750" algn="ctr" defTabSz="8096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707"/>
              </a:solidFill>
              <a:effectLst/>
              <a:uLnTx/>
              <a:uFillTx/>
              <a:latin typeface="Times New Roman" pitchFamily="18" charset="0"/>
              <a:ea typeface="Arial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1071538" y="380980"/>
            <a:ext cx="7886699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dirty="0" smtClean="0">
                <a:solidFill>
                  <a:srgbClr val="FF0000"/>
                </a:solidFill>
              </a:rPr>
              <a:t>TEXNOLOGIK INNOVATSIYALAR MISOLLARI 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28596" y="3905254"/>
            <a:ext cx="8258204" cy="1905013"/>
          </a:xfrm>
        </p:spPr>
        <p:txBody>
          <a:bodyPr/>
          <a:lstStyle/>
          <a:p>
            <a:endParaRPr lang="en-US" sz="3200" dirty="0" smtClean="0"/>
          </a:p>
          <a:p>
            <a:r>
              <a:rPr lang="en-US" sz="3200" dirty="0" smtClean="0"/>
              <a:t>.</a:t>
            </a:r>
            <a:endParaRPr sz="3200"/>
          </a:p>
          <a:p>
            <a:endParaRPr sz="320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142976" y="1000108"/>
          <a:ext cx="7786743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5581"/>
                <a:gridCol w="2595581"/>
                <a:gridCol w="2595581"/>
              </a:tblGrid>
              <a:tr h="59531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Ko'rinish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doirasi</a:t>
                      </a:r>
                      <a:endParaRPr lang="en-US" sz="2400" dirty="0" smtClean="0"/>
                    </a:p>
                    <a:p>
                      <a:pPr algn="ctr"/>
                      <a:endParaRPr lang="ru-RU" sz="24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Obyekt</a:t>
                      </a:r>
                      <a:endParaRPr lang="ru-RU" sz="24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Misollar</a:t>
                      </a:r>
                      <a:endParaRPr lang="ru-RU" sz="2400" dirty="0"/>
                    </a:p>
                  </a:txBody>
                  <a:tcPr marT="60960" marB="60960"/>
                </a:tc>
              </a:tr>
              <a:tr h="1747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Ishlab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chiqarish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jarayonlarini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takomillashtirish</a:t>
                      </a:r>
                      <a:endParaRPr lang="ru-RU" sz="24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Yangi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asosiy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ishlab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chiqarish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texnologiyalari</a:t>
                      </a:r>
                      <a:r>
                        <a:rPr lang="en-US" sz="2400" dirty="0" smtClean="0"/>
                        <a:t>. </a:t>
                      </a:r>
                      <a:r>
                        <a:rPr lang="en-US" sz="2400" dirty="0" err="1" smtClean="0"/>
                        <a:t>Yangi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jihozlar</a:t>
                      </a:r>
                      <a:r>
                        <a:rPr lang="en-US" sz="2400" dirty="0" smtClean="0"/>
                        <a:t>.</a:t>
                      </a:r>
                      <a:endParaRPr lang="ru-RU" sz="24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Jarayonini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avtomatlashtirish</a:t>
                      </a:r>
                      <a:r>
                        <a:rPr lang="en-US" sz="2400" dirty="0" smtClean="0"/>
                        <a:t>, CAD / CAM / CAE </a:t>
                      </a:r>
                      <a:r>
                        <a:rPr lang="en-US" sz="2400" dirty="0" err="1" smtClean="0"/>
                        <a:t>dizayni</a:t>
                      </a:r>
                      <a:r>
                        <a:rPr lang="en-US" sz="2400" dirty="0" smtClean="0"/>
                        <a:t> </a:t>
                      </a:r>
                      <a:endParaRPr lang="ru-RU" sz="2400" dirty="0"/>
                    </a:p>
                  </a:txBody>
                  <a:tcPr marT="60960" marB="60960"/>
                </a:tc>
              </a:tr>
              <a:tr h="2458720">
                <a:tc>
                  <a:txBody>
                    <a:bodyPr/>
                    <a:lstStyle/>
                    <a:p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Yordamchi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ishlab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chiqarish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jarayonlarni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sezilarli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darajada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takomillashtirish</a:t>
                      </a:r>
                      <a:endParaRPr lang="ru-RU" sz="24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Korxonada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logistika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tizimini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takomillashtirish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Maintenance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tizimi</a:t>
                      </a:r>
                      <a:endParaRPr lang="ru-RU" sz="24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Kuzatuv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(RFID),</a:t>
                      </a:r>
                      <a:endParaRPr lang="ru-RU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Intermodal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logistika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inden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IoT (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narsalar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Interneti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2400" dirty="0"/>
                    </a:p>
                  </a:txBody>
                  <a:tcPr marT="60960" marB="60960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 bwMode="auto">
          <a:xfrm>
            <a:off x="1214414" y="214290"/>
            <a:ext cx="8101013" cy="76623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US" sz="2800" b="1" dirty="0" err="1" smtClean="0">
                <a:solidFill>
                  <a:srgbClr val="FF0000"/>
                </a:solidFill>
              </a:rPr>
              <a:t>Mashinasozlik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texnologiyasi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rivojlanish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istiqbollari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214414" y="928670"/>
          <a:ext cx="7643868" cy="5401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7956"/>
                <a:gridCol w="2547956"/>
                <a:gridCol w="2547956"/>
              </a:tblGrid>
              <a:tr h="666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Fanlar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chegarasi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Amalga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oshirish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Natija</a:t>
                      </a:r>
                      <a:endParaRPr lang="ru-RU" sz="2000" dirty="0"/>
                    </a:p>
                  </a:txBody>
                  <a:tcPr marT="60960" marB="60960"/>
                </a:tc>
              </a:tr>
              <a:tr h="1313494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Mashinasozlik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texnologiyalari</a:t>
                      </a:r>
                      <a:r>
                        <a:rPr lang="en-US" sz="2000" dirty="0" smtClean="0"/>
                        <a:t> – </a:t>
                      </a:r>
                      <a:r>
                        <a:rPr lang="en-US" sz="2000" dirty="0" err="1" smtClean="0"/>
                        <a:t>materialshunoslik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asbob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materiallari</a:t>
                      </a:r>
                      <a:r>
                        <a:rPr lang="en-US" sz="2000" dirty="0" smtClean="0"/>
                        <a:t>: </a:t>
                      </a:r>
                      <a:r>
                        <a:rPr lang="en-US" sz="2000" dirty="0" err="1" smtClean="0"/>
                        <a:t>qattiq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qotishmalar</a:t>
                      </a:r>
                      <a:r>
                        <a:rPr lang="en-US" sz="2000" dirty="0" smtClean="0"/>
                        <a:t>, 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Harajatlar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pasayishi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resurslar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tejalishi</a:t>
                      </a:r>
                      <a:endParaRPr lang="en-US" sz="2000" dirty="0" smtClean="0"/>
                    </a:p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turdagi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jihozlar</a:t>
                      </a:r>
                      <a:r>
                        <a:rPr lang="en-US" sz="2000" dirty="0" smtClean="0"/>
                        <a:t>  </a:t>
                      </a:r>
                      <a:r>
                        <a:rPr lang="en-US" sz="2000" dirty="0" err="1" smtClean="0"/>
                        <a:t>yaratish</a:t>
                      </a:r>
                      <a:endParaRPr lang="ru-RU" sz="2000" dirty="0"/>
                    </a:p>
                  </a:txBody>
                  <a:tcPr marT="60960" marB="60960"/>
                </a:tc>
              </a:tr>
              <a:tr h="1258258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Mashinasozlik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texnologiyalari</a:t>
                      </a:r>
                      <a:r>
                        <a:rPr lang="en-US" sz="2000" dirty="0" smtClean="0"/>
                        <a:t> - </a:t>
                      </a:r>
                      <a:r>
                        <a:rPr lang="en-US" sz="2000" dirty="0" err="1" smtClean="0"/>
                        <a:t>fizika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dirty="0" err="1" smtClean="0"/>
                        <a:t>kimyo</a:t>
                      </a:r>
                      <a:r>
                        <a:rPr lang="en-US" sz="2000" dirty="0" smtClean="0"/>
                        <a:t> 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materiallar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ishlov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usullari</a:t>
                      </a:r>
                      <a:r>
                        <a:rPr lang="en-US" sz="2000" dirty="0" smtClean="0"/>
                        <a:t>: </a:t>
                      </a:r>
                      <a:r>
                        <a:rPr lang="en-US" sz="2000" dirty="0" err="1" smtClean="0"/>
                        <a:t>lazer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dirty="0" err="1" smtClean="0"/>
                        <a:t>elektrrazryad</a:t>
                      </a:r>
                      <a:r>
                        <a:rPr lang="en-US" sz="2000" dirty="0" smtClean="0"/>
                        <a:t>, </a:t>
                      </a:r>
                      <a:r>
                        <a:rPr lang="en-US" sz="2000" dirty="0" err="1" smtClean="0"/>
                        <a:t>plazma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kimyoviy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boshqalar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Yangi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ishlov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jarayonlari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jihozlar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turlarini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yaratish</a:t>
                      </a:r>
                      <a:endParaRPr lang="ru-RU" sz="2000" dirty="0"/>
                    </a:p>
                  </a:txBody>
                  <a:tcPr marT="60960" marB="60960"/>
                </a:tc>
              </a:tr>
              <a:tr h="1747520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Mashinasozlik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texnologiyalari</a:t>
                      </a:r>
                      <a:r>
                        <a:rPr lang="en-US" sz="2000" dirty="0" smtClean="0"/>
                        <a:t>  -</a:t>
                      </a:r>
                      <a:r>
                        <a:rPr lang="en-US" sz="2000" dirty="0" err="1" smtClean="0"/>
                        <a:t>matematika,Informatika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Avtomatlashtirish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robotlashtirish</a:t>
                      </a:r>
                      <a:endParaRPr lang="ru-RU" sz="2000" dirty="0"/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RDB </a:t>
                      </a:r>
                      <a:r>
                        <a:rPr lang="en-US" sz="2000" dirty="0" err="1" smtClean="0"/>
                        <a:t>jihozlari</a:t>
                      </a:r>
                      <a:r>
                        <a:rPr lang="en-US" sz="2000" dirty="0" smtClean="0"/>
                        <a:t>, KOBOT </a:t>
                      </a:r>
                      <a:r>
                        <a:rPr lang="en-US" sz="2000" dirty="0" err="1" smtClean="0"/>
                        <a:t>va</a:t>
                      </a:r>
                      <a:r>
                        <a:rPr lang="en-US" sz="2000" dirty="0" smtClean="0"/>
                        <a:t> ROBOT.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Odamsiz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ishlab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chiqarish</a:t>
                      </a:r>
                      <a:r>
                        <a:rPr lang="en-US" sz="2000" dirty="0" smtClean="0"/>
                        <a:t>.</a:t>
                      </a:r>
                      <a:endParaRPr lang="ru-RU" sz="2000" dirty="0"/>
                    </a:p>
                  </a:txBody>
                  <a:tcPr marT="60960" marB="60960"/>
                </a:tc>
              </a:tr>
            </a:tbl>
          </a:graphicData>
        </a:graphic>
      </p:graphicFrame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008834"/>
            <a:ext cx="7500990" cy="509945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67157">
              <a:lnSpc>
                <a:spcPts val="3000"/>
              </a:lnSpc>
              <a:spcBef>
                <a:spcPts val="1200"/>
              </a:spcBef>
            </a:pPr>
            <a:r>
              <a:rPr lang="en-US" sz="2400" dirty="0" err="1" smtClean="0">
                <a:latin typeface="Times New Roman"/>
              </a:rPr>
              <a:t>Sanoatning</a:t>
            </a:r>
            <a:r>
              <a:rPr lang="en-US" sz="2400" dirty="0" smtClean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rivojlanishini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tushunish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chiqarishni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tashkil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boshqarishning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barcha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darajalarida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qo'llaniladigan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rivojlanish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darajasi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baholash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metodikasi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ko'rsatkichlari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tizimini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chiqish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zarur</a:t>
            </a:r>
            <a:r>
              <a:rPr lang="en-US" sz="2400" dirty="0">
                <a:latin typeface="Times New Roman"/>
              </a:rPr>
              <a:t>.</a:t>
            </a:r>
          </a:p>
          <a:p>
            <a:pPr marL="512051" indent="-244894">
              <a:lnSpc>
                <a:spcPts val="2419"/>
              </a:lnSpc>
              <a:spcBef>
                <a:spcPts val="1200"/>
              </a:spcBef>
            </a:pPr>
            <a:r>
              <a:rPr lang="en-US" sz="2400" dirty="0" err="1">
                <a:latin typeface="Times New Roman"/>
              </a:rPr>
              <a:t>Ular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kuyidagi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tamoilga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muvofiq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bo'lishi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kerak</a:t>
            </a:r>
            <a:r>
              <a:rPr lang="en-US" sz="2400" dirty="0">
                <a:latin typeface="Times New Roman"/>
              </a:rPr>
              <a:t>:</a:t>
            </a:r>
          </a:p>
          <a:p>
            <a:pPr marL="512051" indent="-244894">
              <a:lnSpc>
                <a:spcPts val="3000"/>
              </a:lnSpc>
              <a:spcBef>
                <a:spcPts val="1200"/>
              </a:spcBef>
            </a:pPr>
            <a:r>
              <a:rPr lang="en-US" sz="2400" dirty="0">
                <a:latin typeface="Times New Roman"/>
              </a:rPr>
              <a:t>1.    </a:t>
            </a:r>
            <a:r>
              <a:rPr lang="en-US" sz="2400" dirty="0" err="1">
                <a:latin typeface="Times New Roman"/>
              </a:rPr>
              <a:t>ko'rsatkichlar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iqtisodiy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amaliyotda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qabul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qilingan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qiymat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birliklarida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rivojlanishning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asosiy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mohiyatini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izchil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etarli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darajada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aks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ettirishi</a:t>
            </a:r>
            <a:r>
              <a:rPr lang="en-US" sz="2400" dirty="0">
                <a:latin typeface="Times New Roman"/>
              </a:rPr>
              <a:t>;</a:t>
            </a:r>
          </a:p>
          <a:p>
            <a:pPr marL="267157" algn="just">
              <a:lnSpc>
                <a:spcPts val="2419"/>
              </a:lnSpc>
              <a:spcBef>
                <a:spcPts val="1200"/>
              </a:spcBef>
            </a:pPr>
            <a:r>
              <a:rPr lang="en-US" sz="2400" dirty="0">
                <a:latin typeface="Times New Roman"/>
              </a:rPr>
              <a:t>2.    </a:t>
            </a:r>
            <a:r>
              <a:rPr lang="en-US" sz="2400" dirty="0" err="1">
                <a:latin typeface="Times New Roman"/>
              </a:rPr>
              <a:t>qabul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qilingan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ko'rsatkichlarni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hisoblash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mavjud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statistika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buxgalteriya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hisobotlari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tizimidan</a:t>
            </a:r>
            <a:endParaRPr lang="en-US" sz="2400" dirty="0">
              <a:latin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23659" y="6561569"/>
            <a:ext cx="83416" cy="1188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en-US" sz="900" b="1" spc="131" dirty="0">
                <a:latin typeface="Times New Roman"/>
              </a:rPr>
              <a:t>9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214290"/>
            <a:ext cx="7572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7893" lvl="0" indent="-233763" algn="ctr">
              <a:lnSpc>
                <a:spcPts val="2419"/>
              </a:lnSpc>
              <a:spcAft>
                <a:spcPts val="552"/>
              </a:spcAft>
            </a:pPr>
            <a:r>
              <a:rPr lang="en-US" b="1" u="sng" dirty="0" smtClean="0">
                <a:solidFill>
                  <a:srgbClr val="C00000"/>
                </a:solidFill>
                <a:latin typeface="Times New Roman"/>
              </a:rPr>
              <a:t>YANGI TEXNOLOGIYALARNI TEXNIKA SAMARADORLIGI VA RAKOBATBARDOSHLIGI KO’RSATKICHLARI</a:t>
            </a:r>
            <a:endParaRPr lang="en-US" b="1" u="sng" dirty="0">
              <a:solidFill>
                <a:srgbClr val="C00000"/>
              </a:solidFill>
              <a:latin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642918"/>
            <a:ext cx="7643866" cy="528739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56026">
              <a:lnSpc>
                <a:spcPts val="3200"/>
              </a:lnSpc>
              <a:spcBef>
                <a:spcPts val="1200"/>
              </a:spcBef>
            </a:pPr>
            <a:r>
              <a:rPr lang="en-US" sz="2400" dirty="0" err="1" smtClean="0">
                <a:latin typeface="Times New Roman"/>
              </a:rPr>
              <a:t>Shakllangan</a:t>
            </a:r>
            <a:r>
              <a:rPr lang="en-US" sz="2400" dirty="0" smtClean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tamoillarga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muvofiqlik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so'nggi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texnologiyalarning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muhim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xususiyatlarini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aniq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belgilashni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qiladi</a:t>
            </a:r>
            <a:r>
              <a:rPr lang="en-US" sz="2400" dirty="0">
                <a:latin typeface="Times New Roman"/>
              </a:rPr>
              <a:t>. </a:t>
            </a:r>
            <a:r>
              <a:rPr lang="en-US" sz="2400" dirty="0" err="1">
                <a:latin typeface="Times New Roman"/>
              </a:rPr>
              <a:t>Ular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kapital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intensivligining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doimiy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o'sishi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bilan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tavsiflanadi</a:t>
            </a:r>
            <a:r>
              <a:rPr lang="en-US" sz="2400" dirty="0">
                <a:latin typeface="Times New Roman"/>
              </a:rPr>
              <a:t>.</a:t>
            </a:r>
          </a:p>
          <a:p>
            <a:pPr indent="256026">
              <a:lnSpc>
                <a:spcPts val="3200"/>
              </a:lnSpc>
              <a:spcBef>
                <a:spcPts val="1200"/>
              </a:spcBef>
            </a:pPr>
            <a:r>
              <a:rPr lang="en-US" sz="2400" dirty="0" err="1">
                <a:latin typeface="Times New Roman"/>
              </a:rPr>
              <a:t>Ko'p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texnologiyalar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shuningdek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qimmatbaho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xom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ashyoni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qiladi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ishlatilgan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uskunalarning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yuqori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mahsuldorligi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chiqarish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jarayonida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ishtirok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etadigan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xom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ashyo</a:t>
            </a:r>
            <a:r>
              <a:rPr lang="en-US" sz="2400" dirty="0">
                <a:latin typeface="Times New Roman"/>
              </a:rPr>
              <a:t>, material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unga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tenglashtirilgan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resurslar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massasining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sezilarli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darajada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ko'payishiga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olib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keladi</a:t>
            </a:r>
            <a:r>
              <a:rPr lang="en-US" sz="2400" dirty="0">
                <a:latin typeface="Times New Roman"/>
              </a:rPr>
              <a:t>.</a:t>
            </a:r>
          </a:p>
          <a:p>
            <a:pPr indent="256026">
              <a:lnSpc>
                <a:spcPts val="3200"/>
              </a:lnSpc>
              <a:spcBef>
                <a:spcPts val="1200"/>
              </a:spcBef>
            </a:pPr>
            <a:r>
              <a:rPr lang="en-US" sz="2400" dirty="0">
                <a:latin typeface="Times New Roman"/>
              </a:rPr>
              <a:t>Eng </a:t>
            </a:r>
            <a:r>
              <a:rPr lang="en-US" sz="2400" dirty="0" err="1">
                <a:latin typeface="Times New Roman"/>
              </a:rPr>
              <a:t>yangi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texnologiyalar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qoida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tariqasida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jarayonlarni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kompleks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mexanizatsiyalash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avtomatlashtirish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bilan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ajralib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turadi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bu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esa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xodimlar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sonining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nisbiy</a:t>
            </a:r>
            <a:r>
              <a:rPr lang="en-US" sz="2400" dirty="0">
                <a:latin typeface="Times New Roman"/>
              </a:rPr>
              <a:t> (</a:t>
            </a:r>
            <a:r>
              <a:rPr lang="en-US" sz="2400" dirty="0" err="1">
                <a:latin typeface="Times New Roman"/>
              </a:rPr>
              <a:t>mutloq</a:t>
            </a:r>
            <a:r>
              <a:rPr lang="en-US" sz="2400" dirty="0">
                <a:latin typeface="Times New Roman"/>
              </a:rPr>
              <a:t>) </a:t>
            </a:r>
            <a:r>
              <a:rPr lang="en-US" sz="2400" dirty="0" err="1">
                <a:latin typeface="Times New Roman"/>
              </a:rPr>
              <a:t>pasayishiga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olib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keladi</a:t>
            </a:r>
            <a:r>
              <a:rPr lang="en-US" sz="2400" dirty="0">
                <a:latin typeface="Times New Roman"/>
              </a:rPr>
              <a:t>. Bu </a:t>
            </a:r>
            <a:r>
              <a:rPr lang="en-US" sz="2400" dirty="0" err="1">
                <a:latin typeface="Times New Roman"/>
              </a:rPr>
              <a:t>korhona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kapitalining</a:t>
            </a:r>
            <a:endParaRPr lang="en-US" sz="2400" dirty="0">
              <a:latin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214290"/>
            <a:ext cx="7650819" cy="614366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67157">
              <a:lnSpc>
                <a:spcPts val="33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latin typeface="Times New Roman"/>
              </a:rPr>
              <a:t>Zamonaviy</a:t>
            </a:r>
            <a:r>
              <a:rPr lang="en-US" sz="2400" dirty="0" smtClean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rivojlanishning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ta'kidlangan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xususiyatlari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uchta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qo'shimcha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ko'rsatkichlar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yordamida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chiqarishning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darajasini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baholash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metodologiyasini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taklif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qilishga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imkon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beradi</a:t>
            </a:r>
            <a:r>
              <a:rPr lang="en-US" sz="2400" dirty="0">
                <a:latin typeface="Times New Roman"/>
              </a:rPr>
              <a:t>:</a:t>
            </a:r>
          </a:p>
          <a:p>
            <a:pPr marL="589972" indent="-322815">
              <a:lnSpc>
                <a:spcPts val="33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</a:rPr>
              <a:t>1.</a:t>
            </a:r>
            <a:r>
              <a:rPr lang="en-US" sz="2400" b="1" dirty="0">
                <a:latin typeface="Times New Roman"/>
              </a:rPr>
              <a:t>    </a:t>
            </a:r>
            <a:r>
              <a:rPr lang="en-US" sz="2400" b="1" dirty="0" err="1">
                <a:latin typeface="Times New Roman"/>
              </a:rPr>
              <a:t>texnologik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b="1" dirty="0" err="1">
                <a:latin typeface="Times New Roman"/>
              </a:rPr>
              <a:t>yangiliklarni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joriy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natijasida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olingan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iqtisodiy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samaraning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aksi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sifatida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sotilgan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kompaniya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mahsulotlarining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umumiy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hajmidagi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qo'shilgan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qiymatning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ulushi</a:t>
            </a:r>
            <a:r>
              <a:rPr lang="en-US" sz="2400" dirty="0">
                <a:latin typeface="Times New Roman"/>
              </a:rPr>
              <a:t>;</a:t>
            </a:r>
          </a:p>
          <a:p>
            <a:pPr marL="589972" indent="-322815">
              <a:lnSpc>
                <a:spcPts val="33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</a:rPr>
              <a:t>2.    </a:t>
            </a:r>
            <a:r>
              <a:rPr lang="en-US" sz="2400" b="1" dirty="0" err="1">
                <a:latin typeface="Times New Roman"/>
              </a:rPr>
              <a:t>ishlab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b="1" dirty="0" err="1">
                <a:latin typeface="Times New Roman"/>
              </a:rPr>
              <a:t>chiqarishning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b="1" dirty="0" err="1">
                <a:latin typeface="Times New Roman"/>
              </a:rPr>
              <a:t>tadqiqot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b="1" dirty="0" err="1">
                <a:latin typeface="Times New Roman"/>
              </a:rPr>
              <a:t>intensivligi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darajasining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aksi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sifatida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xodimlarning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umumiy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sonidagi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yuqori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ma'lumotli</a:t>
            </a:r>
            <a:r>
              <a:rPr lang="en-US" sz="2400" dirty="0">
                <a:latin typeface="Times New Roman"/>
              </a:rPr>
              <a:t> firma </a:t>
            </a:r>
            <a:r>
              <a:rPr lang="en-US" sz="2400" dirty="0" err="1">
                <a:latin typeface="Times New Roman"/>
              </a:rPr>
              <a:t>xodimlarining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ulushi</a:t>
            </a:r>
            <a:r>
              <a:rPr lang="en-US" sz="2400" dirty="0">
                <a:latin typeface="Times New Roman"/>
              </a:rPr>
              <a:t>;</a:t>
            </a:r>
          </a:p>
          <a:p>
            <a:pPr marL="267157" algn="just">
              <a:lnSpc>
                <a:spcPts val="33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/>
              </a:rPr>
              <a:t>3.    </a:t>
            </a:r>
            <a:r>
              <a:rPr lang="en-US" sz="2400" b="1" dirty="0" err="1">
                <a:latin typeface="Times New Roman"/>
              </a:rPr>
              <a:t>Kapitalning</a:t>
            </a:r>
            <a:r>
              <a:rPr lang="en-US" sz="2400" b="1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funktsional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xarajatlar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tarkibi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asosiy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ko'rsatkichdir</a:t>
            </a:r>
            <a:r>
              <a:rPr lang="en-US" sz="2400" dirty="0" smtClean="0">
                <a:latin typeface="Times New Roman"/>
              </a:rPr>
              <a:t>.</a:t>
            </a:r>
            <a:endParaRPr lang="en-US" sz="2400" dirty="0">
              <a:latin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84558" y="6561569"/>
            <a:ext cx="156405" cy="1188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en-US" sz="900" b="1" spc="131" dirty="0">
                <a:latin typeface="Times New Roman"/>
              </a:rPr>
              <a:t>11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42976" y="1285860"/>
            <a:ext cx="7786742" cy="514353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44894">
              <a:lnSpc>
                <a:spcPts val="34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 smtClean="0">
                <a:latin typeface="Times New Roman"/>
              </a:rPr>
              <a:t>Amaldagi</a:t>
            </a:r>
            <a:r>
              <a:rPr lang="en-US" sz="2400" dirty="0" smtClean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texnika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texnologiya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chiqarishni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tashkil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etishni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yangi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takomillashtirishni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joriy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samaradorligi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chiqarishning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miqdoriy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sifat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ko'rsatkichlarini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yaxshilash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bilan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tavsiflanadi</a:t>
            </a:r>
            <a:r>
              <a:rPr lang="en-US" sz="2400" dirty="0">
                <a:latin typeface="Times New Roman"/>
              </a:rPr>
              <a:t>.</a:t>
            </a:r>
          </a:p>
          <a:p>
            <a:pPr indent="244894">
              <a:lnSpc>
                <a:spcPts val="34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</a:rPr>
              <a:t>Iqtisodiy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samaradorlik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xalq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xo'jaligida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yangi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texnika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ixtirolar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ratsionalizatorlik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takliflaridan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foydalanishning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iqtisodiy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samaradorligini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aniqlash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metodikasiga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hamda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neftni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qayta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ishlash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neft-kimyo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sanoatida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yangi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texnika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ratsionalizatorlik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takliflari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ixtirolarning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iqtisodiy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samaradorligini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aniqlash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bo'yicha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yo'riqnomalarga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muvofiq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hisoblab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chiqiladi</a:t>
            </a:r>
            <a:r>
              <a:rPr lang="en-US" sz="2400" dirty="0" smtClean="0">
                <a:latin typeface="Times New Roman"/>
              </a:rPr>
              <a:t>.</a:t>
            </a:r>
            <a:endParaRPr lang="en-US" sz="2400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255414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1104"/>
              </a:spcAft>
            </a:pP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Yangi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texnika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va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texnologiyalarning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iqtisodiy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samaradorligi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142984"/>
            <a:ext cx="7715304" cy="528739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256026" algn="just">
              <a:lnSpc>
                <a:spcPts val="3400"/>
              </a:lnSpc>
              <a:spcBef>
                <a:spcPts val="300"/>
              </a:spcBef>
            </a:pPr>
            <a:r>
              <a:rPr lang="en-US" sz="2400" dirty="0" smtClean="0">
                <a:latin typeface="Times New Roman"/>
              </a:rPr>
              <a:t>•    </a:t>
            </a:r>
            <a:r>
              <a:rPr lang="en-US" sz="2400" dirty="0" err="1">
                <a:latin typeface="Times New Roman"/>
              </a:rPr>
              <a:t>yangi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texnika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texnologiyalarni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joriy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etishni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iqtisodiy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baholash</a:t>
            </a:r>
            <a:r>
              <a:rPr lang="en-US" sz="2400" dirty="0">
                <a:latin typeface="Times New Roman"/>
              </a:rPr>
              <a:t>,</a:t>
            </a:r>
          </a:p>
          <a:p>
            <a:pPr marL="500920" indent="-244894">
              <a:lnSpc>
                <a:spcPts val="3400"/>
              </a:lnSpc>
              <a:spcBef>
                <a:spcPts val="300"/>
              </a:spcBef>
            </a:pPr>
            <a:r>
              <a:rPr lang="en-US" sz="2400" dirty="0">
                <a:latin typeface="Times New Roman"/>
              </a:rPr>
              <a:t>•    </a:t>
            </a:r>
            <a:r>
              <a:rPr lang="en-US" sz="2400" dirty="0" err="1">
                <a:latin typeface="Times New Roman"/>
              </a:rPr>
              <a:t>rejalashtirish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prognozlash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belgilangan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miqdorda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mahsulotni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amalga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oshirish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mehnat</a:t>
            </a:r>
            <a:r>
              <a:rPr lang="en-US" sz="2400" dirty="0">
                <a:latin typeface="Times New Roman"/>
              </a:rPr>
              <a:t>, </a:t>
            </a:r>
            <a:r>
              <a:rPr lang="en-US" sz="2400" dirty="0" err="1">
                <a:latin typeface="Times New Roman"/>
              </a:rPr>
              <a:t>moddiy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moliyaviy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resurslarga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investitsiyalarning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maqsadga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muvofiqligini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oqilona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aniqlash</a:t>
            </a:r>
            <a:r>
              <a:rPr lang="en-US" sz="2400" dirty="0">
                <a:latin typeface="Times New Roman"/>
              </a:rPr>
              <a:t>,</a:t>
            </a:r>
          </a:p>
          <a:p>
            <a:pPr marL="256026" algn="just">
              <a:lnSpc>
                <a:spcPts val="3400"/>
              </a:lnSpc>
              <a:spcBef>
                <a:spcPts val="300"/>
              </a:spcBef>
            </a:pPr>
            <a:r>
              <a:rPr lang="en-US" sz="2400" dirty="0">
                <a:latin typeface="Times New Roman"/>
              </a:rPr>
              <a:t>•    </a:t>
            </a:r>
            <a:r>
              <a:rPr lang="en-US" sz="2400" dirty="0" err="1">
                <a:latin typeface="Times New Roman"/>
              </a:rPr>
              <a:t>moliyaviy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natijalarni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aniqlash</a:t>
            </a:r>
            <a:r>
              <a:rPr lang="en-US" sz="2400" dirty="0">
                <a:latin typeface="Times New Roman"/>
              </a:rPr>
              <a:t>,</a:t>
            </a:r>
          </a:p>
          <a:p>
            <a:pPr marL="256026" algn="just">
              <a:lnSpc>
                <a:spcPts val="3400"/>
              </a:lnSpc>
              <a:spcBef>
                <a:spcPts val="300"/>
              </a:spcBef>
            </a:pPr>
            <a:r>
              <a:rPr lang="en-US" sz="2400" dirty="0">
                <a:latin typeface="Times New Roman"/>
              </a:rPr>
              <a:t>•    </a:t>
            </a:r>
            <a:r>
              <a:rPr lang="en-US" sz="2400" dirty="0" err="1">
                <a:latin typeface="Times New Roman"/>
              </a:rPr>
              <a:t>xarajatlarni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narxlarni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hisoblash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uchun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zarur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ma'lumotlarni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olish</a:t>
            </a:r>
            <a:r>
              <a:rPr lang="en-US" sz="2400" dirty="0">
                <a:latin typeface="Times New Roman"/>
              </a:rPr>
              <a:t>,</a:t>
            </a:r>
          </a:p>
          <a:p>
            <a:pPr marL="256026" algn="just">
              <a:lnSpc>
                <a:spcPts val="3400"/>
              </a:lnSpc>
              <a:spcBef>
                <a:spcPts val="300"/>
              </a:spcBef>
            </a:pPr>
            <a:r>
              <a:rPr lang="en-US" sz="2400" dirty="0">
                <a:latin typeface="Times New Roman"/>
              </a:rPr>
              <a:t>•    </a:t>
            </a:r>
            <a:r>
              <a:rPr lang="en-US" sz="2400" dirty="0" err="1">
                <a:latin typeface="Times New Roman"/>
              </a:rPr>
              <a:t>xarajatlarni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daromadlarni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boshqarish</a:t>
            </a:r>
            <a:r>
              <a:rPr lang="en-US" sz="2400" dirty="0">
                <a:latin typeface="Times New Roman"/>
              </a:rPr>
              <a:t>,</a:t>
            </a:r>
          </a:p>
          <a:p>
            <a:pPr marL="256026" algn="just">
              <a:lnSpc>
                <a:spcPts val="3400"/>
              </a:lnSpc>
              <a:spcBef>
                <a:spcPts val="300"/>
              </a:spcBef>
            </a:pPr>
            <a:r>
              <a:rPr lang="en-US" sz="2400" dirty="0">
                <a:latin typeface="Times New Roman"/>
              </a:rPr>
              <a:t>• </a:t>
            </a:r>
            <a:r>
              <a:rPr lang="en-US" sz="2400" dirty="0" smtClean="0">
                <a:latin typeface="Times New Roman"/>
              </a:rPr>
              <a:t> </a:t>
            </a:r>
            <a:r>
              <a:rPr lang="en-US" sz="2400" dirty="0" err="1" smtClean="0">
                <a:latin typeface="Times New Roman"/>
              </a:rPr>
              <a:t>ularni</a:t>
            </a:r>
            <a:r>
              <a:rPr lang="en-US" sz="2400" dirty="0" smtClean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tahlil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qilish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va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shu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asosda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ularni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optimallashtirish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imkoniyatlarini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aniqlash</a:t>
            </a:r>
            <a:r>
              <a:rPr lang="en-US" sz="2400" dirty="0">
                <a:latin typeface="Times New Roman"/>
              </a:rPr>
              <a:t> </a:t>
            </a:r>
            <a:r>
              <a:rPr lang="en-US" sz="2400" dirty="0" err="1">
                <a:latin typeface="Times New Roman"/>
              </a:rPr>
              <a:t>kerak</a:t>
            </a:r>
            <a:r>
              <a:rPr lang="en-US" sz="2400" dirty="0" smtClean="0">
                <a:latin typeface="Times New Roman"/>
              </a:rPr>
              <a:t>.</a:t>
            </a:r>
            <a:endParaRPr lang="en-US" sz="2400" dirty="0">
              <a:latin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84558" y="6561569"/>
            <a:ext cx="159012" cy="1188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en-US" sz="900" b="1" spc="131" dirty="0">
                <a:latin typeface="Times New Roman"/>
              </a:rPr>
              <a:t>13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42852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Zamonaviy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ishlab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chiqarish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innovatsiya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investitsialar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142984"/>
            <a:ext cx="7715304" cy="528739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500920" indent="-244894">
              <a:lnSpc>
                <a:spcPts val="34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 smtClean="0">
                <a:latin typeface="Times New Roman"/>
              </a:rPr>
              <a:t>•    </a:t>
            </a:r>
            <a:r>
              <a:rPr lang="en-US" dirty="0" err="1">
                <a:latin typeface="Times New Roman"/>
              </a:rPr>
              <a:t>yangi</a:t>
            </a:r>
            <a:r>
              <a:rPr lang="en-US" dirty="0">
                <a:latin typeface="Times New Roman"/>
              </a:rPr>
              <a:t>, </a:t>
            </a:r>
            <a:r>
              <a:rPr lang="en-US" dirty="0" err="1">
                <a:latin typeface="Times New Roman"/>
              </a:rPr>
              <a:t>yanada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ilg'or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va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innovatsion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texnik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vositalar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va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texnologik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jarayonlarni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joriy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etish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va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mavjud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imkoniyatlardan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yanada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yaxshiroq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foydalanish</a:t>
            </a:r>
            <a:r>
              <a:rPr lang="en-US" dirty="0" smtClean="0">
                <a:latin typeface="Times New Roman"/>
              </a:rPr>
              <a:t>;</a:t>
            </a:r>
          </a:p>
          <a:p>
            <a:pPr marL="488950" indent="-222250">
              <a:lnSpc>
                <a:spcPts val="2398"/>
              </a:lnSpc>
            </a:pPr>
            <a:r>
              <a:rPr lang="en-US" dirty="0" smtClean="0">
                <a:latin typeface="Times New Roman"/>
              </a:rPr>
              <a:t>•   </a:t>
            </a:r>
            <a:r>
              <a:rPr lang="en-US" dirty="0" err="1" smtClean="0">
                <a:latin typeface="Times New Roman"/>
              </a:rPr>
              <a:t>mehnatni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tejaydigan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texnologiyalarni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qo'llash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mehnatni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tashkil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takomillashtirish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asosiy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 </a:t>
            </a:r>
            <a:r>
              <a:rPr lang="en-US" dirty="0" err="1" smtClean="0">
                <a:latin typeface="Times New Roman"/>
              </a:rPr>
              <a:t>yordamchi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ishlarni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mexanizatsiyalash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avtomatlashtirish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asosida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iqtisodiy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oshirish</a:t>
            </a:r>
            <a:r>
              <a:rPr lang="en-US" dirty="0" smtClean="0">
                <a:latin typeface="Times New Roman"/>
              </a:rPr>
              <a:t>;</a:t>
            </a:r>
          </a:p>
          <a:p>
            <a:pPr marL="489788" indent="-233763">
              <a:lnSpc>
                <a:spcPts val="2398"/>
              </a:lnSpc>
            </a:pPr>
            <a:r>
              <a:rPr lang="en-US" dirty="0" smtClean="0">
                <a:latin typeface="Times New Roman"/>
              </a:rPr>
              <a:t>•    </a:t>
            </a:r>
            <a:r>
              <a:rPr lang="en-US" dirty="0" err="1" smtClean="0">
                <a:latin typeface="Times New Roman"/>
              </a:rPr>
              <a:t>materiallar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yoqilg'i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elektr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energiyasining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iqtisodiy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sarflanishi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resurslarni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tejaydigan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texnologiyalarni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joriy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materiallarni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ishlatish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yo'qotishlarni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bartaraf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natijasida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moddiy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xarajatlarni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kamaytirish</a:t>
            </a:r>
            <a:r>
              <a:rPr lang="en-US" dirty="0" smtClean="0">
                <a:latin typeface="Times New Roman"/>
              </a:rPr>
              <a:t>;</a:t>
            </a:r>
          </a:p>
          <a:p>
            <a:pPr marL="489788" indent="-233763">
              <a:lnSpc>
                <a:spcPts val="2398"/>
              </a:lnSpc>
            </a:pPr>
            <a:r>
              <a:rPr lang="en-US" dirty="0" smtClean="0">
                <a:latin typeface="Times New Roman"/>
              </a:rPr>
              <a:t>•    </a:t>
            </a:r>
            <a:r>
              <a:rPr lang="en-US" dirty="0" err="1" smtClean="0">
                <a:latin typeface="Times New Roman"/>
              </a:rPr>
              <a:t>boshqaruv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jarayonlarini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axborotlashtirish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tashkiliy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tuzilmani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takomillashtirish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xodimlarining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malakasini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oshirish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menejmentning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samarali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usullarini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qo'llash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orqali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boshqaruv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boshqa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umumiy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iqtisodiy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xarajatlarni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tejash</a:t>
            </a:r>
            <a:r>
              <a:rPr lang="en-US" dirty="0" smtClean="0">
                <a:latin typeface="Times New Roman"/>
              </a:rPr>
              <a:t>;</a:t>
            </a:r>
          </a:p>
          <a:p>
            <a:pPr marL="489788" indent="-233763">
              <a:lnSpc>
                <a:spcPts val="2398"/>
              </a:lnSpc>
            </a:pPr>
            <a:r>
              <a:rPr lang="en-US" dirty="0" smtClean="0">
                <a:latin typeface="Times New Roman"/>
              </a:rPr>
              <a:t>•    </a:t>
            </a:r>
            <a:r>
              <a:rPr lang="en-US" dirty="0" err="1" smtClean="0">
                <a:latin typeface="Times New Roman"/>
              </a:rPr>
              <a:t>ishlab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chiqarishni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tashkil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takomillashtirish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ishlab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chiqarishda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uzilishlarning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oldini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olish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mehnat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texnologik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moliyaviy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intizomni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mustahkamlash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bo'yicha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tezkor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choralar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ko'rish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orqali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samarasiz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xarajatlar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yo'qotishlarni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bartaraf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</a:t>
            </a:r>
            <a:r>
              <a:rPr lang="en-US" dirty="0" smtClean="0">
                <a:latin typeface="Times New Roman"/>
              </a:rPr>
              <a:t>.</a:t>
            </a:r>
          </a:p>
          <a:p>
            <a:pPr marL="256026" algn="just">
              <a:lnSpc>
                <a:spcPts val="3400"/>
              </a:lnSpc>
              <a:spcBef>
                <a:spcPts val="600"/>
              </a:spcBef>
              <a:spcAft>
                <a:spcPts val="600"/>
              </a:spcAft>
            </a:pPr>
            <a:endParaRPr lang="en-US" dirty="0">
              <a:latin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84558" y="6561569"/>
            <a:ext cx="159012" cy="1188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en-US" sz="900" b="1" spc="131" dirty="0">
                <a:latin typeface="Times New Roman"/>
              </a:rPr>
              <a:t>13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42852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Zamonaviy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ishlab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chiqarish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innovatsiya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investitsialar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84558" y="6561569"/>
            <a:ext cx="159012" cy="1188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en-US" sz="900" b="1" spc="131" dirty="0">
                <a:latin typeface="Times New Roman"/>
              </a:rPr>
              <a:t>13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42852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Zamonaviy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ishlab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chiqarishda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aloxida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mashinasozlik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korxonalarida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1228398"/>
            <a:ext cx="7786742" cy="5375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6026">
              <a:lnSpc>
                <a:spcPts val="3200"/>
              </a:lnSpc>
              <a:spcBef>
                <a:spcPts val="1200"/>
              </a:spcBef>
            </a:pPr>
            <a:r>
              <a:rPr lang="en-US" sz="2800" dirty="0" err="1" smtClean="0">
                <a:latin typeface="Times New Roman"/>
              </a:rPr>
              <a:t>Quyidagilar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innovatsion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texnologiyalarni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joriy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etishning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iqtisodiy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samaradorligini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baholash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imkonini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beradi</a:t>
            </a:r>
            <a:r>
              <a:rPr lang="en-US" sz="2800" dirty="0" smtClean="0">
                <a:latin typeface="Times New Roman"/>
              </a:rPr>
              <a:t>:</a:t>
            </a:r>
          </a:p>
          <a:p>
            <a:pPr marL="255588" indent="-255588">
              <a:lnSpc>
                <a:spcPts val="3200"/>
              </a:lnSpc>
              <a:spcBef>
                <a:spcPts val="1200"/>
              </a:spcBef>
            </a:pPr>
            <a:r>
              <a:rPr lang="en-US" sz="2800" dirty="0" smtClean="0">
                <a:latin typeface="Times New Roman"/>
              </a:rPr>
              <a:t>• </a:t>
            </a:r>
            <a:r>
              <a:rPr lang="en-US" sz="2800" dirty="0" err="1" smtClean="0">
                <a:latin typeface="Times New Roman"/>
              </a:rPr>
              <a:t>moliya-investitsiya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sohasini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optimallashtirish</a:t>
            </a:r>
            <a:r>
              <a:rPr lang="en-US" sz="2800" dirty="0" smtClean="0">
                <a:latin typeface="Times New Roman"/>
              </a:rPr>
              <a:t>;</a:t>
            </a:r>
          </a:p>
          <a:p>
            <a:pPr marL="180975" indent="-180975">
              <a:lnSpc>
                <a:spcPts val="3200"/>
              </a:lnSpc>
              <a:spcBef>
                <a:spcPts val="1200"/>
              </a:spcBef>
            </a:pPr>
            <a:r>
              <a:rPr lang="en-US" sz="2800" dirty="0" smtClean="0">
                <a:latin typeface="Times New Roman"/>
              </a:rPr>
              <a:t>• </a:t>
            </a:r>
            <a:r>
              <a:rPr lang="en-US" sz="2800" dirty="0" err="1" smtClean="0">
                <a:latin typeface="Times New Roman"/>
              </a:rPr>
              <a:t>tashkilotni</a:t>
            </a:r>
            <a:r>
              <a:rPr lang="en-US" sz="2800" dirty="0" smtClean="0">
                <a:latin typeface="Times New Roman"/>
              </a:rPr>
              <a:t> real </a:t>
            </a:r>
            <a:r>
              <a:rPr lang="en-US" sz="2800" dirty="0" err="1" smtClean="0">
                <a:latin typeface="Times New Roman"/>
              </a:rPr>
              <a:t>vaqt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rejimida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boshqarish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rejimini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ta'minlash</a:t>
            </a:r>
            <a:r>
              <a:rPr lang="en-US" sz="2800" dirty="0" smtClean="0">
                <a:latin typeface="Times New Roman"/>
              </a:rPr>
              <a:t> (</a:t>
            </a:r>
            <a:r>
              <a:rPr lang="en-US" sz="2800" dirty="0" err="1" smtClean="0">
                <a:latin typeface="Times New Roman"/>
              </a:rPr>
              <a:t>bu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tashkilotni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boshqarishning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umumiy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tizimli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ta'sirini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beradi</a:t>
            </a:r>
            <a:r>
              <a:rPr lang="en-US" sz="2800" dirty="0" smtClean="0">
                <a:latin typeface="Times New Roman"/>
              </a:rPr>
              <a:t>);</a:t>
            </a:r>
          </a:p>
          <a:p>
            <a:pPr marL="266700" indent="-266700">
              <a:lnSpc>
                <a:spcPts val="3200"/>
              </a:lnSpc>
              <a:spcBef>
                <a:spcPts val="1200"/>
              </a:spcBef>
            </a:pPr>
            <a:r>
              <a:rPr lang="en-US" sz="2800" dirty="0" smtClean="0">
                <a:latin typeface="Times New Roman"/>
              </a:rPr>
              <a:t>• </a:t>
            </a:r>
            <a:r>
              <a:rPr lang="en-US" sz="2800" dirty="0" err="1" smtClean="0">
                <a:latin typeface="Times New Roman"/>
              </a:rPr>
              <a:t>investitsion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jozibadorlik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va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moliyaviy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barqarorligini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oshirish</a:t>
            </a:r>
            <a:r>
              <a:rPr lang="en-US" sz="2800" dirty="0" smtClean="0">
                <a:latin typeface="Times New Roman"/>
              </a:rPr>
              <a:t>;</a:t>
            </a:r>
          </a:p>
          <a:p>
            <a:pPr indent="85725">
              <a:lnSpc>
                <a:spcPts val="3200"/>
              </a:lnSpc>
              <a:spcBef>
                <a:spcPts val="1200"/>
              </a:spcBef>
            </a:pPr>
            <a:r>
              <a:rPr lang="en-US" sz="2800" dirty="0" smtClean="0">
                <a:latin typeface="Times New Roman"/>
              </a:rPr>
              <a:t>•  </a:t>
            </a:r>
            <a:r>
              <a:rPr lang="en-US" sz="2800" dirty="0" err="1" smtClean="0">
                <a:latin typeface="Times New Roman"/>
              </a:rPr>
              <a:t>mashiasozlik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korxonalari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aktivlari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err="1" smtClean="0">
                <a:latin typeface="Times New Roman"/>
              </a:rPr>
              <a:t>tuzilishini</a:t>
            </a: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smtClean="0">
                <a:latin typeface="Times New Roman"/>
              </a:rPr>
              <a:t>  </a:t>
            </a:r>
          </a:p>
          <a:p>
            <a:pPr indent="85725">
              <a:lnSpc>
                <a:spcPts val="3200"/>
              </a:lnSpc>
              <a:spcBef>
                <a:spcPts val="1200"/>
              </a:spcBef>
            </a:pPr>
            <a:r>
              <a:rPr lang="en-US" sz="2800" dirty="0" smtClean="0">
                <a:latin typeface="Times New Roman"/>
              </a:rPr>
              <a:t> </a:t>
            </a:r>
            <a:r>
              <a:rPr lang="en-US" sz="2800" dirty="0" smtClean="0">
                <a:latin typeface="Times New Roman"/>
              </a:rPr>
              <a:t>   </a:t>
            </a:r>
            <a:r>
              <a:rPr lang="en-US" sz="2800" dirty="0" err="1" smtClean="0">
                <a:latin typeface="Times New Roman"/>
              </a:rPr>
              <a:t>takomillashtirish</a:t>
            </a:r>
            <a:r>
              <a:rPr lang="en-US" sz="2800" dirty="0" smtClean="0">
                <a:latin typeface="Times New Roman"/>
              </a:rPr>
              <a:t>.</a:t>
            </a:r>
            <a:endParaRPr lang="en-US" sz="2800" dirty="0">
              <a:latin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214422"/>
            <a:ext cx="7929618" cy="528641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85725">
              <a:lnSpc>
                <a:spcPts val="2700"/>
              </a:lnSpc>
              <a:spcAft>
                <a:spcPts val="552"/>
              </a:spcAft>
            </a:pPr>
            <a:r>
              <a:rPr lang="en-US" sz="2000" dirty="0" err="1" smtClean="0">
                <a:latin typeface="Times New Roman"/>
              </a:rPr>
              <a:t>Investitsiya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loyihalarining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samaradorligini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baholash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quyidagi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asosiy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tamoyillar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belgilangan</a:t>
            </a:r>
            <a:r>
              <a:rPr lang="en-US" sz="2000" dirty="0">
                <a:latin typeface="Times New Roman"/>
              </a:rPr>
              <a:t>:</a:t>
            </a:r>
          </a:p>
          <a:p>
            <a:pPr marL="255588" indent="-255588" algn="just">
              <a:lnSpc>
                <a:spcPts val="2700"/>
              </a:lnSpc>
            </a:pPr>
            <a:r>
              <a:rPr lang="en-US" sz="2000" dirty="0">
                <a:latin typeface="Times New Roman"/>
              </a:rPr>
              <a:t>•    </a:t>
            </a:r>
            <a:r>
              <a:rPr lang="en-US" sz="2000" dirty="0" err="1">
                <a:latin typeface="Times New Roman"/>
              </a:rPr>
              <a:t>loyihani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umri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davomida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tugatishgach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loyihani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hisob-kitob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davri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bo’yicha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ko'rib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chiqish</a:t>
            </a:r>
            <a:r>
              <a:rPr lang="en-US" sz="2000" dirty="0" smtClean="0">
                <a:latin typeface="Times New Roman"/>
              </a:rPr>
              <a:t>;</a:t>
            </a:r>
          </a:p>
          <a:p>
            <a:pPr marL="180975" indent="-180975" algn="just">
              <a:lnSpc>
                <a:spcPts val="27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smtClean="0">
                <a:latin typeface="Times New Roman"/>
              </a:rPr>
              <a:t>   </a:t>
            </a:r>
            <a:r>
              <a:rPr lang="en-US" sz="2000" dirty="0" err="1" smtClean="0">
                <a:latin typeface="Times New Roman"/>
              </a:rPr>
              <a:t>mos</a:t>
            </a:r>
            <a:r>
              <a:rPr lang="en-US" sz="2000" dirty="0" smtClean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kelmaydigan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manfaatlarga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bo'lgan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turli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ishtirokchilarining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mavjudligini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hisobga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olish</a:t>
            </a:r>
            <a:r>
              <a:rPr lang="en-US" sz="2000" dirty="0">
                <a:latin typeface="Times New Roman"/>
              </a:rPr>
              <a:t>;</a:t>
            </a:r>
          </a:p>
          <a:p>
            <a:pPr marL="85725" indent="-85725">
              <a:lnSpc>
                <a:spcPts val="2700"/>
              </a:lnSpc>
            </a:pPr>
            <a:r>
              <a:rPr lang="en-US" sz="2000" dirty="0">
                <a:latin typeface="Times New Roman"/>
              </a:rPr>
              <a:t>•    </a:t>
            </a:r>
            <a:r>
              <a:rPr lang="en-US" sz="2000" dirty="0" err="1">
                <a:latin typeface="Times New Roman"/>
              </a:rPr>
              <a:t>tizimiylik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ya'ni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ishtirokchilari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ularning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iqtisodiy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manfaatlari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o'rtasidagi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munosabatlarning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butun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tizimini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hisobga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olish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har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bir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ishtirokchining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xarajatlari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natijalariga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ta'sir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qiluvchi</a:t>
            </a:r>
            <a:r>
              <a:rPr lang="en-US" sz="2000" dirty="0">
                <a:latin typeface="Times New Roman"/>
              </a:rPr>
              <a:t> eng </a:t>
            </a:r>
            <a:r>
              <a:rPr lang="en-US" sz="2000" dirty="0" err="1">
                <a:latin typeface="Times New Roman"/>
              </a:rPr>
              <a:t>muhim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omillar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shuningdek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ichki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tashqi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sinergetik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ta'sirlar</a:t>
            </a:r>
            <a:r>
              <a:rPr lang="en-US" sz="2000" dirty="0">
                <a:latin typeface="Times New Roman"/>
              </a:rPr>
              <a:t> (</a:t>
            </a:r>
            <a:r>
              <a:rPr lang="en-US" sz="2000" dirty="0" err="1">
                <a:latin typeface="Times New Roman"/>
              </a:rPr>
              <a:t>bunday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hisob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uchun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tavsifi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barcha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ishtirokchilarining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o'zaro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ta'sir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mexanizmini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tavsiflashni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o'z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ichiga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olishi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kerak</a:t>
            </a:r>
            <a:r>
              <a:rPr lang="en-US" sz="2000" dirty="0">
                <a:latin typeface="Times New Roman"/>
              </a:rPr>
              <a:t>);</a:t>
            </a:r>
          </a:p>
          <a:p>
            <a:pPr marL="85725" indent="-85725">
              <a:lnSpc>
                <a:spcPts val="2700"/>
              </a:lnSpc>
            </a:pPr>
            <a:r>
              <a:rPr lang="en-US" sz="2000" dirty="0">
                <a:latin typeface="Times New Roman"/>
              </a:rPr>
              <a:t>•    </a:t>
            </a:r>
            <a:r>
              <a:rPr lang="en-US" sz="2000" dirty="0" err="1">
                <a:latin typeface="Times New Roman"/>
              </a:rPr>
              <a:t>loyihaning</a:t>
            </a:r>
            <a:r>
              <a:rPr lang="en-US" sz="2000" dirty="0">
                <a:latin typeface="Times New Roman"/>
              </a:rPr>
              <a:t> eng </a:t>
            </a:r>
            <a:r>
              <a:rPr lang="en-US" sz="2000" dirty="0" err="1">
                <a:latin typeface="Times New Roman"/>
              </a:rPr>
              <a:t>muhim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oqibatlarini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hisobga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olish</a:t>
            </a:r>
            <a:r>
              <a:rPr lang="en-US" sz="2000" dirty="0">
                <a:latin typeface="Times New Roman"/>
              </a:rPr>
              <a:t> (</a:t>
            </a:r>
            <a:r>
              <a:rPr lang="en-US" sz="2000" dirty="0" err="1">
                <a:latin typeface="Times New Roman"/>
              </a:rPr>
              <a:t>samaradorlikni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baholashda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loyihani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amalga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oshirishning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barcha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muhim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oqibatlari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to'g'ridan-to'g'ri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iqtisodiy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iqtisodiy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 smtClean="0">
                <a:latin typeface="Times New Roman"/>
              </a:rPr>
              <a:t>bo'lmagan</a:t>
            </a:r>
            <a:endParaRPr lang="en-US" sz="2000" dirty="0" smtClean="0">
              <a:latin typeface="Times New Roman"/>
            </a:endParaRPr>
          </a:p>
          <a:p>
            <a:pPr marL="85725" indent="-85725">
              <a:lnSpc>
                <a:spcPts val="2700"/>
              </a:lnSpc>
            </a:pPr>
            <a:endParaRPr lang="en-US" sz="2000" dirty="0">
              <a:latin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84558" y="6561569"/>
            <a:ext cx="161619" cy="11884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en-US" sz="900" b="1" spc="131" dirty="0">
                <a:latin typeface="Times New Roman"/>
              </a:rPr>
              <a:t>15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0"/>
            <a:ext cx="7715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YANGI TEXNIKA VA TEXNOLOGIYALARNI JORIY ETISH LOYIHALAR VA ULAR BOYICHA INVESTITSIYALARNING IQTISODIY BAHOLASHNING UMUMIY QOIDALARI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214422"/>
            <a:ext cx="7678998" cy="528739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44894">
              <a:lnSpc>
                <a:spcPts val="2700"/>
              </a:lnSpc>
              <a:spcBef>
                <a:spcPts val="600"/>
              </a:spcBef>
            </a:pPr>
            <a:r>
              <a:rPr lang="en-US" sz="2000" dirty="0" err="1">
                <a:latin typeface="Times New Roman"/>
              </a:rPr>
              <a:t>Iqtisodiyotga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innovatsiyalarni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joriy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etish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ishlab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chiqarishning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moddiy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intensivligi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energiya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sarfini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kamaytirish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mehnat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unumdorligini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oshirish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mamlakat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raqobatbardoshligini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oshirishni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ta'minlaydi</a:t>
            </a:r>
            <a:r>
              <a:rPr lang="en-US" sz="2000" dirty="0">
                <a:latin typeface="Times New Roman"/>
              </a:rPr>
              <a:t>.</a:t>
            </a:r>
          </a:p>
          <a:p>
            <a:pPr marR="178105" indent="244894" algn="just">
              <a:lnSpc>
                <a:spcPts val="2700"/>
              </a:lnSpc>
              <a:spcBef>
                <a:spcPts val="600"/>
              </a:spcBef>
            </a:pPr>
            <a:r>
              <a:rPr lang="en-US" sz="2000" dirty="0" err="1">
                <a:latin typeface="Times New Roman"/>
              </a:rPr>
              <a:t>Misol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uchun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so'nggi</a:t>
            </a:r>
            <a:r>
              <a:rPr lang="en-US" sz="2000" dirty="0">
                <a:latin typeface="Times New Roman"/>
              </a:rPr>
              <a:t> 40 </a:t>
            </a:r>
            <a:r>
              <a:rPr lang="en-US" sz="2000" dirty="0" err="1">
                <a:latin typeface="Times New Roman"/>
              </a:rPr>
              <a:t>yil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ichida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Yevropa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Ittifoqi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mamlakatlari</a:t>
            </a:r>
            <a:r>
              <a:rPr lang="en-US" sz="2000" dirty="0">
                <a:latin typeface="Times New Roman"/>
              </a:rPr>
              <a:t> YIM - </a:t>
            </a:r>
            <a:r>
              <a:rPr lang="en-US" sz="2000" dirty="0" err="1">
                <a:latin typeface="Times New Roman"/>
              </a:rPr>
              <a:t>Yalpi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Ichki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Mahsuloti</a:t>
            </a:r>
            <a:r>
              <a:rPr lang="en-US" sz="2000" dirty="0">
                <a:latin typeface="Times New Roman"/>
              </a:rPr>
              <a:t> 5 </a:t>
            </a:r>
            <a:r>
              <a:rPr lang="en-US" sz="2000" dirty="0" err="1">
                <a:latin typeface="Times New Roman"/>
              </a:rPr>
              <a:t>marta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oshdi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bunda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mamlakatlarda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mehnat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xarajatlari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faqat</a:t>
            </a:r>
            <a:r>
              <a:rPr lang="en-US" sz="2000" dirty="0">
                <a:latin typeface="Times New Roman"/>
              </a:rPr>
              <a:t> 20% </a:t>
            </a:r>
            <a:r>
              <a:rPr lang="en-US" sz="2000" dirty="0" err="1">
                <a:latin typeface="Times New Roman"/>
              </a:rPr>
              <a:t>ga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ya'ni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mehnat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unumdorligi</a:t>
            </a:r>
            <a:r>
              <a:rPr lang="en-US" sz="2000" dirty="0">
                <a:latin typeface="Times New Roman"/>
              </a:rPr>
              <a:t> 4 </a:t>
            </a:r>
            <a:r>
              <a:rPr lang="en-US" sz="2000" dirty="0" err="1">
                <a:latin typeface="Times New Roman"/>
              </a:rPr>
              <a:t>marta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yo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undan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ko'p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o’sdi</a:t>
            </a:r>
            <a:r>
              <a:rPr lang="en-US" sz="2000" dirty="0">
                <a:latin typeface="Times New Roman"/>
              </a:rPr>
              <a:t>.</a:t>
            </a:r>
          </a:p>
          <a:p>
            <a:pPr marR="634498" indent="244894" algn="just">
              <a:lnSpc>
                <a:spcPts val="2700"/>
              </a:lnSpc>
              <a:spcBef>
                <a:spcPts val="600"/>
              </a:spcBef>
            </a:pPr>
            <a:r>
              <a:rPr lang="en-US" sz="2000" dirty="0" err="1">
                <a:latin typeface="Times New Roman"/>
              </a:rPr>
              <a:t>O’zbekiston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Rossiya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Qozoqiston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Azerboyjon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sanoatida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innovatsiyalar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joriy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etish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darajasi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ortib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bormoqda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yetakchi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mamlakatlarda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uning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ulushi</a:t>
            </a:r>
            <a:r>
              <a:rPr lang="en-US" sz="2000" dirty="0">
                <a:latin typeface="Times New Roman"/>
              </a:rPr>
              <a:t> 60-70% </a:t>
            </a:r>
            <a:r>
              <a:rPr lang="en-US" sz="2000" dirty="0" err="1">
                <a:latin typeface="Times New Roman"/>
              </a:rPr>
              <a:t>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tashkil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etadi</a:t>
            </a:r>
            <a:r>
              <a:rPr lang="en-US" sz="2000" dirty="0">
                <a:latin typeface="Times New Roman"/>
              </a:rPr>
              <a:t>. </a:t>
            </a:r>
            <a:r>
              <a:rPr lang="en-US" sz="2000" dirty="0" err="1">
                <a:latin typeface="Times New Roman"/>
              </a:rPr>
              <a:t>Masalan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so'nggi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yillarda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Rossiyada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har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yili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o'rtacha</a:t>
            </a:r>
            <a:r>
              <a:rPr lang="en-US" sz="2000" dirty="0">
                <a:latin typeface="Times New Roman"/>
              </a:rPr>
              <a:t> 300 </a:t>
            </a:r>
            <a:r>
              <a:rPr lang="en-US" sz="2000" dirty="0" err="1">
                <a:latin typeface="Times New Roman"/>
              </a:rPr>
              <a:t>mashinasozlik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texnologiyasini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yaratalmoqda</a:t>
            </a:r>
            <a:r>
              <a:rPr lang="en-US" sz="2000" dirty="0">
                <a:latin typeface="Times New Roman"/>
              </a:rPr>
              <a:t>, </a:t>
            </a:r>
            <a:r>
              <a:rPr lang="en-US" sz="2000" dirty="0" err="1">
                <a:latin typeface="Times New Roman"/>
              </a:rPr>
              <a:t>ulardan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taxminan</a:t>
            </a:r>
            <a:r>
              <a:rPr lang="en-US" sz="2000" dirty="0">
                <a:latin typeface="Times New Roman"/>
              </a:rPr>
              <a:t> 12% </a:t>
            </a:r>
            <a:r>
              <a:rPr lang="en-US" sz="2000" dirty="0" err="1">
                <a:latin typeface="Times New Roman"/>
              </a:rPr>
              <a:t>dunyoda</a:t>
            </a:r>
            <a:r>
              <a:rPr lang="en-US" sz="2000" dirty="0">
                <a:latin typeface="Times New Roman"/>
              </a:rPr>
              <a:t> eng </a:t>
            </a:r>
            <a:r>
              <a:rPr lang="en-US" sz="2000" dirty="0" err="1">
                <a:latin typeface="Times New Roman"/>
              </a:rPr>
              <a:t>yahshi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deb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xisoblanadi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va</a:t>
            </a:r>
            <a:r>
              <a:rPr lang="en-US" sz="2000" dirty="0">
                <a:latin typeface="Times New Roman"/>
              </a:rPr>
              <a:t> 13% eng </a:t>
            </a:r>
            <a:r>
              <a:rPr lang="en-US" sz="2000" dirty="0" err="1">
                <a:latin typeface="Times New Roman"/>
              </a:rPr>
              <a:t>yangi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texnologiyalar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talablariga</a:t>
            </a:r>
            <a:r>
              <a:rPr lang="en-US" sz="2000" dirty="0">
                <a:latin typeface="Times New Roman"/>
              </a:rPr>
              <a:t> </a:t>
            </a:r>
            <a:r>
              <a:rPr lang="en-US" sz="2000" dirty="0" err="1">
                <a:latin typeface="Times New Roman"/>
              </a:rPr>
              <a:t>mosdir</a:t>
            </a:r>
            <a:r>
              <a:rPr lang="en-US" sz="2000" dirty="0" smtClean="0">
                <a:latin typeface="Times New Roman"/>
              </a:rPr>
              <a:t>.</a:t>
            </a:r>
            <a:endParaRPr lang="en-US" sz="2000" dirty="0"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42852"/>
            <a:ext cx="7858180" cy="100013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256026" indent="-244894" algn="ctr">
              <a:lnSpc>
                <a:spcPts val="2419"/>
              </a:lnSpc>
              <a:spcBef>
                <a:spcPts val="4418"/>
              </a:spcBef>
            </a:pP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YANGI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TEXNOLOGIYALARNING RAQOBATBARDOSHLIGI. MOLIYAVIY VA TEXNIK SAMARADORLIK.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214422"/>
            <a:ext cx="7536122" cy="528739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44894" algn="just">
              <a:lnSpc>
                <a:spcPts val="2700"/>
              </a:lnSpc>
              <a:spcBef>
                <a:spcPts val="600"/>
              </a:spcBef>
            </a:pPr>
            <a:r>
              <a:rPr lang="en-US" sz="2400" dirty="0" err="1" smtClean="0">
                <a:solidFill>
                  <a:srgbClr val="002060"/>
                </a:solidFill>
                <a:latin typeface="Times New Roman"/>
              </a:rPr>
              <a:t>Ishlab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chiqarish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salohiyatini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rivojlantirish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quyidagi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shartlar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talab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qilinadi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:</a:t>
            </a:r>
          </a:p>
          <a:p>
            <a:pPr algn="just">
              <a:lnSpc>
                <a:spcPts val="2700"/>
              </a:lnSpc>
              <a:spcBef>
                <a:spcPts val="600"/>
              </a:spcBef>
            </a:pPr>
            <a:r>
              <a:rPr lang="en-US" sz="2400" dirty="0">
                <a:solidFill>
                  <a:srgbClr val="002060"/>
                </a:solidFill>
                <a:latin typeface="Times New Roman"/>
              </a:rPr>
              <a:t>•   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mahsulotlar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barqaror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talab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;</a:t>
            </a:r>
          </a:p>
          <a:p>
            <a:pPr algn="just">
              <a:lnSpc>
                <a:spcPts val="2700"/>
              </a:lnSpc>
              <a:spcBef>
                <a:spcPts val="600"/>
              </a:spcBef>
            </a:pPr>
            <a:r>
              <a:rPr lang="en-US" sz="2400" dirty="0">
                <a:solidFill>
                  <a:srgbClr val="002060"/>
                </a:solidFill>
                <a:latin typeface="Times New Roman"/>
              </a:rPr>
              <a:t>•   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raqobatbardosh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ishlab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chiqarish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quvvatlarining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mavjudligi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;</a:t>
            </a:r>
          </a:p>
          <a:p>
            <a:pPr algn="just">
              <a:lnSpc>
                <a:spcPts val="2700"/>
              </a:lnSpc>
              <a:spcBef>
                <a:spcPts val="600"/>
              </a:spcBef>
            </a:pPr>
            <a:r>
              <a:rPr lang="en-US" sz="2400" dirty="0">
                <a:solidFill>
                  <a:srgbClr val="002060"/>
                </a:solidFill>
                <a:latin typeface="Times New Roman"/>
              </a:rPr>
              <a:t>•   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ishlab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chiqarish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uskunalarini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optimal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yangilash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darajasi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;</a:t>
            </a:r>
          </a:p>
          <a:p>
            <a:pPr marL="244894" indent="-244894">
              <a:lnSpc>
                <a:spcPts val="2700"/>
              </a:lnSpc>
              <a:spcBef>
                <a:spcPts val="600"/>
              </a:spcBef>
            </a:pPr>
            <a:r>
              <a:rPr lang="en-US" sz="2400" dirty="0">
                <a:solidFill>
                  <a:srgbClr val="002060"/>
                </a:solidFill>
                <a:latin typeface="Times New Roman"/>
              </a:rPr>
              <a:t>•   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yangi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texnologiyalarni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o'zlashtirish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jarayon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mahsulot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innovatsiyalarini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joriy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etishni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ta'minlovchi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ilmiy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texnik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moliyaviy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resurslardan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foydalanish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;</a:t>
            </a:r>
          </a:p>
          <a:p>
            <a:pPr algn="just">
              <a:lnSpc>
                <a:spcPts val="2700"/>
              </a:lnSpc>
              <a:spcBef>
                <a:spcPts val="600"/>
              </a:spcBef>
            </a:pPr>
            <a:r>
              <a:rPr lang="en-US" sz="2400" dirty="0">
                <a:solidFill>
                  <a:srgbClr val="002060"/>
                </a:solidFill>
                <a:latin typeface="Times New Roman"/>
              </a:rPr>
              <a:t>•   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mehnat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resurslari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ta'minlash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.</a:t>
            </a:r>
          </a:p>
          <a:p>
            <a:pPr indent="244894" algn="just">
              <a:lnSpc>
                <a:spcPts val="2700"/>
              </a:lnSpc>
              <a:spcBef>
                <a:spcPts val="600"/>
              </a:spcBef>
            </a:pP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Shu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birga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innovatsion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texnologik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omillarning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korxonalarining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raqobatbardoshligini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/>
              </a:rPr>
              <a:t>oshirishga</a:t>
            </a:r>
            <a:endParaRPr lang="en-US" sz="2400" dirty="0">
              <a:solidFill>
                <a:srgbClr val="002060"/>
              </a:solidFill>
              <a:latin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42852"/>
            <a:ext cx="7858180" cy="100013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256026" indent="-244894" algn="ctr">
              <a:lnSpc>
                <a:spcPts val="2419"/>
              </a:lnSpc>
              <a:spcBef>
                <a:spcPts val="4418"/>
              </a:spcBef>
            </a:pP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YANGI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TEXNOLOGIYALARNING RAQOBATBARDOSHLIGI. MOLIYAVIY VA TEXNIK SAMARADORLIK.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000543"/>
            <a:ext cx="7786742" cy="5500291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252018" indent="-289420">
              <a:lnSpc>
                <a:spcPts val="2500"/>
              </a:lnSpc>
              <a:spcBef>
                <a:spcPts val="600"/>
              </a:spcBef>
            </a:pPr>
            <a:r>
              <a:rPr lang="en-US" dirty="0" smtClean="0">
                <a:latin typeface="Times New Roman"/>
              </a:rPr>
              <a:t>1</a:t>
            </a:r>
            <a:r>
              <a:rPr lang="en-US" dirty="0">
                <a:latin typeface="Times New Roman"/>
              </a:rPr>
              <a:t>. </a:t>
            </a:r>
            <a:r>
              <a:rPr lang="en-US" dirty="0" err="1">
                <a:latin typeface="Times New Roman"/>
              </a:rPr>
              <a:t>Yangi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texnika</a:t>
            </a:r>
            <a:r>
              <a:rPr lang="en-US" dirty="0">
                <a:latin typeface="Times New Roman"/>
              </a:rPr>
              <a:t>, </a:t>
            </a:r>
            <a:r>
              <a:rPr lang="en-US" dirty="0" err="1">
                <a:latin typeface="Times New Roman"/>
              </a:rPr>
              <a:t>texnologiya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va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ishlab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chiqarishni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tashkil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etishning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iqtisodiy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samaradorligini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baholash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usuli</a:t>
            </a:r>
            <a:r>
              <a:rPr lang="en-US" dirty="0">
                <a:latin typeface="Times New Roman"/>
              </a:rPr>
              <a:t>, </a:t>
            </a:r>
            <a:r>
              <a:rPr lang="en-US" dirty="0" err="1">
                <a:latin typeface="Times New Roman"/>
              </a:rPr>
              <a:t>amalga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oshirilayotgan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tadbirning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mavjud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ko'rsatkichdan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qanchalik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progressiv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ekanligini</a:t>
            </a:r>
            <a:r>
              <a:rPr lang="en-US" dirty="0">
                <a:latin typeface="Times New Roman"/>
              </a:rPr>
              <a:t>, </a:t>
            </a:r>
            <a:r>
              <a:rPr lang="en-US" dirty="0" err="1">
                <a:latin typeface="Times New Roman"/>
              </a:rPr>
              <a:t>kapital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va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operatsion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xarajatlardagi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o'zgarishlarni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hisobga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olmoq</a:t>
            </a:r>
            <a:r>
              <a:rPr lang="en-US" dirty="0">
                <a:latin typeface="Times New Roman"/>
              </a:rPr>
              <a:t> </a:t>
            </a:r>
            <a:r>
              <a:rPr lang="en-US" dirty="0" err="1">
                <a:latin typeface="Times New Roman"/>
              </a:rPr>
              <a:t>kerak</a:t>
            </a:r>
            <a:r>
              <a:rPr lang="en-US" dirty="0" smtClean="0">
                <a:latin typeface="Times New Roman"/>
              </a:rPr>
              <a:t>. </a:t>
            </a:r>
            <a:r>
              <a:rPr lang="en-US" dirty="0" err="1" smtClean="0">
                <a:latin typeface="Times New Roman"/>
              </a:rPr>
              <a:t>Iqnnovatsion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faoliyat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uning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xarajatlari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samaradorligining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barcha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texnik-iqtisodiy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hisob-kitoblarining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ajralmas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qismi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bo’lmog’I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lozim</a:t>
            </a:r>
            <a:r>
              <a:rPr lang="en-US" dirty="0" smtClean="0">
                <a:latin typeface="Times New Roman"/>
              </a:rPr>
              <a:t>.</a:t>
            </a:r>
          </a:p>
          <a:p>
            <a:pPr marL="252018" indent="-289420">
              <a:lnSpc>
                <a:spcPts val="2500"/>
              </a:lnSpc>
              <a:spcBef>
                <a:spcPts val="600"/>
              </a:spcBef>
            </a:pPr>
            <a:r>
              <a:rPr lang="en-US" dirty="0" smtClean="0">
                <a:latin typeface="Times New Roman"/>
              </a:rPr>
              <a:t>2.    </a:t>
            </a:r>
            <a:r>
              <a:rPr lang="en-US" dirty="0" err="1" smtClean="0">
                <a:latin typeface="Times New Roman"/>
              </a:rPr>
              <a:t>Kapital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qo'yilmalarni</a:t>
            </a:r>
            <a:r>
              <a:rPr lang="en-US" dirty="0" smtClean="0">
                <a:latin typeface="Times New Roman"/>
              </a:rPr>
              <a:t> eng </a:t>
            </a:r>
            <a:r>
              <a:rPr lang="en-US" dirty="0" err="1" smtClean="0">
                <a:latin typeface="Times New Roman"/>
              </a:rPr>
              <a:t>samarali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taqsimlashni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tanlash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sanoat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ishlab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chiqarishining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kontsentratsiyasi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ixtisoslashuvining</a:t>
            </a:r>
            <a:r>
              <a:rPr lang="en-US" dirty="0" smtClean="0">
                <a:latin typeface="Times New Roman"/>
              </a:rPr>
              <a:t> optimal </a:t>
            </a:r>
            <a:r>
              <a:rPr lang="en-US" dirty="0" err="1" smtClean="0">
                <a:latin typeface="Times New Roman"/>
              </a:rPr>
              <a:t>chegaralarini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aniqlash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yangi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texnika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texnologiyalarni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joriy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samaradorligini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hisoblash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ishlab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chiqarishni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tashkil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takomillashtirish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mahsulot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sifatini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oshirishning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oqilona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chegaralarini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aniqlash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darqor</a:t>
            </a:r>
            <a:r>
              <a:rPr lang="en-US" dirty="0" smtClean="0">
                <a:latin typeface="Times New Roman"/>
              </a:rPr>
              <a:t>.</a:t>
            </a:r>
          </a:p>
          <a:p>
            <a:pPr marL="252018" indent="-289420">
              <a:lnSpc>
                <a:spcPts val="2500"/>
              </a:lnSpc>
              <a:spcBef>
                <a:spcPts val="600"/>
              </a:spcBef>
            </a:pPr>
            <a:r>
              <a:rPr lang="en-US" dirty="0" smtClean="0">
                <a:latin typeface="Times New Roman"/>
              </a:rPr>
              <a:t>3.    </a:t>
            </a:r>
            <a:r>
              <a:rPr lang="en-US" dirty="0" err="1" smtClean="0">
                <a:latin typeface="Times New Roman"/>
              </a:rPr>
              <a:t>Yangi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texnika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ilg'or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texnologiyalarni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joriy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iqtisodiy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samaradorligi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baholab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borish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ushbu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vositalar</a:t>
            </a:r>
            <a:r>
              <a:rPr lang="en-US" dirty="0" smtClean="0">
                <a:latin typeface="Times New Roman"/>
              </a:rPr>
              <a:t> eng </a:t>
            </a:r>
            <a:r>
              <a:rPr lang="en-US" dirty="0" err="1" smtClean="0">
                <a:latin typeface="Times New Roman"/>
              </a:rPr>
              <a:t>oqilona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ishlatilish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kapital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qo'yilmalar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samaradorligini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oshirish</a:t>
            </a:r>
            <a:r>
              <a:rPr lang="en-US" dirty="0" smtClean="0">
                <a:latin typeface="Times New Roman"/>
              </a:rPr>
              <a:t> - </a:t>
            </a:r>
            <a:r>
              <a:rPr lang="en-US" dirty="0" err="1" smtClean="0">
                <a:latin typeface="Times New Roman"/>
              </a:rPr>
              <a:t>kapitalni</a:t>
            </a:r>
            <a:r>
              <a:rPr lang="en-US" dirty="0" smtClean="0">
                <a:latin typeface="Times New Roman"/>
              </a:rPr>
              <a:t> eng </a:t>
            </a:r>
            <a:r>
              <a:rPr lang="en-US" dirty="0" err="1" smtClean="0">
                <a:latin typeface="Times New Roman"/>
              </a:rPr>
              <a:t>foydali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istiqblli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yo'nalishlargayonaltirish</a:t>
            </a:r>
            <a:r>
              <a:rPr lang="en-US" dirty="0" smtClean="0">
                <a:latin typeface="Times New Roman"/>
              </a:rPr>
              <a:t>, </a:t>
            </a:r>
            <a:r>
              <a:rPr lang="en-US" dirty="0" err="1" smtClean="0">
                <a:latin typeface="Times New Roman"/>
              </a:rPr>
              <a:t>tanlash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ushbu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investitsiyalarning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qaytarilish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texnologik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innovatsiyalar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va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ilg’or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texnologiyalarni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samarali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joriy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etish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yoli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bilan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erisish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juda</a:t>
            </a:r>
            <a:r>
              <a:rPr lang="en-US" dirty="0" smtClean="0">
                <a:latin typeface="Times New Roman"/>
              </a:rPr>
              <a:t> </a:t>
            </a:r>
            <a:r>
              <a:rPr lang="en-US" dirty="0" err="1" smtClean="0">
                <a:latin typeface="Times New Roman"/>
              </a:rPr>
              <a:t>muhimdir</a:t>
            </a:r>
            <a:r>
              <a:rPr lang="en-US" dirty="0" smtClean="0">
                <a:latin typeface="Times New Roman"/>
              </a:rPr>
              <a:t> .</a:t>
            </a:r>
          </a:p>
          <a:p>
            <a:pPr marL="200368" indent="-200368">
              <a:lnSpc>
                <a:spcPts val="2500"/>
              </a:lnSpc>
              <a:spcBef>
                <a:spcPts val="600"/>
              </a:spcBef>
            </a:pPr>
            <a:endParaRPr lang="en-US" dirty="0">
              <a:latin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8662" y="430183"/>
            <a:ext cx="7715304" cy="407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98"/>
              </a:lnSpc>
            </a:pP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Xulosa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va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takliflar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48" y="0"/>
            <a:ext cx="8429652" cy="171448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3200" b="1" dirty="0" smtClean="0">
                <a:solidFill>
                  <a:srgbClr val="FF0000"/>
                </a:solidFill>
              </a:rPr>
              <a:t>ISHLAB CHIQARISHNING TEXNOLOGIK DARAJASINI TADQIQ VA TAHLIL </a:t>
            </a:r>
            <a:r>
              <a:rPr lang="en-US" sz="3200" b="1" dirty="0" smtClean="0">
                <a:solidFill>
                  <a:srgbClr val="FF0000"/>
                </a:solidFill>
              </a:rPr>
              <a:t>QILISH</a:t>
            </a:r>
            <a:r>
              <a:rPr lang="en-US" sz="3200" b="1" dirty="0" smtClean="0">
                <a:solidFill>
                  <a:srgbClr val="FF0000"/>
                </a:solidFill>
              </a:rPr>
              <a:t>ZARURLIG</a:t>
            </a: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3200" b="1" dirty="0" smtClean="0">
                <a:solidFill>
                  <a:srgbClr val="FF0000"/>
                </a:solidFill>
              </a:rPr>
              <a:t/>
            </a:r>
            <a:br>
              <a:rPr lang="en-US" sz="3200" b="1" dirty="0" smtClean="0">
                <a:solidFill>
                  <a:srgbClr val="FF0000"/>
                </a:solidFill>
              </a:rPr>
            </a:br>
            <a:r>
              <a:rPr lang="en-US" sz="3200" b="1" dirty="0" smtClean="0">
                <a:solidFill>
                  <a:srgbClr val="FF0000"/>
                </a:solidFill>
              </a:rPr>
              <a:t>I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71538" y="1714488"/>
            <a:ext cx="8072462" cy="4594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z-Latn-UZ" sz="3600" b="1" dirty="0" smtClean="0"/>
              <a:t>Korxonaning texnologik </a:t>
            </a:r>
            <a:r>
              <a:rPr lang="en-US" sz="3600" b="1" dirty="0" err="1" smtClean="0"/>
              <a:t>rivojlanish</a:t>
            </a:r>
            <a:r>
              <a:rPr lang="en-US" sz="3600" b="1" dirty="0" smtClean="0"/>
              <a:t> </a:t>
            </a:r>
            <a:r>
              <a:rPr lang="uz-Latn-UZ" sz="3600" b="1" dirty="0" smtClean="0"/>
              <a:t>darajasini </a:t>
            </a:r>
            <a:r>
              <a:rPr lang="uz-Latn-UZ" sz="3600" dirty="0" smtClean="0"/>
              <a:t>baholash ishlab chiqarishni modernizatsiya</a:t>
            </a:r>
            <a:r>
              <a:rPr lang="en-US" sz="3600" dirty="0" err="1" smtClean="0"/>
              <a:t>lashtirish</a:t>
            </a:r>
            <a:r>
              <a:rPr lang="en-US" sz="3600" dirty="0" smtClean="0"/>
              <a:t> </a:t>
            </a:r>
            <a:r>
              <a:rPr lang="uz-Latn-UZ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uz-Latn-UZ" sz="3600" dirty="0" smtClean="0"/>
              <a:t>tadbirlarini shakllantirish</a:t>
            </a:r>
            <a:r>
              <a:rPr lang="en-US" sz="3600" dirty="0" smtClean="0"/>
              <a:t> </a:t>
            </a:r>
            <a:r>
              <a:rPr lang="en-US" sz="3600" dirty="0" err="1" smtClean="0"/>
              <a:t>hamda</a:t>
            </a:r>
            <a:r>
              <a:rPr lang="en-US" sz="3600" dirty="0" smtClean="0"/>
              <a:t> </a:t>
            </a:r>
            <a:r>
              <a:rPr lang="uz-Latn-UZ" sz="3600" dirty="0" smtClean="0"/>
              <a:t> yangi texnologiyalar va </a:t>
            </a:r>
            <a:r>
              <a:rPr lang="en-US" sz="3600" dirty="0" err="1" smtClean="0"/>
              <a:t>yangi</a:t>
            </a:r>
            <a:r>
              <a:rPr lang="en-US" sz="3600" dirty="0" smtClean="0"/>
              <a:t> </a:t>
            </a:r>
            <a:r>
              <a:rPr lang="uz-Latn-UZ" sz="3600" dirty="0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turlari</a:t>
            </a:r>
            <a:r>
              <a:rPr lang="uz-Latn-UZ" sz="3600" dirty="0" smtClean="0"/>
              <a:t>ni yaratish va joriy etish uchun </a:t>
            </a:r>
            <a:r>
              <a:rPr lang="en-US" sz="3600" dirty="0" err="1" smtClean="0"/>
              <a:t>o’ta</a:t>
            </a:r>
            <a:r>
              <a:rPr lang="en-US" sz="3600" dirty="0" smtClean="0"/>
              <a:t> </a:t>
            </a:r>
            <a:r>
              <a:rPr lang="uz-Latn-UZ" sz="3600" dirty="0" smtClean="0"/>
              <a:t>zarurdir.</a:t>
            </a:r>
            <a:endParaRPr lang="ru-RU" sz="36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38" y="0"/>
            <a:ext cx="8072462" cy="121444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CHIKARISHNING TEXNOLOGIK DARAJASI MISOLI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00100" y="1428736"/>
            <a:ext cx="7769225" cy="4500594"/>
          </a:xfrm>
        </p:spPr>
        <p:txBody>
          <a:bodyPr/>
          <a:lstStyle/>
          <a:p>
            <a:pPr>
              <a:buNone/>
            </a:pP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chikarishning</a:t>
            </a:r>
            <a:r>
              <a:rPr lang="en-US" sz="3600" dirty="0" smtClean="0"/>
              <a:t> </a:t>
            </a:r>
            <a:r>
              <a:rPr lang="uz-Latn-UZ" sz="3600" dirty="0" smtClean="0"/>
              <a:t>texnologik</a:t>
            </a:r>
            <a:r>
              <a:rPr lang="en-US" sz="3600" dirty="0" smtClean="0"/>
              <a:t> </a:t>
            </a:r>
            <a:r>
              <a:rPr lang="uz-Latn-UZ" sz="3600" dirty="0" smtClean="0"/>
              <a:t>darajasi</a:t>
            </a:r>
            <a:r>
              <a:rPr lang="en-US" sz="3600" dirty="0" smtClean="0"/>
              <a:t> </a:t>
            </a:r>
            <a:r>
              <a:rPr lang="uz-Latn-UZ" sz="3600" dirty="0" smtClean="0"/>
              <a:t> </a:t>
            </a:r>
            <a:r>
              <a:rPr lang="en-US" sz="3600" dirty="0" err="1" smtClean="0"/>
              <a:t>rivojlanganligi</a:t>
            </a:r>
            <a:r>
              <a:rPr lang="en-US" sz="3600" dirty="0" smtClean="0"/>
              <a:t> </a:t>
            </a:r>
            <a:r>
              <a:rPr lang="en-US" sz="3600" dirty="0" err="1" smtClean="0"/>
              <a:t>uning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chikargan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mahsulotida</a:t>
            </a:r>
            <a:r>
              <a:rPr lang="en-US" sz="3600" dirty="0" smtClean="0"/>
              <a:t> </a:t>
            </a:r>
            <a:r>
              <a:rPr lang="en-US" sz="3600" dirty="0" smtClean="0"/>
              <a:t> - </a:t>
            </a:r>
            <a:r>
              <a:rPr lang="en-US" sz="3600" dirty="0" err="1" smtClean="0"/>
              <a:t>mahsulotning</a:t>
            </a:r>
            <a:r>
              <a:rPr lang="en-US" sz="3600" dirty="0" smtClean="0"/>
              <a:t> </a:t>
            </a:r>
            <a:r>
              <a:rPr lang="en-US" sz="3600" dirty="0" err="1" smtClean="0"/>
              <a:t>iste’mol</a:t>
            </a:r>
            <a:r>
              <a:rPr lang="en-US" sz="3600" dirty="0" smtClean="0"/>
              <a:t> </a:t>
            </a:r>
            <a:r>
              <a:rPr lang="en-US" sz="3600" dirty="0" err="1" smtClean="0"/>
              <a:t>hususiyatlari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texnik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ko’rsatkichlarida</a:t>
            </a:r>
            <a:r>
              <a:rPr lang="en-US" sz="3600" dirty="0" smtClean="0"/>
              <a:t>, </a:t>
            </a:r>
            <a:r>
              <a:rPr lang="en-US" sz="3600" dirty="0" err="1" smtClean="0"/>
              <a:t>boshka</a:t>
            </a:r>
            <a:r>
              <a:rPr lang="en-US" sz="3600" dirty="0" smtClean="0"/>
              <a:t> </a:t>
            </a:r>
            <a:r>
              <a:rPr lang="en-US" sz="3600" dirty="0" err="1" smtClean="0"/>
              <a:t>shunday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ko’rsatkichari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taqqoslaganda</a:t>
            </a:r>
            <a:r>
              <a:rPr lang="en-US" sz="3600" dirty="0" smtClean="0"/>
              <a:t> eng </a:t>
            </a:r>
            <a:r>
              <a:rPr lang="en-US" sz="3600" dirty="0" err="1" smtClean="0"/>
              <a:t>yaqqol</a:t>
            </a:r>
            <a:r>
              <a:rPr lang="en-US" sz="3600" dirty="0" smtClean="0"/>
              <a:t> </a:t>
            </a:r>
            <a:r>
              <a:rPr lang="en-US" sz="3600" dirty="0" err="1" smtClean="0"/>
              <a:t>xolda</a:t>
            </a:r>
            <a:r>
              <a:rPr lang="en-US" sz="3600" dirty="0" smtClean="0"/>
              <a:t> </a:t>
            </a:r>
            <a:r>
              <a:rPr lang="en-US" sz="3600" dirty="0" err="1" smtClean="0"/>
              <a:t>namoyon</a:t>
            </a:r>
            <a:r>
              <a:rPr lang="en-US" sz="3600" dirty="0" smtClean="0"/>
              <a:t>  </a:t>
            </a:r>
            <a:r>
              <a:rPr lang="en-US" sz="3600" dirty="0" err="1" smtClean="0"/>
              <a:t>bo’ladi</a:t>
            </a:r>
            <a:r>
              <a:rPr lang="en-US" sz="3600" dirty="0" smtClean="0"/>
              <a:t>.</a:t>
            </a:r>
          </a:p>
          <a:p>
            <a:pPr>
              <a:buNone/>
            </a:pPr>
            <a:endParaRPr lang="ru-RU" sz="36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 eaLnBrk="1" hangingPunct="1">
              <a:buNone/>
              <a:defRPr/>
            </a:pPr>
            <a:r>
              <a:rPr lang="ru-RU" sz="2400" b="1" dirty="0" smtClean="0"/>
              <a:t> </a:t>
            </a:r>
          </a:p>
          <a:p>
            <a:pPr eaLnBrk="1" hangingPunct="1">
              <a:buFont typeface="Arial" charset="0"/>
              <a:buNone/>
              <a:defRPr/>
            </a:pP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000100" y="357166"/>
            <a:ext cx="7772089" cy="5217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  <a:spcBef>
                <a:spcPts val="600"/>
              </a:spcBef>
            </a:pPr>
            <a:endParaRPr lang="en-US" sz="2000" dirty="0" smtClean="0">
              <a:cs typeface="Times New Roman" pitchFamily="18" charset="0"/>
            </a:endParaRPr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en-US" sz="2000" dirty="0" smtClean="0"/>
              <a:t>T</a:t>
            </a:r>
            <a:r>
              <a:rPr lang="uz-Latn-UZ" sz="2000" dirty="0" smtClean="0"/>
              <a:t>exnologik ta'sir darajas</a:t>
            </a:r>
            <a:r>
              <a:rPr lang="en-US" sz="2000" dirty="0" err="1" smtClean="0"/>
              <a:t>i</a:t>
            </a:r>
            <a:r>
              <a:rPr lang="en-US" sz="2000" dirty="0" smtClean="0"/>
              <a:t>:</a:t>
            </a:r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sz="2000" dirty="0" smtClean="0"/>
              <a:t> m</a:t>
            </a:r>
            <a:r>
              <a:rPr lang="uz-Latn-UZ" sz="2000" dirty="0" smtClean="0"/>
              <a:t>exanizatsiyalash, avtomatlashtirish, elektron</a:t>
            </a:r>
            <a:r>
              <a:rPr lang="en-US" sz="2000" dirty="0" err="1" smtClean="0"/>
              <a:t>ashtirish</a:t>
            </a:r>
            <a:r>
              <a:rPr lang="uz-Latn-UZ" sz="2000" dirty="0" smtClean="0"/>
              <a:t>; </a:t>
            </a:r>
            <a:endParaRPr lang="en-US" sz="2000" dirty="0" smtClean="0"/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uz-Latn-UZ" sz="2000" dirty="0" smtClean="0"/>
              <a:t>fizik, kimyoviy, mexanik, elektron, ion</a:t>
            </a:r>
            <a:r>
              <a:rPr lang="en-US" sz="2000" dirty="0" smtClean="0"/>
              <a:t>, </a:t>
            </a:r>
            <a:r>
              <a:rPr lang="uz-Latn-UZ" sz="2000" dirty="0" smtClean="0"/>
              <a:t>boshqa ta'sir turlari.</a:t>
            </a:r>
            <a:endParaRPr lang="en-US" sz="2000" dirty="0" smtClean="0"/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uz-Latn-UZ" sz="2000" dirty="0" smtClean="0"/>
              <a:t> Kompyuterdan </a:t>
            </a:r>
            <a:r>
              <a:rPr lang="en-US" sz="2000" dirty="0" err="1" smtClean="0"/>
              <a:t>va</a:t>
            </a:r>
            <a:r>
              <a:rPr lang="en-US" sz="2000" dirty="0" smtClean="0"/>
              <a:t> ABT </a:t>
            </a:r>
            <a:r>
              <a:rPr lang="en-US" sz="2000" dirty="0" err="1" smtClean="0"/>
              <a:t>lardan</a:t>
            </a:r>
            <a:r>
              <a:rPr lang="en-US" sz="2000" dirty="0" smtClean="0"/>
              <a:t> </a:t>
            </a:r>
            <a:r>
              <a:rPr lang="uz-Latn-UZ" sz="2000" dirty="0" smtClean="0"/>
              <a:t>foydalanish darajasi. </a:t>
            </a:r>
            <a:endParaRPr lang="en-US" sz="2000" dirty="0" smtClean="0"/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uz-Latn-UZ" sz="2000" dirty="0" smtClean="0"/>
              <a:t>Texnologik intensivlik darajasi</a:t>
            </a:r>
            <a:r>
              <a:rPr lang="en-US" sz="2000" dirty="0" smtClean="0"/>
              <a:t>:</a:t>
            </a:r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sz="2000" dirty="0" smtClean="0"/>
              <a:t> metal </a:t>
            </a:r>
            <a:r>
              <a:rPr lang="en-US" sz="2000" dirty="0" err="1" smtClean="0"/>
              <a:t>kesish</a:t>
            </a:r>
            <a:r>
              <a:rPr lang="en-US" sz="2000" dirty="0" smtClean="0"/>
              <a:t> </a:t>
            </a:r>
            <a:r>
              <a:rPr lang="uz-Latn-UZ" sz="2000" dirty="0" smtClean="0"/>
              <a:t>tezligi, </a:t>
            </a:r>
            <a:endParaRPr lang="en-US" sz="2000" dirty="0" smtClean="0"/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uz-Latn-UZ" sz="2000" dirty="0" smtClean="0"/>
              <a:t> xom ashyo, materiallar, energiya sarfi;</a:t>
            </a:r>
            <a:endParaRPr lang="en-US" sz="2000" dirty="0" smtClean="0"/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uz-Latn-UZ" sz="2000" dirty="0" smtClean="0"/>
              <a:t> texnologik tsiklning davomiyligi;</a:t>
            </a:r>
            <a:endParaRPr lang="en-US" sz="2000" dirty="0" smtClean="0"/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uz-Latn-UZ" sz="2000" dirty="0" smtClean="0"/>
              <a:t> mahsulot sifati</a:t>
            </a:r>
            <a:r>
              <a:rPr lang="en-US" sz="2000" dirty="0" smtClean="0"/>
              <a:t>;</a:t>
            </a:r>
          </a:p>
          <a:p>
            <a:pPr>
              <a:lnSpc>
                <a:spcPts val="2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uz-Latn-UZ" sz="2000" dirty="0" smtClean="0"/>
              <a:t> ishlab chiqarish maydon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jihozlardan</a:t>
            </a:r>
            <a:r>
              <a:rPr lang="en-US" sz="2000" dirty="0" smtClean="0"/>
              <a:t> </a:t>
            </a:r>
            <a:r>
              <a:rPr lang="uz-Latn-UZ" sz="2000" dirty="0" smtClean="0"/>
              <a:t>foydalanish darajasi, </a:t>
            </a:r>
            <a:r>
              <a:rPr lang="en-US" sz="2000" dirty="0" smtClean="0"/>
              <a:t>  </a:t>
            </a:r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en-US" sz="2000" dirty="0" smtClean="0"/>
              <a:t> 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uz-Latn-UZ" sz="2000" dirty="0" smtClean="0"/>
              <a:t>boshqalar.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857224" y="285734"/>
            <a:ext cx="6767513" cy="5746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20" name="Rectangle 4"/>
          <p:cNvSpPr>
            <a:spLocks noChangeArrowheads="1"/>
          </p:cNvSpPr>
          <p:nvPr/>
        </p:nvSpPr>
        <p:spPr bwMode="auto">
          <a:xfrm>
            <a:off x="1214414" y="0"/>
            <a:ext cx="7929586" cy="614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ts val="0"/>
              </a:spcBef>
            </a:pPr>
            <a:r>
              <a:rPr lang="uz-Latn-U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Zamonaviy </a:t>
            </a:r>
            <a:r>
              <a:rPr lang="uz-Latn-U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texnologik jarayonlar iqtisodiy ob'ektlar sifatida </a:t>
            </a:r>
            <a:endParaRPr lang="en-US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lnSpc>
                <a:spcPct val="110000"/>
              </a:lnSpc>
            </a:pPr>
            <a:endParaRPr lang="en-US" sz="2800" b="1" dirty="0" smtClean="0"/>
          </a:p>
          <a:p>
            <a:pPr marL="342900" indent="-342900">
              <a:lnSpc>
                <a:spcPct val="110000"/>
              </a:lnSpc>
            </a:pPr>
            <a:r>
              <a:rPr lang="uz-Latn-UZ" sz="2800" b="1" dirty="0" smtClean="0"/>
              <a:t>Texnologik </a:t>
            </a:r>
            <a:r>
              <a:rPr lang="uz-Latn-UZ" sz="2800" b="1" dirty="0" smtClean="0"/>
              <a:t>jarayon </a:t>
            </a:r>
            <a:r>
              <a:rPr lang="uz-Latn-UZ" sz="2800" dirty="0" smtClean="0"/>
              <a:t>- </a:t>
            </a:r>
            <a:r>
              <a:rPr lang="uz-Latn-UZ" sz="2800" dirty="0" smtClean="0"/>
              <a:t>xom </a:t>
            </a:r>
            <a:r>
              <a:rPr lang="uz-Latn-UZ" sz="2800" dirty="0" smtClean="0"/>
              <a:t>ashyoni </a:t>
            </a:r>
            <a:r>
              <a:rPr lang="uz-Latn-UZ" sz="2800" dirty="0" smtClean="0"/>
              <a:t>tayyor </a:t>
            </a:r>
            <a:r>
              <a:rPr lang="uz-Latn-UZ" sz="2800" dirty="0" smtClean="0"/>
              <a:t>mahsulotlarga </a:t>
            </a:r>
            <a:r>
              <a:rPr lang="en-US" sz="2800" dirty="0" err="1" smtClean="0"/>
              <a:t>o’t</a:t>
            </a:r>
            <a:r>
              <a:rPr lang="uz-Latn-UZ" sz="2800" dirty="0" smtClean="0"/>
              <a:t>qazish </a:t>
            </a:r>
            <a:r>
              <a:rPr lang="uz-Latn-UZ" sz="2800" dirty="0" smtClean="0"/>
              <a:t>yoki qayta ishlash </a:t>
            </a:r>
            <a:r>
              <a:rPr lang="uz-Latn-UZ" sz="2800" dirty="0" smtClean="0"/>
              <a:t> </a:t>
            </a:r>
            <a:r>
              <a:rPr lang="uz-Latn-UZ" sz="2800" dirty="0" smtClean="0"/>
              <a:t>operatsiyalar to'plami </a:t>
            </a:r>
            <a:r>
              <a:rPr lang="uz-Latn-UZ" sz="2800" dirty="0" smtClean="0"/>
              <a:t>va </a:t>
            </a:r>
            <a:r>
              <a:rPr lang="uz-Latn-UZ" sz="2800" dirty="0" smtClean="0"/>
              <a:t>har qanday ishlab chiqarish jarayonining asosini tashkil etadi. </a:t>
            </a:r>
            <a:endParaRPr lang="en-US" sz="2800" dirty="0" smtClean="0"/>
          </a:p>
          <a:p>
            <a:pPr marL="342900" indent="-342900">
              <a:lnSpc>
                <a:spcPct val="110000"/>
              </a:lnSpc>
            </a:pPr>
            <a:r>
              <a:rPr lang="en-US" sz="2800" dirty="0" smtClean="0"/>
              <a:t>T</a:t>
            </a:r>
            <a:r>
              <a:rPr lang="uz-Latn-UZ" sz="2800" dirty="0" smtClean="0"/>
              <a:t>exnologik jarayonni ma'lum tipik texnologik operatsiyalarga bo'lish va texnologik sxema ko'rinishida taqdim etish mumkin, bunda ishlab</a:t>
            </a:r>
            <a:r>
              <a:rPr lang="en-US" sz="2800" dirty="0" smtClean="0"/>
              <a:t> </a:t>
            </a:r>
            <a:r>
              <a:rPr lang="uz-Latn-UZ" sz="2800" dirty="0" smtClean="0"/>
              <a:t>chiqarish usuli mos keladigan uskunada operatsiyalar</a:t>
            </a:r>
            <a:r>
              <a:rPr lang="en-US" sz="2800" dirty="0" smtClean="0"/>
              <a:t> </a:t>
            </a:r>
            <a:r>
              <a:rPr lang="uz-Latn-UZ" sz="2800" dirty="0" smtClean="0"/>
              <a:t>ketma-ket tavsifi </a:t>
            </a:r>
            <a:r>
              <a:rPr lang="uz-Latn-UZ" sz="2800" dirty="0" smtClean="0"/>
              <a:t>tavsiflanadi</a:t>
            </a:r>
            <a:r>
              <a:rPr lang="uz-Latn-UZ" sz="2800" dirty="0" smtClean="0"/>
              <a:t>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7" name="Text Box 5"/>
          <p:cNvSpPr txBox="1">
            <a:spLocks noChangeArrowheads="1"/>
          </p:cNvSpPr>
          <p:nvPr/>
        </p:nvSpPr>
        <p:spPr bwMode="auto">
          <a:xfrm>
            <a:off x="684213" y="3505200"/>
            <a:ext cx="8459787" cy="56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endParaRPr lang="ru-RU" b="1">
              <a:solidFill>
                <a:srgbClr val="800080"/>
              </a:solidFill>
            </a:endParaRPr>
          </a:p>
        </p:txBody>
      </p:sp>
      <p:sp>
        <p:nvSpPr>
          <p:cNvPr id="371720" name="Rectangle 8"/>
          <p:cNvSpPr>
            <a:spLocks noChangeArrowheads="1"/>
          </p:cNvSpPr>
          <p:nvPr/>
        </p:nvSpPr>
        <p:spPr bwMode="auto">
          <a:xfrm>
            <a:off x="1142977" y="6143644"/>
            <a:ext cx="785818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bIns="0">
            <a:spAutoFit/>
          </a:bodyPr>
          <a:lstStyle/>
          <a:p>
            <a:pPr algn="ctr" eaLnBrk="0" hangingPunct="0">
              <a:spcBef>
                <a:spcPct val="0"/>
              </a:spcBef>
            </a:pP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Texnologik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jarayonni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sxema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shaklida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taqdimoti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971550" y="549275"/>
            <a:ext cx="7921625" cy="5237289"/>
            <a:chOff x="2034" y="1134"/>
            <a:chExt cx="8307" cy="5918"/>
          </a:xfrm>
        </p:grpSpPr>
        <p:sp>
          <p:nvSpPr>
            <p:cNvPr id="371722" name="Rectangle 10"/>
            <p:cNvSpPr>
              <a:spLocks noChangeArrowheads="1"/>
            </p:cNvSpPr>
            <p:nvPr/>
          </p:nvSpPr>
          <p:spPr bwMode="auto">
            <a:xfrm>
              <a:off x="4021" y="1134"/>
              <a:ext cx="4086" cy="574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b="1" dirty="0" err="1" smtClean="0"/>
                <a:t>Kirish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obyekti</a:t>
              </a:r>
              <a:endParaRPr lang="ru-RU" sz="2800" b="1" dirty="0"/>
            </a:p>
          </p:txBody>
        </p:sp>
        <p:sp>
          <p:nvSpPr>
            <p:cNvPr id="371723" name="Rectangle 11"/>
            <p:cNvSpPr>
              <a:spLocks noChangeArrowheads="1"/>
            </p:cNvSpPr>
            <p:nvPr/>
          </p:nvSpPr>
          <p:spPr bwMode="auto">
            <a:xfrm>
              <a:off x="4461" y="6392"/>
              <a:ext cx="3895" cy="660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b="1" dirty="0" err="1" smtClean="0"/>
                <a:t>O’zgartirilgan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obyekt</a:t>
              </a:r>
              <a:endParaRPr lang="ru-RU" sz="2800" b="1" dirty="0"/>
            </a:p>
          </p:txBody>
        </p:sp>
        <p:sp>
          <p:nvSpPr>
            <p:cNvPr id="371724" name="Rectangle 12"/>
            <p:cNvSpPr>
              <a:spLocks noChangeArrowheads="1"/>
            </p:cNvSpPr>
            <p:nvPr/>
          </p:nvSpPr>
          <p:spPr bwMode="auto">
            <a:xfrm>
              <a:off x="2738" y="3177"/>
              <a:ext cx="1831" cy="52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Axborot</a:t>
              </a:r>
              <a:endParaRPr lang="ru-RU" sz="2800" dirty="0"/>
            </a:p>
          </p:txBody>
        </p:sp>
        <p:sp>
          <p:nvSpPr>
            <p:cNvPr id="371725" name="Rectangle 13"/>
            <p:cNvSpPr>
              <a:spLocks noChangeArrowheads="1"/>
            </p:cNvSpPr>
            <p:nvPr/>
          </p:nvSpPr>
          <p:spPr bwMode="auto">
            <a:xfrm>
              <a:off x="2588" y="5274"/>
              <a:ext cx="2172" cy="105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Kuvvat</a:t>
              </a:r>
              <a:r>
                <a:rPr lang="en-US" sz="2800" dirty="0" smtClean="0"/>
                <a:t> (</a:t>
              </a:r>
              <a:r>
                <a:rPr lang="en-US" sz="2800" dirty="0" err="1" smtClean="0"/>
                <a:t>Energiya</a:t>
              </a:r>
              <a:r>
                <a:rPr lang="en-US" sz="2800" dirty="0" smtClean="0"/>
                <a:t>) </a:t>
              </a:r>
              <a:endParaRPr lang="ru-RU" sz="2800" dirty="0"/>
            </a:p>
          </p:txBody>
        </p:sp>
        <p:sp>
          <p:nvSpPr>
            <p:cNvPr id="371726" name="Rectangle 14"/>
            <p:cNvSpPr>
              <a:spLocks noChangeArrowheads="1"/>
            </p:cNvSpPr>
            <p:nvPr/>
          </p:nvSpPr>
          <p:spPr bwMode="auto">
            <a:xfrm>
              <a:off x="2513" y="4227"/>
              <a:ext cx="2172" cy="56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Materiallar</a:t>
              </a:r>
              <a:endParaRPr lang="ru-RU" sz="2800" dirty="0"/>
            </a:p>
          </p:txBody>
        </p:sp>
        <p:sp>
          <p:nvSpPr>
            <p:cNvPr id="371727" name="Rectangle 15"/>
            <p:cNvSpPr>
              <a:spLocks noChangeArrowheads="1"/>
            </p:cNvSpPr>
            <p:nvPr/>
          </p:nvSpPr>
          <p:spPr bwMode="auto">
            <a:xfrm>
              <a:off x="7434" y="5454"/>
              <a:ext cx="1607" cy="69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Holati</a:t>
              </a:r>
              <a:endParaRPr lang="ru-RU" sz="2800" dirty="0"/>
            </a:p>
          </p:txBody>
        </p:sp>
        <p:sp>
          <p:nvSpPr>
            <p:cNvPr id="371728" name="Rectangle 16"/>
            <p:cNvSpPr>
              <a:spLocks noChangeArrowheads="1"/>
            </p:cNvSpPr>
            <p:nvPr/>
          </p:nvSpPr>
          <p:spPr bwMode="auto">
            <a:xfrm>
              <a:off x="6783" y="4549"/>
              <a:ext cx="2622" cy="62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Tarqibi</a:t>
              </a:r>
              <a:endParaRPr lang="ru-RU" sz="2800" dirty="0"/>
            </a:p>
          </p:txBody>
        </p:sp>
        <p:sp>
          <p:nvSpPr>
            <p:cNvPr id="371729" name="Rectangle 17"/>
            <p:cNvSpPr>
              <a:spLocks noChangeArrowheads="1"/>
            </p:cNvSpPr>
            <p:nvPr/>
          </p:nvSpPr>
          <p:spPr bwMode="auto">
            <a:xfrm>
              <a:off x="6783" y="3258"/>
              <a:ext cx="2618" cy="11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2800" dirty="0" err="1" smtClean="0"/>
                <a:t>Shakli</a:t>
              </a:r>
              <a:r>
                <a:rPr lang="en-US" sz="2800" dirty="0" smtClean="0"/>
                <a:t>, </a:t>
              </a:r>
              <a:r>
                <a:rPr lang="en-US" sz="2800" dirty="0" err="1" smtClean="0"/>
                <a:t>O’lchovlar</a:t>
              </a:r>
              <a:endParaRPr lang="ru-RU" sz="2800" dirty="0"/>
            </a:p>
          </p:txBody>
        </p:sp>
        <p:sp>
          <p:nvSpPr>
            <p:cNvPr id="371730" name="Line 18"/>
            <p:cNvSpPr>
              <a:spLocks noChangeShapeType="1"/>
            </p:cNvSpPr>
            <p:nvPr/>
          </p:nvSpPr>
          <p:spPr bwMode="auto">
            <a:xfrm>
              <a:off x="5994" y="1674"/>
              <a:ext cx="0" cy="46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1" name="Line 19"/>
            <p:cNvSpPr>
              <a:spLocks noChangeShapeType="1"/>
            </p:cNvSpPr>
            <p:nvPr/>
          </p:nvSpPr>
          <p:spPr bwMode="auto">
            <a:xfrm>
              <a:off x="4611" y="3500"/>
              <a:ext cx="1348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2" name="Line 20"/>
            <p:cNvSpPr>
              <a:spLocks noChangeShapeType="1"/>
            </p:cNvSpPr>
            <p:nvPr/>
          </p:nvSpPr>
          <p:spPr bwMode="auto">
            <a:xfrm>
              <a:off x="4686" y="4549"/>
              <a:ext cx="1274" cy="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3" name="Line 21"/>
            <p:cNvSpPr>
              <a:spLocks noChangeShapeType="1"/>
            </p:cNvSpPr>
            <p:nvPr/>
          </p:nvSpPr>
          <p:spPr bwMode="auto">
            <a:xfrm>
              <a:off x="4761" y="5832"/>
              <a:ext cx="1334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4" name="Rectangle 22"/>
            <p:cNvSpPr>
              <a:spLocks noChangeArrowheads="1"/>
            </p:cNvSpPr>
            <p:nvPr/>
          </p:nvSpPr>
          <p:spPr bwMode="auto">
            <a:xfrm>
              <a:off x="2034" y="2035"/>
              <a:ext cx="3601" cy="5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z-Latn-UZ" sz="2800" dirty="0" smtClean="0"/>
                <a:t>Kerakli komponentlar</a:t>
              </a:r>
              <a:endParaRPr lang="ru-RU" sz="2800" b="1" dirty="0"/>
            </a:p>
          </p:txBody>
        </p:sp>
        <p:sp>
          <p:nvSpPr>
            <p:cNvPr id="371735" name="Line 23"/>
            <p:cNvSpPr>
              <a:spLocks noChangeShapeType="1"/>
            </p:cNvSpPr>
            <p:nvPr/>
          </p:nvSpPr>
          <p:spPr bwMode="auto">
            <a:xfrm flipV="1">
              <a:off x="5959" y="4051"/>
              <a:ext cx="824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6" name="Line 24"/>
            <p:cNvSpPr>
              <a:spLocks noChangeShapeType="1"/>
            </p:cNvSpPr>
            <p:nvPr/>
          </p:nvSpPr>
          <p:spPr bwMode="auto">
            <a:xfrm flipV="1">
              <a:off x="6016" y="5634"/>
              <a:ext cx="1418" cy="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7" name="Line 25"/>
            <p:cNvSpPr>
              <a:spLocks noChangeShapeType="1"/>
            </p:cNvSpPr>
            <p:nvPr/>
          </p:nvSpPr>
          <p:spPr bwMode="auto">
            <a:xfrm flipV="1">
              <a:off x="5959" y="4765"/>
              <a:ext cx="824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38" name="Rectangle 26"/>
            <p:cNvSpPr>
              <a:spLocks noChangeArrowheads="1"/>
            </p:cNvSpPr>
            <p:nvPr/>
          </p:nvSpPr>
          <p:spPr bwMode="auto">
            <a:xfrm>
              <a:off x="6740" y="2035"/>
              <a:ext cx="3601" cy="106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uz-Latn-UZ" sz="2800" dirty="0" smtClean="0"/>
                <a:t>Mumkin bo'lgan o'zgarishlar</a:t>
              </a:r>
              <a:endParaRPr lang="ru-RU" sz="2800" b="1" dirty="0"/>
            </a:p>
          </p:txBody>
        </p:sp>
        <p:sp>
          <p:nvSpPr>
            <p:cNvPr id="371739" name="Line 27"/>
            <p:cNvSpPr>
              <a:spLocks noChangeShapeType="1"/>
            </p:cNvSpPr>
            <p:nvPr/>
          </p:nvSpPr>
          <p:spPr bwMode="auto">
            <a:xfrm>
              <a:off x="2214" y="2574"/>
              <a:ext cx="0" cy="30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0" name="Line 28"/>
            <p:cNvSpPr>
              <a:spLocks noChangeShapeType="1"/>
            </p:cNvSpPr>
            <p:nvPr/>
          </p:nvSpPr>
          <p:spPr bwMode="auto">
            <a:xfrm>
              <a:off x="9780" y="3177"/>
              <a:ext cx="48" cy="24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1" name="Line 29"/>
            <p:cNvSpPr>
              <a:spLocks noChangeShapeType="1"/>
            </p:cNvSpPr>
            <p:nvPr/>
          </p:nvSpPr>
          <p:spPr bwMode="auto">
            <a:xfrm>
              <a:off x="2257" y="5601"/>
              <a:ext cx="331" cy="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2" name="Line 30"/>
            <p:cNvSpPr>
              <a:spLocks noChangeShapeType="1"/>
            </p:cNvSpPr>
            <p:nvPr/>
          </p:nvSpPr>
          <p:spPr bwMode="auto">
            <a:xfrm flipV="1">
              <a:off x="2139" y="4549"/>
              <a:ext cx="331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3" name="Line 31"/>
            <p:cNvSpPr>
              <a:spLocks noChangeShapeType="1"/>
            </p:cNvSpPr>
            <p:nvPr/>
          </p:nvSpPr>
          <p:spPr bwMode="auto">
            <a:xfrm>
              <a:off x="2214" y="3500"/>
              <a:ext cx="53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4" name="Line 32"/>
            <p:cNvSpPr>
              <a:spLocks noChangeShapeType="1"/>
            </p:cNvSpPr>
            <p:nvPr/>
          </p:nvSpPr>
          <p:spPr bwMode="auto">
            <a:xfrm>
              <a:off x="9054" y="5634"/>
              <a:ext cx="835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5" name="Line 33"/>
            <p:cNvSpPr>
              <a:spLocks noChangeShapeType="1"/>
            </p:cNvSpPr>
            <p:nvPr/>
          </p:nvSpPr>
          <p:spPr bwMode="auto">
            <a:xfrm flipV="1">
              <a:off x="9414" y="3782"/>
              <a:ext cx="366" cy="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1746" name="Line 34"/>
            <p:cNvSpPr>
              <a:spLocks noChangeShapeType="1"/>
            </p:cNvSpPr>
            <p:nvPr/>
          </p:nvSpPr>
          <p:spPr bwMode="auto">
            <a:xfrm>
              <a:off x="9405" y="4711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20" name="Rectangle 8"/>
          <p:cNvSpPr>
            <a:spLocks noChangeArrowheads="1"/>
          </p:cNvSpPr>
          <p:nvPr/>
        </p:nvSpPr>
        <p:spPr bwMode="auto">
          <a:xfrm>
            <a:off x="1071538" y="0"/>
            <a:ext cx="8072462" cy="10310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bIns="0">
            <a:spAutoFit/>
          </a:bodyPr>
          <a:lstStyle/>
          <a:p>
            <a:pPr algn="ctr" eaLnBrk="0" hangingPunct="0">
              <a:spcBef>
                <a:spcPct val="0"/>
              </a:spcBef>
            </a:pPr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 chiqarishning technologik darajasi ko’rsatkichlar taqdimoti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43174" y="1357298"/>
            <a:ext cx="5085577" cy="830997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ICH </a:t>
            </a:r>
            <a:r>
              <a:rPr lang="en-US" sz="24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texnologik</a:t>
            </a:r>
            <a:r>
              <a:rPr lang="en-US" sz="2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darajasi</a:t>
            </a:r>
            <a:r>
              <a:rPr lang="en-US" sz="2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ko’rsatkichlari</a:t>
            </a:r>
            <a:r>
              <a:rPr lang="en-US" sz="2400" dirty="0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 </a:t>
            </a:r>
            <a:endParaRPr lang="ru-RU" sz="2400" dirty="0">
              <a:ln>
                <a:solidFill>
                  <a:schemeClr val="bg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1538" y="2500306"/>
            <a:ext cx="3236276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Ilmiy-texnika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5500694" y="2500306"/>
            <a:ext cx="3143272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1071538" y="3143248"/>
            <a:ext cx="3236276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1071538" y="3714752"/>
            <a:ext cx="3236276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Texnilogik</a:t>
            </a:r>
            <a:r>
              <a:rPr lang="en-US" dirty="0" smtClean="0"/>
              <a:t> </a:t>
            </a:r>
            <a:r>
              <a:rPr lang="en-US" dirty="0" err="1" smtClean="0"/>
              <a:t>samaradorlik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5500694" y="5098333"/>
            <a:ext cx="3236276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ICH </a:t>
            </a:r>
            <a:r>
              <a:rPr lang="en-US" dirty="0" err="1" smtClean="0"/>
              <a:t>avtomatlashtirish</a:t>
            </a:r>
            <a:r>
              <a:rPr lang="en-US" dirty="0" smtClean="0"/>
              <a:t>, </a:t>
            </a:r>
            <a:r>
              <a:rPr lang="en-US" dirty="0" err="1" smtClean="0"/>
              <a:t>jihozlash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quvvatlash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1071538" y="5143512"/>
            <a:ext cx="3236276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Jihoz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texnikani</a:t>
            </a:r>
            <a:r>
              <a:rPr lang="en-US" dirty="0" smtClean="0"/>
              <a:t> </a:t>
            </a:r>
            <a:r>
              <a:rPr lang="en-US" dirty="0" err="1" smtClean="0"/>
              <a:t>tarraqiylk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5500694" y="3143248"/>
            <a:ext cx="3236276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intizom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5500694" y="3714752"/>
            <a:ext cx="3236276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ICH </a:t>
            </a:r>
            <a:r>
              <a:rPr lang="en-US" dirty="0" err="1" smtClean="0"/>
              <a:t>okimligi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1071538" y="4214818"/>
            <a:ext cx="3236276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emergetik</a:t>
            </a:r>
            <a:r>
              <a:rPr lang="en-US" dirty="0" smtClean="0"/>
              <a:t> </a:t>
            </a:r>
            <a:r>
              <a:rPr lang="en-US" dirty="0" err="1" smtClean="0"/>
              <a:t>kurollangallik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5500694" y="4357694"/>
            <a:ext cx="3236276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tarraqiyot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2285984" y="6215082"/>
            <a:ext cx="5283716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F0B3D">
                <a:alpha val="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ICH </a:t>
            </a:r>
            <a:r>
              <a:rPr lang="en-US" dirty="0" err="1" smtClean="0"/>
              <a:t>texnika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texnologiya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ChangeArrowheads="1"/>
          </p:cNvSpPr>
          <p:nvPr/>
        </p:nvSpPr>
        <p:spPr bwMode="auto">
          <a:xfrm>
            <a:off x="0" y="0"/>
            <a:ext cx="65" cy="251359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728" y="2214554"/>
            <a:ext cx="75009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Sanoat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mahsulotining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texnik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darajasini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(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darajasini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)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umumiy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baholash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uning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hayotiy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tsiklining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barcha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bosqichlarida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sifatni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baholash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to'plami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sifatida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tushuniladi</a:t>
            </a:r>
            <a:r>
              <a:rPr lang="ru-RU" sz="3600" dirty="0" smtClean="0">
                <a:solidFill>
                  <a:srgbClr val="202124"/>
                </a:solidFill>
                <a:latin typeface="Google Sans"/>
                <a:cs typeface="Arial" pitchFamily="34" charset="0"/>
              </a:rPr>
              <a:t>.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066800" y="214290"/>
            <a:ext cx="7772400" cy="130971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uz-Latn-UZ" b="1" dirty="0" smtClean="0">
                <a:solidFill>
                  <a:srgbClr val="FF0000"/>
                </a:solidFill>
              </a:rPr>
              <a:t>Mahsulotning texnik darajasini umumiy baholash 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071538" y="1160441"/>
            <a:ext cx="7916888" cy="5340393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n-US" sz="2800" dirty="0" smtClean="0"/>
              <a:t>	</a:t>
            </a:r>
            <a:r>
              <a:rPr lang="en-US" sz="2800" dirty="0" err="1" smtClean="0"/>
              <a:t>Miqdoriy</a:t>
            </a:r>
            <a:r>
              <a:rPr lang="en-US" sz="2800" dirty="0" smtClean="0"/>
              <a:t>,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demak</a:t>
            </a:r>
            <a:r>
              <a:rPr lang="en-US" sz="2800" dirty="0" smtClean="0"/>
              <a:t>, </a:t>
            </a:r>
            <a:r>
              <a:rPr lang="en-US" sz="2800" dirty="0" err="1" smtClean="0"/>
              <a:t>aniqroq</a:t>
            </a:r>
            <a:r>
              <a:rPr lang="en-US" sz="2800" dirty="0" smtClean="0"/>
              <a:t> </a:t>
            </a:r>
            <a:r>
              <a:rPr lang="en-US" sz="2800" dirty="0" err="1" smtClean="0"/>
              <a:t>bo’gan</a:t>
            </a:r>
            <a:r>
              <a:rPr lang="en-US" sz="2800" dirty="0" smtClean="0"/>
              <a:t>, </a:t>
            </a:r>
            <a:r>
              <a:rPr lang="en-US" sz="2800" dirty="0" err="1" smtClean="0"/>
              <a:t>mashinasozlik</a:t>
            </a:r>
            <a:r>
              <a:rPr lang="en-US" sz="2800" dirty="0" smtClean="0"/>
              <a:t> </a:t>
            </a:r>
            <a:r>
              <a:rPr lang="en-US" sz="2800" dirty="0" err="1" smtClean="0"/>
              <a:t>mahsulotini</a:t>
            </a:r>
            <a:r>
              <a:rPr lang="en-US" sz="2800" dirty="0" smtClean="0"/>
              <a:t> </a:t>
            </a:r>
            <a:r>
              <a:rPr lang="en-US" sz="2800" dirty="0" err="1" smtClean="0"/>
              <a:t>texnik</a:t>
            </a:r>
            <a:r>
              <a:rPr lang="en-US" sz="2800" dirty="0" smtClean="0"/>
              <a:t> </a:t>
            </a:r>
            <a:r>
              <a:rPr lang="en-US" sz="2800" dirty="0" err="1" smtClean="0"/>
              <a:t>darajasini</a:t>
            </a:r>
            <a:r>
              <a:rPr lang="en-US" sz="2800" dirty="0" smtClean="0"/>
              <a:t> </a:t>
            </a:r>
            <a:r>
              <a:rPr lang="en-US" sz="2800" dirty="0" err="1" smtClean="0"/>
              <a:t>baholash</a:t>
            </a:r>
            <a:r>
              <a:rPr lang="en-US" sz="2800" dirty="0" smtClean="0"/>
              <a:t>: </a:t>
            </a:r>
          </a:p>
          <a:p>
            <a:pPr marL="514350" indent="-514350" algn="just">
              <a:buAutoNum type="arabicPeriod"/>
            </a:pPr>
            <a:r>
              <a:rPr lang="en-US" sz="2800" dirty="0" err="1" smtClean="0"/>
              <a:t>mahsulot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ko’rsatkichlarini</a:t>
            </a:r>
            <a:r>
              <a:rPr lang="en-US" sz="2800" dirty="0" smtClean="0"/>
              <a:t>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qilingan</a:t>
            </a:r>
            <a:r>
              <a:rPr lang="en-US" sz="2800" dirty="0" smtClean="0"/>
              <a:t> </a:t>
            </a:r>
            <a:r>
              <a:rPr lang="en-US" sz="2800" dirty="0" err="1" smtClean="0"/>
              <a:t>yakka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olingan</a:t>
            </a:r>
            <a:r>
              <a:rPr lang="en-US" sz="2800" dirty="0" smtClean="0"/>
              <a:t> </a:t>
            </a:r>
            <a:r>
              <a:rPr lang="uz-Latn-UZ" sz="2800" dirty="0" smtClean="0"/>
              <a:t>ko'rsatkichlar</a:t>
            </a:r>
            <a:r>
              <a:rPr lang="en-US" sz="2800" dirty="0" err="1" smtClean="0"/>
              <a:t>iga</a:t>
            </a:r>
            <a:r>
              <a:rPr lang="en-US" sz="2800" dirty="0" smtClean="0"/>
              <a:t> </a:t>
            </a:r>
            <a:r>
              <a:rPr lang="en-US" sz="2800" dirty="0" err="1" smtClean="0"/>
              <a:t>mosligi</a:t>
            </a:r>
            <a:r>
              <a:rPr lang="en-US" sz="2800" dirty="0" smtClean="0"/>
              <a:t>, </a:t>
            </a:r>
          </a:p>
          <a:p>
            <a:pPr marL="514350" indent="-514350" algn="just">
              <a:buAutoNum type="arabicPeriod"/>
            </a:pPr>
            <a:r>
              <a:rPr lang="en-US" sz="2800" dirty="0" err="1" smtClean="0"/>
              <a:t>guruhlangan</a:t>
            </a:r>
            <a:r>
              <a:rPr lang="en-US" sz="2800" dirty="0" smtClean="0"/>
              <a:t> </a:t>
            </a:r>
            <a:r>
              <a:rPr lang="en-US" sz="2800" dirty="0" err="1" smtClean="0"/>
              <a:t>sifat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ko’rsatkichlarining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qiymatlari</a:t>
            </a:r>
            <a:r>
              <a:rPr lang="en-US" sz="2800" dirty="0" smtClean="0"/>
              <a:t>, </a:t>
            </a:r>
            <a:endParaRPr lang="en-US" sz="2800" dirty="0" smtClean="0"/>
          </a:p>
          <a:p>
            <a:pPr marL="514350" indent="-514350" algn="just">
              <a:buAutoNum type="arabicPeriod"/>
            </a:pPr>
            <a:r>
              <a:rPr lang="en-US" sz="2800" dirty="0" err="1" smtClean="0"/>
              <a:t>umumlashtirilgan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yakuniy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ko’rsatkichni</a:t>
            </a:r>
            <a:r>
              <a:rPr lang="en-US" sz="2800" dirty="0" smtClean="0"/>
              <a:t> </a:t>
            </a:r>
            <a:r>
              <a:rPr lang="uz-Latn-UZ" sz="2800" dirty="0" smtClean="0"/>
              <a:t>birlikning </a:t>
            </a:r>
            <a:r>
              <a:rPr lang="uz-Latn-UZ" sz="2800" dirty="0" smtClean="0"/>
              <a:t>ballarda</a:t>
            </a:r>
            <a:r>
              <a:rPr lang="uz-Latn-UZ" sz="2800" dirty="0" smtClean="0"/>
              <a:t>, shuningdek baholangan va istiqbolli (sifatga erishish mumkin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bo’lgan</a:t>
            </a:r>
            <a:r>
              <a:rPr lang="uz-Latn-UZ" sz="2800" dirty="0" smtClean="0"/>
              <a:t>) namunaning yakuniy sifat ko'rsatkichlarining nisbiy qiymatlarini hisoblan</a:t>
            </a:r>
            <a:r>
              <a:rPr lang="en-US" sz="2800" dirty="0" err="1" smtClean="0"/>
              <a:t>adi</a:t>
            </a:r>
            <a:r>
              <a:rPr lang="en-US" sz="2800" dirty="0" smtClean="0"/>
              <a:t>.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142975" y="0"/>
            <a:ext cx="8001025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TEXNILOGIK DARAJANI MIQDORIY BAHOLASH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071537" y="0"/>
            <a:ext cx="8072463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TEXNILOGIK DARAJANI MIQDORIY BAHOLASH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071538" y="1214422"/>
            <a:ext cx="8072462" cy="5429288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n-US" sz="3200" dirty="0" smtClean="0"/>
          </a:p>
          <a:p>
            <a:pPr algn="just"/>
            <a:r>
              <a:rPr lang="uz-Latn-UZ" sz="3200" dirty="0" smtClean="0"/>
              <a:t>Mahsulotlar sifati va texnik darajasining ko'rsatilgan ko'rsatkichlari texnik mahsulotlarning ayrim turlari yoki </a:t>
            </a:r>
            <a:r>
              <a:rPr lang="en-US" sz="3200" dirty="0" err="1" smtClean="0"/>
              <a:t>mahsus</a:t>
            </a:r>
            <a:r>
              <a:rPr lang="en-US" sz="3200" dirty="0" smtClean="0"/>
              <a:t> </a:t>
            </a:r>
            <a:r>
              <a:rPr lang="uz-Latn-UZ" sz="3200" dirty="0" smtClean="0"/>
              <a:t>turlari uchun ishlab chiqilgan va tegishli vazirlik (yoki idora) tomonidan </a:t>
            </a:r>
            <a:r>
              <a:rPr lang="en-US" sz="3200" dirty="0" smtClean="0"/>
              <a:t>“</a:t>
            </a:r>
            <a:r>
              <a:rPr lang="en-US" sz="3200" dirty="0" err="1" smtClean="0"/>
              <a:t>UzStandart</a:t>
            </a:r>
            <a:r>
              <a:rPr lang="en-US" sz="3200" dirty="0" smtClean="0"/>
              <a:t>” </a:t>
            </a:r>
            <a:r>
              <a:rPr lang="en-US" sz="3200" dirty="0" err="1" smtClean="0"/>
              <a:t>Agentligi</a:t>
            </a:r>
            <a:r>
              <a:rPr lang="en-US" sz="3200" dirty="0" smtClean="0"/>
              <a:t> </a:t>
            </a:r>
            <a:r>
              <a:rPr lang="uz-Latn-UZ" sz="3200" dirty="0" smtClean="0"/>
              <a:t>tomonidan tasdiqlanganidan keyin tasdiqlangan xususiy usullarga muvofiq belgilanadi. </a:t>
            </a:r>
            <a:endParaRPr lang="en-US" sz="3200" dirty="0" smtClean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142976" y="1214422"/>
            <a:ext cx="7786742" cy="4929222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2400" dirty="0" smtClean="0"/>
              <a:t>Muhandislik </a:t>
            </a:r>
            <a:r>
              <a:rPr lang="uz-Latn-UZ" sz="2400" dirty="0" smtClean="0"/>
              <a:t>mahsulotlarining yuqori texnik darajasiga erishish jarayoni (texnologiyasi) texnologiyaning hayotiy tsiklining barcha bosqichlarini o'z ichiga </a:t>
            </a:r>
            <a:r>
              <a:rPr lang="en-US" sz="2400" dirty="0" err="1" smtClean="0"/>
              <a:t>kamrab</a:t>
            </a:r>
            <a:r>
              <a:rPr lang="en-US" sz="2400" dirty="0" smtClean="0"/>
              <a:t> </a:t>
            </a:r>
            <a:r>
              <a:rPr lang="en-US" sz="2400" dirty="0" err="1" smtClean="0"/>
              <a:t>olgan</a:t>
            </a:r>
            <a:r>
              <a:rPr lang="en-US" sz="2400" dirty="0" smtClean="0"/>
              <a:t> </a:t>
            </a:r>
            <a:r>
              <a:rPr lang="uz-Latn-UZ" sz="2400" dirty="0" smtClean="0"/>
              <a:t>- tadqiqotlar va </a:t>
            </a:r>
            <a:r>
              <a:rPr lang="en-US" sz="2400" dirty="0" err="1" smtClean="0"/>
              <a:t>ilmiy</a:t>
            </a:r>
            <a:r>
              <a:rPr lang="en-US" sz="2400" dirty="0" smtClean="0"/>
              <a:t> </a:t>
            </a:r>
            <a:r>
              <a:rPr lang="uz-Latn-UZ" sz="2400" dirty="0" smtClean="0"/>
              <a:t>ishlanmalardan</a:t>
            </a:r>
            <a:r>
              <a:rPr lang="en-US" sz="2400" dirty="0" smtClean="0"/>
              <a:t> to</a:t>
            </a:r>
            <a:r>
              <a:rPr lang="uz-Latn-UZ" sz="2400" dirty="0" smtClean="0"/>
              <a:t> iste'mol qilish (ekspluatatsiya) dan tayyor mahsulotni utilizatsiya </a:t>
            </a:r>
            <a:r>
              <a:rPr lang="uz-Latn-UZ" sz="2400" dirty="0" smtClean="0"/>
              <a:t>qilishgacha.</a:t>
            </a:r>
            <a:endParaRPr lang="en-US" sz="2400" dirty="0" smtClean="0"/>
          </a:p>
          <a:p>
            <a:pPr algn="just"/>
            <a:r>
              <a:rPr lang="uz-Latn-UZ" sz="2400" dirty="0" smtClean="0"/>
              <a:t> </a:t>
            </a:r>
            <a:endParaRPr lang="en-US" sz="2400" dirty="0" smtClean="0"/>
          </a:p>
          <a:p>
            <a:pPr algn="just"/>
            <a:r>
              <a:rPr lang="uz-Latn-UZ" sz="2400" dirty="0" smtClean="0"/>
              <a:t>Mahsulotlarning talab qilinadigan sifati va yuqori texnik darajasini ta'minlash ilmiy-tadqiqot ishlari davomida, ishlab chiqarish jarayonlarining yangi materiallari va texnologiyalaridan foydalanish, shuningdek, iste'molchida mahsulotni ishlashning maqbul usullarini joriy etish va boshqalar orqali amalga oshiriladi</a:t>
            </a:r>
            <a:endParaRPr lang="en-US" sz="2400" dirty="0" smtClean="0"/>
          </a:p>
          <a:p>
            <a:pPr algn="just"/>
            <a:r>
              <a:rPr lang="ru-RU" sz="2400" dirty="0"/>
              <a:t>	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00100" y="0"/>
            <a:ext cx="8143900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TEXNILOGIK DARAJANI MIQDORIY BAHOLASH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071538" y="1214422"/>
            <a:ext cx="8072462" cy="5214974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ts val="600"/>
              </a:spcBef>
            </a:pPr>
            <a:r>
              <a:rPr lang="uz-Latn-UZ" sz="2800" dirty="0" smtClean="0"/>
              <a:t>Sifat va texnik darajani umumlashtirilgan (yakuniy) baholashdan tashqari, ularning qiymatlari ko'pincha </a:t>
            </a:r>
            <a:r>
              <a:rPr lang="uz-Latn-UZ" sz="2800" dirty="0" smtClean="0"/>
              <a:t>mahsulot </a:t>
            </a:r>
            <a:r>
              <a:rPr lang="uz-Latn-UZ" sz="2800" dirty="0" smtClean="0"/>
              <a:t>hayot </a:t>
            </a:r>
            <a:r>
              <a:rPr lang="en-US" sz="2800" dirty="0" err="1" smtClean="0"/>
              <a:t>t</a:t>
            </a:r>
            <a:r>
              <a:rPr lang="en-US" sz="2800" dirty="0" err="1" smtClean="0"/>
              <a:t>siklining</a:t>
            </a:r>
            <a:r>
              <a:rPr lang="en-US" sz="2800" dirty="0" smtClean="0"/>
              <a:t> </a:t>
            </a:r>
            <a:r>
              <a:rPr lang="uz-Latn-UZ" sz="2800" dirty="0" smtClean="0"/>
              <a:t>bosqichi </a:t>
            </a:r>
            <a:r>
              <a:rPr lang="uz-Latn-UZ" sz="2800" dirty="0" smtClean="0"/>
              <a:t>uchun belgilanadi. </a:t>
            </a:r>
            <a:endParaRPr lang="en-US" sz="2800" dirty="0" smtClean="0"/>
          </a:p>
          <a:p>
            <a:pPr algn="just">
              <a:spcBef>
                <a:spcPts val="600"/>
              </a:spcBef>
            </a:pPr>
            <a:r>
              <a:rPr lang="en-US" sz="2800" dirty="0" err="1" smtClean="0"/>
              <a:t>Dizayn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l</a:t>
            </a:r>
            <a:r>
              <a:rPr lang="uz-Latn-UZ" sz="2800" dirty="0" smtClean="0"/>
              <a:t>oyihalash bosqichida normativ (tayinlangan yoki belgilangan) sifat ko'rsatkichlari, shuningdek ishlab chiqarilayotgan mahsulotning texnik darajasining istiqbolli (belgilangan) qiymati hisoblanadi – U</a:t>
            </a:r>
            <a:r>
              <a:rPr lang="uz-Latn-UZ" sz="2800" baseline="-25000" dirty="0" smtClean="0"/>
              <a:t>r</a:t>
            </a:r>
            <a:r>
              <a:rPr lang="en-US" sz="2800" dirty="0" smtClean="0"/>
              <a:t> </a:t>
            </a:r>
          </a:p>
          <a:p>
            <a:pPr algn="just">
              <a:spcBef>
                <a:spcPts val="600"/>
              </a:spcBef>
            </a:pPr>
            <a:r>
              <a:rPr lang="uz-Latn-UZ" sz="2800" dirty="0" smtClean="0"/>
              <a:t>Ishlab chiqarish bosqichida ishlab chiqarish sifati darajasi aniqlanadi - U</a:t>
            </a:r>
            <a:r>
              <a:rPr lang="en-US" sz="2800" baseline="-25000" dirty="0" err="1" smtClean="0"/>
              <a:t>ich</a:t>
            </a:r>
            <a:r>
              <a:rPr lang="uz-Latn-UZ" sz="2800" dirty="0" smtClean="0"/>
              <a:t> </a:t>
            </a:r>
            <a:endParaRPr lang="en-US" sz="2800" dirty="0" smtClean="0"/>
          </a:p>
          <a:p>
            <a:pPr algn="just">
              <a:spcBef>
                <a:spcPts val="600"/>
              </a:spcBef>
            </a:pPr>
            <a:r>
              <a:rPr lang="en-US" sz="2800" dirty="0" smtClean="0"/>
              <a:t>S</a:t>
            </a:r>
            <a:r>
              <a:rPr lang="uz-Latn-UZ" sz="2800" dirty="0" smtClean="0"/>
              <a:t>otish bosqichida</a:t>
            </a:r>
            <a:r>
              <a:rPr lang="en-US" sz="2800" dirty="0" smtClean="0"/>
              <a:t> - </a:t>
            </a:r>
            <a:r>
              <a:rPr lang="uz-Latn-UZ" sz="2800" dirty="0" smtClean="0"/>
              <a:t> U</a:t>
            </a:r>
            <a:r>
              <a:rPr lang="uz-Latn-UZ" sz="2800" baseline="-25000" dirty="0" smtClean="0"/>
              <a:t>t.</a:t>
            </a:r>
            <a:r>
              <a:rPr lang="en-US" sz="2800" baseline="-25000" dirty="0" smtClean="0"/>
              <a:t>m</a:t>
            </a:r>
            <a:r>
              <a:rPr lang="uz-Latn-UZ" sz="2800" dirty="0" smtClean="0"/>
              <a:t> </a:t>
            </a:r>
            <a:endParaRPr lang="en-US" sz="2800" dirty="0" smtClean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00100" y="0"/>
            <a:ext cx="8143900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TEXNILOGIK DARAJANI MIQDORIY BAHOLASH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142976" y="1214422"/>
            <a:ext cx="8001024" cy="4500594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uz-Latn-UZ" sz="2800" dirty="0" smtClean="0"/>
              <a:t>Ishlash bosqichida mahsulotning ishlashi darajasi uning ishlashi davomida baholanadi - </a:t>
            </a:r>
            <a:r>
              <a:rPr lang="en-US" sz="2800" dirty="0" smtClean="0"/>
              <a:t>U</a:t>
            </a:r>
            <a:r>
              <a:rPr lang="uz-Latn-UZ" sz="2800" baseline="-25000" dirty="0" smtClean="0"/>
              <a:t>ex</a:t>
            </a:r>
            <a:r>
              <a:rPr lang="uz-Latn-UZ" sz="2800" dirty="0" smtClean="0"/>
              <a:t>. </a:t>
            </a:r>
            <a:endParaRPr lang="en-US" sz="2800" dirty="0" smtClean="0"/>
          </a:p>
          <a:p>
            <a:pPr algn="just"/>
            <a:r>
              <a:rPr lang="uz-Latn-UZ" sz="2800" dirty="0" smtClean="0"/>
              <a:t>Hayotiy tsiklning so'nggi bosqichida </a:t>
            </a:r>
            <a:r>
              <a:rPr lang="en-US" sz="2800" dirty="0" smtClean="0"/>
              <a:t>– </a:t>
            </a:r>
            <a:r>
              <a:rPr lang="uz-Latn-UZ" sz="2800" dirty="0" smtClean="0"/>
              <a:t>U</a:t>
            </a:r>
            <a:r>
              <a:rPr lang="uz-Latn-UZ" sz="2800" baseline="-25000" dirty="0" smtClean="0"/>
              <a:t>ut</a:t>
            </a:r>
            <a:r>
              <a:rPr lang="en-US" sz="2800" baseline="-25000" dirty="0" smtClean="0"/>
              <a:t>.</a:t>
            </a:r>
            <a:endParaRPr lang="ru-RU" sz="2800" dirty="0" smtClean="0"/>
          </a:p>
          <a:p>
            <a:pPr algn="just"/>
            <a:endParaRPr lang="en-US" sz="2800" dirty="0" smtClean="0"/>
          </a:p>
          <a:p>
            <a:pPr algn="just"/>
            <a:r>
              <a:rPr lang="uz-Latn-UZ" sz="2800" dirty="0" smtClean="0"/>
              <a:t>Natijada sifat darajasining umumiy ko'rsatkichi</a:t>
            </a:r>
            <a:r>
              <a:rPr lang="en-US" sz="2800" dirty="0" smtClean="0"/>
              <a:t> </a:t>
            </a:r>
            <a:r>
              <a:rPr lang="uz-Latn-UZ" sz="2800" dirty="0" smtClean="0"/>
              <a:t>U</a:t>
            </a:r>
            <a:r>
              <a:rPr lang="uz-Latn-UZ" sz="2800" baseline="-25000" dirty="0" smtClean="0"/>
              <a:t>k</a:t>
            </a:r>
            <a:r>
              <a:rPr lang="uz-Latn-UZ" sz="2800" dirty="0" smtClean="0"/>
              <a:t> quyidagicha aniqlanishi mumkin</a:t>
            </a:r>
            <a:r>
              <a:rPr lang="en-US" sz="2800" dirty="0" smtClean="0"/>
              <a:t>:</a:t>
            </a:r>
          </a:p>
          <a:p>
            <a:pPr algn="just"/>
            <a:endParaRPr lang="en-US" sz="1600" dirty="0" smtClean="0"/>
          </a:p>
          <a:p>
            <a:pPr algn="ctr"/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k</a:t>
            </a:r>
            <a:r>
              <a:rPr lang="ru-RU" sz="4000" b="1" i="1" dirty="0" smtClean="0"/>
              <a:t> = </a:t>
            </a:r>
            <a:r>
              <a:rPr lang="en-US" sz="4000" b="1" dirty="0" smtClean="0"/>
              <a:t>U</a:t>
            </a:r>
            <a:r>
              <a:rPr lang="en-US" sz="4000" b="1" baseline="-25000" dirty="0" smtClean="0"/>
              <a:t>r</a:t>
            </a:r>
            <a:r>
              <a:rPr lang="ru-RU" sz="4000" b="1" i="1" dirty="0" smtClean="0"/>
              <a:t> + </a:t>
            </a:r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ich</a:t>
            </a:r>
            <a:r>
              <a:rPr lang="en-US" sz="4000" b="1" baseline="-25000" dirty="0" smtClean="0"/>
              <a:t> </a:t>
            </a:r>
            <a:r>
              <a:rPr lang="ru-RU" sz="4000" b="1" i="1" dirty="0" smtClean="0"/>
              <a:t>+ </a:t>
            </a:r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tm</a:t>
            </a:r>
            <a:r>
              <a:rPr lang="ru-RU" sz="4000" b="1" i="1" dirty="0" smtClean="0"/>
              <a:t>+ </a:t>
            </a:r>
            <a:r>
              <a:rPr lang="en-US" sz="4000" b="1" dirty="0" smtClean="0"/>
              <a:t>U</a:t>
            </a:r>
            <a:r>
              <a:rPr lang="uz-Latn-UZ" sz="4000" b="1" baseline="-25000" dirty="0" smtClean="0"/>
              <a:t>ex</a:t>
            </a:r>
            <a:r>
              <a:rPr lang="ru-RU" sz="4000" b="1" i="1" dirty="0" smtClean="0"/>
              <a:t> + </a:t>
            </a:r>
            <a:r>
              <a:rPr lang="en-US" sz="4000" b="1" dirty="0" err="1" smtClean="0"/>
              <a:t>U</a:t>
            </a:r>
            <a:r>
              <a:rPr lang="en-US" sz="4000" b="1" baseline="-25000" dirty="0" err="1" smtClean="0"/>
              <a:t>ut</a:t>
            </a:r>
            <a:endParaRPr lang="en-US" sz="4000" b="1" baseline="-25000" dirty="0" smtClean="0"/>
          </a:p>
          <a:p>
            <a:pPr algn="just"/>
            <a:endParaRPr lang="en-US" sz="2800" baseline="-25000" dirty="0" smtClean="0"/>
          </a:p>
          <a:p>
            <a:pPr algn="just"/>
            <a:endParaRPr lang="en-US" sz="2800" baseline="-25000" dirty="0" smtClean="0"/>
          </a:p>
          <a:p>
            <a:pPr algn="just"/>
            <a:endParaRPr lang="ru-RU" sz="2800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71538" y="0"/>
            <a:ext cx="8072462" cy="12003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TEXNOLOGIK DARAJANI MIQDORIY BAHOLASH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500042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/>
              <a:t>Xulosa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takliflar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142976" y="1785926"/>
            <a:ext cx="7858180" cy="4315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chiqarishning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darajasining</a:t>
            </a:r>
            <a:r>
              <a:rPr lang="en-US" sz="2800" dirty="0" smtClean="0"/>
              <a:t> </a:t>
            </a:r>
            <a:r>
              <a:rPr lang="en-US" sz="2800" dirty="0" err="1" smtClean="0"/>
              <a:t>tahlili</a:t>
            </a:r>
            <a:r>
              <a:rPr lang="en-US" sz="2800" dirty="0" smtClean="0"/>
              <a:t> </a:t>
            </a:r>
            <a:r>
              <a:rPr lang="en-US" sz="2800" dirty="0" err="1" smtClean="0"/>
              <a:t>asosida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quyidagilar</a:t>
            </a:r>
            <a:r>
              <a:rPr lang="en-US" sz="2800" dirty="0" smtClean="0"/>
              <a:t> </a:t>
            </a:r>
            <a:r>
              <a:rPr lang="en-US" sz="2800" dirty="0" err="1" smtClean="0"/>
              <a:t>bo’lmo’g’i</a:t>
            </a:r>
            <a:r>
              <a:rPr lang="en-US" sz="2800" dirty="0" smtClean="0"/>
              <a:t> </a:t>
            </a:r>
            <a:r>
              <a:rPr lang="en-US" sz="2800" dirty="0" err="1" smtClean="0"/>
              <a:t>darkor</a:t>
            </a:r>
            <a:r>
              <a:rPr lang="en-US" sz="2800" dirty="0" smtClean="0"/>
              <a:t>:</a:t>
            </a:r>
          </a:p>
          <a:p>
            <a:pPr marL="514350" indent="-514350">
              <a:buAutoNum type="arabicPeriod"/>
            </a:pP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chiqilgan</a:t>
            </a:r>
            <a:r>
              <a:rPr lang="en-US" sz="2800" dirty="0" smtClean="0"/>
              <a:t> </a:t>
            </a:r>
            <a:r>
              <a:rPr lang="en-US" sz="2800" dirty="0" err="1" smtClean="0"/>
              <a:t>mahsulotning</a:t>
            </a:r>
            <a:r>
              <a:rPr lang="en-US" sz="2800" dirty="0" smtClean="0"/>
              <a:t> </a:t>
            </a:r>
            <a:r>
              <a:rPr lang="en-US" sz="2800" dirty="0" err="1" smtClean="0"/>
              <a:t>sifati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iste’molchiing</a:t>
            </a:r>
            <a:r>
              <a:rPr lang="en-US" sz="2800" dirty="0" smtClean="0"/>
              <a:t> </a:t>
            </a:r>
            <a:r>
              <a:rPr lang="en-US" sz="2800" dirty="0" err="1" smtClean="0"/>
              <a:t>mahsulotdan</a:t>
            </a:r>
            <a:r>
              <a:rPr lang="en-US" sz="2800" dirty="0" smtClean="0"/>
              <a:t> </a:t>
            </a:r>
            <a:r>
              <a:rPr lang="en-US" sz="2800" dirty="0" err="1" smtClean="0"/>
              <a:t>qoniqqanligi</a:t>
            </a:r>
            <a:r>
              <a:rPr lang="en-US" sz="2800" dirty="0" smtClean="0"/>
              <a:t>.</a:t>
            </a:r>
          </a:p>
          <a:p>
            <a:pPr marL="514350" indent="-514350">
              <a:buAutoNum type="arabicPeriod"/>
            </a:pP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chiqarishninig</a:t>
            </a:r>
            <a:r>
              <a:rPr lang="en-US" sz="2800" dirty="0" smtClean="0"/>
              <a:t> </a:t>
            </a:r>
            <a:r>
              <a:rPr lang="en-US" sz="2800" dirty="0" err="1" smtClean="0"/>
              <a:t>rakobatbardoshligi</a:t>
            </a:r>
            <a:r>
              <a:rPr lang="en-US" sz="2800" dirty="0" smtClean="0"/>
              <a:t>.</a:t>
            </a:r>
          </a:p>
          <a:p>
            <a:pPr marL="514350" indent="-514350">
              <a:buAutoNum type="arabicPeriod"/>
            </a:pPr>
            <a:r>
              <a:rPr lang="en-US" sz="2800" dirty="0" err="1" smtClean="0"/>
              <a:t>Yangi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texnologiyalar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jihozlarning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texnologiyalar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jihozlarning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ichidagi</a:t>
            </a:r>
            <a:r>
              <a:rPr lang="en-US" sz="2800" dirty="0" smtClean="0"/>
              <a:t> </a:t>
            </a:r>
            <a:r>
              <a:rPr lang="en-US" sz="2800" dirty="0" err="1" smtClean="0"/>
              <a:t>ulushi</a:t>
            </a:r>
            <a:r>
              <a:rPr lang="en-US" sz="2800" dirty="0" smtClean="0"/>
              <a:t>.</a:t>
            </a:r>
          </a:p>
          <a:p>
            <a:pPr marL="514350" indent="-514350">
              <a:buFontTx/>
              <a:buAutoNum type="arabicPeriod"/>
            </a:pP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darajani</a:t>
            </a:r>
            <a:r>
              <a:rPr lang="en-US" sz="2800" dirty="0" smtClean="0"/>
              <a:t> </a:t>
            </a:r>
            <a:r>
              <a:rPr lang="en-US" sz="2800" dirty="0" err="1" smtClean="0"/>
              <a:t>miqdoriy</a:t>
            </a:r>
            <a:r>
              <a:rPr lang="en-US" sz="2800" dirty="0" smtClean="0"/>
              <a:t> </a:t>
            </a:r>
            <a:r>
              <a:rPr lang="en-US" sz="2800" dirty="0" err="1" smtClean="0"/>
              <a:t>baholash</a:t>
            </a:r>
            <a:r>
              <a:rPr lang="en-US" sz="2800" dirty="0" smtClean="0"/>
              <a:t> </a:t>
            </a:r>
            <a:r>
              <a:rPr lang="en-US" sz="2800" dirty="0" err="1" smtClean="0"/>
              <a:t>usullarini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rivojlantirish</a:t>
            </a:r>
            <a:r>
              <a:rPr lang="en-US" sz="2800" dirty="0" smtClean="0"/>
              <a:t> </a:t>
            </a:r>
            <a:r>
              <a:rPr lang="en-US" sz="2800" dirty="0" err="1" smtClean="0"/>
              <a:t>darkor</a:t>
            </a:r>
            <a:r>
              <a:rPr lang="en-US" sz="2800" dirty="0" smtClean="0"/>
              <a:t>.  </a:t>
            </a:r>
            <a:endParaRPr lang="ru-RU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3131</TotalTime>
  <Words>2768</Words>
  <Application>Microsoft Office PowerPoint</Application>
  <PresentationFormat>Экран (4:3)</PresentationFormat>
  <Paragraphs>348</Paragraphs>
  <Slides>46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Солнцестояние</vt:lpstr>
      <vt:lpstr>14-ma’vzu.    Yangi texnologiyalar rakobatbardoshligi: moliyaviy va texnik samaradorligi</vt:lpstr>
      <vt:lpstr>Reja</vt:lpstr>
      <vt:lpstr>Слайд 3</vt:lpstr>
      <vt:lpstr>Texnologik innovatsiyalar va Ilg’or texnologiyalarta’siri </vt:lpstr>
      <vt:lpstr>Слайд 5</vt:lpstr>
      <vt:lpstr>YANGI TEXNOLOGIYALARNI  TANLASH ALGIRITMI</vt:lpstr>
      <vt:lpstr>Honlama (honingovaniye) asboblar turlarii</vt:lpstr>
      <vt:lpstr>Polirovka va ion-plazma koplangan metall buyumlar</vt:lpstr>
      <vt:lpstr>Слайд 9</vt:lpstr>
      <vt:lpstr>Machinasozlikning rivojlanish yo’nalishlari</vt:lpstr>
      <vt:lpstr>Machinasozlikning rivojlanish yo’nalishlari</vt:lpstr>
      <vt:lpstr>Machinasozlikning rivojlanish yo’nalishlari</vt:lpstr>
      <vt:lpstr>Zamonaviy texnologik innovatsiyalar </vt:lpstr>
      <vt:lpstr>Mashinasozlik sanoatining o’ziga hos xususiyatlari</vt:lpstr>
      <vt:lpstr>Слайд 15</vt:lpstr>
      <vt:lpstr>Слайд 16</vt:lpstr>
      <vt:lpstr>Слайд 17</vt:lpstr>
      <vt:lpstr>Zamonaviy texnologik innovatsiyalar </vt:lpstr>
      <vt:lpstr>Zamonaviy avtomobillarda texnologik innovatsiyalar </vt:lpstr>
      <vt:lpstr>INNOVATSIYA VA INNOVATSION FAOLIYAT </vt:lpstr>
      <vt:lpstr>TEXNOLOGIK INNOVATSIYALAR MISOLLARI </vt:lpstr>
      <vt:lpstr>Mashinasozlik texnologiyasi rivojlanish istiqbollari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    ISHLAB CHIQARISHNING TEXNOLOGIK DARAJASINI TADQIQ VA TAHLIL QILISHZARURLIG    I</vt:lpstr>
      <vt:lpstr> ISHLAB CHIKARISHNING TEXNOLOGIK DARAJASI MISOLI</vt:lpstr>
      <vt:lpstr>Слайд 36</vt:lpstr>
      <vt:lpstr>Слайд 37</vt:lpstr>
      <vt:lpstr>Слайд 38</vt:lpstr>
      <vt:lpstr>Слайд 39</vt:lpstr>
      <vt:lpstr>Mahsulotning texnik darajasini umumiy baholash </vt:lpstr>
      <vt:lpstr>Слайд 41</vt:lpstr>
      <vt:lpstr>Слайд 42</vt:lpstr>
      <vt:lpstr>Слайд 43</vt:lpstr>
      <vt:lpstr>Слайд 44</vt:lpstr>
      <vt:lpstr>Слайд 45</vt:lpstr>
      <vt:lpstr>Слайд 46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130</cp:revision>
  <dcterms:created xsi:type="dcterms:W3CDTF">2021-05-20T07:27:36Z</dcterms:created>
  <dcterms:modified xsi:type="dcterms:W3CDTF">2021-06-01T10:04:41Z</dcterms:modified>
</cp:coreProperties>
</file>