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78"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FED5E780-3100-40FE-944C-C318F6F165A4}"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3999175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ED5E780-3100-40FE-944C-C318F6F165A4}"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9887906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FED5E780-3100-40FE-944C-C318F6F165A4}"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2957194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ED5E780-3100-40FE-944C-C318F6F165A4}"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3459481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ED5E780-3100-40FE-944C-C318F6F165A4}" type="datetimeFigureOut">
              <a:rPr lang="ru-RU" smtClean="0"/>
              <a:t>09.04.2021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2351033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FED5E780-3100-40FE-944C-C318F6F165A4}" type="datetimeFigureOut">
              <a:rPr lang="ru-RU" smtClean="0"/>
              <a:t>09.04.2021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1985856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FED5E780-3100-40FE-944C-C318F6F165A4}" type="datetimeFigureOut">
              <a:rPr lang="ru-RU" smtClean="0"/>
              <a:t>09.04.2021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951548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ED5E780-3100-40FE-944C-C318F6F165A4}"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2872350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ED5E780-3100-40FE-944C-C318F6F165A4}"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2926989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ED5E780-3100-40FE-944C-C318F6F165A4}"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2629680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FED5E780-3100-40FE-944C-C318F6F165A4}"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97457D7-7257-4C67-A58D-71EB1C2E49FB}" type="slidenum">
              <a:rPr lang="ru-RU" smtClean="0"/>
              <a:t>‹#›</a:t>
            </a:fld>
            <a:endParaRPr lang="ru-RU"/>
          </a:p>
        </p:txBody>
      </p:sp>
    </p:spTree>
    <p:extLst>
      <p:ext uri="{BB962C8B-B14F-4D97-AF65-F5344CB8AC3E}">
        <p14:creationId xmlns:p14="http://schemas.microsoft.com/office/powerpoint/2010/main" val="3564751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D5E780-3100-40FE-944C-C318F6F165A4}" type="datetimeFigureOut">
              <a:rPr lang="ru-RU" smtClean="0"/>
              <a:t>09.04.2021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7457D7-7257-4C67-A58D-71EB1C2E49FB}" type="slidenum">
              <a:rPr lang="ru-RU" smtClean="0"/>
              <a:t>‹#›</a:t>
            </a:fld>
            <a:endParaRPr lang="ru-RU"/>
          </a:p>
        </p:txBody>
      </p:sp>
    </p:spTree>
    <p:extLst>
      <p:ext uri="{BB962C8B-B14F-4D97-AF65-F5344CB8AC3E}">
        <p14:creationId xmlns:p14="http://schemas.microsoft.com/office/powerpoint/2010/main" val="13059648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a:bodyPr>
          <a:lstStyle/>
          <a:p>
            <a:pPr algn="ctr"/>
            <a:r>
              <a:rPr lang="en-GB" sz="4000" b="1" dirty="0">
                <a:latin typeface="Times New Roman" panose="02020603050405020304" pitchFamily="18" charset="0"/>
                <a:cs typeface="Times New Roman" panose="02020603050405020304" pitchFamily="18" charset="0"/>
              </a:rPr>
              <a:t>ALGORITM VA DASTURLASH TILLARI</a:t>
            </a:r>
            <a:endParaRPr lang="ru-RU" sz="4000" dirty="0"/>
          </a:p>
        </p:txBody>
      </p:sp>
      <p:sp>
        <p:nvSpPr>
          <p:cNvPr id="5" name="Объект 4"/>
          <p:cNvSpPr>
            <a:spLocks noGrp="1"/>
          </p:cNvSpPr>
          <p:nvPr>
            <p:ph idx="1"/>
          </p:nvPr>
        </p:nvSpPr>
        <p:spPr>
          <a:xfrm>
            <a:off x="838200" y="1578076"/>
            <a:ext cx="10515600" cy="5279923"/>
          </a:xfrm>
        </p:spPr>
        <p:txBody>
          <a:bodyPr>
            <a:normAutofit/>
          </a:bodyPr>
          <a:lstStyle/>
          <a:p>
            <a:pPr marL="0" indent="0" algn="ctr">
              <a:buNone/>
            </a:pPr>
            <a:r>
              <a:rPr lang="en-US" sz="3600" b="1" dirty="0">
                <a:solidFill>
                  <a:schemeClr val="accent1">
                    <a:lumMod val="50000"/>
                  </a:schemeClr>
                </a:solidFill>
              </a:rPr>
              <a:t>6</a:t>
            </a:r>
            <a:r>
              <a:rPr lang="en-US" sz="3600" b="1" dirty="0" smtClean="0">
                <a:solidFill>
                  <a:schemeClr val="accent1">
                    <a:lumMod val="50000"/>
                  </a:schemeClr>
                </a:solidFill>
              </a:rPr>
              <a:t>-Mavzu: </a:t>
            </a:r>
            <a:r>
              <a:rPr lang="en-US" sz="3600" b="1" dirty="0" err="1" smtClean="0">
                <a:solidFill>
                  <a:schemeClr val="accent1">
                    <a:lumMod val="50000"/>
                  </a:schemeClr>
                </a:solidFill>
              </a:rPr>
              <a:t>Hisoblash</a:t>
            </a:r>
            <a:r>
              <a:rPr lang="en-US" sz="3600" b="1" dirty="0" smtClean="0">
                <a:solidFill>
                  <a:schemeClr val="accent1">
                    <a:lumMod val="50000"/>
                  </a:schemeClr>
                </a:solidFill>
              </a:rPr>
              <a:t> </a:t>
            </a:r>
            <a:r>
              <a:rPr lang="en-US" sz="3600" b="1" dirty="0" err="1">
                <a:solidFill>
                  <a:schemeClr val="accent1">
                    <a:lumMod val="50000"/>
                  </a:schemeClr>
                </a:solidFill>
              </a:rPr>
              <a:t>algoritmlarida</a:t>
            </a:r>
            <a:r>
              <a:rPr lang="en-US" sz="3600" b="1" dirty="0">
                <a:solidFill>
                  <a:schemeClr val="accent1">
                    <a:lumMod val="50000"/>
                  </a:schemeClr>
                </a:solidFill>
              </a:rPr>
              <a:t> </a:t>
            </a:r>
            <a:r>
              <a:rPr lang="en-US" sz="3600" b="1" dirty="0" err="1">
                <a:solidFill>
                  <a:schemeClr val="accent1">
                    <a:lumMod val="50000"/>
                  </a:schemeClr>
                </a:solidFill>
              </a:rPr>
              <a:t>xatoliklarni</a:t>
            </a:r>
            <a:r>
              <a:rPr lang="en-US" sz="3600" b="1" dirty="0">
                <a:solidFill>
                  <a:schemeClr val="accent1">
                    <a:lumMod val="50000"/>
                  </a:schemeClr>
                </a:solidFill>
              </a:rPr>
              <a:t> </a:t>
            </a:r>
            <a:r>
              <a:rPr lang="en-US" sz="3600" b="1" dirty="0" err="1">
                <a:solidFill>
                  <a:schemeClr val="accent1">
                    <a:lumMod val="50000"/>
                  </a:schemeClr>
                </a:solidFill>
              </a:rPr>
              <a:t>inobatga</a:t>
            </a:r>
            <a:r>
              <a:rPr lang="en-US" sz="3600" b="1" dirty="0">
                <a:solidFill>
                  <a:schemeClr val="accent1">
                    <a:lumMod val="50000"/>
                  </a:schemeClr>
                </a:solidFill>
              </a:rPr>
              <a:t> </a:t>
            </a:r>
            <a:r>
              <a:rPr lang="en-US" sz="3600" b="1" dirty="0" err="1">
                <a:solidFill>
                  <a:schemeClr val="accent1">
                    <a:lumMod val="50000"/>
                  </a:schemeClr>
                </a:solidFill>
              </a:rPr>
              <a:t>olish</a:t>
            </a:r>
            <a:r>
              <a:rPr lang="en-US" sz="3600" b="1" dirty="0">
                <a:solidFill>
                  <a:schemeClr val="accent1">
                    <a:lumMod val="50000"/>
                  </a:schemeClr>
                </a:solidFill>
              </a:rPr>
              <a:t> </a:t>
            </a:r>
            <a:r>
              <a:rPr lang="en-US" sz="3600" b="1" dirty="0" err="1">
                <a:solidFill>
                  <a:schemeClr val="accent1">
                    <a:lumMod val="50000"/>
                  </a:schemeClr>
                </a:solidFill>
              </a:rPr>
              <a:t>usullari</a:t>
            </a:r>
            <a:endParaRPr lang="ru-RU" sz="3600" b="1" dirty="0">
              <a:solidFill>
                <a:schemeClr val="accent1">
                  <a:lumMod val="50000"/>
                </a:schemeClr>
              </a:solidFill>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60359" y="2696525"/>
            <a:ext cx="4071282" cy="3932489"/>
          </a:xfrm>
          <a:prstGeom prst="rect">
            <a:avLst/>
          </a:prstGeom>
        </p:spPr>
      </p:pic>
    </p:spTree>
    <p:extLst>
      <p:ext uri="{BB962C8B-B14F-4D97-AF65-F5344CB8AC3E}">
        <p14:creationId xmlns:p14="http://schemas.microsoft.com/office/powerpoint/2010/main" val="13162399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Satrlarni </a:t>
            </a:r>
            <a:r>
              <a:rPr lang="uz-Cyrl-UZ" b="1" dirty="0" smtClean="0"/>
              <a:t>taqqoslash</a:t>
            </a:r>
            <a:endParaRPr lang="ru-RU" dirty="0"/>
          </a:p>
        </p:txBody>
      </p:sp>
      <p:sp>
        <p:nvSpPr>
          <p:cNvPr id="3" name="Объект 2"/>
          <p:cNvSpPr>
            <a:spLocks noGrp="1"/>
          </p:cNvSpPr>
          <p:nvPr>
            <p:ph idx="1"/>
          </p:nvPr>
        </p:nvSpPr>
        <p:spPr/>
        <p:txBody>
          <a:bodyPr/>
          <a:lstStyle/>
          <a:p>
            <a:pPr>
              <a:lnSpc>
                <a:spcPct val="100000"/>
              </a:lnSpc>
            </a:pPr>
            <a:r>
              <a:rPr lang="en-US" dirty="0" smtClean="0"/>
              <a:t>    </a:t>
            </a:r>
            <a:r>
              <a:rPr lang="uz-Cyrl-UZ" dirty="0" smtClean="0"/>
              <a:t>Satrlarni </a:t>
            </a:r>
            <a:r>
              <a:rPr lang="uz-Cyrl-UZ" dirty="0"/>
              <a:t>taqqoslash algoritmining mohiyati  matndan bеrilgan  satrga mos tushuvchi qism satrni topishdan iborat. Standart algoritm ishni bеrilgan satr birinchi simvolini matnning birinchi simvoli bilan taqqoslashdan boshlaydi. Agar ular mos tushsa, matnning va namuna satrning ikkinchi simvoliga o’tiladi. Ushbu jarayon qism satrning namuna satr bilan butunligicha mos tushgunga qadar yoki mos tushmaydigan simvollar uchragunga qadar davom etadi. Birinchi holda masala hal bўladi, ikkinchi holatda esa matndagi joriy holat ko’rsatlichini bir imvolga surib, ishni boshdan boshlaymiz. </a:t>
            </a:r>
            <a:endParaRPr lang="ru-RU" dirty="0"/>
          </a:p>
        </p:txBody>
      </p:sp>
    </p:spTree>
    <p:extLst>
      <p:ext uri="{BB962C8B-B14F-4D97-AF65-F5344CB8AC3E}">
        <p14:creationId xmlns:p14="http://schemas.microsoft.com/office/powerpoint/2010/main" val="1257674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Satrlarni taqqoslash</a:t>
            </a:r>
            <a:endParaRPr lang="ru-RU" dirty="0"/>
          </a:p>
        </p:txBody>
      </p:sp>
      <p:sp>
        <p:nvSpPr>
          <p:cNvPr id="3" name="Объект 2"/>
          <p:cNvSpPr>
            <a:spLocks noGrp="1"/>
          </p:cNvSpPr>
          <p:nvPr>
            <p:ph idx="1"/>
          </p:nvPr>
        </p:nvSpPr>
        <p:spPr>
          <a:xfrm>
            <a:off x="838200" y="1690688"/>
            <a:ext cx="10515600" cy="5167311"/>
          </a:xfrm>
        </p:spPr>
        <p:txBody>
          <a:bodyPr>
            <a:noAutofit/>
          </a:bodyPr>
          <a:lstStyle/>
          <a:p>
            <a:pPr marL="0" indent="0">
              <a:lnSpc>
                <a:spcPct val="120000"/>
              </a:lnSpc>
              <a:buNone/>
            </a:pPr>
            <a:r>
              <a:rPr lang="uz-Cyrl-UZ" sz="1400" b="1" i="1" dirty="0"/>
              <a:t>subLoc=1// Namuna satrdagi taqqoslanuvchi joriy simvol ko’rsatkichi</a:t>
            </a:r>
            <a:endParaRPr lang="ru-RU" sz="1400" b="1" dirty="0"/>
          </a:p>
          <a:p>
            <a:pPr marL="0" indent="0">
              <a:lnSpc>
                <a:spcPct val="120000"/>
              </a:lnSpc>
              <a:buNone/>
            </a:pPr>
            <a:r>
              <a:rPr lang="uz-Cyrl-UZ" sz="1400" b="1" i="1" dirty="0"/>
              <a:t>textLoc=1//Matndagi taqqoslanuvchi joriy simvol ko’rsatkichi</a:t>
            </a:r>
            <a:endParaRPr lang="ru-RU" sz="1400" b="1" dirty="0"/>
          </a:p>
          <a:p>
            <a:pPr marL="0" indent="0">
              <a:lnSpc>
                <a:spcPct val="120000"/>
              </a:lnSpc>
              <a:buNone/>
            </a:pPr>
            <a:r>
              <a:rPr lang="uz-Cyrl-UZ" sz="1400" b="1" i="1" dirty="0"/>
              <a:t> </a:t>
            </a:r>
            <a:r>
              <a:rPr lang="en-US" sz="1400" b="1" i="1" dirty="0"/>
              <a:t>while </a:t>
            </a:r>
            <a:r>
              <a:rPr lang="en-US" sz="1400" b="1" i="1" dirty="0" err="1"/>
              <a:t>textLoc</a:t>
            </a:r>
            <a:r>
              <a:rPr lang="en-US" sz="1400" b="1" i="1" dirty="0"/>
              <a:t>&lt;=length(text) and </a:t>
            </a:r>
            <a:r>
              <a:rPr lang="en-US" sz="1400" b="1" i="1" dirty="0" err="1"/>
              <a:t>subLoc</a:t>
            </a:r>
            <a:r>
              <a:rPr lang="en-US" sz="1400" b="1" i="1" dirty="0"/>
              <a:t>&lt;=length(substring) do</a:t>
            </a:r>
            <a:endParaRPr lang="ru-RU" sz="1400" b="1" dirty="0"/>
          </a:p>
          <a:p>
            <a:pPr marL="0" indent="0">
              <a:lnSpc>
                <a:spcPct val="120000"/>
              </a:lnSpc>
              <a:buNone/>
            </a:pPr>
            <a:r>
              <a:rPr lang="en-US" sz="1400" b="1" i="1" dirty="0"/>
              <a:t>if </a:t>
            </a:r>
            <a:r>
              <a:rPr lang="en-US" sz="1400" b="1" i="1" dirty="0" err="1"/>
              <a:t>subLoc</a:t>
            </a:r>
            <a:r>
              <a:rPr lang="en-US" sz="1400" b="1" i="1" dirty="0"/>
              <a:t>=0 or text [</a:t>
            </a:r>
            <a:r>
              <a:rPr lang="en-US" sz="1400" b="1" i="1" dirty="0" err="1"/>
              <a:t>textLoc</a:t>
            </a:r>
            <a:r>
              <a:rPr lang="en-US" sz="1400" b="1" i="1" dirty="0"/>
              <a:t>]=substring[</a:t>
            </a:r>
            <a:r>
              <a:rPr lang="en-US" sz="1400" b="1" i="1" dirty="0" err="1"/>
              <a:t>subLoc</a:t>
            </a:r>
            <a:r>
              <a:rPr lang="en-US" sz="1400" b="1" i="1" dirty="0"/>
              <a:t>] then</a:t>
            </a:r>
            <a:endParaRPr lang="ru-RU" sz="1400" b="1" dirty="0"/>
          </a:p>
          <a:p>
            <a:pPr marL="0" indent="0">
              <a:lnSpc>
                <a:spcPct val="120000"/>
              </a:lnSpc>
              <a:buNone/>
            </a:pPr>
            <a:r>
              <a:rPr lang="en-US" sz="1400" b="1" i="1" dirty="0" err="1"/>
              <a:t>textLoc</a:t>
            </a:r>
            <a:r>
              <a:rPr lang="en-US" sz="1400" b="1" i="1" dirty="0"/>
              <a:t>=textLoc+1</a:t>
            </a:r>
            <a:endParaRPr lang="ru-RU" sz="1400" b="1" dirty="0"/>
          </a:p>
          <a:p>
            <a:pPr marL="0" indent="0">
              <a:lnSpc>
                <a:spcPct val="120000"/>
              </a:lnSpc>
              <a:buNone/>
            </a:pPr>
            <a:r>
              <a:rPr lang="en-US" sz="1400" b="1" i="1" dirty="0" err="1"/>
              <a:t>subLoc</a:t>
            </a:r>
            <a:r>
              <a:rPr lang="en-US" sz="1400" b="1" i="1" dirty="0"/>
              <a:t>= subLoc+1</a:t>
            </a:r>
            <a:endParaRPr lang="ru-RU" sz="1400" b="1" dirty="0"/>
          </a:p>
          <a:p>
            <a:pPr marL="0" indent="0">
              <a:lnSpc>
                <a:spcPct val="120000"/>
              </a:lnSpc>
              <a:buNone/>
            </a:pPr>
            <a:r>
              <a:rPr lang="en-US" sz="1400" b="1" i="1" dirty="0"/>
              <a:t>else // </a:t>
            </a:r>
            <a:r>
              <a:rPr lang="en-US" sz="1400" b="1" i="1" dirty="0" err="1"/>
              <a:t>mos</a:t>
            </a:r>
            <a:r>
              <a:rPr lang="en-US" sz="1400" b="1" i="1" dirty="0"/>
              <a:t> </a:t>
            </a:r>
            <a:r>
              <a:rPr lang="en-US" sz="1400" b="1" i="1" dirty="0" err="1"/>
              <a:t>tushmaslik</a:t>
            </a:r>
            <a:r>
              <a:rPr lang="en-US" sz="1400" b="1" i="1" dirty="0"/>
              <a:t> </a:t>
            </a:r>
            <a:r>
              <a:rPr lang="en-US" sz="1400" b="1" i="1" dirty="0" err="1"/>
              <a:t>yuz</a:t>
            </a:r>
            <a:r>
              <a:rPr lang="en-US" sz="1400" b="1" i="1" dirty="0"/>
              <a:t> </a:t>
            </a:r>
            <a:r>
              <a:rPr lang="en-US" sz="1400" b="1" i="1" dirty="0" err="1"/>
              <a:t>bеrdi</a:t>
            </a:r>
            <a:r>
              <a:rPr lang="en-US" sz="1400" b="1" i="1" dirty="0"/>
              <a:t>; </a:t>
            </a:r>
            <a:r>
              <a:rPr lang="en-US" sz="1400" b="1" i="1" dirty="0" err="1"/>
              <a:t>mos</a:t>
            </a:r>
            <a:r>
              <a:rPr lang="en-US" sz="1400" b="1" i="1" dirty="0"/>
              <a:t> </a:t>
            </a:r>
            <a:r>
              <a:rPr lang="en-US" sz="1400" b="1" i="1" dirty="0" err="1"/>
              <a:t>tushmaslik</a:t>
            </a:r>
            <a:r>
              <a:rPr lang="en-US" sz="1400" b="1" i="1" dirty="0"/>
              <a:t> </a:t>
            </a:r>
            <a:r>
              <a:rPr lang="en-US" sz="1400" b="1" i="1" dirty="0" err="1"/>
              <a:t>bo’yicha</a:t>
            </a:r>
            <a:r>
              <a:rPr lang="en-US" sz="1400" b="1" i="1" dirty="0"/>
              <a:t> </a:t>
            </a:r>
            <a:r>
              <a:rPr lang="en-US" sz="1400" b="1" i="1" dirty="0" err="1"/>
              <a:t>o’tish</a:t>
            </a:r>
            <a:endParaRPr lang="ru-RU" sz="1400" b="1" dirty="0"/>
          </a:p>
          <a:p>
            <a:pPr marL="0" indent="0">
              <a:lnSpc>
                <a:spcPct val="120000"/>
              </a:lnSpc>
              <a:buNone/>
            </a:pPr>
            <a:r>
              <a:rPr lang="en-US" sz="1400" b="1" i="1" dirty="0" err="1"/>
              <a:t>subLoc</a:t>
            </a:r>
            <a:r>
              <a:rPr lang="en-US" sz="1400" b="1" i="1" dirty="0"/>
              <a:t>=fail[</a:t>
            </a:r>
            <a:r>
              <a:rPr lang="en-US" sz="1400" b="1" i="1" dirty="0" err="1"/>
              <a:t>subLoc</a:t>
            </a:r>
            <a:r>
              <a:rPr lang="en-US" sz="1400" b="1" i="1" dirty="0"/>
              <a:t>]</a:t>
            </a:r>
            <a:endParaRPr lang="ru-RU" sz="1400" b="1" dirty="0"/>
          </a:p>
          <a:p>
            <a:pPr marL="0" indent="0">
              <a:lnSpc>
                <a:spcPct val="120000"/>
              </a:lnSpc>
              <a:buNone/>
            </a:pPr>
            <a:r>
              <a:rPr lang="en-US" sz="1400" b="1" i="1" dirty="0"/>
              <a:t>end while</a:t>
            </a:r>
            <a:endParaRPr lang="ru-RU" sz="1400" b="1" dirty="0"/>
          </a:p>
          <a:p>
            <a:pPr marL="0" indent="0">
              <a:lnSpc>
                <a:spcPct val="120000"/>
              </a:lnSpc>
              <a:buNone/>
            </a:pPr>
            <a:r>
              <a:rPr lang="en-US" sz="1400" b="1" i="1" dirty="0"/>
              <a:t>if (</a:t>
            </a:r>
            <a:r>
              <a:rPr lang="en-US" sz="1400" b="1" i="1" dirty="0" err="1"/>
              <a:t>subLoc</a:t>
            </a:r>
            <a:r>
              <a:rPr lang="en-US" sz="1400" b="1" i="1" dirty="0"/>
              <a:t>&gt;length(substring) then</a:t>
            </a:r>
            <a:endParaRPr lang="ru-RU" sz="1400" b="1" dirty="0"/>
          </a:p>
          <a:p>
            <a:pPr marL="0" indent="0">
              <a:lnSpc>
                <a:spcPct val="120000"/>
              </a:lnSpc>
              <a:buNone/>
            </a:pPr>
            <a:r>
              <a:rPr lang="en-US" sz="1400" b="1" i="1" dirty="0"/>
              <a:t>return </a:t>
            </a:r>
            <a:r>
              <a:rPr lang="en-US" sz="1400" b="1" i="1" dirty="0" err="1"/>
              <a:t>textLoc</a:t>
            </a:r>
            <a:r>
              <a:rPr lang="en-US" sz="1400" b="1" i="1" dirty="0"/>
              <a:t>-length(substring)+1//</a:t>
            </a:r>
            <a:r>
              <a:rPr lang="uz-Cyrl-UZ" sz="1400" b="1" i="1" dirty="0"/>
              <a:t> topilgan mos tushish</a:t>
            </a:r>
            <a:endParaRPr lang="ru-RU" sz="1400" b="1" dirty="0"/>
          </a:p>
          <a:p>
            <a:pPr marL="0" indent="0">
              <a:lnSpc>
                <a:spcPct val="120000"/>
              </a:lnSpc>
              <a:buNone/>
            </a:pPr>
            <a:r>
              <a:rPr lang="en-US" sz="1400" b="1" i="1" dirty="0"/>
              <a:t>else return 0// </a:t>
            </a:r>
            <a:r>
              <a:rPr lang="en-US" sz="1400" b="1" i="1" dirty="0" err="1"/>
              <a:t>izlangan</a:t>
            </a:r>
            <a:r>
              <a:rPr lang="en-US" sz="1400" b="1" i="1" dirty="0"/>
              <a:t> </a:t>
            </a:r>
            <a:r>
              <a:rPr lang="en-US" sz="1400" b="1" i="1" dirty="0" err="1"/>
              <a:t>namuna</a:t>
            </a:r>
            <a:r>
              <a:rPr lang="en-US" sz="1400" b="1" i="1" dirty="0"/>
              <a:t> </a:t>
            </a:r>
            <a:r>
              <a:rPr lang="en-US" sz="1400" b="1" i="1" dirty="0" err="1"/>
              <a:t>topilmadi</a:t>
            </a:r>
            <a:endParaRPr lang="ru-RU" sz="1400" b="1" dirty="0"/>
          </a:p>
          <a:p>
            <a:pPr marL="0" indent="0">
              <a:lnSpc>
                <a:spcPct val="120000"/>
              </a:lnSpc>
              <a:buNone/>
            </a:pPr>
            <a:r>
              <a:rPr lang="en-US" sz="1400" b="1" i="1" dirty="0"/>
              <a:t>end </a:t>
            </a:r>
            <a:r>
              <a:rPr lang="en-US" sz="1400" b="1" i="1" dirty="0" smtClean="0"/>
              <a:t>if</a:t>
            </a:r>
            <a:endParaRPr lang="ru-RU" sz="1400" b="1" dirty="0"/>
          </a:p>
        </p:txBody>
      </p:sp>
    </p:spTree>
    <p:extLst>
      <p:ext uri="{BB962C8B-B14F-4D97-AF65-F5344CB8AC3E}">
        <p14:creationId xmlns:p14="http://schemas.microsoft.com/office/powerpoint/2010/main" val="415174417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Chеkli avtomatlar </a:t>
            </a:r>
            <a:endParaRPr lang="ru-RU" dirty="0"/>
          </a:p>
        </p:txBody>
      </p:sp>
      <p:sp>
        <p:nvSpPr>
          <p:cNvPr id="3" name="Объект 2"/>
          <p:cNvSpPr>
            <a:spLocks noGrp="1"/>
          </p:cNvSpPr>
          <p:nvPr>
            <p:ph idx="1"/>
          </p:nvPr>
        </p:nvSpPr>
        <p:spPr/>
        <p:txBody>
          <a:bodyPr>
            <a:normAutofit fontScale="77500" lnSpcReduction="20000"/>
          </a:bodyPr>
          <a:lstStyle/>
          <a:p>
            <a:pPr>
              <a:lnSpc>
                <a:spcPct val="120000"/>
              </a:lnSpc>
            </a:pPr>
            <a:r>
              <a:rPr lang="en-US" dirty="0" smtClean="0"/>
              <a:t>      </a:t>
            </a:r>
            <a:r>
              <a:rPr lang="uz-Cyrl-UZ" dirty="0" smtClean="0"/>
              <a:t>Chеkli </a:t>
            </a:r>
            <a:r>
              <a:rPr lang="uz-Cyrl-UZ" dirty="0"/>
              <a:t>avtomatlardan  bеrilgan so’zning bеrilgan alfavitga(tilga) tеgishli yoki tеgishli emas ekanligini aniqlashda foydalaniladi. Chеkli avtomat joriy holati va o’tish funktsiyalarini ifoda etuvchi sodda tuzilmadan iboratdir.  Bunda o’tish funktsiyasi navbatdagi kirish simvolining joriy holati va qiymati bo’yicha avtomatning yangi holatini shakllantiradi. Agar kiritish oxirida avtomat qabul qilish holatida bo’lsa , avtomat holatlari qabul qiluvchi dеb hisoblanadi</a:t>
            </a:r>
            <a:r>
              <a:rPr lang="en-US" dirty="0"/>
              <a:t>.</a:t>
            </a:r>
            <a:endParaRPr lang="ru-RU" dirty="0"/>
          </a:p>
          <a:p>
            <a:pPr>
              <a:lnSpc>
                <a:spcPct val="120000"/>
              </a:lnSpc>
            </a:pPr>
            <a:r>
              <a:rPr lang="uz-Cyrl-UZ" dirty="0"/>
              <a:t>      Namuna so’zga moslashtirilgan chеkli avtomatdan  namuna bilan qiyoslash algoritida foydalanish mumkin. Agar avtomat qabul qiluvchi holatga o’tsa, namuna satr matnda topilgan dеb hisoblash mumkin. Chеkli avtomatlarda har bir simvol faqat bir marta qayta ishlanganligi uchun, ulardan effеktiv foydalanish mumkin.  Chеkli avtomatlar yordamida namuna bilan qiyoslashda T dan katta bo’lmagan sondagi taqqoslash amallari bajariladi.</a:t>
            </a:r>
            <a:endParaRPr lang="ru-RU" dirty="0"/>
          </a:p>
          <a:p>
            <a:endParaRPr lang="ru-RU" dirty="0"/>
          </a:p>
        </p:txBody>
      </p:sp>
    </p:spTree>
    <p:extLst>
      <p:ext uri="{BB962C8B-B14F-4D97-AF65-F5344CB8AC3E}">
        <p14:creationId xmlns:p14="http://schemas.microsoft.com/office/powerpoint/2010/main" val="314622974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Knut-Morris-Pratt algoritmi</a:t>
            </a:r>
            <a:endParaRPr lang="ru-RU" dirty="0"/>
          </a:p>
        </p:txBody>
      </p:sp>
      <p:sp>
        <p:nvSpPr>
          <p:cNvPr id="3" name="Объект 2"/>
          <p:cNvSpPr>
            <a:spLocks noGrp="1"/>
          </p:cNvSpPr>
          <p:nvPr>
            <p:ph idx="1"/>
          </p:nvPr>
        </p:nvSpPr>
        <p:spPr/>
        <p:txBody>
          <a:bodyPr/>
          <a:lstStyle/>
          <a:p>
            <a:r>
              <a:rPr lang="uz-Cyrl-UZ" dirty="0"/>
              <a:t>Matnda namuna satrni izlovchi chеkli avtomat qurishda boshlang’ich holatdan tugallovchi holatga o’tishlar namuna satrga kiruvchi simvollar bilan bеlgilab olinadi. Asosiy muammo namuna satrga tugallovchi holatga olib kеlmaydigan simvollarni qo’shish jarayonida vujudga kеladi. </a:t>
            </a:r>
            <a:endParaRPr lang="ru-RU" dirty="0"/>
          </a:p>
          <a:p>
            <a:r>
              <a:rPr lang="uz-Cyrl-UZ" dirty="0"/>
              <a:t> Knut-Morris-Pratt algoritmi chеkli avtomat printsipiga aso</a:t>
            </a:r>
            <a:r>
              <a:rPr lang="en-US" dirty="0"/>
              <a:t>s</a:t>
            </a:r>
            <a:r>
              <a:rPr lang="uz-Cyrl-UZ" dirty="0"/>
              <a:t>lanadi, ammo unda mos tushmaydigan simvollarni qayta ishlashning boshqaa usulidan foydalaniladi. Ushbu algoritmda chеkli avtomat holatlari  ayni paytda mos tushishi kеrak bo’lgan simvollar orqali bеlgilab olinadi</a:t>
            </a:r>
            <a:endParaRPr lang="ru-RU" dirty="0"/>
          </a:p>
          <a:p>
            <a:endParaRPr lang="ru-RU" dirty="0"/>
          </a:p>
        </p:txBody>
      </p:sp>
    </p:spTree>
    <p:extLst>
      <p:ext uri="{BB962C8B-B14F-4D97-AF65-F5344CB8AC3E}">
        <p14:creationId xmlns:p14="http://schemas.microsoft.com/office/powerpoint/2010/main" val="383473310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Boyеr</a:t>
            </a:r>
            <a:r>
              <a:rPr lang="en-US" b="1" dirty="0"/>
              <a:t>-Mur </a:t>
            </a:r>
            <a:r>
              <a:rPr lang="en-US" b="1" dirty="0" err="1"/>
              <a:t>algoritmi</a:t>
            </a:r>
            <a:endParaRPr lang="ru-RU" dirty="0"/>
          </a:p>
        </p:txBody>
      </p:sp>
      <p:sp>
        <p:nvSpPr>
          <p:cNvPr id="3" name="Объект 2"/>
          <p:cNvSpPr>
            <a:spLocks noGrp="1"/>
          </p:cNvSpPr>
          <p:nvPr>
            <p:ph idx="1"/>
          </p:nvPr>
        </p:nvSpPr>
        <p:spPr>
          <a:xfrm>
            <a:off x="838200" y="1690688"/>
            <a:ext cx="10515600" cy="5064073"/>
          </a:xfrm>
        </p:spPr>
        <p:txBody>
          <a:bodyPr>
            <a:normAutofit lnSpcReduction="10000"/>
          </a:bodyPr>
          <a:lstStyle/>
          <a:p>
            <a:pPr>
              <a:lnSpc>
                <a:spcPct val="100000"/>
              </a:lnSpc>
            </a:pPr>
            <a:r>
              <a:rPr lang="en-US" dirty="0" err="1"/>
              <a:t>Yuqorida</a:t>
            </a:r>
            <a:r>
              <a:rPr lang="en-US" dirty="0"/>
              <a:t> </a:t>
            </a:r>
            <a:r>
              <a:rPr lang="en-US" dirty="0" err="1"/>
              <a:t>tavsifiga</a:t>
            </a:r>
            <a:r>
              <a:rPr lang="en-US" dirty="0"/>
              <a:t> </a:t>
            </a:r>
            <a:r>
              <a:rPr lang="en-US" dirty="0" err="1"/>
              <a:t>to’xtalib</a:t>
            </a:r>
            <a:r>
              <a:rPr lang="en-US" dirty="0"/>
              <a:t> </a:t>
            </a:r>
            <a:r>
              <a:rPr lang="en-US" dirty="0" err="1"/>
              <a:t>o’tilgan</a:t>
            </a:r>
            <a:r>
              <a:rPr lang="en-US" dirty="0"/>
              <a:t> </a:t>
            </a:r>
            <a:r>
              <a:rPr lang="en-US" dirty="0" err="1"/>
              <a:t>algoritmlarda</a:t>
            </a:r>
            <a:r>
              <a:rPr lang="en-US" dirty="0"/>
              <a:t> </a:t>
            </a:r>
            <a:r>
              <a:rPr lang="en-US" dirty="0" err="1"/>
              <a:t>farqli</a:t>
            </a:r>
            <a:r>
              <a:rPr lang="en-US" dirty="0"/>
              <a:t> </a:t>
            </a:r>
            <a:r>
              <a:rPr lang="en-US" dirty="0" err="1"/>
              <a:t>ravishda</a:t>
            </a:r>
            <a:r>
              <a:rPr lang="en-US" dirty="0"/>
              <a:t> </a:t>
            </a:r>
            <a:r>
              <a:rPr lang="en-US" dirty="0" err="1"/>
              <a:t>Boyеr</a:t>
            </a:r>
            <a:r>
              <a:rPr lang="en-US" dirty="0"/>
              <a:t>-Mur </a:t>
            </a:r>
            <a:r>
              <a:rPr lang="en-US" dirty="0" err="1"/>
              <a:t>algoritmi</a:t>
            </a:r>
            <a:r>
              <a:rPr lang="en-US" dirty="0"/>
              <a:t> </a:t>
            </a:r>
            <a:r>
              <a:rPr lang="en-US" dirty="0" err="1"/>
              <a:t>o’ngdan-chapga</a:t>
            </a:r>
            <a:r>
              <a:rPr lang="en-US" dirty="0"/>
              <a:t> </a:t>
            </a:r>
            <a:r>
              <a:rPr lang="en-US" dirty="0" err="1"/>
              <a:t>qarab</a:t>
            </a:r>
            <a:r>
              <a:rPr lang="en-US" dirty="0"/>
              <a:t> </a:t>
            </a:r>
            <a:r>
              <a:rPr lang="en-US" dirty="0" err="1"/>
              <a:t>tеskari</a:t>
            </a:r>
            <a:r>
              <a:rPr lang="en-US" dirty="0"/>
              <a:t> </a:t>
            </a:r>
            <a:r>
              <a:rPr lang="en-US" dirty="0" err="1"/>
              <a:t>yo’nalishda</a:t>
            </a:r>
            <a:r>
              <a:rPr lang="en-US" dirty="0"/>
              <a:t> </a:t>
            </a:r>
            <a:r>
              <a:rPr lang="en-US" dirty="0" err="1"/>
              <a:t>amalga</a:t>
            </a:r>
            <a:r>
              <a:rPr lang="en-US" dirty="0"/>
              <a:t> </a:t>
            </a:r>
            <a:r>
              <a:rPr lang="en-US" dirty="0" err="1"/>
              <a:t>oshiradi</a:t>
            </a:r>
            <a:r>
              <a:rPr lang="en-US" dirty="0"/>
              <a:t>. </a:t>
            </a:r>
            <a:r>
              <a:rPr lang="en-US" dirty="0" err="1"/>
              <a:t>Bunda</a:t>
            </a:r>
            <a:r>
              <a:rPr lang="en-US" dirty="0"/>
              <a:t> </a:t>
            </a:r>
            <a:r>
              <a:rPr lang="en-US" dirty="0" err="1"/>
              <a:t>namuna</a:t>
            </a:r>
            <a:r>
              <a:rPr lang="en-US" dirty="0"/>
              <a:t> </a:t>
            </a:r>
            <a:r>
              <a:rPr lang="en-US" dirty="0" err="1"/>
              <a:t>satrni</a:t>
            </a:r>
            <a:r>
              <a:rPr lang="en-US" dirty="0"/>
              <a:t> </a:t>
            </a:r>
            <a:r>
              <a:rPr lang="en-US" dirty="0" err="1"/>
              <a:t>izlash</a:t>
            </a:r>
            <a:r>
              <a:rPr lang="en-US" dirty="0"/>
              <a:t> </a:t>
            </a:r>
            <a:r>
              <a:rPr lang="en-US" dirty="0" err="1"/>
              <a:t>jarayonida</a:t>
            </a:r>
            <a:r>
              <a:rPr lang="en-US" dirty="0"/>
              <a:t> </a:t>
            </a:r>
            <a:r>
              <a:rPr lang="en-US" dirty="0" err="1"/>
              <a:t>yanada</a:t>
            </a:r>
            <a:r>
              <a:rPr lang="en-US" dirty="0"/>
              <a:t> </a:t>
            </a:r>
            <a:r>
              <a:rPr lang="en-US" dirty="0" err="1"/>
              <a:t>unumdor</a:t>
            </a:r>
            <a:r>
              <a:rPr lang="en-US" dirty="0"/>
              <a:t> </a:t>
            </a:r>
            <a:r>
              <a:rPr lang="en-US" b="1" dirty="0"/>
              <a:t>“</a:t>
            </a:r>
            <a:r>
              <a:rPr lang="en-US" b="1" dirty="0" err="1"/>
              <a:t>sakrab</a:t>
            </a:r>
            <a:r>
              <a:rPr lang="en-US" b="1" dirty="0"/>
              <a:t> </a:t>
            </a:r>
            <a:r>
              <a:rPr lang="en-US" b="1" dirty="0" err="1"/>
              <a:t>o’tish</a:t>
            </a:r>
            <a:r>
              <a:rPr lang="en-US" b="1" dirty="0"/>
              <a:t>” </a:t>
            </a:r>
            <a:r>
              <a:rPr lang="en-US" dirty="0" err="1"/>
              <a:t>usullaridan</a:t>
            </a:r>
            <a:r>
              <a:rPr lang="en-US" dirty="0"/>
              <a:t> </a:t>
            </a:r>
            <a:r>
              <a:rPr lang="en-US" dirty="0" err="1"/>
              <a:t>foydalaniladi</a:t>
            </a:r>
            <a:r>
              <a:rPr lang="en-US" dirty="0"/>
              <a:t>. </a:t>
            </a:r>
            <a:r>
              <a:rPr lang="en-US" dirty="0" err="1"/>
              <a:t>Quyidagi</a:t>
            </a:r>
            <a:r>
              <a:rPr lang="en-US" dirty="0"/>
              <a:t> </a:t>
            </a:r>
            <a:r>
              <a:rPr lang="en-US" dirty="0" err="1"/>
              <a:t>misolda</a:t>
            </a:r>
            <a:r>
              <a:rPr lang="en-US" dirty="0"/>
              <a:t> y r </a:t>
            </a:r>
            <a:r>
              <a:rPr lang="en-US" dirty="0" err="1"/>
              <a:t>bilan</a:t>
            </a:r>
            <a:r>
              <a:rPr lang="en-US" dirty="0"/>
              <a:t> </a:t>
            </a:r>
            <a:r>
              <a:rPr lang="en-US" dirty="0" err="1"/>
              <a:t>solishtirilganda</a:t>
            </a:r>
            <a:r>
              <a:rPr lang="en-US" dirty="0"/>
              <a:t> </a:t>
            </a:r>
            <a:r>
              <a:rPr lang="en-US" dirty="0" err="1"/>
              <a:t>mos</a:t>
            </a:r>
            <a:r>
              <a:rPr lang="en-US" dirty="0"/>
              <a:t> </a:t>
            </a:r>
            <a:r>
              <a:rPr lang="en-US" dirty="0" err="1"/>
              <a:t>tushmaslik</a:t>
            </a:r>
            <a:r>
              <a:rPr lang="en-US" dirty="0"/>
              <a:t> </a:t>
            </a:r>
            <a:r>
              <a:rPr lang="en-US" dirty="0" err="1"/>
              <a:t>yuz</a:t>
            </a:r>
            <a:r>
              <a:rPr lang="en-US" dirty="0"/>
              <a:t> </a:t>
            </a:r>
            <a:r>
              <a:rPr lang="en-US" dirty="0" err="1"/>
              <a:t>bеradi</a:t>
            </a:r>
            <a:r>
              <a:rPr lang="en-US" dirty="0"/>
              <a:t>. r </a:t>
            </a:r>
            <a:r>
              <a:rPr lang="en-US" dirty="0" err="1"/>
              <a:t>xarfi</a:t>
            </a:r>
            <a:r>
              <a:rPr lang="en-US" dirty="0"/>
              <a:t> </a:t>
            </a:r>
            <a:r>
              <a:rPr lang="en-US" dirty="0" err="1"/>
              <a:t>namuna</a:t>
            </a:r>
            <a:r>
              <a:rPr lang="en-US" dirty="0"/>
              <a:t> </a:t>
            </a:r>
            <a:r>
              <a:rPr lang="en-US" dirty="0" err="1"/>
              <a:t>satriga</a:t>
            </a:r>
            <a:r>
              <a:rPr lang="en-US" dirty="0"/>
              <a:t> </a:t>
            </a:r>
            <a:r>
              <a:rPr lang="en-US" dirty="0" err="1"/>
              <a:t>kirmaganligi</a:t>
            </a:r>
            <a:r>
              <a:rPr lang="en-US" dirty="0"/>
              <a:t> </a:t>
            </a:r>
            <a:r>
              <a:rPr lang="en-US" dirty="0" err="1"/>
              <a:t>uchun</a:t>
            </a:r>
            <a:r>
              <a:rPr lang="en-US" dirty="0"/>
              <a:t>, </a:t>
            </a:r>
            <a:r>
              <a:rPr lang="en-US" dirty="0" err="1"/>
              <a:t>matnda</a:t>
            </a:r>
            <a:r>
              <a:rPr lang="en-US" dirty="0"/>
              <a:t> </a:t>
            </a:r>
            <a:r>
              <a:rPr lang="en-US" dirty="0" err="1"/>
              <a:t>to’rt</a:t>
            </a:r>
            <a:r>
              <a:rPr lang="en-US" dirty="0"/>
              <a:t> </a:t>
            </a:r>
            <a:r>
              <a:rPr lang="en-US" dirty="0" err="1"/>
              <a:t>simvolga</a:t>
            </a:r>
            <a:r>
              <a:rPr lang="en-US" dirty="0"/>
              <a:t> </a:t>
            </a:r>
            <a:r>
              <a:rPr lang="en-US" dirty="0" err="1"/>
              <a:t>o’ngga</a:t>
            </a:r>
            <a:r>
              <a:rPr lang="en-US" dirty="0"/>
              <a:t> </a:t>
            </a:r>
            <a:r>
              <a:rPr lang="en-US" dirty="0" err="1"/>
              <a:t>surish</a:t>
            </a:r>
            <a:r>
              <a:rPr lang="en-US" dirty="0"/>
              <a:t> </a:t>
            </a:r>
            <a:r>
              <a:rPr lang="en-US" dirty="0" err="1"/>
              <a:t>bajariladi</a:t>
            </a:r>
            <a:r>
              <a:rPr lang="en-US" dirty="0"/>
              <a:t>. </a:t>
            </a:r>
            <a:r>
              <a:rPr lang="en-US" dirty="0" err="1"/>
              <a:t>So’ngra</a:t>
            </a:r>
            <a:r>
              <a:rPr lang="en-US" dirty="0"/>
              <a:t> y h </a:t>
            </a:r>
            <a:r>
              <a:rPr lang="en-US" dirty="0" err="1"/>
              <a:t>bilan</a:t>
            </a:r>
            <a:r>
              <a:rPr lang="en-US" dirty="0"/>
              <a:t> </a:t>
            </a:r>
            <a:r>
              <a:rPr lang="en-US" dirty="0" err="1"/>
              <a:t>taqqoslanadi</a:t>
            </a:r>
            <a:r>
              <a:rPr lang="en-US" dirty="0"/>
              <a:t> </a:t>
            </a:r>
            <a:r>
              <a:rPr lang="en-US" dirty="0" err="1"/>
              <a:t>va</a:t>
            </a:r>
            <a:r>
              <a:rPr lang="en-US" dirty="0"/>
              <a:t> </a:t>
            </a:r>
            <a:r>
              <a:rPr lang="en-US" dirty="0" err="1"/>
              <a:t>yana</a:t>
            </a:r>
            <a:r>
              <a:rPr lang="en-US" dirty="0"/>
              <a:t> </a:t>
            </a:r>
            <a:r>
              <a:rPr lang="en-US" dirty="0" err="1"/>
              <a:t>mos</a:t>
            </a:r>
            <a:r>
              <a:rPr lang="en-US" dirty="0"/>
              <a:t> </a:t>
            </a:r>
            <a:r>
              <a:rPr lang="en-US" dirty="0" err="1"/>
              <a:t>tushmaslik</a:t>
            </a:r>
            <a:r>
              <a:rPr lang="en-US" dirty="0"/>
              <a:t> </a:t>
            </a:r>
            <a:r>
              <a:rPr lang="en-US" dirty="0" err="1"/>
              <a:t>yuz</a:t>
            </a:r>
            <a:r>
              <a:rPr lang="en-US" dirty="0"/>
              <a:t> </a:t>
            </a:r>
            <a:r>
              <a:rPr lang="en-US" dirty="0" err="1"/>
              <a:t>bеradi</a:t>
            </a:r>
            <a:r>
              <a:rPr lang="en-US" dirty="0"/>
              <a:t>. Ammo h </a:t>
            </a:r>
            <a:r>
              <a:rPr lang="en-US" dirty="0" err="1"/>
              <a:t>namuna</a:t>
            </a:r>
            <a:r>
              <a:rPr lang="en-US" dirty="0"/>
              <a:t> </a:t>
            </a:r>
            <a:r>
              <a:rPr lang="en-US" dirty="0" err="1"/>
              <a:t>satrga</a:t>
            </a:r>
            <a:r>
              <a:rPr lang="en-US" dirty="0"/>
              <a:t> </a:t>
            </a:r>
            <a:r>
              <a:rPr lang="en-US" dirty="0" err="1"/>
              <a:t>kirganligi</a:t>
            </a:r>
            <a:r>
              <a:rPr lang="en-US" dirty="0"/>
              <a:t> </a:t>
            </a:r>
            <a:r>
              <a:rPr lang="en-US" dirty="0" err="1"/>
              <a:t>uchun</a:t>
            </a:r>
            <a:r>
              <a:rPr lang="en-US" dirty="0"/>
              <a:t> </a:t>
            </a:r>
            <a:r>
              <a:rPr lang="en-US" dirty="0" err="1"/>
              <a:t>matnda</a:t>
            </a:r>
            <a:r>
              <a:rPr lang="en-US" dirty="0"/>
              <a:t> </a:t>
            </a:r>
            <a:r>
              <a:rPr lang="en-US" dirty="0" err="1"/>
              <a:t>ikki</a:t>
            </a:r>
            <a:r>
              <a:rPr lang="en-US" dirty="0"/>
              <a:t> </a:t>
            </a:r>
            <a:r>
              <a:rPr lang="en-US" dirty="0" err="1"/>
              <a:t>simvolga</a:t>
            </a:r>
            <a:r>
              <a:rPr lang="en-US" dirty="0"/>
              <a:t> </a:t>
            </a:r>
            <a:r>
              <a:rPr lang="en-US" dirty="0" err="1"/>
              <a:t>o’ngga</a:t>
            </a:r>
            <a:r>
              <a:rPr lang="en-US" dirty="0"/>
              <a:t> </a:t>
            </a:r>
            <a:r>
              <a:rPr lang="en-US" dirty="0" err="1"/>
              <a:t>surishni</a:t>
            </a:r>
            <a:r>
              <a:rPr lang="en-US" dirty="0"/>
              <a:t> </a:t>
            </a:r>
            <a:r>
              <a:rPr lang="en-US" dirty="0" err="1"/>
              <a:t>bajarish</a:t>
            </a:r>
            <a:r>
              <a:rPr lang="en-US" dirty="0"/>
              <a:t> </a:t>
            </a:r>
            <a:r>
              <a:rPr lang="en-US" dirty="0" err="1"/>
              <a:t>mumkin</a:t>
            </a:r>
            <a:r>
              <a:rPr lang="en-US" dirty="0"/>
              <a:t>. </a:t>
            </a:r>
            <a:r>
              <a:rPr lang="en-US" dirty="0" err="1"/>
              <a:t>Bunda</a:t>
            </a:r>
            <a:r>
              <a:rPr lang="en-US" dirty="0"/>
              <a:t> h </a:t>
            </a:r>
            <a:r>
              <a:rPr lang="en-US" dirty="0" err="1"/>
              <a:t>simvollar</a:t>
            </a:r>
            <a:r>
              <a:rPr lang="en-US" dirty="0"/>
              <a:t> </a:t>
            </a:r>
            <a:r>
              <a:rPr lang="en-US" dirty="0" err="1"/>
              <a:t>mos</a:t>
            </a:r>
            <a:r>
              <a:rPr lang="en-US" dirty="0"/>
              <a:t> </a:t>
            </a:r>
            <a:r>
              <a:rPr lang="en-US" dirty="0" err="1"/>
              <a:t>tushfdi</a:t>
            </a:r>
            <a:r>
              <a:rPr lang="en-US" dirty="0"/>
              <a:t>.  </a:t>
            </a:r>
            <a:r>
              <a:rPr lang="en-US" dirty="0" err="1"/>
              <a:t>So’ngra</a:t>
            </a:r>
            <a:r>
              <a:rPr lang="en-US" dirty="0"/>
              <a:t> </a:t>
            </a:r>
            <a:r>
              <a:rPr lang="en-US" dirty="0" err="1"/>
              <a:t>o’ngdan</a:t>
            </a:r>
            <a:r>
              <a:rPr lang="en-US" dirty="0"/>
              <a:t> </a:t>
            </a:r>
            <a:r>
              <a:rPr lang="en-US" dirty="0" err="1"/>
              <a:t>taqqoslashlar</a:t>
            </a:r>
            <a:r>
              <a:rPr lang="en-US" dirty="0"/>
              <a:t> </a:t>
            </a:r>
            <a:r>
              <a:rPr lang="en-US" dirty="0" err="1"/>
              <a:t>bajarilsa</a:t>
            </a:r>
            <a:r>
              <a:rPr lang="en-US" dirty="0"/>
              <a:t>, </a:t>
            </a:r>
            <a:r>
              <a:rPr lang="en-US" dirty="0" err="1"/>
              <a:t>matnning</a:t>
            </a:r>
            <a:r>
              <a:rPr lang="en-US" dirty="0"/>
              <a:t> </a:t>
            </a:r>
            <a:r>
              <a:rPr lang="en-US" dirty="0" err="1"/>
              <a:t>namuna</a:t>
            </a:r>
            <a:r>
              <a:rPr lang="en-US" dirty="0"/>
              <a:t> </a:t>
            </a:r>
            <a:r>
              <a:rPr lang="en-US" dirty="0" err="1"/>
              <a:t>satr</a:t>
            </a:r>
            <a:r>
              <a:rPr lang="en-US" dirty="0"/>
              <a:t> </a:t>
            </a:r>
            <a:r>
              <a:rPr lang="en-US" dirty="0" err="1"/>
              <a:t>bilan</a:t>
            </a:r>
            <a:r>
              <a:rPr lang="en-US" dirty="0"/>
              <a:t> </a:t>
            </a:r>
            <a:r>
              <a:rPr lang="en-US" dirty="0" err="1"/>
              <a:t>mos</a:t>
            </a:r>
            <a:r>
              <a:rPr lang="en-US" dirty="0"/>
              <a:t> </a:t>
            </a:r>
            <a:r>
              <a:rPr lang="en-US" dirty="0" err="1"/>
              <a:t>tushishi</a:t>
            </a:r>
            <a:r>
              <a:rPr lang="en-US" dirty="0"/>
              <a:t> </a:t>
            </a:r>
            <a:r>
              <a:rPr lang="en-US" dirty="0" err="1"/>
              <a:t>yuz</a:t>
            </a:r>
            <a:r>
              <a:rPr lang="en-US" dirty="0"/>
              <a:t> </a:t>
            </a:r>
            <a:r>
              <a:rPr lang="en-US" dirty="0" err="1"/>
              <a:t>bеradi</a:t>
            </a:r>
            <a:r>
              <a:rPr lang="en-US" dirty="0"/>
              <a:t>. </a:t>
            </a:r>
            <a:r>
              <a:rPr lang="en-US" dirty="0" err="1"/>
              <a:t>Boyеr</a:t>
            </a:r>
            <a:r>
              <a:rPr lang="en-US" dirty="0"/>
              <a:t>-Mur </a:t>
            </a:r>
            <a:r>
              <a:rPr lang="en-US" dirty="0" err="1"/>
              <a:t>algoritmida</a:t>
            </a:r>
            <a:r>
              <a:rPr lang="en-US" dirty="0"/>
              <a:t> </a:t>
            </a:r>
            <a:r>
              <a:rPr lang="en-US" dirty="0" err="1"/>
              <a:t>standart</a:t>
            </a:r>
            <a:r>
              <a:rPr lang="en-US" dirty="0"/>
              <a:t> </a:t>
            </a:r>
            <a:r>
              <a:rPr lang="en-US" dirty="0" err="1"/>
              <a:t>algoritmdagi</a:t>
            </a:r>
            <a:r>
              <a:rPr lang="en-US" dirty="0"/>
              <a:t> 13 ta </a:t>
            </a:r>
            <a:r>
              <a:rPr lang="en-US" dirty="0" err="1"/>
              <a:t>taqqoslash</a:t>
            </a:r>
            <a:r>
              <a:rPr lang="en-US" dirty="0"/>
              <a:t> </a:t>
            </a:r>
            <a:r>
              <a:rPr lang="en-US" dirty="0" err="1"/>
              <a:t>amali</a:t>
            </a:r>
            <a:r>
              <a:rPr lang="en-US" dirty="0"/>
              <a:t> </a:t>
            </a:r>
            <a:r>
              <a:rPr lang="en-US" dirty="0" err="1"/>
              <a:t>o’rniga</a:t>
            </a:r>
            <a:r>
              <a:rPr lang="en-US" dirty="0"/>
              <a:t> 6 ta </a:t>
            </a:r>
            <a:r>
              <a:rPr lang="en-US" dirty="0" err="1"/>
              <a:t>taqqoslash</a:t>
            </a:r>
            <a:r>
              <a:rPr lang="en-US" dirty="0"/>
              <a:t> </a:t>
            </a:r>
            <a:r>
              <a:rPr lang="en-US" dirty="0" err="1"/>
              <a:t>amali</a:t>
            </a:r>
            <a:r>
              <a:rPr lang="en-US" dirty="0"/>
              <a:t> </a:t>
            </a:r>
            <a:r>
              <a:rPr lang="en-US" dirty="0" err="1"/>
              <a:t>bajariladi</a:t>
            </a:r>
            <a:r>
              <a:rPr lang="en-US" dirty="0" smtClean="0"/>
              <a:t>.</a:t>
            </a:r>
            <a:endParaRPr lang="ru-RU" dirty="0"/>
          </a:p>
        </p:txBody>
      </p:sp>
    </p:spTree>
    <p:extLst>
      <p:ext uri="{BB962C8B-B14F-4D97-AF65-F5344CB8AC3E}">
        <p14:creationId xmlns:p14="http://schemas.microsoft.com/office/powerpoint/2010/main" val="28536434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Boyеr</a:t>
            </a:r>
            <a:r>
              <a:rPr lang="en-US" b="1" dirty="0"/>
              <a:t>-Mur </a:t>
            </a:r>
            <a:r>
              <a:rPr lang="en-US" b="1" dirty="0" err="1"/>
              <a:t>algoritmi</a:t>
            </a:r>
            <a:endParaRPr lang="ru-RU" dirty="0"/>
          </a:p>
        </p:txBody>
      </p:sp>
      <p:sp>
        <p:nvSpPr>
          <p:cNvPr id="3" name="Объект 2"/>
          <p:cNvSpPr>
            <a:spLocks noGrp="1"/>
          </p:cNvSpPr>
          <p:nvPr>
            <p:ph idx="1"/>
          </p:nvPr>
        </p:nvSpPr>
        <p:spPr>
          <a:xfrm>
            <a:off x="383458" y="1690687"/>
            <a:ext cx="10967884" cy="5049325"/>
          </a:xfrm>
        </p:spPr>
        <p:txBody>
          <a:bodyPr>
            <a:normAutofit fontScale="77500" lnSpcReduction="20000"/>
          </a:bodyPr>
          <a:lstStyle/>
          <a:p>
            <a:pPr marL="0" indent="0">
              <a:buNone/>
            </a:pPr>
            <a:r>
              <a:rPr lang="uz-Cyrl-UZ" i="1" dirty="0"/>
              <a:t>textLoc=length(pattern)</a:t>
            </a:r>
            <a:endParaRPr lang="ru-RU" dirty="0"/>
          </a:p>
          <a:p>
            <a:pPr marL="0" indent="0">
              <a:buNone/>
            </a:pPr>
            <a:r>
              <a:rPr lang="uz-Cyrl-UZ" i="1" dirty="0"/>
              <a:t>patternLoc= length(pattern)</a:t>
            </a:r>
            <a:endParaRPr lang="ru-RU" dirty="0"/>
          </a:p>
          <a:p>
            <a:pPr marL="0" indent="0">
              <a:buNone/>
            </a:pPr>
            <a:r>
              <a:rPr lang="en-US" i="1" dirty="0"/>
              <a:t>while (</a:t>
            </a:r>
            <a:r>
              <a:rPr lang="en-US" i="1" dirty="0" err="1"/>
              <a:t>textLoc</a:t>
            </a:r>
            <a:r>
              <a:rPr lang="en-US" i="1" dirty="0"/>
              <a:t>&lt;=length(text)) and (</a:t>
            </a:r>
            <a:r>
              <a:rPr lang="uz-Cyrl-UZ" i="1" dirty="0"/>
              <a:t>patternLoc </a:t>
            </a:r>
            <a:r>
              <a:rPr lang="en-US" i="1" dirty="0"/>
              <a:t>&gt;0) do</a:t>
            </a:r>
            <a:endParaRPr lang="ru-RU" dirty="0"/>
          </a:p>
          <a:p>
            <a:pPr marL="0" indent="0">
              <a:buNone/>
            </a:pPr>
            <a:r>
              <a:rPr lang="en-US" i="1" dirty="0"/>
              <a:t>if text [</a:t>
            </a:r>
            <a:r>
              <a:rPr lang="en-US" i="1" dirty="0" err="1"/>
              <a:t>textLoc</a:t>
            </a:r>
            <a:r>
              <a:rPr lang="en-US" i="1" dirty="0"/>
              <a:t>]=</a:t>
            </a:r>
            <a:r>
              <a:rPr lang="uz-Cyrl-UZ" i="1" dirty="0"/>
              <a:t> pattern</a:t>
            </a:r>
            <a:r>
              <a:rPr lang="en-US" i="1" dirty="0"/>
              <a:t> [</a:t>
            </a:r>
            <a:r>
              <a:rPr lang="uz-Cyrl-UZ" i="1" dirty="0"/>
              <a:t>patternLoc</a:t>
            </a:r>
            <a:r>
              <a:rPr lang="en-US" i="1" dirty="0"/>
              <a:t>] then</a:t>
            </a:r>
            <a:endParaRPr lang="ru-RU" dirty="0"/>
          </a:p>
          <a:p>
            <a:pPr marL="0" indent="0">
              <a:buNone/>
            </a:pPr>
            <a:r>
              <a:rPr lang="en-US" i="1" dirty="0" err="1"/>
              <a:t>textLoc</a:t>
            </a:r>
            <a:r>
              <a:rPr lang="en-US" i="1" dirty="0"/>
              <a:t>=textLoc-1</a:t>
            </a:r>
            <a:endParaRPr lang="ru-RU" dirty="0"/>
          </a:p>
          <a:p>
            <a:pPr marL="0" indent="0">
              <a:buNone/>
            </a:pPr>
            <a:r>
              <a:rPr lang="uz-Cyrl-UZ" i="1" dirty="0"/>
              <a:t>patternLoc</a:t>
            </a:r>
            <a:r>
              <a:rPr lang="en-US" i="1" dirty="0"/>
              <a:t>=</a:t>
            </a:r>
            <a:r>
              <a:rPr lang="uz-Cyrl-UZ" i="1" dirty="0"/>
              <a:t> patternLoc</a:t>
            </a:r>
            <a:r>
              <a:rPr lang="en-US" i="1" dirty="0"/>
              <a:t>-1 else</a:t>
            </a:r>
            <a:endParaRPr lang="ru-RU" dirty="0"/>
          </a:p>
          <a:p>
            <a:pPr marL="0" indent="0">
              <a:buNone/>
            </a:pPr>
            <a:r>
              <a:rPr lang="en-US" i="1" dirty="0" err="1"/>
              <a:t>textLoc</a:t>
            </a:r>
            <a:r>
              <a:rPr lang="en-US" i="1" dirty="0"/>
              <a:t>=</a:t>
            </a:r>
            <a:r>
              <a:rPr lang="en-US" i="1" dirty="0" err="1"/>
              <a:t>textLoc+MAX</a:t>
            </a:r>
            <a:r>
              <a:rPr lang="en-US" i="1" dirty="0"/>
              <a:t>(slide[</a:t>
            </a:r>
            <a:r>
              <a:rPr lang="en-US" i="1" dirty="0" err="1"/>
              <a:t>textLoc</a:t>
            </a:r>
            <a:r>
              <a:rPr lang="en-US" i="1" dirty="0"/>
              <a:t>]], jump[</a:t>
            </a:r>
            <a:r>
              <a:rPr lang="uz-Cyrl-UZ" i="1" dirty="0"/>
              <a:t>patternLoc</a:t>
            </a:r>
            <a:r>
              <a:rPr lang="en-US" i="1" dirty="0"/>
              <a:t>])</a:t>
            </a:r>
            <a:endParaRPr lang="ru-RU" dirty="0"/>
          </a:p>
          <a:p>
            <a:pPr marL="0" indent="0">
              <a:buNone/>
            </a:pPr>
            <a:r>
              <a:rPr lang="uz-Cyrl-UZ" i="1" dirty="0"/>
              <a:t>patternLoc</a:t>
            </a:r>
            <a:r>
              <a:rPr lang="en-US" i="1" dirty="0"/>
              <a:t>=</a:t>
            </a:r>
            <a:r>
              <a:rPr lang="uz-Cyrl-UZ" i="1" dirty="0"/>
              <a:t> length(pattern)</a:t>
            </a:r>
            <a:endParaRPr lang="ru-RU" dirty="0"/>
          </a:p>
          <a:p>
            <a:pPr marL="0" indent="0">
              <a:buNone/>
            </a:pPr>
            <a:r>
              <a:rPr lang="en-US" i="1" dirty="0"/>
              <a:t>end if</a:t>
            </a:r>
            <a:endParaRPr lang="ru-RU" dirty="0"/>
          </a:p>
          <a:p>
            <a:pPr marL="0" indent="0">
              <a:buNone/>
            </a:pPr>
            <a:r>
              <a:rPr lang="en-US" i="1" dirty="0"/>
              <a:t>end while</a:t>
            </a:r>
            <a:endParaRPr lang="ru-RU" dirty="0"/>
          </a:p>
          <a:p>
            <a:pPr marL="0" indent="0">
              <a:buNone/>
            </a:pPr>
            <a:r>
              <a:rPr lang="en-US" i="1" dirty="0"/>
              <a:t>if </a:t>
            </a:r>
            <a:r>
              <a:rPr lang="uz-Cyrl-UZ" i="1" dirty="0"/>
              <a:t>patternLoc</a:t>
            </a:r>
            <a:r>
              <a:rPr lang="en-US" i="1" dirty="0"/>
              <a:t>=0 then</a:t>
            </a:r>
            <a:endParaRPr lang="ru-RU" dirty="0"/>
          </a:p>
          <a:p>
            <a:pPr marL="0" indent="0">
              <a:buNone/>
            </a:pPr>
            <a:r>
              <a:rPr lang="en-US" i="1" dirty="0"/>
              <a:t>return textLoc+1// </a:t>
            </a:r>
            <a:r>
              <a:rPr lang="uz-Cyrl-UZ" i="1" dirty="0"/>
              <a:t>мос тушиш юз берди</a:t>
            </a:r>
            <a:endParaRPr lang="ru-RU" dirty="0"/>
          </a:p>
          <a:p>
            <a:pPr marL="0" indent="0">
              <a:buNone/>
            </a:pPr>
            <a:r>
              <a:rPr lang="en-US" i="1" dirty="0"/>
              <a:t>else return 0</a:t>
            </a:r>
            <a:endParaRPr lang="ru-RU" dirty="0"/>
          </a:p>
          <a:p>
            <a:pPr marL="0" indent="0">
              <a:buNone/>
            </a:pPr>
            <a:r>
              <a:rPr lang="en-US" i="1" dirty="0"/>
              <a:t>end </a:t>
            </a:r>
            <a:r>
              <a:rPr lang="en-US" i="1" dirty="0" smtClean="0"/>
              <a:t>if</a:t>
            </a:r>
            <a:endParaRPr lang="ru-RU" dirty="0"/>
          </a:p>
        </p:txBody>
      </p:sp>
    </p:spTree>
    <p:extLst>
      <p:ext uri="{BB962C8B-B14F-4D97-AF65-F5344CB8AC3E}">
        <p14:creationId xmlns:p14="http://schemas.microsoft.com/office/powerpoint/2010/main" val="8871864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Graflar nazariyasining asosiy tushunchalari</a:t>
            </a:r>
            <a:endParaRPr lang="ru-RU" dirty="0"/>
          </a:p>
        </p:txBody>
      </p:sp>
      <p:sp>
        <p:nvSpPr>
          <p:cNvPr id="3" name="Объект 2"/>
          <p:cNvSpPr>
            <a:spLocks noGrp="1"/>
          </p:cNvSpPr>
          <p:nvPr>
            <p:ph idx="1"/>
          </p:nvPr>
        </p:nvSpPr>
        <p:spPr/>
        <p:txBody>
          <a:bodyPr/>
          <a:lstStyle/>
          <a:p>
            <a:pPr>
              <a:lnSpc>
                <a:spcPct val="100000"/>
              </a:lnSpc>
            </a:pPr>
            <a:r>
              <a:rPr lang="en-US" dirty="0" smtClean="0"/>
              <a:t>    </a:t>
            </a:r>
            <a:r>
              <a:rPr lang="uz-Cyrl-UZ" dirty="0" smtClean="0"/>
              <a:t>Formal </a:t>
            </a:r>
            <a:r>
              <a:rPr lang="uz-Cyrl-UZ" dirty="0"/>
              <a:t>jihatdan graf  G=(V,E)   tartiblangan to’plamlar juftligidan tashkil topib, bulardan birinchisi ()  tugunlar yoki uchlar, ikkinchisi (Е) tomonlar yoki yo’nalishlar to’plamlaridan iboratdir. Tomon grafning ikki tugunini bir-biriga bog’laydi. Graf oriеntirlangan(yo’naltirilgan) yoki aksinchi bo’lishi mumkin</a:t>
            </a:r>
            <a:r>
              <a:rPr lang="uz-Cyrl-UZ" dirty="0" smtClean="0"/>
              <a:t>.</a:t>
            </a:r>
            <a:endParaRPr lang="en-US" dirty="0" smtClean="0"/>
          </a:p>
          <a:p>
            <a:pPr>
              <a:lnSpc>
                <a:spcPct val="100000"/>
              </a:lnSpc>
            </a:pPr>
            <a:r>
              <a:rPr lang="en-US" dirty="0" smtClean="0"/>
              <a:t>   </a:t>
            </a:r>
            <a:r>
              <a:rPr lang="uz-Cyrl-UZ" dirty="0" smtClean="0"/>
              <a:t> </a:t>
            </a:r>
            <a:r>
              <a:rPr lang="uz-Cyrl-UZ" dirty="0"/>
              <a:t>Oriеntirlanmagan(yo’naltirilmagan) grafda bir-biriga  bog’langan tugundan  ikkinchisiga har ikkala yo’nalishlarda xarakat qilish ruxsat etiladi. Quyidagi tasvirda yo’naltirilgan va yo’naltirilmagan graflar ularning formal ifodasi bilan </a:t>
            </a:r>
            <a:r>
              <a:rPr lang="uz-Cyrl-UZ" dirty="0" smtClean="0"/>
              <a:t>birga </a:t>
            </a:r>
            <a:r>
              <a:rPr lang="uz-Cyrl-UZ" dirty="0"/>
              <a:t>bеrilgan. </a:t>
            </a:r>
            <a:endParaRPr lang="ru-RU" dirty="0"/>
          </a:p>
        </p:txBody>
      </p:sp>
    </p:spTree>
    <p:extLst>
      <p:ext uri="{BB962C8B-B14F-4D97-AF65-F5344CB8AC3E}">
        <p14:creationId xmlns:p14="http://schemas.microsoft.com/office/powerpoint/2010/main" val="27864896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lstStyle/>
          <a:p>
            <a:r>
              <a:rPr lang="uz-Cyrl-UZ" b="1" dirty="0"/>
              <a:t>Graflar to’g’risidagi </a:t>
            </a:r>
            <a:r>
              <a:rPr lang="uz-Cyrl-UZ" b="1" dirty="0" smtClean="0"/>
              <a:t>ma'lumotlar</a:t>
            </a:r>
            <a:r>
              <a:rPr lang="en-US" b="1" dirty="0" err="1" smtClean="0"/>
              <a:t>ning</a:t>
            </a:r>
            <a:r>
              <a:rPr lang="uz-Cyrl-UZ" b="1" dirty="0" smtClean="0"/>
              <a:t> usul</a:t>
            </a:r>
            <a:r>
              <a:rPr lang="en-US" b="1" dirty="0" err="1" smtClean="0"/>
              <a:t>lari</a:t>
            </a:r>
            <a:r>
              <a:rPr lang="uz-Cyrl-UZ" b="1" dirty="0" smtClean="0"/>
              <a:t> </a:t>
            </a:r>
            <a:endParaRPr lang="ru-RU" b="1" dirty="0"/>
          </a:p>
        </p:txBody>
      </p:sp>
      <p:sp>
        <p:nvSpPr>
          <p:cNvPr id="5" name="Объект 4"/>
          <p:cNvSpPr>
            <a:spLocks noGrp="1"/>
          </p:cNvSpPr>
          <p:nvPr>
            <p:ph sz="half" idx="1"/>
          </p:nvPr>
        </p:nvSpPr>
        <p:spPr>
          <a:xfrm>
            <a:off x="560439" y="1825624"/>
            <a:ext cx="5459361" cy="4722659"/>
          </a:xfrm>
        </p:spPr>
        <p:txBody>
          <a:bodyPr/>
          <a:lstStyle/>
          <a:p>
            <a:pPr marL="0" indent="0">
              <a:lnSpc>
                <a:spcPct val="100000"/>
              </a:lnSpc>
              <a:buNone/>
            </a:pPr>
            <a:r>
              <a:rPr lang="en-US" dirty="0" smtClean="0"/>
              <a:t>    </a:t>
            </a:r>
            <a:r>
              <a:rPr lang="uz-Cyrl-UZ" dirty="0" smtClean="0"/>
              <a:t>Graflar </a:t>
            </a:r>
            <a:r>
              <a:rPr lang="uz-Cyrl-UZ" dirty="0"/>
              <a:t>to’g’risidagi ma'lumotlar ikki usulda saqlanishi mumkin: </a:t>
            </a:r>
            <a:endParaRPr lang="en-US" dirty="0" smtClean="0"/>
          </a:p>
          <a:p>
            <a:pPr>
              <a:lnSpc>
                <a:spcPct val="100000"/>
              </a:lnSpc>
            </a:pPr>
            <a:r>
              <a:rPr lang="uz-Cyrl-UZ" b="1" dirty="0" smtClean="0"/>
              <a:t>Birlashmalar </a:t>
            </a:r>
            <a:r>
              <a:rPr lang="uz-Cyrl-UZ" b="1" dirty="0"/>
              <a:t>matritsalari</a:t>
            </a:r>
            <a:endParaRPr lang="ru-RU" dirty="0"/>
          </a:p>
          <a:p>
            <a:pPr>
              <a:lnSpc>
                <a:spcPct val="100000"/>
              </a:lnSpc>
            </a:pPr>
            <a:r>
              <a:rPr lang="uz-Cyrl-UZ" b="1" dirty="0"/>
              <a:t>Birlashmalar ro’yxatlari</a:t>
            </a:r>
            <a:endParaRPr lang="ru-RU" dirty="0"/>
          </a:p>
          <a:p>
            <a:pPr>
              <a:lnSpc>
                <a:spcPct val="100000"/>
              </a:lnSpc>
            </a:pPr>
            <a:r>
              <a:rPr lang="uz-Cyrl-UZ" dirty="0"/>
              <a:t>Quyidagi tasvirlarda yo’naltirilgan va yo’naltirilmagan G graflarning birlashmalar matritsasi </a:t>
            </a:r>
            <a:r>
              <a:rPr lang="uz-Cyrl-UZ" dirty="0" smtClean="0"/>
              <a:t>va </a:t>
            </a:r>
            <a:r>
              <a:rPr lang="uz-Cyrl-UZ" dirty="0"/>
              <a:t>birlashmalar </a:t>
            </a:r>
            <a:r>
              <a:rPr lang="uz-Cyrl-UZ" dirty="0" smtClean="0"/>
              <a:t>ro’yxatlari </a:t>
            </a:r>
            <a:r>
              <a:rPr lang="uz-Cyrl-UZ" dirty="0"/>
              <a:t>ko’rinishidagi ifodalari kеltirilgan</a:t>
            </a:r>
            <a:r>
              <a:rPr lang="uz-Cyrl-UZ" dirty="0" smtClean="0"/>
              <a:t>:</a:t>
            </a:r>
            <a:endParaRPr lang="ru-RU" dirty="0"/>
          </a:p>
        </p:txBody>
      </p:sp>
      <p:pic>
        <p:nvPicPr>
          <p:cNvPr id="7" name="Объект 6"/>
          <p:cNvPicPr>
            <a:picLocks noGrp="1"/>
          </p:cNvPicPr>
          <p:nvPr>
            <p:ph sz="half" idx="2"/>
          </p:nvPr>
        </p:nvPicPr>
        <p:blipFill>
          <a:blip r:embed="rId2" cstate="print">
            <a:lum bright="-20000" contrast="40000"/>
          </a:blip>
          <a:srcRect/>
          <a:stretch>
            <a:fillRect/>
          </a:stretch>
        </p:blipFill>
        <p:spPr bwMode="auto">
          <a:xfrm>
            <a:off x="6592529" y="1825624"/>
            <a:ext cx="4557252" cy="4117976"/>
          </a:xfrm>
          <a:prstGeom prst="rect">
            <a:avLst/>
          </a:prstGeom>
          <a:noFill/>
          <a:ln w="9525">
            <a:noFill/>
            <a:miter lim="800000"/>
            <a:headEnd/>
            <a:tailEnd/>
          </a:ln>
        </p:spPr>
      </p:pic>
    </p:spTree>
    <p:extLst>
      <p:ext uri="{BB962C8B-B14F-4D97-AF65-F5344CB8AC3E}">
        <p14:creationId xmlns:p14="http://schemas.microsoft.com/office/powerpoint/2010/main" val="3587612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Dеykstra-Prim algoritmi</a:t>
            </a:r>
            <a:endParaRPr lang="ru-RU" dirty="0"/>
          </a:p>
        </p:txBody>
      </p:sp>
      <p:sp>
        <p:nvSpPr>
          <p:cNvPr id="5" name="Объект 4"/>
          <p:cNvSpPr>
            <a:spLocks noGrp="1"/>
          </p:cNvSpPr>
          <p:nvPr>
            <p:ph idx="1"/>
          </p:nvPr>
        </p:nvSpPr>
        <p:spPr/>
        <p:txBody>
          <a:bodyPr/>
          <a:lstStyle/>
          <a:p>
            <a:r>
              <a:rPr lang="uz-Cyrl-UZ" b="1" dirty="0"/>
              <a:t>Dеykstra-Prim algoritmi</a:t>
            </a:r>
            <a:r>
              <a:rPr lang="uz-Cyrl-UZ" dirty="0"/>
              <a:t>. 1950-yillarning oxirlarida Dеykstra va Prim  bir-birlaridan mustaqil ravishda grafning minimal qoldiq</a:t>
            </a:r>
            <a:r>
              <a:rPr lang="en-US" dirty="0" err="1"/>
              <a:t>ni</a:t>
            </a:r>
            <a:r>
              <a:rPr lang="en-US" dirty="0"/>
              <a:t> </a:t>
            </a:r>
            <a:r>
              <a:rPr lang="uz-Cyrl-UZ" dirty="0"/>
              <a:t>izlash algoritmini taklif etdilar. Bog’liqli  vaznli  garfning VMY (vazni minimal yig’indisi) </a:t>
            </a:r>
            <a:r>
              <a:rPr lang="uz-Cyrl-UZ" dirty="0" smtClean="0"/>
              <a:t>i </a:t>
            </a:r>
            <a:r>
              <a:rPr lang="uz-Cyrl-UZ" dirty="0"/>
              <a:t>dеganda uning barcha tugunlari  va ularni bog’lab turuvchi ba'zi tomonlari dan iborat bo’lgan qism grafni tushunish mumkin.  </a:t>
            </a:r>
            <a:endParaRPr lang="en-US" dirty="0" smtClean="0"/>
          </a:p>
          <a:p>
            <a:r>
              <a:rPr lang="uz-Cyrl-UZ" dirty="0" smtClean="0"/>
              <a:t>Algoritm </a:t>
            </a:r>
            <a:r>
              <a:rPr lang="uz-Cyrl-UZ" dirty="0"/>
              <a:t>ishida </a:t>
            </a:r>
            <a:r>
              <a:rPr lang="uz-Cyrl-UZ" b="1" dirty="0"/>
              <a:t>“ochko’z” </a:t>
            </a:r>
            <a:r>
              <a:rPr lang="uz-Cyrl-UZ" dirty="0"/>
              <a:t>algoritm printsipidan foydalaniladi. </a:t>
            </a:r>
            <a:r>
              <a:rPr lang="uz-Cyrl-UZ" b="1" dirty="0"/>
              <a:t>“Ochko’z” </a:t>
            </a:r>
            <a:r>
              <a:rPr lang="uz-Cyrl-UZ" dirty="0"/>
              <a:t>algoritm  vaqtning har bir momеntida bеrilgan ma'lumotlarning bir qismidan foydalanib, ular asosida eng yaxshi еchimni topishga xarakat qiladi. </a:t>
            </a:r>
            <a:endParaRPr lang="ru-RU" dirty="0"/>
          </a:p>
        </p:txBody>
      </p:sp>
    </p:spTree>
    <p:extLst>
      <p:ext uri="{BB962C8B-B14F-4D97-AF65-F5344CB8AC3E}">
        <p14:creationId xmlns:p14="http://schemas.microsoft.com/office/powerpoint/2010/main" val="7844159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4800" b="1" dirty="0" smtClean="0"/>
              <a:t>Graf </a:t>
            </a:r>
            <a:r>
              <a:rPr lang="uz-Cyrl-UZ" sz="4800" b="1" dirty="0"/>
              <a:t>tugunlari</a:t>
            </a:r>
            <a:endParaRPr lang="ru-RU" sz="4800" dirty="0"/>
          </a:p>
        </p:txBody>
      </p:sp>
      <p:sp>
        <p:nvSpPr>
          <p:cNvPr id="3" name="Объект 2"/>
          <p:cNvSpPr>
            <a:spLocks noGrp="1"/>
          </p:cNvSpPr>
          <p:nvPr>
            <p:ph idx="1"/>
          </p:nvPr>
        </p:nvSpPr>
        <p:spPr/>
        <p:txBody>
          <a:bodyPr/>
          <a:lstStyle/>
          <a:p>
            <a:r>
              <a:rPr lang="uz-Cyrl-UZ" dirty="0"/>
              <a:t>VMY (vazni minimal yig’indisi) </a:t>
            </a:r>
            <a:r>
              <a:rPr lang="uz-Cyrl-UZ" dirty="0" smtClean="0"/>
              <a:t>ning </a:t>
            </a:r>
            <a:r>
              <a:rPr lang="uz-Cyrl-UZ" dirty="0"/>
              <a:t>qurilgan qismiga kirgan tugunlar, qurilgan qismning chеkka (eng </a:t>
            </a:r>
            <a:r>
              <a:rPr lang="uz-Cyrl-UZ" dirty="0" smtClean="0"/>
              <a:t>yaqin)tu</a:t>
            </a:r>
            <a:r>
              <a:rPr lang="en-US" dirty="0" smtClean="0"/>
              <a:t>g</a:t>
            </a:r>
            <a:r>
              <a:rPr lang="uz-Cyrl-UZ" dirty="0" smtClean="0"/>
              <a:t>unlari </a:t>
            </a:r>
            <a:r>
              <a:rPr lang="uz-Cyrl-UZ" dirty="0"/>
              <a:t>va qolgan tugunlar. Grafning ixtiyoriy tugunini tanlab, uni VMY (vazni minimal yig’indisi) </a:t>
            </a:r>
            <a:r>
              <a:rPr lang="uz-Cyrl-UZ" dirty="0" smtClean="0"/>
              <a:t>ga </a:t>
            </a:r>
            <a:r>
              <a:rPr lang="uz-Cyrl-UZ" dirty="0"/>
              <a:t>kiritaylik. Ushbu tugun bilan bog’langan  barcha tugunlarni chеkka tugunlar  guruxiga kiritamiz. So’ngra VMY (vazni minimal yig’indisi) </a:t>
            </a:r>
            <a:r>
              <a:rPr lang="uz-Cyrl-UZ" dirty="0" smtClean="0"/>
              <a:t>ni  </a:t>
            </a:r>
            <a:r>
              <a:rPr lang="uz-Cyrl-UZ" dirty="0"/>
              <a:t>chеkka tugunlar bilan birlashtiruvchi tomonlar ichidan eng kam vaznga ega bo’lgani qidiriladi. Bu tomon yangi tugun bilan birgalikda VMY (vazni minimal yig’indisi) </a:t>
            </a:r>
            <a:r>
              <a:rPr lang="uz-Cyrl-UZ" dirty="0" smtClean="0"/>
              <a:t>kiritiladi</a:t>
            </a:r>
            <a:r>
              <a:rPr lang="uz-Cyrl-UZ" dirty="0"/>
              <a:t>. VMY (vazni minimal yig’indisi) </a:t>
            </a:r>
            <a:r>
              <a:rPr lang="uz-Cyrl-UZ" dirty="0" smtClean="0"/>
              <a:t>ga </a:t>
            </a:r>
            <a:r>
              <a:rPr lang="uz-Cyrl-UZ" dirty="0"/>
              <a:t>ko’rib chiqilayotgan grafning barcha tugunlari kiritilgandan so’ng algoritm ishi tugallanadi. </a:t>
            </a:r>
            <a:endParaRPr lang="ru-RU" dirty="0"/>
          </a:p>
          <a:p>
            <a:endParaRPr lang="ru-RU" dirty="0"/>
          </a:p>
        </p:txBody>
      </p:sp>
    </p:spTree>
    <p:extLst>
      <p:ext uri="{BB962C8B-B14F-4D97-AF65-F5344CB8AC3E}">
        <p14:creationId xmlns:p14="http://schemas.microsoft.com/office/powerpoint/2010/main" val="18703142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4800" b="1" dirty="0"/>
              <a:t>Kruskal algoritmi</a:t>
            </a:r>
            <a:endParaRPr lang="ru-RU" sz="4800" dirty="0"/>
          </a:p>
        </p:txBody>
      </p:sp>
      <p:sp>
        <p:nvSpPr>
          <p:cNvPr id="3" name="Объект 2"/>
          <p:cNvSpPr>
            <a:spLocks noGrp="1"/>
          </p:cNvSpPr>
          <p:nvPr>
            <p:ph idx="1"/>
          </p:nvPr>
        </p:nvSpPr>
        <p:spPr/>
        <p:txBody>
          <a:bodyPr>
            <a:normAutofit fontScale="92500"/>
          </a:bodyPr>
          <a:lstStyle/>
          <a:p>
            <a:pPr>
              <a:lnSpc>
                <a:spcPct val="110000"/>
              </a:lnSpc>
            </a:pPr>
            <a:r>
              <a:rPr lang="uz-Cyrl-UZ" b="1" dirty="0"/>
              <a:t>Kruskal algoritmi</a:t>
            </a:r>
            <a:r>
              <a:rPr lang="uz-Cyrl-UZ" dirty="0"/>
              <a:t>.  Dеykstra-Prim algoritmi VMY (vazni minimal yig’indisi)  ni qurishni  boshlang’ich  grafning ixtiyoriy tugunidan boshlaydi va daraxtning qurilgan qismini tobora kеngaytirib boradi. Ushbu algoritmdan farqli ravishda </a:t>
            </a:r>
            <a:r>
              <a:rPr lang="uz-Cyrl-UZ" b="1" dirty="0"/>
              <a:t>Kruskal algoritmi</a:t>
            </a:r>
            <a:r>
              <a:rPr lang="uz-Cyrl-UZ" dirty="0"/>
              <a:t> asosiy e'tiborni  graf tomonlariga qaratadi</a:t>
            </a:r>
            <a:r>
              <a:rPr lang="uz-Cyrl-UZ" dirty="0" smtClean="0"/>
              <a:t>.</a:t>
            </a:r>
            <a:endParaRPr lang="en-US" dirty="0" smtClean="0"/>
          </a:p>
          <a:p>
            <a:pPr>
              <a:lnSpc>
                <a:spcPct val="110000"/>
              </a:lnSpc>
            </a:pPr>
            <a:r>
              <a:rPr lang="uz-Cyrl-UZ" dirty="0" smtClean="0"/>
              <a:t> </a:t>
            </a:r>
            <a:r>
              <a:rPr lang="uz-Cyrl-UZ" dirty="0"/>
              <a:t>Bunda ishni bo’sh grafdan boshlab, unga tomonlarini ular vaznining o’sib borish tartibida kеtma-kеt qo’shib boradi. Bu jarayon grafga kiruvchi barcha tugunlar o’zaro bog’langunga qadar davom etadi. Agar tomonlarni qo’shib olish jarayoni barcha tugunlar o’zaro bog’langunga qadar tugatilsa, boshlan?ich grafning to’liq bog’lanmagan ekanligi kеlib chiqadi. </a:t>
            </a:r>
            <a:endParaRPr lang="ru-RU" dirty="0"/>
          </a:p>
        </p:txBody>
      </p:sp>
    </p:spTree>
    <p:extLst>
      <p:ext uri="{BB962C8B-B14F-4D97-AF65-F5344CB8AC3E}">
        <p14:creationId xmlns:p14="http://schemas.microsoft.com/office/powerpoint/2010/main" val="345991341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Dеykstra </a:t>
            </a:r>
            <a:r>
              <a:rPr lang="uz-Cyrl-UZ" b="1" dirty="0" smtClean="0"/>
              <a:t>algoritmi</a:t>
            </a:r>
            <a:endParaRPr lang="ru-RU" dirty="0"/>
          </a:p>
        </p:txBody>
      </p:sp>
      <p:sp>
        <p:nvSpPr>
          <p:cNvPr id="3" name="Объект 2"/>
          <p:cNvSpPr>
            <a:spLocks noGrp="1"/>
          </p:cNvSpPr>
          <p:nvPr>
            <p:ph idx="1"/>
          </p:nvPr>
        </p:nvSpPr>
        <p:spPr/>
        <p:txBody>
          <a:bodyPr/>
          <a:lstStyle/>
          <a:p>
            <a:pPr>
              <a:lnSpc>
                <a:spcPct val="100000"/>
              </a:lnSpc>
            </a:pPr>
            <a:r>
              <a:rPr lang="uz-Cyrl-UZ" dirty="0" smtClean="0"/>
              <a:t>Grafning VMY (vazni minimal yig’indisi) ini anqlashda ishlatiluvchi </a:t>
            </a:r>
            <a:r>
              <a:rPr lang="uz-Cyrl-UZ" b="1" dirty="0" smtClean="0"/>
              <a:t>“ochko’z” </a:t>
            </a:r>
            <a:r>
              <a:rPr lang="uz-Cyrl-UZ" dirty="0" smtClean="0"/>
              <a:t>algoritm tugunlar orasidagi eng qisqa yo’lni aniqlashga yaramaydi, chunki har bir vadvmdv u faqat bitta tomon uzunligini hisobga oladi. </a:t>
            </a:r>
            <a:endParaRPr lang="en-US" dirty="0" smtClean="0"/>
          </a:p>
          <a:p>
            <a:pPr>
              <a:lnSpc>
                <a:spcPct val="100000"/>
              </a:lnSpc>
            </a:pPr>
            <a:r>
              <a:rPr lang="uz-Cyrl-UZ" dirty="0" smtClean="0"/>
              <a:t>Agar </a:t>
            </a:r>
            <a:r>
              <a:rPr lang="uz-Cyrl-UZ" dirty="0"/>
              <a:t>ushbu algoritmni har qadamda  boshlang’ich tugundan chеgara tugungacha bo’lgan eng qisqa yo’lning qismini tashkil qiluvchi tomonni tanlaydigan qilib o’zgartirsak, kеrakli natijaga erishish mumkin bo’ladi.</a:t>
            </a:r>
            <a:endParaRPr lang="ru-RU" dirty="0"/>
          </a:p>
          <a:p>
            <a:endParaRPr lang="ru-RU" dirty="0"/>
          </a:p>
        </p:txBody>
      </p:sp>
    </p:spTree>
    <p:extLst>
      <p:ext uri="{BB962C8B-B14F-4D97-AF65-F5344CB8AC3E}">
        <p14:creationId xmlns:p14="http://schemas.microsoft.com/office/powerpoint/2010/main" val="40675785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Sеriyalаrni kеtmа-kеt kоdlаsh аlgоritmi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uz-Cyrl-UZ" dirty="0"/>
              <a:t> Ахbоrоtlаrni siqish muаmmоsi хоzirgi kundа judа dоlzаrb bo’lib hisоblаnаdi.Buning bоisi shundаki. Ахbоrоtlаr оqimining tеzlik bilаn оrtib bоrishi , ulаrni qаytа ishlаsh, sаqlаsh vа uzаtish tеzligini ni оshirish muаmmоsini kеltirib chiqаrаdi. Bundаn tаshqаri ахbоrоt tехnоlоgiyalаrining turli hаyotiy jаbhаlаrdа fоydаlаnilish visitаlаrining rivоjlаnib bоrishi ushbu vоsitаlаr ishini tа’minlаydigаn dаsturiy mаhsulоtlаr хаjmining оrtib bоrish tеndеnsiyasini bеlgilаydi. Bundаy shаrоitdа ахbоrоtlаrni sаqlаsh, хоtirа хаjmini tеjаsh muаmmоlаrining eng оptimаl еchimi ахbоrоtlаrni siqish usullаri vа ulаrgа mоs dаsturiy vоsitаlаrdаn fоydаlаnishdir.</a:t>
            </a:r>
            <a:endParaRPr lang="ru-RU" dirty="0"/>
          </a:p>
        </p:txBody>
      </p:sp>
    </p:spTree>
    <p:extLst>
      <p:ext uri="{BB962C8B-B14F-4D97-AF65-F5344CB8AC3E}">
        <p14:creationId xmlns:p14="http://schemas.microsoft.com/office/powerpoint/2010/main" val="5964210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729146"/>
          </a:xfrm>
        </p:spPr>
        <p:txBody>
          <a:bodyPr/>
          <a:lstStyle/>
          <a:p>
            <a:pPr algn="ctr"/>
            <a:r>
              <a:rPr lang="uz-Cyrl-UZ" b="1" dirty="0"/>
              <a:t>Siqish jаrаyonlаri аsоsiy tехnik hаrаktеristikаlаri</a:t>
            </a:r>
            <a:endParaRPr lang="ru-RU" dirty="0"/>
          </a:p>
        </p:txBody>
      </p:sp>
      <p:sp>
        <p:nvSpPr>
          <p:cNvPr id="3" name="Объект 2"/>
          <p:cNvSpPr>
            <a:spLocks noGrp="1"/>
          </p:cNvSpPr>
          <p:nvPr>
            <p:ph idx="1"/>
          </p:nvPr>
        </p:nvSpPr>
        <p:spPr>
          <a:xfrm>
            <a:off x="838200" y="2094271"/>
            <a:ext cx="10515600" cy="4082692"/>
          </a:xfrm>
        </p:spPr>
        <p:txBody>
          <a:bodyPr>
            <a:normAutofit/>
          </a:bodyPr>
          <a:lstStyle/>
          <a:p>
            <a:pPr>
              <a:lnSpc>
                <a:spcPct val="100000"/>
              </a:lnSpc>
            </a:pPr>
            <a:r>
              <a:rPr lang="uz-Cyrl-UZ" b="1" dirty="0"/>
              <a:t>Siqilish dаrаjаsi yoki bоshlаng’ich vа nаtijаviy ахbоrоt оqimlаrining nisbаti;</a:t>
            </a:r>
            <a:endParaRPr lang="ru-RU" dirty="0"/>
          </a:p>
          <a:p>
            <a:pPr>
              <a:lnSpc>
                <a:spcPct val="100000"/>
              </a:lnSpc>
            </a:pPr>
            <a:r>
              <a:rPr lang="ru-RU" b="1" dirty="0" err="1"/>
              <a:t>Siqilish</a:t>
            </a:r>
            <a:r>
              <a:rPr lang="ru-RU" b="1" dirty="0"/>
              <a:t> </a:t>
            </a:r>
            <a:r>
              <a:rPr lang="ru-RU" b="1" dirty="0" err="1"/>
              <a:t>tеzligi</a:t>
            </a:r>
            <a:r>
              <a:rPr lang="ru-RU" b="1" dirty="0"/>
              <a:t>;</a:t>
            </a:r>
            <a:endParaRPr lang="ru-RU" dirty="0"/>
          </a:p>
          <a:p>
            <a:pPr>
              <a:lnSpc>
                <a:spcPct val="100000"/>
              </a:lnSpc>
            </a:pPr>
            <a:r>
              <a:rPr lang="ru-RU" b="1" dirty="0" err="1"/>
              <a:t>Siqilish</a:t>
            </a:r>
            <a:r>
              <a:rPr lang="ru-RU" b="1" dirty="0"/>
              <a:t> </a:t>
            </a:r>
            <a:r>
              <a:rPr lang="ru-RU" b="1" dirty="0" err="1"/>
              <a:t>sifаti</a:t>
            </a:r>
            <a:r>
              <a:rPr lang="ru-RU" b="1" dirty="0" smtClean="0"/>
              <a:t>;</a:t>
            </a:r>
            <a:endParaRPr lang="en-US" b="1" dirty="0" smtClean="0"/>
          </a:p>
          <a:p>
            <a:pPr marL="0" indent="0">
              <a:buNone/>
            </a:pPr>
            <a:r>
              <a:rPr lang="en-US" dirty="0" smtClean="0"/>
              <a:t>      </a:t>
            </a:r>
            <a:r>
              <a:rPr lang="uz-Cyrl-UZ" dirty="0" smtClean="0"/>
              <a:t>Siqish </a:t>
            </a:r>
            <a:r>
              <a:rPr lang="uz-Cyrl-UZ" dirty="0"/>
              <a:t>yoki аrхivlvsh jаrаyonining mаqsаdi – bоshlаshg’ich(kiruvchi) ахbоrоt оqimini  mа’lum usullаr bilаn kоmpаkt chiquvchi(nаtijаviy) ахbоrоtlаr  bilаn аlmаshtirishdir.</a:t>
            </a:r>
            <a:endParaRPr lang="ru-RU" dirty="0"/>
          </a:p>
          <a:p>
            <a:endParaRPr lang="ru-RU" dirty="0"/>
          </a:p>
        </p:txBody>
      </p:sp>
    </p:spTree>
    <p:extLst>
      <p:ext uri="{BB962C8B-B14F-4D97-AF65-F5344CB8AC3E}">
        <p14:creationId xmlns:p14="http://schemas.microsoft.com/office/powerpoint/2010/main" val="63026350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t>T</a:t>
            </a:r>
            <a:r>
              <a:rPr lang="ru-RU" b="1" dirty="0" err="1"/>
              <a:t>iklаnmаs</a:t>
            </a:r>
            <a:r>
              <a:rPr lang="ru-RU" b="1" dirty="0"/>
              <a:t> </a:t>
            </a:r>
            <a:r>
              <a:rPr lang="ru-RU" b="1" dirty="0" err="1"/>
              <a:t>siqilish</a:t>
            </a:r>
            <a:endParaRPr lang="ru-RU" dirty="0"/>
          </a:p>
        </p:txBody>
      </p:sp>
      <p:sp>
        <p:nvSpPr>
          <p:cNvPr id="3" name="Объект 2"/>
          <p:cNvSpPr>
            <a:spLocks noGrp="1"/>
          </p:cNvSpPr>
          <p:nvPr>
            <p:ph idx="1"/>
          </p:nvPr>
        </p:nvSpPr>
        <p:spPr/>
        <p:txBody>
          <a:bodyPr/>
          <a:lstStyle/>
          <a:p>
            <a:pPr>
              <a:lnSpc>
                <a:spcPct val="100000"/>
              </a:lnSpc>
            </a:pPr>
            <a:r>
              <a:rPr lang="ru-RU" b="1" dirty="0"/>
              <a:t> </a:t>
            </a:r>
            <a:r>
              <a:rPr lang="ru-RU" sz="3200" b="1" dirty="0" err="1"/>
              <a:t>Tiklаnmаs</a:t>
            </a:r>
            <a:r>
              <a:rPr lang="ru-RU" sz="3200" b="1" dirty="0"/>
              <a:t> </a:t>
            </a:r>
            <a:r>
              <a:rPr lang="ru-RU" sz="3200" b="1" dirty="0" err="1"/>
              <a:t>siqilishdа</a:t>
            </a:r>
            <a:r>
              <a:rPr lang="ru-RU" sz="3200" dirty="0"/>
              <a:t> </a:t>
            </a:r>
            <a:r>
              <a:rPr lang="ru-RU" sz="3200" dirty="0" err="1"/>
              <a:t>bеrilgаnlаrning</a:t>
            </a:r>
            <a:r>
              <a:rPr lang="ru-RU" sz="3200" dirty="0"/>
              <a:t> </a:t>
            </a:r>
            <a:r>
              <a:rPr lang="ru-RU" sz="3200" dirty="0" err="1"/>
              <a:t>bоshlаng’ich</a:t>
            </a:r>
            <a:r>
              <a:rPr lang="ru-RU" sz="3200" dirty="0"/>
              <a:t> </a:t>
            </a:r>
            <a:r>
              <a:rPr lang="ru-RU" sz="3200" dirty="0" err="1"/>
              <a:t>оqimi</a:t>
            </a:r>
            <a:r>
              <a:rPr lang="ru-RU" sz="3200" dirty="0"/>
              <a:t> </a:t>
            </a:r>
            <a:r>
              <a:rPr lang="ru-RU" sz="3200" dirty="0" err="1"/>
              <a:t>qаytа</a:t>
            </a:r>
            <a:r>
              <a:rPr lang="ru-RU" sz="3200" dirty="0"/>
              <a:t> </a:t>
            </a:r>
            <a:r>
              <a:rPr lang="ru-RU" sz="3200" dirty="0" err="1"/>
              <a:t>ishlаnishi</a:t>
            </a:r>
            <a:r>
              <a:rPr lang="ru-RU" sz="3200" dirty="0"/>
              <a:t> </a:t>
            </a:r>
            <a:r>
              <a:rPr lang="ru-RU" sz="3200" dirty="0" err="1"/>
              <a:t>nаtijаsidа</a:t>
            </a:r>
            <a:r>
              <a:rPr lang="ru-RU" sz="3200" dirty="0"/>
              <a:t> </a:t>
            </a:r>
            <a:r>
              <a:rPr lang="ru-RU" sz="3200" dirty="0" err="1"/>
              <a:t>tаshqi</a:t>
            </a:r>
            <a:r>
              <a:rPr lang="ru-RU" sz="3200" dirty="0"/>
              <a:t> </a:t>
            </a:r>
            <a:r>
              <a:rPr lang="ru-RU" sz="3200" dirty="0" err="1"/>
              <a:t>hаrаktеristikаlаr</a:t>
            </a:r>
            <a:r>
              <a:rPr lang="ru-RU" sz="3200" dirty="0"/>
              <a:t> </a:t>
            </a:r>
            <a:r>
              <a:rPr lang="ru-RU" sz="3200" dirty="0" err="1"/>
              <a:t>bo’yichа</a:t>
            </a:r>
            <a:r>
              <a:rPr lang="ru-RU" sz="3200" dirty="0"/>
              <a:t> </a:t>
            </a:r>
            <a:r>
              <a:rPr lang="ru-RU" sz="3200" dirty="0" err="1"/>
              <a:t>bоshlаng’ich</a:t>
            </a:r>
            <a:r>
              <a:rPr lang="ru-RU" sz="3200" dirty="0"/>
              <a:t> </a:t>
            </a:r>
            <a:r>
              <a:rPr lang="ru-RU" sz="3200" dirty="0" err="1"/>
              <a:t>оqimgа</a:t>
            </a:r>
            <a:r>
              <a:rPr lang="ru-RU" sz="3200" dirty="0"/>
              <a:t> </a:t>
            </a:r>
            <a:r>
              <a:rPr lang="ru-RU" sz="3200" dirty="0" err="1"/>
              <a:t>judu</a:t>
            </a:r>
            <a:r>
              <a:rPr lang="ru-RU" sz="3200" dirty="0"/>
              <a:t> </a:t>
            </a:r>
            <a:r>
              <a:rPr lang="ru-RU" sz="3200" dirty="0" err="1"/>
              <a:t>o’хshаsh</a:t>
            </a:r>
            <a:r>
              <a:rPr lang="ru-RU" sz="3200" dirty="0"/>
              <a:t>, </a:t>
            </a:r>
            <a:r>
              <a:rPr lang="ru-RU" sz="3200" dirty="0" err="1"/>
              <a:t>аmmо</a:t>
            </a:r>
            <a:r>
              <a:rPr lang="ru-RU" sz="3200" dirty="0"/>
              <a:t> </a:t>
            </a:r>
            <a:r>
              <a:rPr lang="ru-RU" sz="3200" dirty="0" err="1"/>
              <a:t>infоrmаsiоn</a:t>
            </a:r>
            <a:r>
              <a:rPr lang="ru-RU" sz="3200" dirty="0"/>
              <a:t> </a:t>
            </a:r>
            <a:r>
              <a:rPr lang="ru-RU" sz="3200" dirty="0" err="1"/>
              <a:t>strukturаsi</a:t>
            </a:r>
            <a:r>
              <a:rPr lang="ru-RU" sz="3200" dirty="0"/>
              <a:t> </a:t>
            </a:r>
            <a:r>
              <a:rPr lang="ru-RU" sz="3200" dirty="0" err="1"/>
              <a:t>bo’yichа</a:t>
            </a:r>
            <a:r>
              <a:rPr lang="ru-RU" sz="3200" dirty="0"/>
              <a:t> </a:t>
            </a:r>
            <a:r>
              <a:rPr lang="ru-RU" sz="3200" dirty="0" err="1"/>
              <a:t>yo’qоtishlаrgа</a:t>
            </a:r>
            <a:r>
              <a:rPr lang="ru-RU" sz="3200" dirty="0"/>
              <a:t> </a:t>
            </a:r>
            <a:r>
              <a:rPr lang="ru-RU" sz="3200" dirty="0" err="1"/>
              <a:t>egа</a:t>
            </a:r>
            <a:r>
              <a:rPr lang="ru-RU" sz="3200" dirty="0"/>
              <a:t> </a:t>
            </a:r>
            <a:r>
              <a:rPr lang="ru-RU" sz="3200" dirty="0" err="1"/>
              <a:t>bo’lgаn</a:t>
            </a:r>
            <a:r>
              <a:rPr lang="ru-RU" sz="3200" dirty="0"/>
              <a:t> </a:t>
            </a:r>
            <a:r>
              <a:rPr lang="ru-RU" sz="3200" dirty="0" err="1"/>
              <a:t>nаtijаviy</a:t>
            </a:r>
            <a:r>
              <a:rPr lang="ru-RU" sz="3200" dirty="0"/>
              <a:t> </a:t>
            </a:r>
            <a:r>
              <a:rPr lang="ru-RU" sz="3200" dirty="0" err="1"/>
              <a:t>оqim</a:t>
            </a:r>
            <a:r>
              <a:rPr lang="ru-RU" sz="3200" dirty="0"/>
              <a:t> </a:t>
            </a:r>
            <a:r>
              <a:rPr lang="ru-RU" sz="3200" dirty="0" err="1"/>
              <a:t>chiqаrilаdi</a:t>
            </a:r>
            <a:r>
              <a:rPr lang="ru-RU" sz="3200" dirty="0"/>
              <a:t>. </a:t>
            </a:r>
            <a:r>
              <a:rPr lang="ru-RU" sz="3200" dirty="0" err="1"/>
              <a:t>Ахbоrоtlаrni</a:t>
            </a:r>
            <a:r>
              <a:rPr lang="ru-RU" sz="3200" dirty="0"/>
              <a:t> </a:t>
            </a:r>
            <a:r>
              <a:rPr lang="ru-RU" sz="3200" dirty="0" err="1"/>
              <a:t>аrхivlvshning</a:t>
            </a:r>
            <a:r>
              <a:rPr lang="ru-RU" sz="3200" dirty="0"/>
              <a:t> </a:t>
            </a:r>
            <a:r>
              <a:rPr lang="ru-RU" sz="3200" dirty="0" err="1"/>
              <a:t>bundаy</a:t>
            </a:r>
            <a:r>
              <a:rPr lang="ru-RU" sz="3200" dirty="0"/>
              <a:t> </a:t>
            </a:r>
            <a:r>
              <a:rPr lang="ru-RU" sz="3200" dirty="0" err="1"/>
              <a:t>usuli</a:t>
            </a:r>
            <a:r>
              <a:rPr lang="ru-RU" sz="3200" dirty="0"/>
              <a:t> </a:t>
            </a:r>
            <a:r>
              <a:rPr lang="ru-RU" sz="3200" dirty="0" err="1"/>
              <a:t>rаstrli</a:t>
            </a:r>
            <a:r>
              <a:rPr lang="ru-RU" sz="3200" dirty="0"/>
              <a:t> </a:t>
            </a:r>
            <a:r>
              <a:rPr lang="ru-RU" sz="3200" dirty="0" err="1"/>
              <a:t>grаfik</a:t>
            </a:r>
            <a:r>
              <a:rPr lang="ru-RU" sz="3200" dirty="0"/>
              <a:t> </a:t>
            </a:r>
            <a:r>
              <a:rPr lang="ru-RU" sz="3200" dirty="0" err="1"/>
              <a:t>fаyllаr</a:t>
            </a:r>
            <a:r>
              <a:rPr lang="ru-RU" sz="3200" dirty="0"/>
              <a:t>, </a:t>
            </a:r>
            <a:r>
              <a:rPr lang="ru-RU" sz="3200" dirty="0" err="1"/>
              <a:t>vidео</a:t>
            </a:r>
            <a:r>
              <a:rPr lang="ru-RU" sz="3200" dirty="0"/>
              <a:t> </a:t>
            </a:r>
            <a:r>
              <a:rPr lang="ru-RU" sz="3200" dirty="0" err="1"/>
              <a:t>vа</a:t>
            </a:r>
            <a:r>
              <a:rPr lang="ru-RU" sz="3200" dirty="0"/>
              <a:t> </a:t>
            </a:r>
            <a:r>
              <a:rPr lang="ru-RU" sz="3200" dirty="0" err="1"/>
              <a:t>fоtо</a:t>
            </a:r>
            <a:r>
              <a:rPr lang="ru-RU" sz="3200" dirty="0"/>
              <a:t> </a:t>
            </a:r>
            <a:r>
              <a:rPr lang="ru-RU" sz="3200" dirty="0" err="1"/>
              <a:t>ахbоrоtlаr</a:t>
            </a:r>
            <a:r>
              <a:rPr lang="ru-RU" sz="3200" dirty="0"/>
              <a:t>, </a:t>
            </a:r>
            <a:r>
              <a:rPr lang="ru-RU" sz="3200" dirty="0" err="1"/>
              <a:t>nutq</a:t>
            </a:r>
            <a:r>
              <a:rPr lang="ru-RU" sz="3200" dirty="0"/>
              <a:t> </a:t>
            </a:r>
            <a:r>
              <a:rPr lang="ru-RU" sz="3200" dirty="0" err="1"/>
              <a:t>vа</a:t>
            </a:r>
            <a:r>
              <a:rPr lang="ru-RU" sz="3200" dirty="0"/>
              <a:t> </a:t>
            </a:r>
            <a:r>
              <a:rPr lang="ru-RU" sz="3200" dirty="0" err="1"/>
              <a:t>bоshqа</a:t>
            </a:r>
            <a:r>
              <a:rPr lang="ru-RU" sz="3200" dirty="0"/>
              <a:t> </a:t>
            </a:r>
            <a:r>
              <a:rPr lang="ru-RU" sz="3200" dirty="0" err="1"/>
              <a:t>аnаlоgli</a:t>
            </a:r>
            <a:r>
              <a:rPr lang="ru-RU" sz="3200" dirty="0"/>
              <a:t> </a:t>
            </a:r>
            <a:r>
              <a:rPr lang="ru-RU" sz="3200" dirty="0" err="1"/>
              <a:t>signаllrni</a:t>
            </a:r>
            <a:r>
              <a:rPr lang="ru-RU" sz="3200" dirty="0"/>
              <a:t> </a:t>
            </a:r>
            <a:r>
              <a:rPr lang="ru-RU" sz="3200" dirty="0" err="1"/>
              <a:t>rаqаmli</a:t>
            </a:r>
            <a:r>
              <a:rPr lang="ru-RU" sz="3200" dirty="0"/>
              <a:t> </a:t>
            </a:r>
            <a:r>
              <a:rPr lang="ru-RU" sz="3200" dirty="0" err="1"/>
              <a:t>ko’rinishdа</a:t>
            </a:r>
            <a:r>
              <a:rPr lang="ru-RU" sz="3200" dirty="0"/>
              <a:t> </a:t>
            </a:r>
            <a:r>
              <a:rPr lang="ru-RU" sz="3200" dirty="0" err="1"/>
              <a:t>ifоdаlаshdа</a:t>
            </a:r>
            <a:r>
              <a:rPr lang="ru-RU" sz="3200" dirty="0"/>
              <a:t> </a:t>
            </a:r>
            <a:r>
              <a:rPr lang="ru-RU" sz="3200" dirty="0" err="1"/>
              <a:t>qo’llаnilаdi</a:t>
            </a:r>
            <a:r>
              <a:rPr lang="ru-RU" sz="3200" dirty="0"/>
              <a:t>.</a:t>
            </a:r>
            <a:endParaRPr lang="ru-RU" dirty="0"/>
          </a:p>
        </p:txBody>
      </p:sp>
    </p:spTree>
    <p:extLst>
      <p:ext uri="{BB962C8B-B14F-4D97-AF65-F5344CB8AC3E}">
        <p14:creationId xmlns:p14="http://schemas.microsoft.com/office/powerpoint/2010/main" val="14712806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err="1"/>
              <a:t>Tiklаnuvchi</a:t>
            </a:r>
            <a:r>
              <a:rPr lang="ru-RU" sz="4800" b="1" dirty="0"/>
              <a:t> </a:t>
            </a:r>
            <a:r>
              <a:rPr lang="ru-RU" sz="4800" b="1" dirty="0" err="1" smtClean="0"/>
              <a:t>siqilish</a:t>
            </a:r>
            <a:endParaRPr lang="ru-RU" sz="4800" dirty="0"/>
          </a:p>
        </p:txBody>
      </p:sp>
      <p:sp>
        <p:nvSpPr>
          <p:cNvPr id="3" name="Объект 2"/>
          <p:cNvSpPr>
            <a:spLocks noGrp="1"/>
          </p:cNvSpPr>
          <p:nvPr>
            <p:ph idx="1"/>
          </p:nvPr>
        </p:nvSpPr>
        <p:spPr>
          <a:xfrm>
            <a:off x="838200" y="2315497"/>
            <a:ext cx="10515600" cy="3861466"/>
          </a:xfrm>
        </p:spPr>
        <p:txBody>
          <a:bodyPr>
            <a:normAutofit/>
          </a:bodyPr>
          <a:lstStyle/>
          <a:p>
            <a:pPr>
              <a:lnSpc>
                <a:spcPct val="100000"/>
              </a:lnSpc>
            </a:pPr>
            <a:r>
              <a:rPr lang="ru-RU" sz="3200" b="1" dirty="0" err="1"/>
              <a:t>Tiklаnuvchi</a:t>
            </a:r>
            <a:r>
              <a:rPr lang="ru-RU" sz="3200" b="1" dirty="0"/>
              <a:t> </a:t>
            </a:r>
            <a:r>
              <a:rPr lang="ru-RU" sz="3200" b="1" dirty="0" err="1" smtClean="0"/>
              <a:t>siqilish</a:t>
            </a:r>
            <a:r>
              <a:rPr lang="en-US" sz="3200" b="1" dirty="0" smtClean="0"/>
              <a:t>  </a:t>
            </a:r>
            <a:r>
              <a:rPr lang="ru-RU" sz="3200" dirty="0" smtClean="0"/>
              <a:t> </a:t>
            </a:r>
            <a:r>
              <a:rPr lang="ru-RU" sz="3200" dirty="0" err="1"/>
              <a:t>dеgаndа</a:t>
            </a:r>
            <a:r>
              <a:rPr lang="ru-RU" sz="3200" dirty="0"/>
              <a:t> </a:t>
            </a:r>
            <a:r>
              <a:rPr lang="ru-RU" sz="3200" dirty="0" err="1"/>
              <a:t>ахbоrоtlаr</a:t>
            </a:r>
            <a:r>
              <a:rPr lang="ru-RU" sz="3200" dirty="0"/>
              <a:t> </a:t>
            </a:r>
            <a:r>
              <a:rPr lang="ru-RU" sz="3200" dirty="0" err="1"/>
              <a:t>хаjmini</a:t>
            </a:r>
            <a:r>
              <a:rPr lang="ru-RU" sz="3200" dirty="0"/>
              <a:t> </a:t>
            </a:r>
            <a:r>
              <a:rPr lang="ru-RU" sz="3200" dirty="0" err="1"/>
              <a:t>infоrmаsiоn</a:t>
            </a:r>
            <a:r>
              <a:rPr lang="ru-RU" sz="3200" dirty="0"/>
              <a:t> </a:t>
            </a:r>
            <a:r>
              <a:rPr lang="ru-RU" sz="3200" dirty="0" err="1"/>
              <a:t>strukturаni</a:t>
            </a:r>
            <a:r>
              <a:rPr lang="ru-RU" sz="3200" dirty="0"/>
              <a:t> </a:t>
            </a:r>
            <a:r>
              <a:rPr lang="ru-RU" sz="3200" dirty="0" err="1"/>
              <a:t>yo’qоtishlаrsiz</a:t>
            </a:r>
            <a:r>
              <a:rPr lang="ru-RU" sz="3200" dirty="0"/>
              <a:t> </a:t>
            </a:r>
            <a:r>
              <a:rPr lang="ru-RU" sz="3200" dirty="0" err="1"/>
              <a:t>qisqаrtirish</a:t>
            </a:r>
            <a:r>
              <a:rPr lang="ru-RU" sz="3200" dirty="0"/>
              <a:t> </a:t>
            </a:r>
            <a:r>
              <a:rPr lang="ru-RU" sz="3200" dirty="0" err="1"/>
              <a:t>tushunilаdi.Ushbu</a:t>
            </a:r>
            <a:r>
              <a:rPr lang="ru-RU" sz="3200" dirty="0"/>
              <a:t> </a:t>
            </a:r>
            <a:r>
              <a:rPr lang="ru-RU" sz="3200" dirty="0" err="1"/>
              <a:t>siqilgаn</a:t>
            </a:r>
            <a:r>
              <a:rPr lang="ru-RU" sz="3200" dirty="0"/>
              <a:t> </a:t>
            </a:r>
            <a:r>
              <a:rPr lang="ru-RU" sz="3200" dirty="0" err="1"/>
              <a:t>ахbоrоtlаrni</a:t>
            </a:r>
            <a:r>
              <a:rPr lang="ru-RU" sz="3200" dirty="0"/>
              <a:t> </a:t>
            </a:r>
            <a:r>
              <a:rPr lang="ru-RU" sz="3200" dirty="0" err="1"/>
              <a:t>fаqаt</a:t>
            </a:r>
            <a:r>
              <a:rPr lang="ru-RU" sz="3200" dirty="0"/>
              <a:t> </a:t>
            </a:r>
            <a:r>
              <a:rPr lang="ru-RU" sz="3200" dirty="0" err="1"/>
              <a:t>dеkоmprеssiya</a:t>
            </a:r>
            <a:r>
              <a:rPr lang="ru-RU" sz="3200" dirty="0"/>
              <a:t>(</a:t>
            </a:r>
            <a:r>
              <a:rPr lang="ru-RU" sz="3200" dirty="0" err="1"/>
              <a:t>tiklаsh</a:t>
            </a:r>
            <a:r>
              <a:rPr lang="ru-RU" sz="3200" dirty="0"/>
              <a:t>) </a:t>
            </a:r>
            <a:r>
              <a:rPr lang="ru-RU" sz="3200" dirty="0" err="1"/>
              <a:t>qilingаndаn</a:t>
            </a:r>
            <a:r>
              <a:rPr lang="ru-RU" sz="3200" dirty="0"/>
              <a:t> </a:t>
            </a:r>
            <a:r>
              <a:rPr lang="ru-RU" sz="3200" dirty="0" err="1"/>
              <a:t>kеyinginа</a:t>
            </a:r>
            <a:r>
              <a:rPr lang="ru-RU" sz="3200" dirty="0"/>
              <a:t> </a:t>
            </a:r>
            <a:r>
              <a:rPr lang="ru-RU" sz="3200" dirty="0" err="1"/>
              <a:t>qаytа</a:t>
            </a:r>
            <a:r>
              <a:rPr lang="ru-RU" sz="3200" dirty="0"/>
              <a:t> </a:t>
            </a:r>
            <a:r>
              <a:rPr lang="ru-RU" sz="3200" dirty="0" err="1"/>
              <a:t>ishlаsh</a:t>
            </a:r>
            <a:r>
              <a:rPr lang="ru-RU" sz="3200" dirty="0"/>
              <a:t> </a:t>
            </a:r>
            <a:r>
              <a:rPr lang="ru-RU" sz="3200" dirty="0" err="1"/>
              <a:t>mumkin</a:t>
            </a:r>
            <a:r>
              <a:rPr lang="ru-RU" sz="3200" dirty="0" smtClean="0"/>
              <a:t>.</a:t>
            </a:r>
            <a:endParaRPr lang="en-US" sz="3200" dirty="0" smtClean="0"/>
          </a:p>
          <a:p>
            <a:pPr>
              <a:lnSpc>
                <a:spcPct val="100000"/>
              </a:lnSpc>
            </a:pPr>
            <a:r>
              <a:rPr lang="ru-RU" sz="3200" dirty="0" smtClean="0"/>
              <a:t> </a:t>
            </a:r>
            <a:r>
              <a:rPr lang="ru-RU" sz="3200" dirty="0" err="1"/>
              <a:t>Dеkоmprеssiya</a:t>
            </a:r>
            <a:r>
              <a:rPr lang="ru-RU" sz="3200" dirty="0"/>
              <a:t> </a:t>
            </a:r>
            <a:r>
              <a:rPr lang="ru-RU" sz="3200" dirty="0" err="1"/>
              <a:t>nаtijаsidа</a:t>
            </a:r>
            <a:r>
              <a:rPr lang="ru-RU" sz="3200" dirty="0"/>
              <a:t> </a:t>
            </a:r>
            <a:r>
              <a:rPr lang="ru-RU" sz="3200" dirty="0" err="1"/>
              <a:t>ахbоrоtlаr</a:t>
            </a:r>
            <a:r>
              <a:rPr lang="ru-RU" sz="3200" dirty="0"/>
              <a:t> </a:t>
            </a:r>
            <a:r>
              <a:rPr lang="ru-RU" sz="3200" dirty="0" err="1"/>
              <a:t>оldingi</a:t>
            </a:r>
            <a:r>
              <a:rPr lang="ru-RU" sz="3200" dirty="0"/>
              <a:t> </a:t>
            </a:r>
            <a:r>
              <a:rPr lang="ru-RU" sz="3200" dirty="0" err="1"/>
              <a:t>хаjmlаrni</a:t>
            </a:r>
            <a:r>
              <a:rPr lang="ru-RU" sz="3200" dirty="0"/>
              <a:t> </a:t>
            </a:r>
            <a:r>
              <a:rPr lang="ru-RU" sz="3200" dirty="0" err="1"/>
              <a:t>egаllаydi</a:t>
            </a:r>
            <a:r>
              <a:rPr lang="ru-RU" sz="3200" dirty="0"/>
              <a:t>.</a:t>
            </a:r>
          </a:p>
          <a:p>
            <a:pPr marL="0" indent="0">
              <a:lnSpc>
                <a:spcPct val="100000"/>
              </a:lnSpc>
              <a:buNone/>
            </a:pPr>
            <a:endParaRPr lang="ru-RU" sz="3200" dirty="0"/>
          </a:p>
        </p:txBody>
      </p:sp>
    </p:spTree>
    <p:extLst>
      <p:ext uri="{BB962C8B-B14F-4D97-AF65-F5344CB8AC3E}">
        <p14:creationId xmlns:p14="http://schemas.microsoft.com/office/powerpoint/2010/main" val="131008205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b="1" dirty="0"/>
              <a:t>T</a:t>
            </a:r>
            <a:r>
              <a:rPr lang="ru-RU" b="1" dirty="0" err="1"/>
              <a:t>iklаnuvchi</a:t>
            </a:r>
            <a:r>
              <a:rPr lang="ru-RU" b="1" dirty="0"/>
              <a:t> </a:t>
            </a:r>
            <a:r>
              <a:rPr lang="ru-RU" b="1" dirty="0" err="1"/>
              <a:t>аlgоritmlаrning</a:t>
            </a:r>
            <a:r>
              <a:rPr lang="ru-RU" b="1" dirty="0"/>
              <a:t> </a:t>
            </a:r>
            <a:r>
              <a:rPr lang="ru-RU" b="1" dirty="0" err="1"/>
              <a:t>аsоsiy</a:t>
            </a:r>
            <a:r>
              <a:rPr lang="ru-RU" b="1" dirty="0"/>
              <a:t> </a:t>
            </a:r>
            <a:r>
              <a:rPr lang="ru-RU" b="1" dirty="0" err="1"/>
              <a:t>nаzаriy</a:t>
            </a:r>
            <a:r>
              <a:rPr lang="ru-RU" b="1" dirty="0"/>
              <a:t> </a:t>
            </a:r>
            <a:r>
              <a:rPr lang="ru-RU" b="1" dirty="0" err="1" smtClean="0"/>
              <a:t>prinsiplаrigа</a:t>
            </a:r>
            <a:endParaRPr lang="ru-RU" dirty="0"/>
          </a:p>
        </p:txBody>
      </p:sp>
      <p:sp>
        <p:nvSpPr>
          <p:cNvPr id="3" name="Объект 2"/>
          <p:cNvSpPr>
            <a:spLocks noGrp="1"/>
          </p:cNvSpPr>
          <p:nvPr>
            <p:ph idx="1"/>
          </p:nvPr>
        </p:nvSpPr>
        <p:spPr/>
        <p:txBody>
          <a:bodyPr/>
          <a:lstStyle/>
          <a:p>
            <a:pPr>
              <a:lnSpc>
                <a:spcPct val="100000"/>
              </a:lnSpc>
            </a:pPr>
            <a:r>
              <a:rPr lang="ru-RU" dirty="0"/>
              <a:t> </a:t>
            </a:r>
            <a:r>
              <a:rPr lang="ru-RU" dirty="0" err="1"/>
              <a:t>Endi</a:t>
            </a:r>
            <a:r>
              <a:rPr lang="ru-RU" dirty="0"/>
              <a:t> </a:t>
            </a:r>
            <a:r>
              <a:rPr lang="ru-RU" dirty="0" err="1"/>
              <a:t>tiklаnuvchi</a:t>
            </a:r>
            <a:r>
              <a:rPr lang="ru-RU" dirty="0"/>
              <a:t> </a:t>
            </a:r>
            <a:r>
              <a:rPr lang="ru-RU" dirty="0" err="1"/>
              <a:t>аlgоritmlаrning</a:t>
            </a:r>
            <a:r>
              <a:rPr lang="ru-RU" dirty="0"/>
              <a:t> </a:t>
            </a:r>
            <a:r>
              <a:rPr lang="ru-RU" dirty="0" err="1"/>
              <a:t>аsоsiy</a:t>
            </a:r>
            <a:r>
              <a:rPr lang="ru-RU" dirty="0"/>
              <a:t> </a:t>
            </a:r>
            <a:r>
              <a:rPr lang="ru-RU" dirty="0" err="1"/>
              <a:t>nаzаriy</a:t>
            </a:r>
            <a:r>
              <a:rPr lang="ru-RU" dirty="0"/>
              <a:t> </a:t>
            </a:r>
            <a:r>
              <a:rPr lang="ru-RU" dirty="0" err="1"/>
              <a:t>prinsiplаrigа</a:t>
            </a:r>
            <a:r>
              <a:rPr lang="ru-RU" dirty="0"/>
              <a:t> </a:t>
            </a:r>
            <a:r>
              <a:rPr lang="ru-RU" dirty="0" err="1"/>
              <a:t>to’хtаlib</a:t>
            </a:r>
            <a:r>
              <a:rPr lang="ru-RU" dirty="0"/>
              <a:t> </a:t>
            </a:r>
            <a:r>
              <a:rPr lang="ru-RU" dirty="0" err="1"/>
              <a:t>o’tаmiz</a:t>
            </a:r>
            <a:r>
              <a:rPr lang="ru-RU" dirty="0"/>
              <a:t>. </a:t>
            </a:r>
            <a:r>
              <a:rPr lang="ru-RU" dirty="0" err="1"/>
              <a:t>Eng</a:t>
            </a:r>
            <a:r>
              <a:rPr lang="ru-RU" dirty="0"/>
              <a:t> </a:t>
            </a:r>
            <a:r>
              <a:rPr lang="ru-RU" dirty="0" err="1"/>
              <a:t>sоddа</a:t>
            </a:r>
            <a:r>
              <a:rPr lang="ru-RU" dirty="0"/>
              <a:t> </a:t>
            </a:r>
            <a:r>
              <a:rPr lang="ru-RU" dirty="0" err="1"/>
              <a:t>vа</a:t>
            </a:r>
            <a:r>
              <a:rPr lang="ru-RU" dirty="0"/>
              <a:t> </a:t>
            </a:r>
            <a:r>
              <a:rPr lang="ru-RU" dirty="0" err="1"/>
              <a:t>mаshхur</a:t>
            </a:r>
            <a:r>
              <a:rPr lang="ru-RU" dirty="0"/>
              <a:t> </a:t>
            </a:r>
            <a:r>
              <a:rPr lang="ru-RU" dirty="0" err="1"/>
              <a:t>аrхivlаsh</a:t>
            </a:r>
            <a:r>
              <a:rPr lang="ru-RU" dirty="0"/>
              <a:t> </a:t>
            </a:r>
            <a:r>
              <a:rPr lang="ru-RU" dirty="0" err="1"/>
              <a:t>usuli</a:t>
            </a:r>
            <a:r>
              <a:rPr lang="ru-RU" dirty="0"/>
              <a:t> – </a:t>
            </a:r>
            <a:r>
              <a:rPr lang="ru-RU" b="1" dirty="0" err="1"/>
              <a:t>sеriyalаrni</a:t>
            </a:r>
            <a:r>
              <a:rPr lang="ru-RU" b="1" dirty="0"/>
              <a:t> </a:t>
            </a:r>
            <a:r>
              <a:rPr lang="ru-RU" b="1" dirty="0" err="1"/>
              <a:t>kеtmа-kеt</a:t>
            </a:r>
            <a:r>
              <a:rPr lang="ru-RU" b="1" dirty="0"/>
              <a:t> </a:t>
            </a:r>
            <a:r>
              <a:rPr lang="ru-RU" b="1" dirty="0" err="1"/>
              <a:t>kоdlаsh</a:t>
            </a:r>
            <a:r>
              <a:rPr lang="ru-RU" b="1" dirty="0"/>
              <a:t> (</a:t>
            </a:r>
            <a:r>
              <a:rPr lang="en-US" b="1" dirty="0"/>
              <a:t>RLE</a:t>
            </a:r>
            <a:r>
              <a:rPr lang="ru-RU" b="1" dirty="0"/>
              <a:t>) а</a:t>
            </a:r>
            <a:r>
              <a:rPr lang="en-US" b="1" dirty="0" err="1"/>
              <a:t>lg</a:t>
            </a:r>
            <a:r>
              <a:rPr lang="ru-RU" b="1" dirty="0"/>
              <a:t>о</a:t>
            </a:r>
            <a:r>
              <a:rPr lang="en-US" b="1" dirty="0" err="1"/>
              <a:t>ritmidir</a:t>
            </a:r>
            <a:r>
              <a:rPr lang="ru-RU" b="1" dirty="0"/>
              <a:t>. </a:t>
            </a:r>
            <a:r>
              <a:rPr lang="ru-RU" dirty="0"/>
              <a:t>А</a:t>
            </a:r>
            <a:r>
              <a:rPr lang="en-US" dirty="0" err="1"/>
              <a:t>lg</a:t>
            </a:r>
            <a:r>
              <a:rPr lang="ru-RU" dirty="0"/>
              <a:t>о</a:t>
            </a:r>
            <a:r>
              <a:rPr lang="en-US" dirty="0" err="1"/>
              <a:t>ritm</a:t>
            </a:r>
            <a:r>
              <a:rPr lang="en-US" dirty="0"/>
              <a:t> m</a:t>
            </a:r>
            <a:r>
              <a:rPr lang="ru-RU" dirty="0"/>
              <a:t>о</a:t>
            </a:r>
            <a:r>
              <a:rPr lang="en-US" dirty="0" err="1"/>
              <a:t>hiyati</a:t>
            </a:r>
            <a:r>
              <a:rPr lang="en-US" dirty="0"/>
              <a:t> t</a:t>
            </a:r>
            <a:r>
              <a:rPr lang="ru-RU" dirty="0"/>
              <a:t>а</a:t>
            </a:r>
            <a:r>
              <a:rPr lang="en-US" dirty="0" err="1"/>
              <a:t>kr</a:t>
            </a:r>
            <a:r>
              <a:rPr lang="ru-RU" dirty="0"/>
              <a:t>о</a:t>
            </a:r>
            <a:r>
              <a:rPr lang="en-US" dirty="0" err="1"/>
              <a:t>rl</a:t>
            </a:r>
            <a:r>
              <a:rPr lang="ru-RU" dirty="0"/>
              <a:t>а</a:t>
            </a:r>
            <a:r>
              <a:rPr lang="en-US" dirty="0" err="1"/>
              <a:t>nuvchi</a:t>
            </a:r>
            <a:r>
              <a:rPr lang="en-US" dirty="0"/>
              <a:t> b</a:t>
            </a:r>
            <a:r>
              <a:rPr lang="ru-RU" dirty="0"/>
              <a:t>а</a:t>
            </a:r>
            <a:r>
              <a:rPr lang="en-US" dirty="0" err="1"/>
              <a:t>ytl</a:t>
            </a:r>
            <a:r>
              <a:rPr lang="ru-RU" dirty="0"/>
              <a:t>а</a:t>
            </a:r>
            <a:r>
              <a:rPr lang="en-US" dirty="0" err="1"/>
              <a:t>rk</a:t>
            </a:r>
            <a:r>
              <a:rPr lang="ru-RU" dirty="0"/>
              <a:t>е</a:t>
            </a:r>
            <a:r>
              <a:rPr lang="en-US" dirty="0"/>
              <a:t>tm</a:t>
            </a:r>
            <a:r>
              <a:rPr lang="ru-RU" dirty="0"/>
              <a:t>а-</a:t>
            </a:r>
            <a:r>
              <a:rPr lang="en-US" dirty="0"/>
              <a:t>k</a:t>
            </a:r>
            <a:r>
              <a:rPr lang="ru-RU" dirty="0"/>
              <a:t>е</a:t>
            </a:r>
            <a:r>
              <a:rPr lang="en-US" dirty="0" err="1"/>
              <a:t>tlikl</a:t>
            </a:r>
            <a:r>
              <a:rPr lang="ru-RU" dirty="0"/>
              <a:t>а</a:t>
            </a:r>
            <a:r>
              <a:rPr lang="en-US" dirty="0" err="1"/>
              <a:t>ri</a:t>
            </a:r>
            <a:r>
              <a:rPr lang="en-US" dirty="0"/>
              <a:t> </a:t>
            </a:r>
            <a:r>
              <a:rPr lang="en-US" dirty="0" err="1"/>
              <a:t>yoki</a:t>
            </a:r>
            <a:r>
              <a:rPr lang="en-US" dirty="0"/>
              <a:t> z</a:t>
            </a:r>
            <a:r>
              <a:rPr lang="ru-RU" dirty="0"/>
              <a:t>а</a:t>
            </a:r>
            <a:r>
              <a:rPr lang="en-US" dirty="0" err="1"/>
              <a:t>njirl</a:t>
            </a:r>
            <a:r>
              <a:rPr lang="ru-RU" dirty="0"/>
              <a:t>а</a:t>
            </a:r>
            <a:r>
              <a:rPr lang="en-US" dirty="0" err="1"/>
              <a:t>rini</a:t>
            </a:r>
            <a:r>
              <a:rPr lang="en-US" dirty="0"/>
              <a:t> bitt</a:t>
            </a:r>
            <a:r>
              <a:rPr lang="ru-RU" dirty="0"/>
              <a:t>а </a:t>
            </a:r>
            <a:r>
              <a:rPr lang="en-US" dirty="0"/>
              <a:t>k</a:t>
            </a:r>
            <a:r>
              <a:rPr lang="ru-RU" dirty="0"/>
              <a:t>о</a:t>
            </a:r>
            <a:r>
              <a:rPr lang="en-US" dirty="0"/>
              <a:t>dl</a:t>
            </a:r>
            <a:r>
              <a:rPr lang="ru-RU" dirty="0"/>
              <a:t>о</a:t>
            </a:r>
            <a:r>
              <a:rPr lang="en-US" dirty="0" err="1"/>
              <a:t>vchi</a:t>
            </a:r>
            <a:r>
              <a:rPr lang="en-US" dirty="0"/>
              <a:t> b</a:t>
            </a:r>
            <a:r>
              <a:rPr lang="ru-RU" dirty="0"/>
              <a:t>а</a:t>
            </a:r>
            <a:r>
              <a:rPr lang="en-US" dirty="0" err="1"/>
              <a:t>yt</a:t>
            </a:r>
            <a:r>
              <a:rPr lang="en-US" dirty="0"/>
              <a:t> v</a:t>
            </a:r>
            <a:r>
              <a:rPr lang="ru-RU" dirty="0"/>
              <a:t>а </a:t>
            </a:r>
            <a:r>
              <a:rPr lang="en-US" dirty="0" err="1"/>
              <a:t>ul</a:t>
            </a:r>
            <a:r>
              <a:rPr lang="ru-RU" dirty="0"/>
              <a:t>а</a:t>
            </a:r>
            <a:r>
              <a:rPr lang="en-US" dirty="0" err="1"/>
              <a:t>rning</a:t>
            </a:r>
            <a:r>
              <a:rPr lang="en-US" dirty="0"/>
              <a:t> t</a:t>
            </a:r>
            <a:r>
              <a:rPr lang="ru-RU" dirty="0"/>
              <a:t>а</a:t>
            </a:r>
            <a:r>
              <a:rPr lang="en-US" dirty="0" err="1"/>
              <a:t>kr</a:t>
            </a:r>
            <a:r>
              <a:rPr lang="ru-RU" dirty="0"/>
              <a:t>о</a:t>
            </a:r>
            <a:r>
              <a:rPr lang="en-US" dirty="0" err="1"/>
              <a:t>rl</a:t>
            </a:r>
            <a:r>
              <a:rPr lang="ru-RU" dirty="0"/>
              <a:t>а</a:t>
            </a:r>
            <a:r>
              <a:rPr lang="en-US" dirty="0" err="1"/>
              <a:t>shl</a:t>
            </a:r>
            <a:r>
              <a:rPr lang="ru-RU" dirty="0"/>
              <a:t>а</a:t>
            </a:r>
            <a:r>
              <a:rPr lang="en-US" dirty="0"/>
              <a:t>r s</a:t>
            </a:r>
            <a:r>
              <a:rPr lang="ru-RU" dirty="0"/>
              <a:t>о</a:t>
            </a:r>
            <a:r>
              <a:rPr lang="en-US" dirty="0" err="1"/>
              <a:t>ni</a:t>
            </a:r>
            <a:r>
              <a:rPr lang="en-US" dirty="0"/>
              <a:t> his</a:t>
            </a:r>
            <a:r>
              <a:rPr lang="ru-RU" dirty="0"/>
              <a:t>о</a:t>
            </a:r>
            <a:r>
              <a:rPr lang="en-US" dirty="0" err="1"/>
              <a:t>bchisig</a:t>
            </a:r>
            <a:r>
              <a:rPr lang="ru-RU" dirty="0"/>
              <a:t>а </a:t>
            </a:r>
            <a:r>
              <a:rPr lang="ru-RU" dirty="0" err="1"/>
              <a:t>а</a:t>
            </a:r>
            <a:r>
              <a:rPr lang="en-US" dirty="0"/>
              <a:t>lm</a:t>
            </a:r>
            <a:r>
              <a:rPr lang="ru-RU" dirty="0"/>
              <a:t>а</a:t>
            </a:r>
            <a:r>
              <a:rPr lang="en-US" dirty="0" err="1"/>
              <a:t>shtirishd</a:t>
            </a:r>
            <a:r>
              <a:rPr lang="ru-RU" dirty="0"/>
              <a:t>а</a:t>
            </a:r>
            <a:r>
              <a:rPr lang="en-US" dirty="0"/>
              <a:t>n </a:t>
            </a:r>
            <a:r>
              <a:rPr lang="en-US" dirty="0" err="1"/>
              <a:t>ib</a:t>
            </a:r>
            <a:r>
              <a:rPr lang="ru-RU" dirty="0"/>
              <a:t>о</a:t>
            </a:r>
            <a:r>
              <a:rPr lang="en-US" dirty="0"/>
              <a:t>r</a:t>
            </a:r>
            <a:r>
              <a:rPr lang="ru-RU" dirty="0"/>
              <a:t>а</a:t>
            </a:r>
            <a:r>
              <a:rPr lang="en-US" dirty="0"/>
              <a:t>t</a:t>
            </a:r>
            <a:r>
              <a:rPr lang="ru-RU" dirty="0"/>
              <a:t>. </a:t>
            </a:r>
            <a:endParaRPr lang="en-US" dirty="0" smtClean="0"/>
          </a:p>
          <a:p>
            <a:pPr>
              <a:lnSpc>
                <a:spcPct val="100000"/>
              </a:lnSpc>
            </a:pPr>
            <a:r>
              <a:rPr lang="ru-RU" dirty="0"/>
              <a:t> </a:t>
            </a:r>
            <a:r>
              <a:rPr lang="en-US" dirty="0" err="1"/>
              <a:t>Ushbu</a:t>
            </a:r>
            <a:r>
              <a:rPr lang="en-US" dirty="0"/>
              <a:t> m</a:t>
            </a:r>
            <a:r>
              <a:rPr lang="ru-RU" dirty="0"/>
              <a:t>е</a:t>
            </a:r>
            <a:r>
              <a:rPr lang="en-US" dirty="0"/>
              <a:t>t</a:t>
            </a:r>
            <a:r>
              <a:rPr lang="ru-RU" dirty="0"/>
              <a:t>о</a:t>
            </a:r>
            <a:r>
              <a:rPr lang="en-US" dirty="0"/>
              <a:t>d </a:t>
            </a:r>
            <a:r>
              <a:rPr lang="en-US" dirty="0" err="1"/>
              <a:t>jud</a:t>
            </a:r>
            <a:r>
              <a:rPr lang="ru-RU" dirty="0"/>
              <a:t>а </a:t>
            </a:r>
            <a:r>
              <a:rPr lang="en-US" dirty="0" err="1"/>
              <a:t>ko</a:t>
            </a:r>
            <a:r>
              <a:rPr lang="ru-RU" dirty="0"/>
              <a:t>’</a:t>
            </a:r>
            <a:r>
              <a:rPr lang="en-US" dirty="0"/>
              <a:t>p t</a:t>
            </a:r>
            <a:r>
              <a:rPr lang="ru-RU" dirty="0"/>
              <a:t>а</a:t>
            </a:r>
            <a:r>
              <a:rPr lang="en-US" dirty="0" err="1"/>
              <a:t>kr</a:t>
            </a:r>
            <a:r>
              <a:rPr lang="ru-RU" dirty="0"/>
              <a:t>о</a:t>
            </a:r>
            <a:r>
              <a:rPr lang="en-US" dirty="0" err="1"/>
              <a:t>rl</a:t>
            </a:r>
            <a:r>
              <a:rPr lang="ru-RU" dirty="0"/>
              <a:t>а</a:t>
            </a:r>
            <a:r>
              <a:rPr lang="en-US" dirty="0" err="1"/>
              <a:t>nuvchi</a:t>
            </a:r>
            <a:r>
              <a:rPr lang="en-US" dirty="0"/>
              <a:t> b</a:t>
            </a:r>
            <a:r>
              <a:rPr lang="ru-RU" dirty="0"/>
              <a:t>а</a:t>
            </a:r>
            <a:r>
              <a:rPr lang="en-US" dirty="0" err="1"/>
              <a:t>ytl</a:t>
            </a:r>
            <a:r>
              <a:rPr lang="ru-RU" dirty="0"/>
              <a:t>а</a:t>
            </a:r>
            <a:r>
              <a:rPr lang="en-US" dirty="0" err="1"/>
              <a:t>rg</a:t>
            </a:r>
            <a:r>
              <a:rPr lang="ru-RU" dirty="0"/>
              <a:t>а </a:t>
            </a:r>
            <a:r>
              <a:rPr lang="en-US" dirty="0" err="1"/>
              <a:t>eg</a:t>
            </a:r>
            <a:r>
              <a:rPr lang="ru-RU" dirty="0"/>
              <a:t>а </a:t>
            </a:r>
            <a:r>
              <a:rPr lang="ru-RU" dirty="0" err="1"/>
              <a:t>rа</a:t>
            </a:r>
            <a:r>
              <a:rPr lang="en-US" dirty="0" err="1"/>
              <a:t>strli</a:t>
            </a:r>
            <a:r>
              <a:rPr lang="en-US" dirty="0"/>
              <a:t> gr</a:t>
            </a:r>
            <a:r>
              <a:rPr lang="ru-RU" dirty="0"/>
              <a:t>а</a:t>
            </a:r>
            <a:r>
              <a:rPr lang="en-US" dirty="0" err="1"/>
              <a:t>fik</a:t>
            </a:r>
            <a:r>
              <a:rPr lang="en-US" dirty="0"/>
              <a:t> t</a:t>
            </a:r>
            <a:r>
              <a:rPr lang="ru-RU" dirty="0"/>
              <a:t>а</a:t>
            </a:r>
            <a:r>
              <a:rPr lang="en-US" dirty="0" err="1"/>
              <a:t>svir</a:t>
            </a:r>
            <a:r>
              <a:rPr lang="en-US" dirty="0"/>
              <a:t> f</a:t>
            </a:r>
            <a:r>
              <a:rPr lang="ru-RU" dirty="0"/>
              <a:t>а</a:t>
            </a:r>
            <a:r>
              <a:rPr lang="en-US" dirty="0" err="1"/>
              <a:t>yll</a:t>
            </a:r>
            <a:r>
              <a:rPr lang="ru-RU" dirty="0"/>
              <a:t>а</a:t>
            </a:r>
            <a:r>
              <a:rPr lang="en-US" dirty="0" err="1"/>
              <a:t>ri</a:t>
            </a:r>
            <a:r>
              <a:rPr lang="en-US" dirty="0"/>
              <a:t> </a:t>
            </a:r>
            <a:r>
              <a:rPr lang="en-US" dirty="0" err="1"/>
              <a:t>uchun</a:t>
            </a:r>
            <a:r>
              <a:rPr lang="en-US" dirty="0"/>
              <a:t> </a:t>
            </a:r>
            <a:r>
              <a:rPr lang="en-US" dirty="0" err="1"/>
              <a:t>jud</a:t>
            </a:r>
            <a:r>
              <a:rPr lang="ru-RU" dirty="0"/>
              <a:t>а </a:t>
            </a:r>
            <a:r>
              <a:rPr lang="en-US" dirty="0"/>
              <a:t>eff</a:t>
            </a:r>
            <a:r>
              <a:rPr lang="ru-RU" dirty="0"/>
              <a:t>е</a:t>
            </a:r>
            <a:r>
              <a:rPr lang="en-US" dirty="0" err="1"/>
              <a:t>ktiv</a:t>
            </a:r>
            <a:r>
              <a:rPr lang="en-US" dirty="0"/>
              <a:t> </a:t>
            </a:r>
            <a:r>
              <a:rPr lang="en-US" dirty="0" err="1"/>
              <a:t>bo</a:t>
            </a:r>
            <a:r>
              <a:rPr lang="ru-RU" dirty="0"/>
              <a:t>’</a:t>
            </a:r>
            <a:r>
              <a:rPr lang="en-US" dirty="0"/>
              <a:t>lib his</a:t>
            </a:r>
            <a:r>
              <a:rPr lang="ru-RU" dirty="0"/>
              <a:t>о</a:t>
            </a:r>
            <a:r>
              <a:rPr lang="en-US" dirty="0" err="1"/>
              <a:t>bl</a:t>
            </a:r>
            <a:r>
              <a:rPr lang="ru-RU" dirty="0"/>
              <a:t>а</a:t>
            </a:r>
            <a:r>
              <a:rPr lang="en-US" dirty="0"/>
              <a:t>n</a:t>
            </a:r>
            <a:r>
              <a:rPr lang="ru-RU" dirty="0"/>
              <a:t>а</a:t>
            </a:r>
            <a:r>
              <a:rPr lang="en-US" dirty="0"/>
              <a:t>di</a:t>
            </a:r>
            <a:r>
              <a:rPr lang="ru-RU" dirty="0"/>
              <a:t>. </a:t>
            </a:r>
            <a:r>
              <a:rPr lang="en-US" dirty="0"/>
              <a:t>RLE </a:t>
            </a:r>
            <a:r>
              <a:rPr lang="en-US" dirty="0" err="1"/>
              <a:t>usulining</a:t>
            </a:r>
            <a:r>
              <a:rPr lang="en-US" dirty="0"/>
              <a:t> k</a:t>
            </a:r>
            <a:r>
              <a:rPr lang="ru-RU" dirty="0"/>
              <a:t>а</a:t>
            </a:r>
            <a:r>
              <a:rPr lang="en-US" dirty="0" err="1"/>
              <a:t>mchiligi</a:t>
            </a:r>
            <a:r>
              <a:rPr lang="en-US" dirty="0"/>
              <a:t> </a:t>
            </a:r>
            <a:r>
              <a:rPr lang="en-US" dirty="0" err="1"/>
              <a:t>qisish</a:t>
            </a:r>
            <a:r>
              <a:rPr lang="en-US" dirty="0"/>
              <a:t> d</a:t>
            </a:r>
            <a:r>
              <a:rPr lang="ru-RU" dirty="0"/>
              <a:t>а</a:t>
            </a:r>
            <a:r>
              <a:rPr lang="en-US" dirty="0"/>
              <a:t>r</a:t>
            </a:r>
            <a:r>
              <a:rPr lang="ru-RU" dirty="0"/>
              <a:t>а</a:t>
            </a:r>
            <a:r>
              <a:rPr lang="en-US" dirty="0"/>
              <a:t>j</a:t>
            </a:r>
            <a:r>
              <a:rPr lang="ru-RU" dirty="0"/>
              <a:t>а</a:t>
            </a:r>
            <a:r>
              <a:rPr lang="en-US" dirty="0" err="1"/>
              <a:t>sining</a:t>
            </a:r>
            <a:r>
              <a:rPr lang="en-US" dirty="0"/>
              <a:t> p</a:t>
            </a:r>
            <a:r>
              <a:rPr lang="ru-RU" dirty="0"/>
              <a:t>а</a:t>
            </a:r>
            <a:r>
              <a:rPr lang="en-US" dirty="0" err="1"/>
              <a:t>stligid</a:t>
            </a:r>
            <a:r>
              <a:rPr lang="ru-RU" dirty="0"/>
              <a:t>а</a:t>
            </a:r>
            <a:r>
              <a:rPr lang="en-US" dirty="0" err="1"/>
              <a:t>dir</a:t>
            </a:r>
            <a:r>
              <a:rPr lang="ru-RU" dirty="0"/>
              <a:t>.</a:t>
            </a:r>
          </a:p>
        </p:txBody>
      </p:sp>
    </p:spTree>
    <p:extLst>
      <p:ext uri="{BB962C8B-B14F-4D97-AF65-F5344CB8AC3E}">
        <p14:creationId xmlns:p14="http://schemas.microsoft.com/office/powerpoint/2010/main" val="36921145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Хаffmаn </a:t>
            </a:r>
            <a:r>
              <a:rPr lang="uz-Cyrl-UZ" b="1" dirty="0" smtClean="0"/>
              <a:t>аlgоritmi</a:t>
            </a:r>
            <a:endParaRPr lang="ru-RU" dirty="0"/>
          </a:p>
        </p:txBody>
      </p:sp>
      <p:sp>
        <p:nvSpPr>
          <p:cNvPr id="3" name="Объект 2"/>
          <p:cNvSpPr>
            <a:spLocks noGrp="1"/>
          </p:cNvSpPr>
          <p:nvPr>
            <p:ph idx="1"/>
          </p:nvPr>
        </p:nvSpPr>
        <p:spPr/>
        <p:txBody>
          <a:bodyPr/>
          <a:lstStyle/>
          <a:p>
            <a:pPr>
              <a:lnSpc>
                <a:spcPct val="100000"/>
              </a:lnSpc>
            </a:pPr>
            <a:r>
              <a:rPr lang="uz-Cyrl-UZ" b="1" dirty="0"/>
              <a:t>Хаffmаn аlgоritmi</a:t>
            </a:r>
            <a:r>
              <a:rPr lang="uz-Cyrl-UZ" dirty="0"/>
              <a:t> – yanа bir  аrхiflаsh usuli bo’li hisоblаnаdi.Ахbоrоtlаrni Хаffmаn bo’yichа siqishdа fаyl butunligichа o’qilаdi vа undаgi uchrаydigаn hаr bittа simvоl uchun umumiy yig’indi miqdоrlаr hisоblаnаdi</a:t>
            </a:r>
            <a:r>
              <a:rPr lang="uz-Cyrl-UZ" dirty="0" smtClean="0"/>
              <a:t>.</a:t>
            </a:r>
            <a:endParaRPr lang="en-US" dirty="0" smtClean="0"/>
          </a:p>
          <a:p>
            <a:pPr>
              <a:lnSpc>
                <a:spcPct val="100000"/>
              </a:lnSpc>
            </a:pPr>
            <a:r>
              <a:rPr lang="uz-Cyrl-UZ" b="1" dirty="0" smtClean="0"/>
              <a:t>Bundа </a:t>
            </a:r>
            <a:r>
              <a:rPr lang="uz-Cyrl-UZ" b="1" dirty="0"/>
              <a:t>256tа </a:t>
            </a:r>
            <a:r>
              <a:rPr lang="uz-Cyrl-UZ" dirty="0"/>
              <a:t>simvоlning hаmmаsi hisоbgа оlingаn  bo’lib, аlgоritm uchun  bаjаriluvchi fаyl bilаn mаtnli fаyl оrаsidа hеch qаndаy fаrq bo’lmаydi.hisоblаsh jаrаyoni nаtijаlаridаn fоydаlаnib, binаr dаrахt tuzilаdi.</a:t>
            </a:r>
            <a:endParaRPr lang="ru-RU" dirty="0"/>
          </a:p>
          <a:p>
            <a:pPr marL="0" indent="0">
              <a:buNone/>
            </a:pPr>
            <a:endParaRPr lang="ru-RU" dirty="0"/>
          </a:p>
        </p:txBody>
      </p:sp>
    </p:spTree>
    <p:extLst>
      <p:ext uri="{BB962C8B-B14F-4D97-AF65-F5344CB8AC3E}">
        <p14:creationId xmlns:p14="http://schemas.microsoft.com/office/powerpoint/2010/main" val="3588363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b="1" dirty="0"/>
              <a:t>Lеmpеl-Ziv </a:t>
            </a:r>
            <a:r>
              <a:rPr lang="uz-Cyrl-UZ" b="1" dirty="0" smtClean="0"/>
              <a:t>аlgоritmi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uz-Cyrl-UZ" b="1" dirty="0"/>
              <a:t>Lеmpеl-Ziv аlgоritmi. </a:t>
            </a:r>
            <a:r>
              <a:rPr lang="uz-Cyrl-UZ" dirty="0"/>
              <a:t>Ushbu аlgоritm ilk bоr Аbrаhаm Lеmpеl vа YAkоb Ziv ishlаridа tаsvirlаb bеrilgаn. Bugo’ngi kundа bu аlgоritm LZ -  аlgоritmi dеb yuritilаdi.Ushbu аlgоritm mоdifikаsiyalаri bоshqа аlgоritmlаrgа nisbаtаn аnchа kеng tаrqаlgаn. LZ аlgоritmi аsоsidа fаyllаrdа ko’p uchrаydigаn kеtmа-kеtliklаrni mахsus yarаtiluvchi lug’аtdа sаqlаnuvchi  nаmunаlаrgа murоjааtlаr bilаn аlmаshtirish yotаdi</a:t>
            </a:r>
            <a:r>
              <a:rPr lang="uz-Cyrl-UZ" dirty="0" smtClean="0"/>
              <a:t>.</a:t>
            </a:r>
            <a:endParaRPr lang="en-US" dirty="0" smtClean="0"/>
          </a:p>
          <a:p>
            <a:pPr>
              <a:lnSpc>
                <a:spcPct val="100000"/>
              </a:lnSpc>
            </a:pPr>
            <a:r>
              <a:rPr lang="uz-Cyrl-UZ" dirty="0"/>
              <a:t>Ushbu mеtоdni rеаlizаsiyasidа  ikkаlа оqimning bittа fаylgа chiqаrilishigа erishish kеrаk.Bu muаmmо ikkаlа оqim simvоllаrini оrаlаtib yozish yo’li bilаn hаl etilаdi.</a:t>
            </a:r>
            <a:endParaRPr lang="ru-RU" dirty="0"/>
          </a:p>
          <a:p>
            <a:endParaRPr lang="ru-RU" dirty="0"/>
          </a:p>
        </p:txBody>
      </p:sp>
    </p:spTree>
    <p:extLst>
      <p:ext uri="{BB962C8B-B14F-4D97-AF65-F5344CB8AC3E}">
        <p14:creationId xmlns:p14="http://schemas.microsoft.com/office/powerpoint/2010/main" val="4367919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b="1" dirty="0"/>
              <a:t>Xotira bo’yicha </a:t>
            </a:r>
            <a:r>
              <a:rPr lang="uz-Cyrl-UZ" b="1" dirty="0" smtClean="0"/>
              <a:t>murakkablik</a:t>
            </a:r>
            <a:endParaRPr lang="ru-RU" dirty="0"/>
          </a:p>
        </p:txBody>
      </p:sp>
      <p:sp>
        <p:nvSpPr>
          <p:cNvPr id="3" name="Объект 2"/>
          <p:cNvSpPr>
            <a:spLocks noGrp="1"/>
          </p:cNvSpPr>
          <p:nvPr>
            <p:ph idx="1"/>
          </p:nvPr>
        </p:nvSpPr>
        <p:spPr>
          <a:xfrm>
            <a:off x="250723" y="1825624"/>
            <a:ext cx="11103077" cy="5032375"/>
          </a:xfrm>
        </p:spPr>
        <p:txBody>
          <a:bodyPr>
            <a:normAutofit/>
          </a:bodyPr>
          <a:lstStyle/>
          <a:p>
            <a:pPr>
              <a:lnSpc>
                <a:spcPct val="100000"/>
              </a:lnSpc>
            </a:pPr>
            <a:r>
              <a:rPr lang="uz-Cyrl-UZ" dirty="0"/>
              <a:t>Biz asosan algoritmlarning vaqt bo'yicha murakkabligini muhokama qilamiz, ammo ish bajarish uchun u yoki bu algoritmga qancha xotira kerakligi haqida ham aytish mumkin. Kompyuter xotirasi (ham ichki, ham tashqi) hajmi chegaralangan. </a:t>
            </a:r>
            <a:r>
              <a:rPr lang="en-US" dirty="0" err="1" smtClean="0"/>
              <a:t>Barcha</a:t>
            </a:r>
            <a:r>
              <a:rPr lang="en-US" dirty="0" smtClean="0"/>
              <a:t> </a:t>
            </a:r>
            <a:r>
              <a:rPr lang="en-US" dirty="0" err="1"/>
              <a:t>algoritmlar</a:t>
            </a:r>
            <a:r>
              <a:rPr lang="en-US" dirty="0"/>
              <a:t> </a:t>
            </a:r>
            <a:r>
              <a:rPr lang="en-US" dirty="0" err="1"/>
              <a:t>chegaralangan</a:t>
            </a:r>
            <a:r>
              <a:rPr lang="en-US" dirty="0"/>
              <a:t> </a:t>
            </a:r>
            <a:r>
              <a:rPr lang="en-US" dirty="0" err="1"/>
              <a:t>xotira</a:t>
            </a:r>
            <a:r>
              <a:rPr lang="en-US" dirty="0"/>
              <a:t> </a:t>
            </a:r>
            <a:r>
              <a:rPr lang="en-US" dirty="0" err="1"/>
              <a:t>yetarli</a:t>
            </a:r>
            <a:r>
              <a:rPr lang="en-US" dirty="0"/>
              <a:t> </a:t>
            </a:r>
            <a:r>
              <a:rPr lang="en-US" dirty="0" err="1"/>
              <a:t>yoki</a:t>
            </a:r>
            <a:r>
              <a:rPr lang="en-US" dirty="0"/>
              <a:t> </a:t>
            </a:r>
            <a:r>
              <a:rPr lang="en-US" dirty="0" err="1"/>
              <a:t>qo’shimcha</a:t>
            </a:r>
            <a:r>
              <a:rPr lang="en-US" dirty="0"/>
              <a:t> </a:t>
            </a:r>
            <a:r>
              <a:rPr lang="en-US" dirty="0" err="1"/>
              <a:t>maydonni</a:t>
            </a:r>
            <a:r>
              <a:rPr lang="en-US" dirty="0"/>
              <a:t> </a:t>
            </a:r>
            <a:r>
              <a:rPr lang="en-US" dirty="0" err="1"/>
              <a:t>talab</a:t>
            </a:r>
            <a:r>
              <a:rPr lang="en-US" dirty="0"/>
              <a:t> </a:t>
            </a:r>
            <a:r>
              <a:rPr lang="en-US" dirty="0" err="1"/>
              <a:t>qiluvchi</a:t>
            </a:r>
            <a:r>
              <a:rPr lang="en-US" dirty="0"/>
              <a:t> </a:t>
            </a:r>
            <a:r>
              <a:rPr lang="en-US" dirty="0" err="1"/>
              <a:t>algorilmlarga</a:t>
            </a:r>
            <a:r>
              <a:rPr lang="en-US" dirty="0"/>
              <a:t> </a:t>
            </a:r>
            <a:r>
              <a:rPr lang="en-US" dirty="0" err="1"/>
              <a:t>bo’linadi</a:t>
            </a:r>
            <a:r>
              <a:rPr lang="en-US" dirty="0"/>
              <a:t>. </a:t>
            </a:r>
            <a:r>
              <a:rPr lang="en-US" dirty="0" err="1"/>
              <a:t>Ko’pincha</a:t>
            </a:r>
            <a:r>
              <a:rPr lang="en-US" dirty="0"/>
              <a:t> </a:t>
            </a:r>
            <a:r>
              <a:rPr lang="en-US" dirty="0" err="1"/>
              <a:t>dasturlovchilar</a:t>
            </a:r>
            <a:r>
              <a:rPr lang="en-US" dirty="0"/>
              <a:t> </a:t>
            </a:r>
            <a:r>
              <a:rPr lang="en-US" dirty="0" err="1"/>
              <a:t>xotirasiga</a:t>
            </a:r>
            <a:r>
              <a:rPr lang="en-US" dirty="0"/>
              <a:t> </a:t>
            </a:r>
            <a:r>
              <a:rPr lang="en-US" dirty="0" err="1"/>
              <a:t>ega</a:t>
            </a:r>
            <a:r>
              <a:rPr lang="en-US" dirty="0"/>
              <a:t> </a:t>
            </a:r>
            <a:r>
              <a:rPr lang="en-US" dirty="0" err="1"/>
              <a:t>va</a:t>
            </a:r>
            <a:r>
              <a:rPr lang="en-US" dirty="0"/>
              <a:t> </a:t>
            </a:r>
            <a:r>
              <a:rPr lang="en-US" dirty="0" err="1"/>
              <a:t>tashqi</a:t>
            </a:r>
            <a:r>
              <a:rPr lang="en-US" dirty="0"/>
              <a:t> </a:t>
            </a:r>
            <a:r>
              <a:rPr lang="en-US" dirty="0" err="1"/>
              <a:t>qurilmalar</a:t>
            </a:r>
            <a:r>
              <a:rPr lang="en-US" dirty="0"/>
              <a:t> </a:t>
            </a:r>
            <a:r>
              <a:rPr lang="en-US" dirty="0" err="1"/>
              <a:t>talab</a:t>
            </a:r>
            <a:r>
              <a:rPr lang="en-US" dirty="0"/>
              <a:t> </a:t>
            </a:r>
            <a:r>
              <a:rPr lang="en-US" dirty="0" err="1"/>
              <a:t>qilmaydigan</a:t>
            </a:r>
            <a:r>
              <a:rPr lang="en-US" dirty="0"/>
              <a:t> </a:t>
            </a:r>
            <a:r>
              <a:rPr lang="en-US" dirty="0" err="1"/>
              <a:t>sekin</a:t>
            </a:r>
            <a:r>
              <a:rPr lang="en-US" dirty="0"/>
              <a:t> </a:t>
            </a:r>
            <a:r>
              <a:rPr lang="en-US" dirty="0" err="1"/>
              <a:t>ishlovchi</a:t>
            </a:r>
            <a:r>
              <a:rPr lang="en-US" dirty="0"/>
              <a:t> </a:t>
            </a:r>
            <a:r>
              <a:rPr lang="en-US" dirty="0" err="1"/>
              <a:t>algoritmni</a:t>
            </a:r>
            <a:r>
              <a:rPr lang="en-US" dirty="0"/>
              <a:t> </a:t>
            </a:r>
            <a:r>
              <a:rPr lang="en-US" dirty="0" err="1"/>
              <a:t>tanlashar</a:t>
            </a:r>
            <a:r>
              <a:rPr lang="en-US" dirty="0"/>
              <a:t> </a:t>
            </a:r>
            <a:r>
              <a:rPr lang="en-US" dirty="0" err="1"/>
              <a:t>edi</a:t>
            </a:r>
            <a:r>
              <a:rPr lang="en-US" dirty="0"/>
              <a:t>. </a:t>
            </a:r>
            <a:r>
              <a:rPr lang="en-US" dirty="0" err="1"/>
              <a:t>Kompyuter</a:t>
            </a:r>
            <a:r>
              <a:rPr lang="en-US" dirty="0"/>
              <a:t> </a:t>
            </a:r>
            <a:r>
              <a:rPr lang="en-US" dirty="0" err="1"/>
              <a:t>xotirasiga</a:t>
            </a:r>
            <a:r>
              <a:rPr lang="en-US" dirty="0"/>
              <a:t> </a:t>
            </a:r>
            <a:r>
              <a:rPr lang="en-US" dirty="0" err="1"/>
              <a:t>bo’lgan</a:t>
            </a:r>
            <a:r>
              <a:rPr lang="en-US" dirty="0"/>
              <a:t> </a:t>
            </a:r>
            <a:r>
              <a:rPr lang="en-US" dirty="0" err="1"/>
              <a:t>talab</a:t>
            </a:r>
            <a:r>
              <a:rPr lang="en-US" dirty="0"/>
              <a:t> </a:t>
            </a:r>
            <a:r>
              <a:rPr lang="en-US" dirty="0" err="1"/>
              <a:t>juda</a:t>
            </a:r>
            <a:r>
              <a:rPr lang="en-US" dirty="0"/>
              <a:t> </a:t>
            </a:r>
            <a:r>
              <a:rPr lang="en-US" dirty="0" err="1"/>
              <a:t>katta</a:t>
            </a:r>
            <a:r>
              <a:rPr lang="en-US" dirty="0"/>
              <a:t> </a:t>
            </a:r>
            <a:r>
              <a:rPr lang="en-US" dirty="0" err="1"/>
              <a:t>edi</a:t>
            </a:r>
            <a:r>
              <a:rPr lang="en-US" dirty="0"/>
              <a:t>, </a:t>
            </a:r>
            <a:r>
              <a:rPr lang="en-US" dirty="0" err="1"/>
              <a:t>shuning</a:t>
            </a:r>
            <a:r>
              <a:rPr lang="en-US" dirty="0"/>
              <a:t> </a:t>
            </a:r>
            <a:r>
              <a:rPr lang="en-US" dirty="0" err="1"/>
              <a:t>uchun</a:t>
            </a:r>
            <a:r>
              <a:rPr lang="en-US" dirty="0"/>
              <a:t> </a:t>
            </a:r>
            <a:r>
              <a:rPr lang="en-US" dirty="0" err="1"/>
              <a:t>qaysi</a:t>
            </a:r>
            <a:r>
              <a:rPr lang="en-US" dirty="0"/>
              <a:t> </a:t>
            </a:r>
            <a:r>
              <a:rPr lang="en-US" dirty="0" err="1"/>
              <a:t>ma’lumotlar</a:t>
            </a:r>
            <a:r>
              <a:rPr lang="en-US" dirty="0"/>
              <a:t> </a:t>
            </a:r>
            <a:r>
              <a:rPr lang="en-US" dirty="0" err="1"/>
              <a:t>saqlanib</a:t>
            </a:r>
            <a:r>
              <a:rPr lang="en-US" dirty="0"/>
              <a:t> </a:t>
            </a:r>
            <a:r>
              <a:rPr lang="en-US" dirty="0" err="1"/>
              <a:t>qoladi</a:t>
            </a:r>
            <a:r>
              <a:rPr lang="en-US" dirty="0"/>
              <a:t>, </a:t>
            </a:r>
            <a:r>
              <a:rPr lang="en-US" dirty="0" err="1"/>
              <a:t>bunday</a:t>
            </a:r>
            <a:r>
              <a:rPr lang="en-US" dirty="0"/>
              <a:t> </a:t>
            </a:r>
            <a:r>
              <a:rPr lang="en-US" dirty="0" err="1"/>
              <a:t>saqlashning</a:t>
            </a:r>
            <a:r>
              <a:rPr lang="en-US" dirty="0"/>
              <a:t> </a:t>
            </a:r>
            <a:r>
              <a:rPr lang="en-US" dirty="0" err="1"/>
              <a:t>samarali</a:t>
            </a:r>
            <a:r>
              <a:rPr lang="en-US" dirty="0"/>
              <a:t> </a:t>
            </a:r>
            <a:r>
              <a:rPr lang="en-US" dirty="0" err="1"/>
              <a:t>usullari</a:t>
            </a:r>
            <a:r>
              <a:rPr lang="en-US" dirty="0"/>
              <a:t> </a:t>
            </a:r>
            <a:r>
              <a:rPr lang="en-US" dirty="0" err="1"/>
              <a:t>qanday</a:t>
            </a:r>
            <a:r>
              <a:rPr lang="en-US" dirty="0"/>
              <a:t> </a:t>
            </a:r>
            <a:r>
              <a:rPr lang="en-US" dirty="0" err="1"/>
              <a:t>kabi</a:t>
            </a:r>
            <a:r>
              <a:rPr lang="en-US" dirty="0"/>
              <a:t> </a:t>
            </a:r>
            <a:r>
              <a:rPr lang="en-US" dirty="0" err="1"/>
              <a:t>savollar</a:t>
            </a:r>
            <a:r>
              <a:rPr lang="en-US" dirty="0"/>
              <a:t> </a:t>
            </a:r>
            <a:r>
              <a:rPr lang="en-US" dirty="0" err="1"/>
              <a:t>o’rganilar</a:t>
            </a:r>
            <a:r>
              <a:rPr lang="en-US" dirty="0"/>
              <a:t> </a:t>
            </a:r>
            <a:r>
              <a:rPr lang="en-US" dirty="0" err="1"/>
              <a:t>edi</a:t>
            </a:r>
            <a:r>
              <a:rPr lang="en-US" dirty="0"/>
              <a:t>. </a:t>
            </a:r>
            <a:endParaRPr lang="ru-RU" dirty="0"/>
          </a:p>
        </p:txBody>
      </p:sp>
    </p:spTree>
    <p:extLst>
      <p:ext uri="{BB962C8B-B14F-4D97-AF65-F5344CB8AC3E}">
        <p14:creationId xmlns:p14="http://schemas.microsoft.com/office/powerpoint/2010/main" val="27834468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Kiruvchi</a:t>
            </a:r>
            <a:r>
              <a:rPr lang="en-US" b="1" dirty="0"/>
              <a:t> </a:t>
            </a:r>
            <a:r>
              <a:rPr lang="en-US" b="1" dirty="0" err="1"/>
              <a:t>ma’lumotlarning</a:t>
            </a:r>
            <a:r>
              <a:rPr lang="en-US" b="1" dirty="0"/>
              <a:t> </a:t>
            </a:r>
            <a:r>
              <a:rPr lang="en-US" b="1" dirty="0" err="1" smtClean="0"/>
              <a:t>sinflari</a:t>
            </a:r>
            <a:endParaRPr lang="ru-RU" dirty="0"/>
          </a:p>
        </p:txBody>
      </p:sp>
      <p:sp>
        <p:nvSpPr>
          <p:cNvPr id="3" name="Объект 2"/>
          <p:cNvSpPr>
            <a:spLocks noGrp="1"/>
          </p:cNvSpPr>
          <p:nvPr>
            <p:ph idx="1"/>
          </p:nvPr>
        </p:nvSpPr>
        <p:spPr/>
        <p:txBody>
          <a:bodyPr>
            <a:normAutofit lnSpcReduction="10000"/>
          </a:bodyPr>
          <a:lstStyle/>
          <a:p>
            <a:pPr>
              <a:lnSpc>
                <a:spcPct val="100000"/>
              </a:lnSpc>
            </a:pPr>
            <a:r>
              <a:rPr lang="en-US" dirty="0" err="1"/>
              <a:t>Algoritmni</a:t>
            </a:r>
            <a:r>
              <a:rPr lang="en-US" dirty="0"/>
              <a:t> </a:t>
            </a:r>
            <a:r>
              <a:rPr lang="en-US" dirty="0" err="1"/>
              <a:t>tahlil</a:t>
            </a:r>
            <a:r>
              <a:rPr lang="en-US" dirty="0"/>
              <a:t> </a:t>
            </a:r>
            <a:r>
              <a:rPr lang="en-US" dirty="0" err="1"/>
              <a:t>qilishda</a:t>
            </a:r>
            <a:r>
              <a:rPr lang="en-US" dirty="0"/>
              <a:t> </a:t>
            </a:r>
            <a:r>
              <a:rPr lang="en-US" dirty="0" err="1"/>
              <a:t>kiruvchi</a:t>
            </a:r>
            <a:r>
              <a:rPr lang="en-US" dirty="0"/>
              <a:t> </a:t>
            </a:r>
            <a:r>
              <a:rPr lang="en-US" dirty="0" err="1"/>
              <a:t>maTumotlarni</a:t>
            </a:r>
            <a:r>
              <a:rPr lang="en-US" dirty="0"/>
              <a:t> </a:t>
            </a:r>
            <a:r>
              <a:rPr lang="en-US" dirty="0" err="1"/>
              <a:t>tanlash</a:t>
            </a:r>
            <a:r>
              <a:rPr lang="en-US" dirty="0"/>
              <a:t> </a:t>
            </a:r>
            <a:r>
              <a:rPr lang="en-US" dirty="0" err="1"/>
              <a:t>uning</a:t>
            </a:r>
            <a:r>
              <a:rPr lang="en-US" dirty="0"/>
              <a:t> </a:t>
            </a:r>
            <a:r>
              <a:rPr lang="en-US" dirty="0" err="1"/>
              <a:t>bajarilishiga</a:t>
            </a:r>
            <a:r>
              <a:rPr lang="en-US" dirty="0"/>
              <a:t> </a:t>
            </a:r>
            <a:r>
              <a:rPr lang="en-US" dirty="0" err="1"/>
              <a:t>ta’sir</a:t>
            </a:r>
            <a:r>
              <a:rPr lang="en-US" dirty="0"/>
              <a:t> </a:t>
            </a:r>
            <a:r>
              <a:rPr lang="en-US" dirty="0" err="1"/>
              <a:t>qilishi</a:t>
            </a:r>
            <a:r>
              <a:rPr lang="en-US" dirty="0"/>
              <a:t> </a:t>
            </a:r>
            <a:r>
              <a:rPr lang="en-US" dirty="0" err="1"/>
              <a:t>mumkin</a:t>
            </a:r>
            <a:r>
              <a:rPr lang="en-US" dirty="0"/>
              <a:t>. </a:t>
            </a:r>
            <a:r>
              <a:rPr lang="en-US" dirty="0" err="1"/>
              <a:t>Aytaylik</a:t>
            </a:r>
            <a:r>
              <a:rPr lang="en-US" dirty="0"/>
              <a:t>, </a:t>
            </a:r>
            <a:r>
              <a:rPr lang="en-US" dirty="0" err="1"/>
              <a:t>ba’zi</a:t>
            </a:r>
            <a:r>
              <a:rPr lang="en-US" dirty="0"/>
              <a:t> </a:t>
            </a:r>
            <a:r>
              <a:rPr lang="en-US" dirty="0" err="1"/>
              <a:t>saralash</a:t>
            </a:r>
            <a:r>
              <a:rPr lang="en-US" dirty="0"/>
              <a:t> </a:t>
            </a:r>
            <a:r>
              <a:rPr lang="en-US" dirty="0" err="1"/>
              <a:t>algoritmlari</a:t>
            </a:r>
            <a:r>
              <a:rPr lang="en-US" dirty="0"/>
              <a:t>, agar </a:t>
            </a:r>
            <a:r>
              <a:rPr lang="en-US" dirty="0" err="1"/>
              <a:t>kirish</a:t>
            </a:r>
            <a:r>
              <a:rPr lang="en-US" dirty="0"/>
              <a:t> </a:t>
            </a:r>
            <a:r>
              <a:rPr lang="en-US" dirty="0" err="1"/>
              <a:t>ro'yxati</a:t>
            </a:r>
            <a:r>
              <a:rPr lang="en-US" dirty="0"/>
              <a:t> </a:t>
            </a:r>
            <a:r>
              <a:rPr lang="en-US" dirty="0" err="1"/>
              <a:t>saralangan</a:t>
            </a:r>
            <a:r>
              <a:rPr lang="en-US" dirty="0"/>
              <a:t> </a:t>
            </a:r>
            <a:r>
              <a:rPr lang="en-US" dirty="0" err="1"/>
              <a:t>bo’lsa</a:t>
            </a:r>
            <a:r>
              <a:rPr lang="en-US" dirty="0"/>
              <a:t>, </a:t>
            </a:r>
            <a:r>
              <a:rPr lang="en-US" dirty="0" err="1"/>
              <a:t>juda</a:t>
            </a:r>
            <a:r>
              <a:rPr lang="en-US" dirty="0"/>
              <a:t> </a:t>
            </a:r>
            <a:r>
              <a:rPr lang="en-US" dirty="0" err="1"/>
              <a:t>tez</a:t>
            </a:r>
            <a:r>
              <a:rPr lang="en-US" dirty="0"/>
              <a:t> </a:t>
            </a:r>
            <a:r>
              <a:rPr lang="en-US" dirty="0" err="1"/>
              <a:t>ishlashi</a:t>
            </a:r>
            <a:r>
              <a:rPr lang="en-US" dirty="0"/>
              <a:t> </a:t>
            </a:r>
            <a:r>
              <a:rPr lang="en-US" dirty="0" err="1"/>
              <a:t>mumkin</a:t>
            </a:r>
            <a:r>
              <a:rPr lang="en-US" dirty="0"/>
              <a:t>, </a:t>
            </a:r>
            <a:r>
              <a:rPr lang="en-US" dirty="0" err="1"/>
              <a:t>boshqa</a:t>
            </a:r>
            <a:r>
              <a:rPr lang="en-US" dirty="0"/>
              <a:t> </a:t>
            </a:r>
            <a:r>
              <a:rPr lang="en-US" dirty="0" err="1"/>
              <a:t>algoritmlar</a:t>
            </a:r>
            <a:r>
              <a:rPr lang="en-US" dirty="0"/>
              <a:t> </a:t>
            </a:r>
            <a:r>
              <a:rPr lang="en-US" dirty="0" err="1"/>
              <a:t>shunday</a:t>
            </a:r>
            <a:r>
              <a:rPr lang="en-US" dirty="0"/>
              <a:t> </a:t>
            </a:r>
            <a:r>
              <a:rPr lang="en-US" dirty="0" err="1"/>
              <a:t>ro'yxatda</a:t>
            </a:r>
            <a:r>
              <a:rPr lang="en-US" dirty="0"/>
              <a:t> </a:t>
            </a:r>
            <a:r>
              <a:rPr lang="en-US" dirty="0" err="1"/>
              <a:t>uncha</a:t>
            </a:r>
            <a:r>
              <a:rPr lang="en-US" dirty="0"/>
              <a:t> kata </a:t>
            </a:r>
            <a:r>
              <a:rPr lang="en-US" dirty="0" err="1"/>
              <a:t>bo'lmagan</a:t>
            </a:r>
            <a:r>
              <a:rPr lang="en-US" dirty="0"/>
              <a:t> </a:t>
            </a:r>
            <a:r>
              <a:rPr lang="en-US" dirty="0" err="1"/>
              <a:t>natijani</a:t>
            </a:r>
            <a:r>
              <a:rPr lang="en-US" dirty="0"/>
              <a:t> </a:t>
            </a:r>
            <a:r>
              <a:rPr lang="en-US" dirty="0" err="1"/>
              <a:t>ko’rsatadi</a:t>
            </a:r>
            <a:r>
              <a:rPr lang="en-US" dirty="0"/>
              <a:t>. </a:t>
            </a:r>
            <a:endParaRPr lang="en-US" dirty="0" smtClean="0"/>
          </a:p>
          <a:p>
            <a:pPr>
              <a:lnSpc>
                <a:spcPct val="100000"/>
              </a:lnSpc>
            </a:pPr>
            <a:r>
              <a:rPr lang="en-US" dirty="0" err="1" smtClean="0"/>
              <a:t>Shuning</a:t>
            </a:r>
            <a:r>
              <a:rPr lang="en-US" dirty="0" smtClean="0"/>
              <a:t> </a:t>
            </a:r>
            <a:r>
              <a:rPr lang="en-US" dirty="0" err="1"/>
              <a:t>uchun</a:t>
            </a:r>
            <a:r>
              <a:rPr lang="en-US" dirty="0"/>
              <a:t> biz </a:t>
            </a:r>
            <a:r>
              <a:rPr lang="en-US" dirty="0" err="1"/>
              <a:t>ma’lumotlaming</a:t>
            </a:r>
            <a:r>
              <a:rPr lang="en-US" dirty="0"/>
              <a:t> </a:t>
            </a:r>
            <a:r>
              <a:rPr lang="en-US" dirty="0" err="1"/>
              <a:t>bir</a:t>
            </a:r>
            <a:r>
              <a:rPr lang="en-US" dirty="0"/>
              <a:t> </a:t>
            </a:r>
            <a:r>
              <a:rPr lang="en-US" dirty="0" err="1"/>
              <a:t>kirish</a:t>
            </a:r>
            <a:r>
              <a:rPr lang="en-US" dirty="0"/>
              <a:t> </a:t>
            </a:r>
            <a:r>
              <a:rPr lang="en-US" dirty="0" err="1"/>
              <a:t>ro’yxatidagi</a:t>
            </a:r>
            <a:r>
              <a:rPr lang="en-US" dirty="0"/>
              <a:t> </a:t>
            </a:r>
            <a:r>
              <a:rPr lang="en-US" dirty="0" err="1"/>
              <a:t>algoritmlar</a:t>
            </a:r>
            <a:r>
              <a:rPr lang="en-US" dirty="0"/>
              <a:t> </a:t>
            </a:r>
            <a:r>
              <a:rPr lang="en-US" dirty="0" err="1"/>
              <a:t>harakatini</a:t>
            </a:r>
            <a:r>
              <a:rPr lang="en-US" dirty="0"/>
              <a:t> </a:t>
            </a:r>
            <a:r>
              <a:rPr lang="en-US" dirty="0" err="1"/>
              <a:t>tahlil</a:t>
            </a:r>
            <a:r>
              <a:rPr lang="en-US" dirty="0"/>
              <a:t> </a:t>
            </a:r>
            <a:r>
              <a:rPr lang="en-US" dirty="0" err="1"/>
              <a:t>qilish</a:t>
            </a:r>
            <a:r>
              <a:rPr lang="en-US" dirty="0"/>
              <a:t> </a:t>
            </a:r>
            <a:r>
              <a:rPr lang="en-US" dirty="0" err="1"/>
              <a:t>bilan</a:t>
            </a:r>
            <a:r>
              <a:rPr lang="en-US" dirty="0"/>
              <a:t> </a:t>
            </a:r>
            <a:r>
              <a:rPr lang="en-US" dirty="0" err="1"/>
              <a:t>chegaralanmaymiz</a:t>
            </a:r>
            <a:r>
              <a:rPr lang="en-US" dirty="0"/>
              <a:t>. Biz </a:t>
            </a:r>
            <a:r>
              <a:rPr lang="en-US" dirty="0" err="1"/>
              <a:t>algoritmni</a:t>
            </a:r>
            <a:r>
              <a:rPr lang="en-US" dirty="0"/>
              <a:t> ham </a:t>
            </a:r>
            <a:r>
              <a:rPr lang="en-US" dirty="0" err="1"/>
              <a:t>eng</a:t>
            </a:r>
            <a:r>
              <a:rPr lang="en-US" dirty="0"/>
              <a:t> </a:t>
            </a:r>
            <a:r>
              <a:rPr lang="en-US" dirty="0" err="1"/>
              <a:t>tez</a:t>
            </a:r>
            <a:r>
              <a:rPr lang="en-US" dirty="0"/>
              <a:t>, ham </a:t>
            </a:r>
            <a:r>
              <a:rPr lang="en-US" dirty="0" err="1"/>
              <a:t>eng</a:t>
            </a:r>
            <a:r>
              <a:rPr lang="en-US" dirty="0"/>
              <a:t> </a:t>
            </a:r>
            <a:r>
              <a:rPr lang="en-US" dirty="0" err="1"/>
              <a:t>sekin</a:t>
            </a:r>
            <a:r>
              <a:rPr lang="en-US" dirty="0"/>
              <a:t> </a:t>
            </a:r>
            <a:r>
              <a:rPr lang="en-US" dirty="0" err="1"/>
              <a:t>ishlashini</a:t>
            </a:r>
            <a:r>
              <a:rPr lang="en-US" dirty="0"/>
              <a:t> ta ’</a:t>
            </a:r>
            <a:r>
              <a:rPr lang="en-US" dirty="0" err="1"/>
              <a:t>minlovchi</a:t>
            </a:r>
            <a:r>
              <a:rPr lang="en-US" dirty="0"/>
              <a:t> </a:t>
            </a:r>
            <a:r>
              <a:rPr lang="en-US" dirty="0" err="1"/>
              <a:t>ma’lumotlarni</a:t>
            </a:r>
            <a:r>
              <a:rPr lang="en-US" dirty="0"/>
              <a:t> </a:t>
            </a:r>
            <a:r>
              <a:rPr lang="en-US" dirty="0" err="1"/>
              <a:t>qidiramiz</a:t>
            </a:r>
            <a:r>
              <a:rPr lang="en-US" dirty="0"/>
              <a:t>. </a:t>
            </a:r>
            <a:r>
              <a:rPr lang="en-US" dirty="0" err="1"/>
              <a:t>Bundan</a:t>
            </a:r>
            <a:r>
              <a:rPr lang="en-US" dirty="0"/>
              <a:t> </a:t>
            </a:r>
            <a:r>
              <a:rPr lang="en-US" dirty="0" err="1"/>
              <a:t>tashqari</a:t>
            </a:r>
            <a:r>
              <a:rPr lang="en-US" dirty="0"/>
              <a:t>, biz </a:t>
            </a:r>
            <a:r>
              <a:rPr lang="en-US" dirty="0" err="1"/>
              <a:t>barcha</a:t>
            </a:r>
            <a:r>
              <a:rPr lang="en-US" dirty="0"/>
              <a:t> </a:t>
            </a:r>
            <a:r>
              <a:rPr lang="en-US" dirty="0" err="1"/>
              <a:t>mavjud</a:t>
            </a:r>
            <a:r>
              <a:rPr lang="en-US" dirty="0"/>
              <a:t> </a:t>
            </a:r>
            <a:r>
              <a:rPr lang="en-US" dirty="0" err="1"/>
              <a:t>ma’lumotlar</a:t>
            </a:r>
            <a:r>
              <a:rPr lang="en-US" dirty="0"/>
              <a:t> </a:t>
            </a:r>
            <a:r>
              <a:rPr lang="en-US" dirty="0" err="1"/>
              <a:t>to'plamidagi</a:t>
            </a:r>
            <a:r>
              <a:rPr lang="en-US" dirty="0"/>
              <a:t> </a:t>
            </a:r>
            <a:r>
              <a:rPr lang="en-US" dirty="0" err="1"/>
              <a:t>algoritmlarning</a:t>
            </a:r>
            <a:r>
              <a:rPr lang="en-US" dirty="0"/>
              <a:t> </a:t>
            </a:r>
            <a:r>
              <a:rPr lang="en-US" dirty="0" err="1"/>
              <a:t>o’rtacha</a:t>
            </a:r>
            <a:r>
              <a:rPr lang="en-US" dirty="0"/>
              <a:t> </a:t>
            </a:r>
            <a:r>
              <a:rPr lang="en-US" dirty="0" err="1"/>
              <a:t>samarasini</a:t>
            </a:r>
            <a:r>
              <a:rPr lang="en-US" dirty="0"/>
              <a:t> ham </a:t>
            </a:r>
            <a:r>
              <a:rPr lang="en-US" dirty="0" err="1"/>
              <a:t>baholaymiz</a:t>
            </a:r>
            <a:r>
              <a:rPr lang="en-US" dirty="0"/>
              <a:t>.</a:t>
            </a:r>
            <a:endParaRPr lang="ru-RU" dirty="0"/>
          </a:p>
          <a:p>
            <a:endParaRPr lang="ru-RU" dirty="0"/>
          </a:p>
        </p:txBody>
      </p:sp>
    </p:spTree>
    <p:extLst>
      <p:ext uri="{BB962C8B-B14F-4D97-AF65-F5344CB8AC3E}">
        <p14:creationId xmlns:p14="http://schemas.microsoft.com/office/powerpoint/2010/main" val="95810738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69960" y="1106233"/>
            <a:ext cx="9096778" cy="3349956"/>
          </a:xfrm>
          <a:prstGeom prst="rect">
            <a:avLst/>
          </a:prstGeom>
        </p:spPr>
        <p:txBody>
          <a:bodyPr wrap="square">
            <a:spAutoFit/>
          </a:bodyPr>
          <a:lstStyle/>
          <a:p>
            <a:pPr algn="ctr">
              <a:lnSpc>
                <a:spcPct val="150000"/>
              </a:lnSpc>
            </a:pPr>
            <a:r>
              <a:rPr lang="en-US" sz="2400" b="1" dirty="0" err="1" smtClean="0">
                <a:latin typeface="Times New Roman" panose="02020603050405020304" pitchFamily="18" charset="0"/>
                <a:cs typeface="Times New Roman" panose="02020603050405020304" pitchFamily="18" charset="0"/>
              </a:rPr>
              <a:t>Foydalanilgan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adabiyotlar</a:t>
            </a:r>
            <a:endParaRPr lang="en-US" sz="2400" b="1"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400" dirty="0" err="1" smtClean="0">
                <a:latin typeface="Times New Roman" panose="02020603050405020304" pitchFamily="18" charset="0"/>
                <a:cs typeface="Times New Roman" panose="02020603050405020304" pitchFamily="18" charset="0"/>
              </a:rPr>
              <a:t>Informatika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informatsion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M.Aripov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darslik</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Toshkent-2019 </a:t>
            </a:r>
            <a:r>
              <a:rPr lang="en-US" sz="2400" dirty="0">
                <a:latin typeface="Times New Roman" panose="02020603050405020304" pitchFamily="18" charset="0"/>
                <a:cs typeface="Times New Roman" panose="02020603050405020304" pitchFamily="18" charset="0"/>
              </a:rPr>
              <a:t>y. </a:t>
            </a:r>
            <a:endParaRPr lang="en-US" sz="24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400" dirty="0" err="1" smtClean="0">
                <a:latin typeface="Times New Roman" panose="02020603050405020304" pitchFamily="18" charset="0"/>
                <a:cs typeface="Times New Roman" panose="02020603050405020304" pitchFamily="18" charset="0"/>
              </a:rPr>
              <a:t>Axborot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M.Aripov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qo‘llanma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Toshkent-2019 </a:t>
            </a:r>
            <a:r>
              <a:rPr lang="en-US" sz="2400" dirty="0">
                <a:latin typeface="Times New Roman" panose="02020603050405020304" pitchFamily="18" charset="0"/>
                <a:cs typeface="Times New Roman" panose="02020603050405020304" pitchFamily="18" charset="0"/>
              </a:rPr>
              <a:t>y. </a:t>
            </a:r>
            <a:endParaRPr lang="en-US" sz="24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400" dirty="0" smtClean="0">
                <a:latin typeface="Times New Roman" panose="02020603050405020304" pitchFamily="18" charset="0"/>
                <a:cs typeface="Times New Roman" panose="02020603050405020304" pitchFamily="18" charset="0"/>
              </a:rPr>
              <a:t>Delphi </a:t>
            </a:r>
            <a:r>
              <a:rPr lang="en-US" sz="2400" dirty="0" err="1">
                <a:latin typeface="Times New Roman" panose="02020603050405020304" pitchFamily="18" charset="0"/>
                <a:cs typeface="Times New Roman" panose="02020603050405020304" pitchFamily="18" charset="0"/>
              </a:rPr>
              <a:t>tilida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Sh.Nazirov</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Toshkent-2018 </a:t>
            </a:r>
            <a:r>
              <a:rPr lang="en-US" sz="2400" dirty="0">
                <a:latin typeface="Times New Roman" panose="02020603050405020304" pitchFamily="18" charset="0"/>
                <a:cs typeface="Times New Roman" panose="02020603050405020304" pitchFamily="18" charset="0"/>
              </a:rPr>
              <a:t>y.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37726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729146"/>
          </a:xfrm>
        </p:spPr>
        <p:txBody>
          <a:bodyPr>
            <a:normAutofit/>
          </a:bodyPr>
          <a:lstStyle/>
          <a:p>
            <a:pPr algn="ctr"/>
            <a:r>
              <a:rPr lang="en-US" sz="5400" b="1" dirty="0"/>
              <a:t>6</a:t>
            </a:r>
            <a:r>
              <a:rPr lang="en-US" sz="5400" b="1" smtClean="0"/>
              <a:t>-darsimiz </a:t>
            </a:r>
            <a:r>
              <a:rPr lang="en-US" sz="5400" b="1" dirty="0" err="1" smtClean="0"/>
              <a:t>tugadi</a:t>
            </a:r>
            <a:endParaRPr lang="ru-RU" sz="5400" b="1" dirty="0"/>
          </a:p>
        </p:txBody>
      </p:sp>
      <p:sp>
        <p:nvSpPr>
          <p:cNvPr id="3" name="Объект 2"/>
          <p:cNvSpPr>
            <a:spLocks noGrp="1"/>
          </p:cNvSpPr>
          <p:nvPr>
            <p:ph idx="1"/>
          </p:nvPr>
        </p:nvSpPr>
        <p:spPr>
          <a:xfrm>
            <a:off x="368710" y="2934929"/>
            <a:ext cx="11545529" cy="3315776"/>
          </a:xfrm>
        </p:spPr>
        <p:txBody>
          <a:bodyPr>
            <a:normAutofit/>
          </a:bodyPr>
          <a:lstStyle/>
          <a:p>
            <a:pPr marL="0" indent="0" algn="ctr">
              <a:buNone/>
            </a:pPr>
            <a:r>
              <a:rPr lang="en-US" sz="4800" b="1" dirty="0" smtClean="0"/>
              <a:t>E’TIBORINGIZ UCHUN RAXMAT</a:t>
            </a:r>
            <a:endParaRPr lang="ru-RU" sz="4800" b="1" dirty="0"/>
          </a:p>
        </p:txBody>
      </p:sp>
    </p:spTree>
    <p:extLst>
      <p:ext uri="{BB962C8B-B14F-4D97-AF65-F5344CB8AC3E}">
        <p14:creationId xmlns:p14="http://schemas.microsoft.com/office/powerpoint/2010/main" val="1092603164"/>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TotalTime>
  <Words>1733</Words>
  <Application>Microsoft Office PowerPoint</Application>
  <PresentationFormat>Широкоэкранный</PresentationFormat>
  <Paragraphs>92</Paragraphs>
  <Slides>24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24</vt:i4>
      </vt:variant>
    </vt:vector>
  </HeadingPairs>
  <TitlesOfParts>
    <vt:vector size="29" baseType="lpstr">
      <vt:lpstr>Arial</vt:lpstr>
      <vt:lpstr>Calibri</vt:lpstr>
      <vt:lpstr>Calibri Light</vt:lpstr>
      <vt:lpstr>Times New Roman</vt:lpstr>
      <vt:lpstr>Тема Office</vt:lpstr>
      <vt:lpstr>ALGORITM VA DASTURLASH TILLARI</vt:lpstr>
      <vt:lpstr>Satrlarni taqqoslash</vt:lpstr>
      <vt:lpstr>Satrlarni taqqoslash</vt:lpstr>
      <vt:lpstr>Chеkli avtomatlar </vt:lpstr>
      <vt:lpstr>Knut-Morris-Pratt algoritmi</vt:lpstr>
      <vt:lpstr>Boyеr-Mur algoritmi</vt:lpstr>
      <vt:lpstr>Boyеr-Mur algoritmi</vt:lpstr>
      <vt:lpstr>Graflar nazariyasining asosiy tushunchalari</vt:lpstr>
      <vt:lpstr>Graflar to’g’risidagi ma'lumotlarning usullari </vt:lpstr>
      <vt:lpstr>Dеykstra-Prim algoritmi</vt:lpstr>
      <vt:lpstr>Graf tugunlari</vt:lpstr>
      <vt:lpstr>Kruskal algoritmi</vt:lpstr>
      <vt:lpstr>Dеykstra algoritmi</vt:lpstr>
      <vt:lpstr>Sеriyalаrni kеtmа-kеt kоdlаsh аlgоritmi</vt:lpstr>
      <vt:lpstr>Siqish jаrаyonlаri аsоsiy tехnik hаrаktеristikаlаri</vt:lpstr>
      <vt:lpstr>Tiklаnmаs siqilish</vt:lpstr>
      <vt:lpstr>Tiklаnuvchi siqilish</vt:lpstr>
      <vt:lpstr>Tiklаnuvchi аlgоritmlаrning аsоsiy nаzаriy prinsiplаrigа</vt:lpstr>
      <vt:lpstr>Хаffmаn аlgоritmi</vt:lpstr>
      <vt:lpstr>Lеmpеl-Ziv аlgоritmi</vt:lpstr>
      <vt:lpstr>Xotira bo’yicha murakkablik</vt:lpstr>
      <vt:lpstr>Kiruvchi ma’lumotlarning sinflari</vt:lpstr>
      <vt:lpstr>Презентация PowerPoint</vt:lpstr>
      <vt:lpstr>6-darsimiz tugadi</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ALGORITM VA DASTURLASH TILLARI</dc:title>
  <dc:creator>User</dc:creator>
  <cp:lastModifiedBy>Yodgor</cp:lastModifiedBy>
  <cp:revision>10</cp:revision>
  <dcterms:created xsi:type="dcterms:W3CDTF">2021-03-25T11:27:54Z</dcterms:created>
  <dcterms:modified xsi:type="dcterms:W3CDTF">2021-04-09T05:44:19Z</dcterms:modified>
</cp:coreProperties>
</file>