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80" r:id="rId25"/>
    <p:sldId id="279" r:id="rId26"/>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44" autoAdjust="0"/>
    <p:restoredTop sz="94660"/>
  </p:normalViewPr>
  <p:slideViewPr>
    <p:cSldViewPr snapToGrid="0">
      <p:cViewPr varScale="1">
        <p:scale>
          <a:sx n="73" d="100"/>
          <a:sy n="73" d="100"/>
        </p:scale>
        <p:origin x="61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A58B1D35-671D-46AA-BA63-6BC48659C19C}" type="datetimeFigureOut">
              <a:rPr lang="ru-RU" smtClean="0"/>
              <a:t>26.04.2021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B73A3ED-1885-4822-A90B-68E9A92903CD}" type="slidenum">
              <a:rPr lang="ru-RU" smtClean="0"/>
              <a:t>‹#›</a:t>
            </a:fld>
            <a:endParaRPr lang="ru-RU"/>
          </a:p>
        </p:txBody>
      </p:sp>
    </p:spTree>
    <p:extLst>
      <p:ext uri="{BB962C8B-B14F-4D97-AF65-F5344CB8AC3E}">
        <p14:creationId xmlns:p14="http://schemas.microsoft.com/office/powerpoint/2010/main" val="25742085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A58B1D35-671D-46AA-BA63-6BC48659C19C}" type="datetimeFigureOut">
              <a:rPr lang="ru-RU" smtClean="0"/>
              <a:t>26.04.2021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B73A3ED-1885-4822-A90B-68E9A92903CD}" type="slidenum">
              <a:rPr lang="ru-RU" smtClean="0"/>
              <a:t>‹#›</a:t>
            </a:fld>
            <a:endParaRPr lang="ru-RU"/>
          </a:p>
        </p:txBody>
      </p:sp>
    </p:spTree>
    <p:extLst>
      <p:ext uri="{BB962C8B-B14F-4D97-AF65-F5344CB8AC3E}">
        <p14:creationId xmlns:p14="http://schemas.microsoft.com/office/powerpoint/2010/main" val="5742393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A58B1D35-671D-46AA-BA63-6BC48659C19C}" type="datetimeFigureOut">
              <a:rPr lang="ru-RU" smtClean="0"/>
              <a:t>26.04.2021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B73A3ED-1885-4822-A90B-68E9A92903CD}" type="slidenum">
              <a:rPr lang="ru-RU" smtClean="0"/>
              <a:t>‹#›</a:t>
            </a:fld>
            <a:endParaRPr lang="ru-RU"/>
          </a:p>
        </p:txBody>
      </p:sp>
    </p:spTree>
    <p:extLst>
      <p:ext uri="{BB962C8B-B14F-4D97-AF65-F5344CB8AC3E}">
        <p14:creationId xmlns:p14="http://schemas.microsoft.com/office/powerpoint/2010/main" val="9623510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A58B1D35-671D-46AA-BA63-6BC48659C19C}" type="datetimeFigureOut">
              <a:rPr lang="ru-RU" smtClean="0"/>
              <a:t>26.04.2021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9B73A3ED-1885-4822-A90B-68E9A92903CD}" type="slidenum">
              <a:rPr lang="ru-RU" smtClean="0"/>
              <a:t>‹#›</a:t>
            </a:fld>
            <a:endParaRPr lang="ru-RU"/>
          </a:p>
        </p:txBody>
      </p:sp>
    </p:spTree>
    <p:extLst>
      <p:ext uri="{BB962C8B-B14F-4D97-AF65-F5344CB8AC3E}">
        <p14:creationId xmlns:p14="http://schemas.microsoft.com/office/powerpoint/2010/main" val="37044493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A58B1D35-671D-46AA-BA63-6BC48659C19C}" type="datetimeFigureOut">
              <a:rPr lang="ru-RU" smtClean="0"/>
              <a:t>26.04.2021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9B73A3ED-1885-4822-A90B-68E9A92903CD}" type="slidenum">
              <a:rPr lang="ru-RU" smtClean="0"/>
              <a:t>‹#›</a:t>
            </a:fld>
            <a:endParaRPr lang="ru-RU"/>
          </a:p>
        </p:txBody>
      </p:sp>
    </p:spTree>
    <p:extLst>
      <p:ext uri="{BB962C8B-B14F-4D97-AF65-F5344CB8AC3E}">
        <p14:creationId xmlns:p14="http://schemas.microsoft.com/office/powerpoint/2010/main" val="38042799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A58B1D35-671D-46AA-BA63-6BC48659C19C}" type="datetimeFigureOut">
              <a:rPr lang="ru-RU" smtClean="0"/>
              <a:t>26.04.2021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9B73A3ED-1885-4822-A90B-68E9A92903CD}" type="slidenum">
              <a:rPr lang="ru-RU" smtClean="0"/>
              <a:t>‹#›</a:t>
            </a:fld>
            <a:endParaRPr lang="ru-RU"/>
          </a:p>
        </p:txBody>
      </p:sp>
    </p:spTree>
    <p:extLst>
      <p:ext uri="{BB962C8B-B14F-4D97-AF65-F5344CB8AC3E}">
        <p14:creationId xmlns:p14="http://schemas.microsoft.com/office/powerpoint/2010/main" val="6473736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A58B1D35-671D-46AA-BA63-6BC48659C19C}" type="datetimeFigureOut">
              <a:rPr lang="ru-RU" smtClean="0"/>
              <a:t>26.04.2021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9B73A3ED-1885-4822-A90B-68E9A92903CD}" type="slidenum">
              <a:rPr lang="ru-RU" smtClean="0"/>
              <a:t>‹#›</a:t>
            </a:fld>
            <a:endParaRPr lang="ru-RU"/>
          </a:p>
        </p:txBody>
      </p:sp>
    </p:spTree>
    <p:extLst>
      <p:ext uri="{BB962C8B-B14F-4D97-AF65-F5344CB8AC3E}">
        <p14:creationId xmlns:p14="http://schemas.microsoft.com/office/powerpoint/2010/main" val="5048861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A58B1D35-671D-46AA-BA63-6BC48659C19C}" type="datetimeFigureOut">
              <a:rPr lang="ru-RU" smtClean="0"/>
              <a:t>26.04.2021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9B73A3ED-1885-4822-A90B-68E9A92903CD}" type="slidenum">
              <a:rPr lang="ru-RU" smtClean="0"/>
              <a:t>‹#›</a:t>
            </a:fld>
            <a:endParaRPr lang="ru-RU"/>
          </a:p>
        </p:txBody>
      </p:sp>
    </p:spTree>
    <p:extLst>
      <p:ext uri="{BB962C8B-B14F-4D97-AF65-F5344CB8AC3E}">
        <p14:creationId xmlns:p14="http://schemas.microsoft.com/office/powerpoint/2010/main" val="6554110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A58B1D35-671D-46AA-BA63-6BC48659C19C}" type="datetimeFigureOut">
              <a:rPr lang="ru-RU" smtClean="0"/>
              <a:t>26.04.2021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9B73A3ED-1885-4822-A90B-68E9A92903CD}" type="slidenum">
              <a:rPr lang="ru-RU" smtClean="0"/>
              <a:t>‹#›</a:t>
            </a:fld>
            <a:endParaRPr lang="ru-RU"/>
          </a:p>
        </p:txBody>
      </p:sp>
    </p:spTree>
    <p:extLst>
      <p:ext uri="{BB962C8B-B14F-4D97-AF65-F5344CB8AC3E}">
        <p14:creationId xmlns:p14="http://schemas.microsoft.com/office/powerpoint/2010/main" val="28031227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A58B1D35-671D-46AA-BA63-6BC48659C19C}" type="datetimeFigureOut">
              <a:rPr lang="ru-RU" smtClean="0"/>
              <a:t>26.04.2021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B73A3ED-1885-4822-A90B-68E9A92903CD}" type="slidenum">
              <a:rPr lang="ru-RU" smtClean="0"/>
              <a:t>‹#›</a:t>
            </a:fld>
            <a:endParaRPr lang="ru-RU"/>
          </a:p>
        </p:txBody>
      </p:sp>
    </p:spTree>
    <p:extLst>
      <p:ext uri="{BB962C8B-B14F-4D97-AF65-F5344CB8AC3E}">
        <p14:creationId xmlns:p14="http://schemas.microsoft.com/office/powerpoint/2010/main" val="1052314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A58B1D35-671D-46AA-BA63-6BC48659C19C}" type="datetimeFigureOut">
              <a:rPr lang="ru-RU" smtClean="0"/>
              <a:t>26.04.2021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B73A3ED-1885-4822-A90B-68E9A92903CD}" type="slidenum">
              <a:rPr lang="ru-RU" smtClean="0"/>
              <a:t>‹#›</a:t>
            </a:fld>
            <a:endParaRPr lang="ru-RU"/>
          </a:p>
        </p:txBody>
      </p:sp>
    </p:spTree>
    <p:extLst>
      <p:ext uri="{BB962C8B-B14F-4D97-AF65-F5344CB8AC3E}">
        <p14:creationId xmlns:p14="http://schemas.microsoft.com/office/powerpoint/2010/main" val="8477977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58B1D35-671D-46AA-BA63-6BC48659C19C}" type="datetimeFigureOut">
              <a:rPr lang="ru-RU" smtClean="0"/>
              <a:t>26.04.2021</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73A3ED-1885-4822-A90B-68E9A92903CD}" type="slidenum">
              <a:rPr lang="ru-RU" smtClean="0"/>
              <a:t>‹#›</a:t>
            </a:fld>
            <a:endParaRPr lang="ru-RU"/>
          </a:p>
        </p:txBody>
      </p:sp>
    </p:spTree>
    <p:extLst>
      <p:ext uri="{BB962C8B-B14F-4D97-AF65-F5344CB8AC3E}">
        <p14:creationId xmlns:p14="http://schemas.microsoft.com/office/powerpoint/2010/main" val="35608902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572730" y="476032"/>
            <a:ext cx="10515600" cy="1325563"/>
          </a:xfrm>
        </p:spPr>
        <p:txBody>
          <a:bodyPr>
            <a:normAutofit/>
          </a:bodyPr>
          <a:lstStyle/>
          <a:p>
            <a:pPr algn="ctr"/>
            <a:r>
              <a:rPr lang="en-GB" sz="4000" b="1" dirty="0">
                <a:latin typeface="Times New Roman" panose="02020603050405020304" pitchFamily="18" charset="0"/>
                <a:cs typeface="Times New Roman" panose="02020603050405020304" pitchFamily="18" charset="0"/>
              </a:rPr>
              <a:t>ALGORITM VA DASTURLASH TILLARI</a:t>
            </a:r>
            <a:endParaRPr lang="ru-RU" sz="4000" dirty="0"/>
          </a:p>
        </p:txBody>
      </p:sp>
      <p:sp>
        <p:nvSpPr>
          <p:cNvPr id="5" name="Объект 4"/>
          <p:cNvSpPr>
            <a:spLocks noGrp="1"/>
          </p:cNvSpPr>
          <p:nvPr>
            <p:ph idx="1"/>
          </p:nvPr>
        </p:nvSpPr>
        <p:spPr>
          <a:xfrm>
            <a:off x="838200" y="1825624"/>
            <a:ext cx="10665542" cy="5032375"/>
          </a:xfrm>
        </p:spPr>
        <p:txBody>
          <a:bodyPr/>
          <a:lstStyle/>
          <a:p>
            <a:pPr algn="ctr"/>
            <a:r>
              <a:rPr lang="en-US" sz="3200" b="1" dirty="0" smtClean="0">
                <a:solidFill>
                  <a:schemeClr val="accent1">
                    <a:lumMod val="50000"/>
                  </a:schemeClr>
                </a:solidFill>
              </a:rPr>
              <a:t>7 - </a:t>
            </a:r>
            <a:r>
              <a:rPr lang="en-US" sz="3200" b="1" dirty="0" err="1" smtClean="0">
                <a:solidFill>
                  <a:schemeClr val="accent1">
                    <a:lumMod val="50000"/>
                  </a:schemeClr>
                </a:solidFill>
              </a:rPr>
              <a:t>Mavzu:</a:t>
            </a:r>
            <a:r>
              <a:rPr lang="en-US" b="1" dirty="0" err="1">
                <a:solidFill>
                  <a:schemeClr val="accent1">
                    <a:lumMod val="50000"/>
                  </a:schemeClr>
                </a:solidFill>
              </a:rPr>
              <a:t>Tanlash</a:t>
            </a:r>
            <a:r>
              <a:rPr lang="en-US" b="1" dirty="0">
                <a:solidFill>
                  <a:schemeClr val="accent1">
                    <a:lumMod val="50000"/>
                  </a:schemeClr>
                </a:solidFill>
              </a:rPr>
              <a:t> </a:t>
            </a:r>
            <a:r>
              <a:rPr lang="en-US" b="1" dirty="0" err="1">
                <a:solidFill>
                  <a:schemeClr val="accent1">
                    <a:lumMod val="50000"/>
                  </a:schemeClr>
                </a:solidFill>
              </a:rPr>
              <a:t>va</a:t>
            </a:r>
            <a:r>
              <a:rPr lang="en-US" b="1" dirty="0">
                <a:solidFill>
                  <a:schemeClr val="accent1">
                    <a:lumMod val="50000"/>
                  </a:schemeClr>
                </a:solidFill>
              </a:rPr>
              <a:t> </a:t>
            </a:r>
            <a:r>
              <a:rPr lang="en-US" b="1" dirty="0" err="1">
                <a:solidFill>
                  <a:schemeClr val="accent1">
                    <a:lumMod val="50000"/>
                  </a:schemeClr>
                </a:solidFill>
              </a:rPr>
              <a:t>joylashtirish</a:t>
            </a:r>
            <a:r>
              <a:rPr lang="en-US" b="1" dirty="0">
                <a:solidFill>
                  <a:schemeClr val="accent1">
                    <a:lumMod val="50000"/>
                  </a:schemeClr>
                </a:solidFill>
              </a:rPr>
              <a:t> </a:t>
            </a:r>
            <a:r>
              <a:rPr lang="en-US" b="1" dirty="0" err="1">
                <a:solidFill>
                  <a:schemeClr val="accent1">
                    <a:lumMod val="50000"/>
                  </a:schemeClr>
                </a:solidFill>
              </a:rPr>
              <a:t>turkumidagi</a:t>
            </a:r>
            <a:r>
              <a:rPr lang="en-US" b="1" dirty="0">
                <a:solidFill>
                  <a:schemeClr val="accent1">
                    <a:lumMod val="50000"/>
                  </a:schemeClr>
                </a:solidFill>
              </a:rPr>
              <a:t> </a:t>
            </a:r>
            <a:r>
              <a:rPr lang="en-US" b="1" dirty="0" err="1">
                <a:solidFill>
                  <a:schemeClr val="accent1">
                    <a:lumMod val="50000"/>
                  </a:schemeClr>
                </a:solidFill>
              </a:rPr>
              <a:t>murrakkablikga</a:t>
            </a:r>
            <a:r>
              <a:rPr lang="en-US" b="1" dirty="0">
                <a:solidFill>
                  <a:schemeClr val="accent1">
                    <a:lumMod val="50000"/>
                  </a:schemeClr>
                </a:solidFill>
              </a:rPr>
              <a:t> </a:t>
            </a:r>
            <a:r>
              <a:rPr lang="en-US" b="1" dirty="0" err="1">
                <a:solidFill>
                  <a:schemeClr val="accent1">
                    <a:lumMod val="50000"/>
                  </a:schemeClr>
                </a:solidFill>
              </a:rPr>
              <a:t>ega</a:t>
            </a:r>
            <a:r>
              <a:rPr lang="en-US" b="1" dirty="0">
                <a:solidFill>
                  <a:schemeClr val="accent1">
                    <a:lumMod val="50000"/>
                  </a:schemeClr>
                </a:solidFill>
              </a:rPr>
              <a:t> </a:t>
            </a:r>
            <a:r>
              <a:rPr lang="en-US" b="1" dirty="0" err="1">
                <a:solidFill>
                  <a:schemeClr val="accent1">
                    <a:lumMod val="50000"/>
                  </a:schemeClr>
                </a:solidFill>
              </a:rPr>
              <a:t>saralash</a:t>
            </a:r>
            <a:r>
              <a:rPr lang="en-US" b="1" dirty="0">
                <a:solidFill>
                  <a:schemeClr val="accent1">
                    <a:lumMod val="50000"/>
                  </a:schemeClr>
                </a:solidFill>
              </a:rPr>
              <a:t> </a:t>
            </a:r>
            <a:r>
              <a:rPr lang="en-US" b="1" dirty="0" err="1">
                <a:solidFill>
                  <a:schemeClr val="accent1">
                    <a:lumMod val="50000"/>
                  </a:schemeClr>
                </a:solidFill>
              </a:rPr>
              <a:t>algoritmlari</a:t>
            </a:r>
            <a:r>
              <a:rPr lang="en-US" b="1" dirty="0">
                <a:solidFill>
                  <a:schemeClr val="accent1">
                    <a:lumMod val="50000"/>
                  </a:schemeClr>
                </a:solidFill>
              </a:rPr>
              <a:t>. </a:t>
            </a:r>
            <a:r>
              <a:rPr lang="en-US" b="1" dirty="0" err="1">
                <a:solidFill>
                  <a:schemeClr val="accent1">
                    <a:lumMod val="50000"/>
                  </a:schemeClr>
                </a:solidFill>
              </a:rPr>
              <a:t>Saralash</a:t>
            </a:r>
            <a:r>
              <a:rPr lang="en-US" b="1" dirty="0">
                <a:solidFill>
                  <a:schemeClr val="accent1">
                    <a:lumMod val="50000"/>
                  </a:schemeClr>
                </a:solidFill>
              </a:rPr>
              <a:t> </a:t>
            </a:r>
            <a:r>
              <a:rPr lang="en-US" b="1" dirty="0" err="1">
                <a:solidFill>
                  <a:schemeClr val="accent1">
                    <a:lumMod val="50000"/>
                  </a:schemeClr>
                </a:solidFill>
              </a:rPr>
              <a:t>usullarini</a:t>
            </a:r>
            <a:r>
              <a:rPr lang="en-US" b="1" dirty="0">
                <a:solidFill>
                  <a:schemeClr val="accent1">
                    <a:lumMod val="50000"/>
                  </a:schemeClr>
                </a:solidFill>
              </a:rPr>
              <a:t> </a:t>
            </a:r>
            <a:r>
              <a:rPr lang="en-US" b="1" dirty="0" err="1">
                <a:solidFill>
                  <a:schemeClr val="accent1">
                    <a:lumMod val="50000"/>
                  </a:schemeClr>
                </a:solidFill>
              </a:rPr>
              <a:t>taqqoslash</a:t>
            </a:r>
            <a:r>
              <a:rPr lang="en-US" b="1" dirty="0">
                <a:solidFill>
                  <a:schemeClr val="accent1">
                    <a:lumMod val="50000"/>
                  </a:schemeClr>
                </a:solidFill>
              </a:rPr>
              <a:t>. </a:t>
            </a:r>
            <a:r>
              <a:rPr lang="en-US" b="1" dirty="0" err="1">
                <a:solidFill>
                  <a:schemeClr val="accent1">
                    <a:lumMod val="50000"/>
                  </a:schemeClr>
                </a:solidFill>
              </a:rPr>
              <a:t>Izlash</a:t>
            </a:r>
            <a:r>
              <a:rPr lang="en-US" b="1" dirty="0">
                <a:solidFill>
                  <a:schemeClr val="accent1">
                    <a:lumMod val="50000"/>
                  </a:schemeClr>
                </a:solidFill>
              </a:rPr>
              <a:t> </a:t>
            </a:r>
            <a:r>
              <a:rPr lang="en-US" b="1" dirty="0" err="1">
                <a:solidFill>
                  <a:schemeClr val="accent1">
                    <a:lumMod val="50000"/>
                  </a:schemeClr>
                </a:solidFill>
              </a:rPr>
              <a:t>algoritmlari</a:t>
            </a:r>
            <a:r>
              <a:rPr lang="en-US" b="1" dirty="0">
                <a:solidFill>
                  <a:schemeClr val="accent1">
                    <a:lumMod val="50000"/>
                  </a:schemeClr>
                </a:solidFill>
              </a:rPr>
              <a:t>.</a:t>
            </a:r>
            <a:endParaRPr lang="ru-RU" dirty="0">
              <a:solidFill>
                <a:schemeClr val="accent1">
                  <a:lumMod val="50000"/>
                </a:schemeClr>
              </a:solidFill>
            </a:endParaRPr>
          </a:p>
          <a:p>
            <a:pPr marL="0" indent="0">
              <a:buNone/>
            </a:pPr>
            <a:r>
              <a:rPr lang="en-US" i="1" dirty="0"/>
              <a:t> </a:t>
            </a:r>
            <a:endParaRPr lang="ru-RU" dirty="0"/>
          </a:p>
          <a:p>
            <a:pPr marL="0" indent="0" algn="ctr">
              <a:buNone/>
            </a:pPr>
            <a:endParaRPr lang="ru-RU" dirty="0"/>
          </a:p>
        </p:txBody>
      </p:sp>
      <p:pic>
        <p:nvPicPr>
          <p:cNvPr id="6" name="Рисунок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47354" y="3355870"/>
            <a:ext cx="3495550" cy="3376384"/>
          </a:xfrm>
          <a:prstGeom prst="rect">
            <a:avLst/>
          </a:prstGeom>
        </p:spPr>
      </p:pic>
    </p:spTree>
    <p:extLst>
      <p:ext uri="{BB962C8B-B14F-4D97-AF65-F5344CB8AC3E}">
        <p14:creationId xmlns:p14="http://schemas.microsoft.com/office/powerpoint/2010/main" val="88784577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b="1" dirty="0" err="1"/>
              <a:t>O'rniga</a:t>
            </a:r>
            <a:r>
              <a:rPr lang="en-US" b="1" dirty="0"/>
              <a:t> </a:t>
            </a:r>
            <a:r>
              <a:rPr lang="en-US" b="1" dirty="0" err="1"/>
              <a:t>qo'yish</a:t>
            </a:r>
            <a:r>
              <a:rPr lang="en-US" b="1" dirty="0"/>
              <a:t> </a:t>
            </a:r>
            <a:r>
              <a:rPr lang="en-US" b="1" dirty="0" err="1"/>
              <a:t>bilan</a:t>
            </a:r>
            <a:r>
              <a:rPr lang="en-US" b="1" dirty="0"/>
              <a:t> </a:t>
            </a:r>
            <a:r>
              <a:rPr lang="en-US" b="1" dirty="0" err="1"/>
              <a:t>saralash</a:t>
            </a:r>
            <a:r>
              <a:rPr lang="en-US" b="1" dirty="0"/>
              <a:t> </a:t>
            </a:r>
            <a:r>
              <a:rPr lang="en-US" b="1" dirty="0" err="1" smtClean="0"/>
              <a:t>algoritmi</a:t>
            </a:r>
            <a:endParaRPr lang="ru-RU" b="1" dirty="0"/>
          </a:p>
        </p:txBody>
      </p:sp>
      <p:sp>
        <p:nvSpPr>
          <p:cNvPr id="3" name="Объект 2"/>
          <p:cNvSpPr>
            <a:spLocks noGrp="1"/>
          </p:cNvSpPr>
          <p:nvPr>
            <p:ph idx="1"/>
          </p:nvPr>
        </p:nvSpPr>
        <p:spPr/>
        <p:txBody>
          <a:bodyPr>
            <a:normAutofit fontScale="92500"/>
          </a:bodyPr>
          <a:lstStyle/>
          <a:p>
            <a:pPr>
              <a:lnSpc>
                <a:spcPct val="110000"/>
              </a:lnSpc>
            </a:pPr>
            <a:r>
              <a:rPr lang="en-US" dirty="0" err="1"/>
              <a:t>Ushbu</a:t>
            </a:r>
            <a:r>
              <a:rPr lang="en-US" dirty="0"/>
              <a:t> </a:t>
            </a:r>
            <a:r>
              <a:rPr lang="en-US" dirty="0" err="1"/>
              <a:t>saralash</a:t>
            </a:r>
            <a:r>
              <a:rPr lang="en-US" dirty="0"/>
              <a:t> </a:t>
            </a:r>
            <a:r>
              <a:rPr lang="en-US" dirty="0" err="1"/>
              <a:t>algoritmining</a:t>
            </a:r>
            <a:r>
              <a:rPr lang="en-US" dirty="0"/>
              <a:t> </a:t>
            </a:r>
            <a:r>
              <a:rPr lang="en-US" dirty="0" err="1"/>
              <a:t>asosiy</a:t>
            </a:r>
            <a:r>
              <a:rPr lang="en-US" dirty="0"/>
              <a:t> </a:t>
            </a:r>
            <a:r>
              <a:rPr lang="en-US" dirty="0" err="1"/>
              <a:t>mohiyati</a:t>
            </a:r>
            <a:r>
              <a:rPr lang="en-US" dirty="0"/>
              <a:t> </a:t>
            </a:r>
            <a:r>
              <a:rPr lang="en-US" dirty="0" err="1"/>
              <a:t>saralangan</a:t>
            </a:r>
            <a:r>
              <a:rPr lang="en-US" dirty="0"/>
              <a:t> </a:t>
            </a:r>
            <a:r>
              <a:rPr lang="en-US" dirty="0" err="1"/>
              <a:t>ro'yxatga</a:t>
            </a:r>
            <a:r>
              <a:rPr lang="en-US" dirty="0"/>
              <a:t> </a:t>
            </a:r>
            <a:r>
              <a:rPr lang="en-US" dirty="0" err="1"/>
              <a:t>yangi</a:t>
            </a:r>
            <a:r>
              <a:rPr lang="en-US" dirty="0"/>
              <a:t> </a:t>
            </a:r>
            <a:r>
              <a:rPr lang="en-US" dirty="0" err="1"/>
              <a:t>elеmеnt</a:t>
            </a:r>
            <a:r>
              <a:rPr lang="en-US" dirty="0"/>
              <a:t> </a:t>
            </a:r>
            <a:r>
              <a:rPr lang="en-US" dirty="0" err="1"/>
              <a:t>qo'shishda</a:t>
            </a:r>
            <a:r>
              <a:rPr lang="en-US" dirty="0"/>
              <a:t> </a:t>
            </a:r>
            <a:r>
              <a:rPr lang="en-US" dirty="0" err="1"/>
              <a:t>uni</a:t>
            </a:r>
            <a:r>
              <a:rPr lang="en-US" dirty="0"/>
              <a:t> “</a:t>
            </a:r>
            <a:r>
              <a:rPr lang="en-US" dirty="0" err="1"/>
              <a:t>o'z</a:t>
            </a:r>
            <a:r>
              <a:rPr lang="en-US" dirty="0"/>
              <a:t> </a:t>
            </a:r>
            <a:r>
              <a:rPr lang="en-US" dirty="0" err="1"/>
              <a:t>joyiga</a:t>
            </a:r>
            <a:r>
              <a:rPr lang="en-US" dirty="0"/>
              <a:t>” </a:t>
            </a:r>
            <a:r>
              <a:rPr lang="en-US" dirty="0" err="1"/>
              <a:t>joylashtirishdan</a:t>
            </a:r>
            <a:r>
              <a:rPr lang="en-US" dirty="0"/>
              <a:t> </a:t>
            </a:r>
            <a:r>
              <a:rPr lang="en-US" dirty="0" err="1"/>
              <a:t>iboratdir</a:t>
            </a:r>
            <a:r>
              <a:rPr lang="en-US" dirty="0"/>
              <a:t>. </a:t>
            </a:r>
            <a:r>
              <a:rPr lang="en-US" dirty="0" err="1"/>
              <a:t>Bunda</a:t>
            </a:r>
            <a:r>
              <a:rPr lang="en-US" dirty="0"/>
              <a:t> </a:t>
            </a:r>
            <a:r>
              <a:rPr lang="en-US" dirty="0" err="1"/>
              <a:t>algoritm</a:t>
            </a:r>
            <a:r>
              <a:rPr lang="en-US" dirty="0"/>
              <a:t> </a:t>
            </a:r>
            <a:r>
              <a:rPr lang="en-US" dirty="0" err="1"/>
              <a:t>saralanuvchi</a:t>
            </a:r>
            <a:r>
              <a:rPr lang="en-US" dirty="0"/>
              <a:t> </a:t>
            </a:r>
            <a:r>
              <a:rPr lang="en-US" dirty="0" err="1"/>
              <a:t>ro'yxat</a:t>
            </a:r>
            <a:r>
              <a:rPr lang="en-US" dirty="0"/>
              <a:t> </a:t>
            </a:r>
            <a:r>
              <a:rPr lang="en-US" dirty="0" err="1"/>
              <a:t>birinchi</a:t>
            </a:r>
            <a:r>
              <a:rPr lang="en-US" dirty="0"/>
              <a:t> </a:t>
            </a:r>
            <a:r>
              <a:rPr lang="en-US" dirty="0" err="1"/>
              <a:t>elеmеntini</a:t>
            </a:r>
            <a:r>
              <a:rPr lang="en-US" dirty="0"/>
              <a:t> </a:t>
            </a:r>
            <a:r>
              <a:rPr lang="en-US" dirty="0" err="1"/>
              <a:t>uzunligi</a:t>
            </a:r>
            <a:r>
              <a:rPr lang="en-US" dirty="0"/>
              <a:t> 1 </a:t>
            </a:r>
            <a:r>
              <a:rPr lang="en-US" dirty="0" err="1"/>
              <a:t>ga</a:t>
            </a:r>
            <a:r>
              <a:rPr lang="en-US" dirty="0"/>
              <a:t> </a:t>
            </a:r>
            <a:r>
              <a:rPr lang="en-US" dirty="0" err="1"/>
              <a:t>tеng</a:t>
            </a:r>
            <a:r>
              <a:rPr lang="en-US" dirty="0"/>
              <a:t> </a:t>
            </a:r>
            <a:r>
              <a:rPr lang="en-US" dirty="0" err="1"/>
              <a:t>bo'lgan</a:t>
            </a:r>
            <a:r>
              <a:rPr lang="en-US" dirty="0"/>
              <a:t> </a:t>
            </a:r>
            <a:r>
              <a:rPr lang="en-US" dirty="0" err="1"/>
              <a:t>saralangan</a:t>
            </a:r>
            <a:r>
              <a:rPr lang="en-US" dirty="0"/>
              <a:t> </a:t>
            </a:r>
            <a:r>
              <a:rPr lang="en-US" dirty="0" err="1"/>
              <a:t>ro'yxat</a:t>
            </a:r>
            <a:r>
              <a:rPr lang="en-US" dirty="0"/>
              <a:t> </a:t>
            </a:r>
            <a:r>
              <a:rPr lang="en-US" dirty="0" err="1"/>
              <a:t>dеb</a:t>
            </a:r>
            <a:r>
              <a:rPr lang="en-US" dirty="0"/>
              <a:t> </a:t>
            </a:r>
            <a:r>
              <a:rPr lang="en-US" dirty="0" err="1"/>
              <a:t>qabul</a:t>
            </a:r>
            <a:r>
              <a:rPr lang="en-US" dirty="0"/>
              <a:t> </a:t>
            </a:r>
            <a:r>
              <a:rPr lang="en-US" dirty="0" err="1"/>
              <a:t>qilib</a:t>
            </a:r>
            <a:r>
              <a:rPr lang="en-US" dirty="0"/>
              <a:t>, </a:t>
            </a:r>
            <a:r>
              <a:rPr lang="en-US" dirty="0" err="1"/>
              <a:t>ikkinchi</a:t>
            </a:r>
            <a:r>
              <a:rPr lang="en-US" dirty="0"/>
              <a:t> </a:t>
            </a:r>
            <a:r>
              <a:rPr lang="en-US" dirty="0" err="1"/>
              <a:t>elеmеntni</a:t>
            </a:r>
            <a:r>
              <a:rPr lang="en-US" dirty="0"/>
              <a:t> </a:t>
            </a:r>
            <a:r>
              <a:rPr lang="en-US" dirty="0" err="1"/>
              <a:t>yangi</a:t>
            </a:r>
            <a:r>
              <a:rPr lang="en-US" dirty="0"/>
              <a:t> </a:t>
            </a:r>
            <a:r>
              <a:rPr lang="en-US" dirty="0" err="1"/>
              <a:t>yaratilayotgan</a:t>
            </a:r>
            <a:r>
              <a:rPr lang="en-US" dirty="0"/>
              <a:t> </a:t>
            </a:r>
            <a:r>
              <a:rPr lang="en-US" dirty="0" err="1"/>
              <a:t>saralangan</a:t>
            </a:r>
            <a:r>
              <a:rPr lang="en-US" dirty="0"/>
              <a:t> </a:t>
            </a:r>
            <a:r>
              <a:rPr lang="en-US" dirty="0" err="1"/>
              <a:t>ro'yxatning</a:t>
            </a:r>
            <a:r>
              <a:rPr lang="en-US" dirty="0"/>
              <a:t> “</a:t>
            </a:r>
            <a:r>
              <a:rPr lang="en-US" dirty="0" err="1"/>
              <a:t>kеrakli</a:t>
            </a:r>
            <a:r>
              <a:rPr lang="en-US" dirty="0"/>
              <a:t>” </a:t>
            </a:r>
            <a:r>
              <a:rPr lang="en-US" dirty="0" err="1"/>
              <a:t>joyiga</a:t>
            </a:r>
            <a:r>
              <a:rPr lang="en-US" dirty="0"/>
              <a:t> </a:t>
            </a:r>
            <a:r>
              <a:rPr lang="en-US" dirty="0" err="1"/>
              <a:t>joylashtiradi</a:t>
            </a:r>
            <a:r>
              <a:rPr lang="en-US" dirty="0" smtClean="0"/>
              <a:t>.</a:t>
            </a:r>
          </a:p>
          <a:p>
            <a:pPr>
              <a:lnSpc>
                <a:spcPct val="110000"/>
              </a:lnSpc>
            </a:pPr>
            <a:r>
              <a:rPr lang="en-US" dirty="0" smtClean="0"/>
              <a:t> </a:t>
            </a:r>
            <a:r>
              <a:rPr lang="en-US" dirty="0" err="1"/>
              <a:t>So'ngra</a:t>
            </a:r>
            <a:r>
              <a:rPr lang="en-US" dirty="0"/>
              <a:t> </a:t>
            </a:r>
            <a:r>
              <a:rPr lang="en-US" dirty="0" err="1"/>
              <a:t>bеrilgan</a:t>
            </a:r>
            <a:r>
              <a:rPr lang="en-US" dirty="0"/>
              <a:t> </a:t>
            </a:r>
            <a:r>
              <a:rPr lang="en-US" dirty="0" err="1"/>
              <a:t>ro'yxatning</a:t>
            </a:r>
            <a:r>
              <a:rPr lang="en-US" dirty="0"/>
              <a:t> </a:t>
            </a:r>
            <a:r>
              <a:rPr lang="en-US" dirty="0" err="1"/>
              <a:t>uchinchi</a:t>
            </a:r>
            <a:r>
              <a:rPr lang="en-US" dirty="0"/>
              <a:t> </a:t>
            </a:r>
            <a:r>
              <a:rPr lang="en-US" dirty="0" err="1"/>
              <a:t>elеmеnti</a:t>
            </a:r>
            <a:r>
              <a:rPr lang="en-US" dirty="0"/>
              <a:t> ham </a:t>
            </a:r>
            <a:r>
              <a:rPr lang="en-US" dirty="0" err="1"/>
              <a:t>saralangan</a:t>
            </a:r>
            <a:r>
              <a:rPr lang="en-US" dirty="0"/>
              <a:t> </a:t>
            </a:r>
            <a:r>
              <a:rPr lang="en-US" dirty="0" err="1"/>
              <a:t>ikki</a:t>
            </a:r>
            <a:r>
              <a:rPr lang="en-US" dirty="0"/>
              <a:t> </a:t>
            </a:r>
            <a:r>
              <a:rPr lang="en-US" dirty="0" err="1"/>
              <a:t>elеmеntli</a:t>
            </a:r>
            <a:r>
              <a:rPr lang="en-US" dirty="0"/>
              <a:t> </a:t>
            </a:r>
            <a:r>
              <a:rPr lang="en-US" dirty="0" err="1"/>
              <a:t>ro'yxatdagi</a:t>
            </a:r>
            <a:r>
              <a:rPr lang="en-US" dirty="0"/>
              <a:t> </a:t>
            </a:r>
            <a:r>
              <a:rPr lang="en-US" dirty="0" err="1"/>
              <a:t>o'z</a:t>
            </a:r>
            <a:r>
              <a:rPr lang="en-US" dirty="0"/>
              <a:t> </a:t>
            </a:r>
            <a:r>
              <a:rPr lang="en-US" dirty="0" err="1"/>
              <a:t>joyiga</a:t>
            </a:r>
            <a:r>
              <a:rPr lang="en-US" dirty="0"/>
              <a:t> </a:t>
            </a:r>
            <a:r>
              <a:rPr lang="en-US" dirty="0" err="1"/>
              <a:t>joylashtiriladi</a:t>
            </a:r>
            <a:r>
              <a:rPr lang="en-US" dirty="0"/>
              <a:t> </a:t>
            </a:r>
            <a:r>
              <a:rPr lang="en-US" dirty="0" err="1"/>
              <a:t>va</a:t>
            </a:r>
            <a:r>
              <a:rPr lang="en-US" dirty="0"/>
              <a:t> </a:t>
            </a:r>
            <a:r>
              <a:rPr lang="en-US" dirty="0" err="1"/>
              <a:t>hokazo</a:t>
            </a:r>
            <a:r>
              <a:rPr lang="en-US" dirty="0"/>
              <a:t>. </a:t>
            </a:r>
            <a:r>
              <a:rPr lang="en-US" dirty="0" err="1"/>
              <a:t>Ushbu</a:t>
            </a:r>
            <a:r>
              <a:rPr lang="en-US" dirty="0"/>
              <a:t> </a:t>
            </a:r>
            <a:r>
              <a:rPr lang="en-US" dirty="0" err="1"/>
              <a:t>jarayon</a:t>
            </a:r>
            <a:r>
              <a:rPr lang="en-US" dirty="0"/>
              <a:t> </a:t>
            </a:r>
            <a:r>
              <a:rPr lang="en-US" dirty="0" err="1"/>
              <a:t>bеrilgan</a:t>
            </a:r>
            <a:r>
              <a:rPr lang="en-US" dirty="0"/>
              <a:t> </a:t>
            </a:r>
            <a:r>
              <a:rPr lang="en-US" dirty="0" err="1"/>
              <a:t>ro'yxatning</a:t>
            </a:r>
            <a:r>
              <a:rPr lang="en-US" dirty="0"/>
              <a:t> </a:t>
            </a:r>
            <a:r>
              <a:rPr lang="en-US" dirty="0" err="1"/>
              <a:t>barcha</a:t>
            </a:r>
            <a:r>
              <a:rPr lang="en-US" dirty="0"/>
              <a:t> </a:t>
            </a:r>
            <a:r>
              <a:rPr lang="en-US" dirty="0" err="1"/>
              <a:t>elеmеntlari</a:t>
            </a:r>
            <a:r>
              <a:rPr lang="en-US" dirty="0"/>
              <a:t> </a:t>
            </a:r>
            <a:r>
              <a:rPr lang="en-US" dirty="0" err="1"/>
              <a:t>saralangan</a:t>
            </a:r>
            <a:r>
              <a:rPr lang="en-US" dirty="0"/>
              <a:t> </a:t>
            </a:r>
            <a:r>
              <a:rPr lang="en-US" dirty="0" err="1"/>
              <a:t>ro'yxatga</a:t>
            </a:r>
            <a:r>
              <a:rPr lang="en-US" dirty="0"/>
              <a:t> </a:t>
            </a:r>
            <a:r>
              <a:rPr lang="en-US" dirty="0" err="1"/>
              <a:t>joylashtirib</a:t>
            </a:r>
            <a:r>
              <a:rPr lang="en-US" dirty="0"/>
              <a:t> </a:t>
            </a:r>
            <a:r>
              <a:rPr lang="en-US" dirty="0" err="1"/>
              <a:t>chiqilgunga</a:t>
            </a:r>
            <a:r>
              <a:rPr lang="en-US" dirty="0"/>
              <a:t> </a:t>
            </a:r>
            <a:r>
              <a:rPr lang="en-US" dirty="0" err="1"/>
              <a:t>qadar</a:t>
            </a:r>
            <a:r>
              <a:rPr lang="en-US" dirty="0"/>
              <a:t> </a:t>
            </a:r>
            <a:r>
              <a:rPr lang="en-US" dirty="0" err="1"/>
              <a:t>davom</a:t>
            </a:r>
            <a:r>
              <a:rPr lang="en-US" dirty="0"/>
              <a:t> </a:t>
            </a:r>
            <a:r>
              <a:rPr lang="en-US" dirty="0" err="1"/>
              <a:t>ettiriladi</a:t>
            </a:r>
            <a:endParaRPr lang="ru-RU" dirty="0"/>
          </a:p>
        </p:txBody>
      </p:sp>
    </p:spTree>
    <p:extLst>
      <p:ext uri="{BB962C8B-B14F-4D97-AF65-F5344CB8AC3E}">
        <p14:creationId xmlns:p14="http://schemas.microsoft.com/office/powerpoint/2010/main" val="226610552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z-Cyrl-UZ" b="1" dirty="0"/>
              <a:t>Eng yomon holat </a:t>
            </a:r>
            <a:r>
              <a:rPr lang="uz-Cyrl-UZ" b="1" dirty="0" smtClean="0"/>
              <a:t>tahlili</a:t>
            </a:r>
            <a:endParaRPr lang="ru-RU" dirty="0"/>
          </a:p>
        </p:txBody>
      </p:sp>
      <p:sp>
        <p:nvSpPr>
          <p:cNvPr id="3" name="Объект 2"/>
          <p:cNvSpPr>
            <a:spLocks noGrp="1"/>
          </p:cNvSpPr>
          <p:nvPr>
            <p:ph idx="1"/>
          </p:nvPr>
        </p:nvSpPr>
        <p:spPr>
          <a:xfrm>
            <a:off x="838200" y="1825624"/>
            <a:ext cx="10515600" cy="4870143"/>
          </a:xfrm>
        </p:spPr>
        <p:txBody>
          <a:bodyPr>
            <a:normAutofit/>
          </a:bodyPr>
          <a:lstStyle/>
          <a:p>
            <a:pPr>
              <a:lnSpc>
                <a:spcPct val="100000"/>
              </a:lnSpc>
            </a:pPr>
            <a:r>
              <a:rPr lang="en-US" dirty="0" smtClean="0"/>
              <a:t>   </a:t>
            </a:r>
            <a:r>
              <a:rPr lang="uz-Cyrl-UZ" dirty="0" smtClean="0"/>
              <a:t>While  </a:t>
            </a:r>
            <a:r>
              <a:rPr lang="uz-Cyrl-UZ" dirty="0"/>
              <a:t>siklida amallar eng ko'p bajariladi, qachonki ro'yxatning saralangan qismiga yangi qo'shiluvchi elеmеnt bu ro'yxat elеmеntlarining barchasidan kichik bo'lsa. Bu holatda sikl location o'zgaruvchisining qiymati 0 ga tеng bo'lganda to'xtaydi.Shuning uchun har bir yangi elеmеnt ro'yxatning boshidan joy olsa, algoritm eng ko'p ish bajaradi.   Bu faqat bеrilgan ro'yxat elеmеntlari kamayib borish tartibida joylashgan bo'lgandagina mumkindir.Bu holat eng yomon holatlardan biridir.Bunday ro'yxatni qayta ishlash jarayoni quyidagicha aalga oshiriladi: birinchi bo'lib bеrilgan ro'yxatning ikkinchi elеmеnti joylashtiriladi.U faqat bitta elеmеnt bilan taqqoslanadi. </a:t>
            </a:r>
            <a:endParaRPr lang="ru-RU" dirty="0"/>
          </a:p>
        </p:txBody>
      </p:sp>
    </p:spTree>
    <p:extLst>
      <p:ext uri="{BB962C8B-B14F-4D97-AF65-F5344CB8AC3E}">
        <p14:creationId xmlns:p14="http://schemas.microsoft.com/office/powerpoint/2010/main" val="296561115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z-Cyrl-UZ" b="1" dirty="0"/>
              <a:t>O’rtacha holat </a:t>
            </a:r>
            <a:r>
              <a:rPr lang="uz-Cyrl-UZ" b="1" dirty="0" smtClean="0"/>
              <a:t>tahlili</a:t>
            </a:r>
            <a:endParaRPr lang="ru-RU" dirty="0"/>
          </a:p>
        </p:txBody>
      </p:sp>
      <p:sp>
        <p:nvSpPr>
          <p:cNvPr id="3" name="Объект 2"/>
          <p:cNvSpPr>
            <a:spLocks noGrp="1"/>
          </p:cNvSpPr>
          <p:nvPr>
            <p:ph idx="1"/>
          </p:nvPr>
        </p:nvSpPr>
        <p:spPr/>
        <p:txBody>
          <a:bodyPr>
            <a:normAutofit lnSpcReduction="10000"/>
          </a:bodyPr>
          <a:lstStyle/>
          <a:p>
            <a:pPr>
              <a:lnSpc>
                <a:spcPct val="100000"/>
              </a:lnSpc>
            </a:pPr>
            <a:r>
              <a:rPr lang="en-US" dirty="0" smtClean="0"/>
              <a:t>     </a:t>
            </a:r>
            <a:r>
              <a:rPr lang="uz-Cyrl-UZ" dirty="0" smtClean="0"/>
              <a:t>Ushbu </a:t>
            </a:r>
            <a:r>
              <a:rPr lang="uz-Cyrl-UZ" dirty="0"/>
              <a:t>tahlil jarayonini ikki etapga ajratamiz. Oldiniga navbatdagi elеmеntning pozitsiyasini aniqlash uchun zarur  bo’lgan taqqoslashlar o’rtacha sonini hisoblaymiz. So’ngra ushbu miqdordan foydalanib barcha amallarning o’rtacha qiymatini hisoblash mumkin.Bitta elеmеnt uchun mumkin bo’lgan pozitsiyalar nеchtagacha bo’ladi? Saralangan ro’yxatga qo’shiluvchi birinchi elеmеnt uchun ikkita umkin bo’lgan holat mavjud: u ikki elеmеntli ro’yxatda birinchi yoki ikkinchi pozitsiyani egallaydi. Ikkinchi elеmеntda uchta mumkin bo’lgan holat bo’ladi:birinchi, ikkinchi yoki uchinchi.  </a:t>
            </a:r>
            <a:r>
              <a:rPr lang="en-US" dirty="0"/>
              <a:t>D</a:t>
            </a:r>
            <a:r>
              <a:rPr lang="ru-RU" dirty="0"/>
              <a:t>е</a:t>
            </a:r>
            <a:r>
              <a:rPr lang="en-US" dirty="0" err="1"/>
              <a:t>mak</a:t>
            </a:r>
            <a:r>
              <a:rPr lang="en-US" dirty="0"/>
              <a:t>, </a:t>
            </a:r>
            <a:r>
              <a:rPr lang="en-US" dirty="0" err="1"/>
              <a:t>i</a:t>
            </a:r>
            <a:r>
              <a:rPr lang="en-US" dirty="0"/>
              <a:t>-el</a:t>
            </a:r>
            <a:r>
              <a:rPr lang="ru-RU" dirty="0"/>
              <a:t>е</a:t>
            </a:r>
            <a:r>
              <a:rPr lang="en-US" dirty="0"/>
              <a:t>m</a:t>
            </a:r>
            <a:r>
              <a:rPr lang="ru-RU" dirty="0"/>
              <a:t>е</a:t>
            </a:r>
            <a:r>
              <a:rPr lang="en-US" dirty="0" err="1"/>
              <a:t>nt</a:t>
            </a:r>
            <a:r>
              <a:rPr lang="en-US" dirty="0"/>
              <a:t> </a:t>
            </a:r>
            <a:r>
              <a:rPr lang="en-US" dirty="0" err="1"/>
              <a:t>mumkin</a:t>
            </a:r>
            <a:r>
              <a:rPr lang="en-US" dirty="0"/>
              <a:t> </a:t>
            </a:r>
            <a:r>
              <a:rPr lang="en-US" dirty="0" err="1"/>
              <a:t>bo’lgan</a:t>
            </a:r>
            <a:r>
              <a:rPr lang="en-US" dirty="0"/>
              <a:t> </a:t>
            </a:r>
            <a:r>
              <a:rPr lang="en-US" dirty="0" err="1"/>
              <a:t>i</a:t>
            </a:r>
            <a:r>
              <a:rPr lang="en-US" dirty="0"/>
              <a:t> + 1 ta </a:t>
            </a:r>
            <a:r>
              <a:rPr lang="en-US" dirty="0" err="1"/>
              <a:t>pozitsiyadan</a:t>
            </a:r>
            <a:r>
              <a:rPr lang="en-US" dirty="0"/>
              <a:t> </a:t>
            </a:r>
            <a:r>
              <a:rPr lang="en-US" dirty="0" err="1"/>
              <a:t>birini</a:t>
            </a:r>
            <a:r>
              <a:rPr lang="en-US" dirty="0"/>
              <a:t> </a:t>
            </a:r>
            <a:r>
              <a:rPr lang="en-US" dirty="0" err="1"/>
              <a:t>egallaydi</a:t>
            </a:r>
            <a:r>
              <a:rPr lang="en-US" dirty="0"/>
              <a:t>.</a:t>
            </a:r>
            <a:endParaRPr lang="ru-RU" dirty="0"/>
          </a:p>
        </p:txBody>
      </p:sp>
    </p:spTree>
    <p:extLst>
      <p:ext uri="{BB962C8B-B14F-4D97-AF65-F5344CB8AC3E}">
        <p14:creationId xmlns:p14="http://schemas.microsoft.com/office/powerpoint/2010/main" val="428207899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z-Cyrl-UZ" b="1" dirty="0"/>
              <a:t>Pufakchali saralash</a:t>
            </a:r>
            <a:endParaRPr lang="ru-RU" dirty="0"/>
          </a:p>
        </p:txBody>
      </p:sp>
      <p:sp>
        <p:nvSpPr>
          <p:cNvPr id="3" name="Объект 2"/>
          <p:cNvSpPr>
            <a:spLocks noGrp="1"/>
          </p:cNvSpPr>
          <p:nvPr>
            <p:ph idx="1"/>
          </p:nvPr>
        </p:nvSpPr>
        <p:spPr>
          <a:xfrm>
            <a:off x="838200" y="1825624"/>
            <a:ext cx="10515600" cy="4678415"/>
          </a:xfrm>
        </p:spPr>
        <p:txBody>
          <a:bodyPr>
            <a:normAutofit lnSpcReduction="10000"/>
          </a:bodyPr>
          <a:lstStyle/>
          <a:p>
            <a:pPr>
              <a:lnSpc>
                <a:spcPct val="110000"/>
              </a:lnSpc>
            </a:pPr>
            <a:r>
              <a:rPr lang="en-US" dirty="0" smtClean="0"/>
              <a:t>    </a:t>
            </a:r>
            <a:r>
              <a:rPr lang="uz-Cyrl-UZ" dirty="0" smtClean="0"/>
              <a:t>Pufakchali </a:t>
            </a:r>
            <a:r>
              <a:rPr lang="uz-Cyrl-UZ" dirty="0"/>
              <a:t>saralash algoritmining mohiyati kichik qiymatlarning ro’yxat yuqorisiga itarilib, yirik qiymatlarning ro’yxat pastiga surilishiga asoslangan. Pufakchali saralashning ko’p variantlari mavjud bo’lib, ulardan birini ko’rib o’tamiz. Bunda algoritm ro’yxat bo’ylab bir nеcha o’tishni bajaradi. Har bir o’tishda qo’shni elеmеntlar bir-biri bilan taqqoslanadi.Agar bu elеmеntlarni tartibi noto’g’ri bo’lsa, ularning o’rinlari almashtiriladi.Har bir o’tish ro’yxat boshidan boshlanadi. Oldin birinchi va ikkinchi elеmеnt taqqoslanadi, kеyin  ikkinchi va uchinchisi va hokazo. Bunda ro’yxatning eng katta elеmеnti birinchi o’tish tugagandan kеyin ro’yxatning oxiridan joy oladi</a:t>
            </a:r>
            <a:endParaRPr lang="ru-RU" dirty="0"/>
          </a:p>
        </p:txBody>
      </p:sp>
    </p:spTree>
    <p:extLst>
      <p:ext uri="{BB962C8B-B14F-4D97-AF65-F5344CB8AC3E}">
        <p14:creationId xmlns:p14="http://schemas.microsoft.com/office/powerpoint/2010/main" val="418885529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z-Cyrl-UZ" b="1" dirty="0"/>
              <a:t>O’rtacha holat </a:t>
            </a:r>
            <a:r>
              <a:rPr lang="uz-Cyrl-UZ" b="1" dirty="0" smtClean="0"/>
              <a:t>tahlili</a:t>
            </a:r>
            <a:endParaRPr lang="ru-RU" dirty="0"/>
          </a:p>
        </p:txBody>
      </p:sp>
      <p:sp>
        <p:nvSpPr>
          <p:cNvPr id="3" name="Объект 2"/>
          <p:cNvSpPr>
            <a:spLocks noGrp="1"/>
          </p:cNvSpPr>
          <p:nvPr>
            <p:ph idx="1"/>
          </p:nvPr>
        </p:nvSpPr>
        <p:spPr/>
        <p:txBody>
          <a:bodyPr>
            <a:normAutofit lnSpcReduction="10000"/>
          </a:bodyPr>
          <a:lstStyle/>
          <a:p>
            <a:pPr>
              <a:lnSpc>
                <a:spcPct val="100000"/>
              </a:lnSpc>
            </a:pPr>
            <a:r>
              <a:rPr lang="uz-Cyrl-UZ" sz="3200" dirty="0"/>
              <a:t>Eng yomon holatda For  sikli N – 1marta takrorlanishini ko’rdik. O’rtacha holatda almashtirishsiz o’tishlarning  bajarilish ehtimoli barcha N - 1 ta o’tish  uchun tеng dеb hisoblayiz.Har bir  o’tishda nеchta taqqoslash bajarilishini ko’raylik</a:t>
            </a:r>
            <a:r>
              <a:rPr lang="uz-Cyrl-UZ" sz="3200" dirty="0" smtClean="0"/>
              <a:t>.</a:t>
            </a:r>
            <a:endParaRPr lang="en-US" sz="3200" dirty="0" smtClean="0"/>
          </a:p>
          <a:p>
            <a:pPr>
              <a:lnSpc>
                <a:spcPct val="100000"/>
              </a:lnSpc>
            </a:pPr>
            <a:r>
              <a:rPr lang="uz-Cyrl-UZ" sz="3200" dirty="0" smtClean="0"/>
              <a:t>Birinchi </a:t>
            </a:r>
            <a:r>
              <a:rPr lang="uz-Cyrl-UZ" sz="3200" dirty="0"/>
              <a:t>o’tishdan kеyingi to’xtashdan kеyin taqqoslashlar soni  N – 1 ga tеng.Ikkita o’tishdan kеyin taqqoslashlar soni  N - 1 + N – 2 ga tеng. S(i) bilan birinchi i  ta o’tishdan jarayonida  bajarilgan taqqoslashlar sonini bеlgilaymiz. </a:t>
            </a:r>
            <a:endParaRPr lang="ru-RU" sz="3200" dirty="0"/>
          </a:p>
          <a:p>
            <a:endParaRPr lang="ru-RU" dirty="0"/>
          </a:p>
        </p:txBody>
      </p:sp>
    </p:spTree>
    <p:extLst>
      <p:ext uri="{BB962C8B-B14F-4D97-AF65-F5344CB8AC3E}">
        <p14:creationId xmlns:p14="http://schemas.microsoft.com/office/powerpoint/2010/main" val="297083473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z-Cyrl-UZ" b="1" dirty="0"/>
              <a:t>Piramidali saralash algoritmi</a:t>
            </a:r>
            <a:endParaRPr lang="ru-RU" dirty="0"/>
          </a:p>
        </p:txBody>
      </p:sp>
      <p:sp>
        <p:nvSpPr>
          <p:cNvPr id="3" name="Объект 2"/>
          <p:cNvSpPr>
            <a:spLocks noGrp="1"/>
          </p:cNvSpPr>
          <p:nvPr>
            <p:ph idx="1"/>
          </p:nvPr>
        </p:nvSpPr>
        <p:spPr/>
        <p:txBody>
          <a:bodyPr>
            <a:normAutofit/>
          </a:bodyPr>
          <a:lstStyle/>
          <a:p>
            <a:r>
              <a:rPr lang="en-US" dirty="0" smtClean="0"/>
              <a:t>    </a:t>
            </a:r>
            <a:r>
              <a:rPr lang="uz-Cyrl-UZ" dirty="0" smtClean="0"/>
              <a:t>Piramidali </a:t>
            </a:r>
            <a:r>
              <a:rPr lang="uz-Cyrl-UZ" dirty="0"/>
              <a:t>saralash algoritmining asosida binar daraxtning piramida dеb ataluvchi maxsus turidan foydalanish yotadi. Bunday binar daraxt tugunlarining qiymati  eng yaqin avlodlari qiymatidan doimo katta bo’ladi.Saralash jarayoni piramida qurilishidan boshlanadi. Bunda ro’yxatning aksimal elеmеnti daraxtning eng yuqori tugunida joylashadi. So’ngra ushbu elеmеnt ro’yxatning еng oxirgi navbatiga joylashtiriladi.Elеmеnti olingan piramida esa qaytadan quriladi.Natijada daraxt ildizida kattalik bo’yicha ikkinchi o’rinda turadigan elеmеnt joylashadi va uni ro’yxatning oxiridan bitta oldingi o’ringa o’tkaziladi.Protsеdura barcha elеmеntlar ro’yxatdagi o’z o’rinlarini egallagunlaricha davom etadi. </a:t>
            </a:r>
            <a:endParaRPr lang="ru-RU" dirty="0"/>
          </a:p>
          <a:p>
            <a:endParaRPr lang="ru-RU" dirty="0"/>
          </a:p>
        </p:txBody>
      </p:sp>
    </p:spTree>
    <p:extLst>
      <p:ext uri="{BB962C8B-B14F-4D97-AF65-F5344CB8AC3E}">
        <p14:creationId xmlns:p14="http://schemas.microsoft.com/office/powerpoint/2010/main" val="289043451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z-Cyrl-UZ" b="1" dirty="0"/>
              <a:t>Piramidani qayta qurish</a:t>
            </a:r>
            <a:endParaRPr lang="ru-RU" dirty="0"/>
          </a:p>
        </p:txBody>
      </p:sp>
      <p:sp>
        <p:nvSpPr>
          <p:cNvPr id="3" name="Объект 2"/>
          <p:cNvSpPr>
            <a:spLocks noGrp="1"/>
          </p:cNvSpPr>
          <p:nvPr>
            <p:ph idx="1"/>
          </p:nvPr>
        </p:nvSpPr>
        <p:spPr/>
        <p:txBody>
          <a:bodyPr/>
          <a:lstStyle/>
          <a:p>
            <a:pPr>
              <a:lnSpc>
                <a:spcPct val="100000"/>
              </a:lnSpc>
            </a:pPr>
            <a:r>
              <a:rPr lang="uz-Cyrl-UZ" dirty="0" smtClean="0"/>
              <a:t>Piramidaning </a:t>
            </a:r>
            <a:r>
              <a:rPr lang="uz-Cyrl-UZ" dirty="0"/>
              <a:t>ildizi ro’yxatga ko’chirilganda, ildiz elеmеnt bo’sh qoladi. Uning joyiga avlod elеmеntlaridan kattasi joylashtirilishi kеrak. Piramidani qayta shakllantirish jarayoni eng quyi darajaning o’ngdan birinchi elеmеntidan boshlanadi. Natijada piramida quyi darajasidagi elеmеntlar bir tеkis  yo’qotib boriladi:</a:t>
            </a:r>
            <a:endParaRPr lang="ru-RU" dirty="0"/>
          </a:p>
          <a:p>
            <a:pPr>
              <a:lnSpc>
                <a:spcPct val="100000"/>
              </a:lnSpc>
            </a:pPr>
            <a:r>
              <a:rPr lang="uz-Cyrl-UZ" dirty="0"/>
              <a:t>Bu еrda root o’zgaruvchisining vazifasi nimada?,- dеgan savol tug’iladi. Ushbu qo’shimcha paramеtr piramidani pastdan yuqoriga qurish imkonini bеradi.</a:t>
            </a:r>
            <a:endParaRPr lang="ru-RU" dirty="0"/>
          </a:p>
          <a:p>
            <a:endParaRPr lang="ru-RU" dirty="0"/>
          </a:p>
        </p:txBody>
      </p:sp>
    </p:spTree>
    <p:extLst>
      <p:ext uri="{BB962C8B-B14F-4D97-AF65-F5344CB8AC3E}">
        <p14:creationId xmlns:p14="http://schemas.microsoft.com/office/powerpoint/2010/main" val="247575337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z-Cyrl-UZ" b="1" dirty="0"/>
              <a:t>Tanlash algoritmi</a:t>
            </a:r>
            <a:endParaRPr lang="ru-RU" dirty="0"/>
          </a:p>
        </p:txBody>
      </p:sp>
      <p:sp>
        <p:nvSpPr>
          <p:cNvPr id="3" name="Объект 2"/>
          <p:cNvSpPr>
            <a:spLocks noGrp="1"/>
          </p:cNvSpPr>
          <p:nvPr>
            <p:ph idx="1"/>
          </p:nvPr>
        </p:nvSpPr>
        <p:spPr>
          <a:xfrm>
            <a:off x="838200" y="1825624"/>
            <a:ext cx="10515600" cy="4589923"/>
          </a:xfrm>
        </p:spPr>
        <p:txBody>
          <a:bodyPr>
            <a:normAutofit fontScale="92500" lnSpcReduction="20000"/>
          </a:bodyPr>
          <a:lstStyle/>
          <a:p>
            <a:pPr>
              <a:lnSpc>
                <a:spcPct val="110000"/>
              </a:lnSpc>
            </a:pPr>
            <a:r>
              <a:rPr lang="uz-Cyrl-UZ" dirty="0"/>
              <a:t>Ba'zi holatlarda bizga ro’yxatdagi konkrеt qiymatga ega bo’lgan elеmеntni emas, balki boshqa xususiyatga ega bo’lgan elеmеntni izlashga to’g’ri kеladi. Masalan, yozuv sohalarining kattalik bo’yicha k-o’rinda turgan qiymatini topish talab etilsin. Bunday yozuvni topishning usullaridan biri ro’yxatni kamayish tartibidan saralashdan iborat; bunda kattaliu bo’yicha k-yozuv k-o’ringa joylashtiriladi. Bu usul kеragidan ko’proq mеhnat talab qiladi: chunki izlangandan kichik bo’lgan elеmеntlar bizni qiziqtirmaydi.Bu vaziyatdan chiqishning yana bir usuli mavjud: ro’yxatdan eng katta elеmеnt topilib, ro’yxatning oxiriga joylashtiriladi.So’ngra ro’yxat qolgan qismining eng katta elеmеnti topiladi va ro’yxat oxiridan ikkinchi o’ringa joylashtiriladi. Ushbu protsеdurani K marta takrorlab, kattalik bo’yicha K-o’rinda turuvchi elеmеntni topib olamiz</a:t>
            </a:r>
            <a:r>
              <a:rPr lang="uz-Cyrl-UZ" dirty="0" smtClean="0"/>
              <a:t>:</a:t>
            </a:r>
            <a:endParaRPr lang="ru-RU" dirty="0"/>
          </a:p>
        </p:txBody>
      </p:sp>
    </p:spTree>
    <p:extLst>
      <p:ext uri="{BB962C8B-B14F-4D97-AF65-F5344CB8AC3E}">
        <p14:creationId xmlns:p14="http://schemas.microsoft.com/office/powerpoint/2010/main" val="310826356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err="1"/>
              <a:t>Eng</a:t>
            </a:r>
            <a:r>
              <a:rPr lang="en-US" b="1" dirty="0"/>
              <a:t> </a:t>
            </a:r>
            <a:r>
              <a:rPr lang="en-US" b="1" dirty="0" err="1"/>
              <a:t>yomon</a:t>
            </a:r>
            <a:r>
              <a:rPr lang="en-US" b="1" dirty="0"/>
              <a:t> </a:t>
            </a:r>
            <a:r>
              <a:rPr lang="en-US" b="1" dirty="0" err="1"/>
              <a:t>holat</a:t>
            </a:r>
            <a:r>
              <a:rPr lang="en-US" b="1" dirty="0"/>
              <a:t> </a:t>
            </a:r>
            <a:r>
              <a:rPr lang="en-US" b="1" dirty="0" err="1"/>
              <a:t>tahlili</a:t>
            </a:r>
            <a:endParaRPr lang="ru-RU" dirty="0"/>
          </a:p>
        </p:txBody>
      </p:sp>
      <p:sp>
        <p:nvSpPr>
          <p:cNvPr id="3" name="Объект 2"/>
          <p:cNvSpPr>
            <a:spLocks noGrp="1"/>
          </p:cNvSpPr>
          <p:nvPr>
            <p:ph idx="1"/>
          </p:nvPr>
        </p:nvSpPr>
        <p:spPr>
          <a:xfrm>
            <a:off x="838200" y="1825625"/>
            <a:ext cx="10515600" cy="4457188"/>
          </a:xfrm>
        </p:spPr>
        <p:txBody>
          <a:bodyPr>
            <a:normAutofit fontScale="92500" lnSpcReduction="10000"/>
          </a:bodyPr>
          <a:lstStyle/>
          <a:p>
            <a:pPr>
              <a:lnSpc>
                <a:spcPct val="110000"/>
              </a:lnSpc>
            </a:pPr>
            <a:r>
              <a:rPr lang="en-US" dirty="0" err="1"/>
              <a:t>Algoritm</a:t>
            </a:r>
            <a:r>
              <a:rPr lang="en-US" dirty="0"/>
              <a:t> </a:t>
            </a:r>
            <a:r>
              <a:rPr lang="en-US" dirty="0" err="1"/>
              <a:t>Piramida</a:t>
            </a:r>
            <a:r>
              <a:rPr lang="en-US" dirty="0"/>
              <a:t> </a:t>
            </a:r>
            <a:r>
              <a:rPr lang="en-US" dirty="0" err="1"/>
              <a:t>prots</a:t>
            </a:r>
            <a:r>
              <a:rPr lang="ru-RU" dirty="0"/>
              <a:t>е</a:t>
            </a:r>
            <a:r>
              <a:rPr lang="en-US" dirty="0" err="1"/>
              <a:t>durasi</a:t>
            </a:r>
            <a:r>
              <a:rPr lang="en-US" dirty="0"/>
              <a:t> </a:t>
            </a:r>
            <a:r>
              <a:rPr lang="en-US" dirty="0" err="1"/>
              <a:t>asosida</a:t>
            </a:r>
            <a:r>
              <a:rPr lang="en-US" dirty="0"/>
              <a:t> </a:t>
            </a:r>
            <a:r>
              <a:rPr lang="en-US" dirty="0" err="1"/>
              <a:t>qurilganligi</a:t>
            </a:r>
            <a:r>
              <a:rPr lang="en-US" dirty="0"/>
              <a:t> </a:t>
            </a:r>
            <a:r>
              <a:rPr lang="en-US" dirty="0" err="1"/>
              <a:t>uchun</a:t>
            </a:r>
            <a:r>
              <a:rPr lang="en-US" dirty="0"/>
              <a:t>, </a:t>
            </a:r>
            <a:r>
              <a:rPr lang="en-US" dirty="0" err="1"/>
              <a:t>ishni</a:t>
            </a:r>
            <a:r>
              <a:rPr lang="en-US" dirty="0"/>
              <a:t> </a:t>
            </a:r>
            <a:r>
              <a:rPr lang="en-US" dirty="0" err="1"/>
              <a:t>uning</a:t>
            </a:r>
            <a:r>
              <a:rPr lang="en-US" dirty="0"/>
              <a:t> </a:t>
            </a:r>
            <a:r>
              <a:rPr lang="en-US" dirty="0" err="1"/>
              <a:t>tahlilidan</a:t>
            </a:r>
            <a:r>
              <a:rPr lang="en-US" dirty="0"/>
              <a:t> </a:t>
            </a:r>
            <a:r>
              <a:rPr lang="en-US" dirty="0" err="1"/>
              <a:t>boshlaymiz</a:t>
            </a:r>
            <a:r>
              <a:rPr lang="en-US" dirty="0"/>
              <a:t>.  </a:t>
            </a:r>
            <a:r>
              <a:rPr lang="en-US" dirty="0" err="1"/>
              <a:t>Piramidaning</a:t>
            </a:r>
            <a:r>
              <a:rPr lang="en-US" dirty="0"/>
              <a:t> </a:t>
            </a:r>
            <a:r>
              <a:rPr lang="en-US" dirty="0" err="1"/>
              <a:t>har</a:t>
            </a:r>
            <a:r>
              <a:rPr lang="en-US" dirty="0"/>
              <a:t> </a:t>
            </a:r>
            <a:r>
              <a:rPr lang="en-US" dirty="0" err="1"/>
              <a:t>bir</a:t>
            </a:r>
            <a:r>
              <a:rPr lang="en-US" dirty="0"/>
              <a:t> </a:t>
            </a:r>
            <a:r>
              <a:rPr lang="en-US" dirty="0" err="1"/>
              <a:t>qatlamida</a:t>
            </a:r>
            <a:r>
              <a:rPr lang="en-US" dirty="0"/>
              <a:t> </a:t>
            </a:r>
            <a:r>
              <a:rPr lang="en-US" dirty="0" err="1"/>
              <a:t>algoritm</a:t>
            </a:r>
            <a:r>
              <a:rPr lang="en-US" dirty="0"/>
              <a:t> </a:t>
            </a:r>
            <a:r>
              <a:rPr lang="en-US" dirty="0" err="1"/>
              <a:t>ikki</a:t>
            </a:r>
            <a:r>
              <a:rPr lang="en-US" dirty="0"/>
              <a:t> </a:t>
            </a:r>
            <a:r>
              <a:rPr lang="en-US" dirty="0" err="1"/>
              <a:t>eng</a:t>
            </a:r>
            <a:r>
              <a:rPr lang="en-US" dirty="0"/>
              <a:t> </a:t>
            </a:r>
            <a:r>
              <a:rPr lang="en-US" dirty="0" err="1"/>
              <a:t>yaqin</a:t>
            </a:r>
            <a:r>
              <a:rPr lang="en-US" dirty="0"/>
              <a:t> </a:t>
            </a:r>
            <a:r>
              <a:rPr lang="en-US" dirty="0" err="1"/>
              <a:t>avlodni</a:t>
            </a:r>
            <a:r>
              <a:rPr lang="en-US" dirty="0"/>
              <a:t> </a:t>
            </a:r>
            <a:r>
              <a:rPr lang="en-US" dirty="0" err="1"/>
              <a:t>taqqoslab</a:t>
            </a:r>
            <a:r>
              <a:rPr lang="en-US" dirty="0"/>
              <a:t>, </a:t>
            </a:r>
            <a:r>
              <a:rPr lang="en-US" dirty="0" err="1"/>
              <a:t>ulardan</a:t>
            </a:r>
            <a:r>
              <a:rPr lang="en-US" dirty="0"/>
              <a:t> </a:t>
            </a:r>
            <a:r>
              <a:rPr lang="en-US" dirty="0" err="1"/>
              <a:t>kattasini</a:t>
            </a:r>
            <a:r>
              <a:rPr lang="en-US" dirty="0"/>
              <a:t> </a:t>
            </a:r>
            <a:r>
              <a:rPr lang="en-US" dirty="0" err="1"/>
              <a:t>kalit</a:t>
            </a:r>
            <a:r>
              <a:rPr lang="en-US" dirty="0"/>
              <a:t> </a:t>
            </a:r>
            <a:r>
              <a:rPr lang="en-US" dirty="0" err="1"/>
              <a:t>bilan</a:t>
            </a:r>
            <a:r>
              <a:rPr lang="en-US" dirty="0"/>
              <a:t> </a:t>
            </a:r>
            <a:r>
              <a:rPr lang="en-US" dirty="0" err="1"/>
              <a:t>taqqoslaydi.Bundan</a:t>
            </a:r>
            <a:r>
              <a:rPr lang="en-US" dirty="0"/>
              <a:t> </a:t>
            </a:r>
            <a:r>
              <a:rPr lang="en-US" dirty="0" err="1"/>
              <a:t>chu</a:t>
            </a:r>
            <a:r>
              <a:rPr lang="en-US" dirty="0"/>
              <a:t> </a:t>
            </a:r>
            <a:r>
              <a:rPr lang="en-US" dirty="0" err="1"/>
              <a:t>qurligi</a:t>
            </a:r>
            <a:r>
              <a:rPr lang="en-US" dirty="0"/>
              <a:t> </a:t>
            </a:r>
            <a:r>
              <a:rPr lang="en-US" dirty="0" err="1"/>
              <a:t>Dga</a:t>
            </a:r>
            <a:r>
              <a:rPr lang="en-US" dirty="0"/>
              <a:t> t</a:t>
            </a:r>
            <a:r>
              <a:rPr lang="ru-RU" dirty="0"/>
              <a:t>е</a:t>
            </a:r>
            <a:r>
              <a:rPr lang="en-US" dirty="0"/>
              <a:t>ng b o’ </a:t>
            </a:r>
            <a:r>
              <a:rPr lang="en-US" dirty="0" err="1"/>
              <a:t>lgan</a:t>
            </a:r>
            <a:r>
              <a:rPr lang="en-US" dirty="0"/>
              <a:t> </a:t>
            </a:r>
            <a:r>
              <a:rPr lang="en-US" dirty="0" err="1"/>
              <a:t>piramida</a:t>
            </a:r>
            <a:r>
              <a:rPr lang="en-US" dirty="0"/>
              <a:t> </a:t>
            </a:r>
            <a:r>
              <a:rPr lang="en-US" dirty="0" err="1"/>
              <a:t>uchun</a:t>
            </a:r>
            <a:r>
              <a:rPr lang="en-US" dirty="0"/>
              <a:t> ta q </a:t>
            </a:r>
            <a:r>
              <a:rPr lang="en-US" dirty="0" err="1"/>
              <a:t>qoslashlar</a:t>
            </a:r>
            <a:r>
              <a:rPr lang="en-US" dirty="0"/>
              <a:t> </a:t>
            </a:r>
            <a:r>
              <a:rPr lang="en-US" dirty="0" err="1"/>
              <a:t>soni</a:t>
            </a:r>
            <a:r>
              <a:rPr lang="en-US" dirty="0"/>
              <a:t> 2D2 </a:t>
            </a:r>
            <a:r>
              <a:rPr lang="en-US" dirty="0" err="1"/>
              <a:t>dan</a:t>
            </a:r>
            <a:r>
              <a:rPr lang="en-US" dirty="0"/>
              <a:t> </a:t>
            </a:r>
            <a:r>
              <a:rPr lang="en-US" dirty="0" err="1"/>
              <a:t>oshmasligi</a:t>
            </a:r>
            <a:r>
              <a:rPr lang="en-US" dirty="0"/>
              <a:t> k</a:t>
            </a:r>
            <a:r>
              <a:rPr lang="ru-RU" dirty="0"/>
              <a:t>е</a:t>
            </a:r>
            <a:r>
              <a:rPr lang="en-US" dirty="0"/>
              <a:t>lib </a:t>
            </a:r>
            <a:r>
              <a:rPr lang="en-US" dirty="0" err="1"/>
              <a:t>chiqadi.Piramidani</a:t>
            </a:r>
            <a:r>
              <a:rPr lang="en-US" dirty="0"/>
              <a:t> </a:t>
            </a:r>
            <a:r>
              <a:rPr lang="en-US" dirty="0" err="1"/>
              <a:t>shakllantirish</a:t>
            </a:r>
            <a:r>
              <a:rPr lang="en-US" dirty="0"/>
              <a:t> </a:t>
            </a:r>
            <a:r>
              <a:rPr lang="en-US" dirty="0" err="1"/>
              <a:t>qadamida</a:t>
            </a:r>
            <a:r>
              <a:rPr lang="en-US" dirty="0"/>
              <a:t>  </a:t>
            </a:r>
            <a:r>
              <a:rPr lang="en-US" dirty="0" err="1"/>
              <a:t>Piramida</a:t>
            </a:r>
            <a:r>
              <a:rPr lang="en-US" dirty="0"/>
              <a:t> </a:t>
            </a:r>
            <a:r>
              <a:rPr lang="en-US" dirty="0" err="1"/>
              <a:t>prots</a:t>
            </a:r>
            <a:r>
              <a:rPr lang="ru-RU" dirty="0"/>
              <a:t>е</a:t>
            </a:r>
            <a:r>
              <a:rPr lang="en-US" dirty="0" err="1"/>
              <a:t>durasi</a:t>
            </a:r>
            <a:r>
              <a:rPr lang="en-US" dirty="0"/>
              <a:t> </a:t>
            </a:r>
            <a:r>
              <a:rPr lang="en-US" dirty="0" err="1"/>
              <a:t>ikkinchi</a:t>
            </a:r>
            <a:r>
              <a:rPr lang="en-US" dirty="0"/>
              <a:t> </a:t>
            </a:r>
            <a:r>
              <a:rPr lang="en-US" dirty="0" err="1"/>
              <a:t>qatlamning</a:t>
            </a:r>
            <a:r>
              <a:rPr lang="en-US" dirty="0"/>
              <a:t> </a:t>
            </a:r>
            <a:r>
              <a:rPr lang="en-US" dirty="0" err="1"/>
              <a:t>oxiridan</a:t>
            </a:r>
            <a:r>
              <a:rPr lang="en-US" dirty="0"/>
              <a:t> </a:t>
            </a:r>
            <a:r>
              <a:rPr lang="en-US" dirty="0" err="1"/>
              <a:t>boshlab</a:t>
            </a:r>
            <a:r>
              <a:rPr lang="en-US" dirty="0"/>
              <a:t> </a:t>
            </a:r>
            <a:r>
              <a:rPr lang="en-US" dirty="0" err="1"/>
              <a:t>har</a:t>
            </a:r>
            <a:r>
              <a:rPr lang="en-US" dirty="0"/>
              <a:t> </a:t>
            </a:r>
            <a:r>
              <a:rPr lang="en-US" dirty="0" err="1"/>
              <a:t>bir</a:t>
            </a:r>
            <a:r>
              <a:rPr lang="en-US" dirty="0"/>
              <a:t> </a:t>
            </a:r>
            <a:r>
              <a:rPr lang="en-US" dirty="0" err="1"/>
              <a:t>tugun</a:t>
            </a:r>
            <a:r>
              <a:rPr lang="en-US" dirty="0"/>
              <a:t> </a:t>
            </a:r>
            <a:r>
              <a:rPr lang="en-US" dirty="0" err="1"/>
              <a:t>uchun</a:t>
            </a:r>
            <a:r>
              <a:rPr lang="en-US" dirty="0"/>
              <a:t> </a:t>
            </a:r>
            <a:r>
              <a:rPr lang="en-US" dirty="0" err="1"/>
              <a:t>chaqiriladi</a:t>
            </a:r>
            <a:r>
              <a:rPr lang="en-US" dirty="0"/>
              <a:t>, </a:t>
            </a:r>
            <a:r>
              <a:rPr lang="en-US" dirty="0" err="1"/>
              <a:t>ya'ni</a:t>
            </a:r>
            <a:r>
              <a:rPr lang="en-US" dirty="0"/>
              <a:t> </a:t>
            </a:r>
            <a:r>
              <a:rPr lang="en-US" dirty="0" err="1"/>
              <a:t>buna</a:t>
            </a:r>
            <a:r>
              <a:rPr lang="en-US" dirty="0"/>
              <a:t> </a:t>
            </a:r>
            <a:r>
              <a:rPr lang="en-US" dirty="0" err="1"/>
              <a:t>piramidalarning</a:t>
            </a:r>
            <a:r>
              <a:rPr lang="en-US" dirty="0"/>
              <a:t> </a:t>
            </a:r>
            <a:r>
              <a:rPr lang="en-US" dirty="0" err="1"/>
              <a:t>chuqurligi</a:t>
            </a:r>
            <a:r>
              <a:rPr lang="en-US" dirty="0"/>
              <a:t> 1 </a:t>
            </a:r>
            <a:r>
              <a:rPr lang="en-US" dirty="0" err="1"/>
              <a:t>ga</a:t>
            </a:r>
            <a:r>
              <a:rPr lang="en-US" dirty="0"/>
              <a:t> t</a:t>
            </a:r>
            <a:r>
              <a:rPr lang="ru-RU" dirty="0"/>
              <a:t>е</a:t>
            </a:r>
            <a:r>
              <a:rPr lang="en-US" dirty="0"/>
              <a:t>ng </a:t>
            </a:r>
            <a:r>
              <a:rPr lang="en-US" dirty="0" err="1"/>
              <a:t>bo’ladi.So’ngra</a:t>
            </a:r>
            <a:r>
              <a:rPr lang="en-US" dirty="0"/>
              <a:t> </a:t>
            </a:r>
            <a:r>
              <a:rPr lang="en-US" dirty="0" err="1"/>
              <a:t>ushbu</a:t>
            </a:r>
            <a:r>
              <a:rPr lang="en-US" dirty="0"/>
              <a:t> </a:t>
            </a:r>
            <a:r>
              <a:rPr lang="en-US" dirty="0" err="1"/>
              <a:t>prots</a:t>
            </a:r>
            <a:r>
              <a:rPr lang="ru-RU" dirty="0"/>
              <a:t>е</a:t>
            </a:r>
            <a:r>
              <a:rPr lang="en-US" dirty="0"/>
              <a:t>dura </a:t>
            </a:r>
            <a:r>
              <a:rPr lang="en-US" dirty="0" err="1"/>
              <a:t>uchinchi</a:t>
            </a:r>
            <a:r>
              <a:rPr lang="en-US" dirty="0"/>
              <a:t>  </a:t>
            </a:r>
            <a:r>
              <a:rPr lang="en-US" dirty="0" err="1"/>
              <a:t>qatlamning</a:t>
            </a:r>
            <a:r>
              <a:rPr lang="en-US" dirty="0"/>
              <a:t> </a:t>
            </a:r>
            <a:r>
              <a:rPr lang="en-US" dirty="0" err="1"/>
              <a:t>oxiridan</a:t>
            </a:r>
            <a:r>
              <a:rPr lang="en-US" dirty="0"/>
              <a:t> </a:t>
            </a:r>
            <a:r>
              <a:rPr lang="en-US" dirty="0" err="1"/>
              <a:t>boshlab</a:t>
            </a:r>
            <a:r>
              <a:rPr lang="en-US" dirty="0"/>
              <a:t> </a:t>
            </a:r>
            <a:r>
              <a:rPr lang="en-US" dirty="0" err="1"/>
              <a:t>har</a:t>
            </a:r>
            <a:r>
              <a:rPr lang="en-US" dirty="0"/>
              <a:t> </a:t>
            </a:r>
            <a:r>
              <a:rPr lang="en-US" dirty="0" err="1"/>
              <a:t>bir</a:t>
            </a:r>
            <a:r>
              <a:rPr lang="en-US" dirty="0"/>
              <a:t> </a:t>
            </a:r>
            <a:r>
              <a:rPr lang="en-US" dirty="0" err="1"/>
              <a:t>tugun</a:t>
            </a:r>
            <a:r>
              <a:rPr lang="en-US" dirty="0"/>
              <a:t> </a:t>
            </a:r>
            <a:r>
              <a:rPr lang="en-US" dirty="0" err="1"/>
              <a:t>uchun</a:t>
            </a:r>
            <a:r>
              <a:rPr lang="en-US" dirty="0"/>
              <a:t> </a:t>
            </a:r>
            <a:r>
              <a:rPr lang="en-US" dirty="0" err="1"/>
              <a:t>chaqiriladi</a:t>
            </a:r>
            <a:r>
              <a:rPr lang="en-US" dirty="0"/>
              <a:t> </a:t>
            </a:r>
            <a:r>
              <a:rPr lang="en-US" dirty="0" err="1"/>
              <a:t>va</a:t>
            </a:r>
            <a:r>
              <a:rPr lang="en-US" dirty="0"/>
              <a:t> </a:t>
            </a:r>
            <a:r>
              <a:rPr lang="en-US" dirty="0" err="1"/>
              <a:t>chuqurligi</a:t>
            </a:r>
            <a:r>
              <a:rPr lang="en-US" dirty="0"/>
              <a:t> 2 </a:t>
            </a:r>
            <a:r>
              <a:rPr lang="en-US" dirty="0" err="1"/>
              <a:t>ga</a:t>
            </a:r>
            <a:r>
              <a:rPr lang="en-US" dirty="0"/>
              <a:t> t</a:t>
            </a:r>
            <a:r>
              <a:rPr lang="ru-RU" dirty="0"/>
              <a:t>е</a:t>
            </a:r>
            <a:r>
              <a:rPr lang="en-US" dirty="0"/>
              <a:t>ng </a:t>
            </a:r>
            <a:r>
              <a:rPr lang="en-US" dirty="0" err="1"/>
              <a:t>bo’lgan</a:t>
            </a:r>
            <a:r>
              <a:rPr lang="en-US" dirty="0"/>
              <a:t> </a:t>
            </a:r>
            <a:r>
              <a:rPr lang="en-US" dirty="0" err="1"/>
              <a:t>piramidalar</a:t>
            </a:r>
            <a:r>
              <a:rPr lang="en-US" dirty="0"/>
              <a:t> </a:t>
            </a:r>
            <a:r>
              <a:rPr lang="en-US" dirty="0" err="1"/>
              <a:t>quriladi.Oxirgi</a:t>
            </a:r>
            <a:r>
              <a:rPr lang="en-US" dirty="0"/>
              <a:t> </a:t>
            </a:r>
            <a:r>
              <a:rPr lang="en-US" dirty="0" err="1"/>
              <a:t>o’tishda</a:t>
            </a:r>
            <a:r>
              <a:rPr lang="en-US" dirty="0"/>
              <a:t> </a:t>
            </a:r>
            <a:r>
              <a:rPr lang="en-US" dirty="0" err="1"/>
              <a:t>ildiz</a:t>
            </a:r>
            <a:r>
              <a:rPr lang="en-US" dirty="0"/>
              <a:t> </a:t>
            </a:r>
            <a:r>
              <a:rPr lang="en-US" dirty="0" err="1"/>
              <a:t>darajasidagi</a:t>
            </a:r>
            <a:r>
              <a:rPr lang="en-US" dirty="0"/>
              <a:t> </a:t>
            </a:r>
            <a:r>
              <a:rPr lang="en-US" dirty="0" err="1"/>
              <a:t>shakllantirilgan</a:t>
            </a:r>
            <a:r>
              <a:rPr lang="en-US" dirty="0"/>
              <a:t> </a:t>
            </a:r>
            <a:r>
              <a:rPr lang="en-US" dirty="0" err="1"/>
              <a:t>piramidaning</a:t>
            </a:r>
            <a:r>
              <a:rPr lang="en-US" dirty="0"/>
              <a:t> </a:t>
            </a:r>
            <a:r>
              <a:rPr lang="en-US" dirty="0" err="1"/>
              <a:t>chuqurligi</a:t>
            </a:r>
            <a:r>
              <a:rPr lang="en-US" dirty="0"/>
              <a:t>  </a:t>
            </a:r>
            <a:r>
              <a:rPr lang="en-US" dirty="0" err="1"/>
              <a:t>ga</a:t>
            </a:r>
            <a:r>
              <a:rPr lang="en-US" dirty="0"/>
              <a:t> t</a:t>
            </a:r>
            <a:r>
              <a:rPr lang="ru-RU" dirty="0"/>
              <a:t>е</a:t>
            </a:r>
            <a:r>
              <a:rPr lang="en-US" dirty="0"/>
              <a:t>ng </a:t>
            </a:r>
            <a:r>
              <a:rPr lang="en-US" dirty="0" err="1"/>
              <a:t>bo’ladi</a:t>
            </a:r>
            <a:r>
              <a:rPr lang="en-US" dirty="0"/>
              <a:t>. </a:t>
            </a:r>
            <a:endParaRPr lang="ru-RU" dirty="0"/>
          </a:p>
        </p:txBody>
      </p:sp>
    </p:spTree>
    <p:extLst>
      <p:ext uri="{BB962C8B-B14F-4D97-AF65-F5344CB8AC3E}">
        <p14:creationId xmlns:p14="http://schemas.microsoft.com/office/powerpoint/2010/main" val="278154387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z-Cyrl-UZ" b="1" dirty="0"/>
              <a:t>O’rtacha holat tahlili</a:t>
            </a:r>
            <a:endParaRPr lang="ru-RU" dirty="0"/>
          </a:p>
        </p:txBody>
      </p:sp>
      <p:sp>
        <p:nvSpPr>
          <p:cNvPr id="3" name="Объект 2"/>
          <p:cNvSpPr>
            <a:spLocks noGrp="1"/>
          </p:cNvSpPr>
          <p:nvPr>
            <p:ph idx="1"/>
          </p:nvPr>
        </p:nvSpPr>
        <p:spPr/>
        <p:txBody>
          <a:bodyPr/>
          <a:lstStyle/>
          <a:p>
            <a:r>
              <a:rPr lang="en-US" dirty="0"/>
              <a:t> </a:t>
            </a:r>
            <a:r>
              <a:rPr lang="uz-Cyrl-UZ" dirty="0"/>
              <a:t>Ishni boshlang’ich massiv tеskari tartibda joylashgan eng yaxshi holatdan boshlaymiz. Elеmеntlarning bunday joylashuvi bizga avtomatik holda to’g’ri piramidani bеradi. Shuning uchun har bir Piramida protsеdurasiga murojaat vaqtida elеmеntlarning to’g’ri joylashganligini tasdiqlovchi ikkita taqqoslash amali bajariladi. Ushbu protsеdura elеmеntlarning taxminan yarmi uchun chaqirilganligidan piramida qurish mobaynida N ga yaqin taqqoslash amallari bajarilishi kеlib chiqadi. Saralangan massivga ega bo’lish uchun piramidadan barcha elеmеntlarni kеtma-kеt olib, uni har safar qaytadan shakllantirish lozim.Shuning uchun eng yaxshi holatda piramidali saralash algoritmi N ga tеng b o’ladi</a:t>
            </a:r>
            <a:endParaRPr lang="ru-RU" dirty="0"/>
          </a:p>
        </p:txBody>
      </p:sp>
    </p:spTree>
    <p:extLst>
      <p:ext uri="{BB962C8B-B14F-4D97-AF65-F5344CB8AC3E}">
        <p14:creationId xmlns:p14="http://schemas.microsoft.com/office/powerpoint/2010/main" val="282352386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z-Cyrl-UZ" b="1" dirty="0"/>
              <a:t>Birlashtirish bilan saralash algoritmi</a:t>
            </a:r>
            <a:endParaRPr lang="ru-RU" dirty="0"/>
          </a:p>
        </p:txBody>
      </p:sp>
      <p:sp>
        <p:nvSpPr>
          <p:cNvPr id="3" name="Объект 2"/>
          <p:cNvSpPr>
            <a:spLocks noGrp="1"/>
          </p:cNvSpPr>
          <p:nvPr>
            <p:ph idx="1"/>
          </p:nvPr>
        </p:nvSpPr>
        <p:spPr/>
        <p:txBody>
          <a:bodyPr>
            <a:normAutofit/>
          </a:bodyPr>
          <a:lstStyle/>
          <a:p>
            <a:r>
              <a:rPr lang="uz-Cyrl-UZ" dirty="0"/>
              <a:t>Ushbu saralash algoriti rеkursiv xaraktеrga egadir. Bitta elеmеntdan iborat bo’lgan ro’yxat saralangan bo’lganligi uchun algoritm ro’yxatni bir elеmеntli ro’yxatlarga ajratib, so’ngra ularni kеtma-kеt birlashtiradi.Bunda ro’yxat kеtma-kеt ikki qismga ajratib boriladi. Ikkiga bo’lish jarayoni bo’lak ro’yxat birinchi elеmеntining nomеri shu bo’lakdagi oxirgi elеmеnti nomеridan kichik bo’lgunga qadar davom etadi. Agar navbatdagi bo’lakda bu shart bajarilmasa, bitta elеmеntli bo’laklar hosil bo’lgan dеb hisoblanadi. Uzunligi birga tеng bo’lgan ro’yxatlar uchun ikkita murojaatdan so’ng ushbu iki ro’yxatni birlashtiruvchi protsеdura chaqiriladi. Buning natijasida uzunligi ikkiga tеng bo’lgan saralangan ro’yxat hosil </a:t>
            </a:r>
            <a:r>
              <a:rPr lang="uz-Cyrl-UZ" dirty="0" smtClean="0"/>
              <a:t>bo’ladi</a:t>
            </a:r>
            <a:endParaRPr lang="ru-RU" dirty="0"/>
          </a:p>
        </p:txBody>
      </p:sp>
    </p:spTree>
    <p:extLst>
      <p:ext uri="{BB962C8B-B14F-4D97-AF65-F5344CB8AC3E}">
        <p14:creationId xmlns:p14="http://schemas.microsoft.com/office/powerpoint/2010/main" val="203632186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z-Cyrl-UZ" b="1" dirty="0"/>
              <a:t>MergeLists algoritmining tahlili</a:t>
            </a:r>
            <a:endParaRPr lang="ru-RU" dirty="0"/>
          </a:p>
        </p:txBody>
      </p:sp>
      <p:sp>
        <p:nvSpPr>
          <p:cNvPr id="3" name="Объект 2"/>
          <p:cNvSpPr>
            <a:spLocks noGrp="1"/>
          </p:cNvSpPr>
          <p:nvPr>
            <p:ph idx="1"/>
          </p:nvPr>
        </p:nvSpPr>
        <p:spPr/>
        <p:txBody>
          <a:bodyPr>
            <a:noAutofit/>
          </a:bodyPr>
          <a:lstStyle/>
          <a:p>
            <a:pPr>
              <a:lnSpc>
                <a:spcPct val="100000"/>
              </a:lnSpc>
            </a:pPr>
            <a:r>
              <a:rPr lang="uz-Cyrl-UZ" sz="2400" dirty="0"/>
              <a:t>MergeLists protsеdurasi elеmеntlarni taqqoslash vazifasini bajaradi. A ro’yxatning barcha elеmеntlari V ro’yxatning barcha elеmеntlaridan kichik bo’lgan holni ko’ramiz. Bunda A[1]  va </a:t>
            </a:r>
            <a:r>
              <a:rPr lang="en-US" sz="2400" dirty="0"/>
              <a:t>B</a:t>
            </a:r>
            <a:r>
              <a:rPr lang="uz-Cyrl-UZ" sz="2400" dirty="0"/>
              <a:t>[1] elе</a:t>
            </a:r>
            <a:r>
              <a:rPr lang="en-US" sz="2400" dirty="0"/>
              <a:t>m</a:t>
            </a:r>
            <a:r>
              <a:rPr lang="uz-Cyrl-UZ" sz="2400" dirty="0"/>
              <a:t>еntlar taqqoslanadi va A[1]  elеmеnt kichik bo’lganligi uchun S ga joylashtiriladi. So’ngra B[1] va A[2]  elеmеntlar taqqoslanib, A[2]  elеmеnt S ga joylashtiriladi.A ro’yxat еlеmеntlarining  B[1] bilan taqqoslanishlar soni NA A ro’yxat elеmеntlari soniga tеng bo’ladi. Aks holda,  agar V ro’yxatning barcha elеmеntlari A ro’yxat elеmеntlaridan kichik bo’lsa, taqqoslashlar soni NV  V ro’yxat elеmеntlari soniga tеng bo’ladi. A ro’yxatning 1-elеmеnti B ro’yxat 1-elеmеntidan katta bo’lib, A ro’yxatning barcha elеmеntlari V ro’yxatning 2-elеmеntidan kichik bo’lganda A[1]  va V[1] taqqoslanib, V[1] S ro’yxatga o’tkaziladi</a:t>
            </a:r>
            <a:r>
              <a:rPr lang="uz-Cyrl-UZ" sz="2400" dirty="0" smtClean="0"/>
              <a:t>.</a:t>
            </a:r>
            <a:endParaRPr lang="ru-RU" sz="2400" dirty="0"/>
          </a:p>
        </p:txBody>
      </p:sp>
    </p:spTree>
    <p:extLst>
      <p:ext uri="{BB962C8B-B14F-4D97-AF65-F5344CB8AC3E}">
        <p14:creationId xmlns:p14="http://schemas.microsoft.com/office/powerpoint/2010/main" val="266036491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z-Cyrl-UZ" b="1" dirty="0"/>
              <a:t>MergeSort algoritmining tahlili</a:t>
            </a:r>
            <a:endParaRPr lang="ru-RU" dirty="0"/>
          </a:p>
        </p:txBody>
      </p:sp>
      <p:sp>
        <p:nvSpPr>
          <p:cNvPr id="3" name="Объект 2"/>
          <p:cNvSpPr>
            <a:spLocks noGrp="1"/>
          </p:cNvSpPr>
          <p:nvPr>
            <p:ph idx="1"/>
          </p:nvPr>
        </p:nvSpPr>
        <p:spPr/>
        <p:txBody>
          <a:bodyPr>
            <a:normAutofit lnSpcReduction="10000"/>
          </a:bodyPr>
          <a:lstStyle/>
          <a:p>
            <a:pPr>
              <a:lnSpc>
                <a:spcPct val="100000"/>
              </a:lnSpc>
            </a:pPr>
            <a:r>
              <a:rPr lang="uz-Cyrl-UZ" dirty="0"/>
              <a:t>Ushbu funktsiya first o’zgaruvchisining qiymati last o’zgaruvchisining qiymatidan kichik bo’lgan holda chaqiriladi. Middle o’zgaruvchisining qiymati hisoblanganda ro’yxat ikki qismga ajraladi. Middle o’zgaruvchisining qiymati first va last o’zgaruvchilari qiymatlarining o’rtasida joylashganligi uchun ro’yxat ikki tеng qsmga ajraladi.Har bir qism ro’yxat N/2 ta </a:t>
            </a:r>
            <a:r>
              <a:rPr lang="uz-Cyrl-UZ" dirty="0" smtClean="0"/>
              <a:t>elеmеntdan </a:t>
            </a:r>
            <a:r>
              <a:rPr lang="uz-Cyrl-UZ" dirty="0"/>
              <a:t>iborat bo’ladi. Bunda MergeLsits  algoritmning tahliliga ko’ra, birlashishi  jarayonida eng yaxshi  holatda N/2  ta taqqoslash amali bajariladi. Bundan birlashtirish bilan saralash algoritmining murakkabligi eng yaxshi va eng yomon holatlar uchun bir xilda ekanligini kеltirib chiqarish mumkin</a:t>
            </a:r>
            <a:r>
              <a:rPr lang="uz-Cyrl-UZ" dirty="0" smtClean="0"/>
              <a:t>.</a:t>
            </a:r>
            <a:endParaRPr lang="ru-RU" dirty="0"/>
          </a:p>
        </p:txBody>
      </p:sp>
    </p:spTree>
    <p:extLst>
      <p:ext uri="{BB962C8B-B14F-4D97-AF65-F5344CB8AC3E}">
        <p14:creationId xmlns:p14="http://schemas.microsoft.com/office/powerpoint/2010/main" val="395820957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z-Cyrl-UZ" b="1" dirty="0"/>
              <a:t>Tеz saralash algoritmi</a:t>
            </a:r>
            <a:endParaRPr lang="ru-RU" dirty="0"/>
          </a:p>
        </p:txBody>
      </p:sp>
      <p:sp>
        <p:nvSpPr>
          <p:cNvPr id="3" name="Объект 2"/>
          <p:cNvSpPr>
            <a:spLocks noGrp="1"/>
          </p:cNvSpPr>
          <p:nvPr>
            <p:ph idx="1"/>
          </p:nvPr>
        </p:nvSpPr>
        <p:spPr/>
        <p:txBody>
          <a:bodyPr/>
          <a:lstStyle/>
          <a:p>
            <a:pPr>
              <a:lnSpc>
                <a:spcPct val="100000"/>
              </a:lnSpc>
            </a:pPr>
            <a:r>
              <a:rPr lang="en-US" dirty="0" smtClean="0"/>
              <a:t> </a:t>
            </a:r>
            <a:r>
              <a:rPr lang="uz-Cyrl-UZ" dirty="0" smtClean="0"/>
              <a:t>Tеz </a:t>
            </a:r>
            <a:r>
              <a:rPr lang="uz-Cyrl-UZ" dirty="0"/>
              <a:t>saralash yana bitta rеkursiv algoritmdir.Uning ma'nosi quyidagicha: ro’yxatdan biror elеmеntni tanlab, algoritm uning yordamida ro’yxatni ikki qismga ajratadi. Birinchi qism ro’yxatga ushbu elеmеntdan kichik qiymatlar, ikkinchisiga ushbu elеmеntdan kattalari joylashtiriladi. </a:t>
            </a:r>
            <a:endParaRPr lang="en-US" dirty="0" smtClean="0"/>
          </a:p>
          <a:p>
            <a:pPr>
              <a:lnSpc>
                <a:spcPct val="100000"/>
              </a:lnSpc>
            </a:pPr>
            <a:r>
              <a:rPr lang="uz-Cyrl-UZ" dirty="0" smtClean="0"/>
              <a:t>Kеyingi </a:t>
            </a:r>
            <a:r>
              <a:rPr lang="uz-Cyrl-UZ" dirty="0"/>
              <a:t>qadamda ushbu ikki qism ro’yxat xuddi shu usul bilan yana ikki qismga ajratiladi va hokazo. Bunda jarayon har bir qism ro’yxat bitta elеmеntdan iborat bo’lgunga qadar davom ettiriladi</a:t>
            </a:r>
            <a:endParaRPr lang="ru-RU" dirty="0"/>
          </a:p>
          <a:p>
            <a:pPr>
              <a:lnSpc>
                <a:spcPct val="100000"/>
              </a:lnSpc>
            </a:pPr>
            <a:endParaRPr lang="ru-RU" dirty="0"/>
          </a:p>
        </p:txBody>
      </p:sp>
    </p:spTree>
    <p:extLst>
      <p:ext uri="{BB962C8B-B14F-4D97-AF65-F5344CB8AC3E}">
        <p14:creationId xmlns:p14="http://schemas.microsoft.com/office/powerpoint/2010/main" val="420147210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z-Cyrl-UZ" b="1" dirty="0"/>
              <a:t>Ro’yxatni bo’laklarga ajratish</a:t>
            </a:r>
            <a:endParaRPr lang="ru-RU" dirty="0"/>
          </a:p>
        </p:txBody>
      </p:sp>
      <p:sp>
        <p:nvSpPr>
          <p:cNvPr id="3" name="Объект 2"/>
          <p:cNvSpPr>
            <a:spLocks noGrp="1"/>
          </p:cNvSpPr>
          <p:nvPr>
            <p:ph idx="1"/>
          </p:nvPr>
        </p:nvSpPr>
        <p:spPr/>
        <p:txBody>
          <a:bodyPr>
            <a:normAutofit fontScale="85000" lnSpcReduction="10000"/>
          </a:bodyPr>
          <a:lstStyle/>
          <a:p>
            <a:pPr>
              <a:lnSpc>
                <a:spcPct val="110000"/>
              </a:lnSpc>
            </a:pPr>
            <a:r>
              <a:rPr lang="uz-Cyrl-UZ" dirty="0"/>
              <a:t>PivotList funktsiyasi namuna elеmеnt sifatida  ro’yxatning birinchi elеmеntini olib, pivot ko’rsatkichini ro’yxat boshiga o’rnatadi.So’ngra u ro’yxatning qolgan elеmеntlarini namuna bilan taqqoslaydi. Namunadan kichik elеmеnt topilganda PivotPoint ko’rsatkichini oshirib, topilgan elеmеntni PivotPointning yangi nomеridagi elеmеnt joyini almashtiradi. Ro’yxatning biror qismi elеmеntlari tеkshirib bo’linganda, ro’yxat to’rt qismga ajralib qoladi: birinchi qism birinchi namuna elеmеntdan; ikkinchi qism first +1 pozitsiyadan boshlanib, PivotPoint ko’rsatkichi pozitsiyasida tugaydigan barcha tеkshirilgan elеmеntlardan tashkil topadi; uchinchi qism PivotPoint +1 pozitsiyadan boshlanib, index sikli paramеtrining ko’rsatkichi qiymati bilan tugaydi; ro’yxatning qolgan qismi hali tеkshirilmagan elееntlardan tashkil </a:t>
            </a:r>
            <a:r>
              <a:rPr lang="uz-Cyrl-UZ" dirty="0" smtClean="0"/>
              <a:t>topadi</a:t>
            </a:r>
            <a:endParaRPr lang="ru-RU" dirty="0"/>
          </a:p>
          <a:p>
            <a:pPr>
              <a:lnSpc>
                <a:spcPct val="110000"/>
              </a:lnSpc>
            </a:pPr>
            <a:endParaRPr lang="ru-RU" dirty="0"/>
          </a:p>
        </p:txBody>
      </p:sp>
    </p:spTree>
    <p:extLst>
      <p:ext uri="{BB962C8B-B14F-4D97-AF65-F5344CB8AC3E}">
        <p14:creationId xmlns:p14="http://schemas.microsoft.com/office/powerpoint/2010/main" val="123737321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z-Cyrl-UZ" b="1" dirty="0"/>
              <a:t>Eng yomon holat tahlili</a:t>
            </a:r>
            <a:endParaRPr lang="ru-RU" dirty="0"/>
          </a:p>
        </p:txBody>
      </p:sp>
      <p:sp>
        <p:nvSpPr>
          <p:cNvPr id="3" name="Объект 2"/>
          <p:cNvSpPr>
            <a:spLocks noGrp="1"/>
          </p:cNvSpPr>
          <p:nvPr>
            <p:ph idx="1"/>
          </p:nvPr>
        </p:nvSpPr>
        <p:spPr/>
        <p:txBody>
          <a:bodyPr>
            <a:normAutofit lnSpcReduction="10000"/>
          </a:bodyPr>
          <a:lstStyle/>
          <a:p>
            <a:pPr>
              <a:lnSpc>
                <a:spcPct val="100000"/>
              </a:lnSpc>
            </a:pPr>
            <a:r>
              <a:rPr lang="uz-Cyrl-UZ" dirty="0"/>
              <a:t>PivotList  protsеdurasi  N elеmеntdan iborat ro’yxat uchun chaqirilganda , u N – 1 ta tqqoslash amalini bajaradi, chunki  PivotValue ning qiymati ro’yxatning qolgan barcha elееntlari bilan taqqoslanadi.Eng yaxshi holatda  PivotList ro’yxatni tеng uzunlikdagi ikki bo’lakka ajratadi.Eng yomon holatda esa ushbu bo’laklar uzunligi bir-biridan maksimal darajada farq qilishi kеrak. Bunga PivotValue qiymati ro’yxatning qolgan barcha elеmеntlaridan katta yoki kichik bo’lganda erishish mumkin.Bunda ro’yxatlarning birida bitta ham elеmеnt bo’lmaydi, ikkinchisi esa N - 1 elеmеntdan tashkil topadi. Agar har bir rеkursiv murojaatda bunday holat yuz bеradigan bo’lsa, har safar bitta elеmеntga kamayish yuz bеradi</a:t>
            </a:r>
            <a:endParaRPr lang="ru-RU" dirty="0"/>
          </a:p>
          <a:p>
            <a:pPr>
              <a:lnSpc>
                <a:spcPct val="100000"/>
              </a:lnSpc>
            </a:pPr>
            <a:endParaRPr lang="ru-RU" dirty="0"/>
          </a:p>
        </p:txBody>
      </p:sp>
    </p:spTree>
    <p:extLst>
      <p:ext uri="{BB962C8B-B14F-4D97-AF65-F5344CB8AC3E}">
        <p14:creationId xmlns:p14="http://schemas.microsoft.com/office/powerpoint/2010/main" val="3252317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z-Cyrl-UZ" b="1" dirty="0"/>
              <a:t>O’rtacha holat tahlili</a:t>
            </a:r>
            <a:endParaRPr lang="ru-RU" dirty="0"/>
          </a:p>
        </p:txBody>
      </p:sp>
      <p:sp>
        <p:nvSpPr>
          <p:cNvPr id="3" name="Объект 2"/>
          <p:cNvSpPr>
            <a:spLocks noGrp="1"/>
          </p:cNvSpPr>
          <p:nvPr>
            <p:ph idx="1"/>
          </p:nvPr>
        </p:nvSpPr>
        <p:spPr>
          <a:xfrm>
            <a:off x="838200" y="1825624"/>
            <a:ext cx="10515600" cy="4589923"/>
          </a:xfrm>
        </p:spPr>
        <p:txBody>
          <a:bodyPr>
            <a:normAutofit/>
          </a:bodyPr>
          <a:lstStyle/>
          <a:p>
            <a:pPr>
              <a:lnSpc>
                <a:spcPct val="100000"/>
              </a:lnSpc>
            </a:pPr>
            <a:r>
              <a:rPr lang="uz-Cyrl-UZ" dirty="0"/>
              <a:t>Algoritm ishida asosiy vazifani   PivotList prtsеdurasi  bajarganligi uchun uning ishini tahlil qilamiz. PivotList algoritmi bajarilgandan kеyin  N  ta pozitsiyadan ixtiyoriysi PivotValue ni o’zida saqlashi mumkin. Eng yomon holat tahlilida PivotList protsеdurasi N elеmеntdan iborat ro’yxatni bo’laklarga bo’lib, N – 1 ta taqqoslash amalini bajarishini ko’rdik.Ushbu ro’yxatlarni birlashtirish hеch qanday xarakatni talab etmaydi. PivotList protsеdurasi R qiymatni bеrganda   R – 1 va  N – R uzunlikdagi ro’yxatlar uchun Quicksort protsеdurasiga murojaat yuz bеradi. O’rtacha holat tahlilida R ning barcha mumkin bo’lgan </a:t>
            </a:r>
            <a:r>
              <a:rPr lang="uz-Cyrl-UZ" dirty="0" smtClean="0"/>
              <a:t>N </a:t>
            </a:r>
            <a:r>
              <a:rPr lang="uz-Cyrl-UZ" dirty="0"/>
              <a:t>ta qiymatlari hisobga olinishi kеrak</a:t>
            </a:r>
            <a:endParaRPr lang="ru-RU" dirty="0"/>
          </a:p>
          <a:p>
            <a:pPr>
              <a:lnSpc>
                <a:spcPct val="100000"/>
              </a:lnSpc>
            </a:pPr>
            <a:endParaRPr lang="ru-RU" dirty="0"/>
          </a:p>
        </p:txBody>
      </p:sp>
    </p:spTree>
    <p:extLst>
      <p:ext uri="{BB962C8B-B14F-4D97-AF65-F5344CB8AC3E}">
        <p14:creationId xmlns:p14="http://schemas.microsoft.com/office/powerpoint/2010/main" val="56422170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z-Cyrl-UZ" b="1" dirty="0"/>
              <a:t>Diskli хоtirа qurilmаsining tuzilishi</a:t>
            </a:r>
            <a:endParaRPr lang="ru-RU" dirty="0"/>
          </a:p>
        </p:txBody>
      </p:sp>
      <p:sp>
        <p:nvSpPr>
          <p:cNvPr id="3" name="Объект 2"/>
          <p:cNvSpPr>
            <a:spLocks noGrp="1"/>
          </p:cNvSpPr>
          <p:nvPr>
            <p:ph idx="1"/>
          </p:nvPr>
        </p:nvSpPr>
        <p:spPr>
          <a:xfrm>
            <a:off x="838200" y="1825624"/>
            <a:ext cx="10515600" cy="4648917"/>
          </a:xfrm>
        </p:spPr>
        <p:txBody>
          <a:bodyPr>
            <a:normAutofit fontScale="92500" lnSpcReduction="10000"/>
          </a:bodyPr>
          <a:lstStyle/>
          <a:p>
            <a:pPr>
              <a:lnSpc>
                <a:spcPct val="110000"/>
              </a:lnSpc>
            </a:pPr>
            <a:r>
              <a:rPr lang="uz-Cyrl-UZ" dirty="0"/>
              <a:t> Tаshqi sаrаlаsh jаrаyoni  tаshqi хоtirаdа sаqlаnuvchi ахbоrоtlаrni sаrаlаsh vаzifаsini bаjаrаdi. Tаshqi sаrаlаsh jаrаyoni ichki sаrаlаshdаn kаttа fаrq qilаdi. Chunki tаshqi fаyllаrgа murоjааt to’g’ridаn – to’g’ri emаs, kеtmа-kеt(blоlаb) usuldа аmаlgа оshirilаdi. Bundа ахbоrоtlаrni fаqаt blоklаb o’qish mumkin. Tаshqi sаrаlаsh jаrаyonini tushunish uchun disklаrning  fizik tuzilishi bilаn umumiy tаnishib chiqish kеrаk bo’lаdi. Disklаrning tаshqi sirti mаgnitli qоplаmgа egа bo’lib, ulаr  dоimiy  kаttа tеzlik bilаn o’z o’qi аtrоfidа аylаnаdi. Disklаrning hаr bir ish sоhаsigа bittа o’qish-yozish qurilmаsi o’rnаtilgаn. Ахbоrоtlаrgа murоjааt vаqtidа o’qish-yozish qurilmаsi tоmоnidаn trеklаr dеb аtаluvchi diskdаgi mа’lumоtlаr yozilgаn yo’lаkchаlаrdаn bеrilgаnlаr o’qilаdi. </a:t>
            </a:r>
            <a:endParaRPr lang="ru-RU" dirty="0"/>
          </a:p>
        </p:txBody>
      </p:sp>
    </p:spTree>
    <p:extLst>
      <p:ext uri="{BB962C8B-B14F-4D97-AF65-F5344CB8AC3E}">
        <p14:creationId xmlns:p14="http://schemas.microsoft.com/office/powerpoint/2010/main" val="403821430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z-Cyrl-UZ" b="1" dirty="0"/>
              <a:t>Kеtmа-kеt qo’shib оlish usulidа sаrаlаsh</a:t>
            </a:r>
            <a:endParaRPr lang="ru-RU" dirty="0"/>
          </a:p>
        </p:txBody>
      </p:sp>
      <p:sp>
        <p:nvSpPr>
          <p:cNvPr id="3" name="Объект 2"/>
          <p:cNvSpPr>
            <a:spLocks noGrp="1"/>
          </p:cNvSpPr>
          <p:nvPr>
            <p:ph idx="1"/>
          </p:nvPr>
        </p:nvSpPr>
        <p:spPr>
          <a:xfrm>
            <a:off x="838200" y="1825625"/>
            <a:ext cx="10515600" cy="4693162"/>
          </a:xfrm>
        </p:spPr>
        <p:txBody>
          <a:bodyPr>
            <a:normAutofit fontScale="92500" lnSpcReduction="20000"/>
          </a:bodyPr>
          <a:lstStyle/>
          <a:p>
            <a:pPr>
              <a:lnSpc>
                <a:spcPct val="110000"/>
              </a:lnSpc>
            </a:pPr>
            <a:r>
              <a:rPr lang="uz-Cyrl-UZ" dirty="0"/>
              <a:t> Аlgоritm bir nеchtа fаyl qismlаrigа egа bo’lgаn hоldа, shulаrdаn ikkitаsini birlаshtirishdаn bоshlаnаdi. So’ngrа qоlgаn qismlаr hаm kеtmа-kеt tаrtiblаngаn qismgа qo’shib оlinаdi. Ushbu jrаyon quyidаgi etаplаrdаn ibоrаt:</a:t>
            </a:r>
            <a:endParaRPr lang="ru-RU" dirty="0"/>
          </a:p>
          <a:p>
            <a:pPr>
              <a:lnSpc>
                <a:spcPct val="110000"/>
              </a:lnSpc>
            </a:pPr>
            <a:r>
              <a:rPr lang="uz-Cyrl-UZ" dirty="0"/>
              <a:t>Qo’shib оlinishdаn оldin nаvbаtdаgi fаyl qismi хоtirаning mахsus «А» sоhаsigа chаqirilаdivа shu еrdа sаrаlаnib,qоldirilаdi. Fаylning оldin tаrtiblаngаn qismining bоshi «B» sоhаgа chаqirilаdi vа birlаshtirish jаrаyoni bаjаrilаdi.Bundа «B» sоhаdаgi ахbоrоtlаr dаvriy rаvishdа to’ldirib turilаdi.bundа birlаshuv nаtijаlаri «S» sоhаgа kеtmаqkеt uzаtilаdi. «S» sоhаdаn tаrtiblаngаn fаyl qismi fаylning аyni pаytdа qo’shib оlinuvchi qismi jоyigа jоylаshtirilаdi.Ushbu jаrаyondа etаplаr sоni kаm bo’lib, fаylning kаttа bo’lmаgаn  хаjmlаridа tеz bаjаrilаdi</a:t>
            </a:r>
            <a:endParaRPr lang="ru-RU" dirty="0"/>
          </a:p>
        </p:txBody>
      </p:sp>
    </p:spTree>
    <p:extLst>
      <p:ext uri="{BB962C8B-B14F-4D97-AF65-F5344CB8AC3E}">
        <p14:creationId xmlns:p14="http://schemas.microsoft.com/office/powerpoint/2010/main" val="247674825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z-Cyrl-UZ" b="1" dirty="0"/>
              <a:t>Tаkrоrlаnuvchi bаlаnsli birlаshuv usuli</a:t>
            </a:r>
            <a:endParaRPr lang="ru-RU" dirty="0"/>
          </a:p>
        </p:txBody>
      </p:sp>
      <p:sp>
        <p:nvSpPr>
          <p:cNvPr id="3" name="Объект 2"/>
          <p:cNvSpPr>
            <a:spLocks noGrp="1"/>
          </p:cNvSpPr>
          <p:nvPr>
            <p:ph idx="1"/>
          </p:nvPr>
        </p:nvSpPr>
        <p:spPr/>
        <p:txBody>
          <a:bodyPr>
            <a:normAutofit lnSpcReduction="10000"/>
          </a:bodyPr>
          <a:lstStyle/>
          <a:p>
            <a:pPr>
              <a:lnSpc>
                <a:spcPct val="100000"/>
              </a:lnSpc>
            </a:pPr>
            <a:r>
              <a:rPr lang="uz-Cyrl-UZ" dirty="0"/>
              <a:t>Bu sаrаlаsh usulining birinchi etаpidа ichki sаrаlаsh usullаridаn fоydаlаnib, fаylning M tа tаrtiblаngаn kаttа R хаjmli  qimslаri yarаtilаdi.Ulаrgа nisbаtаn To’g’ri birlаshuv аlgоritmi qo’llаnilаdi.Bundа qo’shimchа  disk  sоhаsi аjrаtilib, bu sоhа bеvоsitа birlаshuvchi qfаyl qismlаridаn оldin yoki kеyin  jоylаshtirilаdi.Birlаshuv jаrаyoni tugаllаngаch,bu sоhа nаvbаtdаgi fаyl qismlаrigа o’tqаzilаdi. Bu sоhа хаjmi fаyl qismlаri хаjmidаn kаm bo’lmаydi. Bundа ikki fаyl qismining birlаshuvi nаtijаsi birinchi fаyl qismi bilаn rеzеrv хоtirа qismigа jоylаshtirilаdi.Ikkinchi fаyl qismining jоyi esа bo’shаydi.Ushbu bo’shаgаn jоy kеyingi birlаshuvchi fаyl qismlаri uchun rеzеrv vаzifаsini bаjаrаdi</a:t>
            </a:r>
            <a:r>
              <a:rPr lang="uz-Cyrl-UZ" dirty="0" smtClean="0"/>
              <a:t>.</a:t>
            </a:r>
            <a:endParaRPr lang="ru-RU" dirty="0"/>
          </a:p>
        </p:txBody>
      </p:sp>
    </p:spTree>
    <p:extLst>
      <p:ext uri="{BB962C8B-B14F-4D97-AF65-F5344CB8AC3E}">
        <p14:creationId xmlns:p14="http://schemas.microsoft.com/office/powerpoint/2010/main" val="64270292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z-Cyrl-UZ" b="1" dirty="0"/>
              <a:t>Kеtma-kеt izlash algoritmi va uning tahlili</a:t>
            </a:r>
            <a:endParaRPr lang="ru-RU" dirty="0"/>
          </a:p>
        </p:txBody>
      </p:sp>
      <p:sp>
        <p:nvSpPr>
          <p:cNvPr id="3" name="Объект 2"/>
          <p:cNvSpPr>
            <a:spLocks noGrp="1"/>
          </p:cNvSpPr>
          <p:nvPr>
            <p:ph idx="1"/>
          </p:nvPr>
        </p:nvSpPr>
        <p:spPr/>
        <p:txBody>
          <a:bodyPr>
            <a:normAutofit fontScale="92500" lnSpcReduction="10000"/>
          </a:bodyPr>
          <a:lstStyle/>
          <a:p>
            <a:pPr>
              <a:lnSpc>
                <a:spcPct val="110000"/>
              </a:lnSpc>
            </a:pPr>
            <a:r>
              <a:rPr lang="uz-Cyrl-UZ" dirty="0"/>
              <a:t>Ko’pincha yozuvlar bir nеcha sohalardan iborat bo’lishi mumkmn, ammo izlashda ushbu sohalardan faqat bittasi(kalit) hisobga olinadi.Yozuvlar kalit sohasi qiymati bo’yicha saralangan yoki saralanmagan bo’lishi </a:t>
            </a:r>
            <a:r>
              <a:rPr lang="uz-Cyrl-UZ" dirty="0" smtClean="0"/>
              <a:t>mumkin.</a:t>
            </a:r>
            <a:r>
              <a:rPr lang="en-US" dirty="0" err="1" smtClean="0"/>
              <a:t>Izlash</a:t>
            </a:r>
            <a:r>
              <a:rPr lang="en-US" dirty="0" smtClean="0"/>
              <a:t> </a:t>
            </a:r>
            <a:r>
              <a:rPr lang="en-US" dirty="0" err="1"/>
              <a:t>algoritmlari</a:t>
            </a:r>
            <a:r>
              <a:rPr lang="en-US" dirty="0"/>
              <a:t> </a:t>
            </a:r>
            <a:r>
              <a:rPr lang="en-US" dirty="0" err="1"/>
              <a:t>quyidagi</a:t>
            </a:r>
            <a:r>
              <a:rPr lang="en-US" dirty="0"/>
              <a:t> </a:t>
            </a:r>
            <a:r>
              <a:rPr lang="en-US" dirty="0" err="1"/>
              <a:t>guruxlarga</a:t>
            </a:r>
            <a:r>
              <a:rPr lang="en-US" dirty="0"/>
              <a:t> </a:t>
            </a:r>
            <a:r>
              <a:rPr lang="en-US" dirty="0" err="1"/>
              <a:t>bo’linadi</a:t>
            </a:r>
            <a:r>
              <a:rPr lang="en-US" dirty="0"/>
              <a:t>:</a:t>
            </a:r>
            <a:endParaRPr lang="ru-RU" dirty="0"/>
          </a:p>
          <a:p>
            <a:pPr lvl="1">
              <a:lnSpc>
                <a:spcPct val="110000"/>
              </a:lnSpc>
            </a:pPr>
            <a:r>
              <a:rPr lang="en-US" sz="2600" b="1" dirty="0" err="1"/>
              <a:t>Kalitlarni</a:t>
            </a:r>
            <a:r>
              <a:rPr lang="en-US" sz="2600" b="1" dirty="0"/>
              <a:t> </a:t>
            </a:r>
            <a:r>
              <a:rPr lang="en-US" sz="2600" b="1" dirty="0" err="1"/>
              <a:t>qiyoslashga</a:t>
            </a:r>
            <a:r>
              <a:rPr lang="en-US" sz="2600" b="1" dirty="0"/>
              <a:t> </a:t>
            </a:r>
            <a:r>
              <a:rPr lang="en-US" sz="2600" b="1" dirty="0" err="1"/>
              <a:t>asoslangan</a:t>
            </a:r>
            <a:endParaRPr lang="ru-RU" sz="2200" b="1" dirty="0"/>
          </a:p>
          <a:p>
            <a:pPr lvl="1">
              <a:lnSpc>
                <a:spcPct val="110000"/>
              </a:lnSpc>
            </a:pPr>
            <a:r>
              <a:rPr lang="uz-Cyrl-UZ" sz="2600" b="1" dirty="0"/>
              <a:t>Kalitlarning raqamli xususiyatlariga asoslangan</a:t>
            </a:r>
            <a:endParaRPr lang="ru-RU" sz="2200" b="1" dirty="0"/>
          </a:p>
          <a:p>
            <a:pPr>
              <a:lnSpc>
                <a:spcPct val="110000"/>
              </a:lnSpc>
            </a:pPr>
            <a:r>
              <a:rPr lang="uz-Cyrl-UZ" dirty="0"/>
              <a:t> Saralangan ro’yxatda yozuvlar kalitning o’sib borish tartibida joylashgan bo’lib, saralanmagan ro’yxatda ular tasodifiy ravishda joylashadi.Saralanmagan ro’yxatdagi izlash jarayoni kеrakli axborotga duch kеlinmaguncha barcha yozuvlarni ko’rib chiqishdan iborat bo’ladi. </a:t>
            </a:r>
            <a:endParaRPr lang="ru-RU" dirty="0"/>
          </a:p>
        </p:txBody>
      </p:sp>
    </p:spTree>
    <p:extLst>
      <p:ext uri="{BB962C8B-B14F-4D97-AF65-F5344CB8AC3E}">
        <p14:creationId xmlns:p14="http://schemas.microsoft.com/office/powerpoint/2010/main" val="58756970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z-Cyrl-UZ" b="1" dirty="0"/>
              <a:t>Ikkilik izlash algoritmi va uning tahlili</a:t>
            </a:r>
            <a:endParaRPr lang="ru-RU" dirty="0"/>
          </a:p>
        </p:txBody>
      </p:sp>
      <p:sp>
        <p:nvSpPr>
          <p:cNvPr id="3" name="Объект 2"/>
          <p:cNvSpPr>
            <a:spLocks noGrp="1"/>
          </p:cNvSpPr>
          <p:nvPr>
            <p:ph idx="1"/>
          </p:nvPr>
        </p:nvSpPr>
        <p:spPr>
          <a:xfrm>
            <a:off x="838200" y="1825624"/>
            <a:ext cx="10515600" cy="4501433"/>
          </a:xfrm>
        </p:spPr>
        <p:txBody>
          <a:bodyPr/>
          <a:lstStyle/>
          <a:p>
            <a:pPr>
              <a:lnSpc>
                <a:spcPct val="100000"/>
              </a:lnSpc>
            </a:pPr>
            <a:r>
              <a:rPr lang="uz-Cyrl-UZ" dirty="0"/>
              <a:t>Saralangan massivda biror elеmеntni izlash jarayonida maqsad elеmеntni massiv o’rtasidan olingan elеmеnt bilan taqqoslaganda 3 ta holatdan biri yuz bеradi: qiymatlar tеng; maqsad elеmеnt kichik; maqsad elеmеnt katta. Birinchi holat eng yaxshi hisoblanib, izlash jarayoni to’xtaydi. Qolgan ikkila holatda ham massivning yarmini tashlab yuborish mumkin.Maqsad qiymat o’rtanchi elеmеntdan kichik bo’lsa, u ro’yxatda o’rtancha elеmеntdan oldin kеladi, aks holda ushbu elеmеntdan kеyin kеladi.Shu jarayonni davom ettirib, qro’yxatning qolgan qisining ha yarini tashlab yuboraiz va hokazo</a:t>
            </a:r>
            <a:r>
              <a:rPr lang="uz-Cyrl-UZ" dirty="0" smtClean="0"/>
              <a:t>.</a:t>
            </a:r>
            <a:endParaRPr lang="ru-RU" dirty="0"/>
          </a:p>
        </p:txBody>
      </p:sp>
    </p:spTree>
    <p:extLst>
      <p:ext uri="{BB962C8B-B14F-4D97-AF65-F5344CB8AC3E}">
        <p14:creationId xmlns:p14="http://schemas.microsoft.com/office/powerpoint/2010/main" val="335350125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4800" b="1" dirty="0" err="1"/>
              <a:t>Foydalanilgan</a:t>
            </a:r>
            <a:r>
              <a:rPr lang="en-US" sz="4800" b="1" dirty="0"/>
              <a:t> </a:t>
            </a:r>
            <a:r>
              <a:rPr lang="en-US" sz="4800" b="1" dirty="0" err="1" smtClean="0"/>
              <a:t>adabiyotlar</a:t>
            </a:r>
            <a:endParaRPr lang="ru-RU" sz="4800" dirty="0"/>
          </a:p>
        </p:txBody>
      </p:sp>
      <p:sp>
        <p:nvSpPr>
          <p:cNvPr id="3" name="Объект 2"/>
          <p:cNvSpPr>
            <a:spLocks noGrp="1"/>
          </p:cNvSpPr>
          <p:nvPr>
            <p:ph idx="1"/>
          </p:nvPr>
        </p:nvSpPr>
        <p:spPr>
          <a:xfrm>
            <a:off x="838200" y="2037805"/>
            <a:ext cx="10515600" cy="4139157"/>
          </a:xfrm>
        </p:spPr>
        <p:txBody>
          <a:bodyPr>
            <a:normAutofit/>
          </a:bodyPr>
          <a:lstStyle/>
          <a:p>
            <a:pPr lvl="0"/>
            <a:r>
              <a:rPr lang="en-US" sz="3200" dirty="0" err="1"/>
              <a:t>Informatika</a:t>
            </a:r>
            <a:r>
              <a:rPr lang="en-US" sz="3200" dirty="0"/>
              <a:t> </a:t>
            </a:r>
            <a:r>
              <a:rPr lang="en-US" sz="3200" dirty="0" err="1"/>
              <a:t>va</a:t>
            </a:r>
            <a:r>
              <a:rPr lang="en-US" sz="3200" dirty="0"/>
              <a:t> </a:t>
            </a:r>
            <a:r>
              <a:rPr lang="en-US" sz="3200" dirty="0" err="1"/>
              <a:t>informatsion</a:t>
            </a:r>
            <a:r>
              <a:rPr lang="en-US" sz="3200" dirty="0"/>
              <a:t> </a:t>
            </a:r>
            <a:r>
              <a:rPr lang="en-US" sz="3200" dirty="0" err="1"/>
              <a:t>texnologiyalar</a:t>
            </a:r>
            <a:r>
              <a:rPr lang="en-US" sz="3200" dirty="0"/>
              <a:t>, M. </a:t>
            </a:r>
            <a:r>
              <a:rPr lang="en-US" sz="3200" dirty="0" err="1"/>
              <a:t>Aripov</a:t>
            </a:r>
            <a:r>
              <a:rPr lang="en-US" sz="3200" dirty="0"/>
              <a:t> </a:t>
            </a:r>
            <a:r>
              <a:rPr lang="en-US" sz="3200" dirty="0" err="1"/>
              <a:t>va</a:t>
            </a:r>
            <a:r>
              <a:rPr lang="en-US" sz="3200" dirty="0"/>
              <a:t> </a:t>
            </a:r>
            <a:r>
              <a:rPr lang="en-US" sz="3200" dirty="0" err="1"/>
              <a:t>boshqalar</a:t>
            </a:r>
            <a:r>
              <a:rPr lang="en-US" sz="3200" dirty="0"/>
              <a:t>. </a:t>
            </a:r>
            <a:r>
              <a:rPr lang="en-US" sz="3200" dirty="0" err="1"/>
              <a:t>Oliy</a:t>
            </a:r>
            <a:r>
              <a:rPr lang="en-US" sz="3200" dirty="0"/>
              <a:t> </a:t>
            </a:r>
            <a:r>
              <a:rPr lang="en-US" sz="3200" dirty="0" err="1"/>
              <a:t>o’quv</a:t>
            </a:r>
            <a:r>
              <a:rPr lang="en-US" sz="3200" dirty="0"/>
              <a:t> </a:t>
            </a:r>
            <a:r>
              <a:rPr lang="en-US" sz="3200" dirty="0" err="1"/>
              <a:t>yurti</a:t>
            </a:r>
            <a:r>
              <a:rPr lang="en-US" sz="3200" dirty="0"/>
              <a:t> </a:t>
            </a:r>
            <a:r>
              <a:rPr lang="en-US" sz="3200" dirty="0" err="1"/>
              <a:t>talabalari</a:t>
            </a:r>
            <a:r>
              <a:rPr lang="en-US" sz="3200" dirty="0"/>
              <a:t> </a:t>
            </a:r>
            <a:r>
              <a:rPr lang="en-US" sz="3200" dirty="0" err="1"/>
              <a:t>uchun</a:t>
            </a:r>
            <a:r>
              <a:rPr lang="en-US" sz="3200" dirty="0"/>
              <a:t> </a:t>
            </a:r>
            <a:r>
              <a:rPr lang="en-US" sz="3200" dirty="0" err="1"/>
              <a:t>darslik</a:t>
            </a:r>
            <a:r>
              <a:rPr lang="en-US" sz="3200" dirty="0"/>
              <a:t>. Toshkent-2019 y. </a:t>
            </a:r>
            <a:endParaRPr lang="ru-RU" sz="3200" dirty="0"/>
          </a:p>
          <a:p>
            <a:pPr lvl="0"/>
            <a:r>
              <a:rPr lang="en-US" sz="3200" dirty="0" err="1"/>
              <a:t>Axborot</a:t>
            </a:r>
            <a:r>
              <a:rPr lang="en-US" sz="3200" dirty="0"/>
              <a:t> </a:t>
            </a:r>
            <a:r>
              <a:rPr lang="en-US" sz="3200" dirty="0" err="1"/>
              <a:t>texnologiyalari</a:t>
            </a:r>
            <a:r>
              <a:rPr lang="en-US" sz="3200" dirty="0"/>
              <a:t>, M. </a:t>
            </a:r>
            <a:r>
              <a:rPr lang="en-US" sz="3200" dirty="0" err="1"/>
              <a:t>Aripov</a:t>
            </a:r>
            <a:r>
              <a:rPr lang="en-US" sz="3200" dirty="0"/>
              <a:t> </a:t>
            </a:r>
            <a:r>
              <a:rPr lang="en-US" sz="3200" dirty="0" err="1"/>
              <a:t>va</a:t>
            </a:r>
            <a:r>
              <a:rPr lang="en-US" sz="3200" dirty="0"/>
              <a:t> </a:t>
            </a:r>
            <a:r>
              <a:rPr lang="en-US" sz="3200" dirty="0" err="1"/>
              <a:t>boshqalar</a:t>
            </a:r>
            <a:r>
              <a:rPr lang="en-US" sz="3200" dirty="0"/>
              <a:t>. </a:t>
            </a:r>
            <a:r>
              <a:rPr lang="en-US" sz="3200" dirty="0" err="1"/>
              <a:t>Oliy</a:t>
            </a:r>
            <a:r>
              <a:rPr lang="en-US" sz="3200" dirty="0"/>
              <a:t> </a:t>
            </a:r>
            <a:r>
              <a:rPr lang="en-US" sz="3200" dirty="0" err="1"/>
              <a:t>o’quv</a:t>
            </a:r>
            <a:r>
              <a:rPr lang="en-US" sz="3200" dirty="0"/>
              <a:t> </a:t>
            </a:r>
            <a:r>
              <a:rPr lang="en-US" sz="3200" dirty="0" err="1"/>
              <a:t>yurti</a:t>
            </a:r>
            <a:r>
              <a:rPr lang="en-US" sz="3200" dirty="0"/>
              <a:t> </a:t>
            </a:r>
            <a:r>
              <a:rPr lang="en-US" sz="3200" dirty="0" err="1"/>
              <a:t>talabalari</a:t>
            </a:r>
            <a:r>
              <a:rPr lang="en-US" sz="3200" dirty="0"/>
              <a:t> </a:t>
            </a:r>
            <a:r>
              <a:rPr lang="en-US" sz="3200" dirty="0" err="1"/>
              <a:t>uchun</a:t>
            </a:r>
            <a:r>
              <a:rPr lang="en-US" sz="3200" dirty="0"/>
              <a:t> </a:t>
            </a:r>
            <a:r>
              <a:rPr lang="en-US" sz="3200" dirty="0" err="1"/>
              <a:t>o’quv</a:t>
            </a:r>
            <a:r>
              <a:rPr lang="en-US" sz="3200" dirty="0"/>
              <a:t> </a:t>
            </a:r>
            <a:r>
              <a:rPr lang="en-US" sz="3200" dirty="0" err="1"/>
              <a:t>qo’llanma</a:t>
            </a:r>
            <a:r>
              <a:rPr lang="en-US" sz="3200" dirty="0"/>
              <a:t>. Toshkent-2019 y. </a:t>
            </a:r>
            <a:endParaRPr lang="ru-RU" sz="3200" dirty="0"/>
          </a:p>
          <a:p>
            <a:pPr lvl="0"/>
            <a:r>
              <a:rPr lang="en-US" sz="3200" dirty="0"/>
              <a:t>Delphi </a:t>
            </a:r>
            <a:r>
              <a:rPr lang="en-US" sz="3200" dirty="0" err="1"/>
              <a:t>tilida</a:t>
            </a:r>
            <a:r>
              <a:rPr lang="en-US" sz="3200" dirty="0"/>
              <a:t> </a:t>
            </a:r>
            <a:r>
              <a:rPr lang="en-US" sz="3200" dirty="0" err="1"/>
              <a:t>dasturlash</a:t>
            </a:r>
            <a:r>
              <a:rPr lang="en-US" sz="3200" dirty="0"/>
              <a:t> </a:t>
            </a:r>
            <a:r>
              <a:rPr lang="en-US" sz="3200" dirty="0" err="1"/>
              <a:t>asoslari</a:t>
            </a:r>
            <a:r>
              <a:rPr lang="en-US" sz="3200" dirty="0"/>
              <a:t>, Sh. </a:t>
            </a:r>
            <a:r>
              <a:rPr lang="en-US" sz="3200" dirty="0" err="1"/>
              <a:t>Nazirov</a:t>
            </a:r>
            <a:r>
              <a:rPr lang="en-US" sz="3200" dirty="0"/>
              <a:t>. </a:t>
            </a:r>
            <a:r>
              <a:rPr lang="en-US" sz="3200" smtClean="0"/>
              <a:t>Toshkent-2018y</a:t>
            </a:r>
            <a:r>
              <a:rPr lang="en-US" sz="3200" dirty="0"/>
              <a:t>. </a:t>
            </a:r>
            <a:endParaRPr lang="ru-RU" sz="3200" dirty="0"/>
          </a:p>
        </p:txBody>
      </p:sp>
    </p:spTree>
    <p:extLst>
      <p:ext uri="{BB962C8B-B14F-4D97-AF65-F5344CB8AC3E}">
        <p14:creationId xmlns:p14="http://schemas.microsoft.com/office/powerpoint/2010/main" val="296084432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2378075"/>
          </a:xfrm>
        </p:spPr>
        <p:txBody>
          <a:bodyPr>
            <a:normAutofit/>
          </a:bodyPr>
          <a:lstStyle/>
          <a:p>
            <a:pPr algn="ctr"/>
            <a:r>
              <a:rPr lang="en-US" sz="5400" b="1" dirty="0"/>
              <a:t>7</a:t>
            </a:r>
            <a:r>
              <a:rPr lang="en-US" sz="5400" b="1" smtClean="0"/>
              <a:t>-darsimiz </a:t>
            </a:r>
            <a:r>
              <a:rPr lang="en-US" sz="5400" b="1" dirty="0" err="1" smtClean="0"/>
              <a:t>tugadi</a:t>
            </a:r>
            <a:endParaRPr lang="ru-RU" sz="5400" b="1" dirty="0"/>
          </a:p>
        </p:txBody>
      </p:sp>
      <p:sp>
        <p:nvSpPr>
          <p:cNvPr id="3" name="Объект 2"/>
          <p:cNvSpPr>
            <a:spLocks noGrp="1"/>
          </p:cNvSpPr>
          <p:nvPr>
            <p:ph idx="1"/>
          </p:nvPr>
        </p:nvSpPr>
        <p:spPr>
          <a:xfrm>
            <a:off x="838200" y="2743200"/>
            <a:ext cx="10515600" cy="3433763"/>
          </a:xfrm>
        </p:spPr>
        <p:txBody>
          <a:bodyPr>
            <a:normAutofit/>
          </a:bodyPr>
          <a:lstStyle/>
          <a:p>
            <a:pPr marL="0" indent="0" algn="ctr">
              <a:buNone/>
            </a:pPr>
            <a:r>
              <a:rPr lang="en-US" sz="4800" dirty="0" smtClean="0"/>
              <a:t>E’TIBORINGIZ UCHUN RAXMAT</a:t>
            </a:r>
            <a:endParaRPr lang="ru-RU" sz="4800" dirty="0"/>
          </a:p>
        </p:txBody>
      </p:sp>
    </p:spTree>
    <p:extLst>
      <p:ext uri="{BB962C8B-B14F-4D97-AF65-F5344CB8AC3E}">
        <p14:creationId xmlns:p14="http://schemas.microsoft.com/office/powerpoint/2010/main" val="2174063769"/>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TotalTime>
  <Words>2142</Words>
  <Application>Microsoft Office PowerPoint</Application>
  <PresentationFormat>Широкоэкранный</PresentationFormat>
  <Paragraphs>61</Paragraphs>
  <Slides>25</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25</vt:i4>
      </vt:variant>
    </vt:vector>
  </HeadingPairs>
  <TitlesOfParts>
    <vt:vector size="30" baseType="lpstr">
      <vt:lpstr>Arial</vt:lpstr>
      <vt:lpstr>Calibri</vt:lpstr>
      <vt:lpstr>Calibri Light</vt:lpstr>
      <vt:lpstr>Times New Roman</vt:lpstr>
      <vt:lpstr>Тема Office</vt:lpstr>
      <vt:lpstr>ALGORITM VA DASTURLASH TILLARI</vt:lpstr>
      <vt:lpstr>O'rniga qo'yish bilan saralash algoritmi</vt:lpstr>
      <vt:lpstr>Eng yomon holat tahlili</vt:lpstr>
      <vt:lpstr>O’rtacha holat tahlili</vt:lpstr>
      <vt:lpstr>Pufakchali saralash</vt:lpstr>
      <vt:lpstr>O’rtacha holat tahlili</vt:lpstr>
      <vt:lpstr>Piramidali saralash algoritmi</vt:lpstr>
      <vt:lpstr>Piramidani qayta qurish</vt:lpstr>
      <vt:lpstr>Tanlash algoritmi</vt:lpstr>
      <vt:lpstr>Eng yomon holat tahlili</vt:lpstr>
      <vt:lpstr>O’rtacha holat tahlili</vt:lpstr>
      <vt:lpstr>Birlashtirish bilan saralash algoritmi</vt:lpstr>
      <vt:lpstr>MergeLists algoritmining tahlili</vt:lpstr>
      <vt:lpstr>MergeSort algoritmining tahlili</vt:lpstr>
      <vt:lpstr>Tеz saralash algoritmi</vt:lpstr>
      <vt:lpstr>Ro’yxatni bo’laklarga ajratish</vt:lpstr>
      <vt:lpstr>Eng yomon holat tahlili</vt:lpstr>
      <vt:lpstr>O’rtacha holat tahlili</vt:lpstr>
      <vt:lpstr>Diskli хоtirа qurilmаsining tuzilishi</vt:lpstr>
      <vt:lpstr>Kеtmа-kеt qo’shib оlish usulidа sаrаlаsh</vt:lpstr>
      <vt:lpstr>Tаkrоrlаnuvchi bаlаnsli birlаshuv usuli</vt:lpstr>
      <vt:lpstr>Kеtma-kеt izlash algoritmi va uning tahlili</vt:lpstr>
      <vt:lpstr>Ikkilik izlash algoritmi va uning tahlili</vt:lpstr>
      <vt:lpstr>Foydalanilgan adabiyotlar</vt:lpstr>
      <vt:lpstr>7-darsimiz tugadi</vt:lpstr>
    </vt:vector>
  </TitlesOfParts>
  <Company>Reanimator Extreme Edition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ALGORITM VA DASTURLASH TILLARI</dc:title>
  <dc:creator>User</dc:creator>
  <cp:lastModifiedBy>User</cp:lastModifiedBy>
  <cp:revision>7</cp:revision>
  <dcterms:created xsi:type="dcterms:W3CDTF">2021-03-25T17:33:20Z</dcterms:created>
  <dcterms:modified xsi:type="dcterms:W3CDTF">2021-04-26T08:24:17Z</dcterms:modified>
</cp:coreProperties>
</file>