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79" r:id="rId5"/>
    <p:sldId id="280" r:id="rId6"/>
    <p:sldId id="286" r:id="rId7"/>
    <p:sldId id="291" r:id="rId8"/>
    <p:sldId id="281" r:id="rId9"/>
    <p:sldId id="282" r:id="rId10"/>
    <p:sldId id="283" r:id="rId11"/>
    <p:sldId id="292" r:id="rId12"/>
    <p:sldId id="287" r:id="rId13"/>
    <p:sldId id="260" r:id="rId14"/>
    <p:sldId id="259" r:id="rId15"/>
    <p:sldId id="284" r:id="rId16"/>
    <p:sldId id="261" r:id="rId17"/>
    <p:sldId id="262" r:id="rId18"/>
    <p:sldId id="264" r:id="rId19"/>
    <p:sldId id="288" r:id="rId20"/>
    <p:sldId id="266" r:id="rId21"/>
    <p:sldId id="267" r:id="rId22"/>
    <p:sldId id="285" r:id="rId23"/>
    <p:sldId id="265" r:id="rId24"/>
    <p:sldId id="289" r:id="rId25"/>
    <p:sldId id="263" r:id="rId26"/>
    <p:sldId id="275" r:id="rId27"/>
    <p:sldId id="290" r:id="rId28"/>
    <p:sldId id="277" r:id="rId29"/>
    <p:sldId id="278" r:id="rId30"/>
    <p:sldId id="293" r:id="rId31"/>
    <p:sldId id="294" r:id="rId32"/>
    <p:sldId id="274"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57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2" Type="http://schemas.openxmlformats.org/officeDocument/2006/relationships/package" Target="../embeddings/_____Microsoft_Excel2.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3170529779784398E-2"/>
          <c:y val="6.2303298638715282E-2"/>
          <c:w val="0.9238409670738339"/>
          <c:h val="0.77067477159036701"/>
        </c:manualLayout>
      </c:layout>
      <c:barChart>
        <c:barDir val="col"/>
        <c:grouping val="clustered"/>
        <c:varyColors val="0"/>
        <c:ser>
          <c:idx val="0"/>
          <c:order val="0"/>
          <c:tx>
            <c:strRef>
              <c:f>Лист1!$B$1</c:f>
              <c:strCache>
                <c:ptCount val="1"/>
                <c:pt idx="0">
                  <c:v>Ишдан чиқишларни тақсимоти</c:v>
                </c:pt>
              </c:strCache>
            </c:strRef>
          </c:tx>
          <c:spPr>
            <a:solidFill>
              <a:srgbClr val="FF0000"/>
            </a:solidFill>
            <a:ln>
              <a:solidFill>
                <a:schemeClr val="tx2">
                  <a:lumMod val="50000"/>
                </a:schemeClr>
              </a:solidFill>
            </a:ln>
          </c:spPr>
          <c:invertIfNegative val="0"/>
          <c:cat>
            <c:strRef>
              <c:f>Лист1!$A$2:$A$7</c:f>
              <c:strCache>
                <c:ptCount val="6"/>
                <c:pt idx="0">
                  <c:v>Таъминот тизими</c:v>
                </c:pt>
                <c:pt idx="1">
                  <c:v>Мойлаш тизими</c:v>
                </c:pt>
                <c:pt idx="2">
                  <c:v>Совутиш тизими</c:v>
                </c:pt>
                <c:pt idx="3">
                  <c:v>Ўт олдириш тизими</c:v>
                </c:pt>
                <c:pt idx="4">
                  <c:v>ГТМ</c:v>
                </c:pt>
                <c:pt idx="5">
                  <c:v>КШМ</c:v>
                </c:pt>
              </c:strCache>
            </c:strRef>
          </c:cat>
          <c:val>
            <c:numRef>
              <c:f>Лист1!$B$2:$B$7</c:f>
              <c:numCache>
                <c:formatCode>General</c:formatCode>
                <c:ptCount val="6"/>
                <c:pt idx="0">
                  <c:v>51</c:v>
                </c:pt>
                <c:pt idx="1">
                  <c:v>10.5</c:v>
                </c:pt>
                <c:pt idx="2">
                  <c:v>12</c:v>
                </c:pt>
                <c:pt idx="3">
                  <c:v>16.5</c:v>
                </c:pt>
                <c:pt idx="4">
                  <c:v>6.5</c:v>
                </c:pt>
                <c:pt idx="5">
                  <c:v>3.5</c:v>
                </c:pt>
              </c:numCache>
            </c:numRef>
          </c:val>
        </c:ser>
        <c:dLbls>
          <c:showLegendKey val="0"/>
          <c:showVal val="0"/>
          <c:showCatName val="0"/>
          <c:showSerName val="0"/>
          <c:showPercent val="0"/>
          <c:showBubbleSize val="0"/>
        </c:dLbls>
        <c:gapWidth val="150"/>
        <c:axId val="-672063232"/>
        <c:axId val="-672064864"/>
      </c:barChart>
      <c:catAx>
        <c:axId val="-672063232"/>
        <c:scaling>
          <c:orientation val="minMax"/>
        </c:scaling>
        <c:delete val="0"/>
        <c:axPos val="b"/>
        <c:numFmt formatCode="General" sourceLinked="1"/>
        <c:majorTickMark val="out"/>
        <c:minorTickMark val="none"/>
        <c:tickLblPos val="nextTo"/>
        <c:txPr>
          <a:bodyPr/>
          <a:lstStyle/>
          <a:p>
            <a:pPr>
              <a:defRPr sz="1800">
                <a:solidFill>
                  <a:schemeClr val="tx1"/>
                </a:solidFill>
                <a:latin typeface="Arial" pitchFamily="34" charset="0"/>
                <a:cs typeface="Arial" pitchFamily="34" charset="0"/>
              </a:defRPr>
            </a:pPr>
            <a:endParaRPr lang="ru-RU"/>
          </a:p>
        </c:txPr>
        <c:crossAx val="-672064864"/>
        <c:crosses val="autoZero"/>
        <c:auto val="1"/>
        <c:lblAlgn val="ctr"/>
        <c:lblOffset val="100"/>
        <c:noMultiLvlLbl val="0"/>
      </c:catAx>
      <c:valAx>
        <c:axId val="-672064864"/>
        <c:scaling>
          <c:orientation val="minMax"/>
        </c:scaling>
        <c:delete val="0"/>
        <c:axPos val="l"/>
        <c:majorGridlines/>
        <c:numFmt formatCode="General" sourceLinked="1"/>
        <c:majorTickMark val="out"/>
        <c:minorTickMark val="none"/>
        <c:tickLblPos val="nextTo"/>
        <c:txPr>
          <a:bodyPr/>
          <a:lstStyle/>
          <a:p>
            <a:pPr>
              <a:defRPr sz="1800">
                <a:solidFill>
                  <a:schemeClr val="tx1"/>
                </a:solidFill>
                <a:latin typeface="Arial" pitchFamily="34" charset="0"/>
                <a:cs typeface="Arial" pitchFamily="34" charset="0"/>
              </a:defRPr>
            </a:pPr>
            <a:endParaRPr lang="ru-RU"/>
          </a:p>
        </c:txPr>
        <c:crossAx val="-672063232"/>
        <c:crosses val="autoZero"/>
        <c:crossBetween val="between"/>
      </c:valAx>
      <c:spPr>
        <a:noFill/>
        <a:ln w="22580">
          <a:noFill/>
        </a:ln>
      </c:spPr>
    </c:plotArea>
    <c:plotVisOnly val="1"/>
    <c:dispBlanksAs val="gap"/>
    <c:showDLblsOverMax val="0"/>
  </c:chart>
  <c:txPr>
    <a:bodyPr/>
    <a:lstStyle/>
    <a:p>
      <a:pPr>
        <a:defRPr sz="1599"/>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02439683374739"/>
          <c:y val="6.8670917604862006E-2"/>
          <c:w val="0.60419255243704939"/>
          <c:h val="0.86783825005045279"/>
        </c:manualLayout>
      </c:layout>
      <c:radarChart>
        <c:radarStyle val="marker"/>
        <c:varyColors val="0"/>
        <c:ser>
          <c:idx val="0"/>
          <c:order val="0"/>
          <c:tx>
            <c:strRef>
              <c:f>Лист1!$B$1</c:f>
              <c:strCache>
                <c:ptCount val="1"/>
                <c:pt idx="0">
                  <c:v>Йиллик ўртача ҳарорат</c:v>
                </c:pt>
              </c:strCache>
            </c:strRef>
          </c:tx>
          <c:spPr>
            <a:ln w="38100"/>
          </c:spPr>
          <c:marker>
            <c:symbol val="none"/>
          </c:marker>
          <c:cat>
            <c:strRef>
              <c:f>Лист1!$A$2:$A$7</c:f>
              <c:strCache>
                <c:ptCount val="6"/>
                <c:pt idx="0">
                  <c:v>Андижон</c:v>
                </c:pt>
                <c:pt idx="1">
                  <c:v>Тошкент</c:v>
                </c:pt>
                <c:pt idx="2">
                  <c:v>Нукус</c:v>
                </c:pt>
                <c:pt idx="3">
                  <c:v>Бухоро</c:v>
                </c:pt>
                <c:pt idx="4">
                  <c:v>Жиззах</c:v>
                </c:pt>
                <c:pt idx="5">
                  <c:v>Термиз</c:v>
                </c:pt>
              </c:strCache>
            </c:strRef>
          </c:cat>
          <c:val>
            <c:numRef>
              <c:f>Лист1!$B$2:$B$7</c:f>
              <c:numCache>
                <c:formatCode>0.0</c:formatCode>
                <c:ptCount val="6"/>
                <c:pt idx="0">
                  <c:v>14.6</c:v>
                </c:pt>
                <c:pt idx="1">
                  <c:v>15.433333333333335</c:v>
                </c:pt>
                <c:pt idx="2">
                  <c:v>12.966666666666669</c:v>
                </c:pt>
                <c:pt idx="3">
                  <c:v>17.400000000000002</c:v>
                </c:pt>
                <c:pt idx="4">
                  <c:v>15.6</c:v>
                </c:pt>
                <c:pt idx="5">
                  <c:v>21.033333333333331</c:v>
                </c:pt>
              </c:numCache>
            </c:numRef>
          </c:val>
        </c:ser>
        <c:ser>
          <c:idx val="1"/>
          <c:order val="1"/>
          <c:tx>
            <c:strRef>
              <c:f>Лист1!$C$1</c:f>
              <c:strCache>
                <c:ptCount val="1"/>
                <c:pt idx="0">
                  <c:v>Ўртача максимал ҳарорат</c:v>
                </c:pt>
              </c:strCache>
            </c:strRef>
          </c:tx>
          <c:spPr>
            <a:ln w="38100">
              <a:solidFill>
                <a:schemeClr val="tx1"/>
              </a:solidFill>
            </a:ln>
          </c:spPr>
          <c:marker>
            <c:symbol val="none"/>
          </c:marker>
          <c:cat>
            <c:strRef>
              <c:f>Лист1!$A$2:$A$7</c:f>
              <c:strCache>
                <c:ptCount val="6"/>
                <c:pt idx="0">
                  <c:v>Андижон</c:v>
                </c:pt>
                <c:pt idx="1">
                  <c:v>Тошкент</c:v>
                </c:pt>
                <c:pt idx="2">
                  <c:v>Нукус</c:v>
                </c:pt>
                <c:pt idx="3">
                  <c:v>Бухоро</c:v>
                </c:pt>
                <c:pt idx="4">
                  <c:v>Жиззах</c:v>
                </c:pt>
                <c:pt idx="5">
                  <c:v>Термиз</c:v>
                </c:pt>
              </c:strCache>
            </c:strRef>
          </c:cat>
          <c:val>
            <c:numRef>
              <c:f>Лист1!$C$2:$C$7</c:f>
              <c:numCache>
                <c:formatCode>0.0</c:formatCode>
                <c:ptCount val="6"/>
                <c:pt idx="0">
                  <c:v>33.733333333333334</c:v>
                </c:pt>
                <c:pt idx="1">
                  <c:v>34.4</c:v>
                </c:pt>
                <c:pt idx="2">
                  <c:v>34.633333333333333</c:v>
                </c:pt>
                <c:pt idx="3">
                  <c:v>35.933333333333337</c:v>
                </c:pt>
                <c:pt idx="4">
                  <c:v>33.966666666666669</c:v>
                </c:pt>
                <c:pt idx="5">
                  <c:v>38.233333333333334</c:v>
                </c:pt>
              </c:numCache>
            </c:numRef>
          </c:val>
        </c:ser>
        <c:ser>
          <c:idx val="2"/>
          <c:order val="2"/>
          <c:tx>
            <c:strRef>
              <c:f>Лист1!$D$1</c:f>
              <c:strCache>
                <c:ptCount val="1"/>
                <c:pt idx="0">
                  <c:v>Ўртача минимал ҳарорат</c:v>
                </c:pt>
              </c:strCache>
            </c:strRef>
          </c:tx>
          <c:spPr>
            <a:ln w="38100">
              <a:solidFill>
                <a:srgbClr val="FFC000"/>
              </a:solidFill>
            </a:ln>
          </c:spPr>
          <c:marker>
            <c:symbol val="none"/>
          </c:marker>
          <c:cat>
            <c:strRef>
              <c:f>Лист1!$A$2:$A$7</c:f>
              <c:strCache>
                <c:ptCount val="6"/>
                <c:pt idx="0">
                  <c:v>Андижон</c:v>
                </c:pt>
                <c:pt idx="1">
                  <c:v>Тошкент</c:v>
                </c:pt>
                <c:pt idx="2">
                  <c:v>Нукус</c:v>
                </c:pt>
                <c:pt idx="3">
                  <c:v>Бухоро</c:v>
                </c:pt>
                <c:pt idx="4">
                  <c:v>Жиззах</c:v>
                </c:pt>
                <c:pt idx="5">
                  <c:v>Термиз</c:v>
                </c:pt>
              </c:strCache>
            </c:strRef>
          </c:cat>
          <c:val>
            <c:numRef>
              <c:f>Лист1!$D$2:$D$7</c:f>
              <c:numCache>
                <c:formatCode>0.0</c:formatCode>
                <c:ptCount val="6"/>
                <c:pt idx="0">
                  <c:v>-3.4666666666666668</c:v>
                </c:pt>
                <c:pt idx="1">
                  <c:v>-1.3</c:v>
                </c:pt>
                <c:pt idx="2">
                  <c:v>-6.9333333333333336</c:v>
                </c:pt>
                <c:pt idx="3">
                  <c:v>-2.1999999999999997</c:v>
                </c:pt>
                <c:pt idx="4">
                  <c:v>-1.9000000000000001</c:v>
                </c:pt>
                <c:pt idx="5">
                  <c:v>0.23333333333333331</c:v>
                </c:pt>
              </c:numCache>
            </c:numRef>
          </c:val>
        </c:ser>
        <c:ser>
          <c:idx val="3"/>
          <c:order val="3"/>
          <c:tx>
            <c:strRef>
              <c:f>Лист1!$E$1</c:f>
              <c:strCache>
                <c:ptCount val="1"/>
                <c:pt idx="0">
                  <c:v>Абсолют максимал ҳарорат</c:v>
                </c:pt>
              </c:strCache>
            </c:strRef>
          </c:tx>
          <c:spPr>
            <a:ln w="38100">
              <a:solidFill>
                <a:srgbClr val="C00000"/>
              </a:solidFill>
            </a:ln>
          </c:spPr>
          <c:marker>
            <c:symbol val="none"/>
          </c:marker>
          <c:cat>
            <c:strRef>
              <c:f>Лист1!$A$2:$A$7</c:f>
              <c:strCache>
                <c:ptCount val="6"/>
                <c:pt idx="0">
                  <c:v>Андижон</c:v>
                </c:pt>
                <c:pt idx="1">
                  <c:v>Тошкент</c:v>
                </c:pt>
                <c:pt idx="2">
                  <c:v>Нукус</c:v>
                </c:pt>
                <c:pt idx="3">
                  <c:v>Бухоро</c:v>
                </c:pt>
                <c:pt idx="4">
                  <c:v>Жиззах</c:v>
                </c:pt>
                <c:pt idx="5">
                  <c:v>Термиз</c:v>
                </c:pt>
              </c:strCache>
            </c:strRef>
          </c:cat>
          <c:val>
            <c:numRef>
              <c:f>Лист1!$E$2:$E$7</c:f>
              <c:numCache>
                <c:formatCode>0.0</c:formatCode>
                <c:ptCount val="6"/>
                <c:pt idx="0">
                  <c:v>41.800000000000004</c:v>
                </c:pt>
                <c:pt idx="1">
                  <c:v>43.4</c:v>
                </c:pt>
                <c:pt idx="2">
                  <c:v>44.266666666666673</c:v>
                </c:pt>
                <c:pt idx="3">
                  <c:v>44.966666666666669</c:v>
                </c:pt>
                <c:pt idx="4">
                  <c:v>44.033333333333339</c:v>
                </c:pt>
                <c:pt idx="5">
                  <c:v>46.6</c:v>
                </c:pt>
              </c:numCache>
            </c:numRef>
          </c:val>
        </c:ser>
        <c:ser>
          <c:idx val="4"/>
          <c:order val="4"/>
          <c:tx>
            <c:strRef>
              <c:f>Лист1!$F$1</c:f>
              <c:strCache>
                <c:ptCount val="1"/>
                <c:pt idx="0">
                  <c:v>Абсолют минимал ҳарорат</c:v>
                </c:pt>
              </c:strCache>
            </c:strRef>
          </c:tx>
          <c:spPr>
            <a:ln w="38100">
              <a:solidFill>
                <a:srgbClr val="00B050"/>
              </a:solidFill>
            </a:ln>
          </c:spPr>
          <c:marker>
            <c:symbol val="none"/>
          </c:marker>
          <c:cat>
            <c:strRef>
              <c:f>Лист1!$A$2:$A$7</c:f>
              <c:strCache>
                <c:ptCount val="6"/>
                <c:pt idx="0">
                  <c:v>Андижон</c:v>
                </c:pt>
                <c:pt idx="1">
                  <c:v>Тошкент</c:v>
                </c:pt>
                <c:pt idx="2">
                  <c:v>Нукус</c:v>
                </c:pt>
                <c:pt idx="3">
                  <c:v>Бухоро</c:v>
                </c:pt>
                <c:pt idx="4">
                  <c:v>Жиззах</c:v>
                </c:pt>
                <c:pt idx="5">
                  <c:v>Термиз</c:v>
                </c:pt>
              </c:strCache>
            </c:strRef>
          </c:cat>
          <c:val>
            <c:numRef>
              <c:f>Лист1!$F$2:$F$7</c:f>
              <c:numCache>
                <c:formatCode>0.0</c:formatCode>
                <c:ptCount val="6"/>
                <c:pt idx="0">
                  <c:v>-26.099999999999998</c:v>
                </c:pt>
                <c:pt idx="1">
                  <c:v>-27.766666666666666</c:v>
                </c:pt>
                <c:pt idx="2">
                  <c:v>-31.033333333333335</c:v>
                </c:pt>
                <c:pt idx="3">
                  <c:v>-24.099999999999998</c:v>
                </c:pt>
                <c:pt idx="4">
                  <c:v>-27.599999999999998</c:v>
                </c:pt>
                <c:pt idx="5">
                  <c:v>-18.866666666666667</c:v>
                </c:pt>
              </c:numCache>
            </c:numRef>
          </c:val>
        </c:ser>
        <c:dLbls>
          <c:showLegendKey val="0"/>
          <c:showVal val="0"/>
          <c:showCatName val="0"/>
          <c:showSerName val="0"/>
          <c:showPercent val="0"/>
          <c:showBubbleSize val="0"/>
        </c:dLbls>
        <c:axId val="-594811504"/>
        <c:axId val="-594824016"/>
      </c:radarChart>
      <c:catAx>
        <c:axId val="-594811504"/>
        <c:scaling>
          <c:orientation val="minMax"/>
        </c:scaling>
        <c:delete val="0"/>
        <c:axPos val="b"/>
        <c:majorGridlines/>
        <c:numFmt formatCode="General" sourceLinked="1"/>
        <c:majorTickMark val="out"/>
        <c:minorTickMark val="none"/>
        <c:tickLblPos val="nextTo"/>
        <c:txPr>
          <a:bodyPr/>
          <a:lstStyle/>
          <a:p>
            <a:pPr>
              <a:defRPr sz="2000"/>
            </a:pPr>
            <a:endParaRPr lang="ru-RU"/>
          </a:p>
        </c:txPr>
        <c:crossAx val="-594824016"/>
        <c:crosses val="autoZero"/>
        <c:auto val="0"/>
        <c:lblAlgn val="ctr"/>
        <c:lblOffset val="100"/>
        <c:noMultiLvlLbl val="0"/>
      </c:catAx>
      <c:valAx>
        <c:axId val="-594824016"/>
        <c:scaling>
          <c:orientation val="minMax"/>
        </c:scaling>
        <c:delete val="0"/>
        <c:axPos val="l"/>
        <c:majorGridlines>
          <c:spPr>
            <a:ln w="19050"/>
          </c:spPr>
        </c:majorGridlines>
        <c:numFmt formatCode="0.0" sourceLinked="1"/>
        <c:majorTickMark val="cross"/>
        <c:minorTickMark val="none"/>
        <c:tickLblPos val="nextTo"/>
        <c:crossAx val="-594811504"/>
        <c:crosses val="autoZero"/>
        <c:crossBetween val="between"/>
      </c:valAx>
      <c:spPr>
        <a:noFill/>
        <a:ln w="25397">
          <a:noFill/>
        </a:ln>
      </c:spPr>
    </c:plotArea>
    <c:legend>
      <c:legendPos val="r"/>
      <c:layout>
        <c:manualLayout>
          <c:xMode val="edge"/>
          <c:yMode val="edge"/>
          <c:x val="0.7890354216632891"/>
          <c:y val="0.15154522219904026"/>
          <c:w val="0.20947781304619773"/>
          <c:h val="0.6952752390326209"/>
        </c:manualLayout>
      </c:layout>
      <c:overlay val="0"/>
      <c:txPr>
        <a:bodyPr/>
        <a:lstStyle/>
        <a:p>
          <a:pPr>
            <a:lnSpc>
              <a:spcPct val="100000"/>
            </a:lnSpc>
            <a:defRPr sz="1800"/>
          </a:pPr>
          <a:endParaRPr lang="ru-RU"/>
        </a:p>
      </c:txPr>
    </c:legend>
    <c:plotVisOnly val="1"/>
    <c:dispBlanksAs val="gap"/>
    <c:showDLblsOverMax val="0"/>
  </c:chart>
  <c:txPr>
    <a:bodyPr/>
    <a:lstStyle/>
    <a:p>
      <a:pPr>
        <a:defRPr sz="1800">
          <a:solidFill>
            <a:schemeClr val="tx1"/>
          </a:solidFill>
        </a:defRPr>
      </a:pPr>
      <a:endParaRPr lang="ru-RU"/>
    </a:p>
  </c:txPr>
  <c:externalData r:id="rId2">
    <c:autoUpdate val="0"/>
  </c:externalData>
</c:chartSpace>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4/14/2021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4/14/2021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4/14/2021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4/14/2021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sz="4800" dirty="0" smtClean="0"/>
              <a:t>2-MAVZU: </a:t>
            </a:r>
            <a:br>
              <a:rPr lang="en-US" sz="4800" dirty="0" smtClean="0"/>
            </a:br>
            <a:r>
              <a:rPr lang="en-US" sz="4800" dirty="0" err="1"/>
              <a:t>Texnologik</a:t>
            </a:r>
            <a:r>
              <a:rPr lang="en-US" sz="4800" dirty="0"/>
              <a:t> </a:t>
            </a:r>
            <a:r>
              <a:rPr lang="en-US" sz="4800" dirty="0" err="1"/>
              <a:t>taraqqiyotning</a:t>
            </a:r>
            <a:r>
              <a:rPr lang="en-US" sz="4800" dirty="0"/>
              <a:t> </a:t>
            </a:r>
            <a:r>
              <a:rPr lang="en-US" sz="4800" dirty="0" err="1"/>
              <a:t>rivojlanish</a:t>
            </a:r>
            <a:r>
              <a:rPr lang="en-US" sz="4800" dirty="0"/>
              <a:t> </a:t>
            </a:r>
            <a:r>
              <a:rPr lang="en-US" sz="4800" dirty="0" err="1"/>
              <a:t>tendentsiyasi</a:t>
            </a:r>
            <a:r>
              <a:rPr lang="en-US" sz="4800" dirty="0"/>
              <a:t> </a:t>
            </a:r>
            <a:r>
              <a:rPr lang="en-US" sz="4800" dirty="0" err="1"/>
              <a:t>va</a:t>
            </a:r>
            <a:r>
              <a:rPr lang="en-US" sz="4800" dirty="0"/>
              <a:t> </a:t>
            </a:r>
            <a:r>
              <a:rPr lang="en-US" sz="4800" dirty="0" err="1"/>
              <a:t>ilmiy</a:t>
            </a:r>
            <a:r>
              <a:rPr lang="en-US" sz="4800" dirty="0"/>
              <a:t> - </a:t>
            </a:r>
            <a:r>
              <a:rPr lang="en-US" sz="4800" dirty="0" err="1"/>
              <a:t>tadqiqotlarni</a:t>
            </a:r>
            <a:r>
              <a:rPr lang="en-US" sz="4800" dirty="0"/>
              <a:t> </a:t>
            </a:r>
            <a:r>
              <a:rPr lang="en-US" sz="4800" dirty="0" err="1"/>
              <a:t>tashkil</a:t>
            </a:r>
            <a:r>
              <a:rPr lang="en-US" sz="4800" dirty="0"/>
              <a:t> </a:t>
            </a:r>
            <a:r>
              <a:rPr lang="en-US" sz="4800" dirty="0" err="1" smtClean="0"/>
              <a:t>etish</a:t>
            </a:r>
            <a:endParaRPr lang="ru-RU" sz="4800" dirty="0"/>
          </a:p>
        </p:txBody>
      </p:sp>
      <p:sp>
        <p:nvSpPr>
          <p:cNvPr id="3" name="Подзаголовок 2"/>
          <p:cNvSpPr>
            <a:spLocks noGrp="1"/>
          </p:cNvSpPr>
          <p:nvPr>
            <p:ph type="subTitle" idx="1"/>
          </p:nvPr>
        </p:nvSpPr>
        <p:spPr/>
        <p:txBody>
          <a:bodyPr/>
          <a:lstStyle/>
          <a:p>
            <a:r>
              <a:rPr lang="en-US" sz="2000" dirty="0" smtClean="0">
                <a:solidFill>
                  <a:schemeClr val="tx1"/>
                </a:solidFill>
              </a:rPr>
              <a:t>Lecture 2. </a:t>
            </a:r>
            <a:r>
              <a:rPr lang="en-US" sz="2000" dirty="0">
                <a:solidFill>
                  <a:schemeClr val="tx1"/>
                </a:solidFill>
              </a:rPr>
              <a:t>Technological development trends and organization of scientific research</a:t>
            </a:r>
            <a:endParaRPr lang="ru-RU" sz="2000" dirty="0">
              <a:solidFill>
                <a:schemeClr val="tx1"/>
              </a:solidFill>
            </a:endParaRPr>
          </a:p>
        </p:txBody>
      </p:sp>
      <p:sp>
        <p:nvSpPr>
          <p:cNvPr id="4" name="Прямоугольник 3"/>
          <p:cNvSpPr/>
          <p:nvPr/>
        </p:nvSpPr>
        <p:spPr>
          <a:xfrm rot="21387261">
            <a:off x="730242" y="4570824"/>
            <a:ext cx="9920474" cy="707886"/>
          </a:xfrm>
          <a:prstGeom prst="rect">
            <a:avLst/>
          </a:prstGeom>
        </p:spPr>
        <p:txBody>
          <a:bodyPr wrap="square">
            <a:spAutoFit/>
          </a:bodyPr>
          <a:lstStyle/>
          <a:p>
            <a:pPr algn="just">
              <a:spcAft>
                <a:spcPts val="0"/>
              </a:spcAft>
            </a:pPr>
            <a:r>
              <a:rPr lang="en-US" sz="2000" b="1" dirty="0" err="1">
                <a:solidFill>
                  <a:schemeClr val="bg1"/>
                </a:solidFill>
                <a:latin typeface="Times New Roman" panose="02020603050405020304" pitchFamily="18" charset="0"/>
                <a:ea typeface="Calibri" panose="020F0502020204030204" pitchFamily="34" charset="0"/>
              </a:rPr>
              <a:t>Ma’ruza</a:t>
            </a:r>
            <a:r>
              <a:rPr lang="en-US" sz="2000" b="1" dirty="0">
                <a:solidFill>
                  <a:schemeClr val="bg1"/>
                </a:solidFill>
                <a:latin typeface="Times New Roman" panose="02020603050405020304" pitchFamily="18" charset="0"/>
                <a:ea typeface="Calibri" panose="020F0502020204030204" pitchFamily="34" charset="0"/>
              </a:rPr>
              <a:t> </a:t>
            </a:r>
            <a:r>
              <a:rPr lang="en-US" sz="2000" b="1" dirty="0" err="1">
                <a:solidFill>
                  <a:schemeClr val="bg1"/>
                </a:solidFill>
                <a:latin typeface="Times New Roman" panose="02020603050405020304" pitchFamily="18" charset="0"/>
                <a:ea typeface="Calibri" panose="020F0502020204030204" pitchFamily="34" charset="0"/>
              </a:rPr>
              <a:t>maqsadi</a:t>
            </a:r>
            <a:r>
              <a:rPr lang="en-US" sz="2000" b="1" dirty="0">
                <a:solidFill>
                  <a:schemeClr val="bg1"/>
                </a:solidFill>
                <a:latin typeface="Times New Roman" panose="02020603050405020304" pitchFamily="18" charset="0"/>
                <a:ea typeface="Calibri" panose="020F0502020204030204" pitchFamily="34" charset="0"/>
              </a:rPr>
              <a:t>:</a:t>
            </a:r>
            <a:r>
              <a:rPr lang="en-US" sz="2000" dirty="0">
                <a:solidFill>
                  <a:schemeClr val="bg1"/>
                </a:solidFill>
                <a:latin typeface="Times New Roman" panose="02020603050405020304" pitchFamily="18" charset="0"/>
                <a:ea typeface="Calibri" panose="020F0502020204030204" pitchFamily="34" charset="0"/>
              </a:rPr>
              <a:t> </a:t>
            </a:r>
            <a:r>
              <a:rPr lang="en-US" sz="2000" dirty="0" err="1">
                <a:solidFill>
                  <a:schemeClr val="bg1"/>
                </a:solidFill>
                <a:latin typeface="Times New Roman" panose="02020603050405020304" pitchFamily="18" charset="0"/>
                <a:ea typeface="Calibri" panose="020F0502020204030204" pitchFamily="34" charset="0"/>
              </a:rPr>
              <a:t>Ilmiy</a:t>
            </a:r>
            <a:r>
              <a:rPr lang="en-US" sz="2000" dirty="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tadqiqotlarni</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tashkil</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etish</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uchun</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texnologik</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taraqqiyot</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rivojlanishini</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inobatga</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olish</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ko`nikmalarini</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hosil</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qilish</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400157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1" y="685801"/>
            <a:ext cx="10396882" cy="742950"/>
          </a:xfrm>
        </p:spPr>
        <p:txBody>
          <a:bodyPr>
            <a:noAutofit/>
          </a:bodyPr>
          <a:lstStyle/>
          <a:p>
            <a:pPr algn="ctr">
              <a:lnSpc>
                <a:spcPct val="100000"/>
              </a:lnSpc>
              <a:spcAft>
                <a:spcPts val="0"/>
              </a:spcAft>
            </a:pPr>
            <a:r>
              <a:rPr lang="it-IT" sz="2200" b="1" dirty="0" smtClean="0">
                <a:solidFill>
                  <a:schemeClr val="tx1"/>
                </a:solidFill>
                <a:latin typeface="Times New Roman" panose="02020603050405020304" pitchFamily="18" charset="0"/>
                <a:ea typeface="Calibri" panose="020F0502020204030204" pitchFamily="34" charset="0"/>
              </a:rPr>
              <a:t>2-MAVZU</a:t>
            </a:r>
            <a:r>
              <a:rPr lang="it-IT" sz="2200" b="1" dirty="0">
                <a:solidFill>
                  <a:schemeClr val="tx1"/>
                </a:solidFill>
                <a:latin typeface="Times New Roman" panose="02020603050405020304" pitchFamily="18" charset="0"/>
                <a:ea typeface="Calibri" panose="020F0502020204030204" pitchFamily="34" charset="0"/>
              </a:rPr>
              <a:t>: Texnologik taraqqiyotning rivojlanish tendentsiyasi va ilmiy - tadqiqotlarni tashkil etish.</a:t>
            </a:r>
            <a:endParaRPr lang="ru-RU" sz="2200" b="1" dirty="0">
              <a:solidFill>
                <a:schemeClr val="tx1"/>
              </a:solidFill>
            </a:endParaRPr>
          </a:p>
        </p:txBody>
      </p:sp>
      <p:sp>
        <p:nvSpPr>
          <p:cNvPr id="3" name="Объект 2"/>
          <p:cNvSpPr>
            <a:spLocks noGrp="1"/>
          </p:cNvSpPr>
          <p:nvPr>
            <p:ph sz="quarter" idx="13"/>
          </p:nvPr>
        </p:nvSpPr>
        <p:spPr>
          <a:xfrm>
            <a:off x="685800" y="1428752"/>
            <a:ext cx="10394707" cy="3945834"/>
          </a:xfrm>
        </p:spPr>
        <p:txBody>
          <a:bodyPr>
            <a:normAutofit lnSpcReduction="10000"/>
          </a:bodyPr>
          <a:lstStyle/>
          <a:p>
            <a:pPr algn="ctr">
              <a:spcBef>
                <a:spcPts val="0"/>
              </a:spcBef>
              <a:spcAft>
                <a:spcPts val="0"/>
              </a:spcAft>
            </a:pP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Reja</a:t>
            </a:r>
            <a:r>
              <a:rPr lang="de-DE" sz="2200" b="1" dirty="0">
                <a:latin typeface="Times New Roman" panose="02020603050405020304" pitchFamily="18" charset="0"/>
                <a:ea typeface="Calibri" panose="020F0502020204030204" pitchFamily="34" charset="0"/>
              </a:rPr>
              <a:t>:</a:t>
            </a:r>
          </a:p>
          <a:p>
            <a:pPr algn="just">
              <a:spcBef>
                <a:spcPts val="0"/>
              </a:spcBef>
              <a:spcAft>
                <a:spcPts val="0"/>
              </a:spcAft>
            </a:pPr>
            <a:r>
              <a:rPr lang="de-DE" sz="2200" b="1" dirty="0" smtClean="0">
                <a:latin typeface="Times New Roman" panose="02020603050405020304" pitchFamily="18" charset="0"/>
                <a:ea typeface="Calibri" panose="020F0502020204030204" pitchFamily="34" charset="0"/>
              </a:rPr>
              <a:t>1</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Axborot</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fan</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va</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ilmiy</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tadqiqotlar</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ilmiy-tadqiqotlarning</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rivojlanishi</a:t>
            </a:r>
            <a:endParaRPr lang="de-DE" sz="2200" b="1" dirty="0">
              <a:latin typeface="Times New Roman" panose="02020603050405020304" pitchFamily="18" charset="0"/>
              <a:ea typeface="Calibri" panose="020F0502020204030204" pitchFamily="34" charset="0"/>
            </a:endParaRPr>
          </a:p>
          <a:p>
            <a:pPr algn="just">
              <a:spcBef>
                <a:spcPts val="0"/>
              </a:spcBef>
              <a:spcAft>
                <a:spcPts val="0"/>
              </a:spcAft>
            </a:pPr>
            <a:r>
              <a:rPr lang="de-DE" sz="2200" b="1" dirty="0">
                <a:latin typeface="Times New Roman" panose="02020603050405020304" pitchFamily="18" charset="0"/>
                <a:ea typeface="Calibri" panose="020F0502020204030204" pitchFamily="34" charset="0"/>
              </a:rPr>
              <a:t>2.   </a:t>
            </a:r>
            <a:r>
              <a:rPr lang="de-DE" sz="2200" b="1" dirty="0" err="1">
                <a:latin typeface="Times New Roman" panose="02020603050405020304" pitchFamily="18" charset="0"/>
                <a:ea typeface="Calibri" panose="020F0502020204030204" pitchFamily="34" charset="0"/>
              </a:rPr>
              <a:t>Tadqiqotlarning</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sinflanishi</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va</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uslublari</a:t>
            </a:r>
            <a:endParaRPr lang="de-DE" sz="2200" b="1" dirty="0">
              <a:latin typeface="Times New Roman" panose="02020603050405020304" pitchFamily="18" charset="0"/>
              <a:ea typeface="Calibri" panose="020F0502020204030204" pitchFamily="34" charset="0"/>
            </a:endParaRPr>
          </a:p>
          <a:p>
            <a:pPr algn="just">
              <a:spcBef>
                <a:spcPts val="0"/>
              </a:spcBef>
              <a:spcAft>
                <a:spcPts val="0"/>
              </a:spcAft>
            </a:pPr>
            <a:r>
              <a:rPr lang="de-DE" sz="2200" b="1" dirty="0">
                <a:latin typeface="Times New Roman" panose="02020603050405020304" pitchFamily="18" charset="0"/>
                <a:ea typeface="Calibri" panose="020F0502020204030204" pitchFamily="34" charset="0"/>
              </a:rPr>
              <a:t>3.   </a:t>
            </a:r>
            <a:r>
              <a:rPr lang="de-DE" sz="2200" b="1" dirty="0" err="1">
                <a:latin typeface="Times New Roman" panose="02020603050405020304" pitchFamily="18" charset="0"/>
                <a:ea typeface="Calibri" panose="020F0502020204030204" pitchFamily="34" charset="0"/>
              </a:rPr>
              <a:t>Ilmiy</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ijod</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qilish</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yangi</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g’oyalar</a:t>
            </a:r>
            <a:endParaRPr lang="de-DE" sz="2200" b="1" dirty="0">
              <a:latin typeface="Times New Roman" panose="02020603050405020304" pitchFamily="18" charset="0"/>
              <a:ea typeface="Calibri" panose="020F0502020204030204" pitchFamily="34" charset="0"/>
            </a:endParaRPr>
          </a:p>
          <a:p>
            <a:pPr algn="just">
              <a:spcBef>
                <a:spcPts val="0"/>
              </a:spcBef>
              <a:spcAft>
                <a:spcPts val="0"/>
              </a:spcAft>
            </a:pPr>
            <a:r>
              <a:rPr lang="de-DE" sz="2200" b="1" dirty="0">
                <a:latin typeface="Times New Roman" panose="02020603050405020304" pitchFamily="18" charset="0"/>
                <a:ea typeface="Calibri" panose="020F0502020204030204" pitchFamily="34" charset="0"/>
              </a:rPr>
              <a:t>4.   </a:t>
            </a:r>
            <a:r>
              <a:rPr lang="de-DE" sz="2200" b="1" dirty="0" err="1">
                <a:latin typeface="Times New Roman" panose="02020603050405020304" pitchFamily="18" charset="0"/>
                <a:ea typeface="Calibri" panose="020F0502020204030204" pitchFamily="34" charset="0"/>
              </a:rPr>
              <a:t>Soha</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fani</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ilmiy</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asoslari</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mazmuni</a:t>
            </a:r>
            <a:endParaRPr lang="de-DE" sz="2200" b="1" dirty="0">
              <a:latin typeface="Times New Roman" panose="02020603050405020304" pitchFamily="18" charset="0"/>
              <a:ea typeface="Calibri" panose="020F0502020204030204" pitchFamily="34" charset="0"/>
            </a:endParaRPr>
          </a:p>
          <a:p>
            <a:pPr algn="just">
              <a:spcBef>
                <a:spcPts val="0"/>
              </a:spcBef>
              <a:spcAft>
                <a:spcPts val="0"/>
              </a:spcAft>
            </a:pPr>
            <a:r>
              <a:rPr lang="de-DE" sz="2200" b="1" dirty="0">
                <a:latin typeface="Times New Roman" panose="02020603050405020304" pitchFamily="18" charset="0"/>
                <a:ea typeface="Calibri" panose="020F0502020204030204" pitchFamily="34" charset="0"/>
              </a:rPr>
              <a:t>5.   </a:t>
            </a:r>
            <a:r>
              <a:rPr lang="de-DE" sz="2200" b="1" dirty="0" err="1">
                <a:latin typeface="Times New Roman" panose="02020603050405020304" pitchFamily="18" charset="0"/>
                <a:ea typeface="Calibri" panose="020F0502020204030204" pitchFamily="34" charset="0"/>
              </a:rPr>
              <a:t>Ilmiy</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muammolarni</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shakllantirish</a:t>
            </a:r>
            <a:r>
              <a:rPr lang="de-DE" sz="2200" b="1" dirty="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tartibi</a:t>
            </a:r>
            <a:endParaRPr lang="de-DE" sz="2200" b="1" dirty="0">
              <a:latin typeface="Times New Roman" panose="02020603050405020304" pitchFamily="18" charset="0"/>
              <a:ea typeface="Calibri" panose="020F0502020204030204" pitchFamily="34" charset="0"/>
            </a:endParaRPr>
          </a:p>
          <a:p>
            <a:pPr marL="0" indent="0" algn="just">
              <a:spcBef>
                <a:spcPts val="0"/>
              </a:spcBef>
              <a:spcAft>
                <a:spcPts val="0"/>
              </a:spcAft>
              <a:buNone/>
            </a:pPr>
            <a:r>
              <a:rPr lang="de-DE" sz="2200" b="1" dirty="0" err="1" smtClean="0">
                <a:latin typeface="Times New Roman" panose="02020603050405020304" pitchFamily="18" charset="0"/>
                <a:ea typeface="Calibri" panose="020F0502020204030204" pitchFamily="34" charset="0"/>
              </a:rPr>
              <a:t>Tayanch</a:t>
            </a:r>
            <a:r>
              <a:rPr lang="de-DE" sz="2200" b="1" dirty="0" smtClean="0">
                <a:latin typeface="Times New Roman" panose="02020603050405020304" pitchFamily="18" charset="0"/>
                <a:ea typeface="Calibri" panose="020F0502020204030204" pitchFamily="34" charset="0"/>
              </a:rPr>
              <a:t> </a:t>
            </a:r>
            <a:r>
              <a:rPr lang="de-DE" sz="2200" b="1" dirty="0" err="1">
                <a:latin typeface="Times New Roman" panose="02020603050405020304" pitchFamily="18" charset="0"/>
                <a:ea typeface="Calibri" panose="020F0502020204030204" pitchFamily="34" charset="0"/>
              </a:rPr>
              <a:t>iboralar</a:t>
            </a:r>
            <a:r>
              <a:rPr lang="de-DE" sz="2200" b="1" dirty="0">
                <a:latin typeface="Times New Roman" panose="02020603050405020304" pitchFamily="18" charset="0"/>
                <a:ea typeface="Calibri" panose="020F0502020204030204" pitchFamily="34" charset="0"/>
              </a:rPr>
              <a:t>: </a:t>
            </a:r>
            <a:endParaRPr lang="de-DE" sz="2200" b="1" dirty="0" smtClean="0">
              <a:latin typeface="Times New Roman" panose="02020603050405020304" pitchFamily="18" charset="0"/>
              <a:ea typeface="Calibri" panose="020F0502020204030204" pitchFamily="34" charset="0"/>
            </a:endParaRPr>
          </a:p>
          <a:p>
            <a:pPr marL="0" indent="0" algn="just">
              <a:spcBef>
                <a:spcPts val="0"/>
              </a:spcBef>
              <a:spcAft>
                <a:spcPts val="0"/>
              </a:spcAft>
              <a:buNone/>
            </a:pPr>
            <a:r>
              <a:rPr lang="de-DE" sz="2200" i="1" cap="none" dirty="0" err="1" smtClean="0">
                <a:latin typeface="Times New Roman" panose="02020603050405020304" pitchFamily="18" charset="0"/>
                <a:ea typeface="Calibri" panose="020F0502020204030204" pitchFamily="34" charset="0"/>
              </a:rPr>
              <a:t>axborot</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fan</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ilmiy</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tadqiqot</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bilim</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usul</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xossa</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struktura</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soha</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fani</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ilmiy</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ijod,ilmiy</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maktab</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ilmiy</a:t>
            </a:r>
            <a:r>
              <a:rPr lang="de-DE" sz="2200" i="1" cap="none" dirty="0" smtClean="0">
                <a:latin typeface="Times New Roman" panose="02020603050405020304" pitchFamily="18" charset="0"/>
                <a:ea typeface="Calibri" panose="020F0502020204030204" pitchFamily="34" charset="0"/>
              </a:rPr>
              <a:t> </a:t>
            </a:r>
            <a:r>
              <a:rPr lang="de-DE" sz="2200" i="1" cap="none" dirty="0" err="1" smtClean="0">
                <a:latin typeface="Times New Roman" panose="02020603050405020304" pitchFamily="18" charset="0"/>
                <a:ea typeface="Calibri" panose="020F0502020204030204" pitchFamily="34" charset="0"/>
              </a:rPr>
              <a:t>muammo</a:t>
            </a:r>
            <a:r>
              <a:rPr lang="de-DE" sz="2200" b="1" dirty="0" smtClean="0">
                <a:latin typeface="Times New Roman" panose="02020603050405020304" pitchFamily="18" charset="0"/>
                <a:ea typeface="Calibri" panose="020F0502020204030204" pitchFamily="34" charset="0"/>
              </a:rPr>
              <a:t>.</a:t>
            </a:r>
            <a:endParaRPr lang="de-DE" sz="2200"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8149870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1" y="381001"/>
            <a:ext cx="10396882" cy="1066800"/>
          </a:xfrm>
        </p:spPr>
        <p:txBody>
          <a:bodyPr>
            <a:noAutofit/>
          </a:bodyPr>
          <a:lstStyle/>
          <a:p>
            <a:pPr algn="ctr">
              <a:lnSpc>
                <a:spcPct val="100000"/>
              </a:lnSpc>
              <a:spcAft>
                <a:spcPts val="0"/>
              </a:spcAft>
            </a:pPr>
            <a:r>
              <a:rPr lang="en-US" sz="3600" b="1" dirty="0">
                <a:latin typeface="Times New Roman" panose="02020603050405020304" pitchFamily="18" charset="0"/>
                <a:ea typeface="Calibri" panose="020F0502020204030204" pitchFamily="34" charset="0"/>
              </a:rPr>
              <a:t>1. </a:t>
            </a:r>
            <a:r>
              <a:rPr lang="en-US" sz="3600" b="1" dirty="0" err="1">
                <a:latin typeface="Times New Roman" panose="02020603050405020304" pitchFamily="18" charset="0"/>
                <a:ea typeface="Calibri" panose="020F0502020204030204" pitchFamily="34" charset="0"/>
              </a:rPr>
              <a:t>Axborot</a:t>
            </a:r>
            <a:r>
              <a:rPr lang="en-US" sz="3600" b="1" dirty="0">
                <a:latin typeface="Times New Roman" panose="02020603050405020304" pitchFamily="18" charset="0"/>
                <a:ea typeface="Calibri" panose="020F0502020204030204" pitchFamily="34" charset="0"/>
              </a:rPr>
              <a:t>, fan </a:t>
            </a:r>
            <a:r>
              <a:rPr lang="en-US" sz="3600" b="1" dirty="0" err="1">
                <a:latin typeface="Times New Roman" panose="02020603050405020304" pitchFamily="18" charset="0"/>
                <a:ea typeface="Calibri" panose="020F0502020204030204" pitchFamily="34" charset="0"/>
              </a:rPr>
              <a:t>va</a:t>
            </a:r>
            <a:r>
              <a:rPr lang="en-US" sz="3600" b="1" dirty="0">
                <a:latin typeface="Times New Roman" panose="02020603050405020304" pitchFamily="18" charset="0"/>
                <a:ea typeface="Calibri" panose="020F0502020204030204" pitchFamily="34" charset="0"/>
              </a:rPr>
              <a:t>  </a:t>
            </a:r>
            <a:r>
              <a:rPr lang="en-US" sz="3600" b="1" dirty="0" err="1">
                <a:latin typeface="Times New Roman" panose="02020603050405020304" pitchFamily="18" charset="0"/>
                <a:ea typeface="Calibri" panose="020F0502020204030204" pitchFamily="34" charset="0"/>
              </a:rPr>
              <a:t>ilmiy</a:t>
            </a:r>
            <a:r>
              <a:rPr lang="en-US" sz="3600" b="1" dirty="0">
                <a:latin typeface="Times New Roman" panose="02020603050405020304" pitchFamily="18" charset="0"/>
                <a:ea typeface="Calibri" panose="020F0502020204030204" pitchFamily="34" charset="0"/>
              </a:rPr>
              <a:t> –</a:t>
            </a:r>
            <a:r>
              <a:rPr lang="en-US" sz="3600" b="1" dirty="0" err="1">
                <a:latin typeface="Times New Roman" panose="02020603050405020304" pitchFamily="18" charset="0"/>
                <a:ea typeface="Calibri" panose="020F0502020204030204" pitchFamily="34" charset="0"/>
              </a:rPr>
              <a:t>tadqiqotlar</a:t>
            </a:r>
            <a:r>
              <a:rPr lang="en-US" sz="3600" b="1" dirty="0">
                <a:latin typeface="Times New Roman" panose="02020603050405020304" pitchFamily="18" charset="0"/>
                <a:ea typeface="Calibri" panose="020F0502020204030204" pitchFamily="34" charset="0"/>
              </a:rPr>
              <a:t>, </a:t>
            </a:r>
            <a:r>
              <a:rPr lang="en-US" sz="3600" b="1" dirty="0" err="1">
                <a:latin typeface="Times New Roman" panose="02020603050405020304" pitchFamily="18" charset="0"/>
                <a:ea typeface="Calibri" panose="020F0502020204030204" pitchFamily="34" charset="0"/>
              </a:rPr>
              <a:t>ilmiy-tadqiqotlarning</a:t>
            </a:r>
            <a:r>
              <a:rPr lang="en-US" sz="3600" b="1" dirty="0">
                <a:latin typeface="Times New Roman" panose="02020603050405020304" pitchFamily="18" charset="0"/>
                <a:ea typeface="Calibri" panose="020F0502020204030204" pitchFamily="34" charset="0"/>
              </a:rPr>
              <a:t> </a:t>
            </a:r>
            <a:r>
              <a:rPr lang="en-US" sz="3600" b="1" dirty="0" err="1">
                <a:latin typeface="Times New Roman" panose="02020603050405020304" pitchFamily="18" charset="0"/>
                <a:ea typeface="Calibri" panose="020F0502020204030204" pitchFamily="34" charset="0"/>
              </a:rPr>
              <a:t>rivojlanishi</a:t>
            </a:r>
            <a:endParaRPr lang="ru-RU" sz="3600" dirty="0"/>
          </a:p>
        </p:txBody>
      </p:sp>
      <p:sp>
        <p:nvSpPr>
          <p:cNvPr id="3" name="Объект 2"/>
          <p:cNvSpPr>
            <a:spLocks noGrp="1"/>
          </p:cNvSpPr>
          <p:nvPr>
            <p:ph sz="quarter" idx="13"/>
          </p:nvPr>
        </p:nvSpPr>
        <p:spPr>
          <a:xfrm>
            <a:off x="685800" y="1447800"/>
            <a:ext cx="10394707" cy="3926785"/>
          </a:xfrm>
        </p:spPr>
        <p:txBody>
          <a:bodyPr>
            <a:noAutofit/>
          </a:bodyPr>
          <a:lstStyle/>
          <a:p>
            <a:pPr marL="0" indent="542925" algn="just">
              <a:buNone/>
            </a:pPr>
            <a:r>
              <a:rPr lang="en-US" sz="2600" i="1" dirty="0" err="1"/>
              <a:t>Axborot</a:t>
            </a:r>
            <a:r>
              <a:rPr lang="en-US" sz="2600" dirty="0"/>
              <a:t> (</a:t>
            </a:r>
            <a:r>
              <a:rPr lang="en-US" sz="2600" dirty="0" err="1" smtClean="0"/>
              <a:t>lotincha-tanishtirish</a:t>
            </a:r>
            <a:r>
              <a:rPr lang="en-US" sz="2600" dirty="0" smtClean="0"/>
              <a:t>), </a:t>
            </a:r>
            <a:r>
              <a:rPr lang="en-US" sz="2600" dirty="0" err="1"/>
              <a:t>tushuntirish</a:t>
            </a:r>
            <a:r>
              <a:rPr lang="en-US" sz="2600" dirty="0"/>
              <a:t>, </a:t>
            </a:r>
            <a:r>
              <a:rPr lang="en-US" sz="2600" dirty="0" err="1"/>
              <a:t>ma’lumot</a:t>
            </a:r>
            <a:r>
              <a:rPr lang="en-US" sz="2600" dirty="0"/>
              <a:t> </a:t>
            </a:r>
            <a:r>
              <a:rPr lang="en-US" sz="2600" dirty="0" err="1"/>
              <a:t>yetkazish</a:t>
            </a:r>
            <a:r>
              <a:rPr lang="en-US" sz="2600" dirty="0"/>
              <a:t>)-</a:t>
            </a:r>
            <a:r>
              <a:rPr lang="en-US" sz="2600" dirty="0" err="1"/>
              <a:t>falsafada</a:t>
            </a:r>
            <a:r>
              <a:rPr lang="en-US" sz="2600" dirty="0"/>
              <a:t> </a:t>
            </a:r>
            <a:r>
              <a:rPr lang="en-US" sz="2600" dirty="0" err="1"/>
              <a:t>qadim</a:t>
            </a:r>
            <a:r>
              <a:rPr lang="en-US" sz="2600" dirty="0"/>
              <a:t> </a:t>
            </a:r>
            <a:r>
              <a:rPr lang="en-US" sz="2600" dirty="0" err="1"/>
              <a:t>zamonlardan</a:t>
            </a:r>
            <a:r>
              <a:rPr lang="en-US" sz="2600" dirty="0"/>
              <a:t> </a:t>
            </a:r>
            <a:r>
              <a:rPr lang="en-US" sz="2600" dirty="0" err="1"/>
              <a:t>buyon</a:t>
            </a:r>
            <a:r>
              <a:rPr lang="en-US" sz="2600" dirty="0"/>
              <a:t> </a:t>
            </a:r>
            <a:r>
              <a:rPr lang="en-US" sz="2600" dirty="0" err="1"/>
              <a:t>qo’llanib</a:t>
            </a:r>
            <a:r>
              <a:rPr lang="en-US" sz="2600" dirty="0"/>
              <a:t> </a:t>
            </a:r>
            <a:r>
              <a:rPr lang="en-US" sz="2600" dirty="0" err="1"/>
              <a:t>kelinayotgan</a:t>
            </a:r>
            <a:r>
              <a:rPr lang="en-US" sz="2600" dirty="0"/>
              <a:t>, </a:t>
            </a:r>
            <a:r>
              <a:rPr lang="en-US" sz="2600" dirty="0" err="1"/>
              <a:t>kibernetikaning</a:t>
            </a:r>
            <a:r>
              <a:rPr lang="en-US" sz="2600" dirty="0"/>
              <a:t> </a:t>
            </a:r>
            <a:r>
              <a:rPr lang="en-US" sz="2600" dirty="0" err="1"/>
              <a:t>taraqqiyoti</a:t>
            </a:r>
            <a:r>
              <a:rPr lang="en-US" sz="2600" dirty="0"/>
              <a:t> </a:t>
            </a:r>
            <a:r>
              <a:rPr lang="en-US" sz="2600" dirty="0" err="1"/>
              <a:t>tufayli</a:t>
            </a:r>
            <a:r>
              <a:rPr lang="en-US" sz="2600" dirty="0"/>
              <a:t> </a:t>
            </a:r>
            <a:r>
              <a:rPr lang="en-US" sz="2600" dirty="0" err="1"/>
              <a:t>keyingi</a:t>
            </a:r>
            <a:r>
              <a:rPr lang="en-US" sz="2600" dirty="0"/>
              <a:t> </a:t>
            </a:r>
            <a:r>
              <a:rPr lang="en-US" sz="2600" dirty="0" err="1"/>
              <a:t>vaqtda</a:t>
            </a:r>
            <a:r>
              <a:rPr lang="en-US" sz="2600" dirty="0"/>
              <a:t> </a:t>
            </a:r>
            <a:r>
              <a:rPr lang="en-US" sz="2600" dirty="0" err="1"/>
              <a:t>yangi</a:t>
            </a:r>
            <a:r>
              <a:rPr lang="en-US" sz="2600" dirty="0"/>
              <a:t>, </a:t>
            </a:r>
            <a:r>
              <a:rPr lang="en-US" sz="2600" dirty="0" err="1"/>
              <a:t>kengroq</a:t>
            </a:r>
            <a:r>
              <a:rPr lang="en-US" sz="2600" dirty="0"/>
              <a:t> </a:t>
            </a:r>
            <a:r>
              <a:rPr lang="en-US" sz="2600" dirty="0" err="1"/>
              <a:t>ma’no</a:t>
            </a:r>
            <a:r>
              <a:rPr lang="en-US" sz="2600" dirty="0"/>
              <a:t> </a:t>
            </a:r>
            <a:r>
              <a:rPr lang="en-US" sz="2600" dirty="0" err="1"/>
              <a:t>kasb</a:t>
            </a:r>
            <a:r>
              <a:rPr lang="en-US" sz="2600" dirty="0"/>
              <a:t> </a:t>
            </a:r>
            <a:r>
              <a:rPr lang="en-US" sz="2600" dirty="0" err="1"/>
              <a:t>etgan</a:t>
            </a:r>
            <a:r>
              <a:rPr lang="en-US" sz="2600" dirty="0"/>
              <a:t> </a:t>
            </a:r>
            <a:r>
              <a:rPr lang="en-US" sz="2600" dirty="0" err="1"/>
              <a:t>markaziy</a:t>
            </a:r>
            <a:r>
              <a:rPr lang="en-US" sz="2600" dirty="0"/>
              <a:t> </a:t>
            </a:r>
            <a:r>
              <a:rPr lang="en-US" sz="2600" dirty="0" err="1"/>
              <a:t>kategoriyalar</a:t>
            </a:r>
            <a:r>
              <a:rPr lang="en-US" sz="2600" dirty="0"/>
              <a:t> </a:t>
            </a:r>
            <a:r>
              <a:rPr lang="en-US" sz="2600" dirty="0" err="1"/>
              <a:t>sifatida</a:t>
            </a:r>
            <a:r>
              <a:rPr lang="en-US" sz="2600" dirty="0"/>
              <a:t> </a:t>
            </a:r>
            <a:r>
              <a:rPr lang="en-US" sz="2600" dirty="0" err="1"/>
              <a:t>maydonga</a:t>
            </a:r>
            <a:r>
              <a:rPr lang="en-US" sz="2600" dirty="0"/>
              <a:t> </a:t>
            </a:r>
            <a:r>
              <a:rPr lang="en-US" sz="2600" dirty="0" err="1"/>
              <a:t>chiqqan</a:t>
            </a:r>
            <a:r>
              <a:rPr lang="en-US" sz="2600" dirty="0"/>
              <a:t> </a:t>
            </a:r>
            <a:r>
              <a:rPr lang="en-US" sz="2600" dirty="0" err="1"/>
              <a:t>tushuncha</a:t>
            </a:r>
            <a:r>
              <a:rPr lang="en-US" sz="2600" dirty="0"/>
              <a:t>. </a:t>
            </a:r>
            <a:r>
              <a:rPr lang="en-US" sz="2600" dirty="0" err="1"/>
              <a:t>Axborot</a:t>
            </a:r>
            <a:r>
              <a:rPr lang="en-US" sz="2600" dirty="0"/>
              <a:t> </a:t>
            </a:r>
            <a:r>
              <a:rPr lang="en-US" sz="2600" dirty="0" err="1"/>
              <a:t>tushunchasi</a:t>
            </a:r>
            <a:r>
              <a:rPr lang="en-US" sz="2600" dirty="0"/>
              <a:t> </a:t>
            </a:r>
            <a:r>
              <a:rPr lang="en-US" sz="2600" dirty="0" err="1"/>
              <a:t>barcha</a:t>
            </a:r>
            <a:r>
              <a:rPr lang="en-US" sz="2600" dirty="0"/>
              <a:t> </a:t>
            </a:r>
            <a:r>
              <a:rPr lang="en-US" sz="2600" dirty="0" err="1"/>
              <a:t>fanlar</a:t>
            </a:r>
            <a:r>
              <a:rPr lang="en-US" sz="2600" dirty="0"/>
              <a:t> </a:t>
            </a:r>
            <a:r>
              <a:rPr lang="en-US" sz="2600" dirty="0" err="1"/>
              <a:t>uchun</a:t>
            </a:r>
            <a:r>
              <a:rPr lang="en-US" sz="2600" dirty="0"/>
              <a:t> </a:t>
            </a:r>
            <a:r>
              <a:rPr lang="en-US" sz="2600" dirty="0" err="1"/>
              <a:t>umumiy</a:t>
            </a:r>
            <a:r>
              <a:rPr lang="en-US" sz="2600" dirty="0"/>
              <a:t> </a:t>
            </a:r>
            <a:r>
              <a:rPr lang="en-US" sz="2600" dirty="0" err="1"/>
              <a:t>bo’lib</a:t>
            </a:r>
            <a:r>
              <a:rPr lang="en-US" sz="2600" dirty="0"/>
              <a:t> </a:t>
            </a:r>
            <a:r>
              <a:rPr lang="en-US" sz="2600" dirty="0" err="1"/>
              <a:t>qoladi</a:t>
            </a:r>
            <a:r>
              <a:rPr lang="en-US" sz="2600" dirty="0"/>
              <a:t>. </a:t>
            </a:r>
            <a:r>
              <a:rPr lang="en-US" sz="2600" dirty="0" err="1"/>
              <a:t>G’oyalar</a:t>
            </a:r>
            <a:r>
              <a:rPr lang="en-US" sz="2600" dirty="0"/>
              <a:t> </a:t>
            </a:r>
            <a:r>
              <a:rPr lang="en-US" sz="2600" dirty="0" err="1"/>
              <a:t>ma’lumotlar</a:t>
            </a:r>
            <a:r>
              <a:rPr lang="en-US" sz="2600" dirty="0"/>
              <a:t> </a:t>
            </a:r>
            <a:r>
              <a:rPr lang="en-US" sz="2600" dirty="0" err="1"/>
              <a:t>yig’indisi</a:t>
            </a:r>
            <a:r>
              <a:rPr lang="en-US" sz="2600" dirty="0"/>
              <a:t> </a:t>
            </a:r>
            <a:r>
              <a:rPr lang="en-US" sz="2600" dirty="0" err="1"/>
              <a:t>va</a:t>
            </a:r>
            <a:r>
              <a:rPr lang="en-US" sz="2600" dirty="0"/>
              <a:t> </a:t>
            </a:r>
            <a:r>
              <a:rPr lang="en-US" sz="2600" dirty="0" err="1"/>
              <a:t>matematik</a:t>
            </a:r>
            <a:r>
              <a:rPr lang="en-US" sz="2600" dirty="0"/>
              <a:t> </a:t>
            </a:r>
            <a:r>
              <a:rPr lang="en-US" sz="2600" dirty="0" err="1"/>
              <a:t>vositalar</a:t>
            </a:r>
            <a:r>
              <a:rPr lang="en-US" sz="2600" dirty="0"/>
              <a:t> (</a:t>
            </a:r>
            <a:r>
              <a:rPr lang="en-US" sz="2600" dirty="0" err="1"/>
              <a:t>komp</a:t>
            </a:r>
            <a:r>
              <a:rPr lang="ru-RU" sz="2600" dirty="0"/>
              <a:t>ь</a:t>
            </a:r>
            <a:r>
              <a:rPr lang="en-US" sz="2600" dirty="0" err="1"/>
              <a:t>yuter</a:t>
            </a:r>
            <a:r>
              <a:rPr lang="en-US" sz="2600" dirty="0"/>
              <a:t>, video, </a:t>
            </a:r>
            <a:r>
              <a:rPr lang="en-US" sz="2600" dirty="0" err="1"/>
              <a:t>auditexnologiyalar</a:t>
            </a:r>
            <a:r>
              <a:rPr lang="en-US" sz="2600" dirty="0"/>
              <a:t>) </a:t>
            </a:r>
            <a:r>
              <a:rPr lang="en-US" sz="2600" dirty="0" err="1"/>
              <a:t>kompleksini</a:t>
            </a:r>
            <a:r>
              <a:rPr lang="en-US" sz="2600" dirty="0"/>
              <a:t> </a:t>
            </a:r>
            <a:r>
              <a:rPr lang="en-US" sz="2600" dirty="0" err="1"/>
              <a:t>o’z</a:t>
            </a:r>
            <a:r>
              <a:rPr lang="en-US" sz="2600" dirty="0"/>
              <a:t> </a:t>
            </a:r>
            <a:r>
              <a:rPr lang="en-US" sz="2600" dirty="0" err="1"/>
              <a:t>ichiga</a:t>
            </a:r>
            <a:r>
              <a:rPr lang="en-US" sz="2600" dirty="0"/>
              <a:t> </a:t>
            </a:r>
            <a:r>
              <a:rPr lang="en-US" sz="2600" dirty="0" err="1"/>
              <a:t>olgan</a:t>
            </a:r>
            <a:r>
              <a:rPr lang="en-US" sz="2600" dirty="0"/>
              <a:t>. </a:t>
            </a:r>
            <a:r>
              <a:rPr lang="en-US" sz="2600" dirty="0" err="1"/>
              <a:t>Axborotga</a:t>
            </a:r>
            <a:r>
              <a:rPr lang="en-US" sz="2600" dirty="0"/>
              <a:t> </a:t>
            </a:r>
            <a:r>
              <a:rPr lang="en-US" sz="2600" dirty="0" err="1"/>
              <a:t>yondashuv</a:t>
            </a:r>
            <a:r>
              <a:rPr lang="en-US" sz="2600" dirty="0"/>
              <a:t> </a:t>
            </a:r>
            <a:r>
              <a:rPr lang="en-US" sz="2600" dirty="0" err="1"/>
              <a:t>esa</a:t>
            </a:r>
            <a:r>
              <a:rPr lang="en-US" sz="2600" dirty="0"/>
              <a:t>, </a:t>
            </a:r>
            <a:r>
              <a:rPr lang="en-US" sz="2600" dirty="0" err="1"/>
              <a:t>umumilmiy</a:t>
            </a:r>
            <a:r>
              <a:rPr lang="en-US" sz="2600" dirty="0"/>
              <a:t> </a:t>
            </a:r>
            <a:r>
              <a:rPr lang="en-US" sz="2600" dirty="0" err="1"/>
              <a:t>tadqiqot</a:t>
            </a:r>
            <a:r>
              <a:rPr lang="en-US" sz="2600" dirty="0"/>
              <a:t> </a:t>
            </a:r>
            <a:r>
              <a:rPr lang="en-US" sz="2600" dirty="0" err="1"/>
              <a:t>vositasiga</a:t>
            </a:r>
            <a:r>
              <a:rPr lang="en-US" sz="2600" dirty="0"/>
              <a:t> </a:t>
            </a:r>
            <a:r>
              <a:rPr lang="en-US" sz="2600" dirty="0" err="1"/>
              <a:t>aylandi</a:t>
            </a:r>
            <a:r>
              <a:rPr lang="en-US" sz="2600" dirty="0"/>
              <a:t>. </a:t>
            </a:r>
          </a:p>
        </p:txBody>
      </p:sp>
    </p:spTree>
    <p:extLst>
      <p:ext uri="{BB962C8B-B14F-4D97-AF65-F5344CB8AC3E}">
        <p14:creationId xmlns:p14="http://schemas.microsoft.com/office/powerpoint/2010/main" val="1936020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71526" y="228600"/>
            <a:ext cx="10191750" cy="5145985"/>
          </a:xfrm>
        </p:spPr>
        <p:txBody>
          <a:bodyPr>
            <a:noAutofit/>
          </a:bodyPr>
          <a:lstStyle/>
          <a:p>
            <a:pPr marL="0" indent="0" algn="just">
              <a:lnSpc>
                <a:spcPct val="100000"/>
              </a:lnSpc>
              <a:spcBef>
                <a:spcPts val="0"/>
              </a:spcBef>
              <a:buNone/>
            </a:pPr>
            <a:r>
              <a:rPr lang="en-US" sz="2600" dirty="0" err="1"/>
              <a:t>Ma’lumot</a:t>
            </a:r>
            <a:r>
              <a:rPr lang="en-US" sz="2600" dirty="0"/>
              <a:t> </a:t>
            </a:r>
            <a:r>
              <a:rPr lang="en-US" sz="2600" dirty="0" err="1"/>
              <a:t>ma’nosidagi</a:t>
            </a:r>
            <a:r>
              <a:rPr lang="en-US" sz="2600" dirty="0"/>
              <a:t> </a:t>
            </a:r>
            <a:r>
              <a:rPr lang="en-US" sz="2600" dirty="0" err="1"/>
              <a:t>axborotning</a:t>
            </a:r>
            <a:r>
              <a:rPr lang="en-US" sz="2600" dirty="0"/>
              <a:t> </a:t>
            </a:r>
            <a:r>
              <a:rPr lang="en-US" sz="2600" dirty="0" err="1"/>
              <a:t>dastlabki</a:t>
            </a:r>
            <a:r>
              <a:rPr lang="en-US" sz="2600" dirty="0"/>
              <a:t> </a:t>
            </a:r>
            <a:r>
              <a:rPr lang="en-US" sz="2600" dirty="0" err="1"/>
              <a:t>taraqqiyoti</a:t>
            </a:r>
            <a:r>
              <a:rPr lang="en-US" sz="2600" dirty="0"/>
              <a:t> </a:t>
            </a:r>
            <a:r>
              <a:rPr lang="en-US" sz="2600" dirty="0" err="1"/>
              <a:t>munosabati</a:t>
            </a:r>
            <a:r>
              <a:rPr lang="en-US" sz="2600" dirty="0"/>
              <a:t> </a:t>
            </a:r>
            <a:r>
              <a:rPr lang="en-US" sz="2600" dirty="0" err="1"/>
              <a:t>bilan</a:t>
            </a:r>
            <a:r>
              <a:rPr lang="en-US" sz="2600" dirty="0"/>
              <a:t> </a:t>
            </a:r>
            <a:r>
              <a:rPr lang="en-US" sz="2600" dirty="0" err="1"/>
              <a:t>ehtimol</a:t>
            </a:r>
            <a:r>
              <a:rPr lang="en-US" sz="2600" dirty="0"/>
              <a:t> </a:t>
            </a:r>
            <a:r>
              <a:rPr lang="en-US" sz="2600" dirty="0" err="1"/>
              <a:t>metodlaridan</a:t>
            </a:r>
            <a:r>
              <a:rPr lang="en-US" sz="2600" dirty="0"/>
              <a:t> </a:t>
            </a:r>
            <a:r>
              <a:rPr lang="en-US" sz="2600" dirty="0" err="1"/>
              <a:t>foydalanishning</a:t>
            </a:r>
            <a:r>
              <a:rPr lang="en-US" sz="2600" dirty="0"/>
              <a:t> </a:t>
            </a:r>
            <a:r>
              <a:rPr lang="en-US" sz="2600" dirty="0" err="1"/>
              <a:t>kengayishiga</a:t>
            </a:r>
            <a:r>
              <a:rPr lang="en-US" sz="2600" dirty="0"/>
              <a:t> </a:t>
            </a:r>
            <a:r>
              <a:rPr lang="en-US" sz="2600" dirty="0" err="1"/>
              <a:t>qarab</a:t>
            </a:r>
            <a:r>
              <a:rPr lang="en-US" sz="2600" dirty="0"/>
              <a:t> </a:t>
            </a:r>
            <a:r>
              <a:rPr lang="en-US" sz="2600" dirty="0" err="1"/>
              <a:t>axborotlar</a:t>
            </a:r>
            <a:r>
              <a:rPr lang="en-US" sz="2600" dirty="0"/>
              <a:t> </a:t>
            </a:r>
            <a:r>
              <a:rPr lang="en-US" sz="2600" dirty="0" err="1"/>
              <a:t>soni</a:t>
            </a:r>
            <a:r>
              <a:rPr lang="en-US" sz="2600" dirty="0"/>
              <a:t> </a:t>
            </a:r>
            <a:r>
              <a:rPr lang="en-US" sz="2600" dirty="0" err="1"/>
              <a:t>o’sib</a:t>
            </a:r>
            <a:r>
              <a:rPr lang="en-US" sz="2600" dirty="0"/>
              <a:t> </a:t>
            </a:r>
            <a:r>
              <a:rPr lang="en-US" sz="2600" dirty="0" err="1"/>
              <a:t>bordi</a:t>
            </a:r>
            <a:r>
              <a:rPr lang="en-US" sz="2600" dirty="0"/>
              <a:t>. </a:t>
            </a:r>
          </a:p>
          <a:p>
            <a:pPr marL="0" indent="0" algn="just">
              <a:lnSpc>
                <a:spcPct val="100000"/>
              </a:lnSpc>
              <a:spcBef>
                <a:spcPts val="0"/>
              </a:spcBef>
              <a:buNone/>
            </a:pPr>
            <a:r>
              <a:rPr lang="en-US" sz="2600" dirty="0" err="1" smtClean="0"/>
              <a:t>Keyinchalik</a:t>
            </a:r>
            <a:r>
              <a:rPr lang="en-US" sz="2600" dirty="0" smtClean="0"/>
              <a:t> </a:t>
            </a:r>
            <a:r>
              <a:rPr lang="en-US" sz="2600" dirty="0" err="1"/>
              <a:t>axborot</a:t>
            </a:r>
            <a:r>
              <a:rPr lang="en-US" sz="2600" dirty="0"/>
              <a:t> </a:t>
            </a:r>
            <a:r>
              <a:rPr lang="en-US" sz="2600" dirty="0" err="1"/>
              <a:t>matematik</a:t>
            </a:r>
            <a:r>
              <a:rPr lang="en-US" sz="2600" dirty="0"/>
              <a:t> </a:t>
            </a:r>
            <a:r>
              <a:rPr lang="en-US" sz="2600" dirty="0" err="1"/>
              <a:t>nazariyasining</a:t>
            </a:r>
            <a:r>
              <a:rPr lang="en-US" sz="2600" dirty="0"/>
              <a:t> </a:t>
            </a:r>
            <a:r>
              <a:rPr lang="en-US" sz="2600" dirty="0" err="1"/>
              <a:t>boshqa</a:t>
            </a:r>
            <a:r>
              <a:rPr lang="en-US" sz="2600" dirty="0"/>
              <a:t> </a:t>
            </a:r>
            <a:r>
              <a:rPr lang="en-US" sz="2600" dirty="0" err="1"/>
              <a:t>variantlari-tipologik</a:t>
            </a:r>
            <a:r>
              <a:rPr lang="en-US" sz="2600" dirty="0"/>
              <a:t>, </a:t>
            </a:r>
            <a:r>
              <a:rPr lang="en-US" sz="2600" dirty="0" err="1"/>
              <a:t>kombinatorlik</a:t>
            </a:r>
            <a:r>
              <a:rPr lang="en-US" sz="2600" dirty="0"/>
              <a:t> </a:t>
            </a:r>
            <a:r>
              <a:rPr lang="en-US" sz="2600" dirty="0" err="1"/>
              <a:t>va</a:t>
            </a:r>
            <a:r>
              <a:rPr lang="en-US" sz="2600" dirty="0"/>
              <a:t> </a:t>
            </a:r>
            <a:r>
              <a:rPr lang="en-US" sz="2600" dirty="0" err="1"/>
              <a:t>h.k</a:t>
            </a:r>
            <a:r>
              <a:rPr lang="en-US" sz="2600" dirty="0"/>
              <a:t>. </a:t>
            </a:r>
            <a:r>
              <a:rPr lang="en-US" sz="2600" dirty="0" err="1"/>
              <a:t>sentaktik</a:t>
            </a:r>
            <a:r>
              <a:rPr lang="en-US" sz="2600" dirty="0"/>
              <a:t> </a:t>
            </a:r>
            <a:r>
              <a:rPr lang="en-US" sz="2600" dirty="0" err="1"/>
              <a:t>nazariya</a:t>
            </a:r>
            <a:r>
              <a:rPr lang="en-US" sz="2600" dirty="0"/>
              <a:t> </a:t>
            </a:r>
            <a:r>
              <a:rPr lang="en-US" sz="2600" dirty="0" err="1"/>
              <a:t>degan</a:t>
            </a:r>
            <a:r>
              <a:rPr lang="en-US" sz="2600" dirty="0"/>
              <a:t> </a:t>
            </a:r>
            <a:r>
              <a:rPr lang="en-US" sz="2600" dirty="0" err="1"/>
              <a:t>umumiy</a:t>
            </a:r>
            <a:r>
              <a:rPr lang="en-US" sz="2600" dirty="0"/>
              <a:t> nom </a:t>
            </a:r>
            <a:r>
              <a:rPr lang="en-US" sz="2600" dirty="0" err="1"/>
              <a:t>oldi</a:t>
            </a:r>
            <a:r>
              <a:rPr lang="en-US" sz="2600" dirty="0"/>
              <a:t>. </a:t>
            </a:r>
            <a:r>
              <a:rPr lang="en-US" sz="2600" dirty="0" err="1"/>
              <a:t>Axborotning</a:t>
            </a:r>
            <a:r>
              <a:rPr lang="en-US" sz="2600" dirty="0"/>
              <a:t> </a:t>
            </a:r>
            <a:r>
              <a:rPr lang="en-US" sz="2600" dirty="0" err="1"/>
              <a:t>mazmuni</a:t>
            </a:r>
            <a:r>
              <a:rPr lang="en-US" sz="2600" dirty="0"/>
              <a:t> </a:t>
            </a:r>
            <a:r>
              <a:rPr lang="en-US" sz="2600" dirty="0" err="1"/>
              <a:t>va</a:t>
            </a:r>
            <a:r>
              <a:rPr lang="en-US" sz="2600" dirty="0"/>
              <a:t> </a:t>
            </a:r>
            <a:r>
              <a:rPr lang="en-US" sz="2600" dirty="0" err="1"/>
              <a:t>aksiologik</a:t>
            </a:r>
            <a:r>
              <a:rPr lang="en-US" sz="2600" dirty="0"/>
              <a:t> </a:t>
            </a:r>
            <a:r>
              <a:rPr lang="en-US" sz="2600" dirty="0" err="1"/>
              <a:t>tomonlari</a:t>
            </a:r>
            <a:r>
              <a:rPr lang="en-US" sz="2600" dirty="0"/>
              <a:t> </a:t>
            </a:r>
            <a:r>
              <a:rPr lang="en-US" sz="2600" dirty="0" err="1"/>
              <a:t>semantik</a:t>
            </a:r>
            <a:r>
              <a:rPr lang="en-US" sz="2600" dirty="0"/>
              <a:t> </a:t>
            </a:r>
            <a:r>
              <a:rPr lang="en-US" sz="2600" dirty="0" err="1"/>
              <a:t>va</a:t>
            </a:r>
            <a:r>
              <a:rPr lang="en-US" sz="2600" dirty="0"/>
              <a:t> </a:t>
            </a:r>
            <a:r>
              <a:rPr lang="en-US" sz="2600" dirty="0" err="1"/>
              <a:t>pragmatik</a:t>
            </a:r>
            <a:r>
              <a:rPr lang="en-US" sz="2600" dirty="0"/>
              <a:t> </a:t>
            </a:r>
            <a:r>
              <a:rPr lang="en-US" sz="2600" dirty="0" err="1"/>
              <a:t>qarashlar</a:t>
            </a:r>
            <a:r>
              <a:rPr lang="en-US" sz="2600" dirty="0"/>
              <a:t> </a:t>
            </a:r>
            <a:r>
              <a:rPr lang="en-US" sz="2600" dirty="0" err="1"/>
              <a:t>doirasida</a:t>
            </a:r>
            <a:r>
              <a:rPr lang="en-US" sz="2600" dirty="0"/>
              <a:t> </a:t>
            </a:r>
            <a:r>
              <a:rPr lang="en-US" sz="2600" dirty="0" err="1"/>
              <a:t>tadqiq</a:t>
            </a:r>
            <a:r>
              <a:rPr lang="en-US" sz="2600" dirty="0"/>
              <a:t> </a:t>
            </a:r>
            <a:r>
              <a:rPr lang="en-US" sz="2600" dirty="0" err="1"/>
              <a:t>qilinadi</a:t>
            </a:r>
            <a:r>
              <a:rPr lang="en-US" sz="2600" dirty="0"/>
              <a:t>. </a:t>
            </a:r>
            <a:r>
              <a:rPr lang="en-US" sz="2600" dirty="0" err="1"/>
              <a:t>Hozirgi</a:t>
            </a:r>
            <a:r>
              <a:rPr lang="en-US" sz="2600" dirty="0"/>
              <a:t> </a:t>
            </a:r>
            <a:r>
              <a:rPr lang="en-US" sz="2600" dirty="0" err="1"/>
              <a:t>zamon</a:t>
            </a:r>
            <a:r>
              <a:rPr lang="en-US" sz="2600" dirty="0"/>
              <a:t> </a:t>
            </a:r>
            <a:r>
              <a:rPr lang="en-US" sz="2600" dirty="0" err="1"/>
              <a:t>fanida</a:t>
            </a:r>
            <a:r>
              <a:rPr lang="en-US" sz="2600" dirty="0"/>
              <a:t> </a:t>
            </a:r>
            <a:r>
              <a:rPr lang="en-US" sz="2600" dirty="0" err="1"/>
              <a:t>axborot</a:t>
            </a:r>
            <a:r>
              <a:rPr lang="en-US" sz="2600" dirty="0"/>
              <a:t> </a:t>
            </a:r>
            <a:r>
              <a:rPr lang="en-US" sz="2600" dirty="0" err="1"/>
              <a:t>tushunchasining</a:t>
            </a:r>
            <a:r>
              <a:rPr lang="en-US" sz="2600" dirty="0"/>
              <a:t> </a:t>
            </a:r>
            <a:r>
              <a:rPr lang="en-US" sz="2600" dirty="0" err="1"/>
              <a:t>taraqqiyoti</a:t>
            </a:r>
            <a:r>
              <a:rPr lang="en-US" sz="2600" dirty="0"/>
              <a:t> </a:t>
            </a:r>
            <a:r>
              <a:rPr lang="en-US" sz="2600" dirty="0" err="1"/>
              <a:t>turli</a:t>
            </a:r>
            <a:r>
              <a:rPr lang="en-US" sz="2600" dirty="0"/>
              <a:t>- </a:t>
            </a:r>
            <a:r>
              <a:rPr lang="en-US" sz="2600" dirty="0" err="1"/>
              <a:t>tuman</a:t>
            </a:r>
            <a:r>
              <a:rPr lang="en-US" sz="2600" dirty="0"/>
              <a:t> </a:t>
            </a:r>
            <a:r>
              <a:rPr lang="en-US" sz="2600" dirty="0" err="1"/>
              <a:t>dunyoqarashlar</a:t>
            </a:r>
            <a:r>
              <a:rPr lang="en-US" sz="2600" dirty="0"/>
              <a:t>, </a:t>
            </a:r>
            <a:r>
              <a:rPr lang="en-US" sz="2600" dirty="0" err="1"/>
              <a:t>falsafiy</a:t>
            </a:r>
            <a:r>
              <a:rPr lang="en-US" sz="2600" dirty="0"/>
              <a:t> </a:t>
            </a:r>
            <a:r>
              <a:rPr lang="en-US" sz="2600" dirty="0" err="1"/>
              <a:t>tushuntirishlarning</a:t>
            </a:r>
            <a:r>
              <a:rPr lang="en-US" sz="2600" dirty="0"/>
              <a:t> </a:t>
            </a:r>
            <a:r>
              <a:rPr lang="en-US" sz="2600" dirty="0" err="1"/>
              <a:t>paydo</a:t>
            </a:r>
            <a:r>
              <a:rPr lang="en-US" sz="2600" dirty="0"/>
              <a:t> </a:t>
            </a:r>
            <a:r>
              <a:rPr lang="en-US" sz="2600" dirty="0" err="1"/>
              <a:t>bo’lishiga</a:t>
            </a:r>
            <a:r>
              <a:rPr lang="en-US" sz="2600" dirty="0"/>
              <a:t> </a:t>
            </a:r>
            <a:r>
              <a:rPr lang="en-US" sz="2600" dirty="0" err="1"/>
              <a:t>olib</a:t>
            </a:r>
            <a:r>
              <a:rPr lang="en-US" sz="2600" dirty="0"/>
              <a:t> </a:t>
            </a:r>
            <a:r>
              <a:rPr lang="en-US" sz="2600" dirty="0" err="1"/>
              <a:t>keldi</a:t>
            </a:r>
            <a:r>
              <a:rPr lang="en-US" sz="2600" dirty="0"/>
              <a:t>. </a:t>
            </a:r>
            <a:r>
              <a:rPr lang="en-US" sz="2600" dirty="0" err="1"/>
              <a:t>O’tgan</a:t>
            </a:r>
            <a:r>
              <a:rPr lang="en-US" sz="2600" dirty="0"/>
              <a:t> </a:t>
            </a:r>
            <a:r>
              <a:rPr lang="en-US" sz="2600" dirty="0" err="1"/>
              <a:t>asr</a:t>
            </a:r>
            <a:r>
              <a:rPr lang="en-US" sz="2600" dirty="0"/>
              <a:t> </a:t>
            </a:r>
            <a:r>
              <a:rPr lang="en-US" sz="2600" dirty="0" err="1"/>
              <a:t>oxirida</a:t>
            </a:r>
            <a:r>
              <a:rPr lang="en-US" sz="2600" dirty="0"/>
              <a:t> </a:t>
            </a:r>
            <a:r>
              <a:rPr lang="en-US" sz="2600" dirty="0" err="1"/>
              <a:t>axborot</a:t>
            </a:r>
            <a:r>
              <a:rPr lang="en-US" sz="2600" dirty="0"/>
              <a:t> </a:t>
            </a:r>
            <a:r>
              <a:rPr lang="en-US" sz="2600" dirty="0" err="1"/>
              <a:t>vositalarining</a:t>
            </a:r>
            <a:r>
              <a:rPr lang="en-US" sz="2600" dirty="0"/>
              <a:t> </a:t>
            </a:r>
            <a:r>
              <a:rPr lang="en-US" sz="2600" dirty="0" err="1"/>
              <a:t>nihoyatda</a:t>
            </a:r>
            <a:r>
              <a:rPr lang="en-US" sz="2600" dirty="0"/>
              <a:t> </a:t>
            </a:r>
            <a:r>
              <a:rPr lang="en-US" sz="2600" dirty="0" err="1"/>
              <a:t>tez</a:t>
            </a:r>
            <a:r>
              <a:rPr lang="en-US" sz="2600" dirty="0"/>
              <a:t> </a:t>
            </a:r>
            <a:r>
              <a:rPr lang="en-US" sz="2600" dirty="0" err="1"/>
              <a:t>ko’payishi</a:t>
            </a:r>
            <a:r>
              <a:rPr lang="en-US" sz="2600" dirty="0"/>
              <a:t> </a:t>
            </a:r>
            <a:r>
              <a:rPr lang="en-US" sz="2600" dirty="0" err="1"/>
              <a:t>bu</a:t>
            </a:r>
            <a:r>
              <a:rPr lang="en-US" sz="2600" dirty="0"/>
              <a:t> </a:t>
            </a:r>
            <a:r>
              <a:rPr lang="en-US" sz="2600" dirty="0" err="1"/>
              <a:t>asrni</a:t>
            </a:r>
            <a:r>
              <a:rPr lang="en-US" sz="2600" dirty="0"/>
              <a:t> </a:t>
            </a:r>
            <a:r>
              <a:rPr lang="en-US" sz="2600" dirty="0" err="1"/>
              <a:t>axborot</a:t>
            </a:r>
            <a:r>
              <a:rPr lang="en-US" sz="2600" dirty="0"/>
              <a:t> </a:t>
            </a:r>
            <a:r>
              <a:rPr lang="en-US" sz="2600" dirty="0" err="1"/>
              <a:t>asri</a:t>
            </a:r>
            <a:r>
              <a:rPr lang="en-US" sz="2600" dirty="0"/>
              <a:t> deb </a:t>
            </a:r>
            <a:r>
              <a:rPr lang="en-US" sz="2600" dirty="0" err="1"/>
              <a:t>atalishiga</a:t>
            </a:r>
            <a:r>
              <a:rPr lang="en-US" sz="2600" dirty="0"/>
              <a:t> </a:t>
            </a:r>
            <a:r>
              <a:rPr lang="en-US" sz="2600" dirty="0" err="1"/>
              <a:t>sabab</a:t>
            </a:r>
            <a:r>
              <a:rPr lang="en-US" sz="2600" dirty="0"/>
              <a:t> </a:t>
            </a:r>
            <a:r>
              <a:rPr lang="en-US" sz="2600" dirty="0" err="1"/>
              <a:t>bo’ldi</a:t>
            </a:r>
            <a:r>
              <a:rPr lang="en-US" sz="2600" dirty="0"/>
              <a:t> (</a:t>
            </a:r>
            <a:r>
              <a:rPr lang="en-US" sz="2600" dirty="0" err="1"/>
              <a:t>televideniya</a:t>
            </a:r>
            <a:r>
              <a:rPr lang="en-US" sz="2600" dirty="0"/>
              <a:t>, internet, </a:t>
            </a:r>
            <a:r>
              <a:rPr lang="en-US" sz="2600" dirty="0" err="1"/>
              <a:t>gazeta</a:t>
            </a:r>
            <a:r>
              <a:rPr lang="en-US" sz="2600" dirty="0"/>
              <a:t>, radio, </a:t>
            </a:r>
            <a:r>
              <a:rPr lang="en-US" sz="2600" dirty="0" err="1"/>
              <a:t>jurnallar</a:t>
            </a:r>
            <a:r>
              <a:rPr lang="en-US" sz="2600" dirty="0"/>
              <a:t>, </a:t>
            </a:r>
            <a:r>
              <a:rPr lang="en-US" sz="2600" dirty="0" err="1"/>
              <a:t>ilmiy</a:t>
            </a:r>
            <a:r>
              <a:rPr lang="en-US" sz="2600" dirty="0"/>
              <a:t> </a:t>
            </a:r>
            <a:r>
              <a:rPr lang="en-US" sz="2600" dirty="0" err="1"/>
              <a:t>maqola</a:t>
            </a:r>
            <a:r>
              <a:rPr lang="en-US" sz="2600" dirty="0"/>
              <a:t>, </a:t>
            </a:r>
            <a:r>
              <a:rPr lang="en-US" sz="2600" dirty="0" err="1"/>
              <a:t>dissertatsiya</a:t>
            </a:r>
            <a:r>
              <a:rPr lang="en-US" sz="2600" dirty="0"/>
              <a:t> </a:t>
            </a:r>
            <a:r>
              <a:rPr lang="en-US" sz="2600" dirty="0" err="1"/>
              <a:t>va</a:t>
            </a:r>
            <a:r>
              <a:rPr lang="en-US" sz="2600" dirty="0"/>
              <a:t> </a:t>
            </a:r>
            <a:r>
              <a:rPr lang="en-US" sz="2600" dirty="0" err="1"/>
              <a:t>boshq</a:t>
            </a:r>
            <a:r>
              <a:rPr lang="en-US" sz="2600" dirty="0" smtClean="0"/>
              <a:t>.)</a:t>
            </a:r>
            <a:endParaRPr lang="en-US" sz="2600" dirty="0"/>
          </a:p>
        </p:txBody>
      </p:sp>
    </p:spTree>
    <p:extLst>
      <p:ext uri="{BB962C8B-B14F-4D97-AF65-F5344CB8AC3E}">
        <p14:creationId xmlns:p14="http://schemas.microsoft.com/office/powerpoint/2010/main" val="15235367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66750" y="228600"/>
            <a:ext cx="10467975" cy="5314950"/>
          </a:xfrm>
        </p:spPr>
        <p:txBody>
          <a:bodyPr>
            <a:noAutofit/>
          </a:bodyPr>
          <a:lstStyle/>
          <a:p>
            <a:pPr marL="0" indent="447675" algn="just">
              <a:lnSpc>
                <a:spcPct val="130000"/>
              </a:lnSpc>
              <a:spcBef>
                <a:spcPts val="0"/>
              </a:spcBef>
              <a:buNone/>
            </a:pPr>
            <a:r>
              <a:rPr lang="en-US" sz="2600" i="1" dirty="0"/>
              <a:t>Fan </a:t>
            </a:r>
            <a:r>
              <a:rPr lang="en-US" sz="2600" i="1" dirty="0" err="1"/>
              <a:t>ijtimoiy</a:t>
            </a:r>
            <a:r>
              <a:rPr lang="en-US" sz="2600" dirty="0" err="1"/>
              <a:t>-tarixiy</a:t>
            </a:r>
            <a:r>
              <a:rPr lang="en-US" sz="2600" dirty="0"/>
              <a:t>, </a:t>
            </a:r>
            <a:r>
              <a:rPr lang="en-US" sz="2600" dirty="0" err="1"/>
              <a:t>amaliyotda</a:t>
            </a:r>
            <a:r>
              <a:rPr lang="en-US" sz="2600" dirty="0"/>
              <a:t> </a:t>
            </a:r>
            <a:r>
              <a:rPr lang="en-US" sz="2600" dirty="0" err="1"/>
              <a:t>tekshirilgan</a:t>
            </a:r>
            <a:r>
              <a:rPr lang="en-US" sz="2600" dirty="0"/>
              <a:t> </a:t>
            </a:r>
            <a:r>
              <a:rPr lang="en-US" sz="2600" dirty="0" err="1"/>
              <a:t>va</a:t>
            </a:r>
            <a:r>
              <a:rPr lang="en-US" sz="2600" dirty="0"/>
              <a:t> </a:t>
            </a:r>
            <a:r>
              <a:rPr lang="en-US" sz="2600" dirty="0" err="1"/>
              <a:t>mantiqan</a:t>
            </a:r>
            <a:r>
              <a:rPr lang="en-US" sz="2600" dirty="0"/>
              <a:t> </a:t>
            </a:r>
            <a:r>
              <a:rPr lang="en-US" sz="2600" dirty="0" err="1"/>
              <a:t>tasdiqlangan</a:t>
            </a:r>
            <a:r>
              <a:rPr lang="en-US" sz="2600" dirty="0"/>
              <a:t>, </a:t>
            </a:r>
            <a:r>
              <a:rPr lang="en-US" sz="2600" dirty="0" err="1"/>
              <a:t>voqelikning</a:t>
            </a:r>
            <a:r>
              <a:rPr lang="en-US" sz="2600" dirty="0"/>
              <a:t> </a:t>
            </a:r>
            <a:r>
              <a:rPr lang="en-US" sz="2600" dirty="0" err="1"/>
              <a:t>bilish</a:t>
            </a:r>
            <a:r>
              <a:rPr lang="en-US" sz="2600" dirty="0"/>
              <a:t> </a:t>
            </a:r>
            <a:r>
              <a:rPr lang="en-US" sz="2600" dirty="0" err="1"/>
              <a:t>jarayonida</a:t>
            </a:r>
            <a:r>
              <a:rPr lang="en-US" sz="2600" dirty="0"/>
              <a:t> </a:t>
            </a:r>
            <a:r>
              <a:rPr lang="en-US" sz="2600" dirty="0" err="1"/>
              <a:t>erishilgan</a:t>
            </a:r>
            <a:r>
              <a:rPr lang="en-US" sz="2600" dirty="0"/>
              <a:t> </a:t>
            </a:r>
            <a:r>
              <a:rPr lang="en-US" sz="2600" dirty="0" err="1"/>
              <a:t>natijasi</a:t>
            </a:r>
            <a:r>
              <a:rPr lang="en-US" sz="2600" dirty="0"/>
              <a:t>; </a:t>
            </a:r>
            <a:r>
              <a:rPr lang="en-US" sz="2600" dirty="0" err="1"/>
              <a:t>shu</a:t>
            </a:r>
            <a:r>
              <a:rPr lang="en-US" sz="2600" dirty="0"/>
              <a:t> </a:t>
            </a:r>
            <a:r>
              <a:rPr lang="en-US" sz="2600" dirty="0" err="1"/>
              <a:t>voqelikni</a:t>
            </a:r>
            <a:r>
              <a:rPr lang="en-US" sz="2600" dirty="0"/>
              <a:t> </a:t>
            </a:r>
            <a:r>
              <a:rPr lang="en-US" sz="2600" dirty="0" err="1"/>
              <a:t>inson</a:t>
            </a:r>
            <a:r>
              <a:rPr lang="en-US" sz="2600" dirty="0"/>
              <a:t> </a:t>
            </a:r>
            <a:r>
              <a:rPr lang="en-US" sz="2600" dirty="0" err="1"/>
              <a:t>ongida</a:t>
            </a:r>
            <a:r>
              <a:rPr lang="en-US" sz="2600" dirty="0"/>
              <a:t> </a:t>
            </a:r>
            <a:r>
              <a:rPr lang="en-US" sz="2600" dirty="0" err="1"/>
              <a:t>tasavvurlar</a:t>
            </a:r>
            <a:r>
              <a:rPr lang="en-US" sz="2600" dirty="0"/>
              <a:t>, </a:t>
            </a:r>
            <a:r>
              <a:rPr lang="en-US" sz="2600" dirty="0" err="1"/>
              <a:t>tushunchalar</a:t>
            </a:r>
            <a:r>
              <a:rPr lang="en-US" sz="2600" dirty="0"/>
              <a:t>, </a:t>
            </a:r>
            <a:r>
              <a:rPr lang="en-US" sz="2600" dirty="0" err="1"/>
              <a:t>muhokama</a:t>
            </a:r>
            <a:r>
              <a:rPr lang="en-US" sz="2600" dirty="0"/>
              <a:t> </a:t>
            </a:r>
            <a:r>
              <a:rPr lang="en-US" sz="2600" dirty="0" err="1"/>
              <a:t>va</a:t>
            </a:r>
            <a:r>
              <a:rPr lang="en-US" sz="2600" dirty="0"/>
              <a:t> </a:t>
            </a:r>
            <a:r>
              <a:rPr lang="en-US" sz="2600" dirty="0" err="1"/>
              <a:t>nazariyalar</a:t>
            </a:r>
            <a:r>
              <a:rPr lang="en-US" sz="2600" dirty="0"/>
              <a:t> </a:t>
            </a:r>
            <a:r>
              <a:rPr lang="en-US" sz="2600" dirty="0" err="1"/>
              <a:t>orqali</a:t>
            </a:r>
            <a:r>
              <a:rPr lang="en-US" sz="2600" dirty="0"/>
              <a:t> </a:t>
            </a:r>
            <a:r>
              <a:rPr lang="en-US" sz="2600" dirty="0" err="1"/>
              <a:t>ifodalagan</a:t>
            </a:r>
            <a:r>
              <a:rPr lang="en-US" sz="2600" dirty="0"/>
              <a:t> </a:t>
            </a:r>
            <a:r>
              <a:rPr lang="en-US" sz="2600" dirty="0" err="1"/>
              <a:t>in’ikosi</a:t>
            </a:r>
            <a:r>
              <a:rPr lang="en-US" sz="2600" dirty="0"/>
              <a:t>. </a:t>
            </a:r>
            <a:r>
              <a:rPr lang="en-US" sz="2600" dirty="0" err="1"/>
              <a:t>Kishilarning</a:t>
            </a:r>
            <a:r>
              <a:rPr lang="en-US" sz="2600" dirty="0"/>
              <a:t> </a:t>
            </a:r>
            <a:r>
              <a:rPr lang="en-US" sz="2600" dirty="0" err="1"/>
              <a:t>tabiat</a:t>
            </a:r>
            <a:r>
              <a:rPr lang="en-US" sz="2600" dirty="0"/>
              <a:t> </a:t>
            </a:r>
            <a:r>
              <a:rPr lang="en-US" sz="2600" dirty="0" err="1"/>
              <a:t>va</a:t>
            </a:r>
            <a:r>
              <a:rPr lang="en-US" sz="2600" dirty="0"/>
              <a:t> </a:t>
            </a:r>
            <a:r>
              <a:rPr lang="en-US" sz="2600" dirty="0" err="1"/>
              <a:t>jamiyat</a:t>
            </a:r>
            <a:r>
              <a:rPr lang="en-US" sz="2600" dirty="0"/>
              <a:t> </a:t>
            </a:r>
            <a:r>
              <a:rPr lang="en-US" sz="2600" dirty="0" err="1"/>
              <a:t>hodisalari</a:t>
            </a:r>
            <a:r>
              <a:rPr lang="en-US" sz="2600" dirty="0"/>
              <a:t> </a:t>
            </a:r>
            <a:r>
              <a:rPr lang="en-US" sz="2600" dirty="0" err="1"/>
              <a:t>haqida</a:t>
            </a:r>
            <a:r>
              <a:rPr lang="en-US" sz="2600" dirty="0"/>
              <a:t> </a:t>
            </a:r>
            <a:r>
              <a:rPr lang="en-US" sz="2600" dirty="0" err="1"/>
              <a:t>hosil</a:t>
            </a:r>
            <a:r>
              <a:rPr lang="en-US" sz="2600" dirty="0"/>
              <a:t> </a:t>
            </a:r>
            <a:r>
              <a:rPr lang="en-US" sz="2600" dirty="0" err="1"/>
              <a:t>qilgan</a:t>
            </a:r>
            <a:r>
              <a:rPr lang="en-US" sz="2600" dirty="0"/>
              <a:t> </a:t>
            </a:r>
            <a:r>
              <a:rPr lang="en-US" sz="2600" dirty="0" err="1"/>
              <a:t>ma’lumotlari</a:t>
            </a:r>
            <a:r>
              <a:rPr lang="en-US" sz="2600" dirty="0"/>
              <a:t>; </a:t>
            </a:r>
            <a:r>
              <a:rPr lang="en-US" sz="2600" dirty="0" err="1"/>
              <a:t>voqelikning</a:t>
            </a:r>
            <a:r>
              <a:rPr lang="en-US" sz="2600" dirty="0"/>
              <a:t> </a:t>
            </a:r>
            <a:r>
              <a:rPr lang="en-US" sz="2600" dirty="0" err="1"/>
              <a:t>inson</a:t>
            </a:r>
            <a:r>
              <a:rPr lang="en-US" sz="2600" dirty="0"/>
              <a:t> </a:t>
            </a:r>
            <a:r>
              <a:rPr lang="en-US" sz="2600" dirty="0" err="1"/>
              <a:t>tafakkurida</a:t>
            </a:r>
            <a:r>
              <a:rPr lang="en-US" sz="2600" dirty="0"/>
              <a:t> </a:t>
            </a:r>
            <a:r>
              <a:rPr lang="en-US" sz="2600" dirty="0" err="1"/>
              <a:t>aks</a:t>
            </a:r>
            <a:r>
              <a:rPr lang="en-US" sz="2600" dirty="0"/>
              <a:t> </a:t>
            </a:r>
            <a:r>
              <a:rPr lang="en-US" sz="2600" dirty="0" err="1"/>
              <a:t>etishi</a:t>
            </a:r>
            <a:r>
              <a:rPr lang="en-US" sz="2600" dirty="0"/>
              <a:t>. </a:t>
            </a:r>
            <a:r>
              <a:rPr lang="en-US" sz="2600" dirty="0" err="1"/>
              <a:t>Kundalik</a:t>
            </a:r>
            <a:r>
              <a:rPr lang="en-US" sz="2600" dirty="0"/>
              <a:t> </a:t>
            </a:r>
            <a:r>
              <a:rPr lang="en-US" sz="2600" dirty="0" err="1"/>
              <a:t>tasavvurimizda</a:t>
            </a:r>
            <a:r>
              <a:rPr lang="en-US" sz="2600" dirty="0"/>
              <a:t> </a:t>
            </a:r>
            <a:r>
              <a:rPr lang="en-US" sz="2600" dirty="0" err="1"/>
              <a:t>nimaning</a:t>
            </a:r>
            <a:r>
              <a:rPr lang="en-US" sz="2600" dirty="0"/>
              <a:t> </a:t>
            </a:r>
            <a:r>
              <a:rPr lang="en-US" sz="2600" dirty="0" err="1"/>
              <a:t>nima</a:t>
            </a:r>
            <a:r>
              <a:rPr lang="en-US" sz="2600" dirty="0"/>
              <a:t> </a:t>
            </a:r>
            <a:r>
              <a:rPr lang="en-US" sz="2600" dirty="0" err="1"/>
              <a:t>ekanligiga</a:t>
            </a:r>
            <a:r>
              <a:rPr lang="en-US" sz="2600" dirty="0"/>
              <a:t> </a:t>
            </a:r>
            <a:r>
              <a:rPr lang="en-US" sz="2600" dirty="0" err="1"/>
              <a:t>ishonsak</a:t>
            </a:r>
            <a:r>
              <a:rPr lang="en-US" sz="2600" dirty="0"/>
              <a:t> </a:t>
            </a:r>
            <a:r>
              <a:rPr lang="en-US" sz="2600" dirty="0" err="1"/>
              <a:t>va</a:t>
            </a:r>
            <a:r>
              <a:rPr lang="en-US" sz="2600" dirty="0"/>
              <a:t> </a:t>
            </a:r>
            <a:r>
              <a:rPr lang="en-US" sz="2600" dirty="0" err="1"/>
              <a:t>bu</a:t>
            </a:r>
            <a:r>
              <a:rPr lang="en-US" sz="2600" dirty="0"/>
              <a:t> </a:t>
            </a:r>
            <a:r>
              <a:rPr lang="en-US" sz="2600" dirty="0" err="1"/>
              <a:t>ishonchimiz</a:t>
            </a:r>
            <a:r>
              <a:rPr lang="en-US" sz="2600" dirty="0"/>
              <a:t> biz </a:t>
            </a:r>
            <a:r>
              <a:rPr lang="en-US" sz="2600" dirty="0" err="1"/>
              <a:t>odatlangan</a:t>
            </a:r>
            <a:r>
              <a:rPr lang="en-US" sz="2600" dirty="0"/>
              <a:t> </a:t>
            </a:r>
            <a:r>
              <a:rPr lang="en-US" sz="2600" dirty="0" err="1"/>
              <a:t>voqea</a:t>
            </a:r>
            <a:r>
              <a:rPr lang="en-US" sz="2600" dirty="0"/>
              <a:t> </a:t>
            </a:r>
            <a:r>
              <a:rPr lang="en-US" sz="2600" dirty="0" err="1"/>
              <a:t>va</a:t>
            </a:r>
            <a:r>
              <a:rPr lang="en-US" sz="2600" dirty="0"/>
              <a:t> </a:t>
            </a:r>
            <a:r>
              <a:rPr lang="en-US" sz="2600" dirty="0" err="1"/>
              <a:t>xodisalarga</a:t>
            </a:r>
            <a:r>
              <a:rPr lang="en-US" sz="2600" dirty="0"/>
              <a:t> (</a:t>
            </a:r>
            <a:r>
              <a:rPr lang="en-US" sz="2600" dirty="0" err="1"/>
              <a:t>qoidalarga</a:t>
            </a:r>
            <a:r>
              <a:rPr lang="en-US" sz="2600" dirty="0"/>
              <a:t>) </a:t>
            </a:r>
            <a:r>
              <a:rPr lang="en-US" sz="2600" dirty="0" err="1"/>
              <a:t>zid</a:t>
            </a:r>
            <a:r>
              <a:rPr lang="en-US" sz="2600" dirty="0"/>
              <a:t> </a:t>
            </a:r>
            <a:r>
              <a:rPr lang="en-US" sz="2600" dirty="0" err="1"/>
              <a:t>kelmasa</a:t>
            </a:r>
            <a:r>
              <a:rPr lang="en-US" sz="2600" dirty="0"/>
              <a:t>, </a:t>
            </a:r>
            <a:r>
              <a:rPr lang="en-US" sz="2600" dirty="0" err="1"/>
              <a:t>bunday</a:t>
            </a:r>
            <a:r>
              <a:rPr lang="en-US" sz="2600" dirty="0"/>
              <a:t> </a:t>
            </a:r>
            <a:r>
              <a:rPr lang="en-US" sz="2600" dirty="0" err="1"/>
              <a:t>ishonch</a:t>
            </a:r>
            <a:r>
              <a:rPr lang="en-US" sz="2600" dirty="0"/>
              <a:t> </a:t>
            </a:r>
            <a:r>
              <a:rPr lang="en-US" sz="2600" dirty="0" err="1"/>
              <a:t>bilim</a:t>
            </a:r>
            <a:r>
              <a:rPr lang="en-US" sz="2600" dirty="0"/>
              <a:t> </a:t>
            </a:r>
            <a:r>
              <a:rPr lang="en-US" sz="2600" dirty="0" err="1"/>
              <a:t>hisoblanadi</a:t>
            </a:r>
            <a:r>
              <a:rPr lang="en-US" sz="2600" dirty="0" smtClean="0"/>
              <a:t>.</a:t>
            </a:r>
            <a:endParaRPr lang="ru-RU" sz="2600" dirty="0"/>
          </a:p>
        </p:txBody>
      </p:sp>
    </p:spTree>
    <p:extLst>
      <p:ext uri="{BB962C8B-B14F-4D97-AF65-F5344CB8AC3E}">
        <p14:creationId xmlns:p14="http://schemas.microsoft.com/office/powerpoint/2010/main" val="37850723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14375" y="228600"/>
            <a:ext cx="10372725" cy="5314950"/>
          </a:xfrm>
        </p:spPr>
        <p:txBody>
          <a:bodyPr>
            <a:noAutofit/>
          </a:bodyPr>
          <a:lstStyle/>
          <a:p>
            <a:pPr marL="0" indent="447675" algn="just">
              <a:lnSpc>
                <a:spcPct val="100000"/>
              </a:lnSpc>
              <a:spcBef>
                <a:spcPts val="0"/>
              </a:spcBef>
              <a:buNone/>
            </a:pPr>
            <a:r>
              <a:rPr lang="en-US" sz="2600" dirty="0" err="1"/>
              <a:t>Voqelik</a:t>
            </a:r>
            <a:r>
              <a:rPr lang="en-US" sz="2600" dirty="0"/>
              <a:t> </a:t>
            </a:r>
            <a:r>
              <a:rPr lang="en-US" sz="2600" dirty="0" err="1"/>
              <a:t>haqidagi</a:t>
            </a:r>
            <a:r>
              <a:rPr lang="en-US" sz="2600" dirty="0"/>
              <a:t> </a:t>
            </a:r>
            <a:r>
              <a:rPr lang="en-US" sz="2600" dirty="0" err="1"/>
              <a:t>bilgan</a:t>
            </a:r>
            <a:r>
              <a:rPr lang="en-US" sz="2600" dirty="0"/>
              <a:t> </a:t>
            </a:r>
            <a:r>
              <a:rPr lang="en-US" sz="2600" dirty="0" err="1"/>
              <a:t>ma’lumotlarimiz</a:t>
            </a:r>
            <a:r>
              <a:rPr lang="en-US" sz="2600" dirty="0"/>
              <a:t> </a:t>
            </a:r>
            <a:r>
              <a:rPr lang="en-US" sz="2600" dirty="0" err="1"/>
              <a:t>bilim</a:t>
            </a:r>
            <a:r>
              <a:rPr lang="en-US" sz="2600" dirty="0"/>
              <a:t> </a:t>
            </a:r>
            <a:r>
              <a:rPr lang="en-US" sz="2600" dirty="0" err="1"/>
              <a:t>darajasiga</a:t>
            </a:r>
            <a:r>
              <a:rPr lang="en-US" sz="2600" dirty="0"/>
              <a:t> </a:t>
            </a:r>
            <a:r>
              <a:rPr lang="en-US" sz="2600" dirty="0" err="1"/>
              <a:t>ko’tarilishi</a:t>
            </a:r>
            <a:r>
              <a:rPr lang="en-US" sz="2600" dirty="0"/>
              <a:t> </a:t>
            </a:r>
            <a:r>
              <a:rPr lang="en-US" sz="2600" dirty="0" err="1"/>
              <a:t>uchun</a:t>
            </a:r>
            <a:r>
              <a:rPr lang="en-US" sz="2600" dirty="0"/>
              <a:t> </a:t>
            </a:r>
            <a:r>
              <a:rPr lang="en-US" sz="2600" dirty="0" err="1"/>
              <a:t>quyidagi</a:t>
            </a:r>
            <a:r>
              <a:rPr lang="en-US" sz="2600" dirty="0"/>
              <a:t> </a:t>
            </a:r>
            <a:r>
              <a:rPr lang="en-US" sz="2600" dirty="0" err="1"/>
              <a:t>shartlarni</a:t>
            </a:r>
            <a:r>
              <a:rPr lang="en-US" sz="2600" dirty="0"/>
              <a:t> </a:t>
            </a:r>
            <a:r>
              <a:rPr lang="en-US" sz="2600" dirty="0" err="1"/>
              <a:t>qanoatlantirishi</a:t>
            </a:r>
            <a:r>
              <a:rPr lang="en-US" sz="2600" dirty="0"/>
              <a:t> </a:t>
            </a:r>
            <a:r>
              <a:rPr lang="en-US" sz="2600" dirty="0" err="1"/>
              <a:t>lozim</a:t>
            </a:r>
            <a:r>
              <a:rPr lang="en-US" sz="2600" dirty="0"/>
              <a:t>; </a:t>
            </a:r>
            <a:r>
              <a:rPr lang="en-US" sz="2600" dirty="0" err="1"/>
              <a:t>birinchidan</a:t>
            </a:r>
            <a:r>
              <a:rPr lang="en-US" sz="2600" dirty="0"/>
              <a:t>, </a:t>
            </a:r>
            <a:r>
              <a:rPr lang="en-US" sz="2600" dirty="0" err="1"/>
              <a:t>bu</a:t>
            </a:r>
            <a:r>
              <a:rPr lang="en-US" sz="2600" dirty="0"/>
              <a:t> </a:t>
            </a:r>
            <a:r>
              <a:rPr lang="en-US" sz="2600" dirty="0" err="1"/>
              <a:t>ma’lumotlarning</a:t>
            </a:r>
            <a:r>
              <a:rPr lang="en-US" sz="2600" dirty="0"/>
              <a:t> </a:t>
            </a:r>
            <a:r>
              <a:rPr lang="en-US" sz="2600" dirty="0" err="1"/>
              <a:t>voqelikka</a:t>
            </a:r>
            <a:r>
              <a:rPr lang="en-US" sz="2600" dirty="0"/>
              <a:t> </a:t>
            </a:r>
            <a:r>
              <a:rPr lang="en-US" sz="2600" dirty="0" err="1"/>
              <a:t>mutanosibligi</a:t>
            </a:r>
            <a:r>
              <a:rPr lang="en-US" sz="2600" dirty="0"/>
              <a:t>; </a:t>
            </a:r>
            <a:r>
              <a:rPr lang="en-US" sz="2600" dirty="0" err="1"/>
              <a:t>ikkinchidan</a:t>
            </a:r>
            <a:r>
              <a:rPr lang="en-US" sz="2600" dirty="0"/>
              <a:t>, </a:t>
            </a:r>
            <a:r>
              <a:rPr lang="en-US" sz="2600" dirty="0" err="1"/>
              <a:t>yetarli</a:t>
            </a:r>
            <a:r>
              <a:rPr lang="en-US" sz="2600" dirty="0"/>
              <a:t> </a:t>
            </a:r>
            <a:r>
              <a:rPr lang="en-US" sz="2600" dirty="0" err="1"/>
              <a:t>darajada</a:t>
            </a:r>
            <a:r>
              <a:rPr lang="en-US" sz="2600" dirty="0"/>
              <a:t> </a:t>
            </a:r>
            <a:r>
              <a:rPr lang="en-US" sz="2600" dirty="0" err="1"/>
              <a:t>ishonarli</a:t>
            </a:r>
            <a:r>
              <a:rPr lang="en-US" sz="2600" dirty="0"/>
              <a:t> </a:t>
            </a:r>
            <a:r>
              <a:rPr lang="en-US" sz="2600" dirty="0" err="1"/>
              <a:t>bo’lishi</a:t>
            </a:r>
            <a:r>
              <a:rPr lang="en-US" sz="2600" dirty="0"/>
              <a:t>; </a:t>
            </a:r>
            <a:r>
              <a:rPr lang="en-US" sz="2600" dirty="0" err="1"/>
              <a:t>uchinchidan</a:t>
            </a:r>
            <a:r>
              <a:rPr lang="en-US" sz="2600" dirty="0"/>
              <a:t>, </a:t>
            </a:r>
            <a:r>
              <a:rPr lang="en-US" sz="2600" dirty="0" err="1"/>
              <a:t>bu</a:t>
            </a:r>
            <a:r>
              <a:rPr lang="en-US" sz="2600" dirty="0"/>
              <a:t> </a:t>
            </a:r>
            <a:r>
              <a:rPr lang="en-US" sz="2600" dirty="0" err="1"/>
              <a:t>ma’lumotlar</a:t>
            </a:r>
            <a:r>
              <a:rPr lang="en-US" sz="2600" dirty="0"/>
              <a:t> </a:t>
            </a:r>
            <a:r>
              <a:rPr lang="en-US" sz="2600" dirty="0" err="1"/>
              <a:t>dalillar</a:t>
            </a:r>
            <a:r>
              <a:rPr lang="en-US" sz="2600" dirty="0"/>
              <a:t> </a:t>
            </a:r>
            <a:r>
              <a:rPr lang="en-US" sz="2600" dirty="0" err="1"/>
              <a:t>bilan</a:t>
            </a:r>
            <a:r>
              <a:rPr lang="en-US" sz="2600" dirty="0"/>
              <a:t> </a:t>
            </a:r>
            <a:r>
              <a:rPr lang="en-US" sz="2600" dirty="0" err="1"/>
              <a:t>asoslangan</a:t>
            </a:r>
            <a:r>
              <a:rPr lang="en-US" sz="2600" dirty="0"/>
              <a:t> </a:t>
            </a:r>
            <a:r>
              <a:rPr lang="en-US" sz="2600" dirty="0" err="1"/>
              <a:t>bo’lishi</a:t>
            </a:r>
            <a:r>
              <a:rPr lang="en-US" sz="2600" dirty="0"/>
              <a:t> </a:t>
            </a:r>
            <a:r>
              <a:rPr lang="en-US" sz="2600" dirty="0" err="1"/>
              <a:t>lozim</a:t>
            </a:r>
            <a:r>
              <a:rPr lang="en-US" sz="2600" dirty="0"/>
              <a:t>. </a:t>
            </a:r>
            <a:r>
              <a:rPr lang="en-US" sz="2600" dirty="0" err="1"/>
              <a:t>Uchchala</a:t>
            </a:r>
            <a:r>
              <a:rPr lang="en-US" sz="2600" dirty="0"/>
              <a:t> </a:t>
            </a:r>
            <a:r>
              <a:rPr lang="en-US" sz="2600" dirty="0" err="1"/>
              <a:t>shart</a:t>
            </a:r>
            <a:r>
              <a:rPr lang="en-US" sz="2600" dirty="0"/>
              <a:t> </a:t>
            </a:r>
            <a:r>
              <a:rPr lang="en-US" sz="2600" dirty="0" err="1"/>
              <a:t>birgalikda</a:t>
            </a:r>
            <a:r>
              <a:rPr lang="en-US" sz="2600" dirty="0"/>
              <a:t> </a:t>
            </a:r>
            <a:r>
              <a:rPr lang="en-US" sz="2600" dirty="0" err="1"/>
              <a:t>mavjud</a:t>
            </a:r>
            <a:r>
              <a:rPr lang="en-US" sz="2600" dirty="0"/>
              <a:t> </a:t>
            </a:r>
            <a:r>
              <a:rPr lang="en-US" sz="2600" dirty="0" err="1"/>
              <a:t>ma’lumotlarni</a:t>
            </a:r>
            <a:r>
              <a:rPr lang="en-US" sz="2600" dirty="0"/>
              <a:t> </a:t>
            </a:r>
            <a:r>
              <a:rPr lang="en-US" sz="2600" dirty="0" err="1"/>
              <a:t>bilim</a:t>
            </a:r>
            <a:r>
              <a:rPr lang="en-US" sz="2600" dirty="0"/>
              <a:t> </a:t>
            </a:r>
            <a:r>
              <a:rPr lang="en-US" sz="2600" dirty="0" err="1"/>
              <a:t>darajasiga</a:t>
            </a:r>
            <a:r>
              <a:rPr lang="en-US" sz="2600" dirty="0"/>
              <a:t> </a:t>
            </a:r>
            <a:r>
              <a:rPr lang="en-US" sz="2600" dirty="0" err="1"/>
              <a:t>olib</a:t>
            </a:r>
            <a:r>
              <a:rPr lang="en-US" sz="2600" dirty="0"/>
              <a:t> </a:t>
            </a:r>
            <a:r>
              <a:rPr lang="en-US" sz="2600" dirty="0" err="1"/>
              <a:t>chiqadi</a:t>
            </a:r>
            <a:r>
              <a:rPr lang="en-US" sz="2600" dirty="0"/>
              <a:t>. </a:t>
            </a:r>
            <a:endParaRPr lang="ru-RU" sz="2600" dirty="0"/>
          </a:p>
          <a:p>
            <a:pPr marL="0" indent="447675" algn="just">
              <a:lnSpc>
                <a:spcPct val="100000"/>
              </a:lnSpc>
              <a:spcBef>
                <a:spcPts val="0"/>
              </a:spcBef>
              <a:buNone/>
            </a:pPr>
            <a:r>
              <a:rPr lang="en-US" sz="2600" dirty="0" err="1" smtClean="0"/>
              <a:t>Inson</a:t>
            </a:r>
            <a:r>
              <a:rPr lang="en-US" sz="2600" dirty="0" smtClean="0"/>
              <a:t> </a:t>
            </a:r>
            <a:r>
              <a:rPr lang="en-US" sz="2600" dirty="0" err="1" smtClean="0"/>
              <a:t>ijtimoiy</a:t>
            </a:r>
            <a:r>
              <a:rPr lang="en-US" sz="2600" dirty="0" smtClean="0"/>
              <a:t> </a:t>
            </a:r>
            <a:r>
              <a:rPr lang="en-US" sz="2600" dirty="0" err="1" smtClean="0"/>
              <a:t>taraqqiyot</a:t>
            </a:r>
            <a:r>
              <a:rPr lang="en-US" sz="2600" dirty="0" smtClean="0"/>
              <a:t> </a:t>
            </a:r>
            <a:r>
              <a:rPr lang="en-US" sz="2600" dirty="0" err="1" smtClean="0"/>
              <a:t>jarayonida</a:t>
            </a:r>
            <a:r>
              <a:rPr lang="en-US" sz="2600" dirty="0" smtClean="0"/>
              <a:t> </a:t>
            </a:r>
            <a:r>
              <a:rPr lang="en-US" sz="2600" dirty="0" err="1" smtClean="0"/>
              <a:t>bilmaslikdan</a:t>
            </a:r>
            <a:r>
              <a:rPr lang="en-US" sz="2600" dirty="0" smtClean="0"/>
              <a:t> </a:t>
            </a:r>
            <a:r>
              <a:rPr lang="en-US" sz="2600" dirty="0" err="1" smtClean="0"/>
              <a:t>bilishga</a:t>
            </a:r>
            <a:r>
              <a:rPr lang="en-US" sz="2600" dirty="0" smtClean="0"/>
              <a:t>, </a:t>
            </a:r>
            <a:r>
              <a:rPr lang="en-US" sz="2600" dirty="0" err="1" smtClean="0"/>
              <a:t>mavhum</a:t>
            </a:r>
            <a:r>
              <a:rPr lang="en-US" sz="2600" dirty="0" smtClean="0"/>
              <a:t> </a:t>
            </a:r>
            <a:r>
              <a:rPr lang="en-US" sz="2600" dirty="0" err="1" smtClean="0"/>
              <a:t>bilimlardan</a:t>
            </a:r>
            <a:r>
              <a:rPr lang="en-US" sz="2600" dirty="0" smtClean="0"/>
              <a:t> </a:t>
            </a:r>
            <a:r>
              <a:rPr lang="en-US" sz="2600" dirty="0" err="1" smtClean="0"/>
              <a:t>mukammal</a:t>
            </a:r>
            <a:r>
              <a:rPr lang="en-US" sz="2600" dirty="0" smtClean="0"/>
              <a:t> </a:t>
            </a:r>
            <a:r>
              <a:rPr lang="en-US" sz="2600" dirty="0" err="1" smtClean="0"/>
              <a:t>va</a:t>
            </a:r>
            <a:r>
              <a:rPr lang="en-US" sz="2600" dirty="0" smtClean="0"/>
              <a:t> </a:t>
            </a:r>
            <a:r>
              <a:rPr lang="en-US" sz="2600" dirty="0" err="1" smtClean="0"/>
              <a:t>aniq</a:t>
            </a:r>
            <a:r>
              <a:rPr lang="en-US" sz="2600" dirty="0" smtClean="0"/>
              <a:t> </a:t>
            </a:r>
            <a:r>
              <a:rPr lang="en-US" sz="2600" dirty="0" err="1" smtClean="0"/>
              <a:t>bilimlar</a:t>
            </a:r>
            <a:r>
              <a:rPr lang="en-US" sz="2600" dirty="0" smtClean="0"/>
              <a:t> </a:t>
            </a:r>
            <a:r>
              <a:rPr lang="en-US" sz="2600" dirty="0" err="1" smtClean="0"/>
              <a:t>hosil</a:t>
            </a:r>
            <a:r>
              <a:rPr lang="en-US" sz="2600" dirty="0" smtClean="0"/>
              <a:t> </a:t>
            </a:r>
            <a:r>
              <a:rPr lang="en-US" sz="2600" dirty="0" err="1" smtClean="0"/>
              <a:t>qilish</a:t>
            </a:r>
            <a:r>
              <a:rPr lang="en-US" sz="2600" dirty="0" smtClean="0"/>
              <a:t> </a:t>
            </a:r>
            <a:r>
              <a:rPr lang="en-US" sz="2600" dirty="0" err="1" smtClean="0"/>
              <a:t>tomon</a:t>
            </a:r>
            <a:r>
              <a:rPr lang="en-US" sz="2600" dirty="0" smtClean="0"/>
              <a:t> </a:t>
            </a:r>
            <a:r>
              <a:rPr lang="en-US" sz="2600" dirty="0" err="1" smtClean="0"/>
              <a:t>boradi</a:t>
            </a:r>
            <a:r>
              <a:rPr lang="en-US" sz="2600" dirty="0" smtClean="0"/>
              <a:t>. </a:t>
            </a:r>
            <a:r>
              <a:rPr lang="en-US" sz="2600" dirty="0" err="1" smtClean="0"/>
              <a:t>Kishining</a:t>
            </a:r>
            <a:r>
              <a:rPr lang="en-US" sz="2600" dirty="0" smtClean="0"/>
              <a:t> </a:t>
            </a:r>
            <a:r>
              <a:rPr lang="en-US" sz="2600" dirty="0" err="1" smtClean="0"/>
              <a:t>moddiy</a:t>
            </a:r>
            <a:r>
              <a:rPr lang="en-US" sz="2600" dirty="0" smtClean="0"/>
              <a:t> </a:t>
            </a:r>
            <a:r>
              <a:rPr lang="en-US" sz="2600" dirty="0" err="1" smtClean="0"/>
              <a:t>dunyo</a:t>
            </a:r>
            <a:r>
              <a:rPr lang="en-US" sz="2600" dirty="0" smtClean="0"/>
              <a:t> </a:t>
            </a:r>
            <a:r>
              <a:rPr lang="en-US" sz="2600" dirty="0" err="1" smtClean="0"/>
              <a:t>to’g’risidagi</a:t>
            </a:r>
            <a:r>
              <a:rPr lang="en-US" sz="2600" dirty="0" smtClean="0"/>
              <a:t> </a:t>
            </a:r>
            <a:r>
              <a:rPr lang="en-US" sz="2600" dirty="0" err="1" smtClean="0"/>
              <a:t>bilimi</a:t>
            </a:r>
            <a:r>
              <a:rPr lang="en-US" sz="2600" dirty="0" smtClean="0"/>
              <a:t> </a:t>
            </a:r>
            <a:r>
              <a:rPr lang="en-US" sz="2600" dirty="0" err="1" smtClean="0"/>
              <a:t>nisbiydir</a:t>
            </a:r>
            <a:r>
              <a:rPr lang="en-US" sz="2600" dirty="0" smtClean="0"/>
              <a:t>, u </a:t>
            </a:r>
            <a:r>
              <a:rPr lang="en-US" sz="2600" dirty="0" err="1" smtClean="0"/>
              <a:t>doim</a:t>
            </a:r>
            <a:r>
              <a:rPr lang="en-US" sz="2600" dirty="0" smtClean="0"/>
              <a:t> </a:t>
            </a:r>
            <a:r>
              <a:rPr lang="en-US" sz="2600" dirty="0" err="1" smtClean="0"/>
              <a:t>rivojlanib</a:t>
            </a:r>
            <a:r>
              <a:rPr lang="en-US" sz="2600" dirty="0" smtClean="0"/>
              <a:t> </a:t>
            </a:r>
            <a:r>
              <a:rPr lang="en-US" sz="2600" dirty="0" err="1" smtClean="0"/>
              <a:t>boradi</a:t>
            </a:r>
            <a:r>
              <a:rPr lang="en-US" sz="2600" dirty="0" smtClean="0"/>
              <a:t>. </a:t>
            </a:r>
            <a:r>
              <a:rPr lang="en-US" sz="2600" dirty="0" err="1" smtClean="0"/>
              <a:t>Bilim</a:t>
            </a:r>
            <a:r>
              <a:rPr lang="en-US" sz="2600" dirty="0" smtClean="0"/>
              <a:t> </a:t>
            </a:r>
            <a:r>
              <a:rPr lang="en-US" sz="2600" dirty="0" err="1" smtClean="0"/>
              <a:t>kundalik</a:t>
            </a:r>
            <a:r>
              <a:rPr lang="en-US" sz="2600" dirty="0" smtClean="0"/>
              <a:t> </a:t>
            </a:r>
            <a:r>
              <a:rPr lang="en-US" sz="2600" dirty="0" err="1" smtClean="0"/>
              <a:t>tajriba</a:t>
            </a:r>
            <a:r>
              <a:rPr lang="en-US" sz="2600" dirty="0" smtClean="0"/>
              <a:t>, </a:t>
            </a:r>
            <a:r>
              <a:rPr lang="en-US" sz="2600" dirty="0" err="1" smtClean="0"/>
              <a:t>kuzatish</a:t>
            </a:r>
            <a:r>
              <a:rPr lang="en-US" sz="2600" dirty="0" smtClean="0"/>
              <a:t> </a:t>
            </a:r>
            <a:r>
              <a:rPr lang="en-US" sz="2600" dirty="0" err="1" smtClean="0"/>
              <a:t>orqali</a:t>
            </a:r>
            <a:r>
              <a:rPr lang="en-US" sz="2600" dirty="0" smtClean="0"/>
              <a:t> </a:t>
            </a:r>
            <a:r>
              <a:rPr lang="en-US" sz="2600" dirty="0" err="1" smtClean="0"/>
              <a:t>to’planadi</a:t>
            </a:r>
            <a:r>
              <a:rPr lang="en-US" sz="2600" dirty="0" smtClean="0"/>
              <a:t>. </a:t>
            </a:r>
            <a:r>
              <a:rPr lang="en-US" sz="2600" dirty="0" err="1" smtClean="0"/>
              <a:t>Bilimlarni</a:t>
            </a:r>
            <a:r>
              <a:rPr lang="en-US" sz="2600" dirty="0" smtClean="0"/>
              <a:t> </a:t>
            </a:r>
            <a:r>
              <a:rPr lang="en-US" sz="2600" dirty="0" err="1" smtClean="0"/>
              <a:t>tadqiq</a:t>
            </a:r>
            <a:r>
              <a:rPr lang="en-US" sz="2600" dirty="0" smtClean="0"/>
              <a:t> </a:t>
            </a:r>
            <a:r>
              <a:rPr lang="en-US" sz="2600" dirty="0" err="1" smtClean="0"/>
              <a:t>etuvchi</a:t>
            </a:r>
            <a:r>
              <a:rPr lang="en-US" sz="2600" dirty="0" smtClean="0"/>
              <a:t> </a:t>
            </a:r>
            <a:r>
              <a:rPr lang="en-US" sz="2600" dirty="0" err="1" smtClean="0"/>
              <a:t>ta’limot-epistemologiyada</a:t>
            </a:r>
            <a:r>
              <a:rPr lang="en-US" sz="2600" dirty="0" smtClean="0"/>
              <a:t> </a:t>
            </a:r>
            <a:r>
              <a:rPr lang="en-US" sz="2600" dirty="0" err="1" smtClean="0"/>
              <a:t>pertsetiv</a:t>
            </a:r>
            <a:r>
              <a:rPr lang="en-US" sz="2600" dirty="0" smtClean="0"/>
              <a:t> (</a:t>
            </a:r>
            <a:r>
              <a:rPr lang="en-US" sz="2600" dirty="0" err="1" smtClean="0"/>
              <a:t>hissiy</a:t>
            </a:r>
            <a:r>
              <a:rPr lang="en-US" sz="2600" dirty="0" smtClean="0"/>
              <a:t>), </a:t>
            </a:r>
            <a:r>
              <a:rPr lang="en-US" sz="2600" dirty="0" err="1" smtClean="0"/>
              <a:t>hayotiy-kundalik</a:t>
            </a:r>
            <a:r>
              <a:rPr lang="en-US" sz="2600" dirty="0" smtClean="0"/>
              <a:t> (</a:t>
            </a:r>
            <a:r>
              <a:rPr lang="en-US" sz="2600" dirty="0" err="1" smtClean="0"/>
              <a:t>sog’lom</a:t>
            </a:r>
            <a:r>
              <a:rPr lang="en-US" sz="2600" dirty="0" smtClean="0"/>
              <a:t> </a:t>
            </a:r>
            <a:r>
              <a:rPr lang="en-US" sz="2600" dirty="0" err="1" smtClean="0"/>
              <a:t>aql</a:t>
            </a:r>
            <a:r>
              <a:rPr lang="en-US" sz="2600" dirty="0" smtClean="0"/>
              <a:t>) </a:t>
            </a:r>
            <a:r>
              <a:rPr lang="en-US" sz="2600" dirty="0" err="1" smtClean="0"/>
              <a:t>va</a:t>
            </a:r>
            <a:r>
              <a:rPr lang="en-US" sz="2600" dirty="0" smtClean="0"/>
              <a:t> </a:t>
            </a:r>
            <a:r>
              <a:rPr lang="en-US" sz="2600" dirty="0" err="1" smtClean="0"/>
              <a:t>ilmiy</a:t>
            </a:r>
            <a:r>
              <a:rPr lang="en-US" sz="2600" dirty="0" smtClean="0"/>
              <a:t> </a:t>
            </a:r>
            <a:r>
              <a:rPr lang="en-US" sz="2600" dirty="0" err="1" smtClean="0"/>
              <a:t>bilim</a:t>
            </a:r>
            <a:r>
              <a:rPr lang="en-US" sz="2600" dirty="0" smtClean="0"/>
              <a:t> </a:t>
            </a:r>
            <a:r>
              <a:rPr lang="en-US" sz="2600" dirty="0" err="1" smtClean="0"/>
              <a:t>shakllari</a:t>
            </a:r>
            <a:r>
              <a:rPr lang="en-US" sz="2600" dirty="0" smtClean="0"/>
              <a:t> </a:t>
            </a:r>
            <a:r>
              <a:rPr lang="en-US" sz="2600" dirty="0" err="1" smtClean="0"/>
              <a:t>ajratib</a:t>
            </a:r>
            <a:r>
              <a:rPr lang="en-US" sz="2600" dirty="0" smtClean="0"/>
              <a:t> </a:t>
            </a:r>
            <a:r>
              <a:rPr lang="en-US" sz="2600" dirty="0" err="1" smtClean="0"/>
              <a:t>ko’rsatiladi</a:t>
            </a:r>
            <a:r>
              <a:rPr lang="en-US" sz="2600" dirty="0" smtClean="0"/>
              <a:t>. </a:t>
            </a:r>
            <a:endParaRPr lang="ru-RU" sz="2600" dirty="0"/>
          </a:p>
        </p:txBody>
      </p:sp>
    </p:spTree>
    <p:extLst>
      <p:ext uri="{BB962C8B-B14F-4D97-AF65-F5344CB8AC3E}">
        <p14:creationId xmlns:p14="http://schemas.microsoft.com/office/powerpoint/2010/main" val="11209738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14375" y="228600"/>
            <a:ext cx="10372725" cy="5314950"/>
          </a:xfrm>
        </p:spPr>
        <p:txBody>
          <a:bodyPr>
            <a:noAutofit/>
          </a:bodyPr>
          <a:lstStyle/>
          <a:p>
            <a:pPr marL="0" indent="447675" algn="just">
              <a:lnSpc>
                <a:spcPct val="100000"/>
              </a:lnSpc>
              <a:spcBef>
                <a:spcPts val="0"/>
              </a:spcBef>
              <a:buNone/>
            </a:pPr>
            <a:r>
              <a:rPr lang="en-US" sz="2600" dirty="0" err="1" smtClean="0"/>
              <a:t>Ilmiy</a:t>
            </a:r>
            <a:r>
              <a:rPr lang="en-US" sz="2600" dirty="0" smtClean="0"/>
              <a:t> </a:t>
            </a:r>
            <a:r>
              <a:rPr lang="en-US" sz="2600" dirty="0" err="1" smtClean="0"/>
              <a:t>adabiyotlarda</a:t>
            </a:r>
            <a:r>
              <a:rPr lang="en-US" sz="2600" dirty="0" smtClean="0"/>
              <a:t> </a:t>
            </a:r>
            <a:r>
              <a:rPr lang="en-US" sz="2600" dirty="0" err="1" smtClean="0"/>
              <a:t>bilimlarning</a:t>
            </a:r>
            <a:r>
              <a:rPr lang="en-US" sz="2600" dirty="0" smtClean="0"/>
              <a:t> </a:t>
            </a:r>
            <a:r>
              <a:rPr lang="en-US" sz="2600" dirty="0" err="1" smtClean="0"/>
              <a:t>ilmiy</a:t>
            </a:r>
            <a:r>
              <a:rPr lang="en-US" sz="2600" dirty="0" smtClean="0"/>
              <a:t> </a:t>
            </a:r>
            <a:r>
              <a:rPr lang="en-US" sz="2600" dirty="0" err="1" smtClean="0"/>
              <a:t>va</a:t>
            </a:r>
            <a:r>
              <a:rPr lang="en-US" sz="2600" dirty="0" smtClean="0"/>
              <a:t> </a:t>
            </a:r>
            <a:r>
              <a:rPr lang="en-US" sz="2600" dirty="0" err="1" smtClean="0"/>
              <a:t>ilmdan</a:t>
            </a:r>
            <a:r>
              <a:rPr lang="en-US" sz="2600" dirty="0" smtClean="0"/>
              <a:t> </a:t>
            </a:r>
            <a:r>
              <a:rPr lang="en-US" sz="2600" dirty="0" err="1" smtClean="0"/>
              <a:t>tashqari</a:t>
            </a:r>
            <a:r>
              <a:rPr lang="en-US" sz="2600" dirty="0" smtClean="0"/>
              <a:t> </a:t>
            </a:r>
            <a:r>
              <a:rPr lang="en-US" sz="2600" dirty="0" err="1" smtClean="0"/>
              <a:t>shaklari</a:t>
            </a:r>
            <a:r>
              <a:rPr lang="en-US" sz="2600" dirty="0" smtClean="0"/>
              <a:t> ham </a:t>
            </a:r>
            <a:r>
              <a:rPr lang="en-US" sz="2600" dirty="0" err="1" smtClean="0"/>
              <a:t>farq</a:t>
            </a:r>
            <a:r>
              <a:rPr lang="en-US" sz="2600" dirty="0" smtClean="0"/>
              <a:t> </a:t>
            </a:r>
            <a:r>
              <a:rPr lang="en-US" sz="2600" dirty="0" err="1" smtClean="0"/>
              <a:t>qilinadi</a:t>
            </a:r>
            <a:r>
              <a:rPr lang="en-US" sz="2600" dirty="0" smtClean="0"/>
              <a:t>. </a:t>
            </a:r>
            <a:r>
              <a:rPr lang="en-US" sz="2600" dirty="0" err="1" smtClean="0"/>
              <a:t>Ilmdan</a:t>
            </a:r>
            <a:r>
              <a:rPr lang="en-US" sz="2600" dirty="0" smtClean="0"/>
              <a:t> </a:t>
            </a:r>
            <a:r>
              <a:rPr lang="en-US" sz="2600" dirty="0" err="1" smtClean="0"/>
              <a:t>tashqari</a:t>
            </a:r>
            <a:r>
              <a:rPr lang="en-US" sz="2600" dirty="0" smtClean="0"/>
              <a:t> </a:t>
            </a:r>
            <a:r>
              <a:rPr lang="en-US" sz="2600" dirty="0" err="1" smtClean="0"/>
              <a:t>bilimlarga</a:t>
            </a:r>
            <a:r>
              <a:rPr lang="en-US" sz="2600" dirty="0" smtClean="0"/>
              <a:t> </a:t>
            </a:r>
            <a:r>
              <a:rPr lang="en-US" sz="2600" dirty="0" err="1" smtClean="0"/>
              <a:t>madaniyat</a:t>
            </a:r>
            <a:r>
              <a:rPr lang="en-US" sz="2600" dirty="0" smtClean="0"/>
              <a:t>, </a:t>
            </a:r>
            <a:r>
              <a:rPr lang="en-US" sz="2600" dirty="0" err="1" smtClean="0"/>
              <a:t>adabiyot</a:t>
            </a:r>
            <a:r>
              <a:rPr lang="en-US" sz="2600" dirty="0" smtClean="0"/>
              <a:t>, </a:t>
            </a:r>
            <a:r>
              <a:rPr lang="en-US" sz="2600" dirty="0" err="1" smtClean="0"/>
              <a:t>san’at</a:t>
            </a:r>
            <a:r>
              <a:rPr lang="en-US" sz="2600" dirty="0" smtClean="0"/>
              <a:t>, </a:t>
            </a:r>
            <a:r>
              <a:rPr lang="en-US" sz="2600" dirty="0" err="1" smtClean="0"/>
              <a:t>mifologiya</a:t>
            </a:r>
            <a:r>
              <a:rPr lang="en-US" sz="2600" dirty="0" smtClean="0"/>
              <a:t>, din </a:t>
            </a:r>
            <a:r>
              <a:rPr lang="en-US" sz="2600" dirty="0" err="1" smtClean="0"/>
              <a:t>va</a:t>
            </a:r>
            <a:r>
              <a:rPr lang="en-US" sz="2600" dirty="0" smtClean="0"/>
              <a:t> </a:t>
            </a:r>
            <a:r>
              <a:rPr lang="en-US" sz="2600" dirty="0" err="1" smtClean="0"/>
              <a:t>sh.k</a:t>
            </a:r>
            <a:r>
              <a:rPr lang="en-US" sz="2600" dirty="0" smtClean="0"/>
              <a:t>. </a:t>
            </a:r>
            <a:r>
              <a:rPr lang="en-US" sz="2600" dirty="0" err="1" smtClean="0"/>
              <a:t>sohalarga</a:t>
            </a:r>
            <a:r>
              <a:rPr lang="en-US" sz="2600" dirty="0" smtClean="0"/>
              <a:t> </a:t>
            </a:r>
            <a:r>
              <a:rPr lang="en-US" sz="2600" dirty="0" err="1" smtClean="0"/>
              <a:t>oid</a:t>
            </a:r>
            <a:r>
              <a:rPr lang="en-US" sz="2600" dirty="0" smtClean="0"/>
              <a:t> </a:t>
            </a:r>
            <a:r>
              <a:rPr lang="en-US" sz="2600" dirty="0" err="1" smtClean="0"/>
              <a:t>bilimlar</a:t>
            </a:r>
            <a:r>
              <a:rPr lang="en-US" sz="2600" dirty="0" smtClean="0"/>
              <a:t> </a:t>
            </a:r>
            <a:r>
              <a:rPr lang="en-US" sz="2600" dirty="0" err="1" smtClean="0"/>
              <a:t>kiradi</a:t>
            </a:r>
            <a:r>
              <a:rPr lang="en-US" sz="2600" dirty="0" smtClean="0"/>
              <a:t>. </a:t>
            </a:r>
            <a:r>
              <a:rPr lang="en-US" sz="2600" dirty="0" err="1" smtClean="0"/>
              <a:t>Odatdagi</a:t>
            </a:r>
            <a:r>
              <a:rPr lang="en-US" sz="2600" dirty="0" smtClean="0"/>
              <a:t> fan </a:t>
            </a:r>
            <a:r>
              <a:rPr lang="en-US" sz="2600" dirty="0" err="1" smtClean="0"/>
              <a:t>sohalarida</a:t>
            </a:r>
            <a:r>
              <a:rPr lang="en-US" sz="2600" dirty="0" smtClean="0"/>
              <a:t> </a:t>
            </a:r>
            <a:r>
              <a:rPr lang="en-US" sz="2600" dirty="0" err="1" smtClean="0"/>
              <a:t>tadqiq</a:t>
            </a:r>
            <a:r>
              <a:rPr lang="en-US" sz="2600" dirty="0" smtClean="0"/>
              <a:t> </a:t>
            </a:r>
            <a:r>
              <a:rPr lang="en-US" sz="2600" dirty="0" err="1" smtClean="0"/>
              <a:t>etiladigan</a:t>
            </a:r>
            <a:r>
              <a:rPr lang="en-US" sz="2600" dirty="0" smtClean="0"/>
              <a:t> </a:t>
            </a:r>
            <a:r>
              <a:rPr lang="en-US" sz="2600" dirty="0" err="1" smtClean="0"/>
              <a:t>bilimlar</a:t>
            </a:r>
            <a:r>
              <a:rPr lang="en-US" sz="2600" dirty="0" smtClean="0"/>
              <a:t> </a:t>
            </a:r>
            <a:r>
              <a:rPr lang="en-US" sz="2600" dirty="0" err="1" smtClean="0"/>
              <a:t>ekzotermik</a:t>
            </a:r>
            <a:r>
              <a:rPr lang="en-US" sz="2600" dirty="0" smtClean="0"/>
              <a:t> (</a:t>
            </a:r>
            <a:r>
              <a:rPr lang="en-US" sz="2600" dirty="0" err="1" smtClean="0"/>
              <a:t>ko’zga</a:t>
            </a:r>
            <a:r>
              <a:rPr lang="en-US" sz="2600" dirty="0" smtClean="0"/>
              <a:t> </a:t>
            </a:r>
            <a:r>
              <a:rPr lang="en-US" sz="2600" dirty="0" err="1" smtClean="0"/>
              <a:t>tashlanuvchan</a:t>
            </a:r>
            <a:r>
              <a:rPr lang="en-US" sz="2600" dirty="0" smtClean="0"/>
              <a:t>) </a:t>
            </a:r>
            <a:r>
              <a:rPr lang="en-US" sz="2600" dirty="0" err="1" smtClean="0"/>
              <a:t>bilimlar</a:t>
            </a:r>
            <a:r>
              <a:rPr lang="en-US" sz="2600" dirty="0" smtClean="0"/>
              <a:t> deb </a:t>
            </a:r>
            <a:r>
              <a:rPr lang="en-US" sz="2600" dirty="0" err="1" smtClean="0"/>
              <a:t>atalsa</a:t>
            </a:r>
            <a:r>
              <a:rPr lang="en-US" sz="2600" dirty="0" smtClean="0"/>
              <a:t>, </a:t>
            </a:r>
            <a:r>
              <a:rPr lang="en-US" sz="2600" dirty="0" err="1" smtClean="0"/>
              <a:t>astrologiya</a:t>
            </a:r>
            <a:r>
              <a:rPr lang="en-US" sz="2600" dirty="0" smtClean="0"/>
              <a:t>, </a:t>
            </a:r>
            <a:r>
              <a:rPr lang="en-US" sz="2600" dirty="0" err="1" smtClean="0"/>
              <a:t>va</a:t>
            </a:r>
            <a:r>
              <a:rPr lang="en-US" sz="2600" dirty="0" smtClean="0"/>
              <a:t> </a:t>
            </a:r>
            <a:r>
              <a:rPr lang="en-US" sz="2600" dirty="0" err="1" smtClean="0"/>
              <a:t>sh.k</a:t>
            </a:r>
            <a:r>
              <a:rPr lang="en-US" sz="2600" dirty="0" smtClean="0"/>
              <a:t> </a:t>
            </a:r>
            <a:r>
              <a:rPr lang="en-US" sz="2600" dirty="0" err="1" smtClean="0"/>
              <a:t>sohalarga</a:t>
            </a:r>
            <a:r>
              <a:rPr lang="en-US" sz="2600" dirty="0" smtClean="0"/>
              <a:t> </a:t>
            </a:r>
            <a:r>
              <a:rPr lang="en-US" sz="2600" dirty="0" err="1" smtClean="0"/>
              <a:t>oid</a:t>
            </a:r>
            <a:r>
              <a:rPr lang="en-US" sz="2600" dirty="0" smtClean="0"/>
              <a:t> </a:t>
            </a:r>
            <a:r>
              <a:rPr lang="en-US" sz="2600" dirty="0" err="1" smtClean="0"/>
              <a:t>bilimlar</a:t>
            </a:r>
            <a:r>
              <a:rPr lang="en-US" sz="2600" dirty="0" smtClean="0"/>
              <a:t> </a:t>
            </a:r>
            <a:r>
              <a:rPr lang="en-US" sz="2600" dirty="0" err="1" smtClean="0"/>
              <a:t>ezotermik</a:t>
            </a:r>
            <a:r>
              <a:rPr lang="en-US" sz="2600" dirty="0" smtClean="0"/>
              <a:t> (</a:t>
            </a:r>
            <a:r>
              <a:rPr lang="en-US" sz="2600" dirty="0" err="1" smtClean="0"/>
              <a:t>pinhoniy</a:t>
            </a:r>
            <a:r>
              <a:rPr lang="en-US" sz="2600" dirty="0" smtClean="0"/>
              <a:t>) </a:t>
            </a:r>
            <a:r>
              <a:rPr lang="en-US" sz="2600" dirty="0" err="1" smtClean="0"/>
              <a:t>bilimlar</a:t>
            </a:r>
            <a:r>
              <a:rPr lang="en-US" sz="2600" dirty="0" smtClean="0"/>
              <a:t> </a:t>
            </a:r>
            <a:r>
              <a:rPr lang="en-US" sz="2600" dirty="0" err="1" smtClean="0"/>
              <a:t>deyiladi</a:t>
            </a:r>
            <a:r>
              <a:rPr lang="en-US" sz="2600" dirty="0" smtClean="0"/>
              <a:t>. </a:t>
            </a:r>
          </a:p>
          <a:p>
            <a:pPr marL="0" indent="447675" algn="just">
              <a:lnSpc>
                <a:spcPct val="100000"/>
              </a:lnSpc>
              <a:spcBef>
                <a:spcPts val="0"/>
              </a:spcBef>
              <a:buNone/>
            </a:pPr>
            <a:r>
              <a:rPr lang="en-US" sz="2600" dirty="0" err="1" smtClean="0"/>
              <a:t>Ekzotermik</a:t>
            </a:r>
            <a:r>
              <a:rPr lang="en-US" sz="2600" dirty="0" smtClean="0"/>
              <a:t> </a:t>
            </a:r>
            <a:r>
              <a:rPr lang="en-US" sz="2600" dirty="0" err="1"/>
              <a:t>bilimlar</a:t>
            </a:r>
            <a:r>
              <a:rPr lang="en-US" sz="2600" dirty="0"/>
              <a:t> </a:t>
            </a:r>
            <a:r>
              <a:rPr lang="en-US" sz="2600" dirty="0" err="1"/>
              <a:t>ilm</a:t>
            </a:r>
            <a:r>
              <a:rPr lang="en-US" sz="2600" dirty="0"/>
              <a:t> fan </a:t>
            </a:r>
            <a:r>
              <a:rPr lang="en-US" sz="2600" dirty="0" err="1"/>
              <a:t>qoidalariga</a:t>
            </a:r>
            <a:r>
              <a:rPr lang="en-US" sz="2600" dirty="0"/>
              <a:t> </a:t>
            </a:r>
            <a:r>
              <a:rPr lang="en-US" sz="2600" dirty="0" err="1"/>
              <a:t>zil</a:t>
            </a:r>
            <a:r>
              <a:rPr lang="en-US" sz="2600" dirty="0"/>
              <a:t> </a:t>
            </a:r>
            <a:r>
              <a:rPr lang="en-US" sz="2600" dirty="0" err="1"/>
              <a:t>kelmaydigan</a:t>
            </a:r>
            <a:r>
              <a:rPr lang="en-US" sz="2600" dirty="0"/>
              <a:t> </a:t>
            </a:r>
            <a:r>
              <a:rPr lang="en-US" sz="2600" dirty="0" err="1"/>
              <a:t>bo’lsa</a:t>
            </a:r>
            <a:r>
              <a:rPr lang="en-US" sz="2600" dirty="0"/>
              <a:t>, </a:t>
            </a:r>
            <a:r>
              <a:rPr lang="en-US" sz="2600" dirty="0" err="1"/>
              <a:t>ezotermik</a:t>
            </a:r>
            <a:r>
              <a:rPr lang="en-US" sz="2600" dirty="0"/>
              <a:t> </a:t>
            </a:r>
            <a:r>
              <a:rPr lang="en-US" sz="2600" dirty="0" err="1"/>
              <a:t>bilimlar</a:t>
            </a:r>
            <a:r>
              <a:rPr lang="en-US" sz="2600" dirty="0"/>
              <a:t> </a:t>
            </a:r>
            <a:r>
              <a:rPr lang="en-US" sz="2600" dirty="0" err="1"/>
              <a:t>bunday</a:t>
            </a:r>
            <a:r>
              <a:rPr lang="en-US" sz="2600" dirty="0"/>
              <a:t> </a:t>
            </a:r>
            <a:r>
              <a:rPr lang="en-US" sz="2600" dirty="0" err="1"/>
              <a:t>qoidalarga</a:t>
            </a:r>
            <a:r>
              <a:rPr lang="en-US" sz="2600" dirty="0"/>
              <a:t> </a:t>
            </a:r>
            <a:r>
              <a:rPr lang="en-US" sz="2600" dirty="0" err="1"/>
              <a:t>zid</a:t>
            </a:r>
            <a:r>
              <a:rPr lang="en-US" sz="2600" dirty="0"/>
              <a:t> </a:t>
            </a:r>
            <a:r>
              <a:rPr lang="en-US" sz="2600" dirty="0" err="1"/>
              <a:t>kelishi</a:t>
            </a:r>
            <a:r>
              <a:rPr lang="en-US" sz="2600" dirty="0"/>
              <a:t> </a:t>
            </a:r>
            <a:r>
              <a:rPr lang="en-US" sz="2600" dirty="0" err="1"/>
              <a:t>mumkin</a:t>
            </a:r>
            <a:r>
              <a:rPr lang="en-US" sz="2600" dirty="0"/>
              <a:t>.</a:t>
            </a:r>
          </a:p>
          <a:p>
            <a:pPr marL="0" indent="447675" algn="just">
              <a:lnSpc>
                <a:spcPct val="100000"/>
              </a:lnSpc>
              <a:spcBef>
                <a:spcPts val="0"/>
              </a:spcBef>
              <a:buNone/>
            </a:pPr>
            <a:r>
              <a:rPr lang="en-US" sz="2600" dirty="0" err="1"/>
              <a:t>Ilm</a:t>
            </a:r>
            <a:r>
              <a:rPr lang="en-US" sz="2600" dirty="0"/>
              <a:t> </a:t>
            </a:r>
            <a:r>
              <a:rPr lang="en-US" sz="2600" dirty="0" err="1"/>
              <a:t>kishining</a:t>
            </a:r>
            <a:r>
              <a:rPr lang="en-US" sz="2600" dirty="0"/>
              <a:t> </a:t>
            </a:r>
            <a:r>
              <a:rPr lang="en-US" sz="2600" dirty="0" err="1"/>
              <a:t>o’qish</a:t>
            </a:r>
            <a:r>
              <a:rPr lang="en-US" sz="2600" dirty="0"/>
              <a:t>, </a:t>
            </a:r>
            <a:r>
              <a:rPr lang="en-US" sz="2600" dirty="0" err="1"/>
              <a:t>o’rganish</a:t>
            </a:r>
            <a:r>
              <a:rPr lang="en-US" sz="2600" dirty="0"/>
              <a:t> </a:t>
            </a:r>
            <a:r>
              <a:rPr lang="en-US" sz="2600" dirty="0" err="1"/>
              <a:t>va</a:t>
            </a:r>
            <a:r>
              <a:rPr lang="en-US" sz="2600" dirty="0"/>
              <a:t> </a:t>
            </a:r>
            <a:r>
              <a:rPr lang="en-US" sz="2600" dirty="0" err="1"/>
              <a:t>hayotiy</a:t>
            </a:r>
            <a:r>
              <a:rPr lang="en-US" sz="2600" dirty="0"/>
              <a:t> </a:t>
            </a:r>
            <a:r>
              <a:rPr lang="en-US" sz="2600" dirty="0" err="1"/>
              <a:t>tajriba</a:t>
            </a:r>
            <a:r>
              <a:rPr lang="en-US" sz="2600" dirty="0"/>
              <a:t> </a:t>
            </a:r>
            <a:r>
              <a:rPr lang="en-US" sz="2600" dirty="0" err="1"/>
              <a:t>asosida</a:t>
            </a:r>
            <a:r>
              <a:rPr lang="en-US" sz="2600" dirty="0"/>
              <a:t> </a:t>
            </a:r>
            <a:r>
              <a:rPr lang="en-US" sz="2600" dirty="0" err="1"/>
              <a:t>orttirgan</a:t>
            </a:r>
            <a:r>
              <a:rPr lang="en-US" sz="2600" dirty="0"/>
              <a:t> </a:t>
            </a:r>
            <a:r>
              <a:rPr lang="en-US" sz="2600" dirty="0" err="1"/>
              <a:t>bilimi</a:t>
            </a:r>
            <a:r>
              <a:rPr lang="en-US" sz="2600" dirty="0"/>
              <a:t>, </a:t>
            </a:r>
            <a:r>
              <a:rPr lang="en-US" sz="2600" dirty="0" err="1"/>
              <a:t>ma’lumoti</a:t>
            </a:r>
            <a:r>
              <a:rPr lang="en-US" sz="2600" dirty="0"/>
              <a:t>. </a:t>
            </a:r>
            <a:r>
              <a:rPr lang="en-US" sz="2600" dirty="0" err="1"/>
              <a:t>Ilm</a:t>
            </a:r>
            <a:r>
              <a:rPr lang="en-US" sz="2600" dirty="0"/>
              <a:t> </a:t>
            </a:r>
            <a:r>
              <a:rPr lang="en-US" sz="2600" dirty="0" err="1"/>
              <a:t>olimning</a:t>
            </a:r>
            <a:r>
              <a:rPr lang="en-US" sz="2600" dirty="0"/>
              <a:t> fan </a:t>
            </a:r>
            <a:r>
              <a:rPr lang="en-US" sz="2600" dirty="0" err="1"/>
              <a:t>bo’yicha</a:t>
            </a:r>
            <a:r>
              <a:rPr lang="en-US" sz="2600" dirty="0"/>
              <a:t> </a:t>
            </a:r>
            <a:r>
              <a:rPr lang="en-US" sz="2600" dirty="0" err="1"/>
              <a:t>aniqlangan</a:t>
            </a:r>
            <a:r>
              <a:rPr lang="en-US" sz="2600" dirty="0"/>
              <a:t> </a:t>
            </a:r>
            <a:r>
              <a:rPr lang="en-US" sz="2600" dirty="0" err="1"/>
              <a:t>yangi</a:t>
            </a:r>
            <a:r>
              <a:rPr lang="en-US" sz="2600" dirty="0"/>
              <a:t> </a:t>
            </a:r>
            <a:r>
              <a:rPr lang="en-US" sz="2600" dirty="0" err="1"/>
              <a:t>bilimlar</a:t>
            </a:r>
            <a:r>
              <a:rPr lang="en-US" sz="2600" dirty="0"/>
              <a:t> </a:t>
            </a:r>
            <a:r>
              <a:rPr lang="en-US" sz="2600" dirty="0" err="1"/>
              <a:t>manbai</a:t>
            </a:r>
            <a:r>
              <a:rPr lang="en-US" sz="2600" dirty="0"/>
              <a:t> ham </a:t>
            </a:r>
            <a:r>
              <a:rPr lang="en-US" sz="2600" dirty="0" err="1"/>
              <a:t>kiradi</a:t>
            </a:r>
            <a:r>
              <a:rPr lang="en-US" sz="2600" dirty="0"/>
              <a:t> (</a:t>
            </a:r>
            <a:r>
              <a:rPr lang="en-US" sz="2600" dirty="0" err="1"/>
              <a:t>misollar</a:t>
            </a:r>
            <a:r>
              <a:rPr lang="en-US" sz="2600" dirty="0"/>
              <a:t> </a:t>
            </a:r>
            <a:r>
              <a:rPr lang="en-US" sz="2600" dirty="0" err="1"/>
              <a:t>keltiriladi</a:t>
            </a:r>
            <a:r>
              <a:rPr lang="en-US" sz="2600" dirty="0"/>
              <a:t>).</a:t>
            </a:r>
          </a:p>
          <a:p>
            <a:pPr marL="0" indent="447675" algn="just">
              <a:lnSpc>
                <a:spcPct val="100000"/>
              </a:lnSpc>
              <a:spcBef>
                <a:spcPts val="0"/>
              </a:spcBef>
              <a:buNone/>
            </a:pPr>
            <a:endParaRPr lang="ru-RU" sz="2600" dirty="0"/>
          </a:p>
        </p:txBody>
      </p:sp>
    </p:spTree>
    <p:extLst>
      <p:ext uri="{BB962C8B-B14F-4D97-AF65-F5344CB8AC3E}">
        <p14:creationId xmlns:p14="http://schemas.microsoft.com/office/powerpoint/2010/main" val="3158839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19100" y="0"/>
            <a:ext cx="10972799" cy="5676900"/>
          </a:xfrm>
        </p:spPr>
        <p:txBody>
          <a:bodyPr>
            <a:noAutofit/>
          </a:bodyPr>
          <a:lstStyle/>
          <a:p>
            <a:pPr marL="0" indent="447675" algn="just">
              <a:lnSpc>
                <a:spcPct val="100000"/>
              </a:lnSpc>
              <a:spcBef>
                <a:spcPts val="0"/>
              </a:spcBef>
              <a:buNone/>
            </a:pPr>
            <a:r>
              <a:rPr lang="en-US" sz="2600" dirty="0" err="1" smtClean="0"/>
              <a:t>Ilm</a:t>
            </a:r>
            <a:r>
              <a:rPr lang="en-US" sz="2600" dirty="0" smtClean="0"/>
              <a:t> </a:t>
            </a:r>
            <a:r>
              <a:rPr lang="en-US" sz="2600" dirty="0"/>
              <a:t>- fan, </a:t>
            </a:r>
            <a:r>
              <a:rPr lang="en-US" sz="2600" dirty="0" err="1"/>
              <a:t>texnologiya</a:t>
            </a:r>
            <a:r>
              <a:rPr lang="en-US" sz="2600" dirty="0"/>
              <a:t> </a:t>
            </a:r>
            <a:r>
              <a:rPr lang="en-US" sz="2600" dirty="0" err="1"/>
              <a:t>va</a:t>
            </a:r>
            <a:r>
              <a:rPr lang="en-US" sz="2600" dirty="0"/>
              <a:t> </a:t>
            </a:r>
            <a:r>
              <a:rPr lang="en-US" sz="2600" dirty="0" err="1"/>
              <a:t>texnikaning</a:t>
            </a:r>
            <a:r>
              <a:rPr lang="en-US" sz="2600" dirty="0"/>
              <a:t> </a:t>
            </a:r>
            <a:r>
              <a:rPr lang="en-US" sz="2600" dirty="0" err="1"/>
              <a:t>oxirgi</a:t>
            </a:r>
            <a:r>
              <a:rPr lang="en-US" sz="2600" dirty="0"/>
              <a:t> </a:t>
            </a:r>
            <a:r>
              <a:rPr lang="en-US" sz="2600" dirty="0" err="1"/>
              <a:t>o’n</a:t>
            </a:r>
            <a:r>
              <a:rPr lang="en-US" sz="2600" dirty="0"/>
              <a:t> </a:t>
            </a:r>
            <a:r>
              <a:rPr lang="en-US" sz="2600" dirty="0" err="1"/>
              <a:t>yillarda</a:t>
            </a:r>
            <a:r>
              <a:rPr lang="en-US" sz="2600" dirty="0"/>
              <a:t> </a:t>
            </a:r>
            <a:r>
              <a:rPr lang="en-US" sz="2600" dirty="0" err="1"/>
              <a:t>beqiyos</a:t>
            </a:r>
            <a:r>
              <a:rPr lang="en-US" sz="2600" dirty="0"/>
              <a:t> </a:t>
            </a:r>
            <a:r>
              <a:rPr lang="en-US" sz="2600" dirty="0" err="1"/>
              <a:t>darajada</a:t>
            </a:r>
            <a:r>
              <a:rPr lang="en-US" sz="2600" dirty="0"/>
              <a:t> </a:t>
            </a:r>
            <a:r>
              <a:rPr lang="en-US" sz="2600" dirty="0" err="1"/>
              <a:t>gurkirab</a:t>
            </a:r>
            <a:r>
              <a:rPr lang="en-US" sz="2600" dirty="0"/>
              <a:t> </a:t>
            </a:r>
            <a:r>
              <a:rPr lang="en-US" sz="2600" dirty="0" err="1"/>
              <a:t>rivojlanishi</a:t>
            </a:r>
            <a:r>
              <a:rPr lang="en-US" sz="2600" dirty="0"/>
              <a:t> </a:t>
            </a:r>
            <a:r>
              <a:rPr lang="en-US" sz="2600" dirty="0" err="1"/>
              <a:t>moddalarning</a:t>
            </a:r>
            <a:r>
              <a:rPr lang="en-US" sz="2600" dirty="0"/>
              <a:t>, </a:t>
            </a:r>
            <a:r>
              <a:rPr lang="en-US" sz="2600" dirty="0" err="1"/>
              <a:t>jismlarning</a:t>
            </a:r>
            <a:r>
              <a:rPr lang="en-US" sz="2600" dirty="0"/>
              <a:t> </a:t>
            </a:r>
            <a:r>
              <a:rPr lang="en-US" sz="2600" dirty="0" err="1"/>
              <a:t>va</a:t>
            </a:r>
            <a:r>
              <a:rPr lang="en-US" sz="2600" dirty="0"/>
              <a:t> </a:t>
            </a:r>
            <a:r>
              <a:rPr lang="en-US" sz="2600" dirty="0" err="1"/>
              <a:t>tayyor</a:t>
            </a:r>
            <a:r>
              <a:rPr lang="en-US" sz="2600" dirty="0"/>
              <a:t> </a:t>
            </a:r>
            <a:r>
              <a:rPr lang="en-US" sz="2600" dirty="0" err="1"/>
              <a:t>mahsulotlarning</a:t>
            </a:r>
            <a:r>
              <a:rPr lang="en-US" sz="2600" dirty="0"/>
              <a:t> </a:t>
            </a:r>
            <a:r>
              <a:rPr lang="en-US" sz="2600" dirty="0" err="1"/>
              <a:t>tarkibi</a:t>
            </a:r>
            <a:r>
              <a:rPr lang="en-US" sz="2600" dirty="0"/>
              <a:t> </a:t>
            </a:r>
            <a:r>
              <a:rPr lang="en-US" sz="2600" dirty="0" err="1"/>
              <a:t>va</a:t>
            </a:r>
            <a:r>
              <a:rPr lang="en-US" sz="2600" dirty="0"/>
              <a:t> </a:t>
            </a:r>
            <a:r>
              <a:rPr lang="en-US" sz="2600" dirty="0" err="1"/>
              <a:t>strukturasini</a:t>
            </a:r>
            <a:r>
              <a:rPr lang="en-US" sz="2600" dirty="0"/>
              <a:t> </a:t>
            </a:r>
            <a:r>
              <a:rPr lang="en-US" sz="2600" dirty="0" err="1"/>
              <a:t>tadqiq</a:t>
            </a:r>
            <a:r>
              <a:rPr lang="en-US" sz="2600" dirty="0"/>
              <a:t>  </a:t>
            </a:r>
            <a:r>
              <a:rPr lang="en-US" sz="2600" dirty="0" err="1"/>
              <a:t>qilishning</a:t>
            </a:r>
            <a:r>
              <a:rPr lang="en-US" sz="2600" dirty="0"/>
              <a:t> </a:t>
            </a:r>
            <a:r>
              <a:rPr lang="en-US" sz="2600" dirty="0" err="1"/>
              <a:t>Yangi</a:t>
            </a:r>
            <a:r>
              <a:rPr lang="en-US" sz="2600" dirty="0"/>
              <a:t> </a:t>
            </a:r>
            <a:r>
              <a:rPr lang="en-US" sz="2600" dirty="0" err="1"/>
              <a:t>usullarini</a:t>
            </a:r>
            <a:r>
              <a:rPr lang="en-US" sz="2600" dirty="0"/>
              <a:t> </a:t>
            </a:r>
            <a:r>
              <a:rPr lang="en-US" sz="2600" dirty="0" err="1"/>
              <a:t>yaratilganligiga</a:t>
            </a:r>
            <a:r>
              <a:rPr lang="en-US" sz="2600" dirty="0"/>
              <a:t> ham </a:t>
            </a:r>
            <a:r>
              <a:rPr lang="en-US" sz="2600" dirty="0" err="1"/>
              <a:t>bog’liqdir</a:t>
            </a:r>
            <a:r>
              <a:rPr lang="en-US" sz="2600" dirty="0"/>
              <a:t>. «</a:t>
            </a:r>
            <a:r>
              <a:rPr lang="en-US" sz="2600" dirty="0" err="1"/>
              <a:t>Qachon</a:t>
            </a:r>
            <a:r>
              <a:rPr lang="en-US" sz="2600" dirty="0"/>
              <a:t> </a:t>
            </a:r>
            <a:r>
              <a:rPr lang="en-US" sz="2600" dirty="0" err="1"/>
              <a:t>o’lchov</a:t>
            </a:r>
            <a:r>
              <a:rPr lang="en-US" sz="2600" dirty="0"/>
              <a:t> </a:t>
            </a:r>
            <a:r>
              <a:rPr lang="en-US" sz="2600" dirty="0" err="1"/>
              <a:t>qilinsa</a:t>
            </a:r>
            <a:r>
              <a:rPr lang="en-US" sz="2600" dirty="0"/>
              <a:t>, </a:t>
            </a:r>
            <a:r>
              <a:rPr lang="en-US" sz="2600" dirty="0" err="1"/>
              <a:t>shunda</a:t>
            </a:r>
            <a:r>
              <a:rPr lang="en-US" sz="2600" dirty="0"/>
              <a:t> </a:t>
            </a:r>
            <a:r>
              <a:rPr lang="en-US" sz="2600" dirty="0" err="1"/>
              <a:t>ilm</a:t>
            </a:r>
            <a:r>
              <a:rPr lang="en-US" sz="2600" dirty="0"/>
              <a:t> </a:t>
            </a:r>
            <a:r>
              <a:rPr lang="en-US" sz="2600" dirty="0" err="1"/>
              <a:t>boshlanadi</a:t>
            </a:r>
            <a:r>
              <a:rPr lang="en-US" sz="2600" dirty="0"/>
              <a:t>» </a:t>
            </a:r>
            <a:r>
              <a:rPr lang="en-US" sz="2600" dirty="0" err="1"/>
              <a:t>yoki</a:t>
            </a:r>
            <a:r>
              <a:rPr lang="en-US" sz="2600" dirty="0"/>
              <a:t> «</a:t>
            </a:r>
            <a:r>
              <a:rPr lang="en-US" sz="2600" dirty="0" err="1"/>
              <a:t>Dunyoda</a:t>
            </a:r>
            <a:r>
              <a:rPr lang="en-US" sz="2600" dirty="0"/>
              <a:t> </a:t>
            </a:r>
            <a:r>
              <a:rPr lang="en-US" sz="2600" dirty="0" err="1"/>
              <a:t>zaharli</a:t>
            </a:r>
            <a:r>
              <a:rPr lang="en-US" sz="2600" dirty="0"/>
              <a:t> </a:t>
            </a:r>
            <a:r>
              <a:rPr lang="en-US" sz="2600" dirty="0" err="1"/>
              <a:t>va</a:t>
            </a:r>
            <a:r>
              <a:rPr lang="en-US" sz="2600" dirty="0"/>
              <a:t> </a:t>
            </a:r>
            <a:r>
              <a:rPr lang="en-US" sz="2600" dirty="0" err="1"/>
              <a:t>zararli</a:t>
            </a:r>
            <a:r>
              <a:rPr lang="en-US" sz="2600" dirty="0"/>
              <a:t> </a:t>
            </a:r>
            <a:r>
              <a:rPr lang="en-US" sz="2600" dirty="0" err="1"/>
              <a:t>narsalar</a:t>
            </a:r>
            <a:r>
              <a:rPr lang="en-US" sz="2600" dirty="0"/>
              <a:t> </a:t>
            </a:r>
            <a:r>
              <a:rPr lang="en-US" sz="2600" dirty="0" err="1"/>
              <a:t>bo’lmaydi</a:t>
            </a:r>
            <a:r>
              <a:rPr lang="en-US" sz="2600" dirty="0"/>
              <a:t>, </a:t>
            </a:r>
            <a:r>
              <a:rPr lang="en-US" sz="2600" dirty="0" err="1"/>
              <a:t>faqat</a:t>
            </a:r>
            <a:r>
              <a:rPr lang="en-US" sz="2600" dirty="0"/>
              <a:t> </a:t>
            </a:r>
            <a:r>
              <a:rPr lang="en-US" sz="2600" dirty="0" err="1"/>
              <a:t>zararli</a:t>
            </a:r>
            <a:r>
              <a:rPr lang="en-US" sz="2600" dirty="0"/>
              <a:t> </a:t>
            </a:r>
            <a:r>
              <a:rPr lang="en-US" sz="2600" dirty="0" err="1"/>
              <a:t>miqdor</a:t>
            </a:r>
            <a:r>
              <a:rPr lang="en-US" sz="2600" dirty="0"/>
              <a:t> </a:t>
            </a:r>
            <a:r>
              <a:rPr lang="en-US" sz="2600" dirty="0" err="1"/>
              <a:t>buladi</a:t>
            </a:r>
            <a:r>
              <a:rPr lang="en-US" sz="2600" dirty="0"/>
              <a:t>».</a:t>
            </a:r>
          </a:p>
          <a:p>
            <a:pPr marL="0" indent="447675" algn="just">
              <a:lnSpc>
                <a:spcPct val="100000"/>
              </a:lnSpc>
              <a:spcBef>
                <a:spcPts val="0"/>
              </a:spcBef>
              <a:buNone/>
            </a:pPr>
            <a:r>
              <a:rPr lang="en-US" sz="2600" dirty="0" err="1" smtClean="0"/>
              <a:t>Hozirgi</a:t>
            </a:r>
            <a:r>
              <a:rPr lang="en-US" sz="2600" dirty="0" smtClean="0"/>
              <a:t> </a:t>
            </a:r>
            <a:r>
              <a:rPr lang="en-US" sz="2600" dirty="0" err="1"/>
              <a:t>vaqtda</a:t>
            </a:r>
            <a:r>
              <a:rPr lang="en-US" sz="2600" dirty="0"/>
              <a:t> </a:t>
            </a:r>
            <a:r>
              <a:rPr lang="en-US" sz="2600" dirty="0" err="1"/>
              <a:t>kelib</a:t>
            </a:r>
            <a:r>
              <a:rPr lang="en-US" sz="2600" dirty="0"/>
              <a:t>, </a:t>
            </a:r>
            <a:r>
              <a:rPr lang="en-US" sz="2600" dirty="0" err="1"/>
              <a:t>har</a:t>
            </a:r>
            <a:r>
              <a:rPr lang="en-US" sz="2600" dirty="0"/>
              <a:t> </a:t>
            </a:r>
            <a:r>
              <a:rPr lang="en-US" sz="2600" dirty="0" err="1"/>
              <a:t>kuni</a:t>
            </a:r>
            <a:r>
              <a:rPr lang="en-US" sz="2600" dirty="0"/>
              <a:t> </a:t>
            </a:r>
            <a:r>
              <a:rPr lang="en-US" sz="2600" dirty="0" err="1"/>
              <a:t>yer</a:t>
            </a:r>
            <a:r>
              <a:rPr lang="en-US" sz="2600" dirty="0"/>
              <a:t> </a:t>
            </a:r>
            <a:r>
              <a:rPr lang="en-US" sz="2600" dirty="0" err="1"/>
              <a:t>yuzida</a:t>
            </a:r>
            <a:r>
              <a:rPr lang="en-US" sz="2600" dirty="0"/>
              <a:t> 300 </a:t>
            </a:r>
            <a:r>
              <a:rPr lang="en-US" sz="2600" dirty="0" err="1"/>
              <a:t>mingdan</a:t>
            </a:r>
            <a:r>
              <a:rPr lang="en-US" sz="2600" dirty="0"/>
              <a:t> </a:t>
            </a:r>
            <a:r>
              <a:rPr lang="en-US" sz="2600" dirty="0" err="1"/>
              <a:t>ortiq</a:t>
            </a:r>
            <a:r>
              <a:rPr lang="en-US" sz="2600" dirty="0"/>
              <a:t> </a:t>
            </a:r>
            <a:r>
              <a:rPr lang="en-US" sz="2600" dirty="0" err="1"/>
              <a:t>yangi</a:t>
            </a:r>
            <a:r>
              <a:rPr lang="en-US" sz="2600" dirty="0"/>
              <a:t> </a:t>
            </a:r>
            <a:r>
              <a:rPr lang="en-US" sz="2600" dirty="0" err="1"/>
              <a:t>moddalar</a:t>
            </a:r>
            <a:r>
              <a:rPr lang="en-US" sz="2600" dirty="0"/>
              <a:t> </a:t>
            </a:r>
            <a:r>
              <a:rPr lang="en-US" sz="2600" dirty="0" err="1"/>
              <a:t>sintez</a:t>
            </a:r>
            <a:r>
              <a:rPr lang="en-US" sz="2600" dirty="0"/>
              <a:t> </a:t>
            </a:r>
            <a:r>
              <a:rPr lang="en-US" sz="2600" dirty="0" err="1"/>
              <a:t>qilinib</a:t>
            </a:r>
            <a:r>
              <a:rPr lang="en-US" sz="2600" dirty="0"/>
              <a:t>, </a:t>
            </a:r>
            <a:r>
              <a:rPr lang="en-US" sz="2600" dirty="0" err="1"/>
              <a:t>ular</a:t>
            </a:r>
            <a:r>
              <a:rPr lang="en-US" sz="2600" dirty="0"/>
              <a:t> </a:t>
            </a:r>
            <a:r>
              <a:rPr lang="en-US" sz="2600" dirty="0" err="1"/>
              <a:t>asosida</a:t>
            </a:r>
            <a:r>
              <a:rPr lang="en-US" sz="2600" dirty="0"/>
              <a:t> </a:t>
            </a:r>
            <a:r>
              <a:rPr lang="en-US" sz="2600" dirty="0" err="1"/>
              <a:t>millionnlab</a:t>
            </a:r>
            <a:r>
              <a:rPr lang="en-US" sz="2600" dirty="0"/>
              <a:t>, </a:t>
            </a:r>
            <a:r>
              <a:rPr lang="en-US" sz="2600" dirty="0" err="1"/>
              <a:t>turli</a:t>
            </a:r>
            <a:r>
              <a:rPr lang="en-US" sz="2600" dirty="0"/>
              <a:t> </a:t>
            </a:r>
            <a:r>
              <a:rPr lang="en-US" sz="2600" dirty="0" err="1"/>
              <a:t>xil</a:t>
            </a:r>
            <a:r>
              <a:rPr lang="en-US" sz="2600" dirty="0"/>
              <a:t> </a:t>
            </a:r>
            <a:r>
              <a:rPr lang="en-US" sz="2600" dirty="0" err="1"/>
              <a:t>kompozitsiyalar</a:t>
            </a:r>
            <a:r>
              <a:rPr lang="en-US" sz="2600" dirty="0"/>
              <a:t> </a:t>
            </a:r>
            <a:r>
              <a:rPr lang="en-US" sz="2600" dirty="0" err="1"/>
              <a:t>yaratilmoqda</a:t>
            </a:r>
            <a:r>
              <a:rPr lang="en-US" sz="2600" dirty="0"/>
              <a:t>. </a:t>
            </a:r>
            <a:r>
              <a:rPr lang="en-US" sz="2600" dirty="0" err="1"/>
              <a:t>Bundan</a:t>
            </a:r>
            <a:r>
              <a:rPr lang="en-US" sz="2600" dirty="0"/>
              <a:t> </a:t>
            </a:r>
            <a:r>
              <a:rPr lang="en-US" sz="2600" dirty="0" err="1"/>
              <a:t>tashqari</a:t>
            </a:r>
            <a:r>
              <a:rPr lang="en-US" sz="2600" dirty="0"/>
              <a:t> </a:t>
            </a:r>
            <a:r>
              <a:rPr lang="en-US" sz="2600" dirty="0" err="1"/>
              <a:t>tadqiqotchi</a:t>
            </a:r>
            <a:r>
              <a:rPr lang="en-US" sz="2600" dirty="0"/>
              <a:t> </a:t>
            </a:r>
            <a:r>
              <a:rPr lang="en-US" sz="2600" dirty="0" err="1"/>
              <a:t>olimlar</a:t>
            </a:r>
            <a:r>
              <a:rPr lang="en-US" sz="2600" dirty="0"/>
              <a:t> </a:t>
            </a:r>
            <a:r>
              <a:rPr lang="en-US" sz="2600" dirty="0" err="1"/>
              <a:t>yarim</a:t>
            </a:r>
            <a:r>
              <a:rPr lang="en-US" sz="2600" dirty="0"/>
              <a:t> </a:t>
            </a:r>
            <a:r>
              <a:rPr lang="en-US" sz="2600" dirty="0" err="1"/>
              <a:t>asr</a:t>
            </a:r>
            <a:r>
              <a:rPr lang="en-US" sz="2600" dirty="0"/>
              <a:t> </a:t>
            </a:r>
            <a:r>
              <a:rPr lang="en-US" sz="2600" dirty="0" err="1"/>
              <a:t>olingiga</a:t>
            </a:r>
            <a:r>
              <a:rPr lang="en-US" sz="2600" dirty="0"/>
              <a:t> </a:t>
            </a:r>
            <a:r>
              <a:rPr lang="en-US" sz="2600" dirty="0" err="1"/>
              <a:t>nisbatan</a:t>
            </a:r>
            <a:r>
              <a:rPr lang="en-US" sz="2600" dirty="0"/>
              <a:t> </a:t>
            </a:r>
            <a:r>
              <a:rPr lang="en-US" sz="2600" dirty="0" err="1"/>
              <a:t>zamonaviy</a:t>
            </a:r>
            <a:r>
              <a:rPr lang="en-US" sz="2600" dirty="0"/>
              <a:t> </a:t>
            </a:r>
            <a:r>
              <a:rPr lang="en-US" sz="2600" dirty="0" err="1"/>
              <a:t>tadqiqot</a:t>
            </a:r>
            <a:r>
              <a:rPr lang="en-US" sz="2600" dirty="0"/>
              <a:t> </a:t>
            </a:r>
            <a:r>
              <a:rPr lang="en-US" sz="2600" dirty="0" err="1"/>
              <a:t>usullarini</a:t>
            </a:r>
            <a:r>
              <a:rPr lang="en-US" sz="2600" dirty="0"/>
              <a:t> </a:t>
            </a:r>
            <a:r>
              <a:rPr lang="en-US" sz="2600" dirty="0" err="1"/>
              <a:t>hisobiga</a:t>
            </a:r>
            <a:r>
              <a:rPr lang="en-US" sz="2600" dirty="0"/>
              <a:t> </a:t>
            </a:r>
            <a:r>
              <a:rPr lang="en-US" sz="2600" dirty="0" err="1"/>
              <a:t>vaqt</a:t>
            </a:r>
            <a:r>
              <a:rPr lang="en-US" sz="2600" dirty="0"/>
              <a:t> </a:t>
            </a:r>
            <a:r>
              <a:rPr lang="en-US" sz="2600" dirty="0" err="1"/>
              <a:t>birligi</a:t>
            </a:r>
            <a:r>
              <a:rPr lang="en-US" sz="2600" dirty="0"/>
              <a:t> </a:t>
            </a:r>
            <a:r>
              <a:rPr lang="en-US" sz="2600" dirty="0" err="1"/>
              <a:t>ichida</a:t>
            </a:r>
            <a:r>
              <a:rPr lang="en-US" sz="2600" dirty="0"/>
              <a:t> 5000 </a:t>
            </a:r>
            <a:r>
              <a:rPr lang="en-US" sz="2600" dirty="0" err="1"/>
              <a:t>marotaba</a:t>
            </a:r>
            <a:r>
              <a:rPr lang="en-US" sz="2600" dirty="0"/>
              <a:t> </a:t>
            </a:r>
            <a:r>
              <a:rPr lang="en-US" sz="2600" dirty="0" err="1"/>
              <a:t>ko’p</a:t>
            </a:r>
            <a:r>
              <a:rPr lang="en-US" sz="2600" dirty="0"/>
              <a:t> </a:t>
            </a:r>
            <a:r>
              <a:rPr lang="en-US" sz="2600" dirty="0" err="1"/>
              <a:t>ma’lumot</a:t>
            </a:r>
            <a:r>
              <a:rPr lang="en-US" sz="2600" dirty="0"/>
              <a:t> </a:t>
            </a:r>
            <a:r>
              <a:rPr lang="en-US" sz="2600" dirty="0" err="1"/>
              <a:t>olish</a:t>
            </a:r>
            <a:r>
              <a:rPr lang="en-US" sz="2600" dirty="0"/>
              <a:t> </a:t>
            </a:r>
            <a:r>
              <a:rPr lang="en-US" sz="2600" dirty="0" err="1"/>
              <a:t>imkoniyati</a:t>
            </a:r>
            <a:r>
              <a:rPr lang="en-US" sz="2600" dirty="0"/>
              <a:t> </a:t>
            </a:r>
            <a:r>
              <a:rPr lang="en-US" sz="2600" dirty="0" err="1"/>
              <a:t>egadirlar</a:t>
            </a:r>
            <a:r>
              <a:rPr lang="en-US" sz="2600" dirty="0" smtClean="0"/>
              <a:t>.</a:t>
            </a:r>
            <a:endParaRPr lang="en-US" sz="2600" dirty="0"/>
          </a:p>
        </p:txBody>
      </p:sp>
    </p:spTree>
    <p:extLst>
      <p:ext uri="{BB962C8B-B14F-4D97-AF65-F5344CB8AC3E}">
        <p14:creationId xmlns:p14="http://schemas.microsoft.com/office/powerpoint/2010/main" val="38544394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809624" y="228600"/>
            <a:ext cx="10420351" cy="5314950"/>
          </a:xfrm>
        </p:spPr>
        <p:txBody>
          <a:bodyPr>
            <a:noAutofit/>
          </a:bodyPr>
          <a:lstStyle/>
          <a:p>
            <a:pPr marL="0" indent="447675" algn="just">
              <a:lnSpc>
                <a:spcPct val="100000"/>
              </a:lnSpc>
              <a:spcBef>
                <a:spcPts val="0"/>
              </a:spcBef>
              <a:buNone/>
            </a:pPr>
            <a:r>
              <a:rPr lang="en-US" sz="2600" dirty="0" err="1"/>
              <a:t>Har</a:t>
            </a:r>
            <a:r>
              <a:rPr lang="en-US" sz="2600" dirty="0"/>
              <a:t> </a:t>
            </a:r>
            <a:r>
              <a:rPr lang="en-US" sz="2600" dirty="0" err="1"/>
              <a:t>qanday</a:t>
            </a:r>
            <a:r>
              <a:rPr lang="en-US" sz="2600" dirty="0"/>
              <a:t> </a:t>
            </a:r>
            <a:r>
              <a:rPr lang="en-US" sz="2600" dirty="0" err="1"/>
              <a:t>modda</a:t>
            </a:r>
            <a:r>
              <a:rPr lang="en-US" sz="2600" dirty="0"/>
              <a:t>, </a:t>
            </a:r>
            <a:r>
              <a:rPr lang="en-US" sz="2600" dirty="0" err="1"/>
              <a:t>jism</a:t>
            </a:r>
            <a:r>
              <a:rPr lang="en-US" sz="2600" dirty="0"/>
              <a:t>, material, </a:t>
            </a:r>
            <a:r>
              <a:rPr lang="en-US" sz="2600" dirty="0" err="1"/>
              <a:t>tayyor</a:t>
            </a:r>
            <a:r>
              <a:rPr lang="en-US" sz="2600" dirty="0"/>
              <a:t> </a:t>
            </a:r>
            <a:r>
              <a:rPr lang="en-US" sz="2600" dirty="0" err="1"/>
              <a:t>mahsulot</a:t>
            </a:r>
            <a:r>
              <a:rPr lang="en-US" sz="2600" dirty="0"/>
              <a:t> </a:t>
            </a:r>
            <a:r>
              <a:rPr lang="en-US" sz="2600" dirty="0" err="1"/>
              <a:t>o’zining</a:t>
            </a:r>
            <a:r>
              <a:rPr lang="en-US" sz="2600" dirty="0"/>
              <a:t> </a:t>
            </a:r>
            <a:r>
              <a:rPr lang="en-US" sz="2600" dirty="0" err="1"/>
              <a:t>sipetsifik</a:t>
            </a:r>
            <a:r>
              <a:rPr lang="en-US" sz="2600" dirty="0"/>
              <a:t> </a:t>
            </a:r>
            <a:r>
              <a:rPr lang="en-US" sz="2600" dirty="0" err="1"/>
              <a:t>xossalariga</a:t>
            </a:r>
            <a:r>
              <a:rPr lang="en-US" sz="2600" dirty="0"/>
              <a:t> </a:t>
            </a:r>
            <a:r>
              <a:rPr lang="en-US" sz="2600" dirty="0" err="1"/>
              <a:t>ega</a:t>
            </a:r>
            <a:r>
              <a:rPr lang="en-US" sz="2600" dirty="0"/>
              <a:t> </a:t>
            </a:r>
            <a:r>
              <a:rPr lang="en-US" sz="2600" dirty="0" err="1"/>
              <a:t>bo’lib</a:t>
            </a:r>
            <a:r>
              <a:rPr lang="en-US" sz="2600" dirty="0"/>
              <a:t>, </a:t>
            </a:r>
            <a:r>
              <a:rPr lang="en-US" sz="2600" dirty="0" err="1"/>
              <a:t>uning</a:t>
            </a:r>
            <a:r>
              <a:rPr lang="en-US" sz="2600" dirty="0"/>
              <a:t> </a:t>
            </a:r>
            <a:r>
              <a:rPr lang="en-US" sz="2600" dirty="0" err="1"/>
              <a:t>aynan</a:t>
            </a:r>
            <a:r>
              <a:rPr lang="en-US" sz="2600" dirty="0"/>
              <a:t> </a:t>
            </a:r>
            <a:r>
              <a:rPr lang="en-US" sz="2600" dirty="0" err="1"/>
              <a:t>ba’zi</a:t>
            </a:r>
            <a:r>
              <a:rPr lang="en-US" sz="2600" dirty="0"/>
              <a:t> </a:t>
            </a:r>
            <a:r>
              <a:rPr lang="en-US" sz="2600" dirty="0" err="1"/>
              <a:t>xossalari</a:t>
            </a:r>
            <a:r>
              <a:rPr lang="en-US" sz="2600" dirty="0"/>
              <a:t> </a:t>
            </a:r>
            <a:r>
              <a:rPr lang="en-US" sz="2600" dirty="0" err="1"/>
              <a:t>boshqa</a:t>
            </a:r>
            <a:r>
              <a:rPr lang="en-US" sz="2600" dirty="0"/>
              <a:t> </a:t>
            </a:r>
            <a:r>
              <a:rPr lang="en-US" sz="2600" dirty="0" err="1"/>
              <a:t>hech</a:t>
            </a:r>
            <a:r>
              <a:rPr lang="en-US" sz="2600" dirty="0"/>
              <a:t> </a:t>
            </a:r>
            <a:r>
              <a:rPr lang="en-US" sz="2600" dirty="0" err="1"/>
              <a:t>qanday</a:t>
            </a:r>
            <a:r>
              <a:rPr lang="en-US" sz="2600" dirty="0"/>
              <a:t> </a:t>
            </a:r>
            <a:r>
              <a:rPr lang="en-US" sz="2600" dirty="0" err="1"/>
              <a:t>materiyada</a:t>
            </a:r>
            <a:r>
              <a:rPr lang="en-US" sz="2600" dirty="0"/>
              <a:t> </a:t>
            </a:r>
            <a:r>
              <a:rPr lang="en-US" sz="2600" dirty="0" err="1"/>
              <a:t>takrorlanmaydi</a:t>
            </a:r>
            <a:r>
              <a:rPr lang="en-US" sz="2600" dirty="0"/>
              <a:t>. </a:t>
            </a:r>
            <a:r>
              <a:rPr lang="en-US" sz="2600" dirty="0" err="1"/>
              <a:t>Materiyaning</a:t>
            </a:r>
            <a:r>
              <a:rPr lang="en-US" sz="2600" dirty="0"/>
              <a:t> </a:t>
            </a:r>
            <a:r>
              <a:rPr lang="en-US" sz="2600" dirty="0" err="1"/>
              <a:t>xossalari</a:t>
            </a:r>
            <a:r>
              <a:rPr lang="en-US" sz="2600" dirty="0"/>
              <a:t> </a:t>
            </a:r>
            <a:r>
              <a:rPr lang="en-US" sz="2600" dirty="0" err="1"/>
              <a:t>avvalambor</a:t>
            </a:r>
            <a:r>
              <a:rPr lang="en-US" sz="2600" dirty="0"/>
              <a:t> </a:t>
            </a:r>
            <a:r>
              <a:rPr lang="en-US" sz="2600" dirty="0" err="1"/>
              <a:t>uning</a:t>
            </a:r>
            <a:r>
              <a:rPr lang="en-US" sz="2600" dirty="0"/>
              <a:t> </a:t>
            </a:r>
            <a:r>
              <a:rPr lang="en-US" sz="2600" dirty="0" err="1"/>
              <a:t>mikro</a:t>
            </a:r>
            <a:r>
              <a:rPr lang="en-US" sz="2600" dirty="0"/>
              <a:t>, </a:t>
            </a:r>
            <a:r>
              <a:rPr lang="en-US" sz="2600" dirty="0" err="1"/>
              <a:t>makro-strukturasi</a:t>
            </a:r>
            <a:r>
              <a:rPr lang="en-US" sz="2600" dirty="0"/>
              <a:t>, </a:t>
            </a:r>
            <a:r>
              <a:rPr lang="en-US" sz="2600" dirty="0" err="1"/>
              <a:t>tarkibi</a:t>
            </a:r>
            <a:r>
              <a:rPr lang="en-US" sz="2600" dirty="0"/>
              <a:t>, </a:t>
            </a:r>
            <a:r>
              <a:rPr lang="en-US" sz="2600" dirty="0" err="1"/>
              <a:t>tayyorlanish</a:t>
            </a:r>
            <a:r>
              <a:rPr lang="en-US" sz="2600" dirty="0"/>
              <a:t> </a:t>
            </a:r>
            <a:r>
              <a:rPr lang="en-US" sz="2600" dirty="0" err="1"/>
              <a:t>usuli</a:t>
            </a:r>
            <a:r>
              <a:rPr lang="en-US" sz="2600" dirty="0"/>
              <a:t>, </a:t>
            </a:r>
            <a:r>
              <a:rPr lang="en-US" sz="2600" dirty="0" err="1"/>
              <a:t>tarkibi</a:t>
            </a:r>
            <a:r>
              <a:rPr lang="en-US" sz="2600" dirty="0"/>
              <a:t> </a:t>
            </a:r>
            <a:r>
              <a:rPr lang="en-US" sz="2600" dirty="0" err="1"/>
              <a:t>va</a:t>
            </a:r>
            <a:r>
              <a:rPr lang="en-US" sz="2600" dirty="0"/>
              <a:t> </a:t>
            </a:r>
            <a:r>
              <a:rPr lang="en-US" sz="2600" dirty="0" err="1"/>
              <a:t>boshqalarga</a:t>
            </a:r>
            <a:r>
              <a:rPr lang="en-US" sz="2600" dirty="0"/>
              <a:t> </a:t>
            </a:r>
            <a:r>
              <a:rPr lang="en-US" sz="2600" dirty="0" err="1"/>
              <a:t>bog’liq</a:t>
            </a:r>
            <a:r>
              <a:rPr lang="en-US" sz="2600" dirty="0"/>
              <a:t>.</a:t>
            </a:r>
          </a:p>
          <a:p>
            <a:pPr marL="0" indent="447675" algn="just">
              <a:lnSpc>
                <a:spcPct val="100000"/>
              </a:lnSpc>
              <a:spcBef>
                <a:spcPts val="0"/>
              </a:spcBef>
              <a:buNone/>
            </a:pPr>
            <a:r>
              <a:rPr lang="en-US" sz="2600" dirty="0" err="1" smtClean="0"/>
              <a:t>Ilm</a:t>
            </a:r>
            <a:r>
              <a:rPr lang="en-US" sz="2600" dirty="0" smtClean="0"/>
              <a:t> </a:t>
            </a:r>
            <a:r>
              <a:rPr lang="en-US" sz="2600" dirty="0"/>
              <a:t>- </a:t>
            </a:r>
            <a:r>
              <a:rPr lang="en-US" sz="2600" dirty="0" err="1"/>
              <a:t>fanda</a:t>
            </a:r>
            <a:r>
              <a:rPr lang="en-US" sz="2600" dirty="0"/>
              <a:t> </a:t>
            </a:r>
            <a:r>
              <a:rPr lang="en-US" sz="2600" dirty="0" err="1"/>
              <a:t>ilg’or</a:t>
            </a:r>
            <a:r>
              <a:rPr lang="en-US" sz="2600" dirty="0"/>
              <a:t> </a:t>
            </a:r>
            <a:r>
              <a:rPr lang="en-US" sz="2600" dirty="0" err="1"/>
              <a:t>texnika</a:t>
            </a:r>
            <a:r>
              <a:rPr lang="en-US" sz="2600" dirty="0"/>
              <a:t>, </a:t>
            </a:r>
            <a:r>
              <a:rPr lang="en-US" sz="2600" dirty="0" err="1"/>
              <a:t>texnologiya</a:t>
            </a:r>
            <a:r>
              <a:rPr lang="en-US" sz="2600" dirty="0"/>
              <a:t>, </a:t>
            </a:r>
            <a:r>
              <a:rPr lang="en-US" sz="2600" dirty="0" err="1"/>
              <a:t>tadqikot</a:t>
            </a:r>
            <a:r>
              <a:rPr lang="en-US" sz="2600" dirty="0"/>
              <a:t> </a:t>
            </a:r>
            <a:r>
              <a:rPr lang="en-US" sz="2600" dirty="0" err="1"/>
              <a:t>uslublari</a:t>
            </a:r>
            <a:r>
              <a:rPr lang="en-US" sz="2600" dirty="0"/>
              <a:t>, </a:t>
            </a:r>
            <a:r>
              <a:rPr lang="en-US" sz="2600" dirty="0" err="1"/>
              <a:t>raqamli</a:t>
            </a:r>
            <a:r>
              <a:rPr lang="en-US" sz="2600" dirty="0"/>
              <a:t> </a:t>
            </a:r>
            <a:r>
              <a:rPr lang="en-US" sz="2600" dirty="0" err="1"/>
              <a:t>sistemelarinin</a:t>
            </a:r>
            <a:r>
              <a:rPr lang="en-US" sz="2600" dirty="0"/>
              <a:t> </a:t>
            </a:r>
            <a:r>
              <a:rPr lang="en-US" sz="2600" dirty="0" err="1"/>
              <a:t>yaratilishi</a:t>
            </a:r>
            <a:r>
              <a:rPr lang="en-US" sz="2600" dirty="0"/>
              <a:t> </a:t>
            </a:r>
            <a:r>
              <a:rPr lang="en-US" sz="2600" dirty="0" err="1"/>
              <a:t>ilmiy-tadqikotlarni</a:t>
            </a:r>
            <a:r>
              <a:rPr lang="en-US" sz="2600" dirty="0"/>
              <a:t> </a:t>
            </a:r>
            <a:r>
              <a:rPr lang="en-US" sz="2600" dirty="0" err="1"/>
              <a:t>tahlil</a:t>
            </a:r>
            <a:r>
              <a:rPr lang="en-US" sz="2600" dirty="0"/>
              <a:t> </a:t>
            </a:r>
            <a:r>
              <a:rPr lang="en-US" sz="2600" dirty="0" err="1"/>
              <a:t>qilishda</a:t>
            </a:r>
            <a:r>
              <a:rPr lang="en-US" sz="2600" dirty="0"/>
              <a:t> </a:t>
            </a:r>
            <a:r>
              <a:rPr lang="en-US" sz="2600" dirty="0" err="1"/>
              <a:t>va</a:t>
            </a:r>
            <a:r>
              <a:rPr lang="en-US" sz="2600" dirty="0"/>
              <a:t> </a:t>
            </a:r>
            <a:r>
              <a:rPr lang="en-US" sz="2600" dirty="0" err="1"/>
              <a:t>yaratishda</a:t>
            </a:r>
            <a:r>
              <a:rPr lang="en-US" sz="2600" dirty="0"/>
              <a:t> </a:t>
            </a:r>
            <a:r>
              <a:rPr lang="en-US" sz="2600" dirty="0" err="1"/>
              <a:t>ancha</a:t>
            </a:r>
            <a:r>
              <a:rPr lang="en-US" sz="2600" dirty="0"/>
              <a:t> </a:t>
            </a:r>
            <a:r>
              <a:rPr lang="en-US" sz="2600" dirty="0" err="1"/>
              <a:t>qulayliklar</a:t>
            </a:r>
            <a:r>
              <a:rPr lang="en-US" sz="2600" dirty="0"/>
              <a:t> </a:t>
            </a:r>
            <a:r>
              <a:rPr lang="en-US" sz="2600" dirty="0" err="1"/>
              <a:t>yaratdi</a:t>
            </a:r>
            <a:r>
              <a:rPr lang="en-US" sz="2600" dirty="0"/>
              <a:t>. </a:t>
            </a:r>
            <a:r>
              <a:rPr lang="en-US" sz="2600" dirty="0" err="1"/>
              <a:t>SHular</a:t>
            </a:r>
            <a:r>
              <a:rPr lang="en-US" sz="2600" dirty="0"/>
              <a:t> </a:t>
            </a:r>
            <a:r>
              <a:rPr lang="en-US" sz="2600" dirty="0" err="1"/>
              <a:t>jumlasiga</a:t>
            </a:r>
            <a:r>
              <a:rPr lang="en-US" sz="2600" dirty="0"/>
              <a:t> </a:t>
            </a:r>
            <a:r>
              <a:rPr lang="en-US" sz="2600" dirty="0" err="1"/>
              <a:t>standart</a:t>
            </a:r>
            <a:r>
              <a:rPr lang="en-US" sz="2600" dirty="0"/>
              <a:t> </a:t>
            </a:r>
            <a:r>
              <a:rPr lang="en-US" sz="2600" dirty="0" err="1"/>
              <a:t>asbob</a:t>
            </a:r>
            <a:r>
              <a:rPr lang="en-US" sz="2600" dirty="0"/>
              <a:t> </a:t>
            </a:r>
            <a:r>
              <a:rPr lang="en-US" sz="2600" dirty="0" err="1"/>
              <a:t>uskuna</a:t>
            </a:r>
            <a:r>
              <a:rPr lang="en-US" sz="2600" dirty="0"/>
              <a:t> </a:t>
            </a:r>
            <a:r>
              <a:rPr lang="en-US" sz="2600" dirty="0" err="1"/>
              <a:t>va</a:t>
            </a:r>
            <a:r>
              <a:rPr lang="en-US" sz="2600" dirty="0"/>
              <a:t> </a:t>
            </a:r>
            <a:r>
              <a:rPr lang="en-US" sz="2600" dirty="0" err="1"/>
              <a:t>qurilmalarning</a:t>
            </a:r>
            <a:r>
              <a:rPr lang="en-US" sz="2600" dirty="0"/>
              <a:t> </a:t>
            </a:r>
            <a:r>
              <a:rPr lang="en-US" sz="2600" dirty="0" err="1"/>
              <a:t>hamda</a:t>
            </a:r>
            <a:r>
              <a:rPr lang="en-US" sz="2600" dirty="0"/>
              <a:t> </a:t>
            </a:r>
            <a:r>
              <a:rPr lang="en-US" sz="2600" dirty="0" err="1"/>
              <a:t>uslublarning</a:t>
            </a:r>
            <a:r>
              <a:rPr lang="en-US" sz="2600" dirty="0"/>
              <a:t> </a:t>
            </a:r>
            <a:r>
              <a:rPr lang="en-US" sz="2600" dirty="0" err="1"/>
              <a:t>kirib</a:t>
            </a:r>
            <a:r>
              <a:rPr lang="en-US" sz="2600" dirty="0"/>
              <a:t>  </a:t>
            </a:r>
            <a:r>
              <a:rPr lang="en-US" sz="2600" dirty="0" err="1"/>
              <a:t>tadqikotlar</a:t>
            </a:r>
            <a:r>
              <a:rPr lang="en-US" sz="2600" dirty="0"/>
              <a:t> </a:t>
            </a:r>
            <a:r>
              <a:rPr lang="en-US" sz="2600" dirty="0" err="1"/>
              <a:t>jarayonlariga</a:t>
            </a:r>
            <a:r>
              <a:rPr lang="en-US" sz="2600" dirty="0"/>
              <a:t> </a:t>
            </a:r>
            <a:r>
              <a:rPr lang="en-US" sz="2600" dirty="0" err="1"/>
              <a:t>kirib</a:t>
            </a:r>
            <a:r>
              <a:rPr lang="en-US" sz="2600" dirty="0"/>
              <a:t> </a:t>
            </a:r>
            <a:r>
              <a:rPr lang="en-US" sz="2600" dirty="0" err="1"/>
              <a:t>kelishi</a:t>
            </a:r>
            <a:r>
              <a:rPr lang="en-US" sz="2600" dirty="0"/>
              <a:t> </a:t>
            </a:r>
            <a:r>
              <a:rPr lang="en-US" sz="2600" dirty="0" err="1"/>
              <a:t>yuqori</a:t>
            </a:r>
            <a:r>
              <a:rPr lang="en-US" sz="2600" dirty="0"/>
              <a:t> </a:t>
            </a:r>
            <a:r>
              <a:rPr lang="en-US" sz="2600" dirty="0" err="1"/>
              <a:t>aniqlikda</a:t>
            </a:r>
            <a:r>
              <a:rPr lang="en-US" sz="2600" dirty="0"/>
              <a:t> </a:t>
            </a:r>
            <a:r>
              <a:rPr lang="en-US" sz="2600" dirty="0" err="1"/>
              <a:t>ushbujarayonlarni</a:t>
            </a:r>
            <a:r>
              <a:rPr lang="en-US" sz="2600" dirty="0"/>
              <a:t> </a:t>
            </a:r>
            <a:r>
              <a:rPr lang="en-US" sz="2600" dirty="0" err="1"/>
              <a:t>olib</a:t>
            </a:r>
            <a:r>
              <a:rPr lang="en-US" sz="2600" dirty="0"/>
              <a:t> </a:t>
            </a:r>
            <a:r>
              <a:rPr lang="en-US" sz="2600" dirty="0" err="1"/>
              <a:t>borish</a:t>
            </a:r>
            <a:r>
              <a:rPr lang="en-US" sz="2600" dirty="0"/>
              <a:t> </a:t>
            </a:r>
            <a:r>
              <a:rPr lang="en-US" sz="2600" dirty="0" err="1"/>
              <a:t>hamda</a:t>
            </a:r>
            <a:r>
              <a:rPr lang="en-US" sz="2600" dirty="0"/>
              <a:t> </a:t>
            </a:r>
            <a:r>
              <a:rPr lang="en-US" sz="2600" dirty="0" err="1"/>
              <a:t>avtomatlashtirishga</a:t>
            </a:r>
            <a:r>
              <a:rPr lang="en-US" sz="2600" dirty="0"/>
              <a:t> </a:t>
            </a:r>
            <a:r>
              <a:rPr lang="en-US" sz="2600" dirty="0" err="1"/>
              <a:t>asos</a:t>
            </a:r>
            <a:r>
              <a:rPr lang="en-US" sz="2600" dirty="0"/>
              <a:t> </a:t>
            </a:r>
            <a:r>
              <a:rPr lang="en-US" sz="2600" dirty="0" err="1"/>
              <a:t>bo’ldi</a:t>
            </a:r>
            <a:r>
              <a:rPr lang="en-US" sz="2600" dirty="0" smtClean="0"/>
              <a:t>.</a:t>
            </a:r>
            <a:endParaRPr lang="en-US" sz="2600" dirty="0"/>
          </a:p>
        </p:txBody>
      </p:sp>
    </p:spTree>
    <p:extLst>
      <p:ext uri="{BB962C8B-B14F-4D97-AF65-F5344CB8AC3E}">
        <p14:creationId xmlns:p14="http://schemas.microsoft.com/office/powerpoint/2010/main" val="31381500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71500" y="466725"/>
            <a:ext cx="10582275" cy="5334000"/>
          </a:xfrm>
        </p:spPr>
        <p:txBody>
          <a:bodyPr>
            <a:noAutofit/>
          </a:bodyPr>
          <a:lstStyle/>
          <a:p>
            <a:pPr marL="0" indent="447675" algn="just">
              <a:lnSpc>
                <a:spcPct val="100000"/>
              </a:lnSpc>
              <a:spcBef>
                <a:spcPts val="0"/>
              </a:spcBef>
              <a:buNone/>
            </a:pPr>
            <a:r>
              <a:rPr lang="en-US" sz="2600" dirty="0"/>
              <a:t>10 </a:t>
            </a:r>
            <a:r>
              <a:rPr lang="en-US" sz="2600" dirty="0" err="1"/>
              <a:t>yil</a:t>
            </a:r>
            <a:r>
              <a:rPr lang="en-US" sz="2600" dirty="0"/>
              <a:t> </a:t>
            </a:r>
            <a:r>
              <a:rPr lang="en-US" sz="2600" dirty="0" err="1"/>
              <a:t>oldin</a:t>
            </a:r>
            <a:r>
              <a:rPr lang="en-US" sz="2600" dirty="0"/>
              <a:t> </a:t>
            </a:r>
            <a:r>
              <a:rPr lang="en-US" sz="2600" dirty="0" err="1"/>
              <a:t>katta-katta</a:t>
            </a:r>
            <a:r>
              <a:rPr lang="en-US" sz="2600" dirty="0"/>
              <a:t> </a:t>
            </a:r>
            <a:r>
              <a:rPr lang="en-US" sz="2600" dirty="0" err="1"/>
              <a:t>institutlar</a:t>
            </a:r>
            <a:r>
              <a:rPr lang="en-US" sz="2600" dirty="0"/>
              <a:t> </a:t>
            </a:r>
            <a:r>
              <a:rPr lang="en-US" sz="2600" dirty="0" err="1"/>
              <a:t>tadqiqot</a:t>
            </a:r>
            <a:r>
              <a:rPr lang="en-US" sz="2600" dirty="0"/>
              <a:t> </a:t>
            </a:r>
            <a:r>
              <a:rPr lang="en-US" sz="2600" dirty="0" err="1"/>
              <a:t>muassasalari</a:t>
            </a:r>
            <a:r>
              <a:rPr lang="en-US" sz="2600" dirty="0"/>
              <a:t> </a:t>
            </a:r>
            <a:r>
              <a:rPr lang="en-US" sz="2600" dirty="0" err="1"/>
              <a:t>ma’lum</a:t>
            </a:r>
            <a:r>
              <a:rPr lang="en-US" sz="2600" dirty="0"/>
              <a:t> </a:t>
            </a:r>
            <a:r>
              <a:rPr lang="en-US" sz="2600" dirty="0" err="1"/>
              <a:t>bir</a:t>
            </a:r>
            <a:r>
              <a:rPr lang="en-US" sz="2600" dirty="0"/>
              <a:t> </a:t>
            </a:r>
            <a:r>
              <a:rPr lang="en-US" sz="2600" dirty="0" err="1"/>
              <a:t>modda</a:t>
            </a:r>
            <a:r>
              <a:rPr lang="en-US" sz="2600" dirty="0"/>
              <a:t> </a:t>
            </a:r>
            <a:r>
              <a:rPr lang="en-US" sz="2600" dirty="0" err="1"/>
              <a:t>yoki</a:t>
            </a:r>
            <a:r>
              <a:rPr lang="en-US" sz="2600" dirty="0"/>
              <a:t> </a:t>
            </a:r>
            <a:r>
              <a:rPr lang="en-US" sz="2600" dirty="0" err="1"/>
              <a:t>jismni</a:t>
            </a:r>
            <a:r>
              <a:rPr lang="en-US" sz="2600" dirty="0"/>
              <a:t> </a:t>
            </a:r>
            <a:r>
              <a:rPr lang="en-US" sz="2600" dirty="0" err="1"/>
              <a:t>tahlil</a:t>
            </a:r>
            <a:r>
              <a:rPr lang="en-US" sz="2600" dirty="0"/>
              <a:t> </a:t>
            </a:r>
            <a:r>
              <a:rPr lang="en-US" sz="2600" dirty="0" err="1"/>
              <a:t>kilish</a:t>
            </a:r>
            <a:r>
              <a:rPr lang="en-US" sz="2600" dirty="0"/>
              <a:t> </a:t>
            </a:r>
            <a:r>
              <a:rPr lang="en-US" sz="2600" dirty="0" err="1"/>
              <a:t>uchun</a:t>
            </a:r>
            <a:r>
              <a:rPr lang="en-US" sz="2600" dirty="0"/>
              <a:t> 100 lab </a:t>
            </a:r>
            <a:r>
              <a:rPr lang="en-US" sz="2600" dirty="0" err="1"/>
              <a:t>odamlar</a:t>
            </a:r>
            <a:r>
              <a:rPr lang="en-US" sz="2600" dirty="0"/>
              <a:t> </a:t>
            </a:r>
            <a:r>
              <a:rPr lang="en-US" sz="2600" dirty="0" err="1"/>
              <a:t>yillar</a:t>
            </a:r>
            <a:r>
              <a:rPr lang="en-US" sz="2600" dirty="0"/>
              <a:t> </a:t>
            </a:r>
            <a:r>
              <a:rPr lang="en-US" sz="2600" dirty="0" err="1"/>
              <a:t>ishlagan</a:t>
            </a:r>
            <a:r>
              <a:rPr lang="en-US" sz="2600" dirty="0"/>
              <a:t> </a:t>
            </a:r>
            <a:r>
              <a:rPr lang="en-US" sz="2600" dirty="0" err="1"/>
              <a:t>bo’lsa</a:t>
            </a:r>
            <a:r>
              <a:rPr lang="en-US" sz="2600" dirty="0"/>
              <a:t>, </a:t>
            </a:r>
            <a:r>
              <a:rPr lang="en-US" sz="2600" dirty="0" err="1"/>
              <a:t>hozirga</a:t>
            </a:r>
            <a:r>
              <a:rPr lang="en-US" sz="2600" dirty="0"/>
              <a:t> </a:t>
            </a:r>
            <a:r>
              <a:rPr lang="en-US" sz="2600" dirty="0" err="1"/>
              <a:t>kelib</a:t>
            </a:r>
            <a:r>
              <a:rPr lang="en-US" sz="2600" dirty="0"/>
              <a:t>, </a:t>
            </a:r>
            <a:r>
              <a:rPr lang="en-US" sz="2600" dirty="0" err="1"/>
              <a:t>mobil</a:t>
            </a:r>
            <a:r>
              <a:rPr lang="en-US" sz="2600" dirty="0"/>
              <a:t> </a:t>
            </a:r>
            <a:r>
              <a:rPr lang="en-US" sz="2600" dirty="0" err="1"/>
              <a:t>telefonii</a:t>
            </a:r>
            <a:r>
              <a:rPr lang="en-US" sz="2600" dirty="0"/>
              <a:t>, </a:t>
            </a:r>
            <a:r>
              <a:rPr lang="en-US" sz="2600" dirty="0" err="1"/>
              <a:t>chaqmoq</a:t>
            </a:r>
            <a:r>
              <a:rPr lang="en-US" sz="2600" dirty="0"/>
              <a:t> tosh (</a:t>
            </a:r>
            <a:r>
              <a:rPr lang="en-US" sz="2600" dirty="0" err="1"/>
              <a:t>zajigalga</a:t>
            </a:r>
            <a:r>
              <a:rPr lang="en-US" sz="2600" dirty="0"/>
              <a:t>) </a:t>
            </a:r>
            <a:r>
              <a:rPr lang="en-US" sz="2600" dirty="0" err="1"/>
              <a:t>kattaligidagi</a:t>
            </a:r>
            <a:r>
              <a:rPr lang="en-US" sz="2600" dirty="0"/>
              <a:t> </a:t>
            </a:r>
            <a:r>
              <a:rPr lang="en-US" sz="2600" dirty="0" err="1"/>
              <a:t>asbobda</a:t>
            </a:r>
            <a:r>
              <a:rPr lang="en-US" sz="2600" dirty="0"/>
              <a:t> </a:t>
            </a:r>
            <a:r>
              <a:rPr lang="en-US" sz="2600" dirty="0" err="1"/>
              <a:t>yuqori</a:t>
            </a:r>
            <a:r>
              <a:rPr lang="en-US" sz="2600" dirty="0"/>
              <a:t> </a:t>
            </a:r>
            <a:r>
              <a:rPr lang="en-US" sz="2600" dirty="0" err="1"/>
              <a:t>tezlikda</a:t>
            </a:r>
            <a:r>
              <a:rPr lang="en-US" sz="2600" dirty="0"/>
              <a:t> </a:t>
            </a:r>
            <a:r>
              <a:rPr lang="en-US" sz="2600" dirty="0" err="1"/>
              <a:t>va</a:t>
            </a:r>
            <a:r>
              <a:rPr lang="en-US" sz="2600" dirty="0"/>
              <a:t> </a:t>
            </a:r>
            <a:r>
              <a:rPr lang="en-US" sz="2600" dirty="0" err="1"/>
              <a:t>absolyut</a:t>
            </a:r>
            <a:r>
              <a:rPr lang="en-US" sz="2600" dirty="0"/>
              <a:t> </a:t>
            </a:r>
            <a:r>
              <a:rPr lang="en-US" sz="2600" dirty="0" err="1"/>
              <a:t>aniqliklarda</a:t>
            </a:r>
            <a:r>
              <a:rPr lang="en-US" sz="2600" dirty="0"/>
              <a:t> </a:t>
            </a:r>
            <a:r>
              <a:rPr lang="en-US" sz="2600" dirty="0" err="1"/>
              <a:t>oqsil</a:t>
            </a:r>
            <a:r>
              <a:rPr lang="en-US" sz="2600" dirty="0"/>
              <a:t>, ferment, </a:t>
            </a:r>
            <a:r>
              <a:rPr lang="en-US" sz="2600" dirty="0" err="1"/>
              <a:t>immunlarni</a:t>
            </a:r>
            <a:r>
              <a:rPr lang="en-US" sz="2600" dirty="0"/>
              <a:t> </a:t>
            </a:r>
            <a:r>
              <a:rPr lang="en-US" sz="2600" dirty="0" err="1"/>
              <a:t>aniqlash</a:t>
            </a:r>
            <a:r>
              <a:rPr lang="en-US" sz="2600" dirty="0"/>
              <a:t> </a:t>
            </a:r>
            <a:r>
              <a:rPr lang="en-US" sz="2600" dirty="0" err="1"/>
              <a:t>imkoniyatlar</a:t>
            </a:r>
            <a:r>
              <a:rPr lang="en-US" sz="2600" dirty="0"/>
              <a:t> </a:t>
            </a:r>
            <a:r>
              <a:rPr lang="en-US" sz="2600" dirty="0" err="1"/>
              <a:t>mavjud</a:t>
            </a:r>
            <a:r>
              <a:rPr lang="en-US" sz="2600" dirty="0"/>
              <a:t>. </a:t>
            </a:r>
          </a:p>
          <a:p>
            <a:pPr marL="0" indent="447675" algn="just">
              <a:lnSpc>
                <a:spcPct val="100000"/>
              </a:lnSpc>
              <a:spcBef>
                <a:spcPts val="0"/>
              </a:spcBef>
              <a:buNone/>
            </a:pPr>
            <a:r>
              <a:rPr lang="en-US" sz="2600" dirty="0" err="1"/>
              <a:t>SHuning</a:t>
            </a:r>
            <a:r>
              <a:rPr lang="en-US" sz="2600" dirty="0"/>
              <a:t> </a:t>
            </a:r>
            <a:r>
              <a:rPr lang="en-US" sz="2600" dirty="0" err="1"/>
              <a:t>uchun</a:t>
            </a:r>
            <a:r>
              <a:rPr lang="en-US" sz="2600" dirty="0"/>
              <a:t> ham </a:t>
            </a:r>
            <a:r>
              <a:rPr lang="en-US" sz="2600" dirty="0" err="1"/>
              <a:t>oxirgi</a:t>
            </a:r>
            <a:r>
              <a:rPr lang="en-US" sz="2600" dirty="0"/>
              <a:t> </a:t>
            </a:r>
            <a:r>
              <a:rPr lang="en-US" sz="2600" dirty="0" err="1"/>
              <a:t>bir</a:t>
            </a:r>
            <a:r>
              <a:rPr lang="en-US" sz="2600" dirty="0"/>
              <a:t> </a:t>
            </a:r>
            <a:r>
              <a:rPr lang="en-US" sz="2600" dirty="0" err="1"/>
              <a:t>necha</a:t>
            </a:r>
            <a:r>
              <a:rPr lang="en-US" sz="2600" dirty="0"/>
              <a:t> </a:t>
            </a:r>
            <a:r>
              <a:rPr lang="en-US" sz="2600" dirty="0" err="1"/>
              <a:t>o’n</a:t>
            </a:r>
            <a:r>
              <a:rPr lang="en-US" sz="2600" dirty="0"/>
              <a:t> </a:t>
            </a:r>
            <a:r>
              <a:rPr lang="en-US" sz="2600" dirty="0" err="1"/>
              <a:t>yilarga</a:t>
            </a:r>
            <a:r>
              <a:rPr lang="en-US" sz="2600" dirty="0"/>
              <a:t> </a:t>
            </a:r>
            <a:r>
              <a:rPr lang="en-US" sz="2600" dirty="0" err="1"/>
              <a:t>nisbatan</a:t>
            </a:r>
            <a:r>
              <a:rPr lang="en-US" sz="2600" dirty="0"/>
              <a:t> </a:t>
            </a:r>
            <a:r>
              <a:rPr lang="en-US" sz="2600" dirty="0" err="1"/>
              <a:t>hozigi</a:t>
            </a:r>
            <a:r>
              <a:rPr lang="en-US" sz="2600" dirty="0"/>
              <a:t> </a:t>
            </a:r>
            <a:r>
              <a:rPr lang="en-US" sz="2600" dirty="0" err="1"/>
              <a:t>paytda</a:t>
            </a:r>
            <a:r>
              <a:rPr lang="en-US" sz="2600" dirty="0"/>
              <a:t> 10000 </a:t>
            </a:r>
            <a:r>
              <a:rPr lang="en-US" sz="2600" dirty="0" err="1"/>
              <a:t>marta</a:t>
            </a:r>
            <a:r>
              <a:rPr lang="en-US" sz="2600" dirty="0"/>
              <a:t> </a:t>
            </a:r>
            <a:r>
              <a:rPr lang="en-US" sz="2600" dirty="0" err="1"/>
              <a:t>kichik</a:t>
            </a:r>
            <a:r>
              <a:rPr lang="en-US" sz="2600" dirty="0"/>
              <a:t> </a:t>
            </a:r>
            <a:r>
              <a:rPr lang="en-US" sz="2600" dirty="0" err="1"/>
              <a:t>o’lchamdagi</a:t>
            </a:r>
            <a:r>
              <a:rPr lang="en-US" sz="2600" dirty="0"/>
              <a:t> </a:t>
            </a:r>
            <a:r>
              <a:rPr lang="en-US" sz="2600" dirty="0" err="1"/>
              <a:t>qurilma</a:t>
            </a:r>
            <a:r>
              <a:rPr lang="en-US" sz="2600" dirty="0"/>
              <a:t> –</a:t>
            </a:r>
            <a:r>
              <a:rPr lang="en-US" sz="2600" dirty="0" err="1"/>
              <a:t>asboblarda</a:t>
            </a:r>
            <a:r>
              <a:rPr lang="en-US" sz="2600" dirty="0"/>
              <a:t> 10000 </a:t>
            </a:r>
            <a:r>
              <a:rPr lang="en-US" sz="2600" dirty="0" err="1"/>
              <a:t>marta</a:t>
            </a:r>
            <a:r>
              <a:rPr lang="en-US" sz="2600" dirty="0"/>
              <a:t> </a:t>
            </a:r>
            <a:r>
              <a:rPr lang="en-US" sz="2600" dirty="0" err="1"/>
              <a:t>kichik</a:t>
            </a:r>
            <a:r>
              <a:rPr lang="en-US" sz="2600" dirty="0"/>
              <a:t>, </a:t>
            </a:r>
            <a:r>
              <a:rPr lang="en-US" sz="2600" dirty="0" err="1"/>
              <a:t>kam</a:t>
            </a:r>
            <a:r>
              <a:rPr lang="en-US" sz="2600" dirty="0"/>
              <a:t> </a:t>
            </a:r>
            <a:r>
              <a:rPr lang="en-US" sz="2600" dirty="0" err="1"/>
              <a:t>miqdordagi</a:t>
            </a:r>
            <a:r>
              <a:rPr lang="en-US" sz="2600" dirty="0"/>
              <a:t> </a:t>
            </a:r>
            <a:r>
              <a:rPr lang="en-US" sz="2600" dirty="0" err="1"/>
              <a:t>materiallarni</a:t>
            </a:r>
            <a:r>
              <a:rPr lang="en-US" sz="2600" dirty="0"/>
              <a:t> 10000 </a:t>
            </a:r>
            <a:r>
              <a:rPr lang="en-US" sz="2600" dirty="0" err="1"/>
              <a:t>marta</a:t>
            </a:r>
            <a:r>
              <a:rPr lang="en-US" sz="2600" dirty="0"/>
              <a:t> </a:t>
            </a:r>
            <a:r>
              <a:rPr lang="en-US" sz="2600" dirty="0" err="1"/>
              <a:t>tez</a:t>
            </a:r>
            <a:r>
              <a:rPr lang="en-US" sz="2600" dirty="0"/>
              <a:t> </a:t>
            </a:r>
            <a:r>
              <a:rPr lang="en-US" sz="2600" dirty="0" err="1"/>
              <a:t>va</a:t>
            </a:r>
            <a:r>
              <a:rPr lang="en-US" sz="2600" dirty="0"/>
              <a:t> </a:t>
            </a:r>
            <a:r>
              <a:rPr lang="en-US" sz="2600" dirty="0" err="1"/>
              <a:t>aniq</a:t>
            </a:r>
            <a:r>
              <a:rPr lang="en-US" sz="2600" dirty="0"/>
              <a:t> </a:t>
            </a:r>
            <a:r>
              <a:rPr lang="en-US" sz="2600" dirty="0" err="1"/>
              <a:t>o’lash</a:t>
            </a:r>
            <a:r>
              <a:rPr lang="en-US" sz="2600" dirty="0"/>
              <a:t> </a:t>
            </a:r>
            <a:r>
              <a:rPr lang="en-US" sz="2600" dirty="0" err="1"/>
              <a:t>imkoniyatiga</a:t>
            </a:r>
            <a:r>
              <a:rPr lang="en-US" sz="2600" dirty="0"/>
              <a:t> </a:t>
            </a:r>
            <a:r>
              <a:rPr lang="en-US" sz="2600" dirty="0" err="1"/>
              <a:t>egamiz</a:t>
            </a:r>
            <a:r>
              <a:rPr lang="en-US" sz="2600" dirty="0"/>
              <a:t>. </a:t>
            </a:r>
            <a:r>
              <a:rPr lang="en-US" sz="2600" dirty="0" err="1"/>
              <a:t>Bular</a:t>
            </a:r>
            <a:r>
              <a:rPr lang="en-US" sz="2600" dirty="0"/>
              <a:t> </a:t>
            </a:r>
            <a:r>
              <a:rPr lang="en-US" sz="2600" dirty="0" err="1"/>
              <a:t>jumlasiga</a:t>
            </a:r>
            <a:r>
              <a:rPr lang="en-US" sz="2600" dirty="0"/>
              <a:t> </a:t>
            </a:r>
            <a:r>
              <a:rPr lang="en-US" sz="2600" dirty="0" err="1" smtClean="0"/>
              <a:t>mikroanalitik</a:t>
            </a:r>
            <a:r>
              <a:rPr lang="en-US" sz="2600" dirty="0" smtClean="0"/>
              <a:t> </a:t>
            </a:r>
            <a:r>
              <a:rPr lang="en-US" sz="2600" dirty="0" err="1"/>
              <a:t>sistemalar</a:t>
            </a:r>
            <a:r>
              <a:rPr lang="en-US" sz="2600" dirty="0"/>
              <a:t>, </a:t>
            </a:r>
            <a:r>
              <a:rPr lang="en-US" sz="2600" dirty="0" err="1"/>
              <a:t>makroprotsessorlar</a:t>
            </a:r>
            <a:r>
              <a:rPr lang="en-US" sz="2600" dirty="0"/>
              <a:t>, </a:t>
            </a:r>
            <a:r>
              <a:rPr lang="en-US" sz="2600" dirty="0" err="1"/>
              <a:t>mikrodetallar</a:t>
            </a:r>
            <a:r>
              <a:rPr lang="en-US" sz="2600" dirty="0"/>
              <a:t>, </a:t>
            </a:r>
            <a:r>
              <a:rPr lang="en-US" sz="2600" dirty="0" err="1"/>
              <a:t>klapan-nasossiz</a:t>
            </a:r>
            <a:r>
              <a:rPr lang="en-US" sz="2600" dirty="0"/>
              <a:t> </a:t>
            </a:r>
            <a:r>
              <a:rPr lang="en-US" sz="2600" dirty="0" err="1"/>
              <a:t>sistemalar</a:t>
            </a:r>
            <a:r>
              <a:rPr lang="en-US" sz="2600" dirty="0"/>
              <a:t>, </a:t>
            </a:r>
            <a:r>
              <a:rPr lang="en-US" sz="2600" dirty="0" err="1"/>
              <a:t>raqamli</a:t>
            </a:r>
            <a:r>
              <a:rPr lang="en-US" sz="2600" dirty="0"/>
              <a:t> </a:t>
            </a:r>
            <a:r>
              <a:rPr lang="en-US" sz="2600" dirty="0" err="1"/>
              <a:t>texnologiyalar</a:t>
            </a:r>
            <a:r>
              <a:rPr lang="en-US" sz="2600" dirty="0"/>
              <a:t>, </a:t>
            </a:r>
            <a:r>
              <a:rPr lang="en-US" sz="2600" dirty="0" err="1"/>
              <a:t>nanotexnologiyalar</a:t>
            </a:r>
            <a:r>
              <a:rPr lang="en-US" sz="2600" dirty="0"/>
              <a:t> </a:t>
            </a:r>
            <a:r>
              <a:rPr lang="en-US" sz="2600" dirty="0" err="1"/>
              <a:t>va</a:t>
            </a:r>
            <a:r>
              <a:rPr lang="en-US" sz="2600" dirty="0"/>
              <a:t> </a:t>
            </a:r>
            <a:r>
              <a:rPr lang="en-US" sz="2600" dirty="0" err="1"/>
              <a:t>h.k</a:t>
            </a:r>
            <a:r>
              <a:rPr lang="en-US" sz="2600" dirty="0"/>
              <a:t>. </a:t>
            </a:r>
            <a:r>
              <a:rPr lang="en-US" sz="2600" dirty="0" err="1"/>
              <a:t>larni</a:t>
            </a:r>
            <a:r>
              <a:rPr lang="en-US" sz="2600" dirty="0"/>
              <a:t> </a:t>
            </a:r>
            <a:r>
              <a:rPr lang="en-US" sz="2600" dirty="0" err="1"/>
              <a:t>keltirish</a:t>
            </a:r>
            <a:r>
              <a:rPr lang="en-US" sz="2600" dirty="0"/>
              <a:t> </a:t>
            </a:r>
            <a:r>
              <a:rPr lang="en-US" sz="2600" dirty="0" err="1"/>
              <a:t>mumkin</a:t>
            </a:r>
            <a:r>
              <a:rPr lang="en-US" sz="2600" dirty="0"/>
              <a:t>.</a:t>
            </a:r>
          </a:p>
          <a:p>
            <a:pPr marL="0" indent="447675" algn="just">
              <a:lnSpc>
                <a:spcPct val="100000"/>
              </a:lnSpc>
              <a:spcBef>
                <a:spcPts val="0"/>
              </a:spcBef>
              <a:buNone/>
            </a:pPr>
            <a:r>
              <a:rPr lang="en-US" sz="2400" dirty="0"/>
              <a:t>	</a:t>
            </a:r>
            <a:endParaRPr lang="ru-RU" sz="2400" dirty="0"/>
          </a:p>
        </p:txBody>
      </p:sp>
    </p:spTree>
    <p:extLst>
      <p:ext uri="{BB962C8B-B14F-4D97-AF65-F5344CB8AC3E}">
        <p14:creationId xmlns:p14="http://schemas.microsoft.com/office/powerpoint/2010/main" val="8497391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71525" y="209550"/>
            <a:ext cx="10125075" cy="5334000"/>
          </a:xfrm>
        </p:spPr>
        <p:txBody>
          <a:bodyPr>
            <a:noAutofit/>
          </a:bodyPr>
          <a:lstStyle/>
          <a:p>
            <a:pPr marL="0" indent="447675" algn="just">
              <a:lnSpc>
                <a:spcPct val="100000"/>
              </a:lnSpc>
              <a:spcBef>
                <a:spcPts val="0"/>
              </a:spcBef>
              <a:buNone/>
            </a:pPr>
            <a:r>
              <a:rPr lang="en-US" sz="2600" dirty="0" err="1" smtClean="0"/>
              <a:t>SHunga</a:t>
            </a:r>
            <a:r>
              <a:rPr lang="en-US" sz="2600" dirty="0" smtClean="0"/>
              <a:t> </a:t>
            </a:r>
            <a:r>
              <a:rPr lang="en-US" sz="2600" dirty="0" err="1"/>
              <a:t>qaramay</a:t>
            </a:r>
            <a:r>
              <a:rPr lang="en-US" sz="2600" dirty="0"/>
              <a:t>, </a:t>
            </a:r>
            <a:r>
              <a:rPr lang="en-US" sz="2600" dirty="0" err="1"/>
              <a:t>hamma</a:t>
            </a:r>
            <a:r>
              <a:rPr lang="en-US" sz="2600" dirty="0"/>
              <a:t> </a:t>
            </a:r>
            <a:r>
              <a:rPr lang="en-US" sz="2600" dirty="0" err="1"/>
              <a:t>mikroanalitik</a:t>
            </a:r>
            <a:r>
              <a:rPr lang="en-US" sz="2600" dirty="0"/>
              <a:t> </a:t>
            </a:r>
            <a:r>
              <a:rPr lang="en-US" sz="2600" dirty="0" err="1"/>
              <a:t>sistemalari</a:t>
            </a:r>
            <a:r>
              <a:rPr lang="en-US" sz="2600" dirty="0"/>
              <a:t> ham </a:t>
            </a:r>
            <a:r>
              <a:rPr lang="en-US" sz="2600" dirty="0" err="1"/>
              <a:t>jahon</a:t>
            </a:r>
            <a:r>
              <a:rPr lang="en-US" sz="2600" dirty="0"/>
              <a:t> </a:t>
            </a:r>
            <a:r>
              <a:rPr lang="en-US" sz="2600" dirty="0" err="1"/>
              <a:t>bozorida</a:t>
            </a:r>
            <a:r>
              <a:rPr lang="en-US" sz="2600" dirty="0"/>
              <a:t> </a:t>
            </a:r>
            <a:r>
              <a:rPr lang="en-US" sz="2600" dirty="0" err="1"/>
              <a:t>erkin</a:t>
            </a:r>
            <a:r>
              <a:rPr lang="en-US" sz="2600" dirty="0"/>
              <a:t> </a:t>
            </a:r>
            <a:r>
              <a:rPr lang="en-US" sz="2600" dirty="0" err="1"/>
              <a:t>narxlarda</a:t>
            </a:r>
            <a:r>
              <a:rPr lang="en-US" sz="2600" dirty="0"/>
              <a:t> </a:t>
            </a:r>
            <a:r>
              <a:rPr lang="en-US" sz="2600" dirty="0" err="1"/>
              <a:t>sotilmaydi</a:t>
            </a:r>
            <a:r>
              <a:rPr lang="en-US" sz="2600" dirty="0"/>
              <a:t>, </a:t>
            </a:r>
            <a:r>
              <a:rPr lang="en-US" sz="2600" dirty="0" err="1"/>
              <a:t>ular</a:t>
            </a:r>
            <a:r>
              <a:rPr lang="en-US" sz="2600" dirty="0"/>
              <a:t> </a:t>
            </a:r>
            <a:r>
              <a:rPr lang="en-US" sz="2600" dirty="0" err="1"/>
              <a:t>ma’lum</a:t>
            </a:r>
            <a:r>
              <a:rPr lang="en-US" sz="2600" dirty="0"/>
              <a:t> </a:t>
            </a:r>
            <a:r>
              <a:rPr lang="en-US" sz="2600" dirty="0" err="1"/>
              <a:t>mamlakatlar</a:t>
            </a:r>
            <a:r>
              <a:rPr lang="en-US" sz="2600" dirty="0"/>
              <a:t>, </a:t>
            </a:r>
            <a:r>
              <a:rPr lang="en-US" sz="2600" dirty="0" err="1"/>
              <a:t>korxona</a:t>
            </a:r>
            <a:r>
              <a:rPr lang="en-US" sz="2600" dirty="0"/>
              <a:t>, </a:t>
            </a:r>
            <a:r>
              <a:rPr lang="en-US" sz="2600" dirty="0" err="1"/>
              <a:t>tashkilotlar</a:t>
            </a:r>
            <a:r>
              <a:rPr lang="en-US" sz="2600" dirty="0"/>
              <a:t>, </a:t>
            </a:r>
            <a:r>
              <a:rPr lang="en-US" sz="2600" dirty="0" err="1"/>
              <a:t>ishlab</a:t>
            </a:r>
            <a:r>
              <a:rPr lang="en-US" sz="2600" dirty="0"/>
              <a:t> </a:t>
            </a:r>
            <a:r>
              <a:rPr lang="en-US" sz="2600" dirty="0" err="1"/>
              <a:t>chiqaruvchila</a:t>
            </a:r>
            <a:r>
              <a:rPr lang="en-US" sz="2600" dirty="0"/>
              <a:t>, </a:t>
            </a:r>
            <a:r>
              <a:rPr lang="en-US" sz="2600" dirty="0" err="1"/>
              <a:t>firmalar</a:t>
            </a:r>
            <a:r>
              <a:rPr lang="en-US" sz="2600" dirty="0"/>
              <a:t> </a:t>
            </a:r>
            <a:r>
              <a:rPr lang="en-US" sz="2600" dirty="0" err="1"/>
              <a:t>yoki</a:t>
            </a:r>
            <a:r>
              <a:rPr lang="en-US" sz="2600" dirty="0"/>
              <a:t> </a:t>
            </a:r>
            <a:r>
              <a:rPr lang="en-US" sz="2600" dirty="0" err="1"/>
              <a:t>bo’lmasa</a:t>
            </a:r>
            <a:r>
              <a:rPr lang="en-US" sz="2600" dirty="0"/>
              <a:t>, </a:t>
            </a:r>
            <a:r>
              <a:rPr lang="en-US" sz="2600" dirty="0" err="1"/>
              <a:t>ma’lum</a:t>
            </a:r>
            <a:r>
              <a:rPr lang="en-US" sz="2600" dirty="0"/>
              <a:t> </a:t>
            </a:r>
            <a:r>
              <a:rPr lang="en-US" sz="2600" dirty="0" err="1"/>
              <a:t>shaxslarning</a:t>
            </a:r>
            <a:r>
              <a:rPr lang="en-US" sz="2600" dirty="0"/>
              <a:t> </a:t>
            </a:r>
            <a:r>
              <a:rPr lang="en-US" sz="2600" dirty="0" err="1"/>
              <a:t>intellektual</a:t>
            </a:r>
            <a:r>
              <a:rPr lang="en-US" sz="2600" dirty="0"/>
              <a:t> </a:t>
            </a:r>
            <a:r>
              <a:rPr lang="en-US" sz="2600" dirty="0" err="1"/>
              <a:t>ob’ekti</a:t>
            </a:r>
            <a:r>
              <a:rPr lang="en-US" sz="2600" dirty="0"/>
              <a:t>, </a:t>
            </a:r>
            <a:r>
              <a:rPr lang="en-US" sz="2600" dirty="0" err="1"/>
              <a:t>mulki</a:t>
            </a:r>
            <a:r>
              <a:rPr lang="en-US" sz="2600" dirty="0"/>
              <a:t> </a:t>
            </a:r>
            <a:r>
              <a:rPr lang="en-US" sz="2600" dirty="0" err="1"/>
              <a:t>yoki</a:t>
            </a:r>
            <a:r>
              <a:rPr lang="en-US" sz="2600" dirty="0"/>
              <a:t> </a:t>
            </a:r>
            <a:r>
              <a:rPr lang="en-US" sz="2600" dirty="0" err="1"/>
              <a:t>boyligi</a:t>
            </a:r>
            <a:r>
              <a:rPr lang="en-US" sz="2600" dirty="0"/>
              <a:t> </a:t>
            </a:r>
            <a:r>
              <a:rPr lang="en-US" sz="2600" dirty="0" err="1"/>
              <a:t>hisoblanadi</a:t>
            </a:r>
            <a:r>
              <a:rPr lang="en-US" sz="2600" dirty="0"/>
              <a:t>. </a:t>
            </a:r>
            <a:endParaRPr lang="en-US" sz="2600" dirty="0" smtClean="0"/>
          </a:p>
          <a:p>
            <a:pPr marL="0" indent="447675" algn="just">
              <a:lnSpc>
                <a:spcPct val="100000"/>
              </a:lnSpc>
              <a:spcBef>
                <a:spcPts val="0"/>
              </a:spcBef>
              <a:buNone/>
            </a:pPr>
            <a:r>
              <a:rPr lang="en-US" sz="2600" dirty="0" err="1"/>
              <a:t>Masalan</a:t>
            </a:r>
            <a:r>
              <a:rPr lang="en-US" sz="2600" dirty="0"/>
              <a:t>, </a:t>
            </a:r>
            <a:r>
              <a:rPr lang="en-US" sz="2600" dirty="0" err="1"/>
              <a:t>birgina</a:t>
            </a:r>
            <a:r>
              <a:rPr lang="en-US" sz="2600" dirty="0"/>
              <a:t> </a:t>
            </a:r>
            <a:r>
              <a:rPr lang="en-US" sz="2600" dirty="0" err="1"/>
              <a:t>mikroanalitik</a:t>
            </a:r>
            <a:r>
              <a:rPr lang="en-US" sz="2600" dirty="0"/>
              <a:t> </a:t>
            </a:r>
            <a:r>
              <a:rPr lang="en-US" sz="2600" dirty="0" err="1"/>
              <a:t>sistemalarni</a:t>
            </a:r>
            <a:r>
              <a:rPr lang="en-US" sz="2600" dirty="0"/>
              <a:t> </a:t>
            </a:r>
            <a:r>
              <a:rPr lang="en-US" sz="2600" dirty="0" err="1"/>
              <a:t>AQSHda</a:t>
            </a:r>
            <a:r>
              <a:rPr lang="en-US" sz="2600" dirty="0"/>
              <a:t> </a:t>
            </a:r>
            <a:r>
              <a:rPr lang="en-US" sz="2600" dirty="0" err="1"/>
              <a:t>kimyoviy</a:t>
            </a:r>
            <a:r>
              <a:rPr lang="en-US" sz="2600" dirty="0"/>
              <a:t> </a:t>
            </a:r>
            <a:r>
              <a:rPr lang="en-US" sz="2600" dirty="0" err="1"/>
              <a:t>texnologiyada</a:t>
            </a:r>
            <a:r>
              <a:rPr lang="en-US" sz="2600" dirty="0"/>
              <a:t> </a:t>
            </a:r>
            <a:r>
              <a:rPr lang="en-US" sz="2600" dirty="0" err="1"/>
              <a:t>va</a:t>
            </a:r>
            <a:r>
              <a:rPr lang="en-US" sz="2600" dirty="0"/>
              <a:t> </a:t>
            </a:r>
            <a:r>
              <a:rPr lang="en-US" sz="2600" dirty="0" err="1"/>
              <a:t>meditsina</a:t>
            </a:r>
            <a:r>
              <a:rPr lang="en-US" sz="2600" dirty="0"/>
              <a:t> </a:t>
            </a:r>
            <a:r>
              <a:rPr lang="en-US" sz="2600" dirty="0" err="1"/>
              <a:t>diagnostikasida</a:t>
            </a:r>
            <a:r>
              <a:rPr lang="en-US" sz="2600" dirty="0"/>
              <a:t> </a:t>
            </a:r>
            <a:r>
              <a:rPr lang="en-US" sz="2600" dirty="0" err="1"/>
              <a:t>analizator</a:t>
            </a:r>
            <a:r>
              <a:rPr lang="en-US" sz="2600" dirty="0"/>
              <a:t> </a:t>
            </a:r>
            <a:r>
              <a:rPr lang="en-US" sz="2600" dirty="0" err="1"/>
              <a:t>sifatida</a:t>
            </a:r>
            <a:r>
              <a:rPr lang="en-US" sz="2600" dirty="0"/>
              <a:t> </a:t>
            </a:r>
            <a:r>
              <a:rPr lang="en-US" sz="2600" dirty="0" err="1"/>
              <a:t>qo’llanilishidan</a:t>
            </a:r>
            <a:r>
              <a:rPr lang="en-US" sz="2600" dirty="0"/>
              <a:t> </a:t>
            </a:r>
            <a:r>
              <a:rPr lang="en-US" sz="2600" dirty="0" err="1"/>
              <a:t>samaradorligi</a:t>
            </a:r>
            <a:r>
              <a:rPr lang="en-US" sz="2600" dirty="0"/>
              <a:t>  </a:t>
            </a:r>
            <a:r>
              <a:rPr lang="en-US" sz="2600" dirty="0" err="1"/>
              <a:t>bir</a:t>
            </a:r>
            <a:r>
              <a:rPr lang="en-US" sz="2600" dirty="0"/>
              <a:t> </a:t>
            </a:r>
            <a:r>
              <a:rPr lang="en-US" sz="2600" dirty="0" err="1"/>
              <a:t>yilda</a:t>
            </a:r>
            <a:r>
              <a:rPr lang="en-US" sz="2600" dirty="0"/>
              <a:t> 15 </a:t>
            </a:r>
            <a:r>
              <a:rPr lang="en-US" sz="2600" dirty="0" err="1"/>
              <a:t>mld</a:t>
            </a:r>
            <a:r>
              <a:rPr lang="en-US" sz="2600" dirty="0"/>
              <a:t> dollar </a:t>
            </a:r>
            <a:r>
              <a:rPr lang="en-US" sz="2600" dirty="0" err="1"/>
              <a:t>miqdorida</a:t>
            </a:r>
            <a:r>
              <a:rPr lang="en-US" sz="2600" dirty="0"/>
              <a:t>  </a:t>
            </a:r>
            <a:r>
              <a:rPr lang="en-US" sz="2600" dirty="0" err="1"/>
              <a:t>baholangan</a:t>
            </a:r>
            <a:r>
              <a:rPr lang="en-US" sz="2600" dirty="0"/>
              <a:t>.  </a:t>
            </a:r>
            <a:r>
              <a:rPr lang="en-US" sz="2600" dirty="0" err="1"/>
              <a:t>Masalan</a:t>
            </a:r>
            <a:r>
              <a:rPr lang="en-US" sz="2600" dirty="0"/>
              <a:t>, «</a:t>
            </a:r>
            <a:r>
              <a:rPr lang="en-US" sz="2600" dirty="0" err="1"/>
              <a:t>Zaymark</a:t>
            </a:r>
            <a:r>
              <a:rPr lang="en-US" sz="2600" dirty="0"/>
              <a:t>»  </a:t>
            </a:r>
            <a:r>
              <a:rPr lang="en-US" sz="2600" dirty="0" err="1"/>
              <a:t>va</a:t>
            </a:r>
            <a:r>
              <a:rPr lang="en-US" sz="2600" dirty="0"/>
              <a:t> «Perkin Elmer» </a:t>
            </a:r>
            <a:r>
              <a:rPr lang="en-US" sz="2600" dirty="0" err="1"/>
              <a:t>firmalari</a:t>
            </a:r>
            <a:r>
              <a:rPr lang="en-US" sz="2600" dirty="0"/>
              <a:t> </a:t>
            </a:r>
            <a:r>
              <a:rPr lang="en-US" sz="2600" dirty="0" err="1"/>
              <a:t>laboratoriya</a:t>
            </a:r>
            <a:r>
              <a:rPr lang="en-US" sz="2600" dirty="0"/>
              <a:t> </a:t>
            </a:r>
            <a:r>
              <a:rPr lang="en-US" sz="2600" dirty="0" err="1" smtClean="0"/>
              <a:t>robotlari</a:t>
            </a:r>
            <a:r>
              <a:rPr lang="en-US" sz="2600" dirty="0"/>
              <a:t>.</a:t>
            </a:r>
          </a:p>
        </p:txBody>
      </p:sp>
    </p:spTree>
    <p:extLst>
      <p:ext uri="{BB962C8B-B14F-4D97-AF65-F5344CB8AC3E}">
        <p14:creationId xmlns:p14="http://schemas.microsoft.com/office/powerpoint/2010/main" val="8651451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47700" y="228600"/>
            <a:ext cx="10591800" cy="5314950"/>
          </a:xfrm>
        </p:spPr>
        <p:txBody>
          <a:bodyPr>
            <a:noAutofit/>
          </a:bodyPr>
          <a:lstStyle/>
          <a:p>
            <a:pPr marL="0" indent="447675" algn="just">
              <a:lnSpc>
                <a:spcPct val="100000"/>
              </a:lnSpc>
              <a:spcBef>
                <a:spcPts val="0"/>
              </a:spcBef>
              <a:buNone/>
            </a:pPr>
            <a:r>
              <a:rPr lang="en-US" sz="2600" dirty="0" smtClean="0"/>
              <a:t>Global </a:t>
            </a:r>
            <a:r>
              <a:rPr lang="en-US" sz="2600" dirty="0" err="1"/>
              <a:t>professionallik</a:t>
            </a:r>
            <a:r>
              <a:rPr lang="en-US" sz="2600" dirty="0"/>
              <a:t>, </a:t>
            </a:r>
            <a:r>
              <a:rPr lang="en-US" sz="2600" dirty="0" err="1"/>
              <a:t>kompetentlik</a:t>
            </a:r>
            <a:r>
              <a:rPr lang="en-US" sz="2600" dirty="0"/>
              <a:t> </a:t>
            </a:r>
            <a:r>
              <a:rPr lang="en-US" sz="2600" dirty="0" err="1"/>
              <a:t>va</a:t>
            </a:r>
            <a:r>
              <a:rPr lang="en-US" sz="2600" dirty="0"/>
              <a:t> </a:t>
            </a:r>
            <a:r>
              <a:rPr lang="en-US" sz="2600" dirty="0" err="1"/>
              <a:t>fikrlashni</a:t>
            </a:r>
            <a:r>
              <a:rPr lang="en-US" sz="2600" dirty="0"/>
              <a:t> </a:t>
            </a:r>
            <a:r>
              <a:rPr lang="en-US" sz="2600" dirty="0" err="1"/>
              <a:t>shakllantirish</a:t>
            </a:r>
            <a:r>
              <a:rPr lang="en-US" sz="2600" dirty="0"/>
              <a:t> </a:t>
            </a:r>
            <a:r>
              <a:rPr lang="en-US" sz="2600" dirty="0" err="1"/>
              <a:t>deganda</a:t>
            </a:r>
            <a:r>
              <a:rPr lang="en-US" sz="2600" dirty="0"/>
              <a:t>, professor-</a:t>
            </a:r>
            <a:r>
              <a:rPr lang="en-US" sz="2600" dirty="0" err="1"/>
              <a:t>o’qituvchi</a:t>
            </a:r>
            <a:r>
              <a:rPr lang="en-US" sz="2600" dirty="0"/>
              <a:t> </a:t>
            </a:r>
            <a:r>
              <a:rPr lang="en-US" sz="2600" dirty="0" err="1"/>
              <a:t>soha</a:t>
            </a:r>
            <a:r>
              <a:rPr lang="en-US" sz="2600" dirty="0"/>
              <a:t> </a:t>
            </a:r>
            <a:r>
              <a:rPr lang="en-US" sz="2600" dirty="0" err="1"/>
              <a:t>fani</a:t>
            </a:r>
            <a:r>
              <a:rPr lang="en-US" sz="2600" dirty="0"/>
              <a:t> </a:t>
            </a:r>
            <a:r>
              <a:rPr lang="en-US" sz="2600" dirty="0" err="1"/>
              <a:t>bo’yicha</a:t>
            </a:r>
            <a:r>
              <a:rPr lang="en-US" sz="2600" dirty="0"/>
              <a:t> </a:t>
            </a:r>
            <a:r>
              <a:rPr lang="en-US" sz="2600" dirty="0" err="1"/>
              <a:t>dunyo</a:t>
            </a:r>
            <a:r>
              <a:rPr lang="en-US" sz="2600" dirty="0"/>
              <a:t> </a:t>
            </a:r>
            <a:r>
              <a:rPr lang="en-US" sz="2600" dirty="0" err="1"/>
              <a:t>miqyosidagi</a:t>
            </a:r>
            <a:r>
              <a:rPr lang="en-US" sz="2600" dirty="0"/>
              <a:t> </a:t>
            </a:r>
            <a:r>
              <a:rPr lang="en-US" sz="2600" dirty="0" err="1"/>
              <a:t>ilmiy</a:t>
            </a:r>
            <a:r>
              <a:rPr lang="en-US" sz="2600" dirty="0"/>
              <a:t> </a:t>
            </a:r>
            <a:r>
              <a:rPr lang="en-US" sz="2600" dirty="0" err="1"/>
              <a:t>yangiliklardan</a:t>
            </a:r>
            <a:r>
              <a:rPr lang="en-US" sz="2600" dirty="0"/>
              <a:t>, </a:t>
            </a:r>
            <a:r>
              <a:rPr lang="en-US" sz="2600" dirty="0" err="1"/>
              <a:t>soha</a:t>
            </a:r>
            <a:r>
              <a:rPr lang="en-US" sz="2600" dirty="0"/>
              <a:t> </a:t>
            </a:r>
            <a:r>
              <a:rPr lang="en-US" sz="2600" dirty="0" err="1"/>
              <a:t>rivojlanishi</a:t>
            </a:r>
            <a:r>
              <a:rPr lang="en-US" sz="2600" dirty="0"/>
              <a:t> </a:t>
            </a:r>
            <a:r>
              <a:rPr lang="en-US" sz="2600" dirty="0" err="1"/>
              <a:t>istiqbolidan</a:t>
            </a:r>
            <a:r>
              <a:rPr lang="en-US" sz="2600" dirty="0"/>
              <a:t> </a:t>
            </a:r>
            <a:r>
              <a:rPr lang="en-US" sz="2600" dirty="0" err="1"/>
              <a:t>xabardor</a:t>
            </a:r>
            <a:r>
              <a:rPr lang="en-US" sz="2600" dirty="0"/>
              <a:t> </a:t>
            </a:r>
            <a:r>
              <a:rPr lang="en-US" sz="2600" dirty="0" err="1"/>
              <a:t>bo’lsa</a:t>
            </a:r>
            <a:r>
              <a:rPr lang="en-US" sz="2600" dirty="0"/>
              <a:t>, </a:t>
            </a:r>
            <a:r>
              <a:rPr lang="en-US" sz="2600" dirty="0" err="1"/>
              <a:t>yetarli</a:t>
            </a:r>
            <a:r>
              <a:rPr lang="en-US" sz="2600" dirty="0"/>
              <a:t> </a:t>
            </a:r>
            <a:r>
              <a:rPr lang="en-US" sz="2600" dirty="0" err="1"/>
              <a:t>darajada</a:t>
            </a:r>
            <a:r>
              <a:rPr lang="en-US" sz="2600" dirty="0"/>
              <a:t> </a:t>
            </a:r>
            <a:r>
              <a:rPr lang="en-US" sz="2600" dirty="0" err="1"/>
              <a:t>bilim</a:t>
            </a:r>
            <a:r>
              <a:rPr lang="en-US" sz="2600" dirty="0"/>
              <a:t> </a:t>
            </a:r>
            <a:r>
              <a:rPr lang="en-US" sz="2600" dirty="0" err="1"/>
              <a:t>va</a:t>
            </a:r>
            <a:r>
              <a:rPr lang="en-US" sz="2600" dirty="0"/>
              <a:t> </a:t>
            </a:r>
            <a:r>
              <a:rPr lang="en-US" sz="2600" dirty="0" err="1"/>
              <a:t>ko’nikmalarga</a:t>
            </a:r>
            <a:r>
              <a:rPr lang="en-US" sz="2600" dirty="0"/>
              <a:t> </a:t>
            </a:r>
            <a:r>
              <a:rPr lang="en-US" sz="2600" dirty="0" err="1"/>
              <a:t>ega</a:t>
            </a:r>
            <a:r>
              <a:rPr lang="en-US" sz="2600" dirty="0"/>
              <a:t> </a:t>
            </a:r>
            <a:r>
              <a:rPr lang="en-US" sz="2600" dirty="0" err="1"/>
              <a:t>bo’lsa</a:t>
            </a:r>
            <a:r>
              <a:rPr lang="en-US" sz="2600" dirty="0"/>
              <a:t> u global professional </a:t>
            </a:r>
            <a:r>
              <a:rPr lang="en-US" sz="2600" dirty="0" err="1"/>
              <a:t>olim</a:t>
            </a:r>
            <a:r>
              <a:rPr lang="en-US" sz="2600" dirty="0"/>
              <a:t> </a:t>
            </a:r>
            <a:r>
              <a:rPr lang="en-US" sz="2600" dirty="0" err="1"/>
              <a:t>bo’ladi</a:t>
            </a:r>
            <a:r>
              <a:rPr lang="en-US" sz="2600" dirty="0"/>
              <a:t>. </a:t>
            </a:r>
            <a:r>
              <a:rPr lang="en-US" sz="2600" dirty="0" err="1"/>
              <a:t>O’z</a:t>
            </a:r>
            <a:r>
              <a:rPr lang="en-US" sz="2600" dirty="0"/>
              <a:t> </a:t>
            </a:r>
            <a:r>
              <a:rPr lang="en-US" sz="2600" dirty="0" err="1"/>
              <a:t>soha</a:t>
            </a:r>
            <a:r>
              <a:rPr lang="en-US" sz="2600" dirty="0"/>
              <a:t> </a:t>
            </a:r>
            <a:r>
              <a:rPr lang="en-US" sz="2600" dirty="0" err="1"/>
              <a:t>olimlari</a:t>
            </a:r>
            <a:r>
              <a:rPr lang="en-US" sz="2600" dirty="0"/>
              <a:t> </a:t>
            </a:r>
            <a:r>
              <a:rPr lang="en-US" sz="2600" dirty="0" err="1"/>
              <a:t>va</a:t>
            </a:r>
            <a:r>
              <a:rPr lang="en-US" sz="2600" dirty="0"/>
              <a:t> </a:t>
            </a:r>
            <a:r>
              <a:rPr lang="en-US" sz="2600" dirty="0" err="1"/>
              <a:t>mutaxassislari</a:t>
            </a:r>
            <a:r>
              <a:rPr lang="en-US" sz="2600" dirty="0"/>
              <a:t> </a:t>
            </a:r>
            <a:r>
              <a:rPr lang="en-US" sz="2600" dirty="0" err="1"/>
              <a:t>bilan</a:t>
            </a:r>
            <a:r>
              <a:rPr lang="en-US" sz="2600" dirty="0"/>
              <a:t> </a:t>
            </a:r>
            <a:r>
              <a:rPr lang="en-US" sz="2600" dirty="0" err="1"/>
              <a:t>dunyo</a:t>
            </a:r>
            <a:r>
              <a:rPr lang="en-US" sz="2600" dirty="0"/>
              <a:t> </a:t>
            </a:r>
            <a:r>
              <a:rPr lang="en-US" sz="2600" dirty="0" err="1"/>
              <a:t>masshtabida</a:t>
            </a:r>
            <a:r>
              <a:rPr lang="en-US" sz="2600" dirty="0"/>
              <a:t> </a:t>
            </a:r>
            <a:r>
              <a:rPr lang="en-US" sz="2600" dirty="0" err="1"/>
              <a:t>muloqot</a:t>
            </a:r>
            <a:r>
              <a:rPr lang="en-US" sz="2600" dirty="0"/>
              <a:t> </a:t>
            </a:r>
            <a:r>
              <a:rPr lang="en-US" sz="2600" dirty="0" err="1"/>
              <a:t>qila</a:t>
            </a:r>
            <a:r>
              <a:rPr lang="en-US" sz="2600" dirty="0"/>
              <a:t> </a:t>
            </a:r>
            <a:r>
              <a:rPr lang="en-US" sz="2600" dirty="0" err="1"/>
              <a:t>olishi</a:t>
            </a:r>
            <a:r>
              <a:rPr lang="en-US" sz="2600" dirty="0"/>
              <a:t> </a:t>
            </a:r>
            <a:r>
              <a:rPr lang="en-US" sz="2600" dirty="0" err="1"/>
              <a:t>uni</a:t>
            </a:r>
            <a:r>
              <a:rPr lang="en-US" sz="2600" dirty="0"/>
              <a:t> </a:t>
            </a:r>
            <a:r>
              <a:rPr lang="en-US" sz="2600" dirty="0" err="1"/>
              <a:t>kompetentligini</a:t>
            </a:r>
            <a:r>
              <a:rPr lang="en-US" sz="2600" dirty="0"/>
              <a:t>, </a:t>
            </a:r>
            <a:r>
              <a:rPr lang="en-US" sz="2600" dirty="0" err="1"/>
              <a:t>ilmiy</a:t>
            </a:r>
            <a:r>
              <a:rPr lang="en-US" sz="2600" dirty="0"/>
              <a:t> </a:t>
            </a:r>
            <a:r>
              <a:rPr lang="en-US" sz="2600" dirty="0" err="1"/>
              <a:t>va</a:t>
            </a:r>
            <a:r>
              <a:rPr lang="en-US" sz="2600" dirty="0"/>
              <a:t> </a:t>
            </a:r>
            <a:r>
              <a:rPr lang="en-US" sz="2600" dirty="0" err="1"/>
              <a:t>texnik</a:t>
            </a:r>
            <a:r>
              <a:rPr lang="en-US" sz="2600" dirty="0"/>
              <a:t> </a:t>
            </a:r>
            <a:r>
              <a:rPr lang="en-US" sz="2600" dirty="0" err="1"/>
              <a:t>yangiliklari</a:t>
            </a:r>
            <a:r>
              <a:rPr lang="en-US" sz="2600" dirty="0"/>
              <a:t> global </a:t>
            </a:r>
            <a:r>
              <a:rPr lang="en-US" sz="2600" dirty="0" err="1"/>
              <a:t>fikrlashdan</a:t>
            </a:r>
            <a:r>
              <a:rPr lang="en-US" sz="2600" dirty="0"/>
              <a:t> </a:t>
            </a:r>
            <a:r>
              <a:rPr lang="en-US" sz="2600" dirty="0" err="1"/>
              <a:t>dalolat</a:t>
            </a:r>
            <a:r>
              <a:rPr lang="en-US" sz="2600" dirty="0"/>
              <a:t> </a:t>
            </a:r>
            <a:r>
              <a:rPr lang="en-US" sz="2600" dirty="0" err="1"/>
              <a:t>beradi</a:t>
            </a:r>
            <a:r>
              <a:rPr lang="en-US" sz="2600" dirty="0"/>
              <a:t>.</a:t>
            </a:r>
          </a:p>
          <a:p>
            <a:pPr marL="0" indent="447675" algn="just">
              <a:lnSpc>
                <a:spcPct val="100000"/>
              </a:lnSpc>
              <a:spcBef>
                <a:spcPts val="0"/>
              </a:spcBef>
              <a:buNone/>
            </a:pPr>
            <a:endParaRPr lang="ru-RU" sz="2200" dirty="0"/>
          </a:p>
        </p:txBody>
      </p:sp>
    </p:spTree>
    <p:extLst>
      <p:ext uri="{BB962C8B-B14F-4D97-AF65-F5344CB8AC3E}">
        <p14:creationId xmlns:p14="http://schemas.microsoft.com/office/powerpoint/2010/main" val="42006222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6893" y="114300"/>
            <a:ext cx="10396882" cy="523875"/>
          </a:xfrm>
        </p:spPr>
        <p:txBody>
          <a:bodyPr>
            <a:normAutofit fontScale="90000"/>
          </a:bodyPr>
          <a:lstStyle/>
          <a:p>
            <a:r>
              <a:rPr lang="en-US" sz="4000" dirty="0"/>
              <a:t>2. </a:t>
            </a:r>
            <a:r>
              <a:rPr lang="uz-Cyrl-UZ" sz="4000" b="1" dirty="0"/>
              <a:t>TADQIQOTLARNING SINFLANISHI VA USLUBLARI</a:t>
            </a:r>
            <a:endParaRPr lang="ru-RU" sz="4000" dirty="0"/>
          </a:p>
        </p:txBody>
      </p:sp>
      <p:pic>
        <p:nvPicPr>
          <p:cNvPr id="3074" name="Picture 2"/>
          <p:cNvPicPr>
            <a:picLocks noChangeAspect="1" noChangeArrowheads="1"/>
          </p:cNvPicPr>
          <p:nvPr/>
        </p:nvPicPr>
        <p:blipFill>
          <a:blip r:embed="rId2">
            <a:lum bright="-24000" contrast="66000"/>
            <a:grayscl/>
            <a:extLst>
              <a:ext uri="{28A0092B-C50C-407E-A947-70E740481C1C}">
                <a14:useLocalDpi xmlns:a14="http://schemas.microsoft.com/office/drawing/2010/main" val="0"/>
              </a:ext>
            </a:extLst>
          </a:blip>
          <a:srcRect/>
          <a:stretch>
            <a:fillRect/>
          </a:stretch>
        </p:blipFill>
        <p:spPr bwMode="auto">
          <a:xfrm>
            <a:off x="352425" y="638175"/>
            <a:ext cx="10972800" cy="495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05480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57888"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486383" y="361759"/>
            <a:ext cx="10544783" cy="4524315"/>
          </a:xfrm>
          <a:prstGeom prst="rect">
            <a:avLst/>
          </a:prstGeom>
        </p:spPr>
        <p:txBody>
          <a:bodyPr wrap="square">
            <a:spAutoFit/>
          </a:bodyPr>
          <a:lstStyle/>
          <a:p>
            <a:pPr algn="just"/>
            <a:r>
              <a:rPr lang="en-US" sz="2400" dirty="0" smtClean="0"/>
              <a:t>TADQIQOTLARNING USLUBLARI</a:t>
            </a:r>
          </a:p>
          <a:p>
            <a:pPr algn="just"/>
            <a:r>
              <a:rPr lang="en-US" sz="2400" dirty="0" smtClean="0"/>
              <a:t>USUL -   (YUNONCHADAN METHODOS) – TADQIQOT YO’LI, NAZARIYA, O’RGANISH) –MA’LUM MAQSADGA ERISHISH, KONKRET VAZIFANI BAJARISH,  BORLIQNI NAZARIY VA AMALIY JARAYONLARINI ANGLASH VA O’ZLASHTIRISH MA’NOLARINI ANGLATADI.</a:t>
            </a:r>
          </a:p>
          <a:p>
            <a:pPr algn="just"/>
            <a:r>
              <a:rPr lang="en-US" sz="2400" dirty="0" smtClean="0"/>
              <a:t>TADQIQOT -  YANGI BILIMLARNI ILMASOSIDA ISHLAB CHIQISH JARAYONI BO’LIB, BORLIQNI ANGLASH JARAYONI XISOBLANADI. U OB’EKTIVLIGI, QAYTA TAKRORLANISHI, ISBOTLANISHI VA ANIQLIGIGA EGA. </a:t>
            </a:r>
          </a:p>
          <a:p>
            <a:pPr algn="just"/>
            <a:r>
              <a:rPr lang="en-US" sz="2400" dirty="0" smtClean="0"/>
              <a:t>STRUKTURA – (LOTINCHADAN STRUKTURA – TUZILISH, JOYLASHISH, TARTIB) TURLI TASHQI VA ICHKI TA’SIRLARGA CHIDAMLI MUQOBIL, BARQAROR O’ZIGA XOS DASTLABKI HOLATINI SAQLAY OLISH QOBILIYATIGA EGA MATERIYAGA AYTILADI.  </a:t>
            </a:r>
          </a:p>
          <a:p>
            <a:pPr algn="just"/>
            <a:r>
              <a:rPr lang="en-US" sz="2400" dirty="0" smtClean="0"/>
              <a:t>XOSSA – FALSAFIY TUSHUNCHA BO’LIB, BIR NARSANING IKKINCHISIGA NISBATAN NISBATI, MUNOSABATI, O’ZARO TA’SIRI KATTALIKLARINI ANGLATUVCHI TUSHUNCHADIR.</a:t>
            </a:r>
            <a:endParaRPr lang="en-US" sz="2400" dirty="0"/>
          </a:p>
        </p:txBody>
      </p:sp>
    </p:spTree>
    <p:extLst>
      <p:ext uri="{BB962C8B-B14F-4D97-AF65-F5344CB8AC3E}">
        <p14:creationId xmlns:p14="http://schemas.microsoft.com/office/powerpoint/2010/main" val="2827845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57888"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4098" name="Picture 2"/>
          <p:cNvPicPr>
            <a:picLocks noChangeAspect="1" noChangeArrowheads="1"/>
          </p:cNvPicPr>
          <p:nvPr/>
        </p:nvPicPr>
        <p:blipFill>
          <a:blip r:embed="rId2">
            <a:lum bright="-18000" contrast="36000"/>
            <a:grayscl/>
            <a:extLst>
              <a:ext uri="{28A0092B-C50C-407E-A947-70E740481C1C}">
                <a14:useLocalDpi xmlns:a14="http://schemas.microsoft.com/office/drawing/2010/main" val="0"/>
              </a:ext>
            </a:extLst>
          </a:blip>
          <a:srcRect/>
          <a:stretch>
            <a:fillRect/>
          </a:stretch>
        </p:blipFill>
        <p:spPr bwMode="auto">
          <a:xfrm>
            <a:off x="499284" y="267409"/>
            <a:ext cx="10755617" cy="5030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87205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625" y="340112"/>
            <a:ext cx="10396882" cy="602863"/>
          </a:xfrm>
        </p:spPr>
        <p:txBody>
          <a:bodyPr>
            <a:noAutofit/>
          </a:bodyPr>
          <a:lstStyle/>
          <a:p>
            <a:r>
              <a:rPr lang="en-US" sz="4000" dirty="0"/>
              <a:t>3. </a:t>
            </a:r>
            <a:r>
              <a:rPr lang="uz-Cyrl-UZ" sz="4000" b="1" dirty="0"/>
              <a:t>ILMIY IJOD QILISH, YANGI G’OYALAR</a:t>
            </a:r>
            <a:endParaRPr lang="ru-RU" sz="4000" dirty="0"/>
          </a:p>
        </p:txBody>
      </p:sp>
      <p:sp>
        <p:nvSpPr>
          <p:cNvPr id="3" name="Объект 2"/>
          <p:cNvSpPr>
            <a:spLocks noGrp="1"/>
          </p:cNvSpPr>
          <p:nvPr>
            <p:ph sz="quarter" idx="13"/>
          </p:nvPr>
        </p:nvSpPr>
        <p:spPr>
          <a:xfrm>
            <a:off x="401444" y="942975"/>
            <a:ext cx="11073161" cy="4431611"/>
          </a:xfrm>
        </p:spPr>
        <p:txBody>
          <a:bodyPr>
            <a:noAutofit/>
          </a:bodyPr>
          <a:lstStyle/>
          <a:p>
            <a:pPr algn="just"/>
            <a:r>
              <a:rPr lang="uz-Cyrl-UZ" sz="2400" b="1" i="1" dirty="0"/>
              <a:t>Ilmiy ijod </a:t>
            </a:r>
            <a:r>
              <a:rPr lang="uz-Cyrl-UZ" sz="2400" b="1" dirty="0"/>
              <a:t>-</a:t>
            </a:r>
            <a:r>
              <a:rPr lang="uz-Cyrl-UZ" sz="2400" dirty="0"/>
              <a:t> bu ilmiy bilishni rivojlantirish, yangi ilmiy bilim olish va undan foydalanish, ilmiy bilimni yangi qonunlar va qonuniyatlar, yangi ilmiy printsiplar va nazariyalar, inson faoliyatining har xil sohalaridagi amaliyotga faol chiqishlar orqali boyitish bilan bog’liq bilish va bunyodkorlik faoliyatidir.</a:t>
            </a:r>
            <a:endParaRPr lang="ru-RU" sz="2400" dirty="0"/>
          </a:p>
          <a:p>
            <a:pPr algn="just"/>
            <a:r>
              <a:rPr lang="en-US" sz="2400" b="1" i="1" dirty="0" err="1" smtClean="0"/>
              <a:t>Yangi</a:t>
            </a:r>
            <a:r>
              <a:rPr lang="en-US" sz="2400" b="1" i="1" dirty="0" smtClean="0"/>
              <a:t> </a:t>
            </a:r>
            <a:r>
              <a:rPr lang="en-US" sz="2400" b="1" i="1" smtClean="0"/>
              <a:t>g`oya</a:t>
            </a:r>
            <a:r>
              <a:rPr lang="uz-Cyrl-UZ" sz="2400" b="1" smtClean="0"/>
              <a:t>- </a:t>
            </a:r>
            <a:r>
              <a:rPr lang="uz-Cyrl-UZ" sz="2400" dirty="0"/>
              <a:t>bu asosiy jixati o’rganilayotgan xodisalar va jarayonlarning, ularning harakat va rivojlanish qonunlarining mohiyatini abstrakt tushunchalar, sxemalar, formulalar, tenglamalar va xokazolar shaklida ifodalashdan iborat bo’lgan ob’ektiv vo’qelikni sub’ektiv aks ettirishdir. </a:t>
            </a:r>
            <a:r>
              <a:rPr lang="en-US" sz="2400" dirty="0" smtClean="0"/>
              <a:t>+</a:t>
            </a:r>
          </a:p>
        </p:txBody>
      </p:sp>
    </p:spTree>
    <p:extLst>
      <p:ext uri="{BB962C8B-B14F-4D97-AF65-F5344CB8AC3E}">
        <p14:creationId xmlns:p14="http://schemas.microsoft.com/office/powerpoint/2010/main" val="35432563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23024"/>
            <a:ext cx="10394707" cy="5358626"/>
          </a:xfrm>
        </p:spPr>
        <p:txBody>
          <a:bodyPr>
            <a:noAutofit/>
          </a:bodyPr>
          <a:lstStyle/>
          <a:p>
            <a:pPr marL="0" indent="446088" algn="just">
              <a:spcBef>
                <a:spcPts val="0"/>
              </a:spcBef>
              <a:buNone/>
            </a:pPr>
            <a:r>
              <a:rPr lang="en-US" sz="2400" b="1" dirty="0" err="1"/>
              <a:t>Ijod</a:t>
            </a:r>
            <a:r>
              <a:rPr lang="en-US" sz="2400" dirty="0"/>
              <a:t> – </a:t>
            </a:r>
            <a:r>
              <a:rPr lang="en-US" sz="2400" dirty="0" err="1"/>
              <a:t>bu</a:t>
            </a:r>
            <a:r>
              <a:rPr lang="en-US" sz="2400" dirty="0"/>
              <a:t> </a:t>
            </a:r>
            <a:r>
              <a:rPr lang="en-US" sz="2400" dirty="0" err="1"/>
              <a:t>insonning</a:t>
            </a:r>
            <a:r>
              <a:rPr lang="en-US" sz="2400" dirty="0"/>
              <a:t> </a:t>
            </a:r>
            <a:r>
              <a:rPr lang="en-US" sz="2400" dirty="0" err="1"/>
              <a:t>sifat</a:t>
            </a:r>
            <a:r>
              <a:rPr lang="en-US" sz="2400" dirty="0"/>
              <a:t> </a:t>
            </a:r>
            <a:r>
              <a:rPr lang="en-US" sz="2400" dirty="0" err="1"/>
              <a:t>jixatidan</a:t>
            </a:r>
            <a:r>
              <a:rPr lang="en-US" sz="2400" dirty="0"/>
              <a:t> </a:t>
            </a:r>
            <a:r>
              <a:rPr lang="en-US" sz="2400" dirty="0" err="1"/>
              <a:t>yangi</a:t>
            </a:r>
            <a:r>
              <a:rPr lang="en-US" sz="2400" dirty="0"/>
              <a:t> </a:t>
            </a:r>
            <a:r>
              <a:rPr lang="en-US" sz="2400" dirty="0" err="1"/>
              <a:t>moddiy</a:t>
            </a:r>
            <a:r>
              <a:rPr lang="en-US" sz="2400" dirty="0"/>
              <a:t> </a:t>
            </a:r>
            <a:r>
              <a:rPr lang="en-US" sz="2400" dirty="0" err="1"/>
              <a:t>va</a:t>
            </a:r>
            <a:r>
              <a:rPr lang="en-US" sz="2400" dirty="0"/>
              <a:t> </a:t>
            </a:r>
            <a:r>
              <a:rPr lang="en-US" sz="2400" dirty="0" err="1"/>
              <a:t>ma’naviy</a:t>
            </a:r>
            <a:r>
              <a:rPr lang="en-US" sz="2400" dirty="0"/>
              <a:t> </a:t>
            </a:r>
            <a:r>
              <a:rPr lang="en-US" sz="2400" dirty="0" err="1"/>
              <a:t>qadriyatlarni</a:t>
            </a:r>
            <a:r>
              <a:rPr lang="en-US" sz="2400" dirty="0"/>
              <a:t> </a:t>
            </a:r>
            <a:r>
              <a:rPr lang="en-US" sz="2400" dirty="0" err="1"/>
              <a:t>yaratishga</a:t>
            </a:r>
            <a:r>
              <a:rPr lang="en-US" sz="2400" dirty="0"/>
              <a:t> </a:t>
            </a:r>
            <a:r>
              <a:rPr lang="en-US" sz="2400" dirty="0" err="1"/>
              <a:t>qaratilgan</a:t>
            </a:r>
            <a:r>
              <a:rPr lang="en-US" sz="2400" dirty="0"/>
              <a:t> </a:t>
            </a:r>
            <a:r>
              <a:rPr lang="en-US" sz="2400" dirty="0" err="1"/>
              <a:t>ruxiy</a:t>
            </a:r>
            <a:r>
              <a:rPr lang="en-US" sz="2400" dirty="0"/>
              <a:t> </a:t>
            </a:r>
            <a:r>
              <a:rPr lang="en-US" sz="2400" dirty="0" err="1"/>
              <a:t>va</a:t>
            </a:r>
            <a:r>
              <a:rPr lang="en-US" sz="2400" dirty="0"/>
              <a:t> </a:t>
            </a:r>
            <a:r>
              <a:rPr lang="en-US" sz="2400" dirty="0" err="1"/>
              <a:t>amaliy</a:t>
            </a:r>
            <a:r>
              <a:rPr lang="en-US" sz="2400" dirty="0"/>
              <a:t> </a:t>
            </a:r>
            <a:r>
              <a:rPr lang="en-US" sz="2400" dirty="0" err="1"/>
              <a:t>faoliyati</a:t>
            </a:r>
            <a:r>
              <a:rPr lang="en-US" sz="2400" dirty="0"/>
              <a:t>. </a:t>
            </a:r>
            <a:r>
              <a:rPr lang="en-US" sz="2400" dirty="0" err="1"/>
              <a:t>Inson</a:t>
            </a:r>
            <a:r>
              <a:rPr lang="en-US" sz="2400" dirty="0"/>
              <a:t> </a:t>
            </a:r>
            <a:r>
              <a:rPr lang="en-US" sz="2400" dirty="0" err="1"/>
              <a:t>o’z</a:t>
            </a:r>
            <a:r>
              <a:rPr lang="en-US" sz="2400" dirty="0"/>
              <a:t> </a:t>
            </a:r>
            <a:r>
              <a:rPr lang="en-US" sz="2400" dirty="0" err="1"/>
              <a:t>ijodi</a:t>
            </a:r>
            <a:r>
              <a:rPr lang="en-US" sz="2400" dirty="0"/>
              <a:t> </a:t>
            </a:r>
            <a:r>
              <a:rPr lang="en-US" sz="2400" dirty="0" err="1"/>
              <a:t>bilan</a:t>
            </a:r>
            <a:r>
              <a:rPr lang="en-US" sz="2400" dirty="0"/>
              <a:t> </a:t>
            </a:r>
            <a:r>
              <a:rPr lang="en-US" sz="2400" dirty="0" err="1"/>
              <a:t>mehnat</a:t>
            </a:r>
            <a:r>
              <a:rPr lang="en-US" sz="2400" dirty="0"/>
              <a:t> </a:t>
            </a:r>
            <a:r>
              <a:rPr lang="en-US" sz="2400" dirty="0" err="1"/>
              <a:t>qurollarini</a:t>
            </a:r>
            <a:r>
              <a:rPr lang="en-US" sz="2400" dirty="0"/>
              <a:t>, </a:t>
            </a:r>
            <a:r>
              <a:rPr lang="en-US" sz="2400" dirty="0" err="1"/>
              <a:t>mehnat</a:t>
            </a:r>
            <a:r>
              <a:rPr lang="en-US" sz="2400" dirty="0"/>
              <a:t> </a:t>
            </a:r>
            <a:r>
              <a:rPr lang="en-US" sz="2400" dirty="0" err="1"/>
              <a:t>vositalari</a:t>
            </a:r>
            <a:r>
              <a:rPr lang="en-US" sz="2400" dirty="0"/>
              <a:t>, </a:t>
            </a:r>
            <a:r>
              <a:rPr lang="en-US" sz="2400" dirty="0" err="1"/>
              <a:t>mehnat</a:t>
            </a:r>
            <a:r>
              <a:rPr lang="en-US" sz="2400" dirty="0"/>
              <a:t> </a:t>
            </a:r>
            <a:r>
              <a:rPr lang="en-US" sz="2400" dirty="0" err="1"/>
              <a:t>predmetlari</a:t>
            </a:r>
            <a:r>
              <a:rPr lang="en-US" sz="2400" dirty="0"/>
              <a:t>, </a:t>
            </a:r>
            <a:r>
              <a:rPr lang="en-US" sz="2400" dirty="0" err="1"/>
              <a:t>sanoat</a:t>
            </a:r>
            <a:r>
              <a:rPr lang="en-US" sz="2400" dirty="0"/>
              <a:t> </a:t>
            </a:r>
            <a:r>
              <a:rPr lang="en-US" sz="2400" dirty="0" err="1"/>
              <a:t>mahsulotlari</a:t>
            </a:r>
            <a:r>
              <a:rPr lang="en-US" sz="2400" dirty="0"/>
              <a:t>, </a:t>
            </a:r>
            <a:r>
              <a:rPr lang="en-US" sz="2400" dirty="0" err="1"/>
              <a:t>kishlok</a:t>
            </a:r>
            <a:r>
              <a:rPr lang="en-US" sz="2400" dirty="0"/>
              <a:t> </a:t>
            </a:r>
            <a:r>
              <a:rPr lang="en-US" sz="2400" dirty="0" err="1"/>
              <a:t>xo’jalik</a:t>
            </a:r>
            <a:r>
              <a:rPr lang="en-US" sz="2400" dirty="0"/>
              <a:t> </a:t>
            </a:r>
            <a:r>
              <a:rPr lang="en-US" sz="2400" dirty="0" err="1"/>
              <a:t>mahsulotlari</a:t>
            </a:r>
            <a:r>
              <a:rPr lang="en-US" sz="2400" dirty="0"/>
              <a:t>, </a:t>
            </a:r>
            <a:r>
              <a:rPr lang="en-US" sz="2400" dirty="0" err="1"/>
              <a:t>qurilish</a:t>
            </a:r>
            <a:r>
              <a:rPr lang="en-US" sz="2400" dirty="0"/>
              <a:t> </a:t>
            </a:r>
            <a:r>
              <a:rPr lang="en-US" sz="2400" dirty="0" err="1"/>
              <a:t>texnikasi</a:t>
            </a:r>
            <a:r>
              <a:rPr lang="en-US" sz="2400" dirty="0"/>
              <a:t> </a:t>
            </a:r>
            <a:r>
              <a:rPr lang="en-US" sz="2400" dirty="0" err="1"/>
              <a:t>materiallari</a:t>
            </a:r>
            <a:r>
              <a:rPr lang="en-US" sz="2400" dirty="0"/>
              <a:t>, </a:t>
            </a:r>
            <a:r>
              <a:rPr lang="en-US" sz="2400" dirty="0" err="1"/>
              <a:t>o’simliklar</a:t>
            </a:r>
            <a:r>
              <a:rPr lang="en-US" sz="2400" dirty="0"/>
              <a:t> </a:t>
            </a:r>
            <a:r>
              <a:rPr lang="en-US" sz="2400" dirty="0" err="1"/>
              <a:t>va</a:t>
            </a:r>
            <a:r>
              <a:rPr lang="en-US" sz="2400" dirty="0"/>
              <a:t> </a:t>
            </a:r>
            <a:r>
              <a:rPr lang="en-US" sz="2400" dirty="0" err="1"/>
              <a:t>xayvonlarning</a:t>
            </a:r>
            <a:r>
              <a:rPr lang="en-US" sz="2400" dirty="0"/>
              <a:t> </a:t>
            </a:r>
            <a:r>
              <a:rPr lang="en-US" sz="2400" dirty="0" err="1"/>
              <a:t>yangi</a:t>
            </a:r>
            <a:r>
              <a:rPr lang="en-US" sz="2400" dirty="0"/>
              <a:t> </a:t>
            </a:r>
            <a:r>
              <a:rPr lang="en-US" sz="2400" dirty="0" err="1"/>
              <a:t>turlarini</a:t>
            </a:r>
            <a:r>
              <a:rPr lang="en-US" sz="2400" dirty="0"/>
              <a:t>, </a:t>
            </a:r>
            <a:r>
              <a:rPr lang="en-US" sz="2400" dirty="0" err="1"/>
              <a:t>turar</a:t>
            </a:r>
            <a:r>
              <a:rPr lang="en-US" sz="2400" dirty="0"/>
              <a:t> </a:t>
            </a:r>
            <a:r>
              <a:rPr lang="en-US" sz="2400" dirty="0" err="1"/>
              <a:t>joylar</a:t>
            </a:r>
            <a:r>
              <a:rPr lang="en-US" sz="2400" dirty="0"/>
              <a:t>, transport, </a:t>
            </a:r>
            <a:r>
              <a:rPr lang="en-US" sz="2400" dirty="0" err="1"/>
              <a:t>aloqa</a:t>
            </a:r>
            <a:r>
              <a:rPr lang="en-US" sz="2400" dirty="0"/>
              <a:t>, </a:t>
            </a:r>
            <a:r>
              <a:rPr lang="en-US" sz="2400" dirty="0" err="1"/>
              <a:t>axborot</a:t>
            </a:r>
            <a:r>
              <a:rPr lang="en-US" sz="2400" dirty="0"/>
              <a:t> </a:t>
            </a:r>
            <a:r>
              <a:rPr lang="en-US" sz="2400" dirty="0" err="1"/>
              <a:t>vositalarini</a:t>
            </a:r>
            <a:r>
              <a:rPr lang="en-US" sz="2400" dirty="0"/>
              <a:t> </a:t>
            </a:r>
            <a:r>
              <a:rPr lang="en-US" sz="2400" dirty="0" err="1"/>
              <a:t>va</a:t>
            </a:r>
            <a:r>
              <a:rPr lang="en-US" sz="2400" dirty="0"/>
              <a:t> </a:t>
            </a:r>
            <a:r>
              <a:rPr lang="en-US" sz="2400" dirty="0" err="1"/>
              <a:t>boshqalarni</a:t>
            </a:r>
            <a:r>
              <a:rPr lang="en-US" sz="2400" dirty="0"/>
              <a:t> </a:t>
            </a:r>
            <a:r>
              <a:rPr lang="en-US" sz="2400" dirty="0" err="1"/>
              <a:t>yaratadi</a:t>
            </a:r>
            <a:r>
              <a:rPr lang="en-US" sz="2400" dirty="0"/>
              <a:t>. U </a:t>
            </a:r>
            <a:r>
              <a:rPr lang="en-US" sz="2400" dirty="0" err="1"/>
              <a:t>tabiiy</a:t>
            </a:r>
            <a:r>
              <a:rPr lang="en-US" sz="2400" dirty="0"/>
              <a:t> </a:t>
            </a:r>
            <a:r>
              <a:rPr lang="en-US" sz="2400" dirty="0" err="1"/>
              <a:t>muhit</a:t>
            </a:r>
            <a:r>
              <a:rPr lang="en-US" sz="2400" dirty="0"/>
              <a:t> </a:t>
            </a:r>
            <a:r>
              <a:rPr lang="en-US" sz="2400" dirty="0" err="1"/>
              <a:t>ichida</a:t>
            </a:r>
            <a:r>
              <a:rPr lang="en-US" sz="2400" dirty="0"/>
              <a:t> «</a:t>
            </a:r>
            <a:r>
              <a:rPr lang="en-US" sz="2400" dirty="0" err="1"/>
              <a:t>sun’iy</a:t>
            </a:r>
            <a:r>
              <a:rPr lang="en-US" sz="2400" dirty="0"/>
              <a:t> </a:t>
            </a:r>
            <a:r>
              <a:rPr lang="en-US" sz="2400" dirty="0" err="1"/>
              <a:t>muhitni</a:t>
            </a:r>
            <a:r>
              <a:rPr lang="en-US" sz="2400" dirty="0"/>
              <a:t>» </a:t>
            </a:r>
            <a:r>
              <a:rPr lang="en-US" sz="2400" dirty="0" err="1"/>
              <a:t>vujudga</a:t>
            </a:r>
            <a:r>
              <a:rPr lang="en-US" sz="2400" dirty="0"/>
              <a:t> </a:t>
            </a:r>
            <a:r>
              <a:rPr lang="en-US" sz="2400" dirty="0" err="1"/>
              <a:t>keltiradi</a:t>
            </a:r>
            <a:r>
              <a:rPr lang="en-US" sz="2400" dirty="0"/>
              <a:t>. </a:t>
            </a:r>
            <a:r>
              <a:rPr lang="en-US" sz="2400" dirty="0" err="1"/>
              <a:t>Keng</a:t>
            </a:r>
            <a:r>
              <a:rPr lang="en-US" sz="2400" dirty="0"/>
              <a:t> </a:t>
            </a:r>
            <a:r>
              <a:rPr lang="en-US" sz="2400" dirty="0" err="1"/>
              <a:t>ma’noda</a:t>
            </a:r>
            <a:r>
              <a:rPr lang="en-US" sz="2400" dirty="0"/>
              <a:t> </a:t>
            </a:r>
            <a:r>
              <a:rPr lang="en-US" sz="2400" dirty="0" err="1"/>
              <a:t>jamiyat</a:t>
            </a:r>
            <a:r>
              <a:rPr lang="en-US" sz="2400" dirty="0"/>
              <a:t> ham </a:t>
            </a:r>
            <a:r>
              <a:rPr lang="en-US" sz="2400" dirty="0" err="1"/>
              <a:t>insonning</a:t>
            </a:r>
            <a:r>
              <a:rPr lang="en-US" sz="2400" dirty="0"/>
              <a:t> </a:t>
            </a:r>
            <a:r>
              <a:rPr lang="en-US" sz="2400" dirty="0" err="1"/>
              <a:t>ijodiy</a:t>
            </a:r>
            <a:r>
              <a:rPr lang="en-US" sz="2400" dirty="0"/>
              <a:t> </a:t>
            </a:r>
            <a:r>
              <a:rPr lang="en-US" sz="2400" dirty="0" err="1"/>
              <a:t>mahsulidir</a:t>
            </a:r>
            <a:r>
              <a:rPr lang="en-US" sz="2400" dirty="0"/>
              <a:t>. </a:t>
            </a:r>
            <a:r>
              <a:rPr lang="en-US" sz="2400" dirty="0" err="1"/>
              <a:t>Hamma</a:t>
            </a:r>
            <a:r>
              <a:rPr lang="en-US" sz="2400" dirty="0"/>
              <a:t> </a:t>
            </a:r>
            <a:r>
              <a:rPr lang="en-US" sz="2400" dirty="0" err="1"/>
              <a:t>ijtimoiy</a:t>
            </a:r>
            <a:r>
              <a:rPr lang="en-US" sz="2400" dirty="0"/>
              <a:t> </a:t>
            </a:r>
            <a:r>
              <a:rPr lang="en-US" sz="2400" dirty="0" err="1"/>
              <a:t>hodisalar</a:t>
            </a:r>
            <a:r>
              <a:rPr lang="en-US" sz="2400" dirty="0"/>
              <a:t>, </a:t>
            </a:r>
            <a:r>
              <a:rPr lang="en-US" sz="2400" dirty="0" err="1"/>
              <a:t>munosabatlar</a:t>
            </a:r>
            <a:r>
              <a:rPr lang="en-US" sz="2400" dirty="0"/>
              <a:t>, </a:t>
            </a:r>
            <a:r>
              <a:rPr lang="en-US" sz="2400" dirty="0" err="1"/>
              <a:t>aloqalar</a:t>
            </a:r>
            <a:r>
              <a:rPr lang="en-US" sz="2400" dirty="0"/>
              <a:t>, </a:t>
            </a:r>
            <a:r>
              <a:rPr lang="en-US" sz="2400" dirty="0" err="1"/>
              <a:t>qadriyatlar</a:t>
            </a:r>
            <a:r>
              <a:rPr lang="en-US" sz="2400" dirty="0"/>
              <a:t> </a:t>
            </a:r>
            <a:r>
              <a:rPr lang="en-US" sz="2400" dirty="0" err="1"/>
              <a:t>inson</a:t>
            </a:r>
            <a:r>
              <a:rPr lang="en-US" sz="2400" dirty="0"/>
              <a:t> </a:t>
            </a:r>
            <a:r>
              <a:rPr lang="en-US" sz="2400" dirty="0" err="1"/>
              <a:t>tomonidan</a:t>
            </a:r>
            <a:r>
              <a:rPr lang="en-US" sz="2400" dirty="0"/>
              <a:t> </a:t>
            </a:r>
            <a:r>
              <a:rPr lang="en-US" sz="2400" dirty="0" err="1"/>
              <a:t>vujudga</a:t>
            </a:r>
            <a:r>
              <a:rPr lang="en-US" sz="2400" dirty="0"/>
              <a:t> </a:t>
            </a:r>
            <a:r>
              <a:rPr lang="en-US" sz="2400" dirty="0" err="1"/>
              <a:t>keltirilgan</a:t>
            </a:r>
            <a:r>
              <a:rPr lang="en-US" sz="2400" dirty="0"/>
              <a:t>. </a:t>
            </a:r>
            <a:r>
              <a:rPr lang="en-US" sz="2400" dirty="0" err="1"/>
              <a:t>Inson</a:t>
            </a:r>
            <a:r>
              <a:rPr lang="en-US" sz="2400" dirty="0"/>
              <a:t> </a:t>
            </a:r>
            <a:r>
              <a:rPr lang="en-US" sz="2400" dirty="0" err="1"/>
              <a:t>o’z</a:t>
            </a:r>
            <a:r>
              <a:rPr lang="en-US" sz="2400" dirty="0"/>
              <a:t> </a:t>
            </a:r>
            <a:r>
              <a:rPr lang="en-US" sz="2400" dirty="0" err="1"/>
              <a:t>ongli</a:t>
            </a:r>
            <a:r>
              <a:rPr lang="en-US" sz="2400" dirty="0"/>
              <a:t> </a:t>
            </a:r>
            <a:r>
              <a:rPr lang="en-US" sz="2400" dirty="0" err="1"/>
              <a:t>ijodi</a:t>
            </a:r>
            <a:r>
              <a:rPr lang="en-US" sz="2400" dirty="0"/>
              <a:t> </a:t>
            </a:r>
            <a:r>
              <a:rPr lang="en-US" sz="2400" dirty="0" err="1"/>
              <a:t>bilan</a:t>
            </a:r>
            <a:r>
              <a:rPr lang="en-US" sz="2400" dirty="0"/>
              <a:t> </a:t>
            </a:r>
            <a:r>
              <a:rPr lang="en-US" sz="2400" dirty="0" err="1"/>
              <a:t>badiiy</a:t>
            </a:r>
            <a:r>
              <a:rPr lang="en-US" sz="2400" dirty="0"/>
              <a:t> </a:t>
            </a:r>
            <a:r>
              <a:rPr lang="en-US" sz="2400" dirty="0" err="1"/>
              <a:t>asarlarni</a:t>
            </a:r>
            <a:r>
              <a:rPr lang="en-US" sz="2400" dirty="0"/>
              <a:t>, </a:t>
            </a:r>
            <a:r>
              <a:rPr lang="en-US" sz="2400" dirty="0" err="1"/>
              <a:t>san’at</a:t>
            </a:r>
            <a:r>
              <a:rPr lang="en-US" sz="2400" dirty="0"/>
              <a:t>, </a:t>
            </a:r>
            <a:r>
              <a:rPr lang="en-US" sz="2400" dirty="0" err="1"/>
              <a:t>axloqiy</a:t>
            </a:r>
            <a:r>
              <a:rPr lang="en-US" sz="2400" dirty="0"/>
              <a:t> </a:t>
            </a:r>
            <a:r>
              <a:rPr lang="en-US" sz="2400" dirty="0" err="1"/>
              <a:t>munosabatlar</a:t>
            </a:r>
            <a:r>
              <a:rPr lang="en-US" sz="2400" dirty="0"/>
              <a:t>, </a:t>
            </a:r>
            <a:r>
              <a:rPr lang="en-US" sz="2400" dirty="0" err="1"/>
              <a:t>qadriyatlar</a:t>
            </a:r>
            <a:r>
              <a:rPr lang="en-US" sz="2400" dirty="0"/>
              <a:t>, </a:t>
            </a:r>
            <a:r>
              <a:rPr lang="en-US" sz="2400" dirty="0" err="1"/>
              <a:t>dinni</a:t>
            </a:r>
            <a:r>
              <a:rPr lang="en-US" sz="2400" dirty="0"/>
              <a:t> </a:t>
            </a:r>
            <a:r>
              <a:rPr lang="en-US" sz="2400" dirty="0" err="1"/>
              <a:t>va</a:t>
            </a:r>
            <a:r>
              <a:rPr lang="en-US" sz="2400" dirty="0"/>
              <a:t> </a:t>
            </a:r>
            <a:r>
              <a:rPr lang="en-US" sz="2400" dirty="0" err="1"/>
              <a:t>fanni</a:t>
            </a:r>
            <a:r>
              <a:rPr lang="en-US" sz="2400" dirty="0"/>
              <a:t> </a:t>
            </a:r>
            <a:r>
              <a:rPr lang="en-US" sz="2400" dirty="0" err="1"/>
              <a:t>yaratgan</a:t>
            </a:r>
            <a:r>
              <a:rPr lang="en-US" sz="2400" dirty="0" smtClean="0"/>
              <a:t>.</a:t>
            </a:r>
          </a:p>
        </p:txBody>
      </p:sp>
    </p:spTree>
    <p:extLst>
      <p:ext uri="{BB962C8B-B14F-4D97-AF65-F5344CB8AC3E}">
        <p14:creationId xmlns:p14="http://schemas.microsoft.com/office/powerpoint/2010/main" val="4663050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0936" y="278780"/>
            <a:ext cx="10176546" cy="5288349"/>
          </a:xfrm>
        </p:spPr>
        <p:txBody>
          <a:bodyPr>
            <a:noAutofit/>
          </a:bodyPr>
          <a:lstStyle/>
          <a:p>
            <a:pPr marL="0" indent="446088" algn="just">
              <a:lnSpc>
                <a:spcPct val="100000"/>
              </a:lnSpc>
              <a:spcBef>
                <a:spcPts val="0"/>
              </a:spcBef>
              <a:buNone/>
            </a:pPr>
            <a:r>
              <a:rPr lang="en-US" sz="2400" dirty="0" err="1"/>
              <a:t>Ijodning</a:t>
            </a:r>
            <a:r>
              <a:rPr lang="en-US" sz="2400" dirty="0"/>
              <a:t> </a:t>
            </a:r>
            <a:r>
              <a:rPr lang="en-US" sz="2400" dirty="0" err="1"/>
              <a:t>ishlab</a:t>
            </a:r>
            <a:r>
              <a:rPr lang="en-US" sz="2400" dirty="0"/>
              <a:t> </a:t>
            </a:r>
            <a:r>
              <a:rPr lang="en-US" sz="2400" dirty="0" err="1"/>
              <a:t>chiqarish</a:t>
            </a:r>
            <a:r>
              <a:rPr lang="en-US" sz="2400" dirty="0"/>
              <a:t>, </a:t>
            </a:r>
            <a:r>
              <a:rPr lang="en-US" sz="2400" dirty="0" err="1"/>
              <a:t>texnik</a:t>
            </a:r>
            <a:r>
              <a:rPr lang="en-US" sz="2400" dirty="0"/>
              <a:t>, </a:t>
            </a:r>
            <a:r>
              <a:rPr lang="en-US" sz="2400" dirty="0" err="1"/>
              <a:t>ixtirochilik</a:t>
            </a:r>
            <a:r>
              <a:rPr lang="en-US" sz="2400" dirty="0"/>
              <a:t>, </a:t>
            </a:r>
            <a:r>
              <a:rPr lang="en-US" sz="2400" dirty="0" err="1"/>
              <a:t>ilmiy</a:t>
            </a:r>
            <a:r>
              <a:rPr lang="en-US" sz="2400" dirty="0"/>
              <a:t>, </a:t>
            </a:r>
            <a:r>
              <a:rPr lang="en-US" sz="2400" dirty="0" err="1"/>
              <a:t>siyosiy</a:t>
            </a:r>
            <a:r>
              <a:rPr lang="en-US" sz="2400" dirty="0"/>
              <a:t>, </a:t>
            </a:r>
            <a:r>
              <a:rPr lang="en-US" sz="2400" dirty="0" err="1"/>
              <a:t>tashkilotchilik</a:t>
            </a:r>
            <a:r>
              <a:rPr lang="en-US" sz="2400" dirty="0"/>
              <a:t>, </a:t>
            </a:r>
            <a:r>
              <a:rPr lang="en-US" sz="2400" dirty="0" err="1"/>
              <a:t>falsafiy</a:t>
            </a:r>
            <a:r>
              <a:rPr lang="en-US" sz="2400" dirty="0"/>
              <a:t>, </a:t>
            </a:r>
            <a:r>
              <a:rPr lang="en-US" sz="2400" dirty="0" err="1"/>
              <a:t>badiiy</a:t>
            </a:r>
            <a:r>
              <a:rPr lang="en-US" sz="2400" dirty="0"/>
              <a:t>, </a:t>
            </a:r>
            <a:r>
              <a:rPr lang="en-US" sz="2400" dirty="0" err="1"/>
              <a:t>afsonaviy</a:t>
            </a:r>
            <a:r>
              <a:rPr lang="en-US" sz="2400" dirty="0"/>
              <a:t>, </a:t>
            </a:r>
            <a:r>
              <a:rPr lang="en-US" sz="2400" dirty="0" err="1"/>
              <a:t>diniy</a:t>
            </a:r>
            <a:r>
              <a:rPr lang="en-US" sz="2400" dirty="0"/>
              <a:t>, </a:t>
            </a:r>
            <a:r>
              <a:rPr lang="en-US" sz="2400" dirty="0" err="1"/>
              <a:t>kundalik</a:t>
            </a:r>
            <a:r>
              <a:rPr lang="en-US" sz="2400" dirty="0"/>
              <a:t> </a:t>
            </a:r>
            <a:r>
              <a:rPr lang="en-US" sz="2400" dirty="0" err="1"/>
              <a:t>turmush</a:t>
            </a:r>
            <a:r>
              <a:rPr lang="en-US" sz="2400" dirty="0"/>
              <a:t> </a:t>
            </a:r>
            <a:r>
              <a:rPr lang="en-US" sz="2400" dirty="0" err="1"/>
              <a:t>va</a:t>
            </a:r>
            <a:r>
              <a:rPr lang="en-US" sz="2400" dirty="0"/>
              <a:t> </a:t>
            </a:r>
            <a:r>
              <a:rPr lang="en-US" sz="2400" dirty="0" err="1"/>
              <a:t>boshqa</a:t>
            </a:r>
            <a:r>
              <a:rPr lang="en-US" sz="2400" dirty="0"/>
              <a:t> </a:t>
            </a:r>
            <a:r>
              <a:rPr lang="en-US" sz="2400" dirty="0" err="1"/>
              <a:t>turlari</a:t>
            </a:r>
            <a:r>
              <a:rPr lang="en-US" sz="2400" dirty="0"/>
              <a:t> </a:t>
            </a:r>
            <a:r>
              <a:rPr lang="en-US" sz="2400" dirty="0" err="1"/>
              <a:t>mavjud</a:t>
            </a:r>
            <a:r>
              <a:rPr lang="en-US" sz="2400" dirty="0"/>
              <a:t>. </a:t>
            </a:r>
            <a:r>
              <a:rPr lang="en-US" sz="2400" dirty="0" err="1"/>
              <a:t>Ishlab</a:t>
            </a:r>
            <a:r>
              <a:rPr lang="en-US" sz="2400" dirty="0"/>
              <a:t> </a:t>
            </a:r>
            <a:r>
              <a:rPr lang="en-US" sz="2400" dirty="0" err="1"/>
              <a:t>chiqarish</a:t>
            </a:r>
            <a:r>
              <a:rPr lang="en-US" sz="2400" dirty="0"/>
              <a:t> </a:t>
            </a:r>
            <a:r>
              <a:rPr lang="en-US" sz="2400" dirty="0" err="1"/>
              <a:t>ijodi</a:t>
            </a:r>
            <a:r>
              <a:rPr lang="en-US" sz="2400" dirty="0"/>
              <a:t> </a:t>
            </a:r>
            <a:r>
              <a:rPr lang="en-US" sz="2400" dirty="0" err="1"/>
              <a:t>yangi</a:t>
            </a:r>
            <a:r>
              <a:rPr lang="en-US" sz="2400" dirty="0"/>
              <a:t> </a:t>
            </a:r>
            <a:r>
              <a:rPr lang="en-US" sz="2400" dirty="0" err="1"/>
              <a:t>moddiy</a:t>
            </a:r>
            <a:r>
              <a:rPr lang="en-US" sz="2400" dirty="0"/>
              <a:t> </a:t>
            </a:r>
            <a:r>
              <a:rPr lang="en-US" sz="2400" dirty="0" err="1"/>
              <a:t>boyliklarni</a:t>
            </a:r>
            <a:r>
              <a:rPr lang="en-US" sz="2400" dirty="0"/>
              <a:t> </a:t>
            </a:r>
            <a:r>
              <a:rPr lang="en-US" sz="2400" dirty="0" err="1"/>
              <a:t>yaratishga</a:t>
            </a:r>
            <a:r>
              <a:rPr lang="en-US" sz="2400" dirty="0"/>
              <a:t> </a:t>
            </a:r>
            <a:r>
              <a:rPr lang="en-US" sz="2400" dirty="0" err="1"/>
              <a:t>qaratilgan</a:t>
            </a:r>
            <a:r>
              <a:rPr lang="en-US" sz="2400" dirty="0"/>
              <a:t>.</a:t>
            </a:r>
          </a:p>
          <a:p>
            <a:pPr marL="0" indent="446088" algn="just">
              <a:lnSpc>
                <a:spcPct val="100000"/>
              </a:lnSpc>
              <a:spcBef>
                <a:spcPts val="0"/>
              </a:spcBef>
              <a:buNone/>
            </a:pPr>
            <a:r>
              <a:rPr lang="en-US" sz="2400" dirty="0" err="1"/>
              <a:t>Ixtirochilik</a:t>
            </a:r>
            <a:r>
              <a:rPr lang="en-US" sz="2400" dirty="0"/>
              <a:t> </a:t>
            </a:r>
            <a:r>
              <a:rPr lang="en-US" sz="2400" dirty="0" err="1"/>
              <a:t>ijodi</a:t>
            </a:r>
            <a:r>
              <a:rPr lang="en-US" sz="2400" dirty="0"/>
              <a:t> - </a:t>
            </a:r>
            <a:r>
              <a:rPr lang="en-US" sz="2400" dirty="0" err="1"/>
              <a:t>bu</a:t>
            </a:r>
            <a:r>
              <a:rPr lang="en-US" sz="2400" dirty="0"/>
              <a:t> </a:t>
            </a:r>
            <a:r>
              <a:rPr lang="en-US" sz="2400" dirty="0" err="1"/>
              <a:t>insonning</a:t>
            </a:r>
            <a:r>
              <a:rPr lang="en-US" sz="2400" dirty="0"/>
              <a:t> </a:t>
            </a:r>
            <a:r>
              <a:rPr lang="en-US" sz="2400" dirty="0" err="1"/>
              <a:t>tabiat</a:t>
            </a:r>
            <a:r>
              <a:rPr lang="en-US" sz="2400" dirty="0"/>
              <a:t> </a:t>
            </a:r>
            <a:r>
              <a:rPr lang="en-US" sz="2400" dirty="0" err="1"/>
              <a:t>va</a:t>
            </a:r>
            <a:r>
              <a:rPr lang="en-US" sz="2400" dirty="0"/>
              <a:t> </a:t>
            </a:r>
            <a:r>
              <a:rPr lang="en-US" sz="2400" dirty="0" err="1"/>
              <a:t>jamiyat</a:t>
            </a:r>
            <a:r>
              <a:rPr lang="en-US" sz="2400" dirty="0"/>
              <a:t> </a:t>
            </a:r>
            <a:r>
              <a:rPr lang="en-US" sz="2400" dirty="0" err="1"/>
              <a:t>qonunlarini</a:t>
            </a:r>
            <a:r>
              <a:rPr lang="en-US" sz="2400" dirty="0"/>
              <a:t> </a:t>
            </a:r>
            <a:r>
              <a:rPr lang="en-US" sz="2400" dirty="0" err="1"/>
              <a:t>ochish</a:t>
            </a:r>
            <a:r>
              <a:rPr lang="en-US" sz="2400" dirty="0"/>
              <a:t>, </a:t>
            </a:r>
            <a:r>
              <a:rPr lang="en-US" sz="2400" dirty="0" err="1"/>
              <a:t>bilish</a:t>
            </a:r>
            <a:r>
              <a:rPr lang="en-US" sz="2400" dirty="0"/>
              <a:t> </a:t>
            </a:r>
            <a:r>
              <a:rPr lang="en-US" sz="2400" dirty="0" err="1"/>
              <a:t>va</a:t>
            </a:r>
            <a:r>
              <a:rPr lang="en-US" sz="2400" dirty="0"/>
              <a:t> </a:t>
            </a:r>
            <a:r>
              <a:rPr lang="en-US" sz="2400" dirty="0" err="1"/>
              <a:t>o’rganish</a:t>
            </a:r>
            <a:r>
              <a:rPr lang="en-US" sz="2400" dirty="0"/>
              <a:t> </a:t>
            </a:r>
            <a:r>
              <a:rPr lang="en-US" sz="2400" dirty="0" err="1"/>
              <a:t>asosida</a:t>
            </a:r>
            <a:r>
              <a:rPr lang="en-US" sz="2400" dirty="0"/>
              <a:t> </a:t>
            </a:r>
            <a:r>
              <a:rPr lang="en-US" sz="2400" dirty="0" err="1"/>
              <a:t>mashina</a:t>
            </a:r>
            <a:r>
              <a:rPr lang="en-US" sz="2400" dirty="0"/>
              <a:t>, </a:t>
            </a:r>
            <a:r>
              <a:rPr lang="en-US" sz="2400" dirty="0" err="1"/>
              <a:t>asbob</a:t>
            </a:r>
            <a:r>
              <a:rPr lang="en-US" sz="2400" dirty="0"/>
              <a:t>- </a:t>
            </a:r>
            <a:r>
              <a:rPr lang="en-US" sz="2400" dirty="0" err="1"/>
              <a:t>uskunalar</a:t>
            </a:r>
            <a:r>
              <a:rPr lang="en-US" sz="2400" dirty="0"/>
              <a:t>, </a:t>
            </a:r>
            <a:r>
              <a:rPr lang="en-US" sz="2400" dirty="0" err="1"/>
              <a:t>moslamalar</a:t>
            </a:r>
            <a:r>
              <a:rPr lang="en-US" sz="2400" dirty="0"/>
              <a:t>, </a:t>
            </a:r>
            <a:r>
              <a:rPr lang="en-US" sz="2400" dirty="0" err="1"/>
              <a:t>qurilmalar</a:t>
            </a:r>
            <a:r>
              <a:rPr lang="en-US" sz="2400" dirty="0"/>
              <a:t>, </a:t>
            </a:r>
            <a:r>
              <a:rPr lang="en-US" sz="2400" dirty="0" err="1"/>
              <a:t>inshootlar</a:t>
            </a:r>
            <a:r>
              <a:rPr lang="en-US" sz="2400" dirty="0"/>
              <a:t> </a:t>
            </a:r>
            <a:r>
              <a:rPr lang="en-US" sz="2400" dirty="0" err="1"/>
              <a:t>yaratishidir</a:t>
            </a:r>
            <a:r>
              <a:rPr lang="en-US" sz="2400" dirty="0"/>
              <a:t>.</a:t>
            </a:r>
          </a:p>
          <a:p>
            <a:pPr marL="0" indent="447675" algn="just">
              <a:spcBef>
                <a:spcPts val="0"/>
              </a:spcBef>
              <a:buNone/>
            </a:pPr>
            <a:r>
              <a:rPr lang="en-US" sz="2400" dirty="0" err="1" smtClean="0"/>
              <a:t>Tashkilotchilik</a:t>
            </a:r>
            <a:r>
              <a:rPr lang="en-US" sz="2400" dirty="0" smtClean="0"/>
              <a:t> </a:t>
            </a:r>
            <a:r>
              <a:rPr lang="en-US" sz="2400" dirty="0" err="1"/>
              <a:t>ijodi</a:t>
            </a:r>
            <a:r>
              <a:rPr lang="en-US" sz="2400" dirty="0"/>
              <a:t> </a:t>
            </a:r>
            <a:r>
              <a:rPr lang="en-US" sz="2400" dirty="0" err="1"/>
              <a:t>esa</a:t>
            </a:r>
            <a:r>
              <a:rPr lang="en-US" sz="2400" dirty="0"/>
              <a:t>, </a:t>
            </a:r>
            <a:r>
              <a:rPr lang="en-US" sz="2400" dirty="0" err="1"/>
              <a:t>insonning</a:t>
            </a:r>
            <a:r>
              <a:rPr lang="en-US" sz="2400" dirty="0"/>
              <a:t> </a:t>
            </a:r>
            <a:r>
              <a:rPr lang="en-US" sz="2400" dirty="0" err="1"/>
              <a:t>jamiyatda</a:t>
            </a:r>
            <a:r>
              <a:rPr lang="en-US" sz="2400" dirty="0"/>
              <a:t> </a:t>
            </a:r>
            <a:r>
              <a:rPr lang="en-US" sz="2400" dirty="0" err="1"/>
              <a:t>kishilarni</a:t>
            </a:r>
            <a:r>
              <a:rPr lang="en-US" sz="2400" dirty="0"/>
              <a:t> </a:t>
            </a:r>
            <a:r>
              <a:rPr lang="en-US" sz="2400" dirty="0" err="1"/>
              <a:t>boshqarish</a:t>
            </a:r>
            <a:r>
              <a:rPr lang="en-US" sz="2400" dirty="0"/>
              <a:t>, </a:t>
            </a:r>
            <a:r>
              <a:rPr lang="en-US" sz="2400" dirty="0" err="1"/>
              <a:t>ularni</a:t>
            </a:r>
            <a:r>
              <a:rPr lang="en-US" sz="2400" dirty="0"/>
              <a:t> </a:t>
            </a:r>
            <a:r>
              <a:rPr lang="en-US" sz="2400" dirty="0" err="1"/>
              <a:t>uyushtirish</a:t>
            </a:r>
            <a:r>
              <a:rPr lang="en-US" sz="2400" dirty="0"/>
              <a:t>, </a:t>
            </a:r>
            <a:r>
              <a:rPr lang="en-US" sz="2400" dirty="0" err="1"/>
              <a:t>birlashtirish</a:t>
            </a:r>
            <a:r>
              <a:rPr lang="en-US" sz="2400" dirty="0"/>
              <a:t>, </a:t>
            </a:r>
            <a:r>
              <a:rPr lang="en-US" sz="2400" dirty="0" err="1"/>
              <a:t>ulug</a:t>
            </a:r>
            <a:r>
              <a:rPr lang="en-US" sz="2400" dirty="0"/>
              <a:t>’ </a:t>
            </a:r>
            <a:r>
              <a:rPr lang="en-US" sz="2400" dirty="0" err="1"/>
              <a:t>ishlarga</a:t>
            </a:r>
            <a:r>
              <a:rPr lang="en-US" sz="2400" dirty="0"/>
              <a:t> </a:t>
            </a:r>
            <a:r>
              <a:rPr lang="en-US" sz="2400" dirty="0" err="1"/>
              <a:t>boshlash</a:t>
            </a:r>
            <a:r>
              <a:rPr lang="en-US" sz="2400" dirty="0"/>
              <a:t> </a:t>
            </a:r>
            <a:r>
              <a:rPr lang="en-US" sz="2400" dirty="0" err="1"/>
              <a:t>va</a:t>
            </a:r>
            <a:r>
              <a:rPr lang="en-US" sz="2400" dirty="0"/>
              <a:t> </a:t>
            </a:r>
            <a:r>
              <a:rPr lang="en-US" sz="2400" dirty="0" err="1"/>
              <a:t>boshchilik</a:t>
            </a:r>
            <a:r>
              <a:rPr lang="en-US" sz="2400" dirty="0"/>
              <a:t> </a:t>
            </a:r>
            <a:r>
              <a:rPr lang="en-US" sz="2400" dirty="0" err="1"/>
              <a:t>qilish</a:t>
            </a:r>
            <a:r>
              <a:rPr lang="en-US" sz="2400" dirty="0"/>
              <a:t>, </a:t>
            </a:r>
            <a:r>
              <a:rPr lang="en-US" sz="2400" dirty="0" err="1"/>
              <a:t>xullas</a:t>
            </a:r>
            <a:r>
              <a:rPr lang="en-US" sz="2400" dirty="0"/>
              <a:t> </a:t>
            </a:r>
            <a:r>
              <a:rPr lang="en-US" sz="2400" dirty="0" err="1"/>
              <a:t>bir</a:t>
            </a:r>
            <a:r>
              <a:rPr lang="en-US" sz="2400" dirty="0"/>
              <a:t> </a:t>
            </a:r>
            <a:r>
              <a:rPr lang="en-US" sz="2400" dirty="0" err="1"/>
              <a:t>butun</a:t>
            </a:r>
            <a:r>
              <a:rPr lang="en-US" sz="2400" dirty="0"/>
              <a:t> </a:t>
            </a:r>
            <a:r>
              <a:rPr lang="en-US" sz="2400" dirty="0" err="1"/>
              <a:t>jamiyat</a:t>
            </a:r>
            <a:r>
              <a:rPr lang="en-US" sz="2400" dirty="0"/>
              <a:t> </a:t>
            </a:r>
            <a:r>
              <a:rPr lang="en-US" sz="2400" dirty="0" err="1"/>
              <a:t>ishlarini</a:t>
            </a:r>
            <a:r>
              <a:rPr lang="en-US" sz="2400" dirty="0"/>
              <a:t> </a:t>
            </a:r>
            <a:r>
              <a:rPr lang="en-US" sz="2400" dirty="0" err="1"/>
              <a:t>tashkil</a:t>
            </a:r>
            <a:r>
              <a:rPr lang="en-US" sz="2400" dirty="0"/>
              <a:t> </a:t>
            </a:r>
            <a:r>
              <a:rPr lang="en-US" sz="2400" dirty="0" err="1"/>
              <a:t>qilish</a:t>
            </a:r>
            <a:r>
              <a:rPr lang="en-US" sz="2400" dirty="0"/>
              <a:t> </a:t>
            </a:r>
            <a:r>
              <a:rPr lang="en-US" sz="2400" dirty="0" err="1"/>
              <a:t>qobiliyatidir</a:t>
            </a:r>
            <a:r>
              <a:rPr lang="en-US" sz="2400" dirty="0" smtClean="0"/>
              <a:t>.</a:t>
            </a:r>
            <a:endParaRPr lang="en-US" sz="2400" dirty="0"/>
          </a:p>
        </p:txBody>
      </p:sp>
      <p:sp>
        <p:nvSpPr>
          <p:cNvPr id="5" name="Rectangle 4"/>
          <p:cNvSpPr>
            <a:spLocks noChangeArrowheads="1"/>
          </p:cNvSpPr>
          <p:nvPr/>
        </p:nvSpPr>
        <p:spPr bwMode="auto">
          <a:xfrm>
            <a:off x="3958683" y="4998417"/>
            <a:ext cx="3009341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5695612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71209" y="278780"/>
            <a:ext cx="10186273" cy="5288349"/>
          </a:xfrm>
        </p:spPr>
        <p:txBody>
          <a:bodyPr>
            <a:noAutofit/>
          </a:bodyPr>
          <a:lstStyle/>
          <a:p>
            <a:pPr marL="0" indent="447675" algn="just">
              <a:spcBef>
                <a:spcPts val="0"/>
              </a:spcBef>
              <a:buNone/>
            </a:pPr>
            <a:r>
              <a:rPr lang="en-US" sz="2400" dirty="0" err="1" smtClean="0"/>
              <a:t>Badiiy</a:t>
            </a:r>
            <a:r>
              <a:rPr lang="en-US" sz="2400" dirty="0" smtClean="0"/>
              <a:t> </a:t>
            </a:r>
            <a:r>
              <a:rPr lang="en-US" sz="2400" dirty="0" err="1"/>
              <a:t>ijod</a:t>
            </a:r>
            <a:r>
              <a:rPr lang="en-US" sz="2400" dirty="0"/>
              <a:t> - </a:t>
            </a:r>
            <a:r>
              <a:rPr lang="en-US" sz="2400" dirty="0" err="1"/>
              <a:t>insonning</a:t>
            </a:r>
            <a:r>
              <a:rPr lang="en-US" sz="2400" dirty="0"/>
              <a:t> </a:t>
            </a:r>
            <a:r>
              <a:rPr lang="en-US" sz="2400" dirty="0" err="1"/>
              <a:t>san’at</a:t>
            </a:r>
            <a:r>
              <a:rPr lang="en-US" sz="2400" dirty="0"/>
              <a:t> </a:t>
            </a:r>
            <a:r>
              <a:rPr lang="en-US" sz="2400" dirty="0" err="1"/>
              <a:t>va</a:t>
            </a:r>
            <a:r>
              <a:rPr lang="en-US" sz="2400" dirty="0"/>
              <a:t> </a:t>
            </a:r>
            <a:r>
              <a:rPr lang="en-US" sz="2400" dirty="0" err="1"/>
              <a:t>madaniyat</a:t>
            </a:r>
            <a:r>
              <a:rPr lang="en-US" sz="2400" dirty="0"/>
              <a:t> </a:t>
            </a:r>
            <a:r>
              <a:rPr lang="en-US" sz="2400" dirty="0" err="1"/>
              <a:t>sohalarida</a:t>
            </a:r>
            <a:r>
              <a:rPr lang="en-US" sz="2400" dirty="0"/>
              <a:t> </a:t>
            </a:r>
            <a:r>
              <a:rPr lang="en-US" sz="2400" dirty="0" err="1"/>
              <a:t>tabiat</a:t>
            </a:r>
            <a:r>
              <a:rPr lang="en-US" sz="2400" dirty="0"/>
              <a:t> </a:t>
            </a:r>
            <a:r>
              <a:rPr lang="en-US" sz="2400" dirty="0" err="1"/>
              <a:t>va</a:t>
            </a:r>
            <a:r>
              <a:rPr lang="en-US" sz="2400" dirty="0"/>
              <a:t> </a:t>
            </a:r>
            <a:r>
              <a:rPr lang="en-US" sz="2400" dirty="0" err="1"/>
              <a:t>jamiyat</a:t>
            </a:r>
            <a:r>
              <a:rPr lang="en-US" sz="2400" dirty="0"/>
              <a:t> </a:t>
            </a:r>
            <a:r>
              <a:rPr lang="en-US" sz="2400" dirty="0" err="1"/>
              <a:t>xodisalarini</a:t>
            </a:r>
            <a:r>
              <a:rPr lang="en-US" sz="2400" dirty="0"/>
              <a:t>, </a:t>
            </a:r>
            <a:r>
              <a:rPr lang="en-US" sz="2400" dirty="0" err="1"/>
              <a:t>insonning</a:t>
            </a:r>
            <a:r>
              <a:rPr lang="en-US" sz="2400" dirty="0"/>
              <a:t> </a:t>
            </a:r>
            <a:r>
              <a:rPr lang="en-US" sz="2400" dirty="0" err="1"/>
              <a:t>o’zini</a:t>
            </a:r>
            <a:r>
              <a:rPr lang="en-US" sz="2400" dirty="0"/>
              <a:t> </a:t>
            </a:r>
            <a:r>
              <a:rPr lang="en-US" sz="2400" dirty="0" err="1"/>
              <a:t>nafosat</a:t>
            </a:r>
            <a:r>
              <a:rPr lang="en-US" sz="2400" dirty="0"/>
              <a:t> </a:t>
            </a:r>
            <a:r>
              <a:rPr lang="en-US" sz="2400" dirty="0" err="1"/>
              <a:t>qonunlari</a:t>
            </a:r>
            <a:r>
              <a:rPr lang="en-US" sz="2400" dirty="0"/>
              <a:t> </a:t>
            </a:r>
            <a:r>
              <a:rPr lang="en-US" sz="2400" dirty="0" err="1"/>
              <a:t>va</a:t>
            </a:r>
            <a:r>
              <a:rPr lang="en-US" sz="2400" dirty="0"/>
              <a:t> </a:t>
            </a:r>
            <a:r>
              <a:rPr lang="en-US" sz="2400" dirty="0" err="1"/>
              <a:t>printsiplari</a:t>
            </a:r>
            <a:r>
              <a:rPr lang="en-US" sz="2400" dirty="0"/>
              <a:t> </a:t>
            </a:r>
            <a:r>
              <a:rPr lang="en-US" sz="2400" dirty="0" err="1"/>
              <a:t>asosida</a:t>
            </a:r>
            <a:r>
              <a:rPr lang="en-US" sz="2400" dirty="0"/>
              <a:t> </a:t>
            </a:r>
            <a:r>
              <a:rPr lang="en-US" sz="2400" dirty="0" err="1"/>
              <a:t>badiiy</a:t>
            </a:r>
            <a:r>
              <a:rPr lang="en-US" sz="2400" dirty="0"/>
              <a:t> </a:t>
            </a:r>
            <a:r>
              <a:rPr lang="en-US" sz="2400" dirty="0" err="1"/>
              <a:t>ifodalash</a:t>
            </a:r>
            <a:r>
              <a:rPr lang="en-US" sz="2400" dirty="0"/>
              <a:t> </a:t>
            </a:r>
            <a:r>
              <a:rPr lang="en-US" sz="2400" dirty="0" err="1"/>
              <a:t>faoliyatidir</a:t>
            </a:r>
            <a:r>
              <a:rPr lang="en-US" sz="2400" dirty="0"/>
              <a:t>.</a:t>
            </a:r>
          </a:p>
          <a:p>
            <a:pPr marL="0" indent="447675" algn="just">
              <a:spcBef>
                <a:spcPts val="0"/>
              </a:spcBef>
              <a:buNone/>
            </a:pPr>
            <a:r>
              <a:rPr lang="en-US" sz="2400" dirty="0" err="1"/>
              <a:t>Ilmiy</a:t>
            </a:r>
            <a:r>
              <a:rPr lang="en-US" sz="2400" dirty="0"/>
              <a:t> </a:t>
            </a:r>
            <a:r>
              <a:rPr lang="en-US" sz="2400" dirty="0" err="1"/>
              <a:t>ijod</a:t>
            </a:r>
            <a:r>
              <a:rPr lang="en-US" sz="2400" dirty="0"/>
              <a:t> - </a:t>
            </a:r>
            <a:r>
              <a:rPr lang="en-US" sz="2400" dirty="0" err="1"/>
              <a:t>insonning</a:t>
            </a:r>
            <a:r>
              <a:rPr lang="en-US" sz="2400" dirty="0"/>
              <a:t> </a:t>
            </a:r>
            <a:r>
              <a:rPr lang="en-US" sz="2400" dirty="0" err="1"/>
              <a:t>tabiat</a:t>
            </a:r>
            <a:r>
              <a:rPr lang="en-US" sz="2400" dirty="0"/>
              <a:t>, </a:t>
            </a:r>
            <a:r>
              <a:rPr lang="en-US" sz="2400" dirty="0" err="1"/>
              <a:t>jamiyat</a:t>
            </a:r>
            <a:r>
              <a:rPr lang="en-US" sz="2400" dirty="0"/>
              <a:t> </a:t>
            </a:r>
            <a:r>
              <a:rPr lang="en-US" sz="2400" dirty="0" err="1"/>
              <a:t>va</a:t>
            </a:r>
            <a:r>
              <a:rPr lang="en-US" sz="2400" dirty="0"/>
              <a:t> </a:t>
            </a:r>
            <a:r>
              <a:rPr lang="en-US" sz="2400" dirty="0" err="1"/>
              <a:t>o’z</a:t>
            </a:r>
            <a:r>
              <a:rPr lang="en-US" sz="2400" dirty="0"/>
              <a:t> </a:t>
            </a:r>
            <a:r>
              <a:rPr lang="en-US" sz="2400" dirty="0" err="1"/>
              <a:t>tafakkurida</a:t>
            </a:r>
            <a:r>
              <a:rPr lang="en-US" sz="2400" dirty="0"/>
              <a:t> </a:t>
            </a:r>
            <a:r>
              <a:rPr lang="en-US" sz="2400" dirty="0" err="1"/>
              <a:t>amal</a:t>
            </a:r>
            <a:r>
              <a:rPr lang="en-US" sz="2400" dirty="0"/>
              <a:t> </a:t>
            </a:r>
            <a:r>
              <a:rPr lang="en-US" sz="2400" dirty="0" err="1"/>
              <a:t>qiladigan</a:t>
            </a:r>
            <a:r>
              <a:rPr lang="en-US" sz="2400" dirty="0"/>
              <a:t> </a:t>
            </a:r>
            <a:r>
              <a:rPr lang="en-US" sz="2400" dirty="0" err="1"/>
              <a:t>qonun</a:t>
            </a:r>
            <a:r>
              <a:rPr lang="en-US" sz="2400" dirty="0"/>
              <a:t> </a:t>
            </a:r>
            <a:r>
              <a:rPr lang="en-US" sz="2400" dirty="0" err="1"/>
              <a:t>va</a:t>
            </a:r>
            <a:r>
              <a:rPr lang="en-US" sz="2400" dirty="0"/>
              <a:t> </a:t>
            </a:r>
            <a:r>
              <a:rPr lang="en-US" sz="2400" dirty="0" err="1"/>
              <a:t>qonuniyatlarini</a:t>
            </a:r>
            <a:r>
              <a:rPr lang="en-US" sz="2400" dirty="0"/>
              <a:t> </a:t>
            </a:r>
            <a:r>
              <a:rPr lang="en-US" sz="2400" dirty="0" err="1"/>
              <a:t>kashf</a:t>
            </a:r>
            <a:r>
              <a:rPr lang="en-US" sz="2400" dirty="0"/>
              <a:t> </a:t>
            </a:r>
            <a:r>
              <a:rPr lang="en-US" sz="2400" dirty="0" err="1"/>
              <a:t>qilish</a:t>
            </a:r>
            <a:r>
              <a:rPr lang="en-US" sz="2400" dirty="0"/>
              <a:t>, </a:t>
            </a:r>
            <a:r>
              <a:rPr lang="en-US" sz="2400" dirty="0" err="1"/>
              <a:t>bilib</a:t>
            </a:r>
            <a:r>
              <a:rPr lang="en-US" sz="2400" dirty="0"/>
              <a:t> </a:t>
            </a:r>
            <a:r>
              <a:rPr lang="en-US" sz="2400" dirty="0" err="1"/>
              <a:t>olish</a:t>
            </a:r>
            <a:r>
              <a:rPr lang="en-US" sz="2400" dirty="0"/>
              <a:t> </a:t>
            </a:r>
            <a:r>
              <a:rPr lang="en-US" sz="2400" dirty="0" err="1"/>
              <a:t>bilan</a:t>
            </a:r>
            <a:r>
              <a:rPr lang="en-US" sz="2400" dirty="0"/>
              <a:t> </a:t>
            </a:r>
            <a:r>
              <a:rPr lang="en-US" sz="2400" dirty="0" err="1"/>
              <a:t>bog’liq</a:t>
            </a:r>
            <a:r>
              <a:rPr lang="en-US" sz="2400" dirty="0"/>
              <a:t> </a:t>
            </a:r>
            <a:r>
              <a:rPr lang="en-US" sz="2400" dirty="0" err="1"/>
              <a:t>bo’lgan</a:t>
            </a:r>
            <a:r>
              <a:rPr lang="en-US" sz="2400" dirty="0"/>
              <a:t> </a:t>
            </a:r>
            <a:r>
              <a:rPr lang="en-US" sz="2400" dirty="0" err="1"/>
              <a:t>yaratuvchilik</a:t>
            </a:r>
            <a:r>
              <a:rPr lang="en-US" sz="2400" dirty="0"/>
              <a:t> </a:t>
            </a:r>
            <a:r>
              <a:rPr lang="en-US" sz="2400" dirty="0" err="1"/>
              <a:t>faoliyatidir</a:t>
            </a:r>
            <a:r>
              <a:rPr lang="en-US" sz="2400" dirty="0"/>
              <a:t>. </a:t>
            </a:r>
            <a:r>
              <a:rPr lang="en-US" sz="2400" dirty="0" err="1"/>
              <a:t>Ilmiy</a:t>
            </a:r>
            <a:r>
              <a:rPr lang="en-US" sz="2400" dirty="0"/>
              <a:t> </a:t>
            </a:r>
            <a:r>
              <a:rPr lang="en-US" sz="2400" dirty="0" err="1"/>
              <a:t>ijodni</a:t>
            </a:r>
            <a:r>
              <a:rPr lang="en-US" sz="2400" dirty="0"/>
              <a:t> </a:t>
            </a:r>
            <a:r>
              <a:rPr lang="en-US" sz="2400" dirty="0" err="1"/>
              <a:t>muammoni</a:t>
            </a:r>
            <a:r>
              <a:rPr lang="en-US" sz="2400" dirty="0"/>
              <a:t> </a:t>
            </a:r>
            <a:r>
              <a:rPr lang="en-US" sz="2400" dirty="0" err="1"/>
              <a:t>yechishni</a:t>
            </a:r>
            <a:r>
              <a:rPr lang="en-US" sz="2400" dirty="0"/>
              <a:t> </a:t>
            </a:r>
            <a:r>
              <a:rPr lang="en-US" sz="2400" dirty="0" err="1"/>
              <a:t>topishdangina</a:t>
            </a:r>
            <a:r>
              <a:rPr lang="en-US" sz="2400" dirty="0"/>
              <a:t> </a:t>
            </a:r>
            <a:r>
              <a:rPr lang="en-US" sz="2400" dirty="0" err="1"/>
              <a:t>iborat</a:t>
            </a:r>
            <a:r>
              <a:rPr lang="en-US" sz="2400" dirty="0"/>
              <a:t> </a:t>
            </a:r>
            <a:r>
              <a:rPr lang="en-US" sz="2400" dirty="0" err="1"/>
              <a:t>qilib</a:t>
            </a:r>
            <a:r>
              <a:rPr lang="en-US" sz="2400" dirty="0"/>
              <a:t> </a:t>
            </a:r>
            <a:r>
              <a:rPr lang="en-US" sz="2400" dirty="0" err="1"/>
              <a:t>qo’yadigan</a:t>
            </a:r>
            <a:r>
              <a:rPr lang="en-US" sz="2400" dirty="0"/>
              <a:t> </a:t>
            </a:r>
            <a:r>
              <a:rPr lang="en-US" sz="2400" dirty="0" err="1"/>
              <a:t>qarashlar</a:t>
            </a:r>
            <a:r>
              <a:rPr lang="en-US" sz="2400" dirty="0"/>
              <a:t> ham bor. Ammo </a:t>
            </a:r>
            <a:r>
              <a:rPr lang="en-US" sz="2400" dirty="0" err="1"/>
              <a:t>bunda</a:t>
            </a:r>
            <a:r>
              <a:rPr lang="en-US" sz="2400" dirty="0"/>
              <a:t> </a:t>
            </a:r>
            <a:r>
              <a:rPr lang="en-US" sz="2400" dirty="0" err="1"/>
              <a:t>ijodiy</a:t>
            </a:r>
            <a:r>
              <a:rPr lang="en-US" sz="2400" dirty="0"/>
              <a:t> </a:t>
            </a:r>
            <a:r>
              <a:rPr lang="en-US" sz="2400" dirty="0" err="1"/>
              <a:t>jarayonning</a:t>
            </a:r>
            <a:r>
              <a:rPr lang="en-US" sz="2400" dirty="0"/>
              <a:t> </a:t>
            </a:r>
            <a:r>
              <a:rPr lang="en-US" sz="2400" dirty="0" err="1"/>
              <a:t>boshlanishi</a:t>
            </a:r>
            <a:r>
              <a:rPr lang="en-US" sz="2400" dirty="0"/>
              <a:t>, </a:t>
            </a:r>
            <a:r>
              <a:rPr lang="en-US" sz="2400" dirty="0" err="1"/>
              <a:t>uning</a:t>
            </a:r>
            <a:r>
              <a:rPr lang="en-US" sz="2400" dirty="0"/>
              <a:t> </a:t>
            </a:r>
            <a:r>
              <a:rPr lang="en-US" sz="2400" dirty="0" err="1"/>
              <a:t>avj</a:t>
            </a:r>
            <a:r>
              <a:rPr lang="en-US" sz="2400" dirty="0"/>
              <a:t> </a:t>
            </a:r>
            <a:r>
              <a:rPr lang="en-US" sz="2400" dirty="0" err="1"/>
              <a:t>oldirishning</a:t>
            </a:r>
            <a:r>
              <a:rPr lang="en-US" sz="2400" dirty="0"/>
              <a:t> </a:t>
            </a:r>
            <a:r>
              <a:rPr lang="en-US" sz="2400" dirty="0" err="1"/>
              <a:t>boshlanishi</a:t>
            </a:r>
            <a:r>
              <a:rPr lang="en-US" sz="2400" dirty="0"/>
              <a:t> </a:t>
            </a:r>
            <a:r>
              <a:rPr lang="en-US" sz="2400" dirty="0" err="1"/>
              <a:t>hisobga</a:t>
            </a:r>
            <a:r>
              <a:rPr lang="en-US" sz="2400" dirty="0"/>
              <a:t> </a:t>
            </a:r>
            <a:r>
              <a:rPr lang="en-US" sz="2400" dirty="0" err="1"/>
              <a:t>olinmagan</a:t>
            </a:r>
            <a:r>
              <a:rPr lang="en-US" sz="2400" dirty="0"/>
              <a:t>. </a:t>
            </a:r>
            <a:r>
              <a:rPr lang="en-US" sz="2400" dirty="0" err="1"/>
              <a:t>Extiyojlarni</a:t>
            </a:r>
            <a:r>
              <a:rPr lang="en-US" sz="2400" dirty="0"/>
              <a:t> </a:t>
            </a:r>
            <a:r>
              <a:rPr lang="en-US" sz="2400" dirty="0" err="1"/>
              <a:t>anglab</a:t>
            </a:r>
            <a:r>
              <a:rPr lang="en-US" sz="2400" dirty="0"/>
              <a:t> </a:t>
            </a:r>
            <a:r>
              <a:rPr lang="en-US" sz="2400" dirty="0" err="1"/>
              <a:t>yetish</a:t>
            </a:r>
            <a:r>
              <a:rPr lang="en-US" sz="2400" dirty="0"/>
              <a:t>, </a:t>
            </a:r>
            <a:r>
              <a:rPr lang="en-US" sz="2400" dirty="0" err="1"/>
              <a:t>muammoni</a:t>
            </a:r>
            <a:r>
              <a:rPr lang="en-US" sz="2400" dirty="0"/>
              <a:t> </a:t>
            </a:r>
            <a:r>
              <a:rPr lang="en-US" sz="2400" dirty="0" err="1"/>
              <a:t>qo’yish</a:t>
            </a:r>
            <a:r>
              <a:rPr lang="en-US" sz="2400" dirty="0"/>
              <a:t> </a:t>
            </a:r>
            <a:r>
              <a:rPr lang="en-US" sz="2400" dirty="0" err="1"/>
              <a:t>va</a:t>
            </a:r>
            <a:r>
              <a:rPr lang="en-US" sz="2400" dirty="0"/>
              <a:t> </a:t>
            </a:r>
            <a:r>
              <a:rPr lang="en-US" sz="2400" dirty="0" err="1"/>
              <a:t>uni</a:t>
            </a:r>
            <a:r>
              <a:rPr lang="en-US" sz="2400" dirty="0"/>
              <a:t> </a:t>
            </a:r>
            <a:r>
              <a:rPr lang="en-US" sz="2400" dirty="0" err="1"/>
              <a:t>ifodalash</a:t>
            </a:r>
            <a:r>
              <a:rPr lang="en-US" sz="2400" dirty="0"/>
              <a:t> – </a:t>
            </a:r>
            <a:r>
              <a:rPr lang="en-US" sz="2400" dirty="0" err="1"/>
              <a:t>muammoni</a:t>
            </a:r>
            <a:r>
              <a:rPr lang="en-US" sz="2400" dirty="0"/>
              <a:t> </a:t>
            </a:r>
            <a:r>
              <a:rPr lang="en-US" sz="2400" dirty="0" err="1"/>
              <a:t>xal</a:t>
            </a:r>
            <a:r>
              <a:rPr lang="en-US" sz="2400" dirty="0"/>
              <a:t> </a:t>
            </a:r>
            <a:r>
              <a:rPr lang="en-US" sz="2400" dirty="0" err="1"/>
              <a:t>qilishni</a:t>
            </a:r>
            <a:r>
              <a:rPr lang="en-US" sz="2400" dirty="0"/>
              <a:t> </a:t>
            </a:r>
            <a:r>
              <a:rPr lang="en-US" sz="2400" dirty="0" err="1"/>
              <a:t>izlash</a:t>
            </a:r>
            <a:r>
              <a:rPr lang="en-US" sz="2400" dirty="0"/>
              <a:t> </a:t>
            </a:r>
            <a:r>
              <a:rPr lang="en-US" sz="2400" dirty="0" err="1"/>
              <a:t>jarayonining</a:t>
            </a:r>
            <a:r>
              <a:rPr lang="en-US" sz="2400" dirty="0"/>
              <a:t> </a:t>
            </a:r>
            <a:r>
              <a:rPr lang="en-US" sz="2400" dirty="0" err="1"/>
              <a:t>boshlang’ich</a:t>
            </a:r>
            <a:r>
              <a:rPr lang="en-US" sz="2400" dirty="0"/>
              <a:t> </a:t>
            </a:r>
            <a:r>
              <a:rPr lang="en-US" sz="2400" dirty="0" err="1"/>
              <a:t>nuqtalari</a:t>
            </a:r>
            <a:r>
              <a:rPr lang="en-US" sz="2400" dirty="0"/>
              <a:t>, </a:t>
            </a:r>
            <a:r>
              <a:rPr lang="en-US" sz="2400" dirty="0" err="1"/>
              <a:t>asoslaridir</a:t>
            </a:r>
            <a:r>
              <a:rPr lang="en-US" sz="2400" dirty="0"/>
              <a:t>. </a:t>
            </a:r>
            <a:endParaRPr lang="ru-RU" sz="2400" dirty="0"/>
          </a:p>
        </p:txBody>
      </p:sp>
      <p:sp>
        <p:nvSpPr>
          <p:cNvPr id="5" name="Rectangle 4"/>
          <p:cNvSpPr>
            <a:spLocks noChangeArrowheads="1"/>
          </p:cNvSpPr>
          <p:nvPr/>
        </p:nvSpPr>
        <p:spPr bwMode="auto">
          <a:xfrm>
            <a:off x="3958683" y="4998417"/>
            <a:ext cx="3009341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6876899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0293" y="211873"/>
            <a:ext cx="11173521" cy="5486400"/>
          </a:xfrm>
        </p:spPr>
        <p:txBody>
          <a:bodyPr>
            <a:noAutofit/>
          </a:bodyPr>
          <a:lstStyle/>
          <a:p>
            <a:pPr marL="0" indent="447675" algn="just">
              <a:lnSpc>
                <a:spcPct val="110000"/>
              </a:lnSpc>
              <a:spcBef>
                <a:spcPts val="0"/>
              </a:spcBef>
              <a:buNone/>
            </a:pPr>
            <a:r>
              <a:rPr lang="en-US" sz="2200" dirty="0" err="1"/>
              <a:t>Konkret</a:t>
            </a:r>
            <a:r>
              <a:rPr lang="en-US" sz="2200" dirty="0"/>
              <a:t> </a:t>
            </a:r>
            <a:r>
              <a:rPr lang="en-US" sz="2200" dirty="0" err="1"/>
              <a:t>muammoli</a:t>
            </a:r>
            <a:r>
              <a:rPr lang="en-US" sz="2200" dirty="0"/>
              <a:t> </a:t>
            </a:r>
            <a:r>
              <a:rPr lang="en-US" sz="2200" dirty="0" err="1"/>
              <a:t>vaziyatni</a:t>
            </a:r>
            <a:r>
              <a:rPr lang="en-US" sz="2200" dirty="0"/>
              <a:t> </a:t>
            </a:r>
            <a:r>
              <a:rPr lang="en-US" sz="2200" dirty="0" err="1"/>
              <a:t>aniqlash</a:t>
            </a:r>
            <a:r>
              <a:rPr lang="en-US" sz="2200" dirty="0"/>
              <a:t>, </a:t>
            </a:r>
            <a:r>
              <a:rPr lang="en-US" sz="2200" dirty="0" err="1"/>
              <a:t>quyish</a:t>
            </a:r>
            <a:r>
              <a:rPr lang="en-US" sz="2200" dirty="0"/>
              <a:t>, </a:t>
            </a:r>
            <a:r>
              <a:rPr lang="en-US" sz="2200" dirty="0" err="1"/>
              <a:t>tadqiqotning</a:t>
            </a:r>
            <a:r>
              <a:rPr lang="en-US" sz="2200" dirty="0"/>
              <a:t> </a:t>
            </a:r>
            <a:r>
              <a:rPr lang="en-US" sz="2200" dirty="0" err="1"/>
              <a:t>maqsadini</a:t>
            </a:r>
            <a:r>
              <a:rPr lang="en-US" sz="2200" dirty="0"/>
              <a:t> </a:t>
            </a:r>
            <a:r>
              <a:rPr lang="en-US" sz="2200" dirty="0" err="1"/>
              <a:t>belgilash</a:t>
            </a:r>
            <a:r>
              <a:rPr lang="en-US" sz="2200" dirty="0"/>
              <a:t> </a:t>
            </a:r>
            <a:r>
              <a:rPr lang="en-US" sz="2200" dirty="0" err="1"/>
              <a:t>bilan</a:t>
            </a:r>
            <a:r>
              <a:rPr lang="en-US" sz="2200" dirty="0"/>
              <a:t> </a:t>
            </a:r>
            <a:r>
              <a:rPr lang="en-US" sz="2200" dirty="0" err="1"/>
              <a:t>muammo</a:t>
            </a:r>
            <a:r>
              <a:rPr lang="en-US" sz="2200" dirty="0"/>
              <a:t> </a:t>
            </a:r>
            <a:r>
              <a:rPr lang="en-US" sz="2200" dirty="0" err="1"/>
              <a:t>natijani</a:t>
            </a:r>
            <a:r>
              <a:rPr lang="en-US" sz="2200" dirty="0"/>
              <a:t> </a:t>
            </a:r>
            <a:r>
              <a:rPr lang="en-US" sz="2200" dirty="0" err="1"/>
              <a:t>olishga</a:t>
            </a:r>
            <a:r>
              <a:rPr lang="en-US" sz="2200" dirty="0"/>
              <a:t> </a:t>
            </a:r>
            <a:r>
              <a:rPr lang="en-US" sz="2200" dirty="0" err="1"/>
              <a:t>qaratilgan</a:t>
            </a:r>
            <a:r>
              <a:rPr lang="en-US" sz="2200" dirty="0"/>
              <a:t> </a:t>
            </a:r>
            <a:r>
              <a:rPr lang="en-US" sz="2200" dirty="0" err="1"/>
              <a:t>murakkab</a:t>
            </a:r>
            <a:r>
              <a:rPr lang="en-US" sz="2200" dirty="0"/>
              <a:t> </a:t>
            </a:r>
            <a:r>
              <a:rPr lang="en-US" sz="2200" dirty="0" err="1"/>
              <a:t>xarakatning</a:t>
            </a:r>
            <a:r>
              <a:rPr lang="en-US" sz="2200" dirty="0"/>
              <a:t> </a:t>
            </a:r>
            <a:r>
              <a:rPr lang="en-US" sz="2200" dirty="0" err="1"/>
              <a:t>butun</a:t>
            </a:r>
            <a:r>
              <a:rPr lang="en-US" sz="2200" dirty="0"/>
              <a:t> </a:t>
            </a:r>
            <a:r>
              <a:rPr lang="en-US" sz="2200" dirty="0" err="1"/>
              <a:t>ijodiy</a:t>
            </a:r>
            <a:r>
              <a:rPr lang="en-US" sz="2200" dirty="0"/>
              <a:t> </a:t>
            </a:r>
            <a:r>
              <a:rPr lang="en-US" sz="2200" dirty="0" err="1"/>
              <a:t>jarayoniga</a:t>
            </a:r>
            <a:r>
              <a:rPr lang="en-US" sz="2200" dirty="0"/>
              <a:t> </a:t>
            </a:r>
            <a:r>
              <a:rPr lang="en-US" sz="2200" dirty="0" err="1"/>
              <a:t>qaratadi</a:t>
            </a:r>
            <a:r>
              <a:rPr lang="en-US" sz="2200" dirty="0"/>
              <a:t>. </a:t>
            </a:r>
            <a:r>
              <a:rPr lang="en-US" sz="2200" dirty="0" err="1"/>
              <a:t>Ijodiy</a:t>
            </a:r>
            <a:r>
              <a:rPr lang="en-US" sz="2200" dirty="0"/>
              <a:t> </a:t>
            </a:r>
            <a:r>
              <a:rPr lang="en-US" sz="2200" dirty="0" err="1"/>
              <a:t>jarayonning</a:t>
            </a:r>
            <a:r>
              <a:rPr lang="en-US" sz="2200" dirty="0"/>
              <a:t> </a:t>
            </a:r>
            <a:r>
              <a:rPr lang="en-US" sz="2200" dirty="0" err="1"/>
              <a:t>markaziy</a:t>
            </a:r>
            <a:r>
              <a:rPr lang="en-US" sz="2200" dirty="0"/>
              <a:t> </a:t>
            </a:r>
            <a:r>
              <a:rPr lang="en-US" sz="2200" dirty="0" err="1"/>
              <a:t>zvenosi</a:t>
            </a:r>
            <a:r>
              <a:rPr lang="en-US" sz="2200" dirty="0"/>
              <a:t> </a:t>
            </a:r>
            <a:r>
              <a:rPr lang="en-US" sz="2200" dirty="0" err="1"/>
              <a:t>bo’lgan</a:t>
            </a:r>
            <a:r>
              <a:rPr lang="en-US" sz="2200" dirty="0"/>
              <a:t> </a:t>
            </a:r>
            <a:r>
              <a:rPr lang="en-US" sz="2200" dirty="0" err="1"/>
              <a:t>ideallik</a:t>
            </a:r>
            <a:r>
              <a:rPr lang="en-US" sz="2200" dirty="0"/>
              <a:t> </a:t>
            </a:r>
            <a:r>
              <a:rPr lang="en-US" sz="2200" dirty="0" err="1"/>
              <a:t>muammolikning</a:t>
            </a:r>
            <a:r>
              <a:rPr lang="en-US" sz="2200" dirty="0"/>
              <a:t> </a:t>
            </a:r>
            <a:r>
              <a:rPr lang="en-US" sz="2200" dirty="0" err="1"/>
              <a:t>bevosita</a:t>
            </a:r>
            <a:r>
              <a:rPr lang="en-US" sz="2200" dirty="0"/>
              <a:t> </a:t>
            </a:r>
            <a:r>
              <a:rPr lang="en-US" sz="2200" dirty="0" err="1"/>
              <a:t>ta’siri</a:t>
            </a:r>
            <a:r>
              <a:rPr lang="en-US" sz="2200" dirty="0"/>
              <a:t> </a:t>
            </a:r>
            <a:r>
              <a:rPr lang="en-US" sz="2200" dirty="0" err="1"/>
              <a:t>natijasida</a:t>
            </a:r>
            <a:r>
              <a:rPr lang="en-US" sz="2200" dirty="0"/>
              <a:t> </a:t>
            </a:r>
            <a:r>
              <a:rPr lang="en-US" sz="2200" dirty="0" err="1"/>
              <a:t>paydo</a:t>
            </a:r>
            <a:r>
              <a:rPr lang="en-US" sz="2200" dirty="0"/>
              <a:t> </a:t>
            </a:r>
            <a:r>
              <a:rPr lang="en-US" sz="2200" dirty="0" err="1"/>
              <a:t>bo’ladi</a:t>
            </a:r>
            <a:r>
              <a:rPr lang="en-US" sz="2200" dirty="0"/>
              <a:t> </a:t>
            </a:r>
            <a:r>
              <a:rPr lang="en-US" sz="2200" dirty="0" err="1"/>
              <a:t>va</a:t>
            </a:r>
            <a:r>
              <a:rPr lang="en-US" sz="2200" dirty="0"/>
              <a:t> </a:t>
            </a:r>
            <a:r>
              <a:rPr lang="en-US" sz="2200" dirty="0" err="1"/>
              <a:t>sub’ektning</a:t>
            </a:r>
            <a:r>
              <a:rPr lang="en-US" sz="2200" dirty="0"/>
              <a:t> </a:t>
            </a:r>
            <a:r>
              <a:rPr lang="en-US" sz="2200" dirty="0" err="1"/>
              <a:t>muayyan</a:t>
            </a:r>
            <a:r>
              <a:rPr lang="en-US" sz="2200" dirty="0"/>
              <a:t> </a:t>
            </a:r>
            <a:r>
              <a:rPr lang="en-US" sz="2200" dirty="0" err="1"/>
              <a:t>extiyojlarini</a:t>
            </a:r>
            <a:r>
              <a:rPr lang="en-US" sz="2200" dirty="0"/>
              <a:t> </a:t>
            </a:r>
            <a:r>
              <a:rPr lang="en-US" sz="2200" dirty="0" err="1"/>
              <a:t>qondirish</a:t>
            </a:r>
            <a:r>
              <a:rPr lang="en-US" sz="2200" dirty="0"/>
              <a:t> </a:t>
            </a:r>
            <a:r>
              <a:rPr lang="en-US" sz="2200" dirty="0" err="1"/>
              <a:t>uchun</a:t>
            </a:r>
            <a:r>
              <a:rPr lang="en-US" sz="2200" dirty="0"/>
              <a:t> </a:t>
            </a:r>
            <a:r>
              <a:rPr lang="en-US" sz="2200" dirty="0" err="1"/>
              <a:t>vujudga</a:t>
            </a:r>
            <a:r>
              <a:rPr lang="en-US" sz="2200" dirty="0"/>
              <a:t> </a:t>
            </a:r>
            <a:r>
              <a:rPr lang="en-US" sz="2200" dirty="0" err="1"/>
              <a:t>keladi</a:t>
            </a:r>
            <a:r>
              <a:rPr lang="en-US" sz="2200" dirty="0"/>
              <a:t>.</a:t>
            </a:r>
          </a:p>
          <a:p>
            <a:pPr marL="0" indent="447675" algn="just">
              <a:lnSpc>
                <a:spcPct val="110000"/>
              </a:lnSpc>
              <a:spcBef>
                <a:spcPts val="0"/>
              </a:spcBef>
              <a:buNone/>
            </a:pPr>
            <a:r>
              <a:rPr lang="en-US" sz="2200" dirty="0" err="1"/>
              <a:t>Ilmiy</a:t>
            </a:r>
            <a:r>
              <a:rPr lang="en-US" sz="2200" dirty="0"/>
              <a:t> </a:t>
            </a:r>
            <a:r>
              <a:rPr lang="en-US" sz="2200" dirty="0" err="1"/>
              <a:t>saloxiyatini</a:t>
            </a:r>
            <a:r>
              <a:rPr lang="en-US" sz="2200" dirty="0"/>
              <a:t> </a:t>
            </a:r>
            <a:r>
              <a:rPr lang="en-US" sz="2200" dirty="0" err="1"/>
              <a:t>o’stirish</a:t>
            </a:r>
            <a:r>
              <a:rPr lang="en-US" sz="2200" dirty="0"/>
              <a:t> </a:t>
            </a:r>
            <a:r>
              <a:rPr lang="en-US" sz="2200" dirty="0" err="1"/>
              <a:t>bo’yicha</a:t>
            </a:r>
            <a:r>
              <a:rPr lang="en-US" sz="2200" dirty="0"/>
              <a:t> </a:t>
            </a:r>
            <a:r>
              <a:rPr lang="en-US" sz="2200" dirty="0" err="1"/>
              <a:t>kelajak</a:t>
            </a:r>
            <a:r>
              <a:rPr lang="en-US" sz="2200" dirty="0"/>
              <a:t> </a:t>
            </a:r>
            <a:r>
              <a:rPr lang="en-US" sz="2200" dirty="0" err="1"/>
              <a:t>rejalarni</a:t>
            </a:r>
            <a:r>
              <a:rPr lang="en-US" sz="2200" dirty="0"/>
              <a:t> </a:t>
            </a:r>
            <a:r>
              <a:rPr lang="en-US" sz="2200" dirty="0" err="1"/>
              <a:t>belgilash</a:t>
            </a:r>
            <a:r>
              <a:rPr lang="en-US" sz="2200" dirty="0"/>
              <a:t>, </a:t>
            </a:r>
            <a:r>
              <a:rPr lang="en-US" sz="2200" dirty="0" err="1"/>
              <a:t>soha</a:t>
            </a:r>
            <a:r>
              <a:rPr lang="en-US" sz="2200" dirty="0"/>
              <a:t> </a:t>
            </a:r>
            <a:r>
              <a:rPr lang="en-US" sz="2200" dirty="0" err="1"/>
              <a:t>fani</a:t>
            </a:r>
            <a:r>
              <a:rPr lang="en-US" sz="2200" dirty="0"/>
              <a:t>, </a:t>
            </a:r>
            <a:r>
              <a:rPr lang="en-US" sz="2200" dirty="0" err="1"/>
              <a:t>ilmiy</a:t>
            </a:r>
            <a:r>
              <a:rPr lang="en-US" sz="2200" dirty="0"/>
              <a:t> </a:t>
            </a:r>
            <a:r>
              <a:rPr lang="en-US" sz="2200" dirty="0" err="1"/>
              <a:t>yo’nalish</a:t>
            </a:r>
            <a:r>
              <a:rPr lang="en-US" sz="2200" dirty="0"/>
              <a:t> </a:t>
            </a:r>
            <a:r>
              <a:rPr lang="en-US" sz="2200" dirty="0" err="1"/>
              <a:t>bo’yicha</a:t>
            </a:r>
            <a:r>
              <a:rPr lang="en-US" sz="2200" dirty="0"/>
              <a:t> </a:t>
            </a:r>
            <a:r>
              <a:rPr lang="en-US" sz="2200" dirty="0" err="1"/>
              <a:t>ilmiy</a:t>
            </a:r>
            <a:r>
              <a:rPr lang="en-US" sz="2200" dirty="0"/>
              <a:t> </a:t>
            </a:r>
            <a:r>
              <a:rPr lang="en-US" sz="2200" dirty="0" err="1"/>
              <a:t>izlanishlar</a:t>
            </a:r>
            <a:r>
              <a:rPr lang="en-US" sz="2200" dirty="0"/>
              <a:t> professor-</a:t>
            </a:r>
            <a:r>
              <a:rPr lang="en-US" sz="2200" dirty="0" err="1"/>
              <a:t>o’qituvchining</a:t>
            </a:r>
            <a:r>
              <a:rPr lang="en-US" sz="2200" dirty="0"/>
              <a:t> </a:t>
            </a:r>
            <a:r>
              <a:rPr lang="en-US" sz="2200" dirty="0" err="1"/>
              <a:t>faoliyatining</a:t>
            </a:r>
            <a:r>
              <a:rPr lang="en-US" sz="2200" dirty="0"/>
              <a:t> </a:t>
            </a:r>
            <a:r>
              <a:rPr lang="en-US" sz="2200" dirty="0" err="1"/>
              <a:t>tarkibiy</a:t>
            </a:r>
            <a:r>
              <a:rPr lang="en-US" sz="2200" dirty="0"/>
              <a:t> </a:t>
            </a:r>
            <a:r>
              <a:rPr lang="en-US" sz="2200" dirty="0" err="1"/>
              <a:t>qismlari</a:t>
            </a:r>
            <a:r>
              <a:rPr lang="en-US" sz="2200" dirty="0"/>
              <a:t> </a:t>
            </a:r>
            <a:r>
              <a:rPr lang="en-US" sz="2200" dirty="0" err="1"/>
              <a:t>hisoblanadi</a:t>
            </a:r>
            <a:r>
              <a:rPr lang="en-US" sz="2200" dirty="0"/>
              <a:t>.</a:t>
            </a:r>
          </a:p>
          <a:p>
            <a:pPr marL="0" indent="447675" algn="just">
              <a:lnSpc>
                <a:spcPct val="110000"/>
              </a:lnSpc>
              <a:spcBef>
                <a:spcPts val="0"/>
              </a:spcBef>
              <a:buNone/>
            </a:pPr>
            <a:r>
              <a:rPr lang="en-US" sz="2200" dirty="0"/>
              <a:t>Fanning </a:t>
            </a:r>
            <a:r>
              <a:rPr lang="en-US" sz="2200" dirty="0" err="1"/>
              <a:t>ma’lum</a:t>
            </a:r>
            <a:r>
              <a:rPr lang="en-US" sz="2200" dirty="0"/>
              <a:t> </a:t>
            </a:r>
            <a:r>
              <a:rPr lang="en-US" sz="2200" dirty="0" err="1"/>
              <a:t>yo’nalishida</a:t>
            </a:r>
            <a:r>
              <a:rPr lang="en-US" sz="2200" dirty="0"/>
              <a:t>, </a:t>
            </a:r>
            <a:r>
              <a:rPr lang="en-US" sz="2200" dirty="0" err="1"/>
              <a:t>dunyo</a:t>
            </a:r>
            <a:r>
              <a:rPr lang="en-US" sz="2200" dirty="0"/>
              <a:t> </a:t>
            </a:r>
            <a:r>
              <a:rPr lang="en-US" sz="2200" dirty="0" err="1"/>
              <a:t>miqyosida</a:t>
            </a:r>
            <a:r>
              <a:rPr lang="en-US" sz="2200" dirty="0"/>
              <a:t> tan </a:t>
            </a:r>
            <a:r>
              <a:rPr lang="en-US" sz="2200" dirty="0" err="1"/>
              <a:t>olingan</a:t>
            </a:r>
            <a:r>
              <a:rPr lang="en-US" sz="2200" dirty="0"/>
              <a:t> </a:t>
            </a:r>
            <a:r>
              <a:rPr lang="en-US" sz="2200" dirty="0" err="1"/>
              <a:t>ilmiy</a:t>
            </a:r>
            <a:r>
              <a:rPr lang="en-US" sz="2200" dirty="0"/>
              <a:t> </a:t>
            </a:r>
            <a:r>
              <a:rPr lang="en-US" sz="2200" dirty="0" err="1"/>
              <a:t>yo’nalish</a:t>
            </a:r>
            <a:r>
              <a:rPr lang="en-US" sz="2200" dirty="0"/>
              <a:t> </a:t>
            </a:r>
            <a:r>
              <a:rPr lang="en-US" sz="2200" dirty="0" err="1"/>
              <a:t>ilmiy</a:t>
            </a:r>
            <a:r>
              <a:rPr lang="en-US" sz="2200" dirty="0"/>
              <a:t> </a:t>
            </a:r>
            <a:r>
              <a:rPr lang="en-US" sz="2200" dirty="0" err="1"/>
              <a:t>maktab</a:t>
            </a:r>
            <a:r>
              <a:rPr lang="en-US" sz="2200" dirty="0"/>
              <a:t> </a:t>
            </a:r>
            <a:r>
              <a:rPr lang="en-US" sz="2200" dirty="0" err="1"/>
              <a:t>deyiladi</a:t>
            </a:r>
            <a:r>
              <a:rPr lang="en-US" sz="2200" dirty="0"/>
              <a:t>. </a:t>
            </a:r>
            <a:r>
              <a:rPr lang="en-US" sz="2200" dirty="0" err="1"/>
              <a:t>Ma’lumki</a:t>
            </a:r>
            <a:r>
              <a:rPr lang="en-US" sz="2200" dirty="0"/>
              <a:t>, </a:t>
            </a:r>
            <a:r>
              <a:rPr lang="en-US" sz="2200" dirty="0" err="1"/>
              <a:t>bir</a:t>
            </a:r>
            <a:r>
              <a:rPr lang="en-US" sz="2200" dirty="0"/>
              <a:t> </a:t>
            </a:r>
            <a:r>
              <a:rPr lang="en-US" sz="2200" dirty="0" err="1"/>
              <a:t>soha</a:t>
            </a:r>
            <a:r>
              <a:rPr lang="en-US" sz="2200" dirty="0"/>
              <a:t> </a:t>
            </a:r>
            <a:r>
              <a:rPr lang="en-US" sz="2200" dirty="0" err="1"/>
              <a:t>bo’yicha</a:t>
            </a:r>
            <a:r>
              <a:rPr lang="en-US" sz="2200" dirty="0"/>
              <a:t> </a:t>
            </a:r>
            <a:r>
              <a:rPr lang="en-US" sz="2200" dirty="0" err="1"/>
              <a:t>jaxonda</a:t>
            </a:r>
            <a:r>
              <a:rPr lang="en-US" sz="2200" dirty="0"/>
              <a:t> </a:t>
            </a:r>
            <a:r>
              <a:rPr lang="en-US" sz="2200" dirty="0" err="1"/>
              <a:t>e’tirof</a:t>
            </a:r>
            <a:r>
              <a:rPr lang="en-US" sz="2200" dirty="0"/>
              <a:t> </a:t>
            </a:r>
            <a:r>
              <a:rPr lang="en-US" sz="2200" dirty="0" err="1"/>
              <a:t>etilgan</a:t>
            </a:r>
            <a:r>
              <a:rPr lang="en-US" sz="2200" dirty="0"/>
              <a:t> </a:t>
            </a:r>
            <a:r>
              <a:rPr lang="en-US" sz="2200" dirty="0" err="1"/>
              <a:t>mukammal</a:t>
            </a:r>
            <a:r>
              <a:rPr lang="en-US" sz="2200" dirty="0"/>
              <a:t> </a:t>
            </a:r>
            <a:r>
              <a:rPr lang="en-US" sz="2200" dirty="0" err="1"/>
              <a:t>yutuqlarga</a:t>
            </a:r>
            <a:r>
              <a:rPr lang="en-US" sz="2200" dirty="0"/>
              <a:t> </a:t>
            </a:r>
            <a:r>
              <a:rPr lang="en-US" sz="2200" dirty="0" err="1"/>
              <a:t>erishish</a:t>
            </a:r>
            <a:r>
              <a:rPr lang="en-US" sz="2200" dirty="0"/>
              <a:t> fan </a:t>
            </a:r>
            <a:r>
              <a:rPr lang="en-US" sz="2200" dirty="0" err="1"/>
              <a:t>muammolarini</a:t>
            </a:r>
            <a:r>
              <a:rPr lang="en-US" sz="2200" dirty="0"/>
              <a:t> </a:t>
            </a:r>
            <a:r>
              <a:rPr lang="en-US" sz="2200" dirty="0" err="1"/>
              <a:t>dunyo</a:t>
            </a:r>
            <a:r>
              <a:rPr lang="en-US" sz="2200" dirty="0"/>
              <a:t> </a:t>
            </a:r>
            <a:r>
              <a:rPr lang="en-US" sz="2200" dirty="0" err="1"/>
              <a:t>miqyosida</a:t>
            </a:r>
            <a:r>
              <a:rPr lang="en-US" sz="2200" dirty="0"/>
              <a:t> </a:t>
            </a:r>
            <a:r>
              <a:rPr lang="en-US" sz="2200" dirty="0" err="1"/>
              <a:t>xal</a:t>
            </a:r>
            <a:r>
              <a:rPr lang="en-US" sz="2200" dirty="0"/>
              <a:t> </a:t>
            </a:r>
            <a:r>
              <a:rPr lang="en-US" sz="2200" dirty="0" err="1"/>
              <a:t>etish</a:t>
            </a:r>
            <a:r>
              <a:rPr lang="en-US" sz="2200" dirty="0"/>
              <a:t> ham </a:t>
            </a:r>
            <a:r>
              <a:rPr lang="en-US" sz="2200" dirty="0" err="1"/>
              <a:t>kiradi</a:t>
            </a:r>
            <a:r>
              <a:rPr lang="en-US" sz="2200" dirty="0"/>
              <a:t>. </a:t>
            </a:r>
            <a:r>
              <a:rPr lang="en-US" sz="2200" dirty="0" err="1"/>
              <a:t>Respublikada</a:t>
            </a:r>
            <a:r>
              <a:rPr lang="en-US" sz="2200" dirty="0"/>
              <a:t> </a:t>
            </a:r>
            <a:r>
              <a:rPr lang="en-US" sz="2200" dirty="0" err="1"/>
              <a:t>asosan</a:t>
            </a:r>
            <a:r>
              <a:rPr lang="en-US" sz="2200" dirty="0"/>
              <a:t> </a:t>
            </a:r>
            <a:r>
              <a:rPr lang="en-US" sz="2200" dirty="0" err="1"/>
              <a:t>tayanch</a:t>
            </a:r>
            <a:r>
              <a:rPr lang="en-US" sz="2200" dirty="0"/>
              <a:t> </a:t>
            </a:r>
            <a:r>
              <a:rPr lang="en-US" sz="2200" dirty="0" err="1"/>
              <a:t>OTMlarida</a:t>
            </a:r>
            <a:r>
              <a:rPr lang="en-US" sz="2200" dirty="0"/>
              <a:t> </a:t>
            </a:r>
            <a:r>
              <a:rPr lang="en-US" sz="2200" dirty="0" err="1"/>
              <a:t>ilmiy</a:t>
            </a:r>
            <a:r>
              <a:rPr lang="en-US" sz="2200" dirty="0"/>
              <a:t> </a:t>
            </a:r>
            <a:r>
              <a:rPr lang="en-US" sz="2200" dirty="0" err="1"/>
              <a:t>maktablar</a:t>
            </a:r>
            <a:r>
              <a:rPr lang="en-US" sz="2200" dirty="0"/>
              <a:t> </a:t>
            </a:r>
            <a:r>
              <a:rPr lang="en-US" sz="2200" dirty="0" err="1"/>
              <a:t>shakllangan</a:t>
            </a:r>
            <a:r>
              <a:rPr lang="en-US" sz="2200" dirty="0"/>
              <a:t>. </a:t>
            </a:r>
            <a:r>
              <a:rPr lang="en-US" sz="2200" dirty="0" err="1"/>
              <a:t>Viloyat</a:t>
            </a:r>
            <a:r>
              <a:rPr lang="en-US" sz="2200" dirty="0"/>
              <a:t> </a:t>
            </a:r>
            <a:r>
              <a:rPr lang="en-US" sz="2200" dirty="0" err="1"/>
              <a:t>OTMlarida</a:t>
            </a:r>
            <a:r>
              <a:rPr lang="en-US" sz="2200" dirty="0"/>
              <a:t> </a:t>
            </a:r>
            <a:r>
              <a:rPr lang="en-US" sz="2200" dirty="0" err="1"/>
              <a:t>ilmiy</a:t>
            </a:r>
            <a:r>
              <a:rPr lang="en-US" sz="2200" dirty="0"/>
              <a:t> </a:t>
            </a:r>
            <a:r>
              <a:rPr lang="en-US" sz="2200" dirty="0" err="1"/>
              <a:t>maktablar</a:t>
            </a:r>
            <a:r>
              <a:rPr lang="en-US" sz="2200" dirty="0"/>
              <a:t> </a:t>
            </a:r>
            <a:r>
              <a:rPr lang="en-US" sz="2200" dirty="0" err="1"/>
              <a:t>shaxobchalarini</a:t>
            </a:r>
            <a:r>
              <a:rPr lang="en-US" sz="2200" dirty="0"/>
              <a:t> </a:t>
            </a:r>
            <a:r>
              <a:rPr lang="en-US" sz="2200" dirty="0" err="1"/>
              <a:t>shakllantirish</a:t>
            </a:r>
            <a:r>
              <a:rPr lang="en-US" sz="2200" dirty="0"/>
              <a:t> </a:t>
            </a:r>
            <a:r>
              <a:rPr lang="en-US" sz="2200" dirty="0" err="1"/>
              <a:t>muximdir</a:t>
            </a:r>
            <a:r>
              <a:rPr lang="en-US" sz="2200" dirty="0"/>
              <a:t>. 1-ilovada </a:t>
            </a:r>
            <a:r>
              <a:rPr lang="en-US" sz="2200" dirty="0" err="1"/>
              <a:t>ushbu</a:t>
            </a:r>
            <a:r>
              <a:rPr lang="en-US" sz="2200" dirty="0"/>
              <a:t> </a:t>
            </a:r>
            <a:r>
              <a:rPr lang="en-US" sz="2200" dirty="0" err="1"/>
              <a:t>tizim</a:t>
            </a:r>
            <a:r>
              <a:rPr lang="en-US" sz="2200" dirty="0"/>
              <a:t> </a:t>
            </a:r>
            <a:r>
              <a:rPr lang="en-US" sz="2200" dirty="0" err="1"/>
              <a:t>keltirilgan</a:t>
            </a:r>
            <a:r>
              <a:rPr lang="en-US" sz="2200" dirty="0" smtClean="0"/>
              <a:t>.</a:t>
            </a:r>
            <a:endParaRPr lang="en-US" sz="2200" dirty="0"/>
          </a:p>
        </p:txBody>
      </p:sp>
    </p:spTree>
    <p:extLst>
      <p:ext uri="{BB962C8B-B14F-4D97-AF65-F5344CB8AC3E}">
        <p14:creationId xmlns:p14="http://schemas.microsoft.com/office/powerpoint/2010/main" val="20754325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l="2005" t="-70" r="3004" b="1466"/>
          <a:stretch>
            <a:fillRect/>
          </a:stretch>
        </p:blipFill>
        <p:spPr bwMode="auto">
          <a:xfrm>
            <a:off x="703001" y="146049"/>
            <a:ext cx="10363199" cy="542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10435701" y="5680422"/>
            <a:ext cx="841897" cy="369332"/>
          </a:xfrm>
          <a:prstGeom prst="rect">
            <a:avLst/>
          </a:prstGeom>
        </p:spPr>
        <p:txBody>
          <a:bodyPr wrap="none">
            <a:spAutoFit/>
          </a:bodyPr>
          <a:lstStyle/>
          <a:p>
            <a:r>
              <a:rPr lang="en-US" dirty="0">
                <a:solidFill>
                  <a:schemeClr val="bg1"/>
                </a:solidFill>
              </a:rPr>
              <a:t>1- </a:t>
            </a:r>
            <a:r>
              <a:rPr lang="en-US" dirty="0" err="1">
                <a:solidFill>
                  <a:schemeClr val="bg1"/>
                </a:solidFill>
              </a:rPr>
              <a:t>ilova</a:t>
            </a:r>
            <a:endParaRPr lang="ru-RU" dirty="0">
              <a:solidFill>
                <a:schemeClr val="bg1"/>
              </a:solidFill>
            </a:endParaRPr>
          </a:p>
        </p:txBody>
      </p:sp>
    </p:spTree>
    <p:extLst>
      <p:ext uri="{BB962C8B-B14F-4D97-AF65-F5344CB8AC3E}">
        <p14:creationId xmlns:p14="http://schemas.microsoft.com/office/powerpoint/2010/main" val="233896285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625" y="400050"/>
            <a:ext cx="10396882" cy="485775"/>
          </a:xfrm>
        </p:spPr>
        <p:txBody>
          <a:bodyPr>
            <a:normAutofit fontScale="90000"/>
          </a:bodyPr>
          <a:lstStyle/>
          <a:p>
            <a:r>
              <a:rPr lang="it-IT" sz="4000" dirty="0"/>
              <a:t>4.   SOHA FANI ILMIY ASOSLARI MAZMUNI</a:t>
            </a:r>
            <a:endParaRPr lang="ru-RU" sz="4000" dirty="0"/>
          </a:p>
        </p:txBody>
      </p:sp>
      <p:sp>
        <p:nvSpPr>
          <p:cNvPr id="3" name="Объект 2"/>
          <p:cNvSpPr>
            <a:spLocks noGrp="1"/>
          </p:cNvSpPr>
          <p:nvPr>
            <p:ph sz="quarter" idx="13"/>
          </p:nvPr>
        </p:nvSpPr>
        <p:spPr>
          <a:xfrm>
            <a:off x="462341" y="1076326"/>
            <a:ext cx="10839449" cy="4488760"/>
          </a:xfrm>
        </p:spPr>
        <p:txBody>
          <a:bodyPr>
            <a:normAutofit/>
          </a:bodyPr>
          <a:lstStyle/>
          <a:p>
            <a:pPr marL="0" indent="447675" algn="just">
              <a:buNone/>
            </a:pPr>
            <a:r>
              <a:rPr lang="en-US" sz="2600" dirty="0"/>
              <a:t>Fan </a:t>
            </a:r>
            <a:r>
              <a:rPr lang="en-US" sz="2600" dirty="0" err="1"/>
              <a:t>bu</a:t>
            </a:r>
            <a:r>
              <a:rPr lang="en-US" sz="2600" dirty="0"/>
              <a:t> biz </a:t>
            </a:r>
            <a:r>
              <a:rPr lang="en-US" sz="2600" dirty="0" err="1"/>
              <a:t>yashayotgan</a:t>
            </a:r>
            <a:r>
              <a:rPr lang="en-US" sz="2600" dirty="0"/>
              <a:t> </a:t>
            </a:r>
            <a:r>
              <a:rPr lang="en-US" sz="2600" dirty="0" err="1"/>
              <a:t>dunyoni</a:t>
            </a:r>
            <a:r>
              <a:rPr lang="en-US" sz="2600" dirty="0"/>
              <a:t> </a:t>
            </a:r>
            <a:r>
              <a:rPr lang="en-US" sz="2600" dirty="0" err="1"/>
              <a:t>anglash</a:t>
            </a:r>
            <a:r>
              <a:rPr lang="en-US" sz="2600" dirty="0"/>
              <a:t> </a:t>
            </a:r>
            <a:r>
              <a:rPr lang="en-US" sz="2600" dirty="0" err="1"/>
              <a:t>va</a:t>
            </a:r>
            <a:r>
              <a:rPr lang="en-US" sz="2600" dirty="0"/>
              <a:t> </a:t>
            </a:r>
            <a:r>
              <a:rPr lang="en-US" sz="2600" dirty="0" err="1"/>
              <a:t>uni</a:t>
            </a:r>
            <a:r>
              <a:rPr lang="en-US" sz="2600" dirty="0"/>
              <a:t> </a:t>
            </a:r>
            <a:r>
              <a:rPr lang="en-US" sz="2600" dirty="0" err="1"/>
              <a:t>tushunib</a:t>
            </a:r>
            <a:r>
              <a:rPr lang="en-US" sz="2600" dirty="0"/>
              <a:t> </a:t>
            </a:r>
            <a:r>
              <a:rPr lang="en-US" sz="2600" dirty="0" err="1"/>
              <a:t>yetishdir</a:t>
            </a:r>
            <a:r>
              <a:rPr lang="en-US" sz="2600" dirty="0"/>
              <a:t>. </a:t>
            </a:r>
            <a:r>
              <a:rPr lang="en-US" sz="2600" dirty="0" err="1"/>
              <a:t>Bunga</a:t>
            </a:r>
            <a:r>
              <a:rPr lang="en-US" sz="2600" dirty="0"/>
              <a:t> </a:t>
            </a:r>
            <a:r>
              <a:rPr lang="en-US" sz="2600" dirty="0" err="1"/>
              <a:t>muvofiq</a:t>
            </a:r>
            <a:r>
              <a:rPr lang="en-US" sz="2600" dirty="0"/>
              <a:t> fan </a:t>
            </a:r>
            <a:r>
              <a:rPr lang="en-US" sz="2600" dirty="0" err="1"/>
              <a:t>inson</a:t>
            </a:r>
            <a:r>
              <a:rPr lang="en-US" sz="2600" dirty="0"/>
              <a:t> </a:t>
            </a:r>
            <a:r>
              <a:rPr lang="en-US" sz="2600" dirty="0" err="1"/>
              <a:t>va</a:t>
            </a:r>
            <a:r>
              <a:rPr lang="en-US" sz="2600" dirty="0"/>
              <a:t> </a:t>
            </a:r>
            <a:r>
              <a:rPr lang="en-US" sz="2600" dirty="0" err="1"/>
              <a:t>dunyo</a:t>
            </a:r>
            <a:r>
              <a:rPr lang="en-US" sz="2600" dirty="0"/>
              <a:t> </a:t>
            </a:r>
            <a:r>
              <a:rPr lang="en-US" sz="2600" dirty="0" err="1"/>
              <a:t>to’g’risida</a:t>
            </a:r>
            <a:r>
              <a:rPr lang="en-US" sz="2600" dirty="0"/>
              <a:t> </a:t>
            </a:r>
            <a:r>
              <a:rPr lang="en-US" sz="2600" dirty="0" err="1"/>
              <a:t>ob’ektiv</a:t>
            </a:r>
            <a:r>
              <a:rPr lang="en-US" sz="2600" dirty="0"/>
              <a:t> </a:t>
            </a:r>
            <a:r>
              <a:rPr lang="en-US" sz="2600" dirty="0" err="1"/>
              <a:t>bilimlarni</a:t>
            </a:r>
            <a:r>
              <a:rPr lang="en-US" sz="2600" dirty="0"/>
              <a:t> </a:t>
            </a:r>
            <a:r>
              <a:rPr lang="en-US" sz="2600" dirty="0" err="1"/>
              <a:t>yaratish</a:t>
            </a:r>
            <a:r>
              <a:rPr lang="en-US" sz="2600" dirty="0"/>
              <a:t> </a:t>
            </a:r>
            <a:r>
              <a:rPr lang="en-US" sz="2600" dirty="0" err="1"/>
              <a:t>bo’yicha</a:t>
            </a:r>
            <a:r>
              <a:rPr lang="en-US" sz="2600" dirty="0"/>
              <a:t> </a:t>
            </a:r>
            <a:r>
              <a:rPr lang="en-US" sz="2600" dirty="0" err="1"/>
              <a:t>maxsus</a:t>
            </a:r>
            <a:r>
              <a:rPr lang="en-US" sz="2600" dirty="0"/>
              <a:t> </a:t>
            </a:r>
            <a:r>
              <a:rPr lang="en-US" sz="2600" dirty="0" err="1"/>
              <a:t>ixtisoslashtirilgan</a:t>
            </a:r>
            <a:r>
              <a:rPr lang="en-US" sz="2600" dirty="0"/>
              <a:t> </a:t>
            </a:r>
            <a:r>
              <a:rPr lang="en-US" sz="2600" dirty="0" err="1"/>
              <a:t>va</a:t>
            </a:r>
            <a:r>
              <a:rPr lang="en-US" sz="2600" dirty="0"/>
              <a:t> </a:t>
            </a:r>
            <a:r>
              <a:rPr lang="en-US" sz="2600" dirty="0" err="1"/>
              <a:t>puxta</a:t>
            </a:r>
            <a:r>
              <a:rPr lang="en-US" sz="2600" dirty="0"/>
              <a:t> </a:t>
            </a:r>
            <a:r>
              <a:rPr lang="en-US" sz="2600" dirty="0" err="1"/>
              <a:t>tashkillashtirilgan</a:t>
            </a:r>
            <a:r>
              <a:rPr lang="en-US" sz="2600" dirty="0"/>
              <a:t> </a:t>
            </a:r>
            <a:r>
              <a:rPr lang="en-US" sz="2600" dirty="0" err="1"/>
              <a:t>faoliyatni</a:t>
            </a:r>
            <a:r>
              <a:rPr lang="en-US" sz="2600" dirty="0"/>
              <a:t> </a:t>
            </a:r>
            <a:r>
              <a:rPr lang="en-US" sz="2600" dirty="0" err="1"/>
              <a:t>aniqlashni</a:t>
            </a:r>
            <a:r>
              <a:rPr lang="en-US" sz="2600" dirty="0"/>
              <a:t> ham </a:t>
            </a:r>
            <a:r>
              <a:rPr lang="en-US" sz="2600" dirty="0" err="1"/>
              <a:t>o’z</a:t>
            </a:r>
            <a:r>
              <a:rPr lang="en-US" sz="2600" dirty="0"/>
              <a:t> </a:t>
            </a:r>
            <a:r>
              <a:rPr lang="en-US" sz="2600" dirty="0" err="1"/>
              <a:t>ichiga</a:t>
            </a:r>
            <a:r>
              <a:rPr lang="en-US" sz="2600" dirty="0"/>
              <a:t> </a:t>
            </a:r>
            <a:r>
              <a:rPr lang="en-US" sz="2600" dirty="0" err="1"/>
              <a:t>oladi</a:t>
            </a:r>
            <a:r>
              <a:rPr lang="en-US" sz="2600" dirty="0"/>
              <a:t>.</a:t>
            </a:r>
          </a:p>
          <a:p>
            <a:pPr marL="0" indent="447675" algn="just">
              <a:buNone/>
            </a:pPr>
            <a:r>
              <a:rPr lang="en-US" sz="2600" dirty="0"/>
              <a:t>Fan - (</a:t>
            </a:r>
            <a:r>
              <a:rPr lang="en-US" sz="2600" dirty="0" err="1"/>
              <a:t>yunon-epistem</a:t>
            </a:r>
            <a:r>
              <a:rPr lang="en-US" sz="2600" dirty="0"/>
              <a:t>; lot-</a:t>
            </a:r>
            <a:r>
              <a:rPr lang="en-US" sz="2600" dirty="0" err="1"/>
              <a:t>scientia</a:t>
            </a:r>
            <a:r>
              <a:rPr lang="en-US" sz="2600" dirty="0"/>
              <a:t>)</a:t>
            </a:r>
            <a:r>
              <a:rPr lang="en-US" sz="2600" dirty="0" err="1"/>
              <a:t>borlik</a:t>
            </a:r>
            <a:r>
              <a:rPr lang="en-US" sz="2600" dirty="0"/>
              <a:t> </a:t>
            </a:r>
            <a:r>
              <a:rPr lang="en-US" sz="2600" dirty="0" err="1"/>
              <a:t>to’g’risidagi</a:t>
            </a:r>
            <a:r>
              <a:rPr lang="en-US" sz="2600" dirty="0"/>
              <a:t> </a:t>
            </a:r>
            <a:r>
              <a:rPr lang="en-US" sz="2600" dirty="0" err="1"/>
              <a:t>ob’ektiv</a:t>
            </a:r>
            <a:r>
              <a:rPr lang="en-US" sz="2600" dirty="0"/>
              <a:t> </a:t>
            </a:r>
            <a:r>
              <a:rPr lang="en-US" sz="2600" dirty="0" err="1"/>
              <a:t>bilimlarni</a:t>
            </a:r>
            <a:r>
              <a:rPr lang="en-US" sz="2600" dirty="0"/>
              <a:t> </a:t>
            </a:r>
            <a:r>
              <a:rPr lang="en-US" sz="2600" dirty="0" err="1"/>
              <a:t>ishlab</a:t>
            </a:r>
            <a:r>
              <a:rPr lang="en-US" sz="2600" dirty="0"/>
              <a:t> </a:t>
            </a:r>
            <a:r>
              <a:rPr lang="en-US" sz="2600" dirty="0" err="1"/>
              <a:t>chiqadigan</a:t>
            </a:r>
            <a:r>
              <a:rPr lang="en-US" sz="2600" dirty="0"/>
              <a:t> </a:t>
            </a:r>
            <a:r>
              <a:rPr lang="en-US" sz="2600" dirty="0" err="1"/>
              <a:t>funktsiya</a:t>
            </a:r>
            <a:r>
              <a:rPr lang="en-US" sz="2600" dirty="0"/>
              <a:t> </a:t>
            </a:r>
            <a:r>
              <a:rPr lang="en-US" sz="2600" dirty="0" err="1"/>
              <a:t>bo’lib</a:t>
            </a:r>
            <a:r>
              <a:rPr lang="en-US" sz="2600" dirty="0"/>
              <a:t>, </a:t>
            </a:r>
            <a:r>
              <a:rPr lang="en-US" sz="2600" dirty="0" err="1"/>
              <a:t>inson</a:t>
            </a:r>
            <a:r>
              <a:rPr lang="en-US" sz="2600" dirty="0"/>
              <a:t> </a:t>
            </a:r>
            <a:r>
              <a:rPr lang="en-US" sz="2600" dirty="0" err="1"/>
              <a:t>faoliyatining</a:t>
            </a:r>
            <a:r>
              <a:rPr lang="en-US" sz="2600" dirty="0"/>
              <a:t> </a:t>
            </a:r>
            <a:r>
              <a:rPr lang="en-US" sz="2600" dirty="0" err="1"/>
              <a:t>jabxasidir</a:t>
            </a:r>
            <a:r>
              <a:rPr lang="en-US" sz="2600" dirty="0"/>
              <a:t>, fan </a:t>
            </a:r>
            <a:r>
              <a:rPr lang="en-US" sz="2600" dirty="0" err="1"/>
              <a:t>bu</a:t>
            </a:r>
            <a:r>
              <a:rPr lang="en-US" sz="2600" dirty="0"/>
              <a:t> </a:t>
            </a:r>
            <a:r>
              <a:rPr lang="en-US" sz="2600" dirty="0" err="1"/>
              <a:t>nimanidir</a:t>
            </a:r>
            <a:r>
              <a:rPr lang="en-US" sz="2600" dirty="0"/>
              <a:t> </a:t>
            </a:r>
            <a:r>
              <a:rPr lang="en-US" sz="2600" dirty="0" err="1"/>
              <a:t>o’rgatish</a:t>
            </a:r>
            <a:r>
              <a:rPr lang="en-US" sz="2600" dirty="0"/>
              <a:t> </a:t>
            </a:r>
            <a:r>
              <a:rPr lang="en-US" sz="2600" dirty="0" err="1"/>
              <a:t>yoki</a:t>
            </a:r>
            <a:r>
              <a:rPr lang="en-US" sz="2600" dirty="0"/>
              <a:t> </a:t>
            </a:r>
            <a:r>
              <a:rPr lang="en-US" sz="2600" dirty="0" err="1"/>
              <a:t>o’rganish</a:t>
            </a:r>
            <a:r>
              <a:rPr lang="en-US" sz="2600" dirty="0"/>
              <a:t>, </a:t>
            </a:r>
            <a:r>
              <a:rPr lang="en-US" sz="2600" dirty="0" err="1"/>
              <a:t>bilim</a:t>
            </a:r>
            <a:r>
              <a:rPr lang="en-US" sz="2600" dirty="0"/>
              <a:t> </a:t>
            </a:r>
            <a:r>
              <a:rPr lang="en-US" sz="2600" dirty="0" err="1"/>
              <a:t>berish</a:t>
            </a:r>
            <a:r>
              <a:rPr lang="en-US" sz="2600" dirty="0"/>
              <a:t> </a:t>
            </a:r>
            <a:r>
              <a:rPr lang="en-US" sz="2600" dirty="0" err="1"/>
              <a:t>yoki</a:t>
            </a:r>
            <a:r>
              <a:rPr lang="en-US" sz="2600" dirty="0"/>
              <a:t> </a:t>
            </a:r>
            <a:r>
              <a:rPr lang="en-US" sz="2600" dirty="0" err="1"/>
              <a:t>bu</a:t>
            </a:r>
            <a:r>
              <a:rPr lang="en-US" sz="2600" dirty="0"/>
              <a:t> </a:t>
            </a:r>
            <a:r>
              <a:rPr lang="en-US" sz="2600" dirty="0" err="1"/>
              <a:t>bilim</a:t>
            </a:r>
            <a:r>
              <a:rPr lang="en-US" sz="2600" dirty="0"/>
              <a:t> </a:t>
            </a:r>
            <a:r>
              <a:rPr lang="en-US" sz="2600" dirty="0" err="1"/>
              <a:t>va</a:t>
            </a:r>
            <a:r>
              <a:rPr lang="en-US" sz="2600" dirty="0"/>
              <a:t> </a:t>
            </a:r>
            <a:r>
              <a:rPr lang="en-US" sz="2600" dirty="0" err="1"/>
              <a:t>maxoratini</a:t>
            </a:r>
            <a:r>
              <a:rPr lang="en-US" sz="2600" dirty="0"/>
              <a:t> </a:t>
            </a:r>
            <a:r>
              <a:rPr lang="en-US" sz="2600" dirty="0" err="1"/>
              <a:t>o’zi</a:t>
            </a:r>
            <a:r>
              <a:rPr lang="en-US" sz="2600" dirty="0"/>
              <a:t> </a:t>
            </a:r>
            <a:r>
              <a:rPr lang="en-US" sz="2600" dirty="0" err="1"/>
              <a:t>egallash</a:t>
            </a:r>
            <a:r>
              <a:rPr lang="en-US" sz="2600" dirty="0"/>
              <a:t> </a:t>
            </a:r>
            <a:r>
              <a:rPr lang="en-US" sz="2600" dirty="0" err="1"/>
              <a:t>demakdir</a:t>
            </a:r>
            <a:r>
              <a:rPr lang="en-US" sz="2600" dirty="0"/>
              <a:t>.</a:t>
            </a:r>
          </a:p>
          <a:p>
            <a:pPr marL="0" indent="447675" algn="just">
              <a:buNone/>
            </a:pPr>
            <a:endParaRPr lang="ru-RU" sz="2600" dirty="0"/>
          </a:p>
        </p:txBody>
      </p:sp>
    </p:spTree>
    <p:extLst>
      <p:ext uri="{BB962C8B-B14F-4D97-AF65-F5344CB8AC3E}">
        <p14:creationId xmlns:p14="http://schemas.microsoft.com/office/powerpoint/2010/main" val="18189132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223024"/>
            <a:ext cx="10648950" cy="5151561"/>
          </a:xfrm>
        </p:spPr>
        <p:txBody>
          <a:bodyPr>
            <a:noAutofit/>
          </a:bodyPr>
          <a:lstStyle/>
          <a:p>
            <a:pPr marL="0" indent="447675" algn="just">
              <a:lnSpc>
                <a:spcPct val="100000"/>
              </a:lnSpc>
              <a:spcBef>
                <a:spcPts val="0"/>
              </a:spcBef>
              <a:buNone/>
            </a:pPr>
            <a:r>
              <a:rPr lang="en-US" sz="2600" dirty="0" err="1" smtClean="0"/>
              <a:t>Izchillikda</a:t>
            </a:r>
            <a:r>
              <a:rPr lang="en-US" sz="2600" dirty="0" smtClean="0"/>
              <a:t> </a:t>
            </a:r>
            <a:r>
              <a:rPr lang="en-US" sz="2600" dirty="0" err="1"/>
              <a:t>beriladigan</a:t>
            </a:r>
            <a:r>
              <a:rPr lang="en-US" sz="2600" dirty="0"/>
              <a:t> </a:t>
            </a:r>
            <a:r>
              <a:rPr lang="en-US" sz="2600" dirty="0" err="1"/>
              <a:t>nima</a:t>
            </a:r>
            <a:r>
              <a:rPr lang="en-US" sz="2600" dirty="0"/>
              <a:t> </a:t>
            </a:r>
            <a:r>
              <a:rPr lang="en-US" sz="2600" dirty="0" err="1"/>
              <a:t>o’rganilyapti</a:t>
            </a:r>
            <a:r>
              <a:rPr lang="en-US" sz="2600" dirty="0"/>
              <a:t> (</a:t>
            </a:r>
            <a:r>
              <a:rPr lang="en-US" sz="2600" dirty="0" err="1"/>
              <a:t>predmetli</a:t>
            </a:r>
            <a:r>
              <a:rPr lang="en-US" sz="2600" dirty="0"/>
              <a:t> </a:t>
            </a:r>
            <a:r>
              <a:rPr lang="en-US" sz="2600" dirty="0" err="1"/>
              <a:t>yondashuv</a:t>
            </a:r>
            <a:r>
              <a:rPr lang="en-US" sz="2600" dirty="0"/>
              <a:t>); </a:t>
            </a:r>
            <a:r>
              <a:rPr lang="en-US" sz="2600" dirty="0" err="1"/>
              <a:t>qanday</a:t>
            </a:r>
            <a:r>
              <a:rPr lang="en-US" sz="2600" dirty="0"/>
              <a:t> </a:t>
            </a:r>
            <a:r>
              <a:rPr lang="en-US" sz="2600" dirty="0" err="1"/>
              <a:t>va</a:t>
            </a:r>
            <a:r>
              <a:rPr lang="en-US" sz="2600" dirty="0"/>
              <a:t> </a:t>
            </a:r>
            <a:r>
              <a:rPr lang="en-US" sz="2600" dirty="0" err="1"/>
              <a:t>kay</a:t>
            </a:r>
            <a:r>
              <a:rPr lang="en-US" sz="2600" dirty="0"/>
              <a:t> </a:t>
            </a:r>
            <a:r>
              <a:rPr lang="en-US" sz="2600" dirty="0" err="1"/>
              <a:t>uslubda</a:t>
            </a:r>
            <a:r>
              <a:rPr lang="en-US" sz="2600" dirty="0"/>
              <a:t> </a:t>
            </a:r>
            <a:r>
              <a:rPr lang="en-US" sz="2600" dirty="0" err="1"/>
              <a:t>o’rganilyapti</a:t>
            </a:r>
            <a:r>
              <a:rPr lang="en-US" sz="2600" dirty="0"/>
              <a:t> (</a:t>
            </a:r>
            <a:r>
              <a:rPr lang="en-US" sz="2600" dirty="0" err="1"/>
              <a:t>uslubiy</a:t>
            </a:r>
            <a:r>
              <a:rPr lang="en-US" sz="2600" dirty="0"/>
              <a:t> </a:t>
            </a:r>
            <a:r>
              <a:rPr lang="en-US" sz="2600" dirty="0" err="1"/>
              <a:t>yondashuv</a:t>
            </a:r>
            <a:r>
              <a:rPr lang="en-US" sz="2600" dirty="0"/>
              <a:t>); </a:t>
            </a:r>
            <a:r>
              <a:rPr lang="en-US" sz="2600" dirty="0" err="1"/>
              <a:t>nega</a:t>
            </a:r>
            <a:r>
              <a:rPr lang="en-US" sz="2600" dirty="0"/>
              <a:t>, </a:t>
            </a:r>
            <a:r>
              <a:rPr lang="en-US" sz="2600" dirty="0" err="1"/>
              <a:t>nima</a:t>
            </a:r>
            <a:r>
              <a:rPr lang="en-US" sz="2600" dirty="0"/>
              <a:t> </a:t>
            </a:r>
            <a:r>
              <a:rPr lang="en-US" sz="2600" dirty="0" err="1"/>
              <a:t>uchun</a:t>
            </a:r>
            <a:r>
              <a:rPr lang="en-US" sz="2600" dirty="0"/>
              <a:t> </a:t>
            </a:r>
            <a:r>
              <a:rPr lang="en-US" sz="2600" dirty="0" err="1"/>
              <a:t>va</a:t>
            </a:r>
            <a:r>
              <a:rPr lang="en-US" sz="2600" dirty="0"/>
              <a:t> </a:t>
            </a:r>
            <a:r>
              <a:rPr lang="en-US" sz="2600" dirty="0" err="1"/>
              <a:t>nima</a:t>
            </a:r>
            <a:r>
              <a:rPr lang="en-US" sz="2600" dirty="0"/>
              <a:t> </a:t>
            </a:r>
            <a:r>
              <a:rPr lang="en-US" sz="2600" dirty="0" err="1"/>
              <a:t>maqsadda</a:t>
            </a:r>
            <a:r>
              <a:rPr lang="en-US" sz="2600" dirty="0"/>
              <a:t> </a:t>
            </a:r>
            <a:r>
              <a:rPr lang="en-US" sz="2600" dirty="0" err="1"/>
              <a:t>o’rganilyapti</a:t>
            </a:r>
            <a:r>
              <a:rPr lang="en-US" sz="2600" dirty="0"/>
              <a:t> (</a:t>
            </a:r>
            <a:r>
              <a:rPr lang="en-US" sz="2600" dirty="0" err="1"/>
              <a:t>amaliy</a:t>
            </a:r>
            <a:r>
              <a:rPr lang="en-US" sz="2600" dirty="0"/>
              <a:t> </a:t>
            </a:r>
            <a:r>
              <a:rPr lang="en-US" sz="2600" dirty="0" err="1"/>
              <a:t>axamiyatini</a:t>
            </a:r>
            <a:r>
              <a:rPr lang="en-US" sz="2600" dirty="0"/>
              <a:t> </a:t>
            </a:r>
            <a:r>
              <a:rPr lang="en-US" sz="2600" dirty="0" err="1"/>
              <a:t>hisobga</a:t>
            </a:r>
            <a:r>
              <a:rPr lang="en-US" sz="2600" dirty="0"/>
              <a:t> </a:t>
            </a:r>
            <a:r>
              <a:rPr lang="en-US" sz="2600" dirty="0" err="1"/>
              <a:t>olish</a:t>
            </a:r>
            <a:r>
              <a:rPr lang="en-US" sz="2600" dirty="0"/>
              <a:t> </a:t>
            </a:r>
            <a:r>
              <a:rPr lang="en-US" sz="2600" dirty="0" err="1"/>
              <a:t>yondashuvi</a:t>
            </a:r>
            <a:r>
              <a:rPr lang="en-US" sz="2600" dirty="0"/>
              <a:t>) </a:t>
            </a:r>
            <a:r>
              <a:rPr lang="en-US" sz="2600" dirty="0" err="1"/>
              <a:t>degani</a:t>
            </a:r>
            <a:r>
              <a:rPr lang="en-US" sz="2600" dirty="0"/>
              <a:t> </a:t>
            </a:r>
            <a:r>
              <a:rPr lang="en-US" sz="2600" dirty="0" err="1"/>
              <a:t>uch</a:t>
            </a:r>
            <a:r>
              <a:rPr lang="en-US" sz="2600" dirty="0"/>
              <a:t> </a:t>
            </a:r>
            <a:r>
              <a:rPr lang="en-US" sz="2600" dirty="0" err="1"/>
              <a:t>savolga</a:t>
            </a:r>
            <a:r>
              <a:rPr lang="en-US" sz="2600" dirty="0"/>
              <a:t> </a:t>
            </a:r>
            <a:r>
              <a:rPr lang="en-US" sz="2600" dirty="0" err="1"/>
              <a:t>beriladigan</a:t>
            </a:r>
            <a:r>
              <a:rPr lang="en-US" sz="2600" dirty="0"/>
              <a:t> </a:t>
            </a:r>
            <a:r>
              <a:rPr lang="en-US" sz="2600" dirty="0" err="1"/>
              <a:t>javoblardan</a:t>
            </a:r>
            <a:r>
              <a:rPr lang="en-US" sz="2600" dirty="0"/>
              <a:t> </a:t>
            </a:r>
            <a:r>
              <a:rPr lang="en-US" sz="2600" dirty="0" err="1"/>
              <a:t>kelib</a:t>
            </a:r>
            <a:r>
              <a:rPr lang="en-US" sz="2600" dirty="0"/>
              <a:t> </a:t>
            </a:r>
            <a:r>
              <a:rPr lang="en-US" sz="2600" dirty="0" err="1"/>
              <a:t>chiqadigan</a:t>
            </a:r>
            <a:r>
              <a:rPr lang="en-US" sz="2600" dirty="0"/>
              <a:t> fanning </a:t>
            </a:r>
            <a:r>
              <a:rPr lang="en-US" sz="2600" dirty="0" err="1"/>
              <a:t>umumiy</a:t>
            </a:r>
            <a:r>
              <a:rPr lang="en-US" sz="2600" dirty="0"/>
              <a:t> </a:t>
            </a:r>
            <a:r>
              <a:rPr lang="en-US" sz="2600" dirty="0" err="1"/>
              <a:t>tizimini</a:t>
            </a:r>
            <a:r>
              <a:rPr lang="en-US" sz="2600" dirty="0"/>
              <a:t> </a:t>
            </a:r>
            <a:r>
              <a:rPr lang="en-US" sz="2600" dirty="0" err="1"/>
              <a:t>tasavvur</a:t>
            </a:r>
            <a:r>
              <a:rPr lang="en-US" sz="2600" dirty="0"/>
              <a:t> </a:t>
            </a:r>
            <a:r>
              <a:rPr lang="en-US" sz="2600" dirty="0" err="1"/>
              <a:t>qilishga</a:t>
            </a:r>
            <a:r>
              <a:rPr lang="en-US" sz="2600" dirty="0"/>
              <a:t> </a:t>
            </a:r>
            <a:r>
              <a:rPr lang="en-US" sz="2600" dirty="0" err="1"/>
              <a:t>harakatlar</a:t>
            </a:r>
            <a:r>
              <a:rPr lang="en-US" sz="2600" dirty="0"/>
              <a:t> </a:t>
            </a:r>
            <a:r>
              <a:rPr lang="en-US" sz="2600" dirty="0" err="1"/>
              <a:t>qilinadi</a:t>
            </a:r>
            <a:r>
              <a:rPr lang="en-US" sz="2600" dirty="0"/>
              <a:t>.</a:t>
            </a:r>
          </a:p>
          <a:p>
            <a:pPr marL="0" indent="447675" algn="just">
              <a:lnSpc>
                <a:spcPct val="100000"/>
              </a:lnSpc>
              <a:spcBef>
                <a:spcPts val="0"/>
              </a:spcBef>
              <a:buNone/>
            </a:pPr>
            <a:r>
              <a:rPr lang="en-US" sz="2600" dirty="0" smtClean="0"/>
              <a:t>Bu </a:t>
            </a:r>
            <a:r>
              <a:rPr lang="en-US" sz="2600" dirty="0" err="1"/>
              <a:t>savollarga</a:t>
            </a:r>
            <a:r>
              <a:rPr lang="en-US" sz="2600" dirty="0"/>
              <a:t> </a:t>
            </a:r>
            <a:r>
              <a:rPr lang="en-US" sz="2600" dirty="0" err="1"/>
              <a:t>javob</a:t>
            </a:r>
            <a:r>
              <a:rPr lang="en-US" sz="2600" dirty="0"/>
              <a:t> </a:t>
            </a:r>
            <a:r>
              <a:rPr lang="en-US" sz="2600" dirty="0" err="1"/>
              <a:t>olinishi</a:t>
            </a:r>
            <a:r>
              <a:rPr lang="en-US" sz="2600" dirty="0"/>
              <a:t> </a:t>
            </a:r>
            <a:r>
              <a:rPr lang="en-US" sz="2600" dirty="0" err="1"/>
              <a:t>natijasida</a:t>
            </a:r>
            <a:r>
              <a:rPr lang="en-US" sz="2600" dirty="0"/>
              <a:t> </a:t>
            </a:r>
            <a:r>
              <a:rPr lang="en-US" sz="2600" dirty="0" err="1"/>
              <a:t>to’liq</a:t>
            </a:r>
            <a:r>
              <a:rPr lang="en-US" sz="2600" dirty="0"/>
              <a:t> </a:t>
            </a:r>
            <a:r>
              <a:rPr lang="en-US" sz="2600" dirty="0" err="1"/>
              <a:t>fanlar</a:t>
            </a:r>
            <a:r>
              <a:rPr lang="en-US" sz="2600" dirty="0"/>
              <a:t> </a:t>
            </a:r>
            <a:r>
              <a:rPr lang="en-US" sz="2600" dirty="0" err="1"/>
              <a:t>tizimining</a:t>
            </a:r>
            <a:r>
              <a:rPr lang="en-US" sz="2600" dirty="0"/>
              <a:t> </a:t>
            </a:r>
            <a:r>
              <a:rPr lang="en-US" sz="2600" dirty="0" err="1"/>
              <a:t>uch</a:t>
            </a:r>
            <a:r>
              <a:rPr lang="en-US" sz="2600" dirty="0"/>
              <a:t> </a:t>
            </a:r>
            <a:r>
              <a:rPr lang="en-US" sz="2600" dirty="0" err="1"/>
              <a:t>asosiy</a:t>
            </a:r>
            <a:r>
              <a:rPr lang="en-US" sz="2600" dirty="0"/>
              <a:t> </a:t>
            </a:r>
            <a:r>
              <a:rPr lang="en-US" sz="2600" dirty="0" err="1"/>
              <a:t>jixatlari</a:t>
            </a:r>
            <a:r>
              <a:rPr lang="en-US" sz="2600" dirty="0"/>
              <a:t> </a:t>
            </a:r>
            <a:r>
              <a:rPr lang="en-US" sz="2600" dirty="0" err="1"/>
              <a:t>namoyon</a:t>
            </a:r>
            <a:r>
              <a:rPr lang="en-US" sz="2600" dirty="0"/>
              <a:t> </a:t>
            </a:r>
            <a:r>
              <a:rPr lang="en-US" sz="2600" dirty="0" err="1"/>
              <a:t>bo’ladi</a:t>
            </a:r>
            <a:r>
              <a:rPr lang="en-US" sz="2600" dirty="0"/>
              <a:t>: </a:t>
            </a:r>
            <a:r>
              <a:rPr lang="en-US" sz="2600" dirty="0" err="1"/>
              <a:t>ob’ekt-predmetli</a:t>
            </a:r>
            <a:r>
              <a:rPr lang="en-US" sz="2600" dirty="0"/>
              <a:t>, </a:t>
            </a:r>
            <a:r>
              <a:rPr lang="en-US" sz="2600" dirty="0" err="1"/>
              <a:t>metodologik-tadqiqiy</a:t>
            </a:r>
            <a:r>
              <a:rPr lang="en-US" sz="2600" dirty="0"/>
              <a:t> </a:t>
            </a:r>
            <a:r>
              <a:rPr lang="en-US" sz="2600" dirty="0" err="1"/>
              <a:t>va</a:t>
            </a:r>
            <a:r>
              <a:rPr lang="en-US" sz="2600" dirty="0"/>
              <a:t> </a:t>
            </a:r>
            <a:r>
              <a:rPr lang="en-US" sz="2600" dirty="0" err="1"/>
              <a:t>amaliy-maqsadli</a:t>
            </a:r>
            <a:r>
              <a:rPr lang="en-US" sz="2600" dirty="0"/>
              <a:t>. Bu </a:t>
            </a:r>
            <a:r>
              <a:rPr lang="en-US" sz="2600" dirty="0" err="1"/>
              <a:t>uch</a:t>
            </a:r>
            <a:r>
              <a:rPr lang="en-US" sz="2600" dirty="0"/>
              <a:t> </a:t>
            </a:r>
            <a:r>
              <a:rPr lang="en-US" sz="2600" dirty="0" err="1"/>
              <a:t>jixat</a:t>
            </a:r>
            <a:r>
              <a:rPr lang="en-US" sz="2600" dirty="0"/>
              <a:t> </a:t>
            </a:r>
            <a:r>
              <a:rPr lang="en-US" sz="2600" dirty="0" err="1"/>
              <a:t>yoki</a:t>
            </a:r>
            <a:r>
              <a:rPr lang="en-US" sz="2600" dirty="0"/>
              <a:t> </a:t>
            </a:r>
            <a:r>
              <a:rPr lang="en-US" sz="2600" dirty="0" err="1"/>
              <a:t>tomonlar</a:t>
            </a:r>
            <a:r>
              <a:rPr lang="en-US" sz="2600" dirty="0"/>
              <a:t> </a:t>
            </a:r>
            <a:r>
              <a:rPr lang="en-US" sz="2600" dirty="0" err="1"/>
              <a:t>o’rtasidagi</a:t>
            </a:r>
            <a:r>
              <a:rPr lang="en-US" sz="2600" dirty="0"/>
              <a:t> </a:t>
            </a:r>
            <a:r>
              <a:rPr lang="en-US" sz="2600" dirty="0" err="1"/>
              <a:t>bog’liqlik</a:t>
            </a:r>
            <a:r>
              <a:rPr lang="en-US" sz="2600" dirty="0"/>
              <a:t> </a:t>
            </a:r>
            <a:r>
              <a:rPr lang="en-US" sz="2600" dirty="0" err="1"/>
              <a:t>sub’ektiv</a:t>
            </a:r>
            <a:r>
              <a:rPr lang="en-US" sz="2600" dirty="0"/>
              <a:t> </a:t>
            </a:r>
            <a:r>
              <a:rPr lang="en-US" sz="2600" dirty="0" err="1"/>
              <a:t>omil</a:t>
            </a:r>
            <a:r>
              <a:rPr lang="en-US" sz="2600" dirty="0"/>
              <a:t> </a:t>
            </a:r>
            <a:r>
              <a:rPr lang="en-US" sz="2600" dirty="0" err="1"/>
              <a:t>xissasining</a:t>
            </a:r>
            <a:r>
              <a:rPr lang="en-US" sz="2600" dirty="0"/>
              <a:t> </a:t>
            </a:r>
            <a:r>
              <a:rPr lang="en-US" sz="2600" dirty="0" err="1"/>
              <a:t>bir</a:t>
            </a:r>
            <a:r>
              <a:rPr lang="en-US" sz="2600" dirty="0"/>
              <a:t> </a:t>
            </a:r>
            <a:r>
              <a:rPr lang="en-US" sz="2600" dirty="0" err="1"/>
              <a:t>jixatdan</a:t>
            </a:r>
            <a:r>
              <a:rPr lang="en-US" sz="2600" dirty="0"/>
              <a:t> </a:t>
            </a:r>
            <a:r>
              <a:rPr lang="en-US" sz="2600" dirty="0" err="1"/>
              <a:t>boshqasiga</a:t>
            </a:r>
            <a:r>
              <a:rPr lang="en-US" sz="2600" dirty="0"/>
              <a:t> </a:t>
            </a:r>
            <a:r>
              <a:rPr lang="en-US" sz="2600" dirty="0" err="1"/>
              <a:t>o’tishida</a:t>
            </a:r>
            <a:r>
              <a:rPr lang="en-US" sz="2600" dirty="0"/>
              <a:t> </a:t>
            </a:r>
            <a:r>
              <a:rPr lang="en-US" sz="2600" dirty="0" err="1"/>
              <a:t>izchil</a:t>
            </a:r>
            <a:r>
              <a:rPr lang="en-US" sz="2600" dirty="0"/>
              <a:t> </a:t>
            </a:r>
            <a:r>
              <a:rPr lang="en-US" sz="2600" dirty="0" err="1"/>
              <a:t>oshishi</a:t>
            </a:r>
            <a:r>
              <a:rPr lang="en-US" sz="2600" dirty="0"/>
              <a:t> </a:t>
            </a:r>
            <a:r>
              <a:rPr lang="en-US" sz="2600" dirty="0" err="1"/>
              <a:t>bilan</a:t>
            </a:r>
            <a:r>
              <a:rPr lang="en-US" sz="2600" dirty="0"/>
              <a:t> </a:t>
            </a:r>
            <a:r>
              <a:rPr lang="en-US" sz="2600" dirty="0" err="1"/>
              <a:t>aniqlanadi</a:t>
            </a:r>
            <a:r>
              <a:rPr lang="en-US" sz="2600" dirty="0"/>
              <a:t>. Bu </a:t>
            </a:r>
            <a:r>
              <a:rPr lang="en-US" sz="2600" dirty="0" err="1"/>
              <a:t>ilmiy</a:t>
            </a:r>
            <a:r>
              <a:rPr lang="en-US" sz="2600" dirty="0"/>
              <a:t> </a:t>
            </a:r>
            <a:r>
              <a:rPr lang="en-US" sz="2600" dirty="0" err="1"/>
              <a:t>bilish</a:t>
            </a:r>
            <a:r>
              <a:rPr lang="en-US" sz="2600" dirty="0"/>
              <a:t> </a:t>
            </a:r>
            <a:r>
              <a:rPr lang="en-US" sz="2600" dirty="0" err="1"/>
              <a:t>to’liq</a:t>
            </a:r>
            <a:r>
              <a:rPr lang="en-US" sz="2600" dirty="0"/>
              <a:t> </a:t>
            </a:r>
            <a:r>
              <a:rPr lang="en-US" sz="2600" dirty="0" err="1"/>
              <a:t>tizimining</a:t>
            </a:r>
            <a:r>
              <a:rPr lang="en-US" sz="2600" dirty="0"/>
              <a:t> </a:t>
            </a:r>
            <a:r>
              <a:rPr lang="en-US" sz="2600" dirty="0" err="1"/>
              <a:t>zamirida</a:t>
            </a:r>
            <a:r>
              <a:rPr lang="en-US" sz="2600" dirty="0"/>
              <a:t> </a:t>
            </a:r>
            <a:r>
              <a:rPr lang="en-US" sz="2600" dirty="0" err="1"/>
              <a:t>yotuvchi</a:t>
            </a:r>
            <a:r>
              <a:rPr lang="en-US" sz="2600" dirty="0"/>
              <a:t> </a:t>
            </a:r>
            <a:r>
              <a:rPr lang="en-US" sz="2600" dirty="0" err="1"/>
              <a:t>va</a:t>
            </a:r>
            <a:r>
              <a:rPr lang="en-US" sz="2600" dirty="0"/>
              <a:t> </a:t>
            </a:r>
            <a:r>
              <a:rPr lang="en-US" sz="2600" dirty="0" err="1"/>
              <a:t>barcha</a:t>
            </a:r>
            <a:r>
              <a:rPr lang="en-US" sz="2600" dirty="0"/>
              <a:t> </a:t>
            </a:r>
            <a:r>
              <a:rPr lang="en-US" sz="2600" dirty="0" err="1"/>
              <a:t>fanlarni</a:t>
            </a:r>
            <a:r>
              <a:rPr lang="en-US" sz="2600" dirty="0"/>
              <a:t> </a:t>
            </a:r>
            <a:r>
              <a:rPr lang="en-US" sz="2600" dirty="0" err="1"/>
              <a:t>birlashtiruvchi</a:t>
            </a:r>
            <a:r>
              <a:rPr lang="en-US" sz="2600" dirty="0"/>
              <a:t> </a:t>
            </a:r>
            <a:r>
              <a:rPr lang="en-US" sz="2600" dirty="0" err="1"/>
              <a:t>umumiy</a:t>
            </a:r>
            <a:r>
              <a:rPr lang="en-US" sz="2600" dirty="0"/>
              <a:t> </a:t>
            </a:r>
            <a:r>
              <a:rPr lang="en-US" sz="2600" dirty="0" err="1"/>
              <a:t>tamoyildir</a:t>
            </a:r>
            <a:r>
              <a:rPr lang="en-US" sz="2600" dirty="0" smtClean="0"/>
              <a:t>.</a:t>
            </a:r>
            <a:endParaRPr lang="ru-RU" sz="2600" dirty="0"/>
          </a:p>
        </p:txBody>
      </p:sp>
    </p:spTree>
    <p:extLst>
      <p:ext uri="{BB962C8B-B14F-4D97-AF65-F5344CB8AC3E}">
        <p14:creationId xmlns:p14="http://schemas.microsoft.com/office/powerpoint/2010/main" val="6093416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95324" y="223024"/>
            <a:ext cx="10458451" cy="5151561"/>
          </a:xfrm>
        </p:spPr>
        <p:txBody>
          <a:bodyPr>
            <a:noAutofit/>
          </a:bodyPr>
          <a:lstStyle/>
          <a:p>
            <a:pPr marL="0" indent="447675" algn="just">
              <a:lnSpc>
                <a:spcPct val="100000"/>
              </a:lnSpc>
              <a:spcBef>
                <a:spcPts val="0"/>
              </a:spcBef>
              <a:buNone/>
            </a:pPr>
            <a:r>
              <a:rPr lang="en-US" sz="2600" dirty="0" err="1">
                <a:solidFill>
                  <a:prstClr val="black"/>
                </a:solidFill>
              </a:rPr>
              <a:t>Hozirgi</a:t>
            </a:r>
            <a:r>
              <a:rPr lang="en-US" sz="2600" dirty="0">
                <a:solidFill>
                  <a:prstClr val="black"/>
                </a:solidFill>
              </a:rPr>
              <a:t> </a:t>
            </a:r>
            <a:r>
              <a:rPr lang="en-US" sz="2600" dirty="0" err="1">
                <a:solidFill>
                  <a:prstClr val="black"/>
                </a:solidFill>
              </a:rPr>
              <a:t>kunda</a:t>
            </a:r>
            <a:r>
              <a:rPr lang="en-US" sz="2600" dirty="0">
                <a:solidFill>
                  <a:prstClr val="black"/>
                </a:solidFill>
              </a:rPr>
              <a:t> «fan» </a:t>
            </a:r>
            <a:r>
              <a:rPr lang="en-US" sz="2600" dirty="0" err="1">
                <a:solidFill>
                  <a:prstClr val="black"/>
                </a:solidFill>
              </a:rPr>
              <a:t>atamasi</a:t>
            </a:r>
            <a:r>
              <a:rPr lang="en-US" sz="2600" dirty="0">
                <a:solidFill>
                  <a:prstClr val="black"/>
                </a:solidFill>
              </a:rPr>
              <a:t> </a:t>
            </a:r>
            <a:r>
              <a:rPr lang="en-US" sz="2600" dirty="0" err="1">
                <a:solidFill>
                  <a:prstClr val="black"/>
                </a:solidFill>
              </a:rPr>
              <a:t>tabiat</a:t>
            </a:r>
            <a:r>
              <a:rPr lang="en-US" sz="2600" dirty="0">
                <a:solidFill>
                  <a:prstClr val="black"/>
                </a:solidFill>
              </a:rPr>
              <a:t>, </a:t>
            </a:r>
            <a:r>
              <a:rPr lang="en-US" sz="2600" dirty="0" err="1">
                <a:solidFill>
                  <a:prstClr val="black"/>
                </a:solidFill>
              </a:rPr>
              <a:t>inson</a:t>
            </a:r>
            <a:r>
              <a:rPr lang="en-US" sz="2600" dirty="0">
                <a:solidFill>
                  <a:prstClr val="black"/>
                </a:solidFill>
              </a:rPr>
              <a:t>, </a:t>
            </a:r>
            <a:r>
              <a:rPr lang="en-US" sz="2600" dirty="0" err="1">
                <a:solidFill>
                  <a:prstClr val="black"/>
                </a:solidFill>
              </a:rPr>
              <a:t>jamiyat</a:t>
            </a:r>
            <a:r>
              <a:rPr lang="en-US" sz="2600" dirty="0">
                <a:solidFill>
                  <a:prstClr val="black"/>
                </a:solidFill>
              </a:rPr>
              <a:t> </a:t>
            </a:r>
            <a:r>
              <a:rPr lang="en-US" sz="2600" dirty="0" err="1">
                <a:solidFill>
                  <a:prstClr val="black"/>
                </a:solidFill>
              </a:rPr>
              <a:t>va</a:t>
            </a:r>
            <a:r>
              <a:rPr lang="en-US" sz="2600" dirty="0">
                <a:solidFill>
                  <a:prstClr val="black"/>
                </a:solidFill>
              </a:rPr>
              <a:t> </a:t>
            </a:r>
            <a:r>
              <a:rPr lang="en-US" sz="2600" dirty="0" err="1">
                <a:solidFill>
                  <a:prstClr val="black"/>
                </a:solidFill>
              </a:rPr>
              <a:t>tafakkur</a:t>
            </a:r>
            <a:r>
              <a:rPr lang="en-US" sz="2600" dirty="0">
                <a:solidFill>
                  <a:prstClr val="black"/>
                </a:solidFill>
              </a:rPr>
              <a:t> </a:t>
            </a:r>
            <a:r>
              <a:rPr lang="en-US" sz="2600" dirty="0" err="1">
                <a:solidFill>
                  <a:prstClr val="black"/>
                </a:solidFill>
              </a:rPr>
              <a:t>rivojidagi</a:t>
            </a:r>
            <a:r>
              <a:rPr lang="en-US" sz="2600" dirty="0">
                <a:solidFill>
                  <a:prstClr val="black"/>
                </a:solidFill>
              </a:rPr>
              <a:t> </a:t>
            </a:r>
            <a:r>
              <a:rPr lang="en-US" sz="2600" dirty="0" err="1">
                <a:solidFill>
                  <a:prstClr val="black"/>
                </a:solidFill>
              </a:rPr>
              <a:t>qonuniylik</a:t>
            </a:r>
            <a:r>
              <a:rPr lang="en-US" sz="2600" dirty="0">
                <a:solidFill>
                  <a:prstClr val="black"/>
                </a:solidFill>
              </a:rPr>
              <a:t> </a:t>
            </a:r>
            <a:r>
              <a:rPr lang="en-US" sz="2600" dirty="0" err="1">
                <a:solidFill>
                  <a:prstClr val="black"/>
                </a:solidFill>
              </a:rPr>
              <a:t>va</a:t>
            </a:r>
            <a:r>
              <a:rPr lang="en-US" sz="2600" dirty="0">
                <a:solidFill>
                  <a:prstClr val="black"/>
                </a:solidFill>
              </a:rPr>
              <a:t> </a:t>
            </a:r>
            <a:r>
              <a:rPr lang="en-US" sz="2600" dirty="0" err="1">
                <a:solidFill>
                  <a:prstClr val="black"/>
                </a:solidFill>
              </a:rPr>
              <a:t>atrof</a:t>
            </a:r>
            <a:r>
              <a:rPr lang="en-US" sz="2600" dirty="0">
                <a:solidFill>
                  <a:prstClr val="black"/>
                </a:solidFill>
              </a:rPr>
              <a:t> – </a:t>
            </a:r>
            <a:r>
              <a:rPr lang="en-US" sz="2600" dirty="0" err="1">
                <a:solidFill>
                  <a:prstClr val="black"/>
                </a:solidFill>
              </a:rPr>
              <a:t>muhitga</a:t>
            </a:r>
            <a:r>
              <a:rPr lang="en-US" sz="2600" dirty="0">
                <a:solidFill>
                  <a:prstClr val="black"/>
                </a:solidFill>
              </a:rPr>
              <a:t> </a:t>
            </a:r>
            <a:r>
              <a:rPr lang="en-US" sz="2600" dirty="0" err="1">
                <a:solidFill>
                  <a:prstClr val="black"/>
                </a:solidFill>
              </a:rPr>
              <a:t>ta’sir</a:t>
            </a:r>
            <a:r>
              <a:rPr lang="en-US" sz="2600" dirty="0">
                <a:solidFill>
                  <a:prstClr val="black"/>
                </a:solidFill>
              </a:rPr>
              <a:t> </a:t>
            </a:r>
            <a:r>
              <a:rPr lang="en-US" sz="2600" dirty="0" err="1">
                <a:solidFill>
                  <a:prstClr val="black"/>
                </a:solidFill>
              </a:rPr>
              <a:t>qilish</a:t>
            </a:r>
            <a:r>
              <a:rPr lang="en-US" sz="2600" dirty="0">
                <a:solidFill>
                  <a:prstClr val="black"/>
                </a:solidFill>
              </a:rPr>
              <a:t> </a:t>
            </a:r>
            <a:r>
              <a:rPr lang="en-US" sz="2600" dirty="0" err="1">
                <a:solidFill>
                  <a:prstClr val="black"/>
                </a:solidFill>
              </a:rPr>
              <a:t>usullari</a:t>
            </a:r>
            <a:r>
              <a:rPr lang="en-US" sz="2600" dirty="0">
                <a:solidFill>
                  <a:prstClr val="black"/>
                </a:solidFill>
              </a:rPr>
              <a:t>, </a:t>
            </a:r>
            <a:r>
              <a:rPr lang="en-US" sz="2600" dirty="0" err="1">
                <a:solidFill>
                  <a:prstClr val="black"/>
                </a:solidFill>
              </a:rPr>
              <a:t>uni</a:t>
            </a:r>
            <a:r>
              <a:rPr lang="en-US" sz="2600" dirty="0">
                <a:solidFill>
                  <a:prstClr val="black"/>
                </a:solidFill>
              </a:rPr>
              <a:t> </a:t>
            </a:r>
            <a:r>
              <a:rPr lang="en-US" sz="2600" dirty="0" err="1">
                <a:solidFill>
                  <a:prstClr val="black"/>
                </a:solidFill>
              </a:rPr>
              <a:t>jamiyat</a:t>
            </a:r>
            <a:r>
              <a:rPr lang="en-US" sz="2600" dirty="0">
                <a:solidFill>
                  <a:prstClr val="black"/>
                </a:solidFill>
              </a:rPr>
              <a:t> </a:t>
            </a:r>
            <a:r>
              <a:rPr lang="en-US" sz="2600" dirty="0" err="1">
                <a:solidFill>
                  <a:prstClr val="black"/>
                </a:solidFill>
              </a:rPr>
              <a:t>manfaatlarida</a:t>
            </a:r>
            <a:r>
              <a:rPr lang="en-US" sz="2600" dirty="0">
                <a:solidFill>
                  <a:prstClr val="black"/>
                </a:solidFill>
              </a:rPr>
              <a:t> </a:t>
            </a:r>
            <a:r>
              <a:rPr lang="en-US" sz="2600" dirty="0" err="1">
                <a:solidFill>
                  <a:prstClr val="black"/>
                </a:solidFill>
              </a:rPr>
              <a:t>o’lchash</a:t>
            </a:r>
            <a:r>
              <a:rPr lang="en-US" sz="2600" dirty="0">
                <a:solidFill>
                  <a:prstClr val="black"/>
                </a:solidFill>
              </a:rPr>
              <a:t> </a:t>
            </a:r>
            <a:r>
              <a:rPr lang="en-US" sz="2600" dirty="0" err="1">
                <a:solidFill>
                  <a:prstClr val="black"/>
                </a:solidFill>
              </a:rPr>
              <a:t>va</a:t>
            </a:r>
            <a:r>
              <a:rPr lang="en-US" sz="2600" dirty="0">
                <a:solidFill>
                  <a:prstClr val="black"/>
                </a:solidFill>
              </a:rPr>
              <a:t> </a:t>
            </a:r>
            <a:r>
              <a:rPr lang="en-US" sz="2600" dirty="0" err="1">
                <a:solidFill>
                  <a:prstClr val="black"/>
                </a:solidFill>
              </a:rPr>
              <a:t>bilish</a:t>
            </a:r>
            <a:r>
              <a:rPr lang="en-US" sz="2600" dirty="0">
                <a:solidFill>
                  <a:prstClr val="black"/>
                </a:solidFill>
              </a:rPr>
              <a:t> </a:t>
            </a:r>
            <a:r>
              <a:rPr lang="en-US" sz="2600" dirty="0" err="1">
                <a:solidFill>
                  <a:prstClr val="black"/>
                </a:solidFill>
              </a:rPr>
              <a:t>to’g’risida</a:t>
            </a:r>
            <a:r>
              <a:rPr lang="en-US" sz="2600" dirty="0">
                <a:solidFill>
                  <a:prstClr val="black"/>
                </a:solidFill>
              </a:rPr>
              <a:t> </a:t>
            </a:r>
            <a:r>
              <a:rPr lang="en-US" sz="2600" dirty="0" err="1">
                <a:solidFill>
                  <a:prstClr val="black"/>
                </a:solidFill>
              </a:rPr>
              <a:t>to’plangan</a:t>
            </a:r>
            <a:r>
              <a:rPr lang="en-US" sz="2600" dirty="0">
                <a:solidFill>
                  <a:prstClr val="black"/>
                </a:solidFill>
              </a:rPr>
              <a:t> </a:t>
            </a:r>
            <a:r>
              <a:rPr lang="en-US" sz="2600" dirty="0" err="1">
                <a:solidFill>
                  <a:prstClr val="black"/>
                </a:solidFill>
              </a:rPr>
              <a:t>insoniy</a:t>
            </a:r>
            <a:r>
              <a:rPr lang="en-US" sz="2600" dirty="0">
                <a:solidFill>
                  <a:prstClr val="black"/>
                </a:solidFill>
              </a:rPr>
              <a:t> </a:t>
            </a:r>
            <a:r>
              <a:rPr lang="en-US" sz="2600" dirty="0" err="1">
                <a:solidFill>
                  <a:prstClr val="black"/>
                </a:solidFill>
              </a:rPr>
              <a:t>bilimlar</a:t>
            </a:r>
            <a:r>
              <a:rPr lang="en-US" sz="2600" dirty="0">
                <a:solidFill>
                  <a:prstClr val="black"/>
                </a:solidFill>
              </a:rPr>
              <a:t> </a:t>
            </a:r>
            <a:r>
              <a:rPr lang="en-US" sz="2600" dirty="0" err="1">
                <a:solidFill>
                  <a:prstClr val="black"/>
                </a:solidFill>
              </a:rPr>
              <a:t>tizimini</a:t>
            </a:r>
            <a:r>
              <a:rPr lang="en-US" sz="2600" dirty="0">
                <a:solidFill>
                  <a:prstClr val="black"/>
                </a:solidFill>
              </a:rPr>
              <a:t> </a:t>
            </a:r>
            <a:r>
              <a:rPr lang="en-US" sz="2600" dirty="0" err="1">
                <a:solidFill>
                  <a:prstClr val="black"/>
                </a:solidFill>
              </a:rPr>
              <a:t>bildiradi</a:t>
            </a:r>
            <a:r>
              <a:rPr lang="en-US" sz="2600" dirty="0">
                <a:solidFill>
                  <a:prstClr val="black"/>
                </a:solidFill>
              </a:rPr>
              <a:t>. </a:t>
            </a:r>
            <a:endParaRPr lang="en-US" sz="2600" dirty="0" smtClean="0">
              <a:solidFill>
                <a:prstClr val="black"/>
              </a:solidFill>
            </a:endParaRPr>
          </a:p>
          <a:p>
            <a:pPr marL="0" indent="447675" algn="just">
              <a:lnSpc>
                <a:spcPct val="100000"/>
              </a:lnSpc>
              <a:spcBef>
                <a:spcPts val="0"/>
              </a:spcBef>
              <a:buNone/>
            </a:pPr>
            <a:r>
              <a:rPr lang="en-US" sz="2600" dirty="0" smtClean="0"/>
              <a:t>Fan </a:t>
            </a:r>
            <a:r>
              <a:rPr lang="en-US" sz="2600" dirty="0"/>
              <a:t>biz </a:t>
            </a:r>
            <a:r>
              <a:rPr lang="en-US" sz="2600" dirty="0" err="1"/>
              <a:t>yashayotgan</a:t>
            </a:r>
            <a:r>
              <a:rPr lang="en-US" sz="2600" dirty="0"/>
              <a:t> </a:t>
            </a:r>
            <a:r>
              <a:rPr lang="en-US" sz="2600" dirty="0" err="1"/>
              <a:t>dunyoni</a:t>
            </a:r>
            <a:r>
              <a:rPr lang="en-US" sz="2600" dirty="0"/>
              <a:t> </a:t>
            </a:r>
            <a:r>
              <a:rPr lang="en-US" sz="2600" dirty="0" err="1"/>
              <a:t>rivojlantiradi</a:t>
            </a:r>
            <a:r>
              <a:rPr lang="en-US" sz="2600" dirty="0"/>
              <a:t>, </a:t>
            </a:r>
            <a:r>
              <a:rPr lang="en-US" sz="2600" dirty="0" err="1"/>
              <a:t>uni</a:t>
            </a:r>
            <a:r>
              <a:rPr lang="en-US" sz="2600" dirty="0"/>
              <a:t> </a:t>
            </a:r>
            <a:r>
              <a:rPr lang="en-US" sz="2600" dirty="0" err="1"/>
              <a:t>tushunib</a:t>
            </a:r>
            <a:r>
              <a:rPr lang="en-US" sz="2600" dirty="0"/>
              <a:t> </a:t>
            </a:r>
            <a:r>
              <a:rPr lang="en-US" sz="2600" dirty="0" err="1"/>
              <a:t>yetishga</a:t>
            </a:r>
            <a:r>
              <a:rPr lang="en-US" sz="2600" dirty="0"/>
              <a:t> </a:t>
            </a:r>
            <a:r>
              <a:rPr lang="en-US" sz="2600" dirty="0" err="1"/>
              <a:t>yordam</a:t>
            </a:r>
            <a:r>
              <a:rPr lang="en-US" sz="2600" dirty="0"/>
              <a:t> </a:t>
            </a:r>
            <a:r>
              <a:rPr lang="en-US" sz="2600" dirty="0" err="1"/>
              <a:t>beradi</a:t>
            </a:r>
            <a:r>
              <a:rPr lang="en-US" sz="2600" dirty="0"/>
              <a:t>. </a:t>
            </a:r>
            <a:r>
              <a:rPr lang="en-US" sz="2600" dirty="0" err="1"/>
              <a:t>Bunga</a:t>
            </a:r>
            <a:r>
              <a:rPr lang="en-US" sz="2600" dirty="0"/>
              <a:t> </a:t>
            </a:r>
            <a:r>
              <a:rPr lang="en-US" sz="2600" dirty="0" err="1"/>
              <a:t>muvofiq</a:t>
            </a:r>
            <a:r>
              <a:rPr lang="en-US" sz="2600" dirty="0"/>
              <a:t> fan </a:t>
            </a:r>
            <a:r>
              <a:rPr lang="en-US" sz="2600" dirty="0" err="1"/>
              <a:t>inson</a:t>
            </a:r>
            <a:r>
              <a:rPr lang="en-US" sz="2600" dirty="0"/>
              <a:t> </a:t>
            </a:r>
            <a:r>
              <a:rPr lang="en-US" sz="2600" dirty="0" err="1"/>
              <a:t>va</a:t>
            </a:r>
            <a:r>
              <a:rPr lang="en-US" sz="2600" dirty="0"/>
              <a:t> </a:t>
            </a:r>
            <a:r>
              <a:rPr lang="en-US" sz="2600" dirty="0" err="1"/>
              <a:t>dunyo</a:t>
            </a:r>
            <a:r>
              <a:rPr lang="en-US" sz="2600" dirty="0"/>
              <a:t> </a:t>
            </a:r>
            <a:r>
              <a:rPr lang="en-US" sz="2600" dirty="0" err="1"/>
              <a:t>to’g’risida</a:t>
            </a:r>
            <a:r>
              <a:rPr lang="en-US" sz="2600" dirty="0"/>
              <a:t> </a:t>
            </a:r>
            <a:r>
              <a:rPr lang="en-US" sz="2600" dirty="0" err="1"/>
              <a:t>ob’ektiv</a:t>
            </a:r>
            <a:r>
              <a:rPr lang="en-US" sz="2600" dirty="0"/>
              <a:t> </a:t>
            </a:r>
            <a:r>
              <a:rPr lang="en-US" sz="2600" dirty="0" err="1"/>
              <a:t>bilimlarni</a:t>
            </a:r>
            <a:r>
              <a:rPr lang="en-US" sz="2600" dirty="0"/>
              <a:t> </a:t>
            </a:r>
            <a:r>
              <a:rPr lang="en-US" sz="2600" dirty="0" err="1"/>
              <a:t>yaratish</a:t>
            </a:r>
            <a:r>
              <a:rPr lang="en-US" sz="2600" dirty="0"/>
              <a:t> </a:t>
            </a:r>
            <a:r>
              <a:rPr lang="en-US" sz="2600" dirty="0" err="1"/>
              <a:t>bo’yicha</a:t>
            </a:r>
            <a:r>
              <a:rPr lang="en-US" sz="2600" dirty="0"/>
              <a:t> </a:t>
            </a:r>
            <a:r>
              <a:rPr lang="en-US" sz="2600" dirty="0" err="1"/>
              <a:t>maxsus</a:t>
            </a:r>
            <a:r>
              <a:rPr lang="en-US" sz="2600" dirty="0"/>
              <a:t> </a:t>
            </a:r>
            <a:r>
              <a:rPr lang="en-US" sz="2600" dirty="0" err="1"/>
              <a:t>ixtisoslashtirilgan</a:t>
            </a:r>
            <a:r>
              <a:rPr lang="en-US" sz="2600" dirty="0"/>
              <a:t> </a:t>
            </a:r>
            <a:r>
              <a:rPr lang="en-US" sz="2600" dirty="0" err="1"/>
              <a:t>va</a:t>
            </a:r>
            <a:r>
              <a:rPr lang="en-US" sz="2600" dirty="0"/>
              <a:t> </a:t>
            </a:r>
            <a:r>
              <a:rPr lang="en-US" sz="2600" dirty="0" err="1"/>
              <a:t>puxta</a:t>
            </a:r>
            <a:r>
              <a:rPr lang="en-US" sz="2600" dirty="0"/>
              <a:t> </a:t>
            </a:r>
            <a:r>
              <a:rPr lang="en-US" sz="2600" dirty="0" err="1"/>
              <a:t>tashkillashtirilgan</a:t>
            </a:r>
            <a:r>
              <a:rPr lang="en-US" sz="2600" dirty="0"/>
              <a:t> </a:t>
            </a:r>
            <a:r>
              <a:rPr lang="en-US" sz="2600" dirty="0" err="1"/>
              <a:t>faoliyatni</a:t>
            </a:r>
            <a:r>
              <a:rPr lang="en-US" sz="2600" dirty="0"/>
              <a:t> </a:t>
            </a:r>
            <a:r>
              <a:rPr lang="en-US" sz="2600" dirty="0" err="1"/>
              <a:t>aniqlashni</a:t>
            </a:r>
            <a:r>
              <a:rPr lang="en-US" sz="2600" dirty="0"/>
              <a:t> ham </a:t>
            </a:r>
            <a:r>
              <a:rPr lang="en-US" sz="2600" dirty="0" err="1"/>
              <a:t>o’z</a:t>
            </a:r>
            <a:r>
              <a:rPr lang="en-US" sz="2600" dirty="0"/>
              <a:t> </a:t>
            </a:r>
            <a:r>
              <a:rPr lang="en-US" sz="2600" dirty="0" err="1"/>
              <a:t>ichiga</a:t>
            </a:r>
            <a:r>
              <a:rPr lang="en-US" sz="2600" dirty="0"/>
              <a:t> </a:t>
            </a:r>
            <a:r>
              <a:rPr lang="en-US" sz="2600" dirty="0" err="1"/>
              <a:t>oladi</a:t>
            </a:r>
            <a:r>
              <a:rPr lang="en-US" sz="2600" dirty="0"/>
              <a:t>. Fanning </a:t>
            </a:r>
            <a:r>
              <a:rPr lang="en-US" sz="2600" dirty="0" err="1"/>
              <a:t>to’liq</a:t>
            </a:r>
            <a:r>
              <a:rPr lang="en-US" sz="2600" dirty="0"/>
              <a:t> </a:t>
            </a:r>
            <a:r>
              <a:rPr lang="en-US" sz="2600" dirty="0" err="1"/>
              <a:t>tizimi</a:t>
            </a:r>
            <a:r>
              <a:rPr lang="en-US" sz="2600" dirty="0"/>
              <a:t> </a:t>
            </a:r>
            <a:r>
              <a:rPr lang="en-US" sz="2600" dirty="0" err="1"/>
              <a:t>ko’rilishi</a:t>
            </a:r>
            <a:r>
              <a:rPr lang="en-US" sz="2600" dirty="0"/>
              <a:t> </a:t>
            </a:r>
            <a:r>
              <a:rPr lang="en-US" sz="2600" dirty="0" err="1"/>
              <a:t>va</a:t>
            </a:r>
            <a:r>
              <a:rPr lang="en-US" sz="2600" dirty="0"/>
              <a:t> </a:t>
            </a:r>
            <a:r>
              <a:rPr lang="en-US" sz="2600" dirty="0" err="1"/>
              <a:t>uni</a:t>
            </a:r>
            <a:r>
              <a:rPr lang="en-US" sz="2600" dirty="0"/>
              <a:t> </a:t>
            </a:r>
            <a:r>
              <a:rPr lang="en-US" sz="2600" dirty="0" err="1"/>
              <a:t>ifodalash</a:t>
            </a:r>
            <a:r>
              <a:rPr lang="en-US" sz="2600" dirty="0"/>
              <a:t> </a:t>
            </a:r>
            <a:r>
              <a:rPr lang="en-US" sz="2600" dirty="0" err="1"/>
              <a:t>tamoyiliga</a:t>
            </a:r>
            <a:r>
              <a:rPr lang="en-US" sz="2600" dirty="0"/>
              <a:t> </a:t>
            </a:r>
            <a:r>
              <a:rPr lang="en-US" sz="2600" dirty="0" err="1"/>
              <a:t>ko’ra</a:t>
            </a:r>
            <a:r>
              <a:rPr lang="en-US" sz="2600" dirty="0"/>
              <a:t> </a:t>
            </a:r>
            <a:r>
              <a:rPr lang="en-US" sz="2600" dirty="0" err="1"/>
              <a:t>kishi</a:t>
            </a:r>
            <a:r>
              <a:rPr lang="en-US" sz="2600" dirty="0"/>
              <a:t> </a:t>
            </a:r>
            <a:r>
              <a:rPr lang="en-US" sz="2600" dirty="0" err="1"/>
              <a:t>bilishining</a:t>
            </a:r>
            <a:r>
              <a:rPr lang="en-US" sz="2600" dirty="0"/>
              <a:t> </a:t>
            </a:r>
            <a:r>
              <a:rPr lang="en-US" sz="2600" dirty="0" err="1"/>
              <a:t>uch</a:t>
            </a:r>
            <a:r>
              <a:rPr lang="en-US" sz="2600" dirty="0"/>
              <a:t> </a:t>
            </a:r>
            <a:r>
              <a:rPr lang="en-US" sz="2600" dirty="0" err="1"/>
              <a:t>asosiy</a:t>
            </a:r>
            <a:r>
              <a:rPr lang="en-US" sz="2600" dirty="0"/>
              <a:t> </a:t>
            </a:r>
            <a:r>
              <a:rPr lang="en-US" sz="2600" dirty="0" err="1"/>
              <a:t>tomonlari</a:t>
            </a:r>
            <a:r>
              <a:rPr lang="en-US" sz="2600" dirty="0"/>
              <a:t> </a:t>
            </a:r>
            <a:r>
              <a:rPr lang="en-US" sz="2600" dirty="0" err="1"/>
              <a:t>mavjud</a:t>
            </a:r>
            <a:r>
              <a:rPr lang="en-US" sz="2600" dirty="0" smtClean="0"/>
              <a:t>.</a:t>
            </a:r>
            <a:endParaRPr lang="en-US" sz="2600" dirty="0"/>
          </a:p>
        </p:txBody>
      </p:sp>
    </p:spTree>
    <p:extLst>
      <p:ext uri="{BB962C8B-B14F-4D97-AF65-F5344CB8AC3E}">
        <p14:creationId xmlns:p14="http://schemas.microsoft.com/office/powerpoint/2010/main" val="14057726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95325" y="223024"/>
            <a:ext cx="10353675" cy="5330051"/>
          </a:xfrm>
        </p:spPr>
        <p:txBody>
          <a:bodyPr>
            <a:noAutofit/>
          </a:bodyPr>
          <a:lstStyle/>
          <a:p>
            <a:pPr marL="0" indent="447675" algn="just">
              <a:lnSpc>
                <a:spcPct val="100000"/>
              </a:lnSpc>
              <a:spcBef>
                <a:spcPts val="0"/>
              </a:spcBef>
              <a:buNone/>
            </a:pPr>
            <a:r>
              <a:rPr lang="en-US" sz="2600" dirty="0" err="1"/>
              <a:t>Fanlarni</a:t>
            </a:r>
            <a:r>
              <a:rPr lang="en-US" sz="2600" dirty="0"/>
              <a:t> </a:t>
            </a:r>
            <a:r>
              <a:rPr lang="en-US" sz="2600" dirty="0" err="1"/>
              <a:t>ularning</a:t>
            </a:r>
            <a:r>
              <a:rPr lang="en-US" sz="2600" dirty="0"/>
              <a:t> </a:t>
            </a:r>
            <a:r>
              <a:rPr lang="en-US" sz="2600" dirty="0" err="1"/>
              <a:t>predmetlari</a:t>
            </a:r>
            <a:r>
              <a:rPr lang="en-US" sz="2600" dirty="0"/>
              <a:t>, </a:t>
            </a:r>
            <a:r>
              <a:rPr lang="en-US" sz="2600" dirty="0" err="1"/>
              <a:t>metodlari</a:t>
            </a:r>
            <a:r>
              <a:rPr lang="en-US" sz="2600" dirty="0"/>
              <a:t> </a:t>
            </a:r>
            <a:r>
              <a:rPr lang="en-US" sz="2600" dirty="0" err="1"/>
              <a:t>va</a:t>
            </a:r>
            <a:r>
              <a:rPr lang="en-US" sz="2600" dirty="0"/>
              <a:t> </a:t>
            </a:r>
            <a:r>
              <a:rPr lang="en-US" sz="2600" dirty="0" err="1"/>
              <a:t>amaliy</a:t>
            </a:r>
            <a:r>
              <a:rPr lang="en-US" sz="2600" dirty="0"/>
              <a:t> </a:t>
            </a:r>
            <a:r>
              <a:rPr lang="en-US" sz="2600" dirty="0" err="1"/>
              <a:t>qo’llanishlariga</a:t>
            </a:r>
            <a:r>
              <a:rPr lang="en-US" sz="2600" dirty="0"/>
              <a:t> </a:t>
            </a:r>
            <a:r>
              <a:rPr lang="en-US" sz="2600" dirty="0" err="1"/>
              <a:t>qarab</a:t>
            </a:r>
            <a:r>
              <a:rPr lang="en-US" sz="2600" dirty="0"/>
              <a:t> </a:t>
            </a:r>
            <a:r>
              <a:rPr lang="en-US" sz="2600" dirty="0" err="1"/>
              <a:t>farqlaydilar</a:t>
            </a:r>
            <a:r>
              <a:rPr lang="en-US" sz="2600" dirty="0"/>
              <a:t>.</a:t>
            </a:r>
          </a:p>
          <a:p>
            <a:pPr marL="0" indent="447675" algn="just">
              <a:lnSpc>
                <a:spcPct val="100000"/>
              </a:lnSpc>
              <a:spcBef>
                <a:spcPts val="0"/>
              </a:spcBef>
              <a:buNone/>
            </a:pPr>
            <a:r>
              <a:rPr lang="en-US" sz="2600" dirty="0" err="1"/>
              <a:t>Sohani</a:t>
            </a:r>
            <a:r>
              <a:rPr lang="en-US" sz="2600" dirty="0"/>
              <a:t> </a:t>
            </a:r>
            <a:r>
              <a:rPr lang="en-US" sz="2600" dirty="0" err="1"/>
              <a:t>fanini</a:t>
            </a:r>
            <a:r>
              <a:rPr lang="en-US" sz="2600" dirty="0"/>
              <a:t> </a:t>
            </a:r>
            <a:r>
              <a:rPr lang="en-US" sz="2600" dirty="0" err="1"/>
              <a:t>rivojlantirish</a:t>
            </a:r>
            <a:r>
              <a:rPr lang="en-US" sz="2600" dirty="0"/>
              <a:t> - </a:t>
            </a:r>
            <a:r>
              <a:rPr lang="en-US" sz="2600" dirty="0" err="1"/>
              <a:t>soha</a:t>
            </a:r>
            <a:r>
              <a:rPr lang="en-US" sz="2600" dirty="0"/>
              <a:t> </a:t>
            </a:r>
            <a:r>
              <a:rPr lang="en-US" sz="2600" dirty="0" err="1"/>
              <a:t>fani</a:t>
            </a:r>
            <a:r>
              <a:rPr lang="en-US" sz="2600" dirty="0"/>
              <a:t> </a:t>
            </a:r>
            <a:r>
              <a:rPr lang="en-US" sz="2600" dirty="0" err="1"/>
              <a:t>bo’yicha</a:t>
            </a:r>
            <a:r>
              <a:rPr lang="en-US" sz="2600" dirty="0"/>
              <a:t> </a:t>
            </a:r>
            <a:r>
              <a:rPr lang="en-US" sz="2600" dirty="0" err="1"/>
              <a:t>muammolarni</a:t>
            </a:r>
            <a:r>
              <a:rPr lang="en-US" sz="2600" dirty="0"/>
              <a:t> </a:t>
            </a:r>
            <a:r>
              <a:rPr lang="en-US" sz="2600" dirty="0" err="1"/>
              <a:t>va</a:t>
            </a:r>
            <a:r>
              <a:rPr lang="en-US" sz="2600" dirty="0"/>
              <a:t> </a:t>
            </a:r>
            <a:r>
              <a:rPr lang="en-US" sz="2600" dirty="0" err="1"/>
              <a:t>maqsadlarni</a:t>
            </a:r>
            <a:r>
              <a:rPr lang="en-US" sz="2600" dirty="0"/>
              <a:t> </a:t>
            </a:r>
            <a:r>
              <a:rPr lang="en-US" sz="2600" dirty="0" err="1"/>
              <a:t>to’g’ri</a:t>
            </a:r>
            <a:r>
              <a:rPr lang="en-US" sz="2600" dirty="0"/>
              <a:t> </a:t>
            </a:r>
            <a:r>
              <a:rPr lang="en-US" sz="2600" dirty="0" err="1"/>
              <a:t>belgilash</a:t>
            </a:r>
            <a:r>
              <a:rPr lang="en-US" sz="2600" dirty="0"/>
              <a:t>, </a:t>
            </a:r>
            <a:r>
              <a:rPr lang="en-US" sz="2600" dirty="0" err="1"/>
              <a:t>ilmiy</a:t>
            </a:r>
            <a:r>
              <a:rPr lang="en-US" sz="2600" dirty="0"/>
              <a:t> </a:t>
            </a:r>
            <a:r>
              <a:rPr lang="en-US" sz="2600" dirty="0" err="1"/>
              <a:t>gepotezalarni</a:t>
            </a:r>
            <a:r>
              <a:rPr lang="en-US" sz="2600" dirty="0"/>
              <a:t> </a:t>
            </a:r>
            <a:r>
              <a:rPr lang="en-US" sz="2600" dirty="0" err="1"/>
              <a:t>nazariy</a:t>
            </a:r>
            <a:r>
              <a:rPr lang="en-US" sz="2600" dirty="0"/>
              <a:t> </a:t>
            </a:r>
            <a:r>
              <a:rPr lang="en-US" sz="2600" dirty="0" err="1"/>
              <a:t>asoslash</a:t>
            </a:r>
            <a:r>
              <a:rPr lang="en-US" sz="2600" dirty="0"/>
              <a:t>, </a:t>
            </a:r>
            <a:r>
              <a:rPr lang="en-US" sz="2600" dirty="0" err="1"/>
              <a:t>ilmiy</a:t>
            </a:r>
            <a:r>
              <a:rPr lang="en-US" sz="2600" dirty="0"/>
              <a:t> </a:t>
            </a:r>
            <a:r>
              <a:rPr lang="en-US" sz="2600" dirty="0" err="1"/>
              <a:t>nazariyani</a:t>
            </a:r>
            <a:r>
              <a:rPr lang="en-US" sz="2600" dirty="0"/>
              <a:t> </a:t>
            </a:r>
            <a:r>
              <a:rPr lang="en-US" sz="2600" dirty="0" err="1"/>
              <a:t>amaliyot</a:t>
            </a:r>
            <a:r>
              <a:rPr lang="en-US" sz="2600" dirty="0"/>
              <a:t> </a:t>
            </a:r>
            <a:r>
              <a:rPr lang="en-US" sz="2600" dirty="0" err="1"/>
              <a:t>bilan</a:t>
            </a:r>
            <a:r>
              <a:rPr lang="en-US" sz="2600" dirty="0"/>
              <a:t> </a:t>
            </a:r>
            <a:r>
              <a:rPr lang="en-US" sz="2600" dirty="0" err="1"/>
              <a:t>isbotlashdir</a:t>
            </a:r>
            <a:r>
              <a:rPr lang="en-US" sz="2600" dirty="0"/>
              <a:t>. Yana </a:t>
            </a:r>
            <a:r>
              <a:rPr lang="en-US" sz="2600" dirty="0" err="1"/>
              <a:t>shu</a:t>
            </a:r>
            <a:r>
              <a:rPr lang="en-US" sz="2600" dirty="0"/>
              <a:t> </a:t>
            </a:r>
            <a:r>
              <a:rPr lang="en-US" sz="2600" dirty="0" err="1"/>
              <a:t>soha</a:t>
            </a:r>
            <a:r>
              <a:rPr lang="en-US" sz="2600" dirty="0"/>
              <a:t> </a:t>
            </a:r>
            <a:r>
              <a:rPr lang="en-US" sz="2600" dirty="0" err="1"/>
              <a:t>buyicha</a:t>
            </a:r>
            <a:r>
              <a:rPr lang="en-US" sz="2600" dirty="0"/>
              <a:t> </a:t>
            </a:r>
            <a:r>
              <a:rPr lang="en-US" sz="2600" dirty="0" err="1"/>
              <a:t>ilmiy</a:t>
            </a:r>
            <a:r>
              <a:rPr lang="en-US" sz="2600" dirty="0"/>
              <a:t> </a:t>
            </a:r>
            <a:r>
              <a:rPr lang="en-US" sz="2600" dirty="0" err="1"/>
              <a:t>izlanishlarni</a:t>
            </a:r>
            <a:r>
              <a:rPr lang="en-US" sz="2600" dirty="0"/>
              <a:t> </a:t>
            </a:r>
            <a:r>
              <a:rPr lang="en-US" sz="2600" dirty="0" err="1"/>
              <a:t>olib</a:t>
            </a:r>
            <a:r>
              <a:rPr lang="en-US" sz="2600" dirty="0"/>
              <a:t> </a:t>
            </a:r>
            <a:r>
              <a:rPr lang="en-US" sz="2600" dirty="0" err="1"/>
              <a:t>borish</a:t>
            </a:r>
            <a:r>
              <a:rPr lang="en-US" sz="2600" dirty="0"/>
              <a:t>, </a:t>
            </a:r>
            <a:r>
              <a:rPr lang="en-US" sz="2600" dirty="0" err="1"/>
              <a:t>shu</a:t>
            </a:r>
            <a:r>
              <a:rPr lang="en-US" sz="2600" dirty="0"/>
              <a:t> </a:t>
            </a:r>
            <a:r>
              <a:rPr lang="en-US" sz="2600" dirty="0" err="1"/>
              <a:t>soha</a:t>
            </a:r>
            <a:r>
              <a:rPr lang="en-US" sz="2600" dirty="0"/>
              <a:t> </a:t>
            </a:r>
            <a:r>
              <a:rPr lang="en-US" sz="2600" dirty="0" err="1"/>
              <a:t>bo’yicha</a:t>
            </a:r>
            <a:r>
              <a:rPr lang="en-US" sz="2600" dirty="0"/>
              <a:t> </a:t>
            </a:r>
            <a:r>
              <a:rPr lang="en-US" sz="2600" dirty="0" err="1"/>
              <a:t>boshqa</a:t>
            </a:r>
            <a:r>
              <a:rPr lang="en-US" sz="2600" dirty="0"/>
              <a:t> </a:t>
            </a:r>
            <a:r>
              <a:rPr lang="en-US" sz="2600" dirty="0" err="1"/>
              <a:t>OTMdagi</a:t>
            </a:r>
            <a:r>
              <a:rPr lang="en-US" sz="2600" dirty="0"/>
              <a:t> </a:t>
            </a:r>
            <a:r>
              <a:rPr lang="en-US" sz="2600" dirty="0" err="1"/>
              <a:t>mutaxassislar</a:t>
            </a:r>
            <a:r>
              <a:rPr lang="en-US" sz="2600" dirty="0"/>
              <a:t> </a:t>
            </a:r>
            <a:r>
              <a:rPr lang="en-US" sz="2600" dirty="0" err="1"/>
              <a:t>bilan</a:t>
            </a:r>
            <a:r>
              <a:rPr lang="en-US" sz="2600" dirty="0"/>
              <a:t> </a:t>
            </a:r>
            <a:r>
              <a:rPr lang="en-US" sz="2600" dirty="0" err="1"/>
              <a:t>birgalikda</a:t>
            </a:r>
            <a:r>
              <a:rPr lang="en-US" sz="2600" dirty="0"/>
              <a:t> </a:t>
            </a:r>
            <a:r>
              <a:rPr lang="en-US" sz="2600" dirty="0" err="1"/>
              <a:t>ishlar</a:t>
            </a:r>
            <a:r>
              <a:rPr lang="en-US" sz="2600" dirty="0"/>
              <a:t> </a:t>
            </a:r>
            <a:r>
              <a:rPr lang="en-US" sz="2600" dirty="0" err="1"/>
              <a:t>olib</a:t>
            </a:r>
            <a:r>
              <a:rPr lang="en-US" sz="2600" dirty="0"/>
              <a:t> </a:t>
            </a:r>
            <a:r>
              <a:rPr lang="en-US" sz="2600" dirty="0" err="1"/>
              <a:t>borish</a:t>
            </a:r>
            <a:r>
              <a:rPr lang="en-US" sz="2600" dirty="0"/>
              <a:t>, </a:t>
            </a:r>
            <a:r>
              <a:rPr lang="en-US" sz="2600" dirty="0" err="1"/>
              <a:t>soha</a:t>
            </a:r>
            <a:r>
              <a:rPr lang="en-US" sz="2600" dirty="0"/>
              <a:t> </a:t>
            </a:r>
            <a:r>
              <a:rPr lang="en-US" sz="2600" dirty="0" err="1"/>
              <a:t>fani</a:t>
            </a:r>
            <a:r>
              <a:rPr lang="en-US" sz="2600" dirty="0"/>
              <a:t> </a:t>
            </a:r>
            <a:r>
              <a:rPr lang="en-US" sz="2600" dirty="0" err="1"/>
              <a:t>bo’yicha</a:t>
            </a:r>
            <a:r>
              <a:rPr lang="en-US" sz="2600" dirty="0"/>
              <a:t> </a:t>
            </a:r>
            <a:r>
              <a:rPr lang="en-US" sz="2600" dirty="0" err="1"/>
              <a:t>ilmiy</a:t>
            </a:r>
            <a:r>
              <a:rPr lang="en-US" sz="2600" dirty="0"/>
              <a:t> </a:t>
            </a:r>
            <a:r>
              <a:rPr lang="en-US" sz="2600" dirty="0" err="1"/>
              <a:t>seminarlar</a:t>
            </a:r>
            <a:r>
              <a:rPr lang="en-US" sz="2600" dirty="0"/>
              <a:t>, </a:t>
            </a:r>
            <a:r>
              <a:rPr lang="en-US" sz="2600" dirty="0" err="1"/>
              <a:t>konferentsiyalar</a:t>
            </a:r>
            <a:r>
              <a:rPr lang="en-US" sz="2600" dirty="0"/>
              <a:t> </a:t>
            </a:r>
            <a:r>
              <a:rPr lang="en-US" sz="2600" dirty="0" err="1"/>
              <a:t>tashkil</a:t>
            </a:r>
            <a:r>
              <a:rPr lang="en-US" sz="2600" dirty="0"/>
              <a:t> </a:t>
            </a:r>
            <a:r>
              <a:rPr lang="en-US" sz="2600" dirty="0" err="1"/>
              <a:t>etish</a:t>
            </a:r>
            <a:r>
              <a:rPr lang="en-US" sz="2600" dirty="0"/>
              <a:t> </a:t>
            </a:r>
            <a:r>
              <a:rPr lang="en-US" sz="2600" dirty="0" err="1"/>
              <a:t>va</a:t>
            </a:r>
            <a:r>
              <a:rPr lang="en-US" sz="2600" dirty="0"/>
              <a:t> </a:t>
            </a:r>
            <a:r>
              <a:rPr lang="en-US" sz="2600" dirty="0" err="1"/>
              <a:t>ularda</a:t>
            </a:r>
            <a:r>
              <a:rPr lang="en-US" sz="2600" dirty="0"/>
              <a:t> </a:t>
            </a:r>
            <a:r>
              <a:rPr lang="en-US" sz="2600" dirty="0" err="1"/>
              <a:t>ishtirok</a:t>
            </a:r>
            <a:r>
              <a:rPr lang="en-US" sz="2600" dirty="0"/>
              <a:t> </a:t>
            </a:r>
            <a:r>
              <a:rPr lang="en-US" sz="2600" dirty="0" err="1"/>
              <a:t>etish</a:t>
            </a:r>
            <a:r>
              <a:rPr lang="en-US" sz="2600" dirty="0"/>
              <a:t>, </a:t>
            </a:r>
            <a:r>
              <a:rPr lang="en-US" sz="2600" dirty="0" err="1"/>
              <a:t>dunyo</a:t>
            </a:r>
            <a:r>
              <a:rPr lang="en-US" sz="2600" dirty="0"/>
              <a:t> </a:t>
            </a:r>
            <a:r>
              <a:rPr lang="en-US" sz="2600" dirty="0" err="1"/>
              <a:t>mamlakatlar</a:t>
            </a:r>
            <a:r>
              <a:rPr lang="en-US" sz="2600" dirty="0"/>
              <a:t> </a:t>
            </a:r>
            <a:r>
              <a:rPr lang="en-US" sz="2600" dirty="0" err="1"/>
              <a:t>tajribalari</a:t>
            </a:r>
            <a:r>
              <a:rPr lang="en-US" sz="2600" dirty="0"/>
              <a:t> </a:t>
            </a:r>
            <a:r>
              <a:rPr lang="en-US" sz="2600" dirty="0" err="1"/>
              <a:t>bilan</a:t>
            </a:r>
            <a:r>
              <a:rPr lang="en-US" sz="2600" dirty="0"/>
              <a:t> </a:t>
            </a:r>
            <a:r>
              <a:rPr lang="en-US" sz="2600" dirty="0" err="1"/>
              <a:t>doimo</a:t>
            </a:r>
            <a:r>
              <a:rPr lang="en-US" sz="2600" dirty="0"/>
              <a:t> </a:t>
            </a:r>
            <a:r>
              <a:rPr lang="en-US" sz="2600" dirty="0" err="1"/>
              <a:t>tajriba</a:t>
            </a:r>
            <a:r>
              <a:rPr lang="en-US" sz="2600" dirty="0"/>
              <a:t> </a:t>
            </a:r>
            <a:r>
              <a:rPr lang="en-US" sz="2600" dirty="0" err="1"/>
              <a:t>almashish</a:t>
            </a:r>
            <a:r>
              <a:rPr lang="en-US" sz="2600" dirty="0"/>
              <a:t> </a:t>
            </a:r>
            <a:r>
              <a:rPr lang="en-US" sz="2600" dirty="0" err="1"/>
              <a:t>kabilar</a:t>
            </a:r>
            <a:r>
              <a:rPr lang="en-US" sz="2600" dirty="0"/>
              <a:t> </a:t>
            </a:r>
            <a:r>
              <a:rPr lang="en-US" sz="2600" dirty="0" err="1"/>
              <a:t>to’g’risida</a:t>
            </a:r>
            <a:r>
              <a:rPr lang="en-US" sz="2600" dirty="0"/>
              <a:t> </a:t>
            </a:r>
            <a:r>
              <a:rPr lang="en-US" sz="2600" dirty="0" err="1"/>
              <a:t>to’xtaladi</a:t>
            </a:r>
            <a:r>
              <a:rPr lang="en-US" sz="2600" dirty="0" smtClean="0"/>
              <a:t>.</a:t>
            </a:r>
            <a:endParaRPr lang="en-US" sz="2600" dirty="0"/>
          </a:p>
        </p:txBody>
      </p:sp>
    </p:spTree>
    <p:extLst>
      <p:ext uri="{BB962C8B-B14F-4D97-AF65-F5344CB8AC3E}">
        <p14:creationId xmlns:p14="http://schemas.microsoft.com/office/powerpoint/2010/main" val="798581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00051" y="304800"/>
            <a:ext cx="11058524" cy="5079310"/>
          </a:xfrm>
        </p:spPr>
        <p:txBody>
          <a:bodyPr>
            <a:noAutofit/>
          </a:bodyPr>
          <a:lstStyle/>
          <a:p>
            <a:pPr marL="0" indent="0" algn="just">
              <a:lnSpc>
                <a:spcPct val="100000"/>
              </a:lnSpc>
              <a:spcBef>
                <a:spcPts val="0"/>
              </a:spcBef>
              <a:buNone/>
            </a:pPr>
            <a:r>
              <a:rPr lang="en-US" sz="2600" dirty="0"/>
              <a:t>•</a:t>
            </a:r>
            <a:r>
              <a:rPr lang="en-US" sz="2600" dirty="0" err="1"/>
              <a:t>OTMda</a:t>
            </a:r>
            <a:r>
              <a:rPr lang="en-US" sz="2600" dirty="0"/>
              <a:t> </a:t>
            </a:r>
            <a:r>
              <a:rPr lang="en-US" sz="2600" dirty="0" err="1"/>
              <a:t>ilm-fanni</a:t>
            </a:r>
            <a:r>
              <a:rPr lang="en-US" sz="2600" dirty="0"/>
              <a:t> </a:t>
            </a:r>
            <a:r>
              <a:rPr lang="en-US" sz="2600" dirty="0" err="1"/>
              <a:t>rivojlantirishning</a:t>
            </a:r>
            <a:r>
              <a:rPr lang="en-US" sz="2600" dirty="0"/>
              <a:t> </a:t>
            </a:r>
            <a:r>
              <a:rPr lang="en-US" sz="2600" dirty="0" err="1"/>
              <a:t>asosiy</a:t>
            </a:r>
            <a:r>
              <a:rPr lang="en-US" sz="2600" dirty="0"/>
              <a:t> </a:t>
            </a:r>
            <a:r>
              <a:rPr lang="en-US" sz="2600" dirty="0" err="1"/>
              <a:t>vazifalari</a:t>
            </a:r>
            <a:r>
              <a:rPr lang="en-US" sz="2600" dirty="0"/>
              <a:t> </a:t>
            </a:r>
            <a:r>
              <a:rPr lang="en-US" sz="2600" dirty="0" err="1"/>
              <a:t>quyidagilardan</a:t>
            </a:r>
            <a:r>
              <a:rPr lang="en-US" sz="2600" dirty="0"/>
              <a:t> </a:t>
            </a:r>
            <a:r>
              <a:rPr lang="en-US" sz="2600" dirty="0" err="1"/>
              <a:t>iborat</a:t>
            </a:r>
            <a:r>
              <a:rPr lang="en-US" sz="2600" dirty="0"/>
              <a:t>.</a:t>
            </a:r>
          </a:p>
          <a:p>
            <a:pPr marL="0" indent="0" algn="just">
              <a:lnSpc>
                <a:spcPct val="100000"/>
              </a:lnSpc>
              <a:spcBef>
                <a:spcPts val="0"/>
              </a:spcBef>
              <a:buNone/>
            </a:pPr>
            <a:r>
              <a:rPr lang="en-US" sz="2600" dirty="0"/>
              <a:t>•	</a:t>
            </a:r>
            <a:r>
              <a:rPr lang="en-US" sz="2600" dirty="0" err="1"/>
              <a:t>Ilmiy</a:t>
            </a:r>
            <a:r>
              <a:rPr lang="en-US" sz="2600" dirty="0"/>
              <a:t> – </a:t>
            </a:r>
            <a:r>
              <a:rPr lang="en-US" sz="2600" dirty="0" err="1"/>
              <a:t>tadqiqot</a:t>
            </a:r>
            <a:r>
              <a:rPr lang="en-US" sz="2600" dirty="0"/>
              <a:t> </a:t>
            </a:r>
            <a:r>
              <a:rPr lang="en-US" sz="2600" dirty="0" err="1"/>
              <a:t>natijalarini</a:t>
            </a:r>
            <a:r>
              <a:rPr lang="en-US" sz="2600" dirty="0"/>
              <a:t> </a:t>
            </a:r>
            <a:r>
              <a:rPr lang="en-US" sz="2600" dirty="0" err="1"/>
              <a:t>tezkorlik</a:t>
            </a:r>
            <a:r>
              <a:rPr lang="en-US" sz="2600" dirty="0"/>
              <a:t> </a:t>
            </a:r>
            <a:r>
              <a:rPr lang="en-US" sz="2600" dirty="0" err="1"/>
              <a:t>bilan</a:t>
            </a:r>
            <a:r>
              <a:rPr lang="en-US" sz="2600" dirty="0"/>
              <a:t> </a:t>
            </a:r>
            <a:r>
              <a:rPr lang="en-US" sz="2600" dirty="0" err="1"/>
              <a:t>ta’lim-tarbiya</a:t>
            </a:r>
            <a:r>
              <a:rPr lang="en-US" sz="2600" dirty="0"/>
              <a:t> </a:t>
            </a:r>
            <a:r>
              <a:rPr lang="en-US" sz="2600" dirty="0" err="1"/>
              <a:t>jarayoniga</a:t>
            </a:r>
            <a:r>
              <a:rPr lang="en-US" sz="2600" dirty="0"/>
              <a:t> </a:t>
            </a:r>
            <a:r>
              <a:rPr lang="en-US" sz="2600" dirty="0" err="1"/>
              <a:t>va</a:t>
            </a:r>
            <a:r>
              <a:rPr lang="en-US" sz="2600" dirty="0"/>
              <a:t> </a:t>
            </a:r>
            <a:r>
              <a:rPr lang="en-US" sz="2600" dirty="0" err="1"/>
              <a:t>amaliyotda</a:t>
            </a:r>
            <a:r>
              <a:rPr lang="en-US" sz="2600" dirty="0"/>
              <a:t> </a:t>
            </a:r>
            <a:r>
              <a:rPr lang="en-US" sz="2600" dirty="0" err="1"/>
              <a:t>joriy</a:t>
            </a:r>
            <a:r>
              <a:rPr lang="en-US" sz="2600" dirty="0"/>
              <a:t> </a:t>
            </a:r>
            <a:r>
              <a:rPr lang="en-US" sz="2600" dirty="0" err="1"/>
              <a:t>etish</a:t>
            </a:r>
            <a:r>
              <a:rPr lang="en-US" sz="2600" dirty="0"/>
              <a:t> </a:t>
            </a:r>
            <a:r>
              <a:rPr lang="en-US" sz="2600" dirty="0" err="1"/>
              <a:t>mexanizmini</a:t>
            </a:r>
            <a:r>
              <a:rPr lang="en-US" sz="2600" dirty="0"/>
              <a:t> </a:t>
            </a:r>
            <a:r>
              <a:rPr lang="en-US" sz="2600" dirty="0" err="1"/>
              <a:t>ishlab</a:t>
            </a:r>
            <a:r>
              <a:rPr lang="en-US" sz="2600" dirty="0"/>
              <a:t> </a:t>
            </a:r>
            <a:r>
              <a:rPr lang="en-US" sz="2600" dirty="0" err="1"/>
              <a:t>chiqish</a:t>
            </a:r>
            <a:r>
              <a:rPr lang="en-US" sz="2600" dirty="0"/>
              <a:t> </a:t>
            </a:r>
            <a:r>
              <a:rPr lang="en-US" sz="2600" dirty="0" err="1"/>
              <a:t>va</a:t>
            </a:r>
            <a:r>
              <a:rPr lang="en-US" sz="2600" dirty="0"/>
              <a:t> </a:t>
            </a:r>
            <a:r>
              <a:rPr lang="en-US" sz="2600" dirty="0" err="1"/>
              <a:t>amalga</a:t>
            </a:r>
            <a:r>
              <a:rPr lang="en-US" sz="2600" dirty="0"/>
              <a:t> </a:t>
            </a:r>
            <a:r>
              <a:rPr lang="en-US" sz="2600" dirty="0" err="1"/>
              <a:t>oshirish</a:t>
            </a:r>
            <a:r>
              <a:rPr lang="en-US" sz="2600" dirty="0"/>
              <a:t>;</a:t>
            </a:r>
          </a:p>
          <a:p>
            <a:pPr marL="0" indent="0" algn="just">
              <a:lnSpc>
                <a:spcPct val="100000"/>
              </a:lnSpc>
              <a:spcBef>
                <a:spcPts val="0"/>
              </a:spcBef>
              <a:buNone/>
            </a:pPr>
            <a:r>
              <a:rPr lang="en-US" sz="2600" dirty="0"/>
              <a:t>•	</a:t>
            </a:r>
            <a:r>
              <a:rPr lang="en-US" sz="2600" dirty="0" err="1"/>
              <a:t>Yuqori</a:t>
            </a:r>
            <a:r>
              <a:rPr lang="en-US" sz="2600" dirty="0"/>
              <a:t> </a:t>
            </a:r>
            <a:r>
              <a:rPr lang="en-US" sz="2600" dirty="0" err="1"/>
              <a:t>malakali</a:t>
            </a:r>
            <a:r>
              <a:rPr lang="en-US" sz="2600" dirty="0"/>
              <a:t> </a:t>
            </a:r>
            <a:r>
              <a:rPr lang="en-US" sz="2600" dirty="0" err="1"/>
              <a:t>kadrlar</a:t>
            </a:r>
            <a:r>
              <a:rPr lang="en-US" sz="2600" dirty="0"/>
              <a:t> </a:t>
            </a:r>
            <a:r>
              <a:rPr lang="en-US" sz="2600" dirty="0" err="1"/>
              <a:t>tayyorlashda</a:t>
            </a:r>
            <a:r>
              <a:rPr lang="en-US" sz="2600" dirty="0"/>
              <a:t> </a:t>
            </a:r>
            <a:r>
              <a:rPr lang="en-US" sz="2600" dirty="0" err="1"/>
              <a:t>asosiy</a:t>
            </a:r>
            <a:r>
              <a:rPr lang="en-US" sz="2600" dirty="0"/>
              <a:t> </a:t>
            </a:r>
            <a:r>
              <a:rPr lang="en-US" sz="2600" dirty="0" err="1"/>
              <a:t>e’tiborni</a:t>
            </a:r>
            <a:r>
              <a:rPr lang="en-US" sz="2600" dirty="0"/>
              <a:t> </a:t>
            </a:r>
            <a:r>
              <a:rPr lang="en-US" sz="2600" dirty="0" err="1"/>
              <a:t>aniq</a:t>
            </a:r>
            <a:r>
              <a:rPr lang="en-US" sz="2600" dirty="0"/>
              <a:t> </a:t>
            </a:r>
            <a:r>
              <a:rPr lang="en-US" sz="2600" dirty="0" err="1"/>
              <a:t>talab</a:t>
            </a:r>
            <a:r>
              <a:rPr lang="en-US" sz="2600" dirty="0"/>
              <a:t> </a:t>
            </a:r>
            <a:r>
              <a:rPr lang="en-US" sz="2600" dirty="0" err="1"/>
              <a:t>va</a:t>
            </a:r>
            <a:r>
              <a:rPr lang="en-US" sz="2600" dirty="0"/>
              <a:t> </a:t>
            </a:r>
            <a:r>
              <a:rPr lang="en-US" sz="2600" dirty="0" err="1"/>
              <a:t>bozor</a:t>
            </a:r>
            <a:r>
              <a:rPr lang="en-US" sz="2600" dirty="0"/>
              <a:t> </a:t>
            </a:r>
            <a:r>
              <a:rPr lang="en-US" sz="2600" dirty="0" err="1"/>
              <a:t>iqtisodiyoti</a:t>
            </a:r>
            <a:r>
              <a:rPr lang="en-US" sz="2600" dirty="0"/>
              <a:t> </a:t>
            </a:r>
            <a:r>
              <a:rPr lang="en-US" sz="2600" dirty="0" err="1"/>
              <a:t>sharoitidagi</a:t>
            </a:r>
            <a:r>
              <a:rPr lang="en-US" sz="2600" dirty="0"/>
              <a:t> </a:t>
            </a:r>
            <a:r>
              <a:rPr lang="en-US" sz="2600" dirty="0" err="1"/>
              <a:t>imkoniyatlarga</a:t>
            </a:r>
            <a:r>
              <a:rPr lang="en-US" sz="2600" dirty="0"/>
              <a:t> </a:t>
            </a:r>
            <a:r>
              <a:rPr lang="en-US" sz="2600" dirty="0" err="1"/>
              <a:t>qaratish</a:t>
            </a:r>
            <a:r>
              <a:rPr lang="en-US" sz="2600" dirty="0"/>
              <a:t>;</a:t>
            </a:r>
          </a:p>
          <a:p>
            <a:pPr marL="0" indent="0" algn="just">
              <a:lnSpc>
                <a:spcPct val="100000"/>
              </a:lnSpc>
              <a:spcBef>
                <a:spcPts val="0"/>
              </a:spcBef>
              <a:buNone/>
            </a:pPr>
            <a:r>
              <a:rPr lang="en-US" sz="2600" dirty="0"/>
              <a:t>•	</a:t>
            </a:r>
            <a:r>
              <a:rPr lang="en-US" sz="2600" dirty="0" err="1"/>
              <a:t>Iqtisodiyotning</a:t>
            </a:r>
            <a:r>
              <a:rPr lang="en-US" sz="2600" dirty="0"/>
              <a:t> </a:t>
            </a:r>
            <a:r>
              <a:rPr lang="en-US" sz="2600" dirty="0" err="1"/>
              <a:t>ustuvor</a:t>
            </a:r>
            <a:r>
              <a:rPr lang="en-US" sz="2600" dirty="0"/>
              <a:t> </a:t>
            </a:r>
            <a:r>
              <a:rPr lang="en-US" sz="2600" dirty="0" err="1"/>
              <a:t>tarmoqlari</a:t>
            </a:r>
            <a:r>
              <a:rPr lang="en-US" sz="2600" dirty="0"/>
              <a:t> </a:t>
            </a:r>
            <a:r>
              <a:rPr lang="en-US" sz="2600" dirty="0" err="1"/>
              <a:t>uchun</a:t>
            </a:r>
            <a:r>
              <a:rPr lang="en-US" sz="2600" dirty="0"/>
              <a:t> </a:t>
            </a:r>
            <a:r>
              <a:rPr lang="en-US" sz="2600" dirty="0" err="1"/>
              <a:t>yuqori</a:t>
            </a:r>
            <a:r>
              <a:rPr lang="en-US" sz="2600" dirty="0"/>
              <a:t> </a:t>
            </a:r>
            <a:r>
              <a:rPr lang="en-US" sz="2600" dirty="0" err="1"/>
              <a:t>malakali</a:t>
            </a:r>
            <a:r>
              <a:rPr lang="en-US" sz="2600" dirty="0"/>
              <a:t> </a:t>
            </a:r>
            <a:r>
              <a:rPr lang="en-US" sz="2600" dirty="0" err="1"/>
              <a:t>kadrlarni</a:t>
            </a:r>
            <a:r>
              <a:rPr lang="en-US" sz="2600" dirty="0"/>
              <a:t> </a:t>
            </a:r>
            <a:r>
              <a:rPr lang="en-US" sz="2600" dirty="0" err="1"/>
              <a:t>tayyorlash</a:t>
            </a:r>
            <a:r>
              <a:rPr lang="en-US" sz="2600" dirty="0"/>
              <a:t> </a:t>
            </a:r>
            <a:r>
              <a:rPr lang="en-US" sz="2600" dirty="0" err="1"/>
              <a:t>istiqbolini</a:t>
            </a:r>
            <a:r>
              <a:rPr lang="en-US" sz="2600" dirty="0"/>
              <a:t> </a:t>
            </a:r>
            <a:r>
              <a:rPr lang="en-US" sz="2600" dirty="0" err="1"/>
              <a:t>belgilash</a:t>
            </a:r>
            <a:r>
              <a:rPr lang="en-US" sz="2600" dirty="0"/>
              <a:t>;</a:t>
            </a:r>
          </a:p>
          <a:p>
            <a:pPr marL="0" indent="0" algn="just">
              <a:lnSpc>
                <a:spcPct val="100000"/>
              </a:lnSpc>
              <a:spcBef>
                <a:spcPts val="0"/>
              </a:spcBef>
              <a:buNone/>
            </a:pPr>
            <a:r>
              <a:rPr lang="en-US" sz="2600" dirty="0"/>
              <a:t>	</a:t>
            </a:r>
            <a:r>
              <a:rPr lang="en-US" sz="2600" dirty="0" err="1"/>
              <a:t>Uzluksiz</a:t>
            </a:r>
            <a:r>
              <a:rPr lang="en-US" sz="2600" dirty="0"/>
              <a:t> </a:t>
            </a:r>
            <a:r>
              <a:rPr lang="en-US" sz="2600" dirty="0" err="1"/>
              <a:t>ta’limning</a:t>
            </a:r>
            <a:r>
              <a:rPr lang="en-US" sz="2600" dirty="0"/>
              <a:t> </a:t>
            </a:r>
            <a:r>
              <a:rPr lang="en-US" sz="2600" dirty="0" err="1"/>
              <a:t>barcha</a:t>
            </a:r>
            <a:r>
              <a:rPr lang="en-US" sz="2600" dirty="0"/>
              <a:t> </a:t>
            </a:r>
            <a:r>
              <a:rPr lang="en-US" sz="2600" dirty="0" err="1"/>
              <a:t>tizimlari</a:t>
            </a:r>
            <a:r>
              <a:rPr lang="en-US" sz="2600" dirty="0"/>
              <a:t> </a:t>
            </a:r>
            <a:r>
              <a:rPr lang="en-US" sz="2600" dirty="0" err="1"/>
              <a:t>samarali</a:t>
            </a:r>
            <a:r>
              <a:rPr lang="en-US" sz="2600" dirty="0"/>
              <a:t> </a:t>
            </a:r>
            <a:r>
              <a:rPr lang="en-US" sz="2600" dirty="0" err="1"/>
              <a:t>faoliyatini</a:t>
            </a:r>
            <a:r>
              <a:rPr lang="en-US" sz="2600" dirty="0"/>
              <a:t> </a:t>
            </a:r>
            <a:r>
              <a:rPr lang="en-US" sz="2600" dirty="0" err="1"/>
              <a:t>ta’minlovchi</a:t>
            </a:r>
            <a:r>
              <a:rPr lang="en-US" sz="2600" dirty="0"/>
              <a:t> </a:t>
            </a:r>
            <a:r>
              <a:rPr lang="en-US" sz="2600" dirty="0" err="1"/>
              <a:t>ilmiy</a:t>
            </a:r>
            <a:r>
              <a:rPr lang="en-US" sz="2600" dirty="0"/>
              <a:t> – </a:t>
            </a:r>
            <a:r>
              <a:rPr lang="en-US" sz="2600" dirty="0" err="1"/>
              <a:t>tadqiqot</a:t>
            </a:r>
            <a:r>
              <a:rPr lang="en-US" sz="2600" dirty="0"/>
              <a:t> </a:t>
            </a:r>
            <a:r>
              <a:rPr lang="en-US" sz="2600" dirty="0" err="1"/>
              <a:t>ishlarini</a:t>
            </a:r>
            <a:r>
              <a:rPr lang="en-US" sz="2600" dirty="0"/>
              <a:t> </a:t>
            </a:r>
            <a:r>
              <a:rPr lang="en-US" sz="2600" dirty="0" err="1"/>
              <a:t>olib</a:t>
            </a:r>
            <a:r>
              <a:rPr lang="en-US" sz="2600" dirty="0"/>
              <a:t> </a:t>
            </a:r>
            <a:r>
              <a:rPr lang="en-US" sz="2600" dirty="0" err="1"/>
              <a:t>borish</a:t>
            </a:r>
            <a:r>
              <a:rPr lang="en-US" sz="2600" dirty="0"/>
              <a:t>;</a:t>
            </a:r>
          </a:p>
          <a:p>
            <a:pPr marL="0" indent="0" algn="just">
              <a:lnSpc>
                <a:spcPct val="100000"/>
              </a:lnSpc>
              <a:spcBef>
                <a:spcPts val="0"/>
              </a:spcBef>
              <a:buNone/>
            </a:pPr>
            <a:r>
              <a:rPr lang="en-US" sz="2600" dirty="0"/>
              <a:t>•	</a:t>
            </a:r>
            <a:r>
              <a:rPr lang="en-US" sz="2600" dirty="0" err="1"/>
              <a:t>Kadrlarning</a:t>
            </a:r>
            <a:r>
              <a:rPr lang="en-US" sz="2600" dirty="0"/>
              <a:t> </a:t>
            </a:r>
            <a:r>
              <a:rPr lang="en-US" sz="2600" dirty="0" err="1"/>
              <a:t>malakasini</a:t>
            </a:r>
            <a:r>
              <a:rPr lang="en-US" sz="2600" dirty="0"/>
              <a:t> </a:t>
            </a:r>
            <a:r>
              <a:rPr lang="en-US" sz="2600" dirty="0" err="1"/>
              <a:t>oshirish</a:t>
            </a:r>
            <a:r>
              <a:rPr lang="en-US" sz="2600" dirty="0"/>
              <a:t>, </a:t>
            </a:r>
            <a:r>
              <a:rPr lang="en-US" sz="2600" dirty="0" err="1"/>
              <a:t>qayta</a:t>
            </a:r>
            <a:r>
              <a:rPr lang="en-US" sz="2600" dirty="0"/>
              <a:t> </a:t>
            </a:r>
            <a:r>
              <a:rPr lang="en-US" sz="2600" dirty="0" err="1"/>
              <a:t>tayyorlash</a:t>
            </a:r>
            <a:r>
              <a:rPr lang="en-US" sz="2600" dirty="0"/>
              <a:t> </a:t>
            </a:r>
            <a:r>
              <a:rPr lang="en-US" sz="2600" dirty="0" err="1"/>
              <a:t>va</a:t>
            </a:r>
            <a:r>
              <a:rPr lang="en-US" sz="2600" dirty="0"/>
              <a:t> </a:t>
            </a:r>
            <a:r>
              <a:rPr lang="en-US" sz="2600" dirty="0" err="1"/>
              <a:t>ilmiy</a:t>
            </a:r>
            <a:r>
              <a:rPr lang="en-US" sz="2600" dirty="0"/>
              <a:t> </a:t>
            </a:r>
            <a:r>
              <a:rPr lang="en-US" sz="2600" dirty="0" err="1"/>
              <a:t>stajirovka</a:t>
            </a:r>
            <a:r>
              <a:rPr lang="en-US" sz="2600" dirty="0"/>
              <a:t> </a:t>
            </a:r>
            <a:r>
              <a:rPr lang="en-US" sz="2600" dirty="0" err="1"/>
              <a:t>o’tishining</a:t>
            </a:r>
            <a:r>
              <a:rPr lang="en-US" sz="2600" dirty="0"/>
              <a:t> </a:t>
            </a:r>
            <a:r>
              <a:rPr lang="en-US" sz="2600" dirty="0" err="1"/>
              <a:t>samarali</a:t>
            </a:r>
            <a:r>
              <a:rPr lang="en-US" sz="2600" dirty="0"/>
              <a:t> </a:t>
            </a:r>
            <a:r>
              <a:rPr lang="en-US" sz="2600" dirty="0" err="1"/>
              <a:t>tizimini</a:t>
            </a:r>
            <a:r>
              <a:rPr lang="en-US" sz="2600" dirty="0"/>
              <a:t> </a:t>
            </a:r>
            <a:r>
              <a:rPr lang="en-US" sz="2600" dirty="0" err="1"/>
              <a:t>yaratish</a:t>
            </a:r>
            <a:r>
              <a:rPr lang="en-US" sz="2600" dirty="0" smtClean="0"/>
              <a:t>;</a:t>
            </a:r>
            <a:endParaRPr lang="ru-RU" sz="2600" dirty="0"/>
          </a:p>
        </p:txBody>
      </p:sp>
    </p:spTree>
    <p:extLst>
      <p:ext uri="{BB962C8B-B14F-4D97-AF65-F5344CB8AC3E}">
        <p14:creationId xmlns:p14="http://schemas.microsoft.com/office/powerpoint/2010/main" val="38723842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557561"/>
            <a:ext cx="10668000" cy="4817024"/>
          </a:xfrm>
        </p:spPr>
        <p:txBody>
          <a:bodyPr>
            <a:noAutofit/>
          </a:bodyPr>
          <a:lstStyle/>
          <a:p>
            <a:pPr marL="0" indent="361950" algn="just">
              <a:lnSpc>
                <a:spcPct val="100000"/>
              </a:lnSpc>
              <a:spcBef>
                <a:spcPts val="0"/>
              </a:spcBef>
              <a:buNone/>
            </a:pPr>
            <a:r>
              <a:rPr lang="en-US" sz="2600" dirty="0" smtClean="0"/>
              <a:t>•</a:t>
            </a:r>
            <a:r>
              <a:rPr lang="en-US" sz="2600" dirty="0"/>
              <a:t>	</a:t>
            </a:r>
            <a:r>
              <a:rPr lang="en-US" sz="2600" dirty="0" err="1"/>
              <a:t>Iste’dodli</a:t>
            </a:r>
            <a:r>
              <a:rPr lang="en-US" sz="2600" dirty="0"/>
              <a:t> </a:t>
            </a:r>
            <a:r>
              <a:rPr lang="en-US" sz="2600" dirty="0" err="1"/>
              <a:t>yosh</a:t>
            </a:r>
            <a:r>
              <a:rPr lang="en-US" sz="2600" dirty="0"/>
              <a:t> </a:t>
            </a:r>
            <a:r>
              <a:rPr lang="en-US" sz="2600" dirty="0" err="1"/>
              <a:t>mutaxassislarni</a:t>
            </a:r>
            <a:r>
              <a:rPr lang="en-US" sz="2600" dirty="0"/>
              <a:t> </a:t>
            </a:r>
            <a:r>
              <a:rPr lang="en-US" sz="2600" dirty="0" err="1"/>
              <a:t>tanlash</a:t>
            </a:r>
            <a:r>
              <a:rPr lang="en-US" sz="2600" dirty="0"/>
              <a:t> </a:t>
            </a:r>
            <a:r>
              <a:rPr lang="en-US" sz="2600" dirty="0" err="1"/>
              <a:t>va</a:t>
            </a:r>
            <a:r>
              <a:rPr lang="en-US" sz="2600" dirty="0"/>
              <a:t> </a:t>
            </a:r>
            <a:r>
              <a:rPr lang="en-US" sz="2600" dirty="0" err="1"/>
              <a:t>ular</a:t>
            </a:r>
            <a:r>
              <a:rPr lang="en-US" sz="2600" dirty="0"/>
              <a:t> </a:t>
            </a:r>
            <a:r>
              <a:rPr lang="en-US" sz="2600" dirty="0" err="1"/>
              <a:t>safida</a:t>
            </a:r>
            <a:r>
              <a:rPr lang="en-US" sz="2600" dirty="0"/>
              <a:t> </a:t>
            </a:r>
            <a:r>
              <a:rPr lang="en-US" sz="2600" dirty="0" err="1"/>
              <a:t>yuqori</a:t>
            </a:r>
            <a:r>
              <a:rPr lang="en-US" sz="2600" dirty="0"/>
              <a:t> </a:t>
            </a:r>
            <a:r>
              <a:rPr lang="en-US" sz="2600" dirty="0" err="1"/>
              <a:t>malakali</a:t>
            </a:r>
            <a:r>
              <a:rPr lang="en-US" sz="2600" dirty="0"/>
              <a:t> </a:t>
            </a:r>
            <a:r>
              <a:rPr lang="en-US" sz="2600" dirty="0" err="1"/>
              <a:t>ilmiy</a:t>
            </a:r>
            <a:r>
              <a:rPr lang="en-US" sz="2600" dirty="0"/>
              <a:t> </a:t>
            </a:r>
            <a:r>
              <a:rPr lang="en-US" sz="2600" dirty="0" err="1"/>
              <a:t>va</a:t>
            </a:r>
            <a:r>
              <a:rPr lang="en-US" sz="2600" dirty="0"/>
              <a:t> </a:t>
            </a:r>
            <a:r>
              <a:rPr lang="en-US" sz="2600" dirty="0" err="1"/>
              <a:t>ilmiy-pedagogik</a:t>
            </a:r>
            <a:r>
              <a:rPr lang="en-US" sz="2600" dirty="0"/>
              <a:t> </a:t>
            </a:r>
            <a:r>
              <a:rPr lang="en-US" sz="2600" dirty="0" err="1"/>
              <a:t>kadrlar</a:t>
            </a:r>
            <a:r>
              <a:rPr lang="en-US" sz="2600" dirty="0"/>
              <a:t> </a:t>
            </a:r>
            <a:r>
              <a:rPr lang="en-US" sz="2600" dirty="0" err="1"/>
              <a:t>tayyorlashning</a:t>
            </a:r>
            <a:r>
              <a:rPr lang="en-US" sz="2600" dirty="0"/>
              <a:t> </a:t>
            </a:r>
            <a:r>
              <a:rPr lang="en-US" sz="2600" dirty="0" err="1"/>
              <a:t>samarali</a:t>
            </a:r>
            <a:r>
              <a:rPr lang="en-US" sz="2600" dirty="0"/>
              <a:t> </a:t>
            </a:r>
            <a:r>
              <a:rPr lang="en-US" sz="2600" dirty="0" err="1"/>
              <a:t>mexanizmini</a:t>
            </a:r>
            <a:r>
              <a:rPr lang="en-US" sz="2600" dirty="0"/>
              <a:t> </a:t>
            </a:r>
            <a:r>
              <a:rPr lang="en-US" sz="2600" dirty="0" err="1"/>
              <a:t>ishlab</a:t>
            </a:r>
            <a:r>
              <a:rPr lang="en-US" sz="2600" dirty="0"/>
              <a:t> </a:t>
            </a:r>
            <a:r>
              <a:rPr lang="en-US" sz="2600" dirty="0" err="1"/>
              <a:t>chiqish</a:t>
            </a:r>
            <a:r>
              <a:rPr lang="en-US" sz="2600" dirty="0"/>
              <a:t>, </a:t>
            </a:r>
            <a:r>
              <a:rPr lang="en-US" sz="2600" dirty="0" err="1"/>
              <a:t>madaniyat</a:t>
            </a:r>
            <a:r>
              <a:rPr lang="en-US" sz="2600" dirty="0"/>
              <a:t>, </a:t>
            </a:r>
            <a:r>
              <a:rPr lang="en-US" sz="2600" dirty="0" err="1"/>
              <a:t>ta’lim</a:t>
            </a:r>
            <a:r>
              <a:rPr lang="en-US" sz="2600" dirty="0"/>
              <a:t> </a:t>
            </a:r>
            <a:r>
              <a:rPr lang="en-US" sz="2600" dirty="0" err="1"/>
              <a:t>va</a:t>
            </a:r>
            <a:r>
              <a:rPr lang="en-US" sz="2600" dirty="0"/>
              <a:t> </a:t>
            </a:r>
            <a:r>
              <a:rPr lang="en-US" sz="2600" dirty="0" err="1"/>
              <a:t>iqtisodiyotning</a:t>
            </a:r>
            <a:r>
              <a:rPr lang="en-US" sz="2600" dirty="0"/>
              <a:t> </a:t>
            </a:r>
            <a:r>
              <a:rPr lang="en-US" sz="2600" dirty="0" err="1"/>
              <a:t>turli</a:t>
            </a:r>
            <a:r>
              <a:rPr lang="en-US" sz="2600" dirty="0"/>
              <a:t> </a:t>
            </a:r>
            <a:r>
              <a:rPr lang="en-US" sz="2600" dirty="0" err="1"/>
              <a:t>tarmoqlari</a:t>
            </a:r>
            <a:r>
              <a:rPr lang="en-US" sz="2600" dirty="0"/>
              <a:t> </a:t>
            </a:r>
            <a:r>
              <a:rPr lang="en-US" sz="2600" dirty="0" err="1"/>
              <a:t>extiyojini</a:t>
            </a:r>
            <a:r>
              <a:rPr lang="en-US" sz="2600" dirty="0"/>
              <a:t> </a:t>
            </a:r>
            <a:r>
              <a:rPr lang="en-US" sz="2600" dirty="0" err="1"/>
              <a:t>to’liq</a:t>
            </a:r>
            <a:r>
              <a:rPr lang="en-US" sz="2600" dirty="0"/>
              <a:t> </a:t>
            </a:r>
            <a:r>
              <a:rPr lang="en-US" sz="2600" dirty="0" err="1"/>
              <a:t>ta’minlovchi</a:t>
            </a:r>
            <a:r>
              <a:rPr lang="en-US" sz="2600" dirty="0"/>
              <a:t> </a:t>
            </a:r>
            <a:r>
              <a:rPr lang="en-US" sz="2600" dirty="0" err="1"/>
              <a:t>ilmiy</a:t>
            </a:r>
            <a:r>
              <a:rPr lang="en-US" sz="2600" dirty="0"/>
              <a:t> – </a:t>
            </a:r>
            <a:r>
              <a:rPr lang="en-US" sz="2600" dirty="0" err="1"/>
              <a:t>pedagogik</a:t>
            </a:r>
            <a:r>
              <a:rPr lang="en-US" sz="2600" dirty="0"/>
              <a:t> </a:t>
            </a:r>
            <a:r>
              <a:rPr lang="en-US" sz="2600" dirty="0" err="1"/>
              <a:t>kadrlar</a:t>
            </a:r>
            <a:r>
              <a:rPr lang="en-US" sz="2600" dirty="0"/>
              <a:t> </a:t>
            </a:r>
            <a:r>
              <a:rPr lang="en-US" sz="2600" dirty="0" err="1"/>
              <a:t>va</a:t>
            </a:r>
            <a:r>
              <a:rPr lang="en-US" sz="2600" dirty="0"/>
              <a:t> </a:t>
            </a:r>
            <a:r>
              <a:rPr lang="en-US" sz="2600" dirty="0" err="1"/>
              <a:t>olimlarni</a:t>
            </a:r>
            <a:r>
              <a:rPr lang="en-US" sz="2600" dirty="0"/>
              <a:t> </a:t>
            </a:r>
            <a:r>
              <a:rPr lang="en-US" sz="2600" dirty="0" err="1"/>
              <a:t>tayyorlash</a:t>
            </a:r>
            <a:r>
              <a:rPr lang="en-US" sz="2600" dirty="0"/>
              <a:t>.</a:t>
            </a:r>
          </a:p>
          <a:p>
            <a:pPr marL="0" indent="0" algn="just">
              <a:lnSpc>
                <a:spcPct val="100000"/>
              </a:lnSpc>
              <a:spcBef>
                <a:spcPts val="0"/>
              </a:spcBef>
              <a:buNone/>
            </a:pPr>
            <a:r>
              <a:rPr lang="en-US" sz="2600" dirty="0" err="1"/>
              <a:t>Har</a:t>
            </a:r>
            <a:r>
              <a:rPr lang="en-US" sz="2600" dirty="0"/>
              <a:t> </a:t>
            </a:r>
            <a:r>
              <a:rPr lang="en-US" sz="2600" dirty="0" err="1"/>
              <a:t>bir</a:t>
            </a:r>
            <a:r>
              <a:rPr lang="en-US" sz="2600" dirty="0"/>
              <a:t> </a:t>
            </a:r>
            <a:r>
              <a:rPr lang="en-US" sz="2600" dirty="0" err="1"/>
              <a:t>o’qituvchi</a:t>
            </a:r>
            <a:r>
              <a:rPr lang="en-US" sz="2600" dirty="0"/>
              <a:t> </a:t>
            </a:r>
            <a:r>
              <a:rPr lang="en-US" sz="2600" dirty="0" err="1"/>
              <a:t>o’zi</a:t>
            </a:r>
            <a:r>
              <a:rPr lang="en-US" sz="2600" dirty="0"/>
              <a:t> </a:t>
            </a:r>
            <a:r>
              <a:rPr lang="en-US" sz="2600" dirty="0" err="1"/>
              <a:t>bajarayotgan</a:t>
            </a:r>
            <a:r>
              <a:rPr lang="en-US" sz="2600" dirty="0"/>
              <a:t> </a:t>
            </a:r>
            <a:r>
              <a:rPr lang="en-US" sz="2600" dirty="0" err="1"/>
              <a:t>doktorlik</a:t>
            </a:r>
            <a:r>
              <a:rPr lang="en-US" sz="2600" dirty="0"/>
              <a:t> </a:t>
            </a:r>
            <a:r>
              <a:rPr lang="en-US" sz="2600" dirty="0" err="1"/>
              <a:t>dissertatsiyalarida</a:t>
            </a:r>
            <a:r>
              <a:rPr lang="en-US" sz="2600" dirty="0"/>
              <a:t> </a:t>
            </a:r>
            <a:r>
              <a:rPr lang="en-US" sz="2600" dirty="0" err="1"/>
              <a:t>qo’yilgan</a:t>
            </a:r>
            <a:r>
              <a:rPr lang="en-US" sz="2600" dirty="0"/>
              <a:t> </a:t>
            </a:r>
            <a:r>
              <a:rPr lang="en-US" sz="2600" dirty="0" err="1"/>
              <a:t>ilmiy</a:t>
            </a:r>
            <a:r>
              <a:rPr lang="en-US" sz="2600" dirty="0"/>
              <a:t> </a:t>
            </a:r>
            <a:r>
              <a:rPr lang="en-US" sz="2600" dirty="0" err="1"/>
              <a:t>masalaning</a:t>
            </a:r>
            <a:r>
              <a:rPr lang="en-US" sz="2600" dirty="0"/>
              <a:t> </a:t>
            </a:r>
            <a:r>
              <a:rPr lang="en-US" sz="2600" dirty="0" err="1"/>
              <a:t>mohiyati</a:t>
            </a:r>
            <a:r>
              <a:rPr lang="en-US" sz="2600" dirty="0"/>
              <a:t>, </a:t>
            </a:r>
            <a:r>
              <a:rPr lang="en-US" sz="2600" dirty="0" err="1"/>
              <a:t>ilmiy</a:t>
            </a:r>
            <a:r>
              <a:rPr lang="en-US" sz="2600" dirty="0"/>
              <a:t> </a:t>
            </a:r>
            <a:r>
              <a:rPr lang="en-US" sz="2600" dirty="0" err="1"/>
              <a:t>maqsadi</a:t>
            </a:r>
            <a:r>
              <a:rPr lang="en-US" sz="2600" dirty="0"/>
              <a:t> </a:t>
            </a:r>
            <a:r>
              <a:rPr lang="en-US" sz="2600" dirty="0" err="1"/>
              <a:t>va</a:t>
            </a:r>
            <a:r>
              <a:rPr lang="en-US" sz="2600" dirty="0"/>
              <a:t> </a:t>
            </a:r>
            <a:r>
              <a:rPr lang="en-US" sz="2600" dirty="0" err="1"/>
              <a:t>olinadigan</a:t>
            </a:r>
            <a:r>
              <a:rPr lang="en-US" sz="2600" dirty="0"/>
              <a:t> </a:t>
            </a:r>
            <a:r>
              <a:rPr lang="en-US" sz="2600" dirty="0" err="1"/>
              <a:t>natijalar</a:t>
            </a:r>
            <a:r>
              <a:rPr lang="en-US" sz="2600" dirty="0"/>
              <a:t> </a:t>
            </a:r>
            <a:r>
              <a:rPr lang="en-US" sz="2600" dirty="0" err="1"/>
              <a:t>mohiyatini</a:t>
            </a:r>
            <a:r>
              <a:rPr lang="en-US" sz="2600" dirty="0"/>
              <a:t> </a:t>
            </a:r>
            <a:r>
              <a:rPr lang="en-US" sz="2600" dirty="0" err="1"/>
              <a:t>to’g’risida</a:t>
            </a:r>
            <a:r>
              <a:rPr lang="en-US" sz="2600" dirty="0"/>
              <a:t> </a:t>
            </a:r>
            <a:r>
              <a:rPr lang="en-US" sz="2600" dirty="0" err="1"/>
              <a:t>to’liq</a:t>
            </a:r>
            <a:r>
              <a:rPr lang="en-US" sz="2600" dirty="0"/>
              <a:t> </a:t>
            </a:r>
            <a:r>
              <a:rPr lang="en-US" sz="2600" dirty="0" err="1"/>
              <a:t>ma’lumot</a:t>
            </a:r>
            <a:r>
              <a:rPr lang="en-US" sz="2600" dirty="0"/>
              <a:t> </a:t>
            </a:r>
            <a:r>
              <a:rPr lang="en-US" sz="2600" dirty="0" err="1"/>
              <a:t>berish</a:t>
            </a:r>
            <a:r>
              <a:rPr lang="en-US" sz="2600" dirty="0"/>
              <a:t> </a:t>
            </a:r>
            <a:r>
              <a:rPr lang="en-US" sz="2600" dirty="0" err="1"/>
              <a:t>kerak</a:t>
            </a:r>
            <a:r>
              <a:rPr lang="en-US" sz="2600" dirty="0"/>
              <a:t> </a:t>
            </a:r>
            <a:r>
              <a:rPr lang="en-US" sz="2600" dirty="0" err="1"/>
              <a:t>bo’ladi</a:t>
            </a:r>
            <a:r>
              <a:rPr lang="en-US" sz="2600" dirty="0"/>
              <a:t>.</a:t>
            </a:r>
          </a:p>
          <a:p>
            <a:pPr marL="0" indent="0" algn="just">
              <a:lnSpc>
                <a:spcPct val="100000"/>
              </a:lnSpc>
              <a:spcBef>
                <a:spcPts val="0"/>
              </a:spcBef>
              <a:buNone/>
            </a:pPr>
            <a:r>
              <a:rPr lang="en-US" sz="2600" dirty="0" err="1"/>
              <a:t>Bunda</a:t>
            </a:r>
            <a:r>
              <a:rPr lang="en-US" sz="2600" dirty="0"/>
              <a:t> </a:t>
            </a:r>
            <a:r>
              <a:rPr lang="en-US" sz="2600" dirty="0" err="1"/>
              <a:t>kelajakda</a:t>
            </a:r>
            <a:r>
              <a:rPr lang="en-US" sz="2600" dirty="0"/>
              <a:t> </a:t>
            </a:r>
            <a:r>
              <a:rPr lang="en-US" sz="2600" dirty="0" err="1"/>
              <a:t>o’qituvchi</a:t>
            </a:r>
            <a:r>
              <a:rPr lang="en-US" sz="2600" dirty="0"/>
              <a:t> </a:t>
            </a:r>
            <a:r>
              <a:rPr lang="en-US" sz="2600" dirty="0" err="1"/>
              <a:t>ITIlari</a:t>
            </a:r>
            <a:r>
              <a:rPr lang="en-US" sz="2600" dirty="0"/>
              <a:t> </a:t>
            </a:r>
            <a:r>
              <a:rPr lang="en-US" sz="2600" dirty="0" err="1"/>
              <a:t>istiqbolli</a:t>
            </a:r>
            <a:r>
              <a:rPr lang="en-US" sz="2600" dirty="0"/>
              <a:t> </a:t>
            </a:r>
            <a:r>
              <a:rPr lang="en-US" sz="2600" dirty="0" err="1"/>
              <a:t>rejasi</a:t>
            </a:r>
            <a:r>
              <a:rPr lang="en-US" sz="2600" dirty="0"/>
              <a:t> </a:t>
            </a:r>
            <a:r>
              <a:rPr lang="en-US" sz="2600" dirty="0" err="1"/>
              <a:t>to’g’risida</a:t>
            </a:r>
            <a:r>
              <a:rPr lang="en-US" sz="2600" dirty="0"/>
              <a:t> </a:t>
            </a:r>
            <a:r>
              <a:rPr lang="en-US" sz="2600" dirty="0" err="1"/>
              <a:t>ma’lumot</a:t>
            </a:r>
            <a:r>
              <a:rPr lang="en-US" sz="2600" dirty="0"/>
              <a:t> </a:t>
            </a:r>
            <a:r>
              <a:rPr lang="en-US" sz="2600" dirty="0" err="1"/>
              <a:t>berish</a:t>
            </a:r>
            <a:r>
              <a:rPr lang="en-US" sz="2600" dirty="0"/>
              <a:t> </a:t>
            </a:r>
            <a:r>
              <a:rPr lang="en-US" sz="2600" dirty="0" err="1"/>
              <a:t>zarur</a:t>
            </a:r>
            <a:r>
              <a:rPr lang="en-US" sz="2600" dirty="0"/>
              <a:t>. </a:t>
            </a:r>
            <a:r>
              <a:rPr lang="en-US" sz="2600" dirty="0" err="1"/>
              <a:t>Masalan</a:t>
            </a:r>
            <a:r>
              <a:rPr lang="en-US" sz="2600" dirty="0"/>
              <a:t>: </a:t>
            </a:r>
            <a:r>
              <a:rPr lang="en-US" sz="2600" dirty="0" err="1"/>
              <a:t>qanday</a:t>
            </a:r>
            <a:r>
              <a:rPr lang="en-US" sz="2600" dirty="0"/>
              <a:t> </a:t>
            </a:r>
            <a:r>
              <a:rPr lang="en-US" sz="2600" dirty="0" err="1"/>
              <a:t>yo’nalishda</a:t>
            </a:r>
            <a:r>
              <a:rPr lang="en-US" sz="2600" dirty="0"/>
              <a:t> </a:t>
            </a:r>
            <a:r>
              <a:rPr lang="en-US" sz="2600" dirty="0" err="1"/>
              <a:t>magistrlik</a:t>
            </a:r>
            <a:r>
              <a:rPr lang="en-US" sz="2600" dirty="0"/>
              <a:t>,  </a:t>
            </a:r>
            <a:r>
              <a:rPr lang="en-US" sz="2600" dirty="0" err="1"/>
              <a:t>doktorlik</a:t>
            </a:r>
            <a:r>
              <a:rPr lang="en-US" sz="2600" dirty="0"/>
              <a:t> </a:t>
            </a:r>
            <a:r>
              <a:rPr lang="en-US" sz="2600" dirty="0" err="1"/>
              <a:t>ishlarini</a:t>
            </a:r>
            <a:r>
              <a:rPr lang="en-US" sz="2600" dirty="0"/>
              <a:t> </a:t>
            </a:r>
            <a:r>
              <a:rPr lang="en-US" sz="2600" dirty="0" err="1"/>
              <a:t>bajarish</a:t>
            </a:r>
            <a:r>
              <a:rPr lang="en-US" sz="2600" dirty="0"/>
              <a:t> </a:t>
            </a:r>
            <a:r>
              <a:rPr lang="en-US" sz="2600" dirty="0" err="1"/>
              <a:t>to’g’risida</a:t>
            </a:r>
            <a:r>
              <a:rPr lang="en-US" sz="2600" dirty="0"/>
              <a:t> </a:t>
            </a:r>
            <a:r>
              <a:rPr lang="en-US" sz="2600" dirty="0" err="1"/>
              <a:t>yoki</a:t>
            </a:r>
            <a:r>
              <a:rPr lang="en-US" sz="2600" dirty="0"/>
              <a:t> </a:t>
            </a:r>
            <a:r>
              <a:rPr lang="en-US" sz="2600" dirty="0" err="1"/>
              <a:t>qanday</a:t>
            </a:r>
            <a:r>
              <a:rPr lang="en-US" sz="2600" dirty="0"/>
              <a:t> </a:t>
            </a:r>
            <a:r>
              <a:rPr lang="en-US" sz="2600" dirty="0" err="1"/>
              <a:t>ilmiy</a:t>
            </a:r>
            <a:r>
              <a:rPr lang="en-US" sz="2600" dirty="0"/>
              <a:t> </a:t>
            </a:r>
            <a:r>
              <a:rPr lang="en-US" sz="2600" dirty="0" err="1"/>
              <a:t>loyihalar</a:t>
            </a:r>
            <a:r>
              <a:rPr lang="en-US" sz="2600" dirty="0"/>
              <a:t> </a:t>
            </a:r>
            <a:r>
              <a:rPr lang="en-US" sz="2600" dirty="0" err="1"/>
              <a:t>ustida</a:t>
            </a:r>
            <a:r>
              <a:rPr lang="en-US" sz="2600" dirty="0"/>
              <a:t> </a:t>
            </a:r>
            <a:r>
              <a:rPr lang="en-US" sz="2600" dirty="0" err="1"/>
              <a:t>izlanishlar</a:t>
            </a:r>
            <a:r>
              <a:rPr lang="en-US" sz="2600" dirty="0"/>
              <a:t> </a:t>
            </a:r>
            <a:r>
              <a:rPr lang="en-US" sz="2600" dirty="0" err="1"/>
              <a:t>olib</a:t>
            </a:r>
            <a:r>
              <a:rPr lang="en-US" sz="2600" dirty="0"/>
              <a:t> </a:t>
            </a:r>
            <a:r>
              <a:rPr lang="en-US" sz="2600" dirty="0" err="1"/>
              <a:t>boriladi</a:t>
            </a:r>
            <a:r>
              <a:rPr lang="en-US" sz="2600" dirty="0" smtClean="0"/>
              <a:t>.</a:t>
            </a:r>
            <a:endParaRPr lang="ru-RU" sz="2600" dirty="0"/>
          </a:p>
        </p:txBody>
      </p:sp>
    </p:spTree>
    <p:extLst>
      <p:ext uri="{BB962C8B-B14F-4D97-AF65-F5344CB8AC3E}">
        <p14:creationId xmlns:p14="http://schemas.microsoft.com/office/powerpoint/2010/main" val="1187973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6325" y="764419"/>
            <a:ext cx="9420225" cy="635756"/>
          </a:xfrm>
        </p:spPr>
        <p:txBody>
          <a:bodyPr>
            <a:noAutofit/>
          </a:bodyPr>
          <a:lstStyle/>
          <a:p>
            <a:pPr algn="ctr"/>
            <a:r>
              <a:rPr lang="en-US" sz="3600" dirty="0"/>
              <a:t>5.   ILMIY MUAMMOLARNI SHAKLLANTIRISH TARTIBI</a:t>
            </a:r>
            <a:endParaRPr lang="ru-RU" sz="3600" dirty="0"/>
          </a:p>
        </p:txBody>
      </p:sp>
      <p:sp>
        <p:nvSpPr>
          <p:cNvPr id="3" name="Объект 2"/>
          <p:cNvSpPr>
            <a:spLocks noGrp="1"/>
          </p:cNvSpPr>
          <p:nvPr>
            <p:ph sz="quarter" idx="13"/>
          </p:nvPr>
        </p:nvSpPr>
        <p:spPr>
          <a:xfrm>
            <a:off x="914399" y="1581150"/>
            <a:ext cx="9744075" cy="3253969"/>
          </a:xfrm>
        </p:spPr>
        <p:txBody>
          <a:bodyPr>
            <a:noAutofit/>
          </a:bodyPr>
          <a:lstStyle/>
          <a:p>
            <a:pPr marL="0" indent="446088" algn="just">
              <a:lnSpc>
                <a:spcPct val="130000"/>
              </a:lnSpc>
              <a:spcBef>
                <a:spcPts val="0"/>
              </a:spcBef>
              <a:buNone/>
            </a:pPr>
            <a:r>
              <a:rPr lang="en-US" sz="2200" dirty="0" err="1"/>
              <a:t>Bunda</a:t>
            </a:r>
            <a:r>
              <a:rPr lang="en-US" sz="2200" dirty="0"/>
              <a:t> </a:t>
            </a:r>
            <a:r>
              <a:rPr lang="en-US" sz="2200" dirty="0" err="1"/>
              <a:t>soha</a:t>
            </a:r>
            <a:r>
              <a:rPr lang="en-US" sz="2200" dirty="0"/>
              <a:t> </a:t>
            </a:r>
            <a:r>
              <a:rPr lang="en-US" sz="2200" dirty="0" err="1"/>
              <a:t>fani</a:t>
            </a:r>
            <a:r>
              <a:rPr lang="en-US" sz="2200" dirty="0"/>
              <a:t> </a:t>
            </a:r>
            <a:r>
              <a:rPr lang="en-US" sz="2200" dirty="0" err="1"/>
              <a:t>to’g’risida</a:t>
            </a:r>
            <a:r>
              <a:rPr lang="en-US" sz="2200" dirty="0"/>
              <a:t> </a:t>
            </a:r>
            <a:r>
              <a:rPr lang="en-US" sz="2200" dirty="0" err="1"/>
              <a:t>respublika</a:t>
            </a:r>
            <a:r>
              <a:rPr lang="en-US" sz="2200" dirty="0"/>
              <a:t> </a:t>
            </a:r>
            <a:r>
              <a:rPr lang="en-US" sz="2200" dirty="0" err="1"/>
              <a:t>va</a:t>
            </a:r>
            <a:r>
              <a:rPr lang="en-US" sz="2200" dirty="0"/>
              <a:t> </a:t>
            </a:r>
            <a:r>
              <a:rPr lang="en-US" sz="2200" dirty="0" err="1"/>
              <a:t>dunyo</a:t>
            </a:r>
            <a:r>
              <a:rPr lang="en-US" sz="2200" dirty="0"/>
              <a:t> </a:t>
            </a:r>
            <a:r>
              <a:rPr lang="en-US" sz="2200" dirty="0" err="1"/>
              <a:t>miqyosidagi</a:t>
            </a:r>
            <a:r>
              <a:rPr lang="en-US" sz="2200" dirty="0"/>
              <a:t> </a:t>
            </a:r>
            <a:r>
              <a:rPr lang="en-US" sz="2200" dirty="0" err="1"/>
              <a:t>rivojlanish</a:t>
            </a:r>
            <a:r>
              <a:rPr lang="en-US" sz="2200" dirty="0"/>
              <a:t> </a:t>
            </a:r>
            <a:r>
              <a:rPr lang="en-US" sz="2200" dirty="0" err="1"/>
              <a:t>yo’nalishlari</a:t>
            </a:r>
            <a:r>
              <a:rPr lang="en-US" sz="2200" dirty="0"/>
              <a:t> </a:t>
            </a:r>
            <a:r>
              <a:rPr lang="en-US" sz="2200" dirty="0" err="1"/>
              <a:t>to’g’risida</a:t>
            </a:r>
            <a:r>
              <a:rPr lang="en-US" sz="2200" dirty="0"/>
              <a:t> </a:t>
            </a:r>
            <a:r>
              <a:rPr lang="en-US" sz="2200" dirty="0" err="1"/>
              <a:t>ma’lumot</a:t>
            </a:r>
            <a:r>
              <a:rPr lang="en-US" sz="2200" dirty="0"/>
              <a:t> </a:t>
            </a:r>
            <a:r>
              <a:rPr lang="en-US" sz="2200" dirty="0" err="1"/>
              <a:t>yig’iladi</a:t>
            </a:r>
            <a:r>
              <a:rPr lang="en-US" sz="2200" dirty="0"/>
              <a:t>.</a:t>
            </a:r>
          </a:p>
          <a:p>
            <a:pPr marL="0" indent="446088" algn="just">
              <a:lnSpc>
                <a:spcPct val="130000"/>
              </a:lnSpc>
              <a:spcBef>
                <a:spcPts val="0"/>
              </a:spcBef>
              <a:buNone/>
            </a:pPr>
            <a:r>
              <a:rPr lang="en-US" sz="2200" dirty="0" err="1" smtClean="0"/>
              <a:t>Fanda</a:t>
            </a:r>
            <a:r>
              <a:rPr lang="en-US" sz="2200" dirty="0" smtClean="0"/>
              <a:t> </a:t>
            </a:r>
            <a:r>
              <a:rPr lang="en-US" sz="2200" dirty="0" err="1"/>
              <a:t>ma’lum</a:t>
            </a:r>
            <a:r>
              <a:rPr lang="en-US" sz="2200" dirty="0"/>
              <a:t> </a:t>
            </a:r>
            <a:r>
              <a:rPr lang="en-US" sz="2200" dirty="0" err="1"/>
              <a:t>nazariy</a:t>
            </a:r>
            <a:r>
              <a:rPr lang="en-US" sz="2200" dirty="0"/>
              <a:t> </a:t>
            </a:r>
            <a:r>
              <a:rPr lang="en-US" sz="2200" dirty="0" err="1"/>
              <a:t>va</a:t>
            </a:r>
            <a:r>
              <a:rPr lang="en-US" sz="2200" dirty="0"/>
              <a:t> </a:t>
            </a:r>
            <a:r>
              <a:rPr lang="en-US" sz="2200" dirty="0" err="1"/>
              <a:t>amaliy</a:t>
            </a:r>
            <a:r>
              <a:rPr lang="en-US" sz="2200" dirty="0"/>
              <a:t> </a:t>
            </a:r>
            <a:r>
              <a:rPr lang="en-US" sz="2200" dirty="0" err="1"/>
              <a:t>natijalar</a:t>
            </a:r>
            <a:r>
              <a:rPr lang="en-US" sz="2200" dirty="0"/>
              <a:t> </a:t>
            </a:r>
            <a:r>
              <a:rPr lang="en-US" sz="2200" dirty="0" err="1"/>
              <a:t>haqida</a:t>
            </a:r>
            <a:r>
              <a:rPr lang="en-US" sz="2200" dirty="0"/>
              <a:t> </a:t>
            </a:r>
            <a:r>
              <a:rPr lang="en-US" sz="2200" dirty="0" err="1"/>
              <a:t>ma’lumotlar</a:t>
            </a:r>
            <a:r>
              <a:rPr lang="en-US" sz="2200" dirty="0"/>
              <a:t> </a:t>
            </a:r>
            <a:r>
              <a:rPr lang="en-US" sz="2200" dirty="0" err="1"/>
              <a:t>to’planadi</a:t>
            </a:r>
            <a:r>
              <a:rPr lang="en-US" sz="2200" dirty="0"/>
              <a:t>, </a:t>
            </a:r>
            <a:r>
              <a:rPr lang="en-US" sz="2200" dirty="0" err="1"/>
              <a:t>tahlil</a:t>
            </a:r>
            <a:r>
              <a:rPr lang="en-US" sz="2200" dirty="0"/>
              <a:t> </a:t>
            </a:r>
            <a:r>
              <a:rPr lang="en-US" sz="2200" dirty="0" err="1"/>
              <a:t>qilinadi</a:t>
            </a:r>
            <a:r>
              <a:rPr lang="en-US" sz="2200" dirty="0"/>
              <a:t>, </a:t>
            </a:r>
            <a:r>
              <a:rPr lang="en-US" sz="2200" dirty="0" err="1"/>
              <a:t>tizimlanadi</a:t>
            </a:r>
            <a:r>
              <a:rPr lang="en-US" sz="2200" dirty="0"/>
              <a:t> </a:t>
            </a:r>
            <a:r>
              <a:rPr lang="en-US" sz="2200" dirty="0" err="1"/>
              <a:t>va</a:t>
            </a:r>
            <a:r>
              <a:rPr lang="en-US" sz="2200" dirty="0"/>
              <a:t> </a:t>
            </a:r>
            <a:r>
              <a:rPr lang="en-US" sz="2200" dirty="0" err="1"/>
              <a:t>ular</a:t>
            </a:r>
            <a:r>
              <a:rPr lang="en-US" sz="2200" dirty="0"/>
              <a:t> </a:t>
            </a:r>
            <a:r>
              <a:rPr lang="en-US" sz="2200" dirty="0" err="1"/>
              <a:t>asosida</a:t>
            </a:r>
            <a:r>
              <a:rPr lang="en-US" sz="2200" dirty="0"/>
              <a:t> </a:t>
            </a:r>
            <a:r>
              <a:rPr lang="en-US" sz="2200" dirty="0" err="1"/>
              <a:t>respublika</a:t>
            </a:r>
            <a:r>
              <a:rPr lang="en-US" sz="2200" dirty="0"/>
              <a:t> </a:t>
            </a:r>
            <a:r>
              <a:rPr lang="en-US" sz="2200" dirty="0" err="1"/>
              <a:t>va</a:t>
            </a:r>
            <a:r>
              <a:rPr lang="en-US" sz="2200" dirty="0"/>
              <a:t> </a:t>
            </a:r>
            <a:r>
              <a:rPr lang="en-US" sz="2200" dirty="0" err="1"/>
              <a:t>Dunyodagi</a:t>
            </a:r>
            <a:r>
              <a:rPr lang="en-US" sz="2200" dirty="0"/>
              <a:t> </a:t>
            </a:r>
            <a:r>
              <a:rPr lang="en-US" sz="2200" dirty="0" err="1"/>
              <a:t>rivojlanish</a:t>
            </a:r>
            <a:r>
              <a:rPr lang="en-US" sz="2200" dirty="0"/>
              <a:t> </a:t>
            </a:r>
            <a:r>
              <a:rPr lang="en-US" sz="2200" dirty="0" err="1"/>
              <a:t>yo’nalishlari</a:t>
            </a:r>
            <a:r>
              <a:rPr lang="en-US" sz="2200" dirty="0"/>
              <a:t> </a:t>
            </a:r>
            <a:r>
              <a:rPr lang="en-US" sz="2200" dirty="0" err="1"/>
              <a:t>belgilanadi</a:t>
            </a:r>
            <a:r>
              <a:rPr lang="en-US" sz="2200" dirty="0"/>
              <a:t>.</a:t>
            </a:r>
          </a:p>
          <a:p>
            <a:pPr marL="0" indent="446088" algn="just">
              <a:lnSpc>
                <a:spcPct val="130000"/>
              </a:lnSpc>
              <a:spcBef>
                <a:spcPts val="0"/>
              </a:spcBef>
              <a:buNone/>
            </a:pPr>
            <a:r>
              <a:rPr lang="en-US" sz="2200" dirty="0" smtClean="0"/>
              <a:t>2 </a:t>
            </a:r>
            <a:r>
              <a:rPr lang="en-US" sz="2200" dirty="0"/>
              <a:t>- </a:t>
            </a:r>
            <a:r>
              <a:rPr lang="en-US" sz="2200" dirty="0" err="1"/>
              <a:t>ilovada</a:t>
            </a:r>
            <a:r>
              <a:rPr lang="en-US" sz="2200" dirty="0"/>
              <a:t> </a:t>
            </a:r>
            <a:r>
              <a:rPr lang="en-US" sz="2200" dirty="0" err="1"/>
              <a:t>ilmiy</a:t>
            </a:r>
            <a:r>
              <a:rPr lang="en-US" sz="2200" dirty="0"/>
              <a:t> </a:t>
            </a:r>
            <a:r>
              <a:rPr lang="en-US" sz="2200" dirty="0" err="1"/>
              <a:t>texnik</a:t>
            </a:r>
            <a:r>
              <a:rPr lang="en-US" sz="2200" dirty="0"/>
              <a:t> </a:t>
            </a:r>
            <a:r>
              <a:rPr lang="en-US" sz="2200" dirty="0" err="1"/>
              <a:t>muammolarni</a:t>
            </a:r>
            <a:r>
              <a:rPr lang="en-US" sz="2200" dirty="0"/>
              <a:t> </a:t>
            </a:r>
            <a:r>
              <a:rPr lang="en-US" sz="2200" dirty="0" err="1"/>
              <a:t>shakllantirish</a:t>
            </a:r>
            <a:r>
              <a:rPr lang="en-US" sz="2200" dirty="0"/>
              <a:t> </a:t>
            </a:r>
            <a:r>
              <a:rPr lang="en-US" sz="2200" dirty="0" err="1"/>
              <a:t>tartibi</a:t>
            </a:r>
            <a:r>
              <a:rPr lang="en-US" sz="2200" dirty="0"/>
              <a:t> </a:t>
            </a:r>
            <a:r>
              <a:rPr lang="en-US" sz="2200" dirty="0" err="1"/>
              <a:t>keltirilgan</a:t>
            </a:r>
            <a:r>
              <a:rPr lang="en-US" sz="2200" dirty="0"/>
              <a:t>.</a:t>
            </a:r>
          </a:p>
          <a:p>
            <a:pPr marL="0" indent="446088" algn="just">
              <a:lnSpc>
                <a:spcPct val="130000"/>
              </a:lnSpc>
              <a:spcBef>
                <a:spcPts val="0"/>
              </a:spcBef>
              <a:buNone/>
            </a:pPr>
            <a:endParaRPr lang="en-US" sz="2200" dirty="0"/>
          </a:p>
        </p:txBody>
      </p:sp>
    </p:spTree>
    <p:extLst>
      <p:ext uri="{BB962C8B-B14F-4D97-AF65-F5344CB8AC3E}">
        <p14:creationId xmlns:p14="http://schemas.microsoft.com/office/powerpoint/2010/main" val="23880092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l="-96" t="2797" r="1862" b="9200"/>
          <a:stretch>
            <a:fillRect/>
          </a:stretch>
        </p:blipFill>
        <p:spPr bwMode="auto">
          <a:xfrm>
            <a:off x="533400" y="165100"/>
            <a:ext cx="10715625" cy="5317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10489613" y="5644634"/>
            <a:ext cx="909223" cy="369332"/>
          </a:xfrm>
          <a:prstGeom prst="rect">
            <a:avLst/>
          </a:prstGeom>
        </p:spPr>
        <p:txBody>
          <a:bodyPr wrap="none">
            <a:spAutoFit/>
          </a:bodyPr>
          <a:lstStyle/>
          <a:p>
            <a:r>
              <a:rPr lang="en-US" dirty="0">
                <a:solidFill>
                  <a:schemeClr val="bg1"/>
                </a:solidFill>
              </a:rPr>
              <a:t>2 - </a:t>
            </a:r>
            <a:r>
              <a:rPr lang="en-US" dirty="0" err="1">
                <a:solidFill>
                  <a:schemeClr val="bg1"/>
                </a:solidFill>
              </a:rPr>
              <a:t>ilova</a:t>
            </a:r>
            <a:endParaRPr lang="ru-RU" dirty="0">
              <a:solidFill>
                <a:schemeClr val="bg1"/>
              </a:solidFill>
            </a:endParaRPr>
          </a:p>
        </p:txBody>
      </p:sp>
    </p:spTree>
    <p:extLst>
      <p:ext uri="{BB962C8B-B14F-4D97-AF65-F5344CB8AC3E}">
        <p14:creationId xmlns:p14="http://schemas.microsoft.com/office/powerpoint/2010/main" val="20513737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489613" y="5644634"/>
            <a:ext cx="909223" cy="369332"/>
          </a:xfrm>
          <a:prstGeom prst="rect">
            <a:avLst/>
          </a:prstGeom>
        </p:spPr>
        <p:txBody>
          <a:bodyPr wrap="none">
            <a:spAutoFit/>
          </a:bodyPr>
          <a:lstStyle/>
          <a:p>
            <a:r>
              <a:rPr lang="en-US" dirty="0">
                <a:solidFill>
                  <a:schemeClr val="bg1"/>
                </a:solidFill>
              </a:rPr>
              <a:t>2 - </a:t>
            </a:r>
            <a:r>
              <a:rPr lang="en-US" dirty="0" err="1">
                <a:solidFill>
                  <a:schemeClr val="bg1"/>
                </a:solidFill>
              </a:rPr>
              <a:t>ilova</a:t>
            </a:r>
            <a:endParaRPr lang="ru-RU" dirty="0">
              <a:solidFill>
                <a:schemeClr val="bg1"/>
              </a:solidFill>
            </a:endParaRPr>
          </a:p>
        </p:txBody>
      </p:sp>
      <p:graphicFrame>
        <p:nvGraphicFramePr>
          <p:cNvPr id="5" name="Объект 8"/>
          <p:cNvGraphicFramePr>
            <a:graphicFrameLocks/>
          </p:cNvGraphicFramePr>
          <p:nvPr>
            <p:extLst>
              <p:ext uri="{D42A27DB-BD31-4B8C-83A1-F6EECF244321}">
                <p14:modId xmlns:p14="http://schemas.microsoft.com/office/powerpoint/2010/main" val="1792171207"/>
              </p:ext>
            </p:extLst>
          </p:nvPr>
        </p:nvGraphicFramePr>
        <p:xfrm>
          <a:off x="902676" y="1428402"/>
          <a:ext cx="8839201" cy="4088050"/>
        </p:xfrm>
        <a:graphic>
          <a:graphicData uri="http://schemas.openxmlformats.org/drawingml/2006/chart">
            <c:chart xmlns:c="http://schemas.openxmlformats.org/drawingml/2006/chart" xmlns:r="http://schemas.openxmlformats.org/officeDocument/2006/relationships" r:id="rId2"/>
          </a:graphicData>
        </a:graphic>
      </p:graphicFrame>
      <p:sp>
        <p:nvSpPr>
          <p:cNvPr id="3" name="Прямоугольник 2"/>
          <p:cNvSpPr/>
          <p:nvPr/>
        </p:nvSpPr>
        <p:spPr>
          <a:xfrm>
            <a:off x="400050" y="80486"/>
            <a:ext cx="11132136" cy="1569660"/>
          </a:xfrm>
          <a:prstGeom prst="rect">
            <a:avLst/>
          </a:prstGeom>
        </p:spPr>
        <p:txBody>
          <a:bodyPr wrap="square">
            <a:spAutoFit/>
          </a:bodyPr>
          <a:lstStyle/>
          <a:p>
            <a:r>
              <a:rPr lang="en-US" sz="2400" dirty="0" smtClean="0"/>
              <a:t>AVTOMOBILLARNING EKSPLUATATSIYADAGI XARAJATLARINI ASOSIY QISMI  DVIGATEL UCHUN SARFLANADI VA ISHDAN CHIQISHLARNING 50 % DAN ORTIG’I ESA TA’MINOT TIZIMIDA SODIR BO’LADI. DEMAK, XARAJATLAR ASOSAN TA’MINOT TIZIMI ELEMENTLARINI SOZ HOLATDA USHLAB TURISHGA SARFLANADI.</a:t>
            </a:r>
            <a:endParaRPr lang="ru-RU" sz="2400" dirty="0"/>
          </a:p>
        </p:txBody>
      </p:sp>
    </p:spTree>
    <p:extLst>
      <p:ext uri="{BB962C8B-B14F-4D97-AF65-F5344CB8AC3E}">
        <p14:creationId xmlns:p14="http://schemas.microsoft.com/office/powerpoint/2010/main" val="14317211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489613" y="5644634"/>
            <a:ext cx="909223" cy="369332"/>
          </a:xfrm>
          <a:prstGeom prst="rect">
            <a:avLst/>
          </a:prstGeom>
        </p:spPr>
        <p:txBody>
          <a:bodyPr wrap="none">
            <a:spAutoFit/>
          </a:bodyPr>
          <a:lstStyle/>
          <a:p>
            <a:r>
              <a:rPr lang="en-US" dirty="0">
                <a:solidFill>
                  <a:schemeClr val="bg1"/>
                </a:solidFill>
              </a:rPr>
              <a:t>2 - </a:t>
            </a:r>
            <a:r>
              <a:rPr lang="en-US" dirty="0" err="1">
                <a:solidFill>
                  <a:schemeClr val="bg1"/>
                </a:solidFill>
              </a:rPr>
              <a:t>ilova</a:t>
            </a:r>
            <a:endParaRPr lang="ru-RU" dirty="0">
              <a:solidFill>
                <a:schemeClr val="bg1"/>
              </a:solidFill>
            </a:endParaRPr>
          </a:p>
        </p:txBody>
      </p:sp>
      <p:sp>
        <p:nvSpPr>
          <p:cNvPr id="6" name="TextBox 4"/>
          <p:cNvSpPr txBox="1">
            <a:spLocks noChangeArrowheads="1"/>
          </p:cNvSpPr>
          <p:nvPr/>
        </p:nvSpPr>
        <p:spPr bwMode="auto">
          <a:xfrm>
            <a:off x="1142995" y="178687"/>
            <a:ext cx="934661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b="1">
                <a:solidFill>
                  <a:srgbClr val="3333CC"/>
                </a:solidFill>
                <a:latin typeface="Verdana" pitchFamily="34" charset="0"/>
                <a:ea typeface="굴림" pitchFamily="34" charset="-127"/>
              </a:defRPr>
            </a:lvl1pPr>
            <a:lvl2pPr marL="742950" indent="-285750">
              <a:defRPr sz="2800" b="1">
                <a:solidFill>
                  <a:srgbClr val="3333CC"/>
                </a:solidFill>
                <a:latin typeface="Verdana" pitchFamily="34" charset="0"/>
                <a:ea typeface="굴림" pitchFamily="34" charset="-127"/>
              </a:defRPr>
            </a:lvl2pPr>
            <a:lvl3pPr marL="1143000" indent="-228600">
              <a:defRPr sz="2800" b="1">
                <a:solidFill>
                  <a:srgbClr val="3333CC"/>
                </a:solidFill>
                <a:latin typeface="Verdana" pitchFamily="34" charset="0"/>
                <a:ea typeface="굴림" pitchFamily="34" charset="-127"/>
              </a:defRPr>
            </a:lvl3pPr>
            <a:lvl4pPr marL="1600200" indent="-228600">
              <a:defRPr sz="2800" b="1">
                <a:solidFill>
                  <a:srgbClr val="3333CC"/>
                </a:solidFill>
                <a:latin typeface="Verdana" pitchFamily="34" charset="0"/>
                <a:ea typeface="굴림" pitchFamily="34" charset="-127"/>
              </a:defRPr>
            </a:lvl4pPr>
            <a:lvl5pPr marL="2057400" indent="-228600">
              <a:defRPr sz="2800" b="1">
                <a:solidFill>
                  <a:srgbClr val="3333CC"/>
                </a:solidFill>
                <a:latin typeface="Verdana" pitchFamily="34" charset="0"/>
                <a:ea typeface="굴림" pitchFamily="34" charset="-127"/>
              </a:defRPr>
            </a:lvl5pPr>
            <a:lvl6pPr marL="2514600" indent="-228600" algn="ctr" eaLnBrk="0" fontAlgn="base" hangingPunct="0">
              <a:spcBef>
                <a:spcPct val="0"/>
              </a:spcBef>
              <a:spcAft>
                <a:spcPct val="0"/>
              </a:spcAft>
              <a:defRPr sz="2800" b="1">
                <a:solidFill>
                  <a:srgbClr val="3333CC"/>
                </a:solidFill>
                <a:latin typeface="Verdana" pitchFamily="34" charset="0"/>
                <a:ea typeface="굴림" pitchFamily="34" charset="-127"/>
              </a:defRPr>
            </a:lvl6pPr>
            <a:lvl7pPr marL="2971800" indent="-228600" algn="ctr" eaLnBrk="0" fontAlgn="base" hangingPunct="0">
              <a:spcBef>
                <a:spcPct val="0"/>
              </a:spcBef>
              <a:spcAft>
                <a:spcPct val="0"/>
              </a:spcAft>
              <a:defRPr sz="2800" b="1">
                <a:solidFill>
                  <a:srgbClr val="3333CC"/>
                </a:solidFill>
                <a:latin typeface="Verdana" pitchFamily="34" charset="0"/>
                <a:ea typeface="굴림" pitchFamily="34" charset="-127"/>
              </a:defRPr>
            </a:lvl7pPr>
            <a:lvl8pPr marL="3429000" indent="-228600" algn="ctr" eaLnBrk="0" fontAlgn="base" hangingPunct="0">
              <a:spcBef>
                <a:spcPct val="0"/>
              </a:spcBef>
              <a:spcAft>
                <a:spcPct val="0"/>
              </a:spcAft>
              <a:defRPr sz="2800" b="1">
                <a:solidFill>
                  <a:srgbClr val="3333CC"/>
                </a:solidFill>
                <a:latin typeface="Verdana" pitchFamily="34" charset="0"/>
                <a:ea typeface="굴림" pitchFamily="34" charset="-127"/>
              </a:defRPr>
            </a:lvl8pPr>
            <a:lvl9pPr marL="3886200" indent="-228600" algn="ctr" eaLnBrk="0" fontAlgn="base" hangingPunct="0">
              <a:spcBef>
                <a:spcPct val="0"/>
              </a:spcBef>
              <a:spcAft>
                <a:spcPct val="0"/>
              </a:spcAft>
              <a:defRPr sz="2800" b="1">
                <a:solidFill>
                  <a:srgbClr val="3333CC"/>
                </a:solidFill>
                <a:latin typeface="Verdana" pitchFamily="34" charset="0"/>
                <a:ea typeface="굴림" pitchFamily="34" charset="-127"/>
              </a:defRPr>
            </a:lvl9pPr>
          </a:lstStyle>
          <a:p>
            <a:pPr algn="ctr" defTabSz="914400">
              <a:defRPr/>
            </a:pPr>
            <a:r>
              <a:rPr lang="ru-RU" sz="2000" kern="0" dirty="0" smtClean="0">
                <a:solidFill>
                  <a:sysClr val="windowText" lastClr="000000"/>
                </a:solidFill>
                <a:latin typeface="Arial" pitchFamily="34" charset="0"/>
                <a:cs typeface="Arial" pitchFamily="34" charset="0"/>
              </a:rPr>
              <a:t>ЎЗБЕКИСТОН РЕСПУБЛИКАСИ МИНТАҚАЛАРИ ҲАВО ҲАРОРАТИНИНГ ЎРТАЧА ОЙЛИК ҚИЙМАТЛАРИ</a:t>
            </a:r>
          </a:p>
        </p:txBody>
      </p:sp>
      <p:graphicFrame>
        <p:nvGraphicFramePr>
          <p:cNvPr id="7" name="Объект 1"/>
          <p:cNvGraphicFramePr>
            <a:graphicFrameLocks/>
          </p:cNvGraphicFramePr>
          <p:nvPr>
            <p:extLst>
              <p:ext uri="{D42A27DB-BD31-4B8C-83A1-F6EECF244321}">
                <p14:modId xmlns:p14="http://schemas.microsoft.com/office/powerpoint/2010/main" val="2819203184"/>
              </p:ext>
            </p:extLst>
          </p:nvPr>
        </p:nvGraphicFramePr>
        <p:xfrm>
          <a:off x="1982783" y="1043354"/>
          <a:ext cx="7180267" cy="46012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770169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19075" y="69920"/>
            <a:ext cx="11277600" cy="5755422"/>
          </a:xfrm>
          <a:prstGeom prst="rect">
            <a:avLst/>
          </a:prstGeom>
        </p:spPr>
        <p:txBody>
          <a:bodyPr wrap="square">
            <a:spAutoFit/>
          </a:bodyPr>
          <a:lstStyle/>
          <a:p>
            <a:pPr algn="ctr"/>
            <a:r>
              <a:rPr lang="en-US" sz="2300" dirty="0" smtClean="0"/>
              <a:t>FOYDALANILGAN ADABIYOTLAR:</a:t>
            </a:r>
          </a:p>
          <a:p>
            <a:pPr algn="ctr"/>
            <a:r>
              <a:rPr lang="en-US" sz="2300" dirty="0" smtClean="0"/>
              <a:t>REFERENCES:</a:t>
            </a:r>
          </a:p>
          <a:p>
            <a:r>
              <a:rPr lang="en-US" sz="2300" dirty="0" smtClean="0"/>
              <a:t>1. KLAUS HINKELMANN, OCKAR KEMPTHORNE. DESIGN AND ANALYSIS OF EXPERIMENTS. VOLUME 1. INTRODUCTION TO EXPERIMENTAL DESIGN. WILEY, 2008.</a:t>
            </a:r>
          </a:p>
          <a:p>
            <a:r>
              <a:rPr lang="en-US" sz="2300" dirty="0" smtClean="0"/>
              <a:t>2.  KLAUS HINKELMANN, OCKAR KEMPTHORNE. ADVANCED EXPERIMENTAL DESIGN. VOLUME 2. INTRODUCTION TO EXPERIMENTAL DESIGN. WILEY, 2005.</a:t>
            </a:r>
          </a:p>
          <a:p>
            <a:r>
              <a:rPr lang="en-US" sz="2300" dirty="0" smtClean="0"/>
              <a:t>3. </a:t>
            </a:r>
            <a:r>
              <a:rPr lang="ru-RU" sz="2300" dirty="0" smtClean="0"/>
              <a:t>МАХКАМОВ К.Х. МАШИНАЛАР ПУХТАЛИГИ. ЎКУВ КУЛЛАНМА. ТОШКЕНТ, ТОШДТУ, 1999. 96 Б.</a:t>
            </a:r>
          </a:p>
          <a:p>
            <a:r>
              <a:rPr lang="ru-RU" sz="2300" dirty="0" smtClean="0"/>
              <a:t>4. ОСНОВЫ НАУЧНЫХ ИССЛЕДОВАНИЙ. ПОД. РЕД. КРУТИКОВА В.И. И ПОПОВА В.В. -МОСКВА: "ВЫСШАЯ ШКОЛА", 1989.</a:t>
            </a:r>
          </a:p>
          <a:p>
            <a:r>
              <a:rPr lang="ru-RU" sz="2300" dirty="0" smtClean="0"/>
              <a:t>5. РАШИДОВ Н.Р., ЗАКИН Х.Я. ОСНОВЫ НАУЧНОГО ИССЛЕДОВАНИЯ. -ТАШКЕНТ: ЎКИТУВЧИ, 1979. -184 С.</a:t>
            </a:r>
          </a:p>
          <a:p>
            <a:r>
              <a:rPr lang="ru-RU" sz="2300" dirty="0" smtClean="0"/>
              <a:t>6. БОРОДИН В.Л.,  ВОЩИНИН П.А., ИВАНОВ А.З. И ДР. СТАТИСТИЧЕСКИЕ МЕТОДЫ В ИНЖЕНЕРНЫХ ИССЛЕДОВАНИЯХ. -МОСКВА: ВЫСШАЯ ШКОЛА, 1983.</a:t>
            </a:r>
          </a:p>
          <a:p>
            <a:r>
              <a:rPr lang="ru-RU" sz="2300" dirty="0" smtClean="0"/>
              <a:t>7. ВЕНЦЕЛЬ С.С. ТЕОРИЯ ВЕРОЯТНОСТЕЙ. - МОСКВА: НАУКА, 1969.</a:t>
            </a:r>
          </a:p>
          <a:p>
            <a:r>
              <a:rPr lang="ru-RU" sz="2300" dirty="0" smtClean="0"/>
              <a:t>8. ЕРМАКОВ С.М., МИХАЙЛОВ Г.А. СТАТИСТИЧЕСКОЕ МОДЕЛИРОВАНИЕ. - МОСКВА: НАУКА, 1982. 286 С.</a:t>
            </a:r>
            <a:endParaRPr lang="ru-RU" sz="2300" dirty="0"/>
          </a:p>
        </p:txBody>
      </p:sp>
    </p:spTree>
    <p:extLst>
      <p:ext uri="{BB962C8B-B14F-4D97-AF65-F5344CB8AC3E}">
        <p14:creationId xmlns:p14="http://schemas.microsoft.com/office/powerpoint/2010/main" val="11128731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Override1.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Главное мероприятие</Template>
  <TotalTime>298</TotalTime>
  <Words>2300</Words>
  <Application>Microsoft Office PowerPoint</Application>
  <PresentationFormat>Широкоэкранный</PresentationFormat>
  <Paragraphs>88</Paragraphs>
  <Slides>32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32</vt:i4>
      </vt:variant>
    </vt:vector>
  </HeadingPairs>
  <TitlesOfParts>
    <vt:vector size="38" baseType="lpstr">
      <vt:lpstr>Arial</vt:lpstr>
      <vt:lpstr>Calibri</vt:lpstr>
      <vt:lpstr>굴림</vt:lpstr>
      <vt:lpstr>Impact</vt:lpstr>
      <vt:lpstr>Times New Roman</vt:lpstr>
      <vt:lpstr>Главное мероприятие</vt:lpstr>
      <vt:lpstr>2-MAVZU:  Texnologik taraqqiyotning rivojlanish tendentsiyasi va ilmiy - tadqiqotlarni tashkil etish</vt:lpstr>
      <vt:lpstr>2-MAVZU: Texnologik taraqqiyotning rivojlanish tendentsiyasi va ilmiy - tadqiqotlarni tashkil etish.</vt:lpstr>
      <vt:lpstr>1. Axborot, fan va  ilmiy –tadqiqotlar, ilmiy-tadqiqotlarning rivojlanishi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2. TADQIQOTLARNING SINFLANISHI VA USLUBLARI</vt:lpstr>
      <vt:lpstr>Презентация PowerPoint</vt:lpstr>
      <vt:lpstr>Презентация PowerPoint</vt:lpstr>
      <vt:lpstr>3. ILMIY IJOD QILISH, YANGI G’OYALAR</vt:lpstr>
      <vt:lpstr>Презентация PowerPoint</vt:lpstr>
      <vt:lpstr>Презентация PowerPoint</vt:lpstr>
      <vt:lpstr>Презентация PowerPoint</vt:lpstr>
      <vt:lpstr>Презентация PowerPoint</vt:lpstr>
      <vt:lpstr>Презентация PowerPoint</vt:lpstr>
      <vt:lpstr>4.   SOHA FANI ILMIY ASOSLARI MAZMUNI</vt:lpstr>
      <vt:lpstr>Презентация PowerPoint</vt:lpstr>
      <vt:lpstr>Презентация PowerPoint</vt:lpstr>
      <vt:lpstr>Презентация PowerPoint</vt:lpstr>
      <vt:lpstr>Презентация PowerPoint</vt:lpstr>
      <vt:lpstr>Презентация PowerPoint</vt:lpstr>
      <vt:lpstr>5.   ILMIY MUAMMOLARNI SHAKLLANTIRISH TARTIBI</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23</cp:revision>
  <dcterms:created xsi:type="dcterms:W3CDTF">2021-03-23T03:40:31Z</dcterms:created>
  <dcterms:modified xsi:type="dcterms:W3CDTF">2021-04-14T04:51:03Z</dcterms:modified>
</cp:coreProperties>
</file>