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79" r:id="rId5"/>
    <p:sldId id="284" r:id="rId6"/>
    <p:sldId id="260" r:id="rId7"/>
    <p:sldId id="301" r:id="rId8"/>
    <p:sldId id="280" r:id="rId9"/>
    <p:sldId id="261" r:id="rId10"/>
    <p:sldId id="285" r:id="rId11"/>
    <p:sldId id="262" r:id="rId12"/>
    <p:sldId id="264" r:id="rId13"/>
    <p:sldId id="281" r:id="rId14"/>
    <p:sldId id="267" r:id="rId15"/>
    <p:sldId id="269" r:id="rId16"/>
    <p:sldId id="265" r:id="rId17"/>
    <p:sldId id="286" r:id="rId18"/>
    <p:sldId id="287" r:id="rId19"/>
    <p:sldId id="288" r:id="rId20"/>
    <p:sldId id="289" r:id="rId21"/>
    <p:sldId id="290" r:id="rId22"/>
    <p:sldId id="282" r:id="rId23"/>
    <p:sldId id="276" r:id="rId24"/>
    <p:sldId id="291" r:id="rId25"/>
    <p:sldId id="292" r:id="rId26"/>
    <p:sldId id="293" r:id="rId27"/>
    <p:sldId id="277" r:id="rId28"/>
    <p:sldId id="294" r:id="rId29"/>
    <p:sldId id="295" r:id="rId30"/>
    <p:sldId id="296" r:id="rId31"/>
    <p:sldId id="297" r:id="rId32"/>
    <p:sldId id="298"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7" d="100"/>
          <a:sy n="57" d="100"/>
        </p:scale>
        <p:origin x="56" y="2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7A966B-B71C-4E67-9925-C3A3BC435C13}" type="doc">
      <dgm:prSet loTypeId="urn:microsoft.com/office/officeart/2005/8/layout/vList5" loCatId="list" qsTypeId="urn:microsoft.com/office/officeart/2005/8/quickstyle/simple1" qsCatId="simple" csTypeId="urn:microsoft.com/office/officeart/2005/8/colors/accent1_1" csCatId="accent1" phldr="1"/>
      <dgm:spPr/>
      <dgm:t>
        <a:bodyPr/>
        <a:lstStyle/>
        <a:p>
          <a:endParaRPr lang="ru-RU"/>
        </a:p>
      </dgm:t>
    </dgm:pt>
    <dgm:pt modelId="{4798B089-992A-4CD8-8782-E4018641B752}">
      <dgm:prSet custT="1"/>
      <dgm:spPr>
        <a:xfrm>
          <a:off x="181478" y="4212"/>
          <a:ext cx="10687902" cy="763776"/>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gm:spPr>
      <dgm:t>
        <a:bodyPr/>
        <a:lstStyle/>
        <a:p>
          <a:pPr algn="just"/>
          <a:r>
            <a:rPr lang="uz-Cyrl-UZ" sz="1700" dirty="0" smtClean="0">
              <a:solidFill>
                <a:sysClr val="windowText" lastClr="000000">
                  <a:hueOff val="0"/>
                  <a:satOff val="0"/>
                  <a:lumOff val="0"/>
                  <a:alphaOff val="0"/>
                </a:sysClr>
              </a:solidFill>
              <a:latin typeface="Arial" pitchFamily="34" charset="0"/>
              <a:ea typeface="+mn-ea"/>
              <a:cs typeface="Arial" pitchFamily="34" charset="0"/>
            </a:rPr>
            <a:t>иссиқ иқлим ва чангдор атроф-муҳит шароитида фойдаланиладиган двигателлар ёнилғи таъминот тизими эксплуатацион ишончлилиги ҳолатини таҳлил қилиш;</a:t>
          </a:r>
          <a:endParaRPr lang="ru-RU" sz="1700" dirty="0">
            <a:solidFill>
              <a:sysClr val="windowText" lastClr="000000">
                <a:hueOff val="0"/>
                <a:satOff val="0"/>
                <a:lumOff val="0"/>
                <a:alphaOff val="0"/>
              </a:sysClr>
            </a:solidFill>
            <a:latin typeface="Arial" pitchFamily="34" charset="0"/>
            <a:ea typeface="+mn-ea"/>
            <a:cs typeface="Arial" pitchFamily="34" charset="0"/>
          </a:endParaRPr>
        </a:p>
      </dgm:t>
    </dgm:pt>
    <dgm:pt modelId="{3BD1FCEC-5CD0-4076-AFC1-D8D65DF937D3}" type="parTrans" cxnId="{CC5074F2-AC9B-4712-8D64-89419BBFDBE6}">
      <dgm:prSet/>
      <dgm:spPr/>
      <dgm:t>
        <a:bodyPr/>
        <a:lstStyle/>
        <a:p>
          <a:pPr algn="just"/>
          <a:endParaRPr lang="ru-RU" sz="1700"/>
        </a:p>
      </dgm:t>
    </dgm:pt>
    <dgm:pt modelId="{0E0ED7F0-193A-4ECE-8B8C-DC27D75F169C}" type="sibTrans" cxnId="{CC5074F2-AC9B-4712-8D64-89419BBFDBE6}">
      <dgm:prSet/>
      <dgm:spPr/>
      <dgm:t>
        <a:bodyPr/>
        <a:lstStyle/>
        <a:p>
          <a:pPr algn="just"/>
          <a:endParaRPr lang="ru-RU" sz="1700"/>
        </a:p>
      </dgm:t>
    </dgm:pt>
    <dgm:pt modelId="{052646FE-1F5C-440B-9054-3D826EBD16DB}">
      <dgm:prSet custT="1"/>
      <dgm:spPr>
        <a:xfrm>
          <a:off x="181478" y="769898"/>
          <a:ext cx="10687902" cy="763776"/>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gm:spPr>
      <dgm:t>
        <a:bodyPr/>
        <a:lstStyle/>
        <a:p>
          <a:pPr algn="just"/>
          <a:r>
            <a:rPr lang="uz-Cyrl-UZ" sz="1700" dirty="0" smtClean="0">
              <a:solidFill>
                <a:sysClr val="windowText" lastClr="000000">
                  <a:hueOff val="0"/>
                  <a:satOff val="0"/>
                  <a:lumOff val="0"/>
                  <a:alphaOff val="0"/>
                </a:sysClr>
              </a:solidFill>
              <a:latin typeface="Arial" pitchFamily="34" charset="0"/>
              <a:ea typeface="+mn-ea"/>
              <a:cs typeface="Arial" pitchFamily="34" charset="0"/>
            </a:rPr>
            <a:t>бензинли двигателлар инжекторли таъминот тизими ишлаши характерини аниқлаб ва унинг ишдан чиқишларига таъсир қилувчи асосий омилларни аниқлаш;</a:t>
          </a:r>
          <a:endParaRPr lang="ru-RU" sz="1700" dirty="0">
            <a:solidFill>
              <a:sysClr val="windowText" lastClr="000000">
                <a:hueOff val="0"/>
                <a:satOff val="0"/>
                <a:lumOff val="0"/>
                <a:alphaOff val="0"/>
              </a:sysClr>
            </a:solidFill>
            <a:latin typeface="Arial" pitchFamily="34" charset="0"/>
            <a:ea typeface="+mn-ea"/>
            <a:cs typeface="Arial" pitchFamily="34" charset="0"/>
          </a:endParaRPr>
        </a:p>
      </dgm:t>
    </dgm:pt>
    <dgm:pt modelId="{BAFF84C0-D248-4FDF-A5C4-5A6C94F5DC10}" type="parTrans" cxnId="{82F8A61C-F722-4D18-BA7D-55E818C5EA6A}">
      <dgm:prSet/>
      <dgm:spPr/>
      <dgm:t>
        <a:bodyPr/>
        <a:lstStyle/>
        <a:p>
          <a:pPr algn="just"/>
          <a:endParaRPr lang="ru-RU" sz="1700"/>
        </a:p>
      </dgm:t>
    </dgm:pt>
    <dgm:pt modelId="{54D7DF26-5C76-4851-B253-98A71FC12E03}" type="sibTrans" cxnId="{82F8A61C-F722-4D18-BA7D-55E818C5EA6A}">
      <dgm:prSet/>
      <dgm:spPr/>
      <dgm:t>
        <a:bodyPr/>
        <a:lstStyle/>
        <a:p>
          <a:pPr algn="just"/>
          <a:endParaRPr lang="ru-RU" sz="1700"/>
        </a:p>
      </dgm:t>
    </dgm:pt>
    <dgm:pt modelId="{E713FD4D-F54E-455A-9980-8EBC713112EC}">
      <dgm:prSet custT="1"/>
      <dgm:spPr>
        <a:xfrm>
          <a:off x="181478" y="1535584"/>
          <a:ext cx="10687902" cy="763776"/>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gm:spPr>
      <dgm:t>
        <a:bodyPr/>
        <a:lstStyle/>
        <a:p>
          <a:pPr algn="just">
            <a:spcAft>
              <a:spcPts val="0"/>
            </a:spcAft>
          </a:pPr>
          <a:r>
            <a:rPr lang="uz-Cyrl-UZ" sz="1700" dirty="0" smtClean="0">
              <a:solidFill>
                <a:sysClr val="windowText" lastClr="000000">
                  <a:hueOff val="0"/>
                  <a:satOff val="0"/>
                  <a:lumOff val="0"/>
                  <a:alphaOff val="0"/>
                </a:sysClr>
              </a:solidFill>
              <a:latin typeface="Arial" pitchFamily="34" charset="0"/>
              <a:ea typeface="+mn-ea"/>
              <a:cs typeface="Arial" pitchFamily="34" charset="0"/>
            </a:rPr>
            <a:t>эксплуатацияда йўл-иқлим шароитларидан келиб чиққан ҳолда двигателлар инжекторли таъминот тизими элементларида пайдо бўладиган ишдан чиқишлар қонуниятларини ишлаб чиқиш;</a:t>
          </a:r>
          <a:endParaRPr lang="ru-RU" sz="1700" dirty="0">
            <a:solidFill>
              <a:sysClr val="windowText" lastClr="000000">
                <a:hueOff val="0"/>
                <a:satOff val="0"/>
                <a:lumOff val="0"/>
                <a:alphaOff val="0"/>
              </a:sysClr>
            </a:solidFill>
            <a:latin typeface="Arial" pitchFamily="34" charset="0"/>
            <a:ea typeface="+mn-ea"/>
            <a:cs typeface="Arial" pitchFamily="34" charset="0"/>
          </a:endParaRPr>
        </a:p>
      </dgm:t>
    </dgm:pt>
    <dgm:pt modelId="{9665F4C9-8013-4B35-AEE0-2D8353EA6ED2}" type="parTrans" cxnId="{ED7B3B9A-02DC-4FBD-AF7B-543E31CE0AAA}">
      <dgm:prSet/>
      <dgm:spPr/>
      <dgm:t>
        <a:bodyPr/>
        <a:lstStyle/>
        <a:p>
          <a:pPr algn="just"/>
          <a:endParaRPr lang="ru-RU" sz="1700"/>
        </a:p>
      </dgm:t>
    </dgm:pt>
    <dgm:pt modelId="{6CB08C6E-D1F3-417D-85DD-ACB74941A9F2}" type="sibTrans" cxnId="{ED7B3B9A-02DC-4FBD-AF7B-543E31CE0AAA}">
      <dgm:prSet/>
      <dgm:spPr/>
      <dgm:t>
        <a:bodyPr/>
        <a:lstStyle/>
        <a:p>
          <a:pPr algn="just"/>
          <a:endParaRPr lang="ru-RU" sz="1700"/>
        </a:p>
      </dgm:t>
    </dgm:pt>
    <dgm:pt modelId="{5706C9CA-A1F1-4558-BB20-146730D8081D}">
      <dgm:prSet custT="1"/>
      <dgm:spPr>
        <a:xfrm>
          <a:off x="181478" y="2301270"/>
          <a:ext cx="10687902" cy="763776"/>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gm:spPr>
      <dgm:t>
        <a:bodyPr/>
        <a:lstStyle/>
        <a:p>
          <a:pPr algn="just"/>
          <a:r>
            <a:rPr lang="uz-Cyrl-UZ" sz="1700" smtClean="0">
              <a:solidFill>
                <a:sysClr val="windowText" lastClr="000000">
                  <a:hueOff val="0"/>
                  <a:satOff val="0"/>
                  <a:lumOff val="0"/>
                  <a:alphaOff val="0"/>
                </a:sysClr>
              </a:solidFill>
              <a:latin typeface="Arial" pitchFamily="34" charset="0"/>
              <a:ea typeface="+mn-ea"/>
              <a:cs typeface="Arial" pitchFamily="34" charset="0"/>
            </a:rPr>
            <a:t>двигателлар инжекторли таъминот тизими элементлари ишдан чиқишларини тарқалиш зичлиги қонуниятларини назарий асосларни танлаш ва моделлаштириш;</a:t>
          </a:r>
          <a:endParaRPr lang="ru-RU" sz="1700">
            <a:solidFill>
              <a:sysClr val="windowText" lastClr="000000">
                <a:hueOff val="0"/>
                <a:satOff val="0"/>
                <a:lumOff val="0"/>
                <a:alphaOff val="0"/>
              </a:sysClr>
            </a:solidFill>
            <a:latin typeface="Arial" pitchFamily="34" charset="0"/>
            <a:ea typeface="+mn-ea"/>
            <a:cs typeface="Arial" pitchFamily="34" charset="0"/>
          </a:endParaRPr>
        </a:p>
      </dgm:t>
    </dgm:pt>
    <dgm:pt modelId="{CC1F4CC1-B2C6-4DA1-B17A-7A5E82EC33E2}" type="parTrans" cxnId="{4572E38D-157E-4126-8E5C-D6FFCD8A19EB}">
      <dgm:prSet/>
      <dgm:spPr/>
      <dgm:t>
        <a:bodyPr/>
        <a:lstStyle/>
        <a:p>
          <a:pPr algn="just"/>
          <a:endParaRPr lang="ru-RU" sz="1700"/>
        </a:p>
      </dgm:t>
    </dgm:pt>
    <dgm:pt modelId="{6E7CF5A5-9209-4CE5-BF48-51471B88AB3A}" type="sibTrans" cxnId="{4572E38D-157E-4126-8E5C-D6FFCD8A19EB}">
      <dgm:prSet/>
      <dgm:spPr/>
      <dgm:t>
        <a:bodyPr/>
        <a:lstStyle/>
        <a:p>
          <a:pPr algn="just"/>
          <a:endParaRPr lang="ru-RU" sz="1700"/>
        </a:p>
      </dgm:t>
    </dgm:pt>
    <dgm:pt modelId="{6FC5386F-B0E7-4792-85DF-2145854FC6C6}">
      <dgm:prSet custT="1"/>
      <dgm:spPr>
        <a:xfrm>
          <a:off x="181478" y="3066956"/>
          <a:ext cx="10687902" cy="763776"/>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gm:spPr>
      <dgm:t>
        <a:bodyPr/>
        <a:lstStyle/>
        <a:p>
          <a:pPr algn="just"/>
          <a:r>
            <a:rPr lang="uz-Cyrl-UZ" sz="1700" dirty="0" smtClean="0">
              <a:solidFill>
                <a:sysClr val="windowText" lastClr="000000">
                  <a:hueOff val="0"/>
                  <a:satOff val="0"/>
                  <a:lumOff val="0"/>
                  <a:alphaOff val="0"/>
                </a:sysClr>
              </a:solidFill>
              <a:latin typeface="Arial" pitchFamily="34" charset="0"/>
              <a:ea typeface="+mn-ea"/>
              <a:cs typeface="Arial" pitchFamily="34" charset="0"/>
            </a:rPr>
            <a:t>Ўзбекистон йўл-иқлим минтақаларида двигателлар инжекторли таъминот тизими элементлари ишдан чиқмаслик кўрсаткичларини миқдорий қийматларини аниқлаш;</a:t>
          </a:r>
          <a:endParaRPr lang="ru-RU" sz="1700" dirty="0">
            <a:solidFill>
              <a:sysClr val="windowText" lastClr="000000">
                <a:hueOff val="0"/>
                <a:satOff val="0"/>
                <a:lumOff val="0"/>
                <a:alphaOff val="0"/>
              </a:sysClr>
            </a:solidFill>
            <a:latin typeface="Arial" pitchFamily="34" charset="0"/>
            <a:ea typeface="+mn-ea"/>
            <a:cs typeface="Arial" pitchFamily="34" charset="0"/>
          </a:endParaRPr>
        </a:p>
      </dgm:t>
    </dgm:pt>
    <dgm:pt modelId="{C569E769-E1A4-4604-BD63-20C6259D3054}" type="parTrans" cxnId="{BBDCCA1A-BE64-4FEE-A278-BD50BD78D0A1}">
      <dgm:prSet/>
      <dgm:spPr/>
      <dgm:t>
        <a:bodyPr/>
        <a:lstStyle/>
        <a:p>
          <a:pPr algn="just"/>
          <a:endParaRPr lang="ru-RU" sz="1700"/>
        </a:p>
      </dgm:t>
    </dgm:pt>
    <dgm:pt modelId="{83445C26-ABB7-49AF-B77C-B96A218079D2}" type="sibTrans" cxnId="{BBDCCA1A-BE64-4FEE-A278-BD50BD78D0A1}">
      <dgm:prSet/>
      <dgm:spPr/>
      <dgm:t>
        <a:bodyPr/>
        <a:lstStyle/>
        <a:p>
          <a:pPr algn="just"/>
          <a:endParaRPr lang="ru-RU" sz="1700"/>
        </a:p>
      </dgm:t>
    </dgm:pt>
    <dgm:pt modelId="{1F142918-0E7B-4CD7-BA6D-2B1B66C45B47}">
      <dgm:prSet custT="1"/>
      <dgm:spPr>
        <a:xfrm>
          <a:off x="181478" y="3832642"/>
          <a:ext cx="10687902" cy="763776"/>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gm:spPr>
      <dgm:t>
        <a:bodyPr/>
        <a:lstStyle/>
        <a:p>
          <a:pPr algn="just"/>
          <a:r>
            <a:rPr lang="uz-Cyrl-UZ" sz="1700" dirty="0" smtClean="0">
              <a:solidFill>
                <a:sysClr val="windowText" lastClr="000000">
                  <a:hueOff val="0"/>
                  <a:satOff val="0"/>
                  <a:lumOff val="0"/>
                  <a:alphaOff val="0"/>
                </a:sysClr>
              </a:solidFill>
              <a:latin typeface="Arial" pitchFamily="34" charset="0"/>
              <a:ea typeface="+mn-ea"/>
              <a:cs typeface="Arial" pitchFamily="34" charset="0"/>
            </a:rPr>
            <a:t>тажриба шароитида двигателлар инжекторли таъминот тизими детал ва узеллари юзаларида елим қатқалоқлар пайдо бўлиши жараёнини баҳолаш ва  эксприментал тадқиқотлар ўтказиш учун тажриба қурилмаси ва услубиятини яратиш;</a:t>
          </a:r>
          <a:endParaRPr lang="ru-RU" sz="1700" dirty="0">
            <a:solidFill>
              <a:sysClr val="windowText" lastClr="000000">
                <a:hueOff val="0"/>
                <a:satOff val="0"/>
                <a:lumOff val="0"/>
                <a:alphaOff val="0"/>
              </a:sysClr>
            </a:solidFill>
            <a:latin typeface="Arial" pitchFamily="34" charset="0"/>
            <a:ea typeface="+mn-ea"/>
            <a:cs typeface="Arial" pitchFamily="34" charset="0"/>
          </a:endParaRPr>
        </a:p>
      </dgm:t>
    </dgm:pt>
    <dgm:pt modelId="{AC427D6C-3462-4E84-B261-A7A92450396A}" type="parTrans" cxnId="{C0ADF241-A7D4-4A50-A71C-03440B3D5F96}">
      <dgm:prSet/>
      <dgm:spPr/>
      <dgm:t>
        <a:bodyPr/>
        <a:lstStyle/>
        <a:p>
          <a:pPr algn="just"/>
          <a:endParaRPr lang="ru-RU" sz="1700"/>
        </a:p>
      </dgm:t>
    </dgm:pt>
    <dgm:pt modelId="{44794FDA-31F5-42F3-AD23-A8907A8FB344}" type="sibTrans" cxnId="{C0ADF241-A7D4-4A50-A71C-03440B3D5F96}">
      <dgm:prSet/>
      <dgm:spPr/>
      <dgm:t>
        <a:bodyPr/>
        <a:lstStyle/>
        <a:p>
          <a:pPr algn="just"/>
          <a:endParaRPr lang="ru-RU" sz="1700"/>
        </a:p>
      </dgm:t>
    </dgm:pt>
    <dgm:pt modelId="{749E45EF-0606-45C3-9785-3DD717585AB0}" type="pres">
      <dgm:prSet presAssocID="{1F7A966B-B71C-4E67-9925-C3A3BC435C13}" presName="Name0" presStyleCnt="0">
        <dgm:presLayoutVars>
          <dgm:dir/>
          <dgm:animLvl val="lvl"/>
          <dgm:resizeHandles val="exact"/>
        </dgm:presLayoutVars>
      </dgm:prSet>
      <dgm:spPr/>
      <dgm:t>
        <a:bodyPr/>
        <a:lstStyle/>
        <a:p>
          <a:endParaRPr lang="ru-RU"/>
        </a:p>
      </dgm:t>
    </dgm:pt>
    <dgm:pt modelId="{04271EA7-F0DB-4988-8710-8BA57F2BD639}" type="pres">
      <dgm:prSet presAssocID="{4798B089-992A-4CD8-8782-E4018641B752}" presName="linNode" presStyleCnt="0"/>
      <dgm:spPr/>
    </dgm:pt>
    <dgm:pt modelId="{47A3DF7D-C6D5-42CB-B8AA-AB6E9B2B2B0D}" type="pres">
      <dgm:prSet presAssocID="{4798B089-992A-4CD8-8782-E4018641B752}" presName="parentText" presStyleLbl="node1" presStyleIdx="0" presStyleCnt="6" custScaleX="268917" custScaleY="2000000">
        <dgm:presLayoutVars>
          <dgm:chMax val="1"/>
          <dgm:bulletEnabled val="1"/>
        </dgm:presLayoutVars>
      </dgm:prSet>
      <dgm:spPr/>
      <dgm:t>
        <a:bodyPr/>
        <a:lstStyle/>
        <a:p>
          <a:endParaRPr lang="ru-RU"/>
        </a:p>
      </dgm:t>
    </dgm:pt>
    <dgm:pt modelId="{00DFDC95-7008-441D-B2EE-C4BBAA52C200}" type="pres">
      <dgm:prSet presAssocID="{0E0ED7F0-193A-4ECE-8B8C-DC27D75F169C}" presName="sp" presStyleCnt="0"/>
      <dgm:spPr/>
    </dgm:pt>
    <dgm:pt modelId="{2ACB3785-7697-4A48-92E2-63B89C141EDB}" type="pres">
      <dgm:prSet presAssocID="{052646FE-1F5C-440B-9054-3D826EBD16DB}" presName="linNode" presStyleCnt="0"/>
      <dgm:spPr/>
    </dgm:pt>
    <dgm:pt modelId="{7143E356-4FFA-4524-B0A3-662BE19B0FCC}" type="pres">
      <dgm:prSet presAssocID="{052646FE-1F5C-440B-9054-3D826EBD16DB}" presName="parentText" presStyleLbl="node1" presStyleIdx="1" presStyleCnt="6" custScaleX="268917" custScaleY="2000000">
        <dgm:presLayoutVars>
          <dgm:chMax val="1"/>
          <dgm:bulletEnabled val="1"/>
        </dgm:presLayoutVars>
      </dgm:prSet>
      <dgm:spPr/>
      <dgm:t>
        <a:bodyPr/>
        <a:lstStyle/>
        <a:p>
          <a:endParaRPr lang="ru-RU"/>
        </a:p>
      </dgm:t>
    </dgm:pt>
    <dgm:pt modelId="{887A4ED6-65A6-46C1-837B-E7C687421851}" type="pres">
      <dgm:prSet presAssocID="{54D7DF26-5C76-4851-B253-98A71FC12E03}" presName="sp" presStyleCnt="0"/>
      <dgm:spPr/>
    </dgm:pt>
    <dgm:pt modelId="{9AE706FD-052B-47DC-A3B8-C100D4AD3EA8}" type="pres">
      <dgm:prSet presAssocID="{E713FD4D-F54E-455A-9980-8EBC713112EC}" presName="linNode" presStyleCnt="0"/>
      <dgm:spPr/>
    </dgm:pt>
    <dgm:pt modelId="{D7799D83-2F3C-447B-808F-C028197DC155}" type="pres">
      <dgm:prSet presAssocID="{E713FD4D-F54E-455A-9980-8EBC713112EC}" presName="parentText" presStyleLbl="node1" presStyleIdx="2" presStyleCnt="6" custScaleX="268917" custScaleY="2000000">
        <dgm:presLayoutVars>
          <dgm:chMax val="1"/>
          <dgm:bulletEnabled val="1"/>
        </dgm:presLayoutVars>
      </dgm:prSet>
      <dgm:spPr/>
      <dgm:t>
        <a:bodyPr/>
        <a:lstStyle/>
        <a:p>
          <a:endParaRPr lang="ru-RU"/>
        </a:p>
      </dgm:t>
    </dgm:pt>
    <dgm:pt modelId="{EE209B33-0D44-4042-AD57-7C84D10CBDB1}" type="pres">
      <dgm:prSet presAssocID="{6CB08C6E-D1F3-417D-85DD-ACB74941A9F2}" presName="sp" presStyleCnt="0"/>
      <dgm:spPr/>
    </dgm:pt>
    <dgm:pt modelId="{1B6A01F9-FA2A-4ABC-89E9-34B9A769154B}" type="pres">
      <dgm:prSet presAssocID="{5706C9CA-A1F1-4558-BB20-146730D8081D}" presName="linNode" presStyleCnt="0"/>
      <dgm:spPr/>
    </dgm:pt>
    <dgm:pt modelId="{17DC2B65-7CFE-43E3-80DC-E4AED42D37E5}" type="pres">
      <dgm:prSet presAssocID="{5706C9CA-A1F1-4558-BB20-146730D8081D}" presName="parentText" presStyleLbl="node1" presStyleIdx="3" presStyleCnt="6" custScaleX="268917" custScaleY="2000000">
        <dgm:presLayoutVars>
          <dgm:chMax val="1"/>
          <dgm:bulletEnabled val="1"/>
        </dgm:presLayoutVars>
      </dgm:prSet>
      <dgm:spPr/>
      <dgm:t>
        <a:bodyPr/>
        <a:lstStyle/>
        <a:p>
          <a:endParaRPr lang="ru-RU"/>
        </a:p>
      </dgm:t>
    </dgm:pt>
    <dgm:pt modelId="{21FA5263-DCAB-4D17-827B-4475BF05AC6B}" type="pres">
      <dgm:prSet presAssocID="{6E7CF5A5-9209-4CE5-BF48-51471B88AB3A}" presName="sp" presStyleCnt="0"/>
      <dgm:spPr/>
    </dgm:pt>
    <dgm:pt modelId="{88B964CB-2F90-4A43-9E8C-0C0FB4D4CC79}" type="pres">
      <dgm:prSet presAssocID="{6FC5386F-B0E7-4792-85DF-2145854FC6C6}" presName="linNode" presStyleCnt="0"/>
      <dgm:spPr/>
    </dgm:pt>
    <dgm:pt modelId="{BA2E0EB9-F11E-4CA3-AA43-A6DB05813849}" type="pres">
      <dgm:prSet presAssocID="{6FC5386F-B0E7-4792-85DF-2145854FC6C6}" presName="parentText" presStyleLbl="node1" presStyleIdx="4" presStyleCnt="6" custScaleX="268917" custScaleY="2000000">
        <dgm:presLayoutVars>
          <dgm:chMax val="1"/>
          <dgm:bulletEnabled val="1"/>
        </dgm:presLayoutVars>
      </dgm:prSet>
      <dgm:spPr/>
      <dgm:t>
        <a:bodyPr/>
        <a:lstStyle/>
        <a:p>
          <a:endParaRPr lang="ru-RU"/>
        </a:p>
      </dgm:t>
    </dgm:pt>
    <dgm:pt modelId="{7D5E7C20-D7F7-40CE-B902-3E5D2555E34A}" type="pres">
      <dgm:prSet presAssocID="{83445C26-ABB7-49AF-B77C-B96A218079D2}" presName="sp" presStyleCnt="0"/>
      <dgm:spPr/>
    </dgm:pt>
    <dgm:pt modelId="{76F746EE-A1BE-40F1-9FF7-92625CDE3988}" type="pres">
      <dgm:prSet presAssocID="{1F142918-0E7B-4CD7-BA6D-2B1B66C45B47}" presName="linNode" presStyleCnt="0"/>
      <dgm:spPr/>
    </dgm:pt>
    <dgm:pt modelId="{19EE8260-8BE4-47B4-ADB2-AC6D5EB6172E}" type="pres">
      <dgm:prSet presAssocID="{1F142918-0E7B-4CD7-BA6D-2B1B66C45B47}" presName="parentText" presStyleLbl="node1" presStyleIdx="5" presStyleCnt="6" custScaleX="268917" custScaleY="2000000">
        <dgm:presLayoutVars>
          <dgm:chMax val="1"/>
          <dgm:bulletEnabled val="1"/>
        </dgm:presLayoutVars>
      </dgm:prSet>
      <dgm:spPr/>
      <dgm:t>
        <a:bodyPr/>
        <a:lstStyle/>
        <a:p>
          <a:endParaRPr lang="ru-RU"/>
        </a:p>
      </dgm:t>
    </dgm:pt>
  </dgm:ptLst>
  <dgm:cxnLst>
    <dgm:cxn modelId="{3C9F3A5B-5545-4B88-911B-3A66CF559139}" type="presOf" srcId="{1F142918-0E7B-4CD7-BA6D-2B1B66C45B47}" destId="{19EE8260-8BE4-47B4-ADB2-AC6D5EB6172E}" srcOrd="0" destOrd="0" presId="urn:microsoft.com/office/officeart/2005/8/layout/vList5"/>
    <dgm:cxn modelId="{ED7B3B9A-02DC-4FBD-AF7B-543E31CE0AAA}" srcId="{1F7A966B-B71C-4E67-9925-C3A3BC435C13}" destId="{E713FD4D-F54E-455A-9980-8EBC713112EC}" srcOrd="2" destOrd="0" parTransId="{9665F4C9-8013-4B35-AEE0-2D8353EA6ED2}" sibTransId="{6CB08C6E-D1F3-417D-85DD-ACB74941A9F2}"/>
    <dgm:cxn modelId="{E68749FC-8043-4901-8943-8F955EA4AE94}" type="presOf" srcId="{E713FD4D-F54E-455A-9980-8EBC713112EC}" destId="{D7799D83-2F3C-447B-808F-C028197DC155}" srcOrd="0" destOrd="0" presId="urn:microsoft.com/office/officeart/2005/8/layout/vList5"/>
    <dgm:cxn modelId="{4572E38D-157E-4126-8E5C-D6FFCD8A19EB}" srcId="{1F7A966B-B71C-4E67-9925-C3A3BC435C13}" destId="{5706C9CA-A1F1-4558-BB20-146730D8081D}" srcOrd="3" destOrd="0" parTransId="{CC1F4CC1-B2C6-4DA1-B17A-7A5E82EC33E2}" sibTransId="{6E7CF5A5-9209-4CE5-BF48-51471B88AB3A}"/>
    <dgm:cxn modelId="{88BC3882-F662-4585-866E-C2BA1D8A0C8D}" type="presOf" srcId="{1F7A966B-B71C-4E67-9925-C3A3BC435C13}" destId="{749E45EF-0606-45C3-9785-3DD717585AB0}" srcOrd="0" destOrd="0" presId="urn:microsoft.com/office/officeart/2005/8/layout/vList5"/>
    <dgm:cxn modelId="{C0ADF241-A7D4-4A50-A71C-03440B3D5F96}" srcId="{1F7A966B-B71C-4E67-9925-C3A3BC435C13}" destId="{1F142918-0E7B-4CD7-BA6D-2B1B66C45B47}" srcOrd="5" destOrd="0" parTransId="{AC427D6C-3462-4E84-B261-A7A92450396A}" sibTransId="{44794FDA-31F5-42F3-AD23-A8907A8FB344}"/>
    <dgm:cxn modelId="{CCD5A56B-68BB-4E2C-93C4-A17F9AAE17C2}" type="presOf" srcId="{6FC5386F-B0E7-4792-85DF-2145854FC6C6}" destId="{BA2E0EB9-F11E-4CA3-AA43-A6DB05813849}" srcOrd="0" destOrd="0" presId="urn:microsoft.com/office/officeart/2005/8/layout/vList5"/>
    <dgm:cxn modelId="{9A411EF5-DC04-44F1-A908-3279007230CB}" type="presOf" srcId="{4798B089-992A-4CD8-8782-E4018641B752}" destId="{47A3DF7D-C6D5-42CB-B8AA-AB6E9B2B2B0D}" srcOrd="0" destOrd="0" presId="urn:microsoft.com/office/officeart/2005/8/layout/vList5"/>
    <dgm:cxn modelId="{CC5074F2-AC9B-4712-8D64-89419BBFDBE6}" srcId="{1F7A966B-B71C-4E67-9925-C3A3BC435C13}" destId="{4798B089-992A-4CD8-8782-E4018641B752}" srcOrd="0" destOrd="0" parTransId="{3BD1FCEC-5CD0-4076-AFC1-D8D65DF937D3}" sibTransId="{0E0ED7F0-193A-4ECE-8B8C-DC27D75F169C}"/>
    <dgm:cxn modelId="{82F8A61C-F722-4D18-BA7D-55E818C5EA6A}" srcId="{1F7A966B-B71C-4E67-9925-C3A3BC435C13}" destId="{052646FE-1F5C-440B-9054-3D826EBD16DB}" srcOrd="1" destOrd="0" parTransId="{BAFF84C0-D248-4FDF-A5C4-5A6C94F5DC10}" sibTransId="{54D7DF26-5C76-4851-B253-98A71FC12E03}"/>
    <dgm:cxn modelId="{BBDCCA1A-BE64-4FEE-A278-BD50BD78D0A1}" srcId="{1F7A966B-B71C-4E67-9925-C3A3BC435C13}" destId="{6FC5386F-B0E7-4792-85DF-2145854FC6C6}" srcOrd="4" destOrd="0" parTransId="{C569E769-E1A4-4604-BD63-20C6259D3054}" sibTransId="{83445C26-ABB7-49AF-B77C-B96A218079D2}"/>
    <dgm:cxn modelId="{A520E811-8D5A-4113-A58A-9F97FC1EDF91}" type="presOf" srcId="{5706C9CA-A1F1-4558-BB20-146730D8081D}" destId="{17DC2B65-7CFE-43E3-80DC-E4AED42D37E5}" srcOrd="0" destOrd="0" presId="urn:microsoft.com/office/officeart/2005/8/layout/vList5"/>
    <dgm:cxn modelId="{7C9C4EB0-3224-4252-919F-2D82ABFD9F18}" type="presOf" srcId="{052646FE-1F5C-440B-9054-3D826EBD16DB}" destId="{7143E356-4FFA-4524-B0A3-662BE19B0FCC}" srcOrd="0" destOrd="0" presId="urn:microsoft.com/office/officeart/2005/8/layout/vList5"/>
    <dgm:cxn modelId="{2FE982E2-D3F3-498F-BCD9-69D71C05F779}" type="presParOf" srcId="{749E45EF-0606-45C3-9785-3DD717585AB0}" destId="{04271EA7-F0DB-4988-8710-8BA57F2BD639}" srcOrd="0" destOrd="0" presId="urn:microsoft.com/office/officeart/2005/8/layout/vList5"/>
    <dgm:cxn modelId="{821CAFAB-91BB-4D7B-8AAC-258348712B63}" type="presParOf" srcId="{04271EA7-F0DB-4988-8710-8BA57F2BD639}" destId="{47A3DF7D-C6D5-42CB-B8AA-AB6E9B2B2B0D}" srcOrd="0" destOrd="0" presId="urn:microsoft.com/office/officeart/2005/8/layout/vList5"/>
    <dgm:cxn modelId="{F11594BD-13E0-4A92-ACEB-B2C0839877E0}" type="presParOf" srcId="{749E45EF-0606-45C3-9785-3DD717585AB0}" destId="{00DFDC95-7008-441D-B2EE-C4BBAA52C200}" srcOrd="1" destOrd="0" presId="urn:microsoft.com/office/officeart/2005/8/layout/vList5"/>
    <dgm:cxn modelId="{C37DFC38-DB6A-4748-936A-A118D568A912}" type="presParOf" srcId="{749E45EF-0606-45C3-9785-3DD717585AB0}" destId="{2ACB3785-7697-4A48-92E2-63B89C141EDB}" srcOrd="2" destOrd="0" presId="urn:microsoft.com/office/officeart/2005/8/layout/vList5"/>
    <dgm:cxn modelId="{9896E80C-8879-46EA-8B42-75994BA8A1BD}" type="presParOf" srcId="{2ACB3785-7697-4A48-92E2-63B89C141EDB}" destId="{7143E356-4FFA-4524-B0A3-662BE19B0FCC}" srcOrd="0" destOrd="0" presId="urn:microsoft.com/office/officeart/2005/8/layout/vList5"/>
    <dgm:cxn modelId="{F48254AE-783B-4209-A231-212E98B039E2}" type="presParOf" srcId="{749E45EF-0606-45C3-9785-3DD717585AB0}" destId="{887A4ED6-65A6-46C1-837B-E7C687421851}" srcOrd="3" destOrd="0" presId="urn:microsoft.com/office/officeart/2005/8/layout/vList5"/>
    <dgm:cxn modelId="{6E8208D7-4601-4F2C-9407-720743D4997F}" type="presParOf" srcId="{749E45EF-0606-45C3-9785-3DD717585AB0}" destId="{9AE706FD-052B-47DC-A3B8-C100D4AD3EA8}" srcOrd="4" destOrd="0" presId="urn:microsoft.com/office/officeart/2005/8/layout/vList5"/>
    <dgm:cxn modelId="{81872970-A20B-42FD-B7B9-9A6454AA2FD7}" type="presParOf" srcId="{9AE706FD-052B-47DC-A3B8-C100D4AD3EA8}" destId="{D7799D83-2F3C-447B-808F-C028197DC155}" srcOrd="0" destOrd="0" presId="urn:microsoft.com/office/officeart/2005/8/layout/vList5"/>
    <dgm:cxn modelId="{4B5C0FC0-9F72-4976-AB5F-336F628603C7}" type="presParOf" srcId="{749E45EF-0606-45C3-9785-3DD717585AB0}" destId="{EE209B33-0D44-4042-AD57-7C84D10CBDB1}" srcOrd="5" destOrd="0" presId="urn:microsoft.com/office/officeart/2005/8/layout/vList5"/>
    <dgm:cxn modelId="{8E16A36F-6EB5-4CAB-A4A7-2509F0A0682D}" type="presParOf" srcId="{749E45EF-0606-45C3-9785-3DD717585AB0}" destId="{1B6A01F9-FA2A-4ABC-89E9-34B9A769154B}" srcOrd="6" destOrd="0" presId="urn:microsoft.com/office/officeart/2005/8/layout/vList5"/>
    <dgm:cxn modelId="{B424BC85-931A-488F-97E7-41DFED516569}" type="presParOf" srcId="{1B6A01F9-FA2A-4ABC-89E9-34B9A769154B}" destId="{17DC2B65-7CFE-43E3-80DC-E4AED42D37E5}" srcOrd="0" destOrd="0" presId="urn:microsoft.com/office/officeart/2005/8/layout/vList5"/>
    <dgm:cxn modelId="{CFEAFF7E-DB1D-48ED-9EA8-AF5E830A7255}" type="presParOf" srcId="{749E45EF-0606-45C3-9785-3DD717585AB0}" destId="{21FA5263-DCAB-4D17-827B-4475BF05AC6B}" srcOrd="7" destOrd="0" presId="urn:microsoft.com/office/officeart/2005/8/layout/vList5"/>
    <dgm:cxn modelId="{500C4AA9-9B85-4630-BEEC-1725A64E89E5}" type="presParOf" srcId="{749E45EF-0606-45C3-9785-3DD717585AB0}" destId="{88B964CB-2F90-4A43-9E8C-0C0FB4D4CC79}" srcOrd="8" destOrd="0" presId="urn:microsoft.com/office/officeart/2005/8/layout/vList5"/>
    <dgm:cxn modelId="{483618FF-BF15-47FB-95F0-87D276F2018C}" type="presParOf" srcId="{88B964CB-2F90-4A43-9E8C-0C0FB4D4CC79}" destId="{BA2E0EB9-F11E-4CA3-AA43-A6DB05813849}" srcOrd="0" destOrd="0" presId="urn:microsoft.com/office/officeart/2005/8/layout/vList5"/>
    <dgm:cxn modelId="{3FDCDE35-2577-4491-A316-276D7DC8E4BF}" type="presParOf" srcId="{749E45EF-0606-45C3-9785-3DD717585AB0}" destId="{7D5E7C20-D7F7-40CE-B902-3E5D2555E34A}" srcOrd="9" destOrd="0" presId="urn:microsoft.com/office/officeart/2005/8/layout/vList5"/>
    <dgm:cxn modelId="{2E71E5E4-CD5C-4C73-A321-57B0898A0832}" type="presParOf" srcId="{749E45EF-0606-45C3-9785-3DD717585AB0}" destId="{76F746EE-A1BE-40F1-9FF7-92625CDE3988}" srcOrd="10" destOrd="0" presId="urn:microsoft.com/office/officeart/2005/8/layout/vList5"/>
    <dgm:cxn modelId="{C99446A1-6EC1-4B82-8AC1-EBA9BECF2B68}" type="presParOf" srcId="{76F746EE-A1BE-40F1-9FF7-92625CDE3988}" destId="{19EE8260-8BE4-47B4-ADB2-AC6D5EB6172E}"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3DF7D-C6D5-42CB-B8AA-AB6E9B2B2B0D}">
      <dsp:nvSpPr>
        <dsp:cNvPr id="0" name=""/>
        <dsp:cNvSpPr/>
      </dsp:nvSpPr>
      <dsp:spPr>
        <a:xfrm>
          <a:off x="185140" y="4019"/>
          <a:ext cx="10903601" cy="728889"/>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just" defTabSz="755650">
            <a:lnSpc>
              <a:spcPct val="90000"/>
            </a:lnSpc>
            <a:spcBef>
              <a:spcPct val="0"/>
            </a:spcBef>
            <a:spcAft>
              <a:spcPct val="35000"/>
            </a:spcAft>
          </a:pPr>
          <a:r>
            <a:rPr lang="uz-Cyrl-UZ" sz="1700" kern="1200" dirty="0" smtClean="0">
              <a:solidFill>
                <a:sysClr val="windowText" lastClr="000000">
                  <a:hueOff val="0"/>
                  <a:satOff val="0"/>
                  <a:lumOff val="0"/>
                  <a:alphaOff val="0"/>
                </a:sysClr>
              </a:solidFill>
              <a:latin typeface="Arial" pitchFamily="34" charset="0"/>
              <a:ea typeface="+mn-ea"/>
              <a:cs typeface="Arial" pitchFamily="34" charset="0"/>
            </a:rPr>
            <a:t>иссиқ иқлим ва чангдор атроф-муҳит шароитида фойдаланиладиган двигателлар ёнилғи таъминот тизими эксплуатацион ишончлилиги ҳолатини таҳлил қилиш;</a:t>
          </a:r>
          <a:endParaRPr lang="ru-RU" sz="1700"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220721" y="39600"/>
        <a:ext cx="10832439" cy="657727"/>
      </dsp:txXfrm>
    </dsp:sp>
    <dsp:sp modelId="{7143E356-4FFA-4524-B0A3-662BE19B0FCC}">
      <dsp:nvSpPr>
        <dsp:cNvPr id="0" name=""/>
        <dsp:cNvSpPr/>
      </dsp:nvSpPr>
      <dsp:spPr>
        <a:xfrm>
          <a:off x="185140" y="734731"/>
          <a:ext cx="10903601" cy="728889"/>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just" defTabSz="755650">
            <a:lnSpc>
              <a:spcPct val="90000"/>
            </a:lnSpc>
            <a:spcBef>
              <a:spcPct val="0"/>
            </a:spcBef>
            <a:spcAft>
              <a:spcPct val="35000"/>
            </a:spcAft>
          </a:pPr>
          <a:r>
            <a:rPr lang="uz-Cyrl-UZ" sz="1700" kern="1200" dirty="0" smtClean="0">
              <a:solidFill>
                <a:sysClr val="windowText" lastClr="000000">
                  <a:hueOff val="0"/>
                  <a:satOff val="0"/>
                  <a:lumOff val="0"/>
                  <a:alphaOff val="0"/>
                </a:sysClr>
              </a:solidFill>
              <a:latin typeface="Arial" pitchFamily="34" charset="0"/>
              <a:ea typeface="+mn-ea"/>
              <a:cs typeface="Arial" pitchFamily="34" charset="0"/>
            </a:rPr>
            <a:t>бензинли двигателлар инжекторли таъминот тизими ишлаши характерини аниқлаб ва унинг ишдан чиқишларига таъсир қилувчи асосий омилларни аниқлаш;</a:t>
          </a:r>
          <a:endParaRPr lang="ru-RU" sz="1700"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220721" y="770312"/>
        <a:ext cx="10832439" cy="657727"/>
      </dsp:txXfrm>
    </dsp:sp>
    <dsp:sp modelId="{D7799D83-2F3C-447B-808F-C028197DC155}">
      <dsp:nvSpPr>
        <dsp:cNvPr id="0" name=""/>
        <dsp:cNvSpPr/>
      </dsp:nvSpPr>
      <dsp:spPr>
        <a:xfrm>
          <a:off x="185140" y="1465443"/>
          <a:ext cx="10903601" cy="728889"/>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just" defTabSz="755650">
            <a:lnSpc>
              <a:spcPct val="90000"/>
            </a:lnSpc>
            <a:spcBef>
              <a:spcPct val="0"/>
            </a:spcBef>
            <a:spcAft>
              <a:spcPts val="0"/>
            </a:spcAft>
          </a:pPr>
          <a:r>
            <a:rPr lang="uz-Cyrl-UZ" sz="1700" kern="1200" dirty="0" smtClean="0">
              <a:solidFill>
                <a:sysClr val="windowText" lastClr="000000">
                  <a:hueOff val="0"/>
                  <a:satOff val="0"/>
                  <a:lumOff val="0"/>
                  <a:alphaOff val="0"/>
                </a:sysClr>
              </a:solidFill>
              <a:latin typeface="Arial" pitchFamily="34" charset="0"/>
              <a:ea typeface="+mn-ea"/>
              <a:cs typeface="Arial" pitchFamily="34" charset="0"/>
            </a:rPr>
            <a:t>эксплуатацияда йўл-иқлим шароитларидан келиб чиққан ҳолда двигателлар инжекторли таъминот тизими элементларида пайдо бўладиган ишдан чиқишлар қонуниятларини ишлаб чиқиш;</a:t>
          </a:r>
          <a:endParaRPr lang="ru-RU" sz="1700"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220721" y="1501024"/>
        <a:ext cx="10832439" cy="657727"/>
      </dsp:txXfrm>
    </dsp:sp>
    <dsp:sp modelId="{17DC2B65-7CFE-43E3-80DC-E4AED42D37E5}">
      <dsp:nvSpPr>
        <dsp:cNvPr id="0" name=""/>
        <dsp:cNvSpPr/>
      </dsp:nvSpPr>
      <dsp:spPr>
        <a:xfrm>
          <a:off x="185140" y="2196155"/>
          <a:ext cx="10903601" cy="728889"/>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just" defTabSz="755650">
            <a:lnSpc>
              <a:spcPct val="90000"/>
            </a:lnSpc>
            <a:spcBef>
              <a:spcPct val="0"/>
            </a:spcBef>
            <a:spcAft>
              <a:spcPct val="35000"/>
            </a:spcAft>
          </a:pPr>
          <a:r>
            <a:rPr lang="uz-Cyrl-UZ" sz="1700" kern="1200" smtClean="0">
              <a:solidFill>
                <a:sysClr val="windowText" lastClr="000000">
                  <a:hueOff val="0"/>
                  <a:satOff val="0"/>
                  <a:lumOff val="0"/>
                  <a:alphaOff val="0"/>
                </a:sysClr>
              </a:solidFill>
              <a:latin typeface="Arial" pitchFamily="34" charset="0"/>
              <a:ea typeface="+mn-ea"/>
              <a:cs typeface="Arial" pitchFamily="34" charset="0"/>
            </a:rPr>
            <a:t>двигателлар инжекторли таъминот тизими элементлари ишдан чиқишларини тарқалиш зичлиги қонуниятларини назарий асосларни танлаш ва моделлаштириш;</a:t>
          </a:r>
          <a:endParaRPr lang="ru-RU" sz="1700" kern="1200">
            <a:solidFill>
              <a:sysClr val="windowText" lastClr="000000">
                <a:hueOff val="0"/>
                <a:satOff val="0"/>
                <a:lumOff val="0"/>
                <a:alphaOff val="0"/>
              </a:sysClr>
            </a:solidFill>
            <a:latin typeface="Arial" pitchFamily="34" charset="0"/>
            <a:ea typeface="+mn-ea"/>
            <a:cs typeface="Arial" pitchFamily="34" charset="0"/>
          </a:endParaRPr>
        </a:p>
      </dsp:txBody>
      <dsp:txXfrm>
        <a:off x="220721" y="2231736"/>
        <a:ext cx="10832439" cy="657727"/>
      </dsp:txXfrm>
    </dsp:sp>
    <dsp:sp modelId="{BA2E0EB9-F11E-4CA3-AA43-A6DB05813849}">
      <dsp:nvSpPr>
        <dsp:cNvPr id="0" name=""/>
        <dsp:cNvSpPr/>
      </dsp:nvSpPr>
      <dsp:spPr>
        <a:xfrm>
          <a:off x="185140" y="2926867"/>
          <a:ext cx="10903601" cy="728889"/>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just" defTabSz="755650">
            <a:lnSpc>
              <a:spcPct val="90000"/>
            </a:lnSpc>
            <a:spcBef>
              <a:spcPct val="0"/>
            </a:spcBef>
            <a:spcAft>
              <a:spcPct val="35000"/>
            </a:spcAft>
          </a:pPr>
          <a:r>
            <a:rPr lang="uz-Cyrl-UZ" sz="1700" kern="1200" dirty="0" smtClean="0">
              <a:solidFill>
                <a:sysClr val="windowText" lastClr="000000">
                  <a:hueOff val="0"/>
                  <a:satOff val="0"/>
                  <a:lumOff val="0"/>
                  <a:alphaOff val="0"/>
                </a:sysClr>
              </a:solidFill>
              <a:latin typeface="Arial" pitchFamily="34" charset="0"/>
              <a:ea typeface="+mn-ea"/>
              <a:cs typeface="Arial" pitchFamily="34" charset="0"/>
            </a:rPr>
            <a:t>Ўзбекистон йўл-иқлим минтақаларида двигателлар инжекторли таъминот тизими элементлари ишдан чиқмаслик кўрсаткичларини миқдорий қийматларини аниқлаш;</a:t>
          </a:r>
          <a:endParaRPr lang="ru-RU" sz="1700"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220721" y="2962448"/>
        <a:ext cx="10832439" cy="657727"/>
      </dsp:txXfrm>
    </dsp:sp>
    <dsp:sp modelId="{19EE8260-8BE4-47B4-ADB2-AC6D5EB6172E}">
      <dsp:nvSpPr>
        <dsp:cNvPr id="0" name=""/>
        <dsp:cNvSpPr/>
      </dsp:nvSpPr>
      <dsp:spPr>
        <a:xfrm>
          <a:off x="185140" y="3657579"/>
          <a:ext cx="10903601" cy="728889"/>
        </a:xfrm>
        <a:prstGeom prst="roundRect">
          <a:avLst/>
        </a:prstGeom>
        <a:solidFill>
          <a:sysClr val="window" lastClr="FFFFFF">
            <a:hueOff val="0"/>
            <a:satOff val="0"/>
            <a:lumOff val="0"/>
            <a:alphaOff val="0"/>
          </a:sysClr>
        </a:solidFill>
        <a:ln w="12700" cap="flat" cmpd="sng" algn="ctr">
          <a:solidFill>
            <a:srgbClr val="5B9BD5">
              <a:shade val="80000"/>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just" defTabSz="755650">
            <a:lnSpc>
              <a:spcPct val="90000"/>
            </a:lnSpc>
            <a:spcBef>
              <a:spcPct val="0"/>
            </a:spcBef>
            <a:spcAft>
              <a:spcPct val="35000"/>
            </a:spcAft>
          </a:pPr>
          <a:r>
            <a:rPr lang="uz-Cyrl-UZ" sz="1700" kern="1200" dirty="0" smtClean="0">
              <a:solidFill>
                <a:sysClr val="windowText" lastClr="000000">
                  <a:hueOff val="0"/>
                  <a:satOff val="0"/>
                  <a:lumOff val="0"/>
                  <a:alphaOff val="0"/>
                </a:sysClr>
              </a:solidFill>
              <a:latin typeface="Arial" pitchFamily="34" charset="0"/>
              <a:ea typeface="+mn-ea"/>
              <a:cs typeface="Arial" pitchFamily="34" charset="0"/>
            </a:rPr>
            <a:t>тажриба шароитида двигателлар инжекторли таъминот тизими детал ва узеллари юзаларида елим қатқалоқлар пайдо бўлиши жараёнини баҳолаш ва  эксприментал тадқиқотлар ўтказиш учун тажриба қурилмаси ва услубиятини яратиш;</a:t>
          </a:r>
          <a:endParaRPr lang="ru-RU" sz="1700"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220721" y="3693160"/>
        <a:ext cx="10832439" cy="657727"/>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4/14/2021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4/14/2021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4/14/2021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4/14/2021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sz="6000" b="1" dirty="0"/>
              <a:t>3</a:t>
            </a:r>
            <a:r>
              <a:rPr lang="uz-Cyrl-UZ" sz="6000" b="1" dirty="0" smtClean="0"/>
              <a:t>-Mavzu</a:t>
            </a:r>
            <a:r>
              <a:rPr lang="uz-Cyrl-UZ" sz="6000" b="1" dirty="0"/>
              <a:t>: Eksperimental tadqiqotlarning tarkibiy qismlari</a:t>
            </a:r>
            <a:endParaRPr lang="ru-RU" sz="6000" dirty="0"/>
          </a:p>
        </p:txBody>
      </p:sp>
      <p:sp>
        <p:nvSpPr>
          <p:cNvPr id="3" name="Подзаголовок 2"/>
          <p:cNvSpPr>
            <a:spLocks noGrp="1"/>
          </p:cNvSpPr>
          <p:nvPr>
            <p:ph type="subTitle" idx="1"/>
          </p:nvPr>
        </p:nvSpPr>
        <p:spPr/>
        <p:txBody>
          <a:bodyPr/>
          <a:lstStyle/>
          <a:p>
            <a:r>
              <a:rPr lang="en-US" sz="2000" dirty="0" smtClean="0">
                <a:solidFill>
                  <a:schemeClr val="tx1"/>
                </a:solidFill>
              </a:rPr>
              <a:t>Lecture 3. </a:t>
            </a:r>
            <a:r>
              <a:rPr lang="en-US" sz="2000" dirty="0">
                <a:solidFill>
                  <a:schemeClr val="tx1"/>
                </a:solidFill>
              </a:rPr>
              <a:t>Components of Experimental Research</a:t>
            </a:r>
            <a:endParaRPr lang="ru-RU" sz="2000" dirty="0">
              <a:solidFill>
                <a:schemeClr val="tx1"/>
              </a:solidFill>
            </a:endParaRPr>
          </a:p>
        </p:txBody>
      </p:sp>
      <p:sp>
        <p:nvSpPr>
          <p:cNvPr id="4" name="Прямоугольник 3"/>
          <p:cNvSpPr/>
          <p:nvPr/>
        </p:nvSpPr>
        <p:spPr>
          <a:xfrm rot="21387261">
            <a:off x="825492" y="4485099"/>
            <a:ext cx="9920474" cy="707886"/>
          </a:xfrm>
          <a:prstGeom prst="rect">
            <a:avLst/>
          </a:prstGeom>
        </p:spPr>
        <p:txBody>
          <a:bodyPr wrap="square">
            <a:spAutoFit/>
          </a:bodyPr>
          <a:lstStyle/>
          <a:p>
            <a:pPr algn="just">
              <a:spcAft>
                <a:spcPts val="0"/>
              </a:spcAft>
            </a:pPr>
            <a:r>
              <a:rPr lang="en-US" sz="2000" b="1" dirty="0" err="1">
                <a:solidFill>
                  <a:schemeClr val="bg1"/>
                </a:solidFill>
                <a:latin typeface="Times New Roman" panose="02020603050405020304" pitchFamily="18" charset="0"/>
                <a:ea typeface="Calibri" panose="020F0502020204030204" pitchFamily="34" charset="0"/>
              </a:rPr>
              <a:t>Ma’ruza</a:t>
            </a:r>
            <a:r>
              <a:rPr lang="en-US" sz="2000" b="1" dirty="0">
                <a:solidFill>
                  <a:schemeClr val="bg1"/>
                </a:solidFill>
                <a:latin typeface="Times New Roman" panose="02020603050405020304" pitchFamily="18" charset="0"/>
                <a:ea typeface="Calibri" panose="020F0502020204030204" pitchFamily="34" charset="0"/>
              </a:rPr>
              <a:t> </a:t>
            </a:r>
            <a:r>
              <a:rPr lang="en-US" sz="2000" b="1" dirty="0" err="1" smtClean="0">
                <a:solidFill>
                  <a:schemeClr val="bg1"/>
                </a:solidFill>
                <a:latin typeface="Times New Roman" panose="02020603050405020304" pitchFamily="18" charset="0"/>
                <a:ea typeface="Calibri" panose="020F0502020204030204" pitchFamily="34" charset="0"/>
              </a:rPr>
              <a:t>maqsadi</a:t>
            </a:r>
            <a:r>
              <a:rPr lang="en-US" sz="2000" b="1" dirty="0" smtClean="0">
                <a:solidFill>
                  <a:schemeClr val="bg1"/>
                </a:solidFill>
                <a:latin typeface="Times New Roman" panose="02020603050405020304" pitchFamily="18" charset="0"/>
                <a:ea typeface="Calibri" panose="020F0502020204030204" pitchFamily="34" charset="0"/>
              </a:rPr>
              <a:t>: </a:t>
            </a:r>
            <a:r>
              <a:rPr lang="en-US" sz="2000" b="1" i="1" dirty="0" err="1" smtClean="0">
                <a:solidFill>
                  <a:schemeClr val="bg1"/>
                </a:solidFill>
                <a:latin typeface="Times New Roman" panose="02020603050405020304" pitchFamily="18" charset="0"/>
                <a:ea typeface="Calibri" panose="020F0502020204030204" pitchFamily="34" charset="0"/>
              </a:rPr>
              <a:t>Tadqiqotlarni</a:t>
            </a:r>
            <a:r>
              <a:rPr lang="en-US" sz="2000" b="1" i="1" dirty="0" smtClean="0">
                <a:solidFill>
                  <a:schemeClr val="bg1"/>
                </a:solidFill>
                <a:latin typeface="Times New Roman" panose="02020603050405020304" pitchFamily="18" charset="0"/>
                <a:ea typeface="Calibri" panose="020F0502020204030204" pitchFamily="34" charset="0"/>
              </a:rPr>
              <a:t> </a:t>
            </a:r>
            <a:r>
              <a:rPr lang="en-US" sz="2000" b="1" i="1" dirty="0" err="1" smtClean="0">
                <a:solidFill>
                  <a:schemeClr val="bg1"/>
                </a:solidFill>
                <a:latin typeface="Times New Roman" panose="02020603050405020304" pitchFamily="18" charset="0"/>
                <a:ea typeface="Calibri" panose="020F0502020204030204" pitchFamily="34" charset="0"/>
              </a:rPr>
              <a:t>o`tkazish</a:t>
            </a:r>
            <a:r>
              <a:rPr lang="en-US" sz="2000" b="1" i="1" dirty="0" smtClean="0">
                <a:solidFill>
                  <a:schemeClr val="bg1"/>
                </a:solidFill>
                <a:latin typeface="Times New Roman" panose="02020603050405020304" pitchFamily="18" charset="0"/>
                <a:ea typeface="Calibri" panose="020F0502020204030204" pitchFamily="34" charset="0"/>
              </a:rPr>
              <a:t> </a:t>
            </a:r>
            <a:r>
              <a:rPr lang="en-US" sz="2000" b="1" i="1" dirty="0" err="1" smtClean="0">
                <a:solidFill>
                  <a:schemeClr val="bg1"/>
                </a:solidFill>
                <a:latin typeface="Times New Roman" panose="02020603050405020304" pitchFamily="18" charset="0"/>
                <a:ea typeface="Calibri" panose="020F0502020204030204" pitchFamily="34" charset="0"/>
              </a:rPr>
              <a:t>bosqichlarining</a:t>
            </a:r>
            <a:r>
              <a:rPr lang="en-US" sz="2000" b="1" i="1" dirty="0" smtClean="0">
                <a:solidFill>
                  <a:schemeClr val="bg1"/>
                </a:solidFill>
                <a:latin typeface="Times New Roman" panose="02020603050405020304" pitchFamily="18" charset="0"/>
                <a:ea typeface="Calibri" panose="020F0502020204030204" pitchFamily="34" charset="0"/>
              </a:rPr>
              <a:t> </a:t>
            </a:r>
            <a:r>
              <a:rPr lang="en-US" sz="2000" b="1" i="1" dirty="0" err="1" smtClean="0">
                <a:solidFill>
                  <a:schemeClr val="bg1"/>
                </a:solidFill>
                <a:latin typeface="Times New Roman" panose="02020603050405020304" pitchFamily="18" charset="0"/>
                <a:ea typeface="Calibri" panose="020F0502020204030204" pitchFamily="34" charset="0"/>
              </a:rPr>
              <a:t>ketma-ketligi</a:t>
            </a:r>
            <a:r>
              <a:rPr lang="en-US" sz="2000" b="1" i="1" dirty="0" smtClean="0">
                <a:solidFill>
                  <a:schemeClr val="bg1"/>
                </a:solidFill>
                <a:latin typeface="Times New Roman" panose="02020603050405020304" pitchFamily="18" charset="0"/>
                <a:ea typeface="Calibri" panose="020F0502020204030204" pitchFamily="34" charset="0"/>
              </a:rPr>
              <a:t> </a:t>
            </a:r>
            <a:r>
              <a:rPr lang="en-US" sz="2000" b="1" i="1" dirty="0" err="1" smtClean="0">
                <a:solidFill>
                  <a:schemeClr val="bg1"/>
                </a:solidFill>
                <a:latin typeface="Times New Roman" panose="02020603050405020304" pitchFamily="18" charset="0"/>
                <a:ea typeface="Calibri" panose="020F0502020204030204" pitchFamily="34" charset="0"/>
              </a:rPr>
              <a:t>va</a:t>
            </a:r>
            <a:r>
              <a:rPr lang="en-US" sz="2000" b="1" i="1" dirty="0" smtClean="0">
                <a:solidFill>
                  <a:schemeClr val="bg1"/>
                </a:solidFill>
                <a:latin typeface="Times New Roman" panose="02020603050405020304" pitchFamily="18" charset="0"/>
                <a:ea typeface="Calibri" panose="020F0502020204030204" pitchFamily="34" charset="0"/>
              </a:rPr>
              <a:t> </a:t>
            </a:r>
            <a:r>
              <a:rPr lang="en-US" sz="2000" b="1" i="1" dirty="0" err="1" smtClean="0">
                <a:solidFill>
                  <a:schemeClr val="bg1"/>
                </a:solidFill>
                <a:latin typeface="Times New Roman" panose="02020603050405020304" pitchFamily="18" charset="0"/>
                <a:ea typeface="Calibri" panose="020F0502020204030204" pitchFamily="34" charset="0"/>
              </a:rPr>
              <a:t>uzviyligi</a:t>
            </a:r>
            <a:r>
              <a:rPr lang="en-US" sz="2000" b="1" i="1" dirty="0" smtClean="0">
                <a:solidFill>
                  <a:schemeClr val="bg1"/>
                </a:solidFill>
                <a:latin typeface="Times New Roman" panose="02020603050405020304" pitchFamily="18" charset="0"/>
                <a:ea typeface="Calibri" panose="020F0502020204030204" pitchFamily="34" charset="0"/>
              </a:rPr>
              <a:t> </a:t>
            </a:r>
            <a:r>
              <a:rPr lang="en-US" sz="2000" b="1" i="1" dirty="0" err="1" smtClean="0">
                <a:solidFill>
                  <a:schemeClr val="bg1"/>
                </a:solidFill>
                <a:latin typeface="Times New Roman" panose="02020603050405020304" pitchFamily="18" charset="0"/>
                <a:ea typeface="Calibri" panose="020F0502020204030204" pitchFamily="34" charset="0"/>
              </a:rPr>
              <a:t>to`g`risida</a:t>
            </a:r>
            <a:r>
              <a:rPr lang="en-US" sz="2000" b="1" i="1" dirty="0" smtClean="0">
                <a:solidFill>
                  <a:schemeClr val="bg1"/>
                </a:solidFill>
                <a:latin typeface="Times New Roman" panose="02020603050405020304" pitchFamily="18" charset="0"/>
                <a:ea typeface="Calibri" panose="020F0502020204030204" pitchFamily="34" charset="0"/>
              </a:rPr>
              <a:t> </a:t>
            </a:r>
            <a:r>
              <a:rPr lang="en-US" sz="2000" b="1" i="1" dirty="0" err="1" smtClean="0">
                <a:solidFill>
                  <a:schemeClr val="bg1"/>
                </a:solidFill>
                <a:latin typeface="Times New Roman" panose="02020603050405020304" pitchFamily="18" charset="0"/>
                <a:ea typeface="Calibri" panose="020F0502020204030204" pitchFamily="34" charset="0"/>
              </a:rPr>
              <a:t>tasavvur</a:t>
            </a:r>
            <a:r>
              <a:rPr lang="en-US" sz="2000" b="1" i="1" dirty="0" smtClean="0">
                <a:solidFill>
                  <a:schemeClr val="bg1"/>
                </a:solidFill>
                <a:latin typeface="Times New Roman" panose="02020603050405020304" pitchFamily="18" charset="0"/>
                <a:ea typeface="Calibri" panose="020F0502020204030204" pitchFamily="34" charset="0"/>
              </a:rPr>
              <a:t> </a:t>
            </a:r>
            <a:r>
              <a:rPr lang="en-US" sz="2000" b="1" i="1" dirty="0" err="1" smtClean="0">
                <a:solidFill>
                  <a:schemeClr val="bg1"/>
                </a:solidFill>
                <a:latin typeface="Times New Roman" panose="02020603050405020304" pitchFamily="18" charset="0"/>
                <a:ea typeface="Calibri" panose="020F0502020204030204" pitchFamily="34" charset="0"/>
              </a:rPr>
              <a:t>shakllantirish</a:t>
            </a:r>
            <a:endParaRPr lang="ru-RU" sz="2000" i="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4001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447675"/>
            <a:ext cx="10396882" cy="742950"/>
          </a:xfrm>
        </p:spPr>
        <p:txBody>
          <a:bodyPr>
            <a:noAutofit/>
          </a:bodyPr>
          <a:lstStyle/>
          <a:p>
            <a:r>
              <a:rPr lang="en-US" sz="2200" b="1" dirty="0" smtClean="0">
                <a:solidFill>
                  <a:schemeClr val="tx1"/>
                </a:solidFill>
                <a:latin typeface="Times New Roman" panose="02020603050405020304" pitchFamily="18" charset="0"/>
                <a:cs typeface="Times New Roman" panose="02020603050405020304" pitchFamily="18" charset="0"/>
              </a:rPr>
              <a:t>3</a:t>
            </a:r>
            <a:r>
              <a:rPr lang="uz-Cyrl-UZ" sz="2200" b="1" dirty="0" smtClean="0">
                <a:solidFill>
                  <a:schemeClr val="tx1"/>
                </a:solidFill>
                <a:latin typeface="Times New Roman" panose="02020603050405020304" pitchFamily="18" charset="0"/>
                <a:cs typeface="Times New Roman" panose="02020603050405020304" pitchFamily="18" charset="0"/>
              </a:rPr>
              <a:t>-Mavzu</a:t>
            </a:r>
            <a:r>
              <a:rPr lang="uz-Cyrl-UZ" sz="2200" b="1" dirty="0">
                <a:solidFill>
                  <a:schemeClr val="tx1"/>
                </a:solidFill>
                <a:latin typeface="Times New Roman" panose="02020603050405020304" pitchFamily="18" charset="0"/>
                <a:cs typeface="Times New Roman" panose="02020603050405020304" pitchFamily="18" charset="0"/>
              </a:rPr>
              <a:t>: Eksperimental tadqiqotlarning tarkibiy qismlari</a:t>
            </a:r>
            <a:endParaRPr lang="ru-RU" sz="2200"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3"/>
          </p:nvPr>
        </p:nvSpPr>
        <p:spPr>
          <a:xfrm>
            <a:off x="685800" y="1190625"/>
            <a:ext cx="10394707" cy="4429125"/>
          </a:xfrm>
        </p:spPr>
        <p:txBody>
          <a:bodyPr>
            <a:noAutofit/>
          </a:bodyPr>
          <a:lstStyle/>
          <a:p>
            <a:pPr marL="0" lvl="0" indent="0" algn="ctr">
              <a:buNone/>
              <a:tabLst>
                <a:tab pos="266700" algn="l"/>
              </a:tabLst>
            </a:pPr>
            <a:r>
              <a:rPr lang="en-US" b="1" dirty="0" err="1">
                <a:latin typeface="Times New Roman" panose="02020603050405020304" pitchFamily="18" charset="0"/>
                <a:cs typeface="Times New Roman" panose="02020603050405020304" pitchFamily="18" charset="0"/>
              </a:rPr>
              <a:t>Reja</a:t>
            </a:r>
            <a:endParaRPr lang="en-US" b="1" dirty="0">
              <a:latin typeface="Times New Roman" panose="02020603050405020304" pitchFamily="18" charset="0"/>
              <a:cs typeface="Times New Roman" panose="02020603050405020304" pitchFamily="18" charset="0"/>
            </a:endParaRPr>
          </a:p>
          <a:p>
            <a:pPr marL="0" lvl="0" indent="0">
              <a:spcBef>
                <a:spcPts val="0"/>
              </a:spcBef>
              <a:buNone/>
              <a:tabLst>
                <a:tab pos="266700" algn="l"/>
              </a:tabLst>
            </a:pPr>
            <a:r>
              <a:rPr lang="en-US" b="1"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Tadqiqot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ishining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maqsad</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vazifalarni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belgilash</a:t>
            </a:r>
            <a:endParaRPr lang="en-US" b="1" dirty="0">
              <a:latin typeface="Times New Roman" panose="02020603050405020304" pitchFamily="18" charset="0"/>
              <a:cs typeface="Times New Roman" panose="02020603050405020304" pitchFamily="18" charset="0"/>
            </a:endParaRPr>
          </a:p>
          <a:p>
            <a:pPr marL="0" lvl="0" indent="0">
              <a:spcBef>
                <a:spcPts val="0"/>
              </a:spcBef>
              <a:buNone/>
              <a:tabLst>
                <a:tab pos="266700" algn="l"/>
              </a:tabLst>
            </a:pPr>
            <a:r>
              <a:rPr lang="en-US" b="1" dirty="0">
                <a:latin typeface="Times New Roman" panose="02020603050405020304" pitchFamily="18" charset="0"/>
                <a:cs typeface="Times New Roman" panose="02020603050405020304" pitchFamily="18" charset="0"/>
              </a:rPr>
              <a:t>2.	</a:t>
            </a:r>
            <a:r>
              <a:rPr lang="en-US" b="1" dirty="0" err="1">
                <a:latin typeface="Times New Roman" panose="02020603050405020304" pitchFamily="18" charset="0"/>
                <a:cs typeface="Times New Roman" panose="02020603050405020304" pitchFamily="18" charset="0"/>
              </a:rPr>
              <a:t>O‘tkazilgan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tadqiqotlarni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metodologik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asoslanganligini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baholash</a:t>
            </a:r>
            <a:endParaRPr lang="en-US" b="1" dirty="0">
              <a:latin typeface="Times New Roman" panose="02020603050405020304" pitchFamily="18" charset="0"/>
              <a:cs typeface="Times New Roman" panose="02020603050405020304" pitchFamily="18" charset="0"/>
            </a:endParaRPr>
          </a:p>
          <a:p>
            <a:pPr marL="0" lvl="0" indent="0">
              <a:spcBef>
                <a:spcPts val="0"/>
              </a:spcBef>
              <a:buNone/>
              <a:tabLst>
                <a:tab pos="266700" algn="l"/>
              </a:tabLst>
            </a:pPr>
            <a:r>
              <a:rPr lang="en-US" b="1" dirty="0">
                <a:latin typeface="Times New Roman" panose="02020603050405020304" pitchFamily="18" charset="0"/>
                <a:cs typeface="Times New Roman" panose="02020603050405020304" pitchFamily="18" charset="0"/>
              </a:rPr>
              <a:t>3.	</a:t>
            </a:r>
            <a:r>
              <a:rPr lang="en-US" b="1" dirty="0" err="1">
                <a:latin typeface="Times New Roman" panose="02020603050405020304" pitchFamily="18" charset="0"/>
                <a:cs typeface="Times New Roman" panose="02020603050405020304" pitchFamily="18" charset="0"/>
              </a:rPr>
              <a:t>Nazariy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amaliy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izlanishlar</a:t>
            </a:r>
            <a:r>
              <a:rPr lang="en-US" b="1" dirty="0">
                <a:latin typeface="Times New Roman" panose="02020603050405020304" pitchFamily="18" charset="0"/>
                <a:cs typeface="Times New Roman" panose="02020603050405020304" pitchFamily="18" charset="0"/>
              </a:rPr>
              <a:t> </a:t>
            </a:r>
          </a:p>
          <a:p>
            <a:pPr marL="0" lvl="0" indent="0">
              <a:spcBef>
                <a:spcPts val="0"/>
              </a:spcBef>
              <a:buNone/>
              <a:tabLst>
                <a:tab pos="266700" algn="l"/>
              </a:tabLst>
            </a:pPr>
            <a:r>
              <a:rPr lang="en-US" b="1" dirty="0">
                <a:latin typeface="Times New Roman" panose="02020603050405020304" pitchFamily="18" charset="0"/>
                <a:cs typeface="Times New Roman" panose="02020603050405020304" pitchFamily="18" charset="0"/>
              </a:rPr>
              <a:t>4.	</a:t>
            </a:r>
            <a:r>
              <a:rPr lang="en-US" b="1" dirty="0" err="1">
                <a:latin typeface="Times New Roman" panose="02020603050405020304" pitchFamily="18" charset="0"/>
                <a:cs typeface="Times New Roman" panose="02020603050405020304" pitchFamily="18" charset="0"/>
              </a:rPr>
              <a:t>Ishlab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chiqarish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sinovlari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Samaradorlik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Umumiy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xulosa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tavsiyalar</a:t>
            </a:r>
            <a:endParaRPr lang="en-US" b="1" dirty="0">
              <a:latin typeface="Times New Roman" panose="02020603050405020304" pitchFamily="18" charset="0"/>
              <a:cs typeface="Times New Roman" panose="02020603050405020304" pitchFamily="18" charset="0"/>
            </a:endParaRPr>
          </a:p>
          <a:p>
            <a:pPr marL="0" lvl="0" indent="0">
              <a:spcBef>
                <a:spcPts val="0"/>
              </a:spcBef>
              <a:buNone/>
            </a:pPr>
            <a:endParaRPr lang="en-US" b="1" dirty="0" smtClean="0">
              <a:latin typeface="Times New Roman" panose="02020603050405020304" pitchFamily="18" charset="0"/>
              <a:cs typeface="Times New Roman" panose="02020603050405020304" pitchFamily="18" charset="0"/>
            </a:endParaRPr>
          </a:p>
          <a:p>
            <a:pPr marL="0" lvl="0" indent="0">
              <a:spcBef>
                <a:spcPts val="0"/>
              </a:spcBef>
              <a:buNone/>
            </a:pPr>
            <a:r>
              <a:rPr lang="en-US" b="1" dirty="0" err="1" smtClean="0">
                <a:latin typeface="Times New Roman" panose="02020603050405020304" pitchFamily="18" charset="0"/>
                <a:cs typeface="Times New Roman" panose="02020603050405020304" pitchFamily="18" charset="0"/>
              </a:rPr>
              <a:t>Tayanch</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iboralar</a:t>
            </a: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marL="0" lvl="0" indent="0" algn="just">
              <a:spcBef>
                <a:spcPts val="0"/>
              </a:spcBef>
              <a:buNone/>
            </a:pPr>
            <a:r>
              <a:rPr lang="en-US" i="1" cap="none" dirty="0" err="1" smtClean="0">
                <a:latin typeface="Times New Roman" panose="02020603050405020304" pitchFamily="18" charset="0"/>
                <a:cs typeface="Times New Roman" panose="02020603050405020304" pitchFamily="18" charset="0"/>
              </a:rPr>
              <a:t>ilmiy</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maqsad</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ilmiy</a:t>
            </a:r>
            <a:r>
              <a:rPr lang="en-US" i="1" cap="none" dirty="0" smtClean="0">
                <a:latin typeface="Times New Roman" panose="02020603050405020304" pitchFamily="18" charset="0"/>
                <a:cs typeface="Times New Roman" panose="02020603050405020304" pitchFamily="18" charset="0"/>
              </a:rPr>
              <a:t> masala, </a:t>
            </a:r>
            <a:r>
              <a:rPr lang="en-US" i="1" cap="none" dirty="0" err="1" smtClean="0">
                <a:latin typeface="Times New Roman" panose="02020603050405020304" pitchFamily="18" charset="0"/>
                <a:cs typeface="Times New Roman" panose="02020603050405020304" pitchFamily="18" charset="0"/>
              </a:rPr>
              <a:t>yangi</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ob’ekt</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ilmiy</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asos</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ilmiy</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yangilik</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texnik</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ishlanma</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texnologik</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ishlanma</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ilmiy</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izlanish</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tajribaviy</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izlanish</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matematik</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modellashtirish</a:t>
            </a:r>
            <a:r>
              <a:rPr lang="en-US" i="1" cap="none" dirty="0" smtClean="0">
                <a:latin typeface="Times New Roman" panose="02020603050405020304" pitchFamily="18" charset="0"/>
                <a:cs typeface="Times New Roman" panose="02020603050405020304" pitchFamily="18" charset="0"/>
              </a:rPr>
              <a:t>, optimal </a:t>
            </a:r>
            <a:r>
              <a:rPr lang="en-US" i="1" cap="none" dirty="0" err="1" smtClean="0">
                <a:latin typeface="Times New Roman" panose="02020603050405020304" pitchFamily="18" charset="0"/>
                <a:cs typeface="Times New Roman" panose="02020603050405020304" pitchFamily="18" charset="0"/>
              </a:rPr>
              <a:t>qiymat</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sinov</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dalolatnomalari</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iqtisodiy</a:t>
            </a:r>
            <a:r>
              <a:rPr lang="en-US" i="1" cap="none" dirty="0" smtClean="0">
                <a:latin typeface="Times New Roman" panose="02020603050405020304" pitchFamily="18" charset="0"/>
                <a:cs typeface="Times New Roman" panose="02020603050405020304" pitchFamily="18" charset="0"/>
              </a:rPr>
              <a:t> samara, </a:t>
            </a:r>
            <a:r>
              <a:rPr lang="en-US" i="1" cap="none" dirty="0" err="1" smtClean="0">
                <a:latin typeface="Times New Roman" panose="02020603050405020304" pitchFamily="18" charset="0"/>
                <a:cs typeface="Times New Roman" panose="02020603050405020304" pitchFamily="18" charset="0"/>
              </a:rPr>
              <a:t>dastlabki</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xulosa</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adabiyotlar</a:t>
            </a:r>
            <a:r>
              <a:rPr lang="en-US" i="1" cap="none" dirty="0" smtClean="0">
                <a:latin typeface="Times New Roman" panose="02020603050405020304" pitchFamily="18" charset="0"/>
                <a:cs typeface="Times New Roman" panose="02020603050405020304" pitchFamily="18" charset="0"/>
              </a:rPr>
              <a:t> </a:t>
            </a:r>
            <a:r>
              <a:rPr lang="en-US" i="1" cap="none" dirty="0" err="1" smtClean="0">
                <a:latin typeface="Times New Roman" panose="02020603050405020304" pitchFamily="18" charset="0"/>
                <a:cs typeface="Times New Roman" panose="02020603050405020304" pitchFamily="18" charset="0"/>
              </a:rPr>
              <a:t>ro‘yxati</a:t>
            </a:r>
            <a:r>
              <a:rPr lang="en-US" i="1" cap="none" dirty="0" smtClean="0">
                <a:latin typeface="Times New Roman" panose="02020603050405020304" pitchFamily="18" charset="0"/>
                <a:cs typeface="Times New Roman" panose="02020603050405020304" pitchFamily="18" charset="0"/>
              </a:rPr>
              <a:t>.</a:t>
            </a:r>
            <a:endParaRPr lang="ru-RU" i="1"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4987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1" y="235131"/>
            <a:ext cx="10396882" cy="926919"/>
          </a:xfrm>
        </p:spPr>
        <p:txBody>
          <a:bodyPr>
            <a:noAutofit/>
          </a:bodyPr>
          <a:lstStyle/>
          <a:p>
            <a:pPr lvl="0" algn="ctr">
              <a:lnSpc>
                <a:spcPct val="100000"/>
              </a:lnSpc>
            </a:pPr>
            <a:r>
              <a:rPr lang="en-US" sz="3600" b="1" dirty="0">
                <a:latin typeface="Times New Roman" panose="02020603050405020304" pitchFamily="18" charset="0"/>
                <a:ea typeface="Calibri" panose="020F0502020204030204" pitchFamily="34" charset="0"/>
              </a:rPr>
              <a:t>1. </a:t>
            </a:r>
            <a:r>
              <a:rPr lang="uz-Cyrl-UZ" sz="3600" b="1" dirty="0"/>
              <a:t>Tadqiqot ishini</a:t>
            </a:r>
            <a:r>
              <a:rPr lang="en-US" sz="3600" b="1" dirty="0"/>
              <a:t>ng </a:t>
            </a:r>
            <a:r>
              <a:rPr lang="en-US" sz="3600" b="1" dirty="0" err="1"/>
              <a:t>maqsad</a:t>
            </a:r>
            <a:r>
              <a:rPr lang="en-US" sz="3600" b="1" dirty="0"/>
              <a:t> </a:t>
            </a:r>
            <a:r>
              <a:rPr lang="en-US" sz="3600" b="1" dirty="0" err="1"/>
              <a:t>va</a:t>
            </a:r>
            <a:r>
              <a:rPr lang="en-US" sz="3600" b="1" dirty="0"/>
              <a:t> </a:t>
            </a:r>
            <a:r>
              <a:rPr lang="en-US" sz="3600" b="1" dirty="0" err="1"/>
              <a:t>vazifalarni</a:t>
            </a:r>
            <a:r>
              <a:rPr lang="en-US" sz="3600" b="1" dirty="0"/>
              <a:t> </a:t>
            </a:r>
            <a:r>
              <a:rPr lang="en-US" sz="3600" b="1" dirty="0" err="1" smtClean="0"/>
              <a:t>belgilash</a:t>
            </a:r>
            <a:endParaRPr lang="ru-RU" sz="3600" dirty="0"/>
          </a:p>
        </p:txBody>
      </p:sp>
      <p:sp>
        <p:nvSpPr>
          <p:cNvPr id="3" name="Объект 2"/>
          <p:cNvSpPr>
            <a:spLocks noGrp="1"/>
          </p:cNvSpPr>
          <p:nvPr>
            <p:ph sz="quarter" idx="13"/>
          </p:nvPr>
        </p:nvSpPr>
        <p:spPr>
          <a:xfrm>
            <a:off x="685801" y="1247775"/>
            <a:ext cx="10639696" cy="4147185"/>
          </a:xfrm>
        </p:spPr>
        <p:txBody>
          <a:bodyPr>
            <a:noAutofit/>
          </a:bodyPr>
          <a:lstStyle/>
          <a:p>
            <a:pPr marL="0" indent="0" algn="just">
              <a:lnSpc>
                <a:spcPct val="100000"/>
              </a:lnSpc>
              <a:spcBef>
                <a:spcPts val="0"/>
              </a:spcBef>
              <a:buNone/>
              <a:tabLst>
                <a:tab pos="361950" algn="l"/>
              </a:tabLst>
            </a:pPr>
            <a:r>
              <a:rPr lang="uz-Cyrl-UZ" sz="2400" dirty="0" smtClean="0"/>
              <a:t>Tadqiqot ishini maqsad va vazifalarini belgilash uchun quyidagilarni amalga oshirish kerak: </a:t>
            </a:r>
            <a:endParaRPr lang="ru-RU" sz="2400" dirty="0" smtClean="0"/>
          </a:p>
          <a:p>
            <a:pPr marL="0" indent="0" algn="just">
              <a:lnSpc>
                <a:spcPct val="100000"/>
              </a:lnSpc>
              <a:spcBef>
                <a:spcPts val="0"/>
              </a:spcBef>
              <a:buNone/>
              <a:tabLst>
                <a:tab pos="361950" algn="l"/>
              </a:tabLst>
            </a:pPr>
            <a:r>
              <a:rPr lang="uz-Cyrl-UZ" sz="2400" dirty="0" smtClean="0"/>
              <a:t>	- kirish qismida muammo mavzusini dolzarbligi isbotlab beriladi, hamda bajarilayotgan ilmiy izlanishlar nima uchun kerakligi asoslanadi. Bunda izlanish ob’ekti, qo‘yilgan muammo va uni amalga oshirish natijasida soha ilmiga va amaliyotga qanday ahamiyati borligi aniqlanib beriladi; </a:t>
            </a:r>
            <a:endParaRPr lang="ru-RU" sz="2400" dirty="0" smtClean="0"/>
          </a:p>
          <a:p>
            <a:pPr marL="0" indent="0" algn="just">
              <a:lnSpc>
                <a:spcPct val="100000"/>
              </a:lnSpc>
              <a:spcBef>
                <a:spcPts val="0"/>
              </a:spcBef>
              <a:buNone/>
              <a:tabLst>
                <a:tab pos="361950" algn="l"/>
              </a:tabLst>
            </a:pPr>
            <a:r>
              <a:rPr lang="uz-Cyrl-UZ" sz="2400" dirty="0" smtClean="0"/>
              <a:t>	- yo‘nalish bo‘yicha ilmiy adabiyotlarni tanqidiy tahlili batafsil bayon qilinadi. Mavzu bo‘yicha muammoni kelib chiqish sabablari atroflicha aniq qilib yoritiladi;     </a:t>
            </a:r>
            <a:endParaRPr lang="ru-RU" sz="2400" dirty="0" smtClean="0"/>
          </a:p>
          <a:p>
            <a:pPr marL="0" indent="0" algn="just">
              <a:lnSpc>
                <a:spcPct val="100000"/>
              </a:lnSpc>
              <a:spcBef>
                <a:spcPts val="0"/>
              </a:spcBef>
              <a:buNone/>
              <a:tabLst>
                <a:tab pos="361950" algn="l"/>
              </a:tabLst>
            </a:pPr>
            <a:r>
              <a:rPr lang="uz-Cyrl-UZ" sz="2400" dirty="0" smtClean="0"/>
              <a:t>	- ilmiy ishning eng asosiy mazmuni (yadrosi) hisoblangan «Ilmiy maqsad» asoslanib bayon qilinadi. 	</a:t>
            </a:r>
            <a:endParaRPr lang="en-US" sz="2400" dirty="0"/>
          </a:p>
        </p:txBody>
      </p:sp>
    </p:spTree>
    <p:extLst>
      <p:ext uri="{BB962C8B-B14F-4D97-AF65-F5344CB8AC3E}">
        <p14:creationId xmlns:p14="http://schemas.microsoft.com/office/powerpoint/2010/main" val="19360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22514" y="404950"/>
            <a:ext cx="10972800" cy="4969636"/>
          </a:xfrm>
        </p:spPr>
        <p:txBody>
          <a:bodyPr>
            <a:noAutofit/>
          </a:bodyPr>
          <a:lstStyle/>
          <a:p>
            <a:pPr marL="0" indent="447675" algn="just">
              <a:spcBef>
                <a:spcPts val="0"/>
              </a:spcBef>
              <a:buNone/>
              <a:tabLst>
                <a:tab pos="447675" algn="l"/>
              </a:tabLst>
            </a:pPr>
            <a:r>
              <a:rPr lang="en-US" sz="2400" dirty="0" err="1"/>
              <a:t>Shuningdek</a:t>
            </a:r>
            <a:r>
              <a:rPr lang="en-US" sz="2400" dirty="0"/>
              <a:t> </a:t>
            </a:r>
            <a:r>
              <a:rPr lang="en-US" sz="2400" dirty="0" err="1"/>
              <a:t>maqsadni</a:t>
            </a:r>
            <a:r>
              <a:rPr lang="en-US" sz="2400" dirty="0"/>
              <a:t> </a:t>
            </a:r>
            <a:r>
              <a:rPr lang="en-US" sz="2400" dirty="0" err="1"/>
              <a:t>amalga</a:t>
            </a:r>
            <a:r>
              <a:rPr lang="en-US" sz="2400" dirty="0"/>
              <a:t> </a:t>
            </a:r>
            <a:r>
              <a:rPr lang="en-US" sz="2400" dirty="0" err="1"/>
              <a:t>oshirish</a:t>
            </a:r>
            <a:r>
              <a:rPr lang="en-US" sz="2400" dirty="0"/>
              <a:t> </a:t>
            </a:r>
            <a:r>
              <a:rPr lang="en-US" sz="2400" dirty="0" err="1"/>
              <a:t>uchun</a:t>
            </a:r>
            <a:r>
              <a:rPr lang="en-US" sz="2400" dirty="0"/>
              <a:t> </a:t>
            </a:r>
            <a:r>
              <a:rPr lang="en-US" sz="2400" dirty="0" err="1"/>
              <a:t>qator</a:t>
            </a:r>
            <a:r>
              <a:rPr lang="en-US" sz="2400" dirty="0"/>
              <a:t> </a:t>
            </a:r>
            <a:r>
              <a:rPr lang="en-US" sz="2400" dirty="0" err="1"/>
              <a:t>ilmiy</a:t>
            </a:r>
            <a:r>
              <a:rPr lang="en-US" sz="2400" dirty="0"/>
              <a:t> </a:t>
            </a:r>
            <a:r>
              <a:rPr lang="en-US" sz="2400" dirty="0" err="1"/>
              <a:t>izlanishlar</a:t>
            </a:r>
            <a:r>
              <a:rPr lang="en-US" sz="2400" dirty="0"/>
              <a:t> </a:t>
            </a:r>
            <a:r>
              <a:rPr lang="en-US" sz="2400" dirty="0" err="1"/>
              <a:t>bo‘yicha</a:t>
            </a:r>
            <a:r>
              <a:rPr lang="en-US" sz="2400" dirty="0"/>
              <a:t> </a:t>
            </a:r>
            <a:r>
              <a:rPr lang="en-US" sz="2400" dirty="0" err="1"/>
              <a:t>vazifalar</a:t>
            </a:r>
            <a:r>
              <a:rPr lang="en-US" sz="2400" dirty="0"/>
              <a:t> </a:t>
            </a:r>
            <a:r>
              <a:rPr lang="en-US" sz="2400" dirty="0" err="1"/>
              <a:t>belgilanadi</a:t>
            </a:r>
            <a:r>
              <a:rPr lang="en-US" sz="2400" dirty="0"/>
              <a:t>. </a:t>
            </a:r>
            <a:r>
              <a:rPr lang="en-US" sz="2400" dirty="0" err="1"/>
              <a:t>Qo‘yilgan</a:t>
            </a:r>
            <a:r>
              <a:rPr lang="en-US" sz="2400" dirty="0"/>
              <a:t> </a:t>
            </a:r>
            <a:r>
              <a:rPr lang="en-US" sz="2400" dirty="0" err="1"/>
              <a:t>ilmiy</a:t>
            </a:r>
            <a:r>
              <a:rPr lang="en-US" sz="2400" dirty="0"/>
              <a:t> </a:t>
            </a:r>
            <a:r>
              <a:rPr lang="en-US" sz="2400" dirty="0" err="1"/>
              <a:t>vazifalarni</a:t>
            </a:r>
            <a:r>
              <a:rPr lang="en-US" sz="2400" dirty="0"/>
              <a:t> </a:t>
            </a:r>
            <a:r>
              <a:rPr lang="en-US" sz="2400" dirty="0" err="1"/>
              <a:t>to‘liq</a:t>
            </a:r>
            <a:r>
              <a:rPr lang="en-US" sz="2400" dirty="0"/>
              <a:t> </a:t>
            </a:r>
            <a:r>
              <a:rPr lang="en-US" sz="2400" dirty="0" err="1"/>
              <a:t>amalga</a:t>
            </a:r>
            <a:r>
              <a:rPr lang="en-US" sz="2400" dirty="0"/>
              <a:t> </a:t>
            </a:r>
            <a:r>
              <a:rPr lang="en-US" sz="2400" dirty="0" err="1"/>
              <a:t>oshirilgan</a:t>
            </a:r>
            <a:r>
              <a:rPr lang="en-US" sz="2400" dirty="0"/>
              <a:t> </a:t>
            </a:r>
            <a:r>
              <a:rPr lang="en-US" sz="2400" dirty="0" err="1"/>
              <a:t>taqdirdagina</a:t>
            </a:r>
            <a:r>
              <a:rPr lang="en-US" sz="2400" dirty="0"/>
              <a:t> </a:t>
            </a:r>
            <a:r>
              <a:rPr lang="en-US" sz="2400" dirty="0" err="1"/>
              <a:t>maqsad</a:t>
            </a:r>
            <a:r>
              <a:rPr lang="en-US" sz="2400" dirty="0"/>
              <a:t> </a:t>
            </a:r>
            <a:r>
              <a:rPr lang="en-US" sz="2400" dirty="0" err="1"/>
              <a:t>bajarilgan</a:t>
            </a:r>
            <a:r>
              <a:rPr lang="en-US" sz="2400" dirty="0"/>
              <a:t> </a:t>
            </a:r>
            <a:r>
              <a:rPr lang="en-US" sz="2400" dirty="0" err="1"/>
              <a:t>bo‘ladi</a:t>
            </a:r>
            <a:r>
              <a:rPr lang="en-US" sz="2400" dirty="0"/>
              <a:t>. </a:t>
            </a:r>
          </a:p>
          <a:p>
            <a:pPr marL="0" indent="0" algn="just">
              <a:spcBef>
                <a:spcPts val="0"/>
              </a:spcBef>
              <a:buNone/>
              <a:tabLst>
                <a:tab pos="447675" algn="l"/>
              </a:tabLst>
            </a:pPr>
            <a:r>
              <a:rPr lang="uz-Cyrl-UZ" sz="2400" dirty="0" smtClean="0"/>
              <a:t>Tadqiqot </a:t>
            </a:r>
            <a:r>
              <a:rPr lang="uz-Cyrl-UZ" sz="2400" dirty="0"/>
              <a:t>ishining birinchi bobi asosan maqsad va vazifalarni qo‘yilishi bilan yakunlanadi. Umuman olganda </a:t>
            </a:r>
            <a:r>
              <a:rPr lang="uz-Cyrl-UZ" sz="2400" b="1" i="1" dirty="0">
                <a:solidFill>
                  <a:schemeClr val="accent1"/>
                </a:solidFill>
              </a:rPr>
              <a:t>ilmiy-tadqiqot ishining birinchi bobi</a:t>
            </a:r>
            <a:r>
              <a:rPr lang="uz-Cyrl-UZ" sz="2400" i="1" dirty="0">
                <a:solidFill>
                  <a:schemeClr val="accent1"/>
                </a:solidFill>
              </a:rPr>
              <a:t> </a:t>
            </a:r>
            <a:r>
              <a:rPr lang="en-US" sz="2400" i="1" dirty="0" smtClean="0">
                <a:solidFill>
                  <a:schemeClr val="accent1"/>
                </a:solidFill>
              </a:rPr>
              <a:t> </a:t>
            </a:r>
            <a:r>
              <a:rPr lang="uz-Cyrl-UZ" sz="2400" dirty="0" smtClean="0"/>
              <a:t>quyidagi </a:t>
            </a:r>
            <a:r>
              <a:rPr lang="uz-Cyrl-UZ" sz="2400" dirty="0"/>
              <a:t>qismlarni o‘z ichiga olishi maqsadga muvofiqdir: </a:t>
            </a:r>
            <a:endParaRPr lang="ru-RU" sz="2400" dirty="0"/>
          </a:p>
          <a:p>
            <a:pPr marL="0" indent="0" algn="just">
              <a:spcBef>
                <a:spcPts val="0"/>
              </a:spcBef>
              <a:buNone/>
              <a:tabLst>
                <a:tab pos="447675" algn="l"/>
              </a:tabLst>
            </a:pPr>
            <a:r>
              <a:rPr lang="uz-Cyrl-UZ" sz="2400" dirty="0"/>
              <a:t>	</a:t>
            </a:r>
            <a:r>
              <a:rPr lang="en-US" sz="2400" dirty="0"/>
              <a:t>- </a:t>
            </a:r>
            <a:r>
              <a:rPr lang="en-US" sz="2400" dirty="0" err="1"/>
              <a:t>ilmiy</a:t>
            </a:r>
            <a:r>
              <a:rPr lang="en-US" sz="2400" dirty="0"/>
              <a:t> masala </a:t>
            </a:r>
            <a:r>
              <a:rPr lang="en-US" sz="2400" dirty="0" err="1"/>
              <a:t>va</a:t>
            </a:r>
            <a:r>
              <a:rPr lang="en-US" sz="2400" dirty="0"/>
              <a:t> </a:t>
            </a:r>
            <a:r>
              <a:rPr lang="en-US" sz="2400" dirty="0" err="1"/>
              <a:t>muammoning</a:t>
            </a:r>
            <a:r>
              <a:rPr lang="en-US" sz="2400" dirty="0"/>
              <a:t> </a:t>
            </a:r>
            <a:r>
              <a:rPr lang="en-US" sz="2400" dirty="0" err="1"/>
              <a:t>dolzarbligini</a:t>
            </a:r>
            <a:r>
              <a:rPr lang="en-US" sz="2400" dirty="0"/>
              <a:t> </a:t>
            </a:r>
            <a:r>
              <a:rPr lang="en-US" sz="2400" dirty="0" err="1"/>
              <a:t>asoslash</a:t>
            </a:r>
            <a:r>
              <a:rPr lang="en-US" sz="2400" dirty="0"/>
              <a:t>; </a:t>
            </a:r>
            <a:endParaRPr lang="ru-RU" sz="2400" dirty="0"/>
          </a:p>
          <a:p>
            <a:pPr marL="0" indent="0" algn="just">
              <a:spcBef>
                <a:spcPts val="0"/>
              </a:spcBef>
              <a:buNone/>
              <a:tabLst>
                <a:tab pos="447675" algn="l"/>
              </a:tabLst>
            </a:pPr>
            <a:r>
              <a:rPr lang="en-US" sz="2400" dirty="0"/>
              <a:t>	- </a:t>
            </a:r>
            <a:r>
              <a:rPr lang="en-US" sz="2400" dirty="0" err="1"/>
              <a:t>mavzu</a:t>
            </a:r>
            <a:r>
              <a:rPr lang="en-US" sz="2400" dirty="0"/>
              <a:t> </a:t>
            </a:r>
            <a:r>
              <a:rPr lang="en-US" sz="2400" dirty="0" err="1"/>
              <a:t>bo‘yicha</a:t>
            </a:r>
            <a:r>
              <a:rPr lang="en-US" sz="2400" dirty="0"/>
              <a:t> </a:t>
            </a:r>
            <a:r>
              <a:rPr lang="en-US" sz="2400" dirty="0" err="1"/>
              <a:t>mavjud</a:t>
            </a:r>
            <a:r>
              <a:rPr lang="en-US" sz="2400" dirty="0"/>
              <a:t> </a:t>
            </a:r>
            <a:r>
              <a:rPr lang="en-US" sz="2400" dirty="0" err="1"/>
              <a:t>ilmiy</a:t>
            </a:r>
            <a:r>
              <a:rPr lang="en-US" sz="2400" dirty="0"/>
              <a:t> </a:t>
            </a:r>
            <a:r>
              <a:rPr lang="en-US" sz="2400" dirty="0" err="1"/>
              <a:t>izlanishlarni</a:t>
            </a:r>
            <a:r>
              <a:rPr lang="en-US" sz="2400" dirty="0"/>
              <a:t> </a:t>
            </a:r>
            <a:r>
              <a:rPr lang="en-US" sz="2400" dirty="0" err="1"/>
              <a:t>to‘liq</a:t>
            </a:r>
            <a:r>
              <a:rPr lang="en-US" sz="2400" dirty="0"/>
              <a:t> </a:t>
            </a:r>
            <a:r>
              <a:rPr lang="en-US" sz="2400" dirty="0" err="1"/>
              <a:t>tanqidiy</a:t>
            </a:r>
            <a:r>
              <a:rPr lang="en-US" sz="2400" dirty="0"/>
              <a:t> </a:t>
            </a:r>
            <a:r>
              <a:rPr lang="en-US" sz="2400" dirty="0" err="1"/>
              <a:t>tahlili</a:t>
            </a:r>
            <a:r>
              <a:rPr lang="en-US" sz="2400" dirty="0"/>
              <a:t>. </a:t>
            </a:r>
            <a:r>
              <a:rPr lang="en-US" sz="2400" dirty="0" err="1" smtClean="0"/>
              <a:t>Har</a:t>
            </a:r>
            <a:r>
              <a:rPr lang="en-US" sz="2400" dirty="0" smtClean="0"/>
              <a:t> </a:t>
            </a:r>
            <a:r>
              <a:rPr lang="en-US" sz="2400" dirty="0" err="1"/>
              <a:t>bir</a:t>
            </a:r>
            <a:r>
              <a:rPr lang="en-US" sz="2400" dirty="0"/>
              <a:t> </a:t>
            </a:r>
            <a:r>
              <a:rPr lang="en-US" sz="2400" dirty="0" err="1"/>
              <a:t>manba</a:t>
            </a:r>
            <a:r>
              <a:rPr lang="en-US" sz="2400" dirty="0"/>
              <a:t> </a:t>
            </a:r>
            <a:r>
              <a:rPr lang="en-US" sz="2400" dirty="0" err="1"/>
              <a:t>bo‘yicha</a:t>
            </a:r>
            <a:r>
              <a:rPr lang="en-US" sz="2400" dirty="0"/>
              <a:t> </a:t>
            </a:r>
            <a:r>
              <a:rPr lang="en-US" sz="2400" dirty="0" err="1"/>
              <a:t>olimning</a:t>
            </a:r>
            <a:r>
              <a:rPr lang="en-US" sz="2400" dirty="0"/>
              <a:t> </a:t>
            </a:r>
            <a:r>
              <a:rPr lang="en-US" sz="2400" dirty="0" err="1"/>
              <a:t>olgan</a:t>
            </a:r>
            <a:r>
              <a:rPr lang="en-US" sz="2400" dirty="0"/>
              <a:t> </a:t>
            </a:r>
            <a:r>
              <a:rPr lang="en-US" sz="2400" dirty="0" err="1"/>
              <a:t>ilmiy</a:t>
            </a:r>
            <a:r>
              <a:rPr lang="en-US" sz="2400" dirty="0"/>
              <a:t> </a:t>
            </a:r>
            <a:r>
              <a:rPr lang="en-US" sz="2400" dirty="0" err="1"/>
              <a:t>natijalari</a:t>
            </a:r>
            <a:r>
              <a:rPr lang="en-US" sz="2400" dirty="0"/>
              <a:t> </a:t>
            </a:r>
            <a:r>
              <a:rPr lang="en-US" sz="2400" dirty="0" err="1"/>
              <a:t>batafsil</a:t>
            </a:r>
            <a:r>
              <a:rPr lang="en-US" sz="2400" dirty="0"/>
              <a:t> </a:t>
            </a:r>
            <a:r>
              <a:rPr lang="en-US" sz="2400" dirty="0" err="1"/>
              <a:t>tahlil</a:t>
            </a:r>
            <a:r>
              <a:rPr lang="en-US" sz="2400" dirty="0"/>
              <a:t> </a:t>
            </a:r>
            <a:r>
              <a:rPr lang="en-US" sz="2400" dirty="0" err="1"/>
              <a:t>qilinadi</a:t>
            </a:r>
            <a:r>
              <a:rPr lang="en-US" sz="2400" dirty="0"/>
              <a:t> (</a:t>
            </a:r>
            <a:r>
              <a:rPr lang="en-US" sz="2400" dirty="0" err="1"/>
              <a:t>ilmiy</a:t>
            </a:r>
            <a:r>
              <a:rPr lang="en-US" sz="2400" dirty="0"/>
              <a:t> </a:t>
            </a:r>
            <a:r>
              <a:rPr lang="en-US" sz="2400" dirty="0" err="1"/>
              <a:t>yangiligi</a:t>
            </a:r>
            <a:r>
              <a:rPr lang="en-US" sz="2400" dirty="0"/>
              <a:t>, </a:t>
            </a:r>
            <a:r>
              <a:rPr lang="en-US" sz="2400" dirty="0" err="1"/>
              <a:t>mohiyati</a:t>
            </a:r>
            <a:r>
              <a:rPr lang="en-US" sz="2400" dirty="0"/>
              <a:t>, </a:t>
            </a:r>
            <a:r>
              <a:rPr lang="en-US" sz="2400" dirty="0" err="1"/>
              <a:t>yutuq</a:t>
            </a:r>
            <a:r>
              <a:rPr lang="en-US" sz="2400" dirty="0"/>
              <a:t> - </a:t>
            </a:r>
            <a:r>
              <a:rPr lang="en-US" sz="2400" dirty="0" err="1"/>
              <a:t>kamchiligi</a:t>
            </a:r>
            <a:r>
              <a:rPr lang="en-US" sz="2400" dirty="0"/>
              <a:t>, </a:t>
            </a:r>
            <a:r>
              <a:rPr lang="en-US" sz="2400" dirty="0" err="1"/>
              <a:t>aniqligi</a:t>
            </a:r>
            <a:r>
              <a:rPr lang="en-US" sz="2400" dirty="0"/>
              <a:t> </a:t>
            </a:r>
            <a:r>
              <a:rPr lang="en-US" sz="2400" dirty="0" err="1"/>
              <a:t>va</a:t>
            </a:r>
            <a:r>
              <a:rPr lang="en-US" sz="2400" dirty="0"/>
              <a:t> </a:t>
            </a:r>
            <a:r>
              <a:rPr lang="en-US" sz="2400" dirty="0" err="1"/>
              <a:t>to‘liqligi</a:t>
            </a:r>
            <a:r>
              <a:rPr lang="en-US" sz="2400" dirty="0"/>
              <a:t>); 		</a:t>
            </a:r>
            <a:endParaRPr lang="ru-RU" sz="2400" dirty="0"/>
          </a:p>
        </p:txBody>
      </p:sp>
    </p:spTree>
    <p:extLst>
      <p:ext uri="{BB962C8B-B14F-4D97-AF65-F5344CB8AC3E}">
        <p14:creationId xmlns:p14="http://schemas.microsoft.com/office/powerpoint/2010/main" val="2612506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22514" y="404950"/>
            <a:ext cx="10972800" cy="4969636"/>
          </a:xfrm>
        </p:spPr>
        <p:txBody>
          <a:bodyPr>
            <a:noAutofit/>
          </a:bodyPr>
          <a:lstStyle/>
          <a:p>
            <a:pPr marL="0" indent="0" algn="just">
              <a:spcBef>
                <a:spcPts val="0"/>
              </a:spcBef>
              <a:buNone/>
              <a:tabLst>
                <a:tab pos="447675" algn="l"/>
              </a:tabLst>
            </a:pPr>
            <a:r>
              <a:rPr lang="en-US" sz="2400" dirty="0"/>
              <a:t>	- </a:t>
            </a:r>
            <a:r>
              <a:rPr lang="en-US" sz="2400" dirty="0" err="1"/>
              <a:t>texnik</a:t>
            </a:r>
            <a:r>
              <a:rPr lang="en-US" sz="2400" dirty="0"/>
              <a:t> </a:t>
            </a:r>
            <a:r>
              <a:rPr lang="en-US" sz="2400" dirty="0" err="1"/>
              <a:t>va</a:t>
            </a:r>
            <a:r>
              <a:rPr lang="en-US" sz="2400" dirty="0"/>
              <a:t> </a:t>
            </a:r>
            <a:r>
              <a:rPr lang="en-US" sz="2400" dirty="0" err="1"/>
              <a:t>texnologik</a:t>
            </a:r>
            <a:r>
              <a:rPr lang="en-US" sz="2400" dirty="0"/>
              <a:t> </a:t>
            </a:r>
            <a:r>
              <a:rPr lang="en-US" sz="2400" dirty="0" err="1"/>
              <a:t>ishlanmalarni</a:t>
            </a:r>
            <a:r>
              <a:rPr lang="en-US" sz="2400" dirty="0"/>
              <a:t> </a:t>
            </a:r>
            <a:r>
              <a:rPr lang="en-US" sz="2400" dirty="0" err="1"/>
              <a:t>to‘liq</a:t>
            </a:r>
            <a:r>
              <a:rPr lang="en-US" sz="2400" dirty="0"/>
              <a:t> </a:t>
            </a:r>
            <a:r>
              <a:rPr lang="en-US" sz="2400" dirty="0" err="1"/>
              <a:t>tafsiloti</a:t>
            </a:r>
            <a:r>
              <a:rPr lang="en-US" sz="2400" dirty="0"/>
              <a:t>, </a:t>
            </a:r>
            <a:r>
              <a:rPr lang="en-US" sz="2400" dirty="0" err="1"/>
              <a:t>yutuq</a:t>
            </a:r>
            <a:r>
              <a:rPr lang="en-US" sz="2400" dirty="0"/>
              <a:t> -</a:t>
            </a:r>
            <a:r>
              <a:rPr lang="en-US" sz="2400" dirty="0" err="1"/>
              <a:t>kamchiliklari</a:t>
            </a:r>
            <a:r>
              <a:rPr lang="en-US" sz="2400" dirty="0"/>
              <a:t> </a:t>
            </a:r>
            <a:r>
              <a:rPr lang="en-US" sz="2400" dirty="0" err="1"/>
              <a:t>tahlili</a:t>
            </a:r>
            <a:r>
              <a:rPr lang="en-US" sz="2400" dirty="0"/>
              <a:t>. </a:t>
            </a:r>
            <a:r>
              <a:rPr lang="en-US" sz="2400" dirty="0" err="1"/>
              <a:t>Bunda</a:t>
            </a:r>
            <a:r>
              <a:rPr lang="en-US" sz="2400" dirty="0"/>
              <a:t> </a:t>
            </a:r>
            <a:r>
              <a:rPr lang="en-US" sz="2400" dirty="0" err="1"/>
              <a:t>har</a:t>
            </a:r>
            <a:r>
              <a:rPr lang="en-US" sz="2400" dirty="0"/>
              <a:t> </a:t>
            </a:r>
            <a:r>
              <a:rPr lang="en-US" sz="2400" dirty="0" err="1"/>
              <a:t>bir</a:t>
            </a:r>
            <a:r>
              <a:rPr lang="en-US" sz="2400" dirty="0"/>
              <a:t> </a:t>
            </a:r>
            <a:r>
              <a:rPr lang="en-US" sz="2400" dirty="0" err="1"/>
              <a:t>texnologik</a:t>
            </a:r>
            <a:r>
              <a:rPr lang="en-US" sz="2400" dirty="0"/>
              <a:t> </a:t>
            </a:r>
            <a:r>
              <a:rPr lang="en-US" sz="2400" dirty="0" err="1"/>
              <a:t>mashina</a:t>
            </a:r>
            <a:r>
              <a:rPr lang="en-US" sz="2400" dirty="0"/>
              <a:t>, </a:t>
            </a:r>
            <a:r>
              <a:rPr lang="en-US" sz="2400" dirty="0" err="1"/>
              <a:t>uskuna</a:t>
            </a:r>
            <a:r>
              <a:rPr lang="en-US" sz="2400" dirty="0"/>
              <a:t> (</a:t>
            </a:r>
            <a:r>
              <a:rPr lang="en-US" sz="2400" dirty="0" err="1"/>
              <a:t>ishchi</a:t>
            </a:r>
            <a:r>
              <a:rPr lang="en-US" sz="2400" dirty="0"/>
              <a:t> organ, </a:t>
            </a:r>
            <a:r>
              <a:rPr lang="en-US" sz="2400" dirty="0" err="1"/>
              <a:t>ob’ekt</a:t>
            </a:r>
            <a:r>
              <a:rPr lang="en-US" sz="2400" dirty="0"/>
              <a:t>) </a:t>
            </a:r>
            <a:r>
              <a:rPr lang="en-US" sz="2400" dirty="0" err="1"/>
              <a:t>ishlash</a:t>
            </a:r>
            <a:r>
              <a:rPr lang="en-US" sz="2400" dirty="0"/>
              <a:t> </a:t>
            </a:r>
            <a:r>
              <a:rPr lang="en-US" sz="2400" dirty="0" err="1"/>
              <a:t>prinsipi</a:t>
            </a:r>
            <a:r>
              <a:rPr lang="en-US" sz="2400" dirty="0"/>
              <a:t>, </a:t>
            </a:r>
            <a:r>
              <a:rPr lang="en-US" sz="2400" dirty="0" err="1"/>
              <a:t>texnik</a:t>
            </a:r>
            <a:r>
              <a:rPr lang="en-US" sz="2400" dirty="0"/>
              <a:t> </a:t>
            </a:r>
            <a:r>
              <a:rPr lang="en-US" sz="2400" dirty="0" err="1"/>
              <a:t>va</a:t>
            </a:r>
            <a:r>
              <a:rPr lang="en-US" sz="2400" dirty="0"/>
              <a:t> </a:t>
            </a:r>
            <a:r>
              <a:rPr lang="en-US" sz="2400" dirty="0" err="1"/>
              <a:t>texnologik</a:t>
            </a:r>
            <a:r>
              <a:rPr lang="en-US" sz="2400" dirty="0"/>
              <a:t> </a:t>
            </a:r>
            <a:r>
              <a:rPr lang="en-US" sz="2400" dirty="0" err="1"/>
              <a:t>ko‘rsatkichlari</a:t>
            </a:r>
            <a:r>
              <a:rPr lang="en-US" sz="2400" dirty="0"/>
              <a:t>, </a:t>
            </a:r>
            <a:r>
              <a:rPr lang="en-US" sz="2400" dirty="0" err="1"/>
              <a:t>quvvati</a:t>
            </a:r>
            <a:r>
              <a:rPr lang="en-US" sz="2400" dirty="0"/>
              <a:t>, </a:t>
            </a:r>
            <a:r>
              <a:rPr lang="en-US" sz="2400" dirty="0" err="1"/>
              <a:t>sifatni</a:t>
            </a:r>
            <a:r>
              <a:rPr lang="en-US" sz="2400" dirty="0"/>
              <a:t> </a:t>
            </a:r>
            <a:r>
              <a:rPr lang="en-US" sz="2400" dirty="0" err="1"/>
              <a:t>ta’minlashi</a:t>
            </a:r>
            <a:r>
              <a:rPr lang="en-US" sz="2400" dirty="0"/>
              <a:t> </a:t>
            </a:r>
            <a:r>
              <a:rPr lang="en-US" sz="2400" dirty="0" err="1"/>
              <a:t>kabilar</a:t>
            </a:r>
            <a:r>
              <a:rPr lang="en-US" sz="2400" dirty="0"/>
              <a:t> </a:t>
            </a:r>
            <a:r>
              <a:rPr lang="en-US" sz="2400" dirty="0" err="1"/>
              <a:t>to‘liq</a:t>
            </a:r>
            <a:r>
              <a:rPr lang="en-US" sz="2400" dirty="0"/>
              <a:t> </a:t>
            </a:r>
            <a:r>
              <a:rPr lang="en-US" sz="2400" dirty="0" err="1"/>
              <a:t>tahlil</a:t>
            </a:r>
            <a:r>
              <a:rPr lang="en-US" sz="2400" dirty="0"/>
              <a:t> </a:t>
            </a:r>
            <a:r>
              <a:rPr lang="en-US" sz="2400" dirty="0" err="1"/>
              <a:t>qilinadi</a:t>
            </a:r>
            <a:r>
              <a:rPr lang="en-US" sz="2400" dirty="0"/>
              <a:t>. </a:t>
            </a:r>
            <a:r>
              <a:rPr lang="en-US" sz="2400" dirty="0" err="1"/>
              <a:t>Kamchiliklari</a:t>
            </a:r>
            <a:r>
              <a:rPr lang="en-US" sz="2400" dirty="0"/>
              <a:t> </a:t>
            </a:r>
            <a:r>
              <a:rPr lang="en-US" sz="2400" dirty="0" err="1"/>
              <a:t>belgilab</a:t>
            </a:r>
            <a:r>
              <a:rPr lang="en-US" sz="2400" dirty="0"/>
              <a:t> </a:t>
            </a:r>
            <a:r>
              <a:rPr lang="en-US" sz="2400" dirty="0" err="1"/>
              <a:t>o‘tiladi</a:t>
            </a:r>
            <a:r>
              <a:rPr lang="en-US" sz="2400" dirty="0"/>
              <a:t>; </a:t>
            </a:r>
            <a:endParaRPr lang="ru-RU" sz="2400" dirty="0"/>
          </a:p>
          <a:p>
            <a:pPr marL="0" indent="0" algn="just">
              <a:spcBef>
                <a:spcPts val="0"/>
              </a:spcBef>
              <a:buNone/>
              <a:tabLst>
                <a:tab pos="447675" algn="l"/>
              </a:tabLst>
            </a:pPr>
            <a:r>
              <a:rPr lang="en-US" sz="2400" dirty="0"/>
              <a:t>	- </a:t>
            </a:r>
            <a:r>
              <a:rPr lang="en-US" sz="2400" dirty="0" err="1"/>
              <a:t>mavzu</a:t>
            </a:r>
            <a:r>
              <a:rPr lang="en-US" sz="2400" dirty="0"/>
              <a:t> </a:t>
            </a:r>
            <a:r>
              <a:rPr lang="en-US" sz="2400" dirty="0" err="1"/>
              <a:t>bo‘yicha</a:t>
            </a:r>
            <a:r>
              <a:rPr lang="en-US" sz="2400" dirty="0"/>
              <a:t> </a:t>
            </a:r>
            <a:r>
              <a:rPr lang="en-US" sz="2400" dirty="0" err="1"/>
              <a:t>ilmiy</a:t>
            </a:r>
            <a:r>
              <a:rPr lang="en-US" sz="2400" dirty="0"/>
              <a:t> </a:t>
            </a:r>
            <a:r>
              <a:rPr lang="en-US" sz="2400" dirty="0" err="1"/>
              <a:t>muammo</a:t>
            </a:r>
            <a:r>
              <a:rPr lang="en-US" sz="2400" dirty="0"/>
              <a:t> </a:t>
            </a:r>
            <a:r>
              <a:rPr lang="en-US" sz="2400" dirty="0" err="1"/>
              <a:t>va</a:t>
            </a:r>
            <a:r>
              <a:rPr lang="en-US" sz="2400" dirty="0"/>
              <a:t> </a:t>
            </a:r>
            <a:r>
              <a:rPr lang="en-US" sz="2400" dirty="0" err="1"/>
              <a:t>masalani</a:t>
            </a:r>
            <a:r>
              <a:rPr lang="en-US" sz="2400" dirty="0"/>
              <a:t> </a:t>
            </a:r>
            <a:r>
              <a:rPr lang="en-US" sz="2400" dirty="0" err="1"/>
              <a:t>hal</a:t>
            </a:r>
            <a:r>
              <a:rPr lang="en-US" sz="2400" dirty="0"/>
              <a:t> </a:t>
            </a:r>
            <a:r>
              <a:rPr lang="en-US" sz="2400" dirty="0" err="1"/>
              <a:t>qilish</a:t>
            </a:r>
            <a:r>
              <a:rPr lang="en-US" sz="2400" dirty="0"/>
              <a:t> </a:t>
            </a:r>
            <a:r>
              <a:rPr lang="en-US" sz="2400" dirty="0" err="1"/>
              <a:t>bo‘yicha</a:t>
            </a:r>
            <a:r>
              <a:rPr lang="en-US" sz="2400" dirty="0"/>
              <a:t> </a:t>
            </a:r>
            <a:r>
              <a:rPr lang="en-US" sz="2400" dirty="0" err="1"/>
              <a:t>amalga</a:t>
            </a:r>
            <a:r>
              <a:rPr lang="en-US" sz="2400" dirty="0"/>
              <a:t> </a:t>
            </a:r>
            <a:r>
              <a:rPr lang="en-US" sz="2400" dirty="0" err="1"/>
              <a:t>oshirish</a:t>
            </a:r>
            <a:r>
              <a:rPr lang="en-US" sz="2400" dirty="0"/>
              <a:t> </a:t>
            </a:r>
            <a:r>
              <a:rPr lang="en-US" sz="2400" dirty="0" err="1"/>
              <a:t>mumkin</a:t>
            </a:r>
            <a:r>
              <a:rPr lang="en-US" sz="2400" dirty="0"/>
              <a:t> </a:t>
            </a:r>
            <a:r>
              <a:rPr lang="en-US" sz="2400" dirty="0" err="1"/>
              <a:t>bo‘lgan</a:t>
            </a:r>
            <a:r>
              <a:rPr lang="en-US" sz="2400" dirty="0"/>
              <a:t> </a:t>
            </a:r>
            <a:r>
              <a:rPr lang="en-US" sz="2400" dirty="0" err="1"/>
              <a:t>yechimlarni</a:t>
            </a:r>
            <a:r>
              <a:rPr lang="en-US" sz="2400" dirty="0"/>
              <a:t> </a:t>
            </a:r>
            <a:r>
              <a:rPr lang="en-US" sz="2400" dirty="0" err="1"/>
              <a:t>variantlari</a:t>
            </a:r>
            <a:r>
              <a:rPr lang="en-US" sz="2400" dirty="0"/>
              <a:t> </a:t>
            </a:r>
            <a:r>
              <a:rPr lang="en-US" sz="2400" dirty="0" err="1"/>
              <a:t>tahlil</a:t>
            </a:r>
            <a:r>
              <a:rPr lang="en-US" sz="2400" dirty="0"/>
              <a:t> </a:t>
            </a:r>
            <a:r>
              <a:rPr lang="en-US" sz="2400" dirty="0" err="1"/>
              <a:t>qilinadi</a:t>
            </a:r>
            <a:r>
              <a:rPr lang="en-US" sz="2400" dirty="0"/>
              <a:t> </a:t>
            </a:r>
            <a:r>
              <a:rPr lang="en-US" sz="2400" dirty="0" err="1"/>
              <a:t>va</a:t>
            </a:r>
            <a:r>
              <a:rPr lang="en-US" sz="2400" dirty="0"/>
              <a:t> </a:t>
            </a:r>
            <a:r>
              <a:rPr lang="en-US" sz="2400" dirty="0" err="1"/>
              <a:t>eng</a:t>
            </a:r>
            <a:r>
              <a:rPr lang="en-US" sz="2400" dirty="0"/>
              <a:t> </a:t>
            </a:r>
            <a:r>
              <a:rPr lang="en-US" sz="2400" dirty="0" err="1"/>
              <a:t>maqbuli</a:t>
            </a:r>
            <a:r>
              <a:rPr lang="en-US" sz="2400" dirty="0"/>
              <a:t> </a:t>
            </a:r>
            <a:r>
              <a:rPr lang="en-US" sz="2400" dirty="0" err="1"/>
              <a:t>tanlanadi</a:t>
            </a:r>
            <a:r>
              <a:rPr lang="en-US" sz="2400" dirty="0"/>
              <a:t>; </a:t>
            </a:r>
            <a:endParaRPr lang="ru-RU" sz="2400" dirty="0"/>
          </a:p>
          <a:p>
            <a:pPr marL="0" indent="0" algn="just">
              <a:spcBef>
                <a:spcPts val="0"/>
              </a:spcBef>
              <a:buNone/>
              <a:tabLst>
                <a:tab pos="447675" algn="l"/>
              </a:tabLst>
            </a:pPr>
            <a:r>
              <a:rPr lang="en-US" sz="2400" dirty="0"/>
              <a:t>	- </a:t>
            </a:r>
            <a:r>
              <a:rPr lang="en-US" sz="2400" dirty="0" err="1"/>
              <a:t>maqsad</a:t>
            </a:r>
            <a:r>
              <a:rPr lang="en-US" sz="2400" dirty="0"/>
              <a:t> </a:t>
            </a:r>
            <a:r>
              <a:rPr lang="en-US" sz="2400" dirty="0" err="1"/>
              <a:t>va</a:t>
            </a:r>
            <a:r>
              <a:rPr lang="en-US" sz="2400" dirty="0"/>
              <a:t> </a:t>
            </a:r>
            <a:r>
              <a:rPr lang="en-US" sz="2400" dirty="0" err="1"/>
              <a:t>vazifalar</a:t>
            </a:r>
            <a:r>
              <a:rPr lang="en-US" sz="2400" dirty="0"/>
              <a:t> </a:t>
            </a:r>
            <a:r>
              <a:rPr lang="en-US" sz="2400" dirty="0" err="1"/>
              <a:t>belgilanadi</a:t>
            </a:r>
            <a:r>
              <a:rPr lang="en-US" sz="2400" dirty="0"/>
              <a:t>. </a:t>
            </a:r>
            <a:endParaRPr lang="en-US" sz="2400" dirty="0" smtClean="0"/>
          </a:p>
          <a:p>
            <a:pPr marL="0" indent="447675" algn="just">
              <a:spcBef>
                <a:spcPts val="0"/>
              </a:spcBef>
              <a:buNone/>
              <a:tabLst>
                <a:tab pos="447675" algn="l"/>
              </a:tabLst>
            </a:pPr>
            <a:r>
              <a:rPr lang="en-US" sz="2400" dirty="0" err="1"/>
              <a:t>Texnologik</a:t>
            </a:r>
            <a:r>
              <a:rPr lang="en-US" sz="2400" dirty="0"/>
              <a:t>, </a:t>
            </a:r>
            <a:r>
              <a:rPr lang="en-US" sz="2400" dirty="0" err="1"/>
              <a:t>texnik</a:t>
            </a:r>
            <a:r>
              <a:rPr lang="en-US" sz="2400" dirty="0"/>
              <a:t> </a:t>
            </a:r>
            <a:r>
              <a:rPr lang="en-US" sz="2400" dirty="0" err="1"/>
              <a:t>va</a:t>
            </a:r>
            <a:r>
              <a:rPr lang="en-US" sz="2400" dirty="0"/>
              <a:t> </a:t>
            </a:r>
            <a:r>
              <a:rPr lang="en-US" sz="2400" dirty="0" err="1"/>
              <a:t>boshqa</a:t>
            </a:r>
            <a:r>
              <a:rPr lang="en-US" sz="2400" dirty="0"/>
              <a:t> </a:t>
            </a:r>
            <a:r>
              <a:rPr lang="en-US" sz="2400" dirty="0" err="1"/>
              <a:t>yangilik</a:t>
            </a:r>
            <a:r>
              <a:rPr lang="en-US" sz="2400" dirty="0"/>
              <a:t> </a:t>
            </a:r>
            <a:r>
              <a:rPr lang="en-US" sz="2400" dirty="0" err="1"/>
              <a:t>yoki</a:t>
            </a:r>
            <a:r>
              <a:rPr lang="en-US" sz="2400" dirty="0"/>
              <a:t> </a:t>
            </a:r>
            <a:r>
              <a:rPr lang="en-US" sz="2400" dirty="0" err="1"/>
              <a:t>ijodiy</a:t>
            </a:r>
            <a:r>
              <a:rPr lang="en-US" sz="2400" dirty="0"/>
              <a:t> </a:t>
            </a:r>
            <a:r>
              <a:rPr lang="en-US" sz="2400" dirty="0" err="1"/>
              <a:t>taklif</a:t>
            </a:r>
            <a:r>
              <a:rPr lang="en-US" sz="2400" dirty="0"/>
              <a:t> </a:t>
            </a:r>
            <a:r>
              <a:rPr lang="en-US" sz="2400" dirty="0" err="1"/>
              <a:t>tafsilotida</a:t>
            </a:r>
            <a:r>
              <a:rPr lang="en-US" sz="2400" dirty="0"/>
              <a:t>, </a:t>
            </a:r>
            <a:r>
              <a:rPr lang="en-US" sz="2400" dirty="0" err="1"/>
              <a:t>belgilangan</a:t>
            </a:r>
            <a:r>
              <a:rPr lang="en-US" sz="2400" dirty="0"/>
              <a:t> </a:t>
            </a:r>
            <a:r>
              <a:rPr lang="en-US" sz="2400" dirty="0" err="1"/>
              <a:t>ilmiy</a:t>
            </a:r>
            <a:r>
              <a:rPr lang="en-US" sz="2400" dirty="0"/>
              <a:t> masala </a:t>
            </a:r>
            <a:r>
              <a:rPr lang="en-US" sz="2400" dirty="0" err="1"/>
              <a:t>bo’yicha</a:t>
            </a:r>
            <a:r>
              <a:rPr lang="en-US" sz="2400" dirty="0"/>
              <a:t> </a:t>
            </a:r>
            <a:r>
              <a:rPr lang="en-US" sz="2400" dirty="0" err="1"/>
              <a:t>ilmiy</a:t>
            </a:r>
            <a:r>
              <a:rPr lang="en-US" sz="2400" dirty="0"/>
              <a:t> </a:t>
            </a:r>
            <a:r>
              <a:rPr lang="en-US" sz="2400" dirty="0" err="1"/>
              <a:t>izlanishlarni</a:t>
            </a:r>
            <a:r>
              <a:rPr lang="en-US" sz="2400" dirty="0"/>
              <a:t> </a:t>
            </a:r>
            <a:r>
              <a:rPr lang="en-US" sz="2400" dirty="0" err="1"/>
              <a:t>yangilik</a:t>
            </a:r>
            <a:r>
              <a:rPr lang="en-US" sz="2400" dirty="0"/>
              <a:t> </a:t>
            </a:r>
            <a:r>
              <a:rPr lang="en-US" sz="2400" dirty="0" err="1"/>
              <a:t>darajasi</a:t>
            </a:r>
            <a:r>
              <a:rPr lang="en-US" sz="2400" dirty="0"/>
              <a:t> </a:t>
            </a:r>
            <a:r>
              <a:rPr lang="en-US" sz="2400" dirty="0" err="1"/>
              <a:t>nimalardan</a:t>
            </a:r>
            <a:r>
              <a:rPr lang="en-US" sz="2400" dirty="0"/>
              <a:t> </a:t>
            </a:r>
            <a:r>
              <a:rPr lang="en-US" sz="2400" dirty="0" err="1"/>
              <a:t>iborat</a:t>
            </a:r>
            <a:r>
              <a:rPr lang="en-US" sz="2400" dirty="0"/>
              <a:t> </a:t>
            </a:r>
            <a:r>
              <a:rPr lang="en-US" sz="2400" dirty="0" err="1"/>
              <a:t>bo’lishi</a:t>
            </a:r>
            <a:r>
              <a:rPr lang="en-US" sz="2400" dirty="0"/>
              <a:t> </a:t>
            </a:r>
            <a:r>
              <a:rPr lang="en-US" sz="2400" dirty="0" err="1"/>
              <a:t>ko’rsatib</a:t>
            </a:r>
            <a:r>
              <a:rPr lang="en-US" sz="2400" dirty="0"/>
              <a:t> </a:t>
            </a:r>
            <a:r>
              <a:rPr lang="en-US" sz="2400" dirty="0" err="1"/>
              <a:t>o’tiladi</a:t>
            </a:r>
            <a:r>
              <a:rPr lang="en-US" sz="2400" dirty="0"/>
              <a:t>. </a:t>
            </a:r>
            <a:endParaRPr lang="en-US" sz="2400" dirty="0" smtClean="0"/>
          </a:p>
        </p:txBody>
      </p:sp>
    </p:spTree>
    <p:extLst>
      <p:ext uri="{BB962C8B-B14F-4D97-AF65-F5344CB8AC3E}">
        <p14:creationId xmlns:p14="http://schemas.microsoft.com/office/powerpoint/2010/main" val="1366224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8824" y="352697"/>
            <a:ext cx="11142616" cy="5133703"/>
          </a:xfrm>
        </p:spPr>
        <p:txBody>
          <a:bodyPr>
            <a:noAutofit/>
          </a:bodyPr>
          <a:lstStyle/>
          <a:p>
            <a:pPr marL="0" indent="447675" algn="just">
              <a:lnSpc>
                <a:spcPct val="100000"/>
              </a:lnSpc>
              <a:spcBef>
                <a:spcPts val="0"/>
              </a:spcBef>
              <a:buNone/>
            </a:pPr>
            <a:r>
              <a:rPr lang="en-US" sz="2400" dirty="0" err="1"/>
              <a:t>Bunda</a:t>
            </a:r>
            <a:r>
              <a:rPr lang="en-US" sz="2400" dirty="0"/>
              <a:t> </a:t>
            </a:r>
            <a:r>
              <a:rPr lang="en-US" sz="2400" dirty="0" err="1"/>
              <a:t>mavzu</a:t>
            </a:r>
            <a:r>
              <a:rPr lang="en-US" sz="2400" dirty="0"/>
              <a:t> </a:t>
            </a:r>
            <a:r>
              <a:rPr lang="en-US" sz="2400" dirty="0" err="1"/>
              <a:t>yo’nalish</a:t>
            </a:r>
            <a:r>
              <a:rPr lang="en-US" sz="2400" dirty="0"/>
              <a:t> </a:t>
            </a:r>
            <a:r>
              <a:rPr lang="en-US" sz="2400" dirty="0" err="1"/>
              <a:t>bo’yicha</a:t>
            </a:r>
            <a:r>
              <a:rPr lang="en-US" sz="2400" dirty="0"/>
              <a:t> </a:t>
            </a:r>
            <a:r>
              <a:rPr lang="en-US" sz="2400" dirty="0" err="1"/>
              <a:t>yangi</a:t>
            </a:r>
            <a:r>
              <a:rPr lang="en-US" sz="2400" dirty="0"/>
              <a:t> </a:t>
            </a:r>
            <a:r>
              <a:rPr lang="en-US" sz="2400" dirty="0" err="1"/>
              <a:t>ob’ekt</a:t>
            </a:r>
            <a:r>
              <a:rPr lang="en-US" sz="2400" dirty="0"/>
              <a:t> (</a:t>
            </a:r>
            <a:r>
              <a:rPr lang="en-US" sz="2400" dirty="0" err="1"/>
              <a:t>texnologiya</a:t>
            </a:r>
            <a:r>
              <a:rPr lang="en-US" sz="2400" dirty="0"/>
              <a:t>, </a:t>
            </a:r>
            <a:r>
              <a:rPr lang="en-US" sz="2400" dirty="0" err="1"/>
              <a:t>mashina</a:t>
            </a:r>
            <a:r>
              <a:rPr lang="en-US" sz="2400" dirty="0"/>
              <a:t>, </a:t>
            </a:r>
            <a:r>
              <a:rPr lang="en-US" sz="2400" dirty="0" err="1"/>
              <a:t>uskuna</a:t>
            </a:r>
            <a:r>
              <a:rPr lang="en-US" sz="2400" dirty="0"/>
              <a:t>, </a:t>
            </a:r>
            <a:r>
              <a:rPr lang="en-US" sz="2400" dirty="0" err="1"/>
              <a:t>ixtiro</a:t>
            </a:r>
            <a:r>
              <a:rPr lang="en-US" sz="2400" dirty="0"/>
              <a:t>, patent </a:t>
            </a:r>
            <a:r>
              <a:rPr lang="en-US" sz="2400" dirty="0" err="1"/>
              <a:t>uslub</a:t>
            </a:r>
            <a:r>
              <a:rPr lang="en-US" sz="2400" dirty="0"/>
              <a:t> </a:t>
            </a:r>
            <a:r>
              <a:rPr lang="en-US" sz="2400" dirty="0" err="1"/>
              <a:t>va</a:t>
            </a:r>
            <a:r>
              <a:rPr lang="en-US" sz="2400" dirty="0"/>
              <a:t> </a:t>
            </a:r>
            <a:r>
              <a:rPr lang="en-US" sz="2400" dirty="0" err="1"/>
              <a:t>boshqalar</a:t>
            </a:r>
            <a:r>
              <a:rPr lang="en-US" sz="2400" dirty="0"/>
              <a:t>) </a:t>
            </a:r>
            <a:r>
              <a:rPr lang="en-US" sz="2400" dirty="0" err="1"/>
              <a:t>bo’yicha</a:t>
            </a:r>
            <a:r>
              <a:rPr lang="en-US" sz="2400" dirty="0"/>
              <a:t> </a:t>
            </a:r>
            <a:r>
              <a:rPr lang="en-US" sz="2400" dirty="0" err="1"/>
              <a:t>ilmiy</a:t>
            </a:r>
            <a:r>
              <a:rPr lang="en-US" sz="2400" dirty="0"/>
              <a:t> </a:t>
            </a:r>
            <a:r>
              <a:rPr lang="en-US" sz="2400" dirty="0" err="1"/>
              <a:t>asoslarni</a:t>
            </a:r>
            <a:r>
              <a:rPr lang="en-US" sz="2400" dirty="0"/>
              <a:t> </a:t>
            </a:r>
            <a:r>
              <a:rPr lang="en-US" sz="2400" dirty="0" err="1"/>
              <a:t>ishlab</a:t>
            </a:r>
            <a:r>
              <a:rPr lang="en-US" sz="2400" dirty="0"/>
              <a:t> </a:t>
            </a:r>
            <a:r>
              <a:rPr lang="en-US" sz="2400" dirty="0" err="1"/>
              <a:t>chiqish</a:t>
            </a:r>
            <a:r>
              <a:rPr lang="en-US" sz="2400" dirty="0"/>
              <a:t>, </a:t>
            </a:r>
            <a:r>
              <a:rPr lang="en-US" sz="2400" dirty="0" err="1"/>
              <a:t>yoki</a:t>
            </a:r>
            <a:r>
              <a:rPr lang="en-US" sz="2400" dirty="0"/>
              <a:t> </a:t>
            </a:r>
            <a:r>
              <a:rPr lang="en-US" sz="2400" dirty="0" err="1"/>
              <a:t>bo’lmasa</a:t>
            </a:r>
            <a:r>
              <a:rPr lang="en-US" sz="2400" dirty="0"/>
              <a:t> </a:t>
            </a:r>
            <a:r>
              <a:rPr lang="en-US" sz="2400" dirty="0" err="1"/>
              <a:t>mavjud</a:t>
            </a:r>
            <a:r>
              <a:rPr lang="en-US" sz="2400" dirty="0"/>
              <a:t> </a:t>
            </a:r>
            <a:r>
              <a:rPr lang="en-US" sz="2400" dirty="0" err="1"/>
              <a:t>ob’ekt</a:t>
            </a:r>
            <a:r>
              <a:rPr lang="en-US" sz="2400" dirty="0"/>
              <a:t> </a:t>
            </a:r>
            <a:r>
              <a:rPr lang="en-US" sz="2400" dirty="0" err="1"/>
              <a:t>uchun</a:t>
            </a:r>
            <a:r>
              <a:rPr lang="en-US" sz="2400" dirty="0"/>
              <a:t> </a:t>
            </a:r>
            <a:r>
              <a:rPr lang="en-US" sz="2400" dirty="0" err="1"/>
              <a:t>yangi</a:t>
            </a:r>
            <a:r>
              <a:rPr lang="en-US" sz="2400" dirty="0"/>
              <a:t> </a:t>
            </a:r>
            <a:r>
              <a:rPr lang="en-US" sz="2400" dirty="0" err="1"/>
              <a:t>nuqtai</a:t>
            </a:r>
            <a:r>
              <a:rPr lang="en-US" sz="2400" dirty="0"/>
              <a:t> </a:t>
            </a:r>
            <a:r>
              <a:rPr lang="en-US" sz="2400" dirty="0" err="1"/>
              <a:t>nazardan</a:t>
            </a:r>
            <a:r>
              <a:rPr lang="en-US" sz="2400" dirty="0"/>
              <a:t> </a:t>
            </a:r>
            <a:r>
              <a:rPr lang="en-US" sz="2400" dirty="0" err="1"/>
              <a:t>ilmiy</a:t>
            </a:r>
            <a:r>
              <a:rPr lang="en-US" sz="2400" dirty="0"/>
              <a:t> </a:t>
            </a:r>
            <a:r>
              <a:rPr lang="en-US" sz="2400" dirty="0" err="1"/>
              <a:t>yondashuvni</a:t>
            </a:r>
            <a:r>
              <a:rPr lang="en-US" sz="2400" dirty="0"/>
              <a:t> </a:t>
            </a:r>
            <a:r>
              <a:rPr lang="en-US" sz="2400" dirty="0" err="1"/>
              <a:t>amalga</a:t>
            </a:r>
            <a:r>
              <a:rPr lang="en-US" sz="2400" dirty="0"/>
              <a:t> </a:t>
            </a:r>
            <a:r>
              <a:rPr lang="en-US" sz="2400" dirty="0" err="1"/>
              <a:t>oshirish</a:t>
            </a:r>
            <a:r>
              <a:rPr lang="en-US" sz="2400" dirty="0"/>
              <a:t> </a:t>
            </a:r>
            <a:r>
              <a:rPr lang="en-US" sz="2400" dirty="0" err="1"/>
              <a:t>kerak</a:t>
            </a:r>
            <a:r>
              <a:rPr lang="en-US" sz="2400" dirty="0"/>
              <a:t> </a:t>
            </a:r>
            <a:r>
              <a:rPr lang="en-US" sz="2400" dirty="0" err="1"/>
              <a:t>bo’ladi</a:t>
            </a:r>
            <a:r>
              <a:rPr lang="en-US" sz="2400" dirty="0"/>
              <a:t>. </a:t>
            </a:r>
            <a:r>
              <a:rPr lang="en-US" sz="2400" dirty="0" err="1"/>
              <a:t>Har</a:t>
            </a:r>
            <a:r>
              <a:rPr lang="en-US" sz="2400" dirty="0"/>
              <a:t> </a:t>
            </a:r>
            <a:r>
              <a:rPr lang="en-US" sz="2400" dirty="0" err="1"/>
              <a:t>ikkala</a:t>
            </a:r>
            <a:r>
              <a:rPr lang="en-US" sz="2400" dirty="0"/>
              <a:t> </a:t>
            </a:r>
            <a:r>
              <a:rPr lang="en-US" sz="2400" dirty="0" err="1"/>
              <a:t>holda</a:t>
            </a:r>
            <a:r>
              <a:rPr lang="en-US" sz="2400" dirty="0"/>
              <a:t> ham </a:t>
            </a:r>
            <a:r>
              <a:rPr lang="en-US" sz="2400" dirty="0" err="1"/>
              <a:t>ilmiy</a:t>
            </a:r>
            <a:r>
              <a:rPr lang="en-US" sz="2400" dirty="0"/>
              <a:t> </a:t>
            </a:r>
            <a:r>
              <a:rPr lang="en-US" sz="2400" dirty="0" err="1"/>
              <a:t>yangilik</a:t>
            </a:r>
            <a:r>
              <a:rPr lang="en-US" sz="2400" dirty="0"/>
              <a:t> </a:t>
            </a:r>
            <a:r>
              <a:rPr lang="en-US" sz="2400" dirty="0" err="1"/>
              <a:t>darajasi</a:t>
            </a:r>
            <a:r>
              <a:rPr lang="en-US" sz="2400" dirty="0"/>
              <a:t> - </a:t>
            </a:r>
            <a:r>
              <a:rPr lang="en-US" sz="2400" dirty="0" err="1"/>
              <a:t>asosiy</a:t>
            </a:r>
            <a:r>
              <a:rPr lang="en-US" sz="2400" dirty="0"/>
              <a:t> </a:t>
            </a:r>
            <a:r>
              <a:rPr lang="en-US" sz="2400" dirty="0" err="1"/>
              <a:t>ko’rsatkich</a:t>
            </a:r>
            <a:r>
              <a:rPr lang="en-US" sz="2400" dirty="0"/>
              <a:t> </a:t>
            </a:r>
            <a:r>
              <a:rPr lang="en-US" sz="2400" dirty="0" err="1"/>
              <a:t>bo’lib</a:t>
            </a:r>
            <a:r>
              <a:rPr lang="en-US" sz="2400" dirty="0"/>
              <a:t>, </a:t>
            </a:r>
            <a:r>
              <a:rPr lang="en-US" sz="2400" dirty="0" err="1"/>
              <a:t>ilmga</a:t>
            </a:r>
            <a:r>
              <a:rPr lang="en-US" sz="2400" dirty="0"/>
              <a:t> </a:t>
            </a:r>
            <a:r>
              <a:rPr lang="en-US" sz="2400" dirty="0" err="1"/>
              <a:t>qo’shilgan</a:t>
            </a:r>
            <a:r>
              <a:rPr lang="en-US" sz="2400" dirty="0"/>
              <a:t> </a:t>
            </a:r>
            <a:r>
              <a:rPr lang="en-US" sz="2400" dirty="0" err="1"/>
              <a:t>hissa</a:t>
            </a:r>
            <a:r>
              <a:rPr lang="en-US" sz="2400" dirty="0"/>
              <a:t> </a:t>
            </a:r>
            <a:r>
              <a:rPr lang="en-US" sz="2400" dirty="0" err="1"/>
              <a:t>ishni</a:t>
            </a:r>
            <a:r>
              <a:rPr lang="en-US" sz="2400" dirty="0"/>
              <a:t> </a:t>
            </a:r>
            <a:r>
              <a:rPr lang="en-US" sz="2400" dirty="0" err="1"/>
              <a:t>baholovchi</a:t>
            </a:r>
            <a:r>
              <a:rPr lang="en-US" sz="2400" dirty="0"/>
              <a:t> </a:t>
            </a:r>
            <a:r>
              <a:rPr lang="en-US" sz="2400" dirty="0" err="1"/>
              <a:t>mezon</a:t>
            </a:r>
            <a:r>
              <a:rPr lang="en-US" sz="2400" dirty="0"/>
              <a:t> </a:t>
            </a:r>
            <a:r>
              <a:rPr lang="en-US" sz="2400" dirty="0" err="1"/>
              <a:t>bo’lib</a:t>
            </a:r>
            <a:r>
              <a:rPr lang="en-US" sz="2400" dirty="0"/>
              <a:t> </a:t>
            </a:r>
            <a:r>
              <a:rPr lang="en-US" sz="2400" dirty="0" err="1"/>
              <a:t>hisoblanadi</a:t>
            </a:r>
            <a:r>
              <a:rPr lang="en-US" sz="2400" dirty="0"/>
              <a:t>. </a:t>
            </a:r>
            <a:r>
              <a:rPr lang="en-US" sz="2400" dirty="0" err="1"/>
              <a:t>Taklif</a:t>
            </a:r>
            <a:r>
              <a:rPr lang="en-US" sz="2400" dirty="0"/>
              <a:t> </a:t>
            </a:r>
            <a:r>
              <a:rPr lang="en-US" sz="2400" dirty="0" err="1"/>
              <a:t>qilinayotgan</a:t>
            </a:r>
            <a:r>
              <a:rPr lang="en-US" sz="2400" dirty="0"/>
              <a:t> </a:t>
            </a:r>
            <a:r>
              <a:rPr lang="en-US" sz="2400" dirty="0" err="1"/>
              <a:t>texnik</a:t>
            </a:r>
            <a:r>
              <a:rPr lang="en-US" sz="2400" dirty="0"/>
              <a:t> </a:t>
            </a:r>
            <a:r>
              <a:rPr lang="en-US" sz="2400" dirty="0" err="1"/>
              <a:t>yoki</a:t>
            </a:r>
            <a:r>
              <a:rPr lang="en-US" sz="2400" dirty="0"/>
              <a:t> </a:t>
            </a:r>
            <a:r>
              <a:rPr lang="en-US" sz="2400" dirty="0" err="1"/>
              <a:t>texnologik</a:t>
            </a:r>
            <a:r>
              <a:rPr lang="en-US" sz="2400" dirty="0"/>
              <a:t> </a:t>
            </a:r>
            <a:r>
              <a:rPr lang="en-US" sz="2400" dirty="0" err="1"/>
              <a:t>yangilikni</a:t>
            </a:r>
            <a:r>
              <a:rPr lang="en-US" sz="2400" dirty="0"/>
              <a:t> </a:t>
            </a:r>
            <a:r>
              <a:rPr lang="en-US" sz="2400" dirty="0" err="1"/>
              <a:t>o’ziga</a:t>
            </a:r>
            <a:r>
              <a:rPr lang="en-US" sz="2400" dirty="0"/>
              <a:t> </a:t>
            </a:r>
            <a:r>
              <a:rPr lang="en-US" sz="2400" dirty="0" err="1"/>
              <a:t>xos</a:t>
            </a:r>
            <a:r>
              <a:rPr lang="en-US" sz="2400" dirty="0"/>
              <a:t> </a:t>
            </a:r>
            <a:r>
              <a:rPr lang="en-US" sz="2400" dirty="0" err="1"/>
              <a:t>tomonlari</a:t>
            </a:r>
            <a:r>
              <a:rPr lang="en-US" sz="2400" dirty="0"/>
              <a:t> </a:t>
            </a:r>
            <a:r>
              <a:rPr lang="en-US" sz="2400" dirty="0" err="1"/>
              <a:t>tahlili</a:t>
            </a:r>
            <a:r>
              <a:rPr lang="en-US" sz="2400" dirty="0"/>
              <a:t> </a:t>
            </a:r>
            <a:r>
              <a:rPr lang="en-US" sz="2400" dirty="0" err="1"/>
              <a:t>keltiriladi</a:t>
            </a:r>
            <a:r>
              <a:rPr lang="en-US" sz="2400" dirty="0"/>
              <a:t> </a:t>
            </a:r>
            <a:r>
              <a:rPr lang="en-US" sz="2400" dirty="0" err="1"/>
              <a:t>va</a:t>
            </a:r>
            <a:r>
              <a:rPr lang="en-US" sz="2400" dirty="0"/>
              <a:t> </a:t>
            </a:r>
            <a:r>
              <a:rPr lang="en-US" sz="2400" dirty="0" err="1"/>
              <a:t>uni</a:t>
            </a:r>
            <a:r>
              <a:rPr lang="en-US" sz="2400" dirty="0"/>
              <a:t> </a:t>
            </a:r>
            <a:r>
              <a:rPr lang="en-US" sz="2400" dirty="0" err="1"/>
              <a:t>afzalliklari</a:t>
            </a:r>
            <a:r>
              <a:rPr lang="en-US" sz="2400" dirty="0"/>
              <a:t> </a:t>
            </a:r>
            <a:r>
              <a:rPr lang="en-US" sz="2400" dirty="0" err="1"/>
              <a:t>rejalashtirilgan</a:t>
            </a:r>
            <a:r>
              <a:rPr lang="en-US" sz="2400" dirty="0"/>
              <a:t> </a:t>
            </a:r>
            <a:r>
              <a:rPr lang="en-US" sz="2400" dirty="0" err="1"/>
              <a:t>asosda</a:t>
            </a:r>
            <a:r>
              <a:rPr lang="en-US" sz="2400" dirty="0"/>
              <a:t> </a:t>
            </a:r>
            <a:r>
              <a:rPr lang="en-US" sz="2400" dirty="0" err="1"/>
              <a:t>yoritib</a:t>
            </a:r>
            <a:r>
              <a:rPr lang="en-US" sz="2400" dirty="0"/>
              <a:t> </a:t>
            </a:r>
            <a:r>
              <a:rPr lang="en-US" sz="2400" dirty="0" err="1"/>
              <a:t>beriladi</a:t>
            </a:r>
            <a:r>
              <a:rPr lang="en-US" sz="2400" dirty="0"/>
              <a:t>. </a:t>
            </a:r>
          </a:p>
          <a:p>
            <a:pPr marL="0" indent="447675" algn="just">
              <a:lnSpc>
                <a:spcPct val="100000"/>
              </a:lnSpc>
              <a:spcBef>
                <a:spcPts val="0"/>
              </a:spcBef>
              <a:buNone/>
            </a:pPr>
            <a:r>
              <a:rPr lang="en-US" sz="2400" dirty="0"/>
              <a:t>	</a:t>
            </a:r>
            <a:r>
              <a:rPr lang="en-US" sz="2400" dirty="0" err="1"/>
              <a:t>Agarda</a:t>
            </a:r>
            <a:r>
              <a:rPr lang="en-US" sz="2400" dirty="0"/>
              <a:t> </a:t>
            </a:r>
            <a:r>
              <a:rPr lang="en-US" sz="2400" dirty="0" err="1"/>
              <a:t>taklif</a:t>
            </a:r>
            <a:r>
              <a:rPr lang="en-US" sz="2400" dirty="0"/>
              <a:t> </a:t>
            </a:r>
            <a:r>
              <a:rPr lang="en-US" sz="2400" dirty="0" err="1"/>
              <a:t>texnik</a:t>
            </a:r>
            <a:r>
              <a:rPr lang="en-US" sz="2400" dirty="0"/>
              <a:t> </a:t>
            </a:r>
            <a:r>
              <a:rPr lang="en-US" sz="2400" dirty="0" err="1"/>
              <a:t>yoki</a:t>
            </a:r>
            <a:r>
              <a:rPr lang="en-US" sz="2400" dirty="0"/>
              <a:t> </a:t>
            </a:r>
            <a:r>
              <a:rPr lang="en-US" sz="2400" dirty="0" err="1"/>
              <a:t>texnologik</a:t>
            </a:r>
            <a:r>
              <a:rPr lang="en-US" sz="2400" dirty="0"/>
              <a:t> </a:t>
            </a:r>
            <a:r>
              <a:rPr lang="en-US" sz="2400" dirty="0" err="1"/>
              <a:t>yangilikdan</a:t>
            </a:r>
            <a:r>
              <a:rPr lang="en-US" sz="2400" dirty="0"/>
              <a:t>, </a:t>
            </a:r>
            <a:r>
              <a:rPr lang="en-US" sz="2400" dirty="0" err="1"/>
              <a:t>yoki</a:t>
            </a:r>
            <a:r>
              <a:rPr lang="en-US" sz="2400" dirty="0"/>
              <a:t> </a:t>
            </a:r>
            <a:r>
              <a:rPr lang="en-US" sz="2400" dirty="0" err="1"/>
              <a:t>tegishli</a:t>
            </a:r>
            <a:r>
              <a:rPr lang="en-US" sz="2400" dirty="0"/>
              <a:t> </a:t>
            </a:r>
            <a:r>
              <a:rPr lang="en-US" sz="2400" dirty="0" err="1"/>
              <a:t>boshqaruv</a:t>
            </a:r>
            <a:r>
              <a:rPr lang="en-US" sz="2400" dirty="0"/>
              <a:t> </a:t>
            </a:r>
            <a:r>
              <a:rPr lang="en-US" sz="2400" dirty="0" err="1"/>
              <a:t>tizimiga</a:t>
            </a:r>
            <a:r>
              <a:rPr lang="en-US" sz="2400" dirty="0"/>
              <a:t> </a:t>
            </a:r>
            <a:r>
              <a:rPr lang="en-US" sz="2400" dirty="0" err="1"/>
              <a:t>bog’liq</a:t>
            </a:r>
            <a:r>
              <a:rPr lang="en-US" sz="2400" dirty="0"/>
              <a:t> </a:t>
            </a:r>
            <a:r>
              <a:rPr lang="en-US" sz="2400" dirty="0" err="1"/>
              <a:t>bo’lsa</a:t>
            </a:r>
            <a:r>
              <a:rPr lang="en-US" sz="2400" dirty="0"/>
              <a:t> </a:t>
            </a:r>
            <a:r>
              <a:rPr lang="en-US" sz="2400" dirty="0" err="1"/>
              <a:t>uning</a:t>
            </a:r>
            <a:r>
              <a:rPr lang="en-US" sz="2400" dirty="0"/>
              <a:t> </a:t>
            </a:r>
            <a:r>
              <a:rPr lang="en-US" sz="2400" dirty="0" err="1"/>
              <a:t>yangilik</a:t>
            </a:r>
            <a:r>
              <a:rPr lang="en-US" sz="2400" dirty="0"/>
              <a:t> </a:t>
            </a:r>
            <a:r>
              <a:rPr lang="en-US" sz="2400" dirty="0" err="1"/>
              <a:t>darajasi</a:t>
            </a:r>
            <a:r>
              <a:rPr lang="en-US" sz="2400" dirty="0"/>
              <a:t> </a:t>
            </a:r>
            <a:r>
              <a:rPr lang="en-US" sz="2400" dirty="0" err="1"/>
              <a:t>tafsiloti</a:t>
            </a:r>
            <a:r>
              <a:rPr lang="en-US" sz="2400" dirty="0"/>
              <a:t> </a:t>
            </a:r>
            <a:r>
              <a:rPr lang="en-US" sz="2400" dirty="0" err="1"/>
              <a:t>beriladi</a:t>
            </a:r>
            <a:r>
              <a:rPr lang="en-US" sz="2400" dirty="0"/>
              <a:t>, patent (</a:t>
            </a:r>
            <a:r>
              <a:rPr lang="en-US" sz="2400" dirty="0" err="1"/>
              <a:t>ixtiro</a:t>
            </a:r>
            <a:r>
              <a:rPr lang="en-US" sz="2400" dirty="0"/>
              <a:t>, </a:t>
            </a:r>
            <a:r>
              <a:rPr lang="en-US" sz="2400" dirty="0" smtClean="0"/>
              <a:t>model</a:t>
            </a:r>
            <a:r>
              <a:rPr lang="ru-RU" sz="2400" dirty="0" smtClean="0"/>
              <a:t> </a:t>
            </a:r>
            <a:r>
              <a:rPr lang="en-US" sz="2400" dirty="0" err="1"/>
              <a:t>va</a:t>
            </a:r>
            <a:r>
              <a:rPr lang="en-US" sz="2400" dirty="0"/>
              <a:t> </a:t>
            </a:r>
            <a:r>
              <a:rPr lang="en-US" sz="2400" dirty="0" err="1"/>
              <a:t>boshqalar</a:t>
            </a:r>
            <a:r>
              <a:rPr lang="en-US" sz="2400" dirty="0"/>
              <a:t>) </a:t>
            </a:r>
            <a:r>
              <a:rPr lang="en-US" sz="2400" dirty="0" err="1"/>
              <a:t>olish</a:t>
            </a:r>
            <a:r>
              <a:rPr lang="en-US" sz="2400" dirty="0"/>
              <a:t> </a:t>
            </a:r>
            <a:r>
              <a:rPr lang="en-US" sz="2400" dirty="0" err="1"/>
              <a:t>mumkinligi</a:t>
            </a:r>
            <a:r>
              <a:rPr lang="en-US" sz="2400" dirty="0"/>
              <a:t> </a:t>
            </a:r>
            <a:r>
              <a:rPr lang="en-US" sz="2400" dirty="0" err="1"/>
              <a:t>belgilanadi</a:t>
            </a:r>
            <a:r>
              <a:rPr lang="en-US" sz="2400" dirty="0"/>
              <a:t>. </a:t>
            </a:r>
          </a:p>
          <a:p>
            <a:pPr marL="0" indent="447675" algn="just">
              <a:lnSpc>
                <a:spcPct val="100000"/>
              </a:lnSpc>
              <a:spcBef>
                <a:spcPts val="0"/>
              </a:spcBef>
              <a:buNone/>
            </a:pPr>
            <a:r>
              <a:rPr lang="en-US" sz="2400" dirty="0"/>
              <a:t>	</a:t>
            </a:r>
            <a:r>
              <a:rPr lang="en-US" sz="2400" dirty="0" err="1"/>
              <a:t>SHuningdek</a:t>
            </a:r>
            <a:r>
              <a:rPr lang="en-US" sz="2400" dirty="0"/>
              <a:t> </a:t>
            </a:r>
            <a:r>
              <a:rPr lang="en-US" sz="2400" dirty="0" err="1"/>
              <a:t>masalani</a:t>
            </a:r>
            <a:r>
              <a:rPr lang="en-US" sz="2400" dirty="0"/>
              <a:t> </a:t>
            </a:r>
            <a:r>
              <a:rPr lang="en-US" sz="2400" dirty="0" err="1"/>
              <a:t>yechimida</a:t>
            </a:r>
            <a:r>
              <a:rPr lang="en-US" sz="2400" dirty="0"/>
              <a:t> </a:t>
            </a:r>
            <a:r>
              <a:rPr lang="en-US" sz="2400" dirty="0" err="1"/>
              <a:t>yangi</a:t>
            </a:r>
            <a:r>
              <a:rPr lang="en-US" sz="2400" dirty="0"/>
              <a:t> </a:t>
            </a:r>
            <a:r>
              <a:rPr lang="en-US" sz="2400" dirty="0" err="1"/>
              <a:t>ilmiy</a:t>
            </a:r>
            <a:r>
              <a:rPr lang="en-US" sz="2400" dirty="0"/>
              <a:t> </a:t>
            </a:r>
            <a:r>
              <a:rPr lang="en-US" sz="2400" dirty="0" err="1"/>
              <a:t>yondashuv</a:t>
            </a:r>
            <a:r>
              <a:rPr lang="en-US" sz="2400" dirty="0"/>
              <a:t>, </a:t>
            </a:r>
            <a:r>
              <a:rPr lang="en-US" sz="2400" dirty="0" err="1"/>
              <a:t>yoki</a:t>
            </a:r>
            <a:r>
              <a:rPr lang="en-US" sz="2400" dirty="0"/>
              <a:t> </a:t>
            </a:r>
            <a:r>
              <a:rPr lang="en-US" sz="2400" dirty="0" err="1"/>
              <a:t>masalani</a:t>
            </a:r>
            <a:r>
              <a:rPr lang="en-US" sz="2400" dirty="0"/>
              <a:t> </a:t>
            </a:r>
            <a:r>
              <a:rPr lang="en-US" sz="2400" dirty="0" err="1"/>
              <a:t>yechishda</a:t>
            </a:r>
            <a:r>
              <a:rPr lang="en-US" sz="2400" dirty="0"/>
              <a:t> </a:t>
            </a:r>
            <a:r>
              <a:rPr lang="en-US" sz="2400" dirty="0" err="1"/>
              <a:t>qo’shimcha</a:t>
            </a:r>
            <a:r>
              <a:rPr lang="en-US" sz="2400" dirty="0"/>
              <a:t> </a:t>
            </a:r>
            <a:r>
              <a:rPr lang="en-US" sz="2400" dirty="0" err="1"/>
              <a:t>uslub</a:t>
            </a:r>
            <a:r>
              <a:rPr lang="en-US" sz="2400" dirty="0"/>
              <a:t> </a:t>
            </a:r>
            <a:r>
              <a:rPr lang="en-US" sz="2400" dirty="0" err="1"/>
              <a:t>taklif</a:t>
            </a:r>
            <a:r>
              <a:rPr lang="en-US" sz="2400" dirty="0"/>
              <a:t> </a:t>
            </a:r>
            <a:r>
              <a:rPr lang="en-US" sz="2400" dirty="0" err="1"/>
              <a:t>qilinishi</a:t>
            </a:r>
            <a:r>
              <a:rPr lang="en-US" sz="2400" dirty="0"/>
              <a:t>, </a:t>
            </a:r>
            <a:r>
              <a:rPr lang="en-US" sz="2400" dirty="0" err="1"/>
              <a:t>soha</a:t>
            </a:r>
            <a:r>
              <a:rPr lang="en-US" sz="2400" dirty="0"/>
              <a:t> </a:t>
            </a:r>
            <a:r>
              <a:rPr lang="en-US" sz="2400" dirty="0" err="1"/>
              <a:t>ilmiga</a:t>
            </a:r>
            <a:r>
              <a:rPr lang="en-US" sz="2400" dirty="0"/>
              <a:t> </a:t>
            </a:r>
            <a:r>
              <a:rPr lang="en-US" sz="2400" dirty="0" err="1"/>
              <a:t>qo’shiladigan</a:t>
            </a:r>
            <a:r>
              <a:rPr lang="en-US" sz="2400" dirty="0"/>
              <a:t> </a:t>
            </a:r>
            <a:r>
              <a:rPr lang="en-US" sz="2400" dirty="0" err="1"/>
              <a:t>ilmiy</a:t>
            </a:r>
            <a:r>
              <a:rPr lang="en-US" sz="2400" dirty="0"/>
              <a:t> </a:t>
            </a:r>
            <a:r>
              <a:rPr lang="en-US" sz="2400" dirty="0" err="1"/>
              <a:t>hissa</a:t>
            </a:r>
            <a:r>
              <a:rPr lang="en-US" sz="2400" dirty="0"/>
              <a:t> </a:t>
            </a:r>
            <a:r>
              <a:rPr lang="en-US" sz="2400" dirty="0" err="1"/>
              <a:t>qandayligi</a:t>
            </a:r>
            <a:r>
              <a:rPr lang="en-US" sz="2400" dirty="0"/>
              <a:t> </a:t>
            </a:r>
            <a:r>
              <a:rPr lang="en-US" sz="2400" dirty="0" err="1"/>
              <a:t>ko’rsatiladi</a:t>
            </a:r>
            <a:r>
              <a:rPr lang="en-US" sz="2400" dirty="0" smtClean="0"/>
              <a:t>.</a:t>
            </a:r>
            <a:endParaRPr lang="en-US" sz="2400" dirty="0"/>
          </a:p>
        </p:txBody>
      </p:sp>
    </p:spTree>
    <p:extLst>
      <p:ext uri="{BB962C8B-B14F-4D97-AF65-F5344CB8AC3E}">
        <p14:creationId xmlns:p14="http://schemas.microsoft.com/office/powerpoint/2010/main" val="34705480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92586" y="252947"/>
            <a:ext cx="7291705" cy="441960"/>
          </a:xfrm>
          <a:prstGeom prst="rect">
            <a:avLst/>
          </a:prstGeom>
        </p:spPr>
        <p:txBody>
          <a:bodyPr wrap="square">
            <a:spAutoFit/>
          </a:bodyPr>
          <a:lstStyle/>
          <a:p>
            <a:pPr>
              <a:spcAft>
                <a:spcPts val="0"/>
              </a:spcAft>
            </a:pPr>
            <a:r>
              <a:rPr lang="uz-Cyrl-UZ" sz="2400" b="1" kern="1200">
                <a:solidFill>
                  <a:srgbClr val="000000"/>
                </a:solidFill>
                <a:effectLst/>
                <a:latin typeface="Arial" panose="020B0604020202020204" pitchFamily="34" charset="0"/>
                <a:ea typeface="Times New Roman" panose="02020603050405020304" pitchFamily="18" charset="0"/>
              </a:rPr>
              <a:t>TADQIQOTNING MAQSADI VA VAZIFALARI:</a:t>
            </a:r>
            <a:endParaRPr lang="ru-RU" sz="120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390293" y="694907"/>
            <a:ext cx="10917044" cy="646331"/>
          </a:xfrm>
          <a:prstGeom prst="rect">
            <a:avLst/>
          </a:prstGeom>
        </p:spPr>
        <p:txBody>
          <a:bodyPr wrap="square">
            <a:spAutoFit/>
          </a:bodyPr>
          <a:lstStyle/>
          <a:p>
            <a:pPr algn="just">
              <a:spcAft>
                <a:spcPts val="0"/>
              </a:spcAft>
            </a:pPr>
            <a:r>
              <a:rPr lang="uz-Cyrl-UZ" sz="1800" b="1" kern="1200">
                <a:solidFill>
                  <a:srgbClr val="000000"/>
                </a:solidFill>
                <a:effectLst/>
                <a:latin typeface="Arial" panose="020B0604020202020204" pitchFamily="34" charset="0"/>
                <a:ea typeface="Times New Roman" panose="02020603050405020304" pitchFamily="18" charset="0"/>
              </a:rPr>
              <a:t>O’zbekiston yo’l-iqlim sharoitida foydalaniladigan avtomobillar benzinli dvigatellarining </a:t>
            </a:r>
            <a:r>
              <a:rPr lang="uz-Cyrl-UZ" sz="1800" b="1" i="1" kern="1200">
                <a:solidFill>
                  <a:srgbClr val="000000"/>
                </a:solidFill>
                <a:effectLst/>
                <a:latin typeface="Arial" panose="020B0604020202020204" pitchFamily="34" charset="0"/>
                <a:ea typeface="Times New Roman" panose="02020603050405020304" pitchFamily="18" charset="0"/>
              </a:rPr>
              <a:t>injektorli ta’minot tizimi ekspluatatsion ishonchliligini oshirish uchun ratsional usullar</a:t>
            </a:r>
            <a:r>
              <a:rPr lang="uz-Cyrl-UZ" sz="1800" b="1" kern="1200">
                <a:solidFill>
                  <a:srgbClr val="000000"/>
                </a:solidFill>
                <a:effectLst/>
                <a:latin typeface="Arial" panose="020B0604020202020204" pitchFamily="34" charset="0"/>
                <a:ea typeface="Times New Roman" panose="02020603050405020304" pitchFamily="18" charset="0"/>
              </a:rPr>
              <a:t> yaratish.</a:t>
            </a:r>
            <a:endParaRPr lang="ru-RU" sz="1200">
              <a:effectLst/>
              <a:latin typeface="Times New Roman" panose="02020603050405020304" pitchFamily="18" charset="0"/>
              <a:ea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2377247206"/>
              </p:ext>
            </p:extLst>
          </p:nvPr>
        </p:nvGraphicFramePr>
        <p:xfrm>
          <a:off x="256478" y="1341238"/>
          <a:ext cx="11273883" cy="43904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086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1" y="522515"/>
            <a:ext cx="10396882" cy="1576508"/>
          </a:xfrm>
        </p:spPr>
        <p:txBody>
          <a:bodyPr>
            <a:normAutofit/>
          </a:bodyPr>
          <a:lstStyle/>
          <a:p>
            <a:pPr lvl="0" algn="ctr"/>
            <a:r>
              <a:rPr lang="en-US" sz="4000" b="1" dirty="0" smtClean="0"/>
              <a:t>2. </a:t>
            </a:r>
            <a:r>
              <a:rPr lang="en-US" sz="4000" b="1" dirty="0" err="1" smtClean="0"/>
              <a:t>O‘tkazilgan</a:t>
            </a:r>
            <a:r>
              <a:rPr lang="en-US" sz="4000" b="1" dirty="0" smtClean="0"/>
              <a:t> </a:t>
            </a:r>
            <a:r>
              <a:rPr lang="en-US" sz="4000" b="1" dirty="0" err="1"/>
              <a:t>tadqiqotlarni</a:t>
            </a:r>
            <a:r>
              <a:rPr lang="en-US" sz="4000" b="1" dirty="0"/>
              <a:t> </a:t>
            </a:r>
            <a:r>
              <a:rPr lang="en-US" sz="4000" b="1" dirty="0" err="1"/>
              <a:t>metodologik</a:t>
            </a:r>
            <a:r>
              <a:rPr lang="en-US" sz="4000" b="1" dirty="0"/>
              <a:t> </a:t>
            </a:r>
            <a:r>
              <a:rPr lang="en-US" sz="4000" b="1" dirty="0" err="1"/>
              <a:t>asoslanganligini</a:t>
            </a:r>
            <a:r>
              <a:rPr lang="en-US" sz="4000" b="1" dirty="0"/>
              <a:t> </a:t>
            </a:r>
            <a:r>
              <a:rPr lang="en-US" sz="4000" b="1" dirty="0" err="1" smtClean="0"/>
              <a:t>baholash</a:t>
            </a:r>
            <a:endParaRPr lang="ru-RU" sz="3600" dirty="0"/>
          </a:p>
        </p:txBody>
      </p:sp>
      <p:sp>
        <p:nvSpPr>
          <p:cNvPr id="3" name="Объект 2"/>
          <p:cNvSpPr>
            <a:spLocks noGrp="1"/>
          </p:cNvSpPr>
          <p:nvPr>
            <p:ph sz="quarter" idx="13"/>
          </p:nvPr>
        </p:nvSpPr>
        <p:spPr>
          <a:xfrm>
            <a:off x="809897" y="1981459"/>
            <a:ext cx="10272786" cy="3348188"/>
          </a:xfrm>
        </p:spPr>
        <p:txBody>
          <a:bodyPr>
            <a:normAutofit/>
          </a:bodyPr>
          <a:lstStyle/>
          <a:p>
            <a:pPr marL="0" indent="447675" algn="just">
              <a:buNone/>
            </a:pPr>
            <a:r>
              <a:rPr lang="uz-Cyrl-UZ" sz="2400" dirty="0"/>
              <a:t>Tadqiqotchi muammo mavzusi bo‘yicha bajariladigan ilmiy izlanishlarni qaysi uslublar qo‘llab amalga oshirishi muhim hisoblanadi. Bunda izlanuvchini o‘zi qo‘llaniladigan uslublarni o‘zlashtirganlik darajasi, shuningdek ushbu uslublarni tanlash sabablarini isbotlab berishi lozim bo‘ladi.</a:t>
            </a:r>
            <a:endParaRPr lang="ru-RU" sz="2400" dirty="0"/>
          </a:p>
        </p:txBody>
      </p:sp>
    </p:spTree>
    <p:extLst>
      <p:ext uri="{BB962C8B-B14F-4D97-AF65-F5344CB8AC3E}">
        <p14:creationId xmlns:p14="http://schemas.microsoft.com/office/powerpoint/2010/main" val="2473875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90575" y="391885"/>
            <a:ext cx="10334625" cy="5081451"/>
          </a:xfrm>
        </p:spPr>
        <p:txBody>
          <a:bodyPr>
            <a:noAutofit/>
          </a:bodyPr>
          <a:lstStyle/>
          <a:p>
            <a:pPr marL="0" indent="447675" algn="just">
              <a:lnSpc>
                <a:spcPct val="100000"/>
              </a:lnSpc>
              <a:spcBef>
                <a:spcPts val="0"/>
              </a:spcBef>
              <a:buNone/>
              <a:tabLst>
                <a:tab pos="447675" algn="l"/>
              </a:tabLst>
            </a:pPr>
            <a:r>
              <a:rPr lang="en-US" sz="2400" dirty="0" smtClean="0"/>
              <a:t> </a:t>
            </a:r>
            <a:r>
              <a:rPr lang="en-US" sz="2400" dirty="0" err="1"/>
              <a:t>Nazariy</a:t>
            </a:r>
            <a:r>
              <a:rPr lang="en-US" sz="2400" dirty="0"/>
              <a:t> </a:t>
            </a:r>
            <a:r>
              <a:rPr lang="en-US" sz="2400" dirty="0" err="1"/>
              <a:t>izlanishlar</a:t>
            </a:r>
            <a:r>
              <a:rPr lang="en-US" sz="2400" dirty="0"/>
              <a:t> </a:t>
            </a:r>
            <a:r>
              <a:rPr lang="en-US" sz="2400" dirty="0" err="1"/>
              <a:t>bo’yicha</a:t>
            </a:r>
            <a:r>
              <a:rPr lang="en-US" sz="2400" dirty="0"/>
              <a:t> </a:t>
            </a:r>
            <a:r>
              <a:rPr lang="en-US" sz="2400" dirty="0" err="1"/>
              <a:t>quyidagi</a:t>
            </a:r>
            <a:r>
              <a:rPr lang="en-US" sz="2400" dirty="0"/>
              <a:t> </a:t>
            </a:r>
            <a:r>
              <a:rPr lang="en-US" sz="2400" dirty="0" err="1"/>
              <a:t>uslublarni</a:t>
            </a:r>
            <a:r>
              <a:rPr lang="en-US" sz="2400" dirty="0"/>
              <a:t> </a:t>
            </a:r>
            <a:r>
              <a:rPr lang="en-US" sz="2400" dirty="0" err="1"/>
              <a:t>bilish</a:t>
            </a:r>
            <a:r>
              <a:rPr lang="en-US" sz="2400" dirty="0"/>
              <a:t> </a:t>
            </a:r>
            <a:r>
              <a:rPr lang="en-US" sz="2400" dirty="0" err="1"/>
              <a:t>va</a:t>
            </a:r>
            <a:r>
              <a:rPr lang="en-US" sz="2400" dirty="0"/>
              <a:t> </a:t>
            </a:r>
            <a:r>
              <a:rPr lang="en-US" sz="2400" dirty="0" err="1"/>
              <a:t>taqqoslay</a:t>
            </a:r>
            <a:r>
              <a:rPr lang="en-US" sz="2400" dirty="0"/>
              <a:t> </a:t>
            </a:r>
            <a:r>
              <a:rPr lang="en-US" sz="2400" dirty="0" err="1"/>
              <a:t>olish</a:t>
            </a:r>
            <a:r>
              <a:rPr lang="en-US" sz="2400" dirty="0"/>
              <a:t> </a:t>
            </a:r>
            <a:r>
              <a:rPr lang="en-US" sz="2400" dirty="0" err="1"/>
              <a:t>kerak</a:t>
            </a:r>
            <a:r>
              <a:rPr lang="en-US" sz="2400" dirty="0"/>
              <a:t> </a:t>
            </a:r>
            <a:r>
              <a:rPr lang="en-US" sz="2400" dirty="0" err="1"/>
              <a:t>bo’ladi</a:t>
            </a:r>
            <a:r>
              <a:rPr lang="en-US" sz="2400" dirty="0"/>
              <a:t>: </a:t>
            </a:r>
          </a:p>
          <a:p>
            <a:pPr marL="0" indent="447675" algn="just">
              <a:lnSpc>
                <a:spcPct val="100000"/>
              </a:lnSpc>
              <a:spcBef>
                <a:spcPts val="0"/>
              </a:spcBef>
              <a:buNone/>
              <a:tabLst>
                <a:tab pos="447675" algn="l"/>
              </a:tabLst>
            </a:pPr>
            <a:r>
              <a:rPr lang="en-US" sz="2400" dirty="0" smtClean="0"/>
              <a:t>- </a:t>
            </a:r>
            <a:r>
              <a:rPr lang="en-US" sz="2400" i="1" dirty="0" err="1"/>
              <a:t>Hisob</a:t>
            </a:r>
            <a:r>
              <a:rPr lang="en-US" sz="2400" i="1" dirty="0"/>
              <a:t> </a:t>
            </a:r>
            <a:r>
              <a:rPr lang="en-US" sz="2400" i="1" dirty="0" err="1"/>
              <a:t>sxemalarini</a:t>
            </a:r>
            <a:r>
              <a:rPr lang="en-US" sz="2400" i="1" dirty="0"/>
              <a:t> </a:t>
            </a:r>
            <a:r>
              <a:rPr lang="en-US" sz="2400" i="1" dirty="0" err="1"/>
              <a:t>tuzish</a:t>
            </a:r>
            <a:r>
              <a:rPr lang="en-US" sz="2400" i="1" dirty="0"/>
              <a:t> </a:t>
            </a:r>
            <a:r>
              <a:rPr lang="en-US" sz="2400" i="1" dirty="0" err="1"/>
              <a:t>usullari</a:t>
            </a:r>
            <a:r>
              <a:rPr lang="en-US" sz="2400" i="1" dirty="0"/>
              <a:t>.</a:t>
            </a:r>
          </a:p>
          <a:p>
            <a:pPr marL="0" indent="447675" algn="just">
              <a:lnSpc>
                <a:spcPct val="100000"/>
              </a:lnSpc>
              <a:spcBef>
                <a:spcPts val="0"/>
              </a:spcBef>
              <a:buNone/>
              <a:tabLst>
                <a:tab pos="447675" algn="l"/>
              </a:tabLst>
            </a:pPr>
            <a:r>
              <a:rPr lang="en-US" sz="2400" dirty="0" err="1" smtClean="0"/>
              <a:t>Har</a:t>
            </a:r>
            <a:r>
              <a:rPr lang="en-US" sz="2400" dirty="0" smtClean="0"/>
              <a:t> </a:t>
            </a:r>
            <a:r>
              <a:rPr lang="en-US" sz="2400" dirty="0" err="1"/>
              <a:t>bir</a:t>
            </a:r>
            <a:r>
              <a:rPr lang="en-US" sz="2400" dirty="0"/>
              <a:t> </a:t>
            </a:r>
            <a:r>
              <a:rPr lang="en-US" sz="2400" dirty="0" err="1"/>
              <a:t>hisob</a:t>
            </a:r>
            <a:r>
              <a:rPr lang="en-US" sz="2400" dirty="0"/>
              <a:t> </a:t>
            </a:r>
            <a:r>
              <a:rPr lang="en-US" sz="2400" dirty="0" err="1"/>
              <a:t>sxemasini</a:t>
            </a:r>
            <a:r>
              <a:rPr lang="en-US" sz="2400" dirty="0"/>
              <a:t> </a:t>
            </a:r>
            <a:r>
              <a:rPr lang="en-US" sz="2400" dirty="0" err="1"/>
              <a:t>tuzishda</a:t>
            </a:r>
            <a:r>
              <a:rPr lang="en-US" sz="2400" dirty="0"/>
              <a:t> </a:t>
            </a:r>
            <a:r>
              <a:rPr lang="en-US" sz="2400" dirty="0" err="1"/>
              <a:t>parametrlarni</a:t>
            </a:r>
            <a:r>
              <a:rPr lang="en-US" sz="2400" dirty="0"/>
              <a:t> </a:t>
            </a:r>
            <a:r>
              <a:rPr lang="en-US" sz="2400" dirty="0" err="1"/>
              <a:t>hisobga</a:t>
            </a:r>
            <a:r>
              <a:rPr lang="en-US" sz="2400" dirty="0"/>
              <a:t> </a:t>
            </a:r>
            <a:r>
              <a:rPr lang="en-US" sz="2400" dirty="0" err="1"/>
              <a:t>olish</a:t>
            </a:r>
            <a:r>
              <a:rPr lang="en-US" sz="2400" dirty="0"/>
              <a:t> </a:t>
            </a:r>
            <a:r>
              <a:rPr lang="en-US" sz="2400" dirty="0" err="1"/>
              <a:t>va</a:t>
            </a:r>
            <a:r>
              <a:rPr lang="en-US" sz="2400" dirty="0"/>
              <a:t> </a:t>
            </a:r>
            <a:r>
              <a:rPr lang="en-US" sz="2400" dirty="0" err="1"/>
              <a:t>olinmasligi</a:t>
            </a:r>
            <a:r>
              <a:rPr lang="en-US" sz="2400" dirty="0"/>
              <a:t> </a:t>
            </a:r>
            <a:r>
              <a:rPr lang="en-US" sz="2400" dirty="0" err="1"/>
              <a:t>sabablarini</a:t>
            </a:r>
            <a:r>
              <a:rPr lang="en-US" sz="2400" dirty="0"/>
              <a:t> </a:t>
            </a:r>
            <a:r>
              <a:rPr lang="en-US" sz="2400" dirty="0" err="1"/>
              <a:t>ko’rsata</a:t>
            </a:r>
            <a:r>
              <a:rPr lang="en-US" sz="2400" dirty="0"/>
              <a:t> </a:t>
            </a:r>
            <a:r>
              <a:rPr lang="en-US" sz="2400" dirty="0" err="1"/>
              <a:t>olishi</a:t>
            </a:r>
            <a:r>
              <a:rPr lang="en-US" sz="2400" dirty="0"/>
              <a:t>, </a:t>
            </a:r>
            <a:r>
              <a:rPr lang="en-US" sz="2400" dirty="0" err="1"/>
              <a:t>hamda</a:t>
            </a:r>
            <a:r>
              <a:rPr lang="en-US" sz="2400" dirty="0"/>
              <a:t> </a:t>
            </a:r>
            <a:r>
              <a:rPr lang="en-US" sz="2400" dirty="0" err="1"/>
              <a:t>keltirish</a:t>
            </a:r>
            <a:r>
              <a:rPr lang="en-US" sz="2400" dirty="0"/>
              <a:t> (</a:t>
            </a:r>
            <a:r>
              <a:rPr lang="en-US" sz="2400" dirty="0" err="1"/>
              <a:t>massa</a:t>
            </a:r>
            <a:r>
              <a:rPr lang="en-US" sz="2400" dirty="0"/>
              <a:t>, </a:t>
            </a:r>
            <a:r>
              <a:rPr lang="en-US" sz="2400" dirty="0" err="1"/>
              <a:t>kuch</a:t>
            </a:r>
            <a:r>
              <a:rPr lang="en-US" sz="2400" dirty="0"/>
              <a:t>, moment, </a:t>
            </a:r>
            <a:r>
              <a:rPr lang="en-US" sz="2400" dirty="0" err="1"/>
              <a:t>qayishqoqlik</a:t>
            </a:r>
            <a:r>
              <a:rPr lang="en-US" sz="2400" dirty="0"/>
              <a:t> </a:t>
            </a:r>
            <a:r>
              <a:rPr lang="en-US" sz="2400" dirty="0" err="1"/>
              <a:t>va</a:t>
            </a:r>
            <a:r>
              <a:rPr lang="en-US" sz="2400" dirty="0"/>
              <a:t> </a:t>
            </a:r>
            <a:r>
              <a:rPr lang="en-US" sz="2400" dirty="0" err="1"/>
              <a:t>boshqalar</a:t>
            </a:r>
            <a:r>
              <a:rPr lang="en-US" sz="2400" dirty="0"/>
              <a:t>) </a:t>
            </a:r>
            <a:r>
              <a:rPr lang="en-US" sz="2400" dirty="0" err="1"/>
              <a:t>usullarini</a:t>
            </a:r>
            <a:r>
              <a:rPr lang="en-US" sz="2400" dirty="0"/>
              <a:t> </a:t>
            </a:r>
            <a:r>
              <a:rPr lang="en-US" sz="2400" dirty="0" err="1"/>
              <a:t>mukammal</a:t>
            </a:r>
            <a:r>
              <a:rPr lang="en-US" sz="2400" dirty="0"/>
              <a:t> </a:t>
            </a:r>
            <a:r>
              <a:rPr lang="en-US" sz="2400" dirty="0" err="1"/>
              <a:t>isbotlay</a:t>
            </a:r>
            <a:r>
              <a:rPr lang="en-US" sz="2400" dirty="0"/>
              <a:t> </a:t>
            </a:r>
            <a:r>
              <a:rPr lang="en-US" sz="2400" dirty="0" err="1"/>
              <a:t>olishi</a:t>
            </a:r>
            <a:r>
              <a:rPr lang="en-US" sz="2400" dirty="0"/>
              <a:t> </a:t>
            </a:r>
            <a:r>
              <a:rPr lang="en-US" sz="2400" dirty="0" err="1"/>
              <a:t>zarur</a:t>
            </a:r>
            <a:r>
              <a:rPr lang="en-US" sz="2400" dirty="0"/>
              <a:t>; </a:t>
            </a:r>
          </a:p>
          <a:p>
            <a:pPr marL="0" indent="447675" algn="just">
              <a:lnSpc>
                <a:spcPct val="100000"/>
              </a:lnSpc>
              <a:spcBef>
                <a:spcPts val="0"/>
              </a:spcBef>
              <a:buNone/>
              <a:tabLst>
                <a:tab pos="447675" algn="l"/>
              </a:tabLst>
            </a:pPr>
            <a:r>
              <a:rPr lang="en-US" sz="2400" i="1" dirty="0" smtClean="0"/>
              <a:t>- </a:t>
            </a:r>
            <a:r>
              <a:rPr lang="en-US" sz="2400" i="1" dirty="0" err="1"/>
              <a:t>Matematik</a:t>
            </a:r>
            <a:r>
              <a:rPr lang="en-US" sz="2400" i="1" dirty="0"/>
              <a:t> </a:t>
            </a:r>
            <a:r>
              <a:rPr lang="en-US" sz="2400" i="1" dirty="0" err="1"/>
              <a:t>modellashtirish</a:t>
            </a:r>
            <a:r>
              <a:rPr lang="en-US" sz="2400" i="1" dirty="0"/>
              <a:t> </a:t>
            </a:r>
            <a:r>
              <a:rPr lang="en-US" sz="2400" i="1" dirty="0" err="1"/>
              <a:t>usullari</a:t>
            </a:r>
            <a:r>
              <a:rPr lang="en-US" sz="2400" i="1" dirty="0"/>
              <a:t>. </a:t>
            </a:r>
          </a:p>
          <a:p>
            <a:pPr marL="0" indent="447675" algn="just">
              <a:lnSpc>
                <a:spcPct val="100000"/>
              </a:lnSpc>
              <a:spcBef>
                <a:spcPts val="0"/>
              </a:spcBef>
              <a:buNone/>
              <a:tabLst>
                <a:tab pos="447675" algn="l"/>
              </a:tabLst>
            </a:pPr>
            <a:r>
              <a:rPr lang="en-US" sz="2400" dirty="0" err="1" smtClean="0"/>
              <a:t>Bunda</a:t>
            </a:r>
            <a:r>
              <a:rPr lang="en-US" sz="2400" dirty="0" smtClean="0"/>
              <a:t> </a:t>
            </a:r>
            <a:r>
              <a:rPr lang="en-US" sz="2400" dirty="0" err="1"/>
              <a:t>jarayonlarni</a:t>
            </a:r>
            <a:r>
              <a:rPr lang="en-US" sz="2400" dirty="0"/>
              <a:t> </a:t>
            </a:r>
            <a:r>
              <a:rPr lang="en-US" sz="2400" dirty="0" err="1"/>
              <a:t>elementlarini</a:t>
            </a:r>
            <a:r>
              <a:rPr lang="en-US" sz="2400" dirty="0"/>
              <a:t> </a:t>
            </a:r>
            <a:r>
              <a:rPr lang="en-US" sz="2400" dirty="0" err="1"/>
              <a:t>harakat</a:t>
            </a:r>
            <a:r>
              <a:rPr lang="en-US" sz="2400" dirty="0"/>
              <a:t> </a:t>
            </a:r>
            <a:r>
              <a:rPr lang="en-US" sz="2400" dirty="0" err="1"/>
              <a:t>qonunlari</a:t>
            </a:r>
            <a:r>
              <a:rPr lang="en-US" sz="2400" dirty="0"/>
              <a:t> </a:t>
            </a:r>
            <a:r>
              <a:rPr lang="en-US" sz="2400" dirty="0" err="1"/>
              <a:t>va</a:t>
            </a:r>
            <a:r>
              <a:rPr lang="en-US" sz="2400" dirty="0"/>
              <a:t> </a:t>
            </a:r>
            <a:r>
              <a:rPr lang="en-US" sz="2400" dirty="0" err="1"/>
              <a:t>bog’lanishlarini</a:t>
            </a:r>
            <a:r>
              <a:rPr lang="en-US" sz="2400" dirty="0"/>
              <a:t> </a:t>
            </a:r>
            <a:r>
              <a:rPr lang="en-US" sz="2400" dirty="0" err="1"/>
              <a:t>ifodalovchi</a:t>
            </a:r>
            <a:r>
              <a:rPr lang="en-US" sz="2400" dirty="0"/>
              <a:t> </a:t>
            </a:r>
            <a:r>
              <a:rPr lang="en-US" sz="2400" dirty="0" err="1"/>
              <a:t>formulalari</a:t>
            </a:r>
            <a:r>
              <a:rPr lang="en-US" sz="2400" dirty="0"/>
              <a:t>, </a:t>
            </a:r>
            <a:r>
              <a:rPr lang="en-US" sz="2400" dirty="0" err="1"/>
              <a:t>differentsial</a:t>
            </a:r>
            <a:r>
              <a:rPr lang="en-US" sz="2400" dirty="0"/>
              <a:t> </a:t>
            </a:r>
            <a:r>
              <a:rPr lang="en-US" sz="2400" dirty="0" err="1"/>
              <a:t>tenglamalarni</a:t>
            </a:r>
            <a:r>
              <a:rPr lang="en-US" sz="2400" dirty="0"/>
              <a:t> (</a:t>
            </a:r>
            <a:r>
              <a:rPr lang="en-US" sz="2400" dirty="0" err="1"/>
              <a:t>tenglamalar</a:t>
            </a:r>
            <a:r>
              <a:rPr lang="en-US" sz="2400" dirty="0"/>
              <a:t> </a:t>
            </a:r>
            <a:r>
              <a:rPr lang="en-US" sz="2400" dirty="0" err="1"/>
              <a:t>sistemasini</a:t>
            </a:r>
            <a:r>
              <a:rPr lang="en-US" sz="2400" dirty="0"/>
              <a:t>) </a:t>
            </a:r>
            <a:r>
              <a:rPr lang="en-US" sz="2400" dirty="0" err="1"/>
              <a:t>keltirib</a:t>
            </a:r>
            <a:r>
              <a:rPr lang="en-US" sz="2400" dirty="0"/>
              <a:t> </a:t>
            </a:r>
            <a:r>
              <a:rPr lang="en-US" sz="2400" dirty="0" err="1"/>
              <a:t>chiqarish</a:t>
            </a:r>
            <a:r>
              <a:rPr lang="en-US" sz="2400" dirty="0"/>
              <a:t> </a:t>
            </a:r>
            <a:r>
              <a:rPr lang="en-US" sz="2400" dirty="0" err="1"/>
              <a:t>usullarini</a:t>
            </a:r>
            <a:r>
              <a:rPr lang="en-US" sz="2400" dirty="0"/>
              <a:t> </a:t>
            </a:r>
            <a:r>
              <a:rPr lang="en-US" sz="2400" dirty="0" err="1"/>
              <a:t>bilish</a:t>
            </a:r>
            <a:r>
              <a:rPr lang="en-US" sz="2400" dirty="0"/>
              <a:t> </a:t>
            </a:r>
            <a:r>
              <a:rPr lang="en-US" sz="2400" dirty="0" err="1"/>
              <a:t>kerak</a:t>
            </a:r>
            <a:r>
              <a:rPr lang="en-US" sz="2400" dirty="0"/>
              <a:t> (</a:t>
            </a:r>
            <a:r>
              <a:rPr lang="en-US" sz="2400" dirty="0" err="1"/>
              <a:t>Lagranj</a:t>
            </a:r>
            <a:r>
              <a:rPr lang="en-US" sz="2400" dirty="0"/>
              <a:t> </a:t>
            </a:r>
            <a:r>
              <a:rPr lang="en-US" sz="2400" dirty="0" err="1"/>
              <a:t>tenglamalari</a:t>
            </a:r>
            <a:r>
              <a:rPr lang="en-US" sz="2400" dirty="0"/>
              <a:t>, </a:t>
            </a:r>
            <a:r>
              <a:rPr lang="en-US" sz="2400" dirty="0" err="1"/>
              <a:t>Da’lamber</a:t>
            </a:r>
            <a:r>
              <a:rPr lang="en-US" sz="2400" dirty="0"/>
              <a:t> </a:t>
            </a:r>
            <a:r>
              <a:rPr lang="en-US" sz="2400" dirty="0" err="1"/>
              <a:t>printsipi</a:t>
            </a:r>
            <a:r>
              <a:rPr lang="en-US" sz="2400" dirty="0"/>
              <a:t>, </a:t>
            </a:r>
            <a:r>
              <a:rPr lang="en-US" sz="2400" dirty="0" err="1"/>
              <a:t>to’g’ri</a:t>
            </a:r>
            <a:r>
              <a:rPr lang="en-US" sz="2400" dirty="0"/>
              <a:t> </a:t>
            </a:r>
            <a:r>
              <a:rPr lang="en-US" sz="2400" dirty="0" err="1"/>
              <a:t>va</a:t>
            </a:r>
            <a:r>
              <a:rPr lang="en-US" sz="2400" dirty="0"/>
              <a:t> </a:t>
            </a:r>
            <a:r>
              <a:rPr lang="en-US" sz="2400" dirty="0" err="1"/>
              <a:t>teskari</a:t>
            </a:r>
            <a:r>
              <a:rPr lang="en-US" sz="2400" dirty="0"/>
              <a:t> </a:t>
            </a:r>
            <a:r>
              <a:rPr lang="en-US" sz="2400" dirty="0" err="1"/>
              <a:t>usullar</a:t>
            </a:r>
            <a:r>
              <a:rPr lang="en-US" sz="2400" dirty="0"/>
              <a:t> </a:t>
            </a:r>
            <a:r>
              <a:rPr lang="en-US" sz="2400" dirty="0" err="1"/>
              <a:t>va</a:t>
            </a:r>
            <a:r>
              <a:rPr lang="en-US" sz="2400" dirty="0"/>
              <a:t> </a:t>
            </a:r>
            <a:r>
              <a:rPr lang="en-US" sz="2400" dirty="0" err="1"/>
              <a:t>boshqalar</a:t>
            </a:r>
            <a:r>
              <a:rPr lang="en-US" sz="2400" dirty="0"/>
              <a:t>); </a:t>
            </a:r>
          </a:p>
          <a:p>
            <a:pPr marL="0" indent="447675" algn="just">
              <a:lnSpc>
                <a:spcPct val="100000"/>
              </a:lnSpc>
              <a:spcBef>
                <a:spcPts val="0"/>
              </a:spcBef>
              <a:buNone/>
            </a:pPr>
            <a:r>
              <a:rPr lang="en-US" sz="2400" dirty="0" smtClean="0"/>
              <a:t>                </a:t>
            </a:r>
          </a:p>
        </p:txBody>
      </p:sp>
    </p:spTree>
    <p:extLst>
      <p:ext uri="{BB962C8B-B14F-4D97-AF65-F5344CB8AC3E}">
        <p14:creationId xmlns:p14="http://schemas.microsoft.com/office/powerpoint/2010/main" val="3543256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495300"/>
            <a:ext cx="10394707" cy="4879285"/>
          </a:xfrm>
        </p:spPr>
        <p:txBody>
          <a:bodyPr>
            <a:normAutofit/>
          </a:bodyPr>
          <a:lstStyle/>
          <a:p>
            <a:pPr marL="0" indent="0">
              <a:buNone/>
            </a:pPr>
            <a:r>
              <a:rPr lang="en-US" sz="2400" dirty="0"/>
              <a:t>- </a:t>
            </a:r>
            <a:r>
              <a:rPr lang="en-US" sz="2400" dirty="0" err="1"/>
              <a:t>algebraik</a:t>
            </a:r>
            <a:r>
              <a:rPr lang="en-US" sz="2400" dirty="0"/>
              <a:t> </a:t>
            </a:r>
            <a:r>
              <a:rPr lang="en-US" sz="2400" dirty="0" err="1"/>
              <a:t>va</a:t>
            </a:r>
            <a:r>
              <a:rPr lang="en-US" sz="2400" dirty="0"/>
              <a:t> </a:t>
            </a:r>
            <a:r>
              <a:rPr lang="en-US" sz="2400" dirty="0" err="1"/>
              <a:t>differentsial</a:t>
            </a:r>
            <a:r>
              <a:rPr lang="en-US" sz="2400" dirty="0"/>
              <a:t> </a:t>
            </a:r>
            <a:r>
              <a:rPr lang="en-US" sz="2400" dirty="0" err="1"/>
              <a:t>tenglamalarni</a:t>
            </a:r>
            <a:r>
              <a:rPr lang="en-US" sz="2400" dirty="0"/>
              <a:t> </a:t>
            </a:r>
            <a:r>
              <a:rPr lang="en-US" sz="2400" dirty="0" err="1"/>
              <a:t>yechish</a:t>
            </a:r>
            <a:r>
              <a:rPr lang="en-US" sz="2400" dirty="0"/>
              <a:t> </a:t>
            </a:r>
            <a:r>
              <a:rPr lang="en-US" sz="2400" dirty="0" err="1"/>
              <a:t>usullari</a:t>
            </a:r>
            <a:r>
              <a:rPr lang="en-US" sz="2400" dirty="0"/>
              <a:t> (</a:t>
            </a:r>
            <a:r>
              <a:rPr lang="en-US" sz="2400" dirty="0" err="1"/>
              <a:t>analitik</a:t>
            </a:r>
            <a:r>
              <a:rPr lang="en-US" sz="2400" dirty="0"/>
              <a:t> </a:t>
            </a:r>
            <a:r>
              <a:rPr lang="en-US" sz="2400" dirty="0" err="1"/>
              <a:t>va</a:t>
            </a:r>
            <a:r>
              <a:rPr lang="en-US" sz="2400" dirty="0"/>
              <a:t> </a:t>
            </a:r>
            <a:r>
              <a:rPr lang="en-US" sz="2400" dirty="0" err="1"/>
              <a:t>taqribiy</a:t>
            </a:r>
            <a:r>
              <a:rPr lang="en-US" sz="2400" dirty="0"/>
              <a:t> </a:t>
            </a:r>
            <a:r>
              <a:rPr lang="en-US" sz="2400" dirty="0" err="1"/>
              <a:t>sonli</a:t>
            </a:r>
            <a:r>
              <a:rPr lang="en-US" sz="2400" dirty="0"/>
              <a:t> </a:t>
            </a:r>
            <a:r>
              <a:rPr lang="en-US" sz="2400" dirty="0" err="1"/>
              <a:t>usullar</a:t>
            </a:r>
            <a:r>
              <a:rPr lang="en-US" sz="2400" dirty="0"/>
              <a:t>); </a:t>
            </a:r>
          </a:p>
          <a:p>
            <a:pPr marL="0" indent="0">
              <a:buNone/>
            </a:pPr>
            <a:r>
              <a:rPr lang="en-US" sz="2400" dirty="0"/>
              <a:t>	- </a:t>
            </a:r>
            <a:r>
              <a:rPr lang="en-US" sz="2400" dirty="0" err="1"/>
              <a:t>parametrlarni</a:t>
            </a:r>
            <a:r>
              <a:rPr lang="en-US" sz="2400" dirty="0"/>
              <a:t> </a:t>
            </a:r>
            <a:r>
              <a:rPr lang="en-US" sz="2400" dirty="0" err="1"/>
              <a:t>optimallashtirish</a:t>
            </a:r>
            <a:r>
              <a:rPr lang="en-US" sz="2400" dirty="0"/>
              <a:t> </a:t>
            </a:r>
            <a:r>
              <a:rPr lang="en-US" sz="2400" dirty="0" err="1"/>
              <a:t>usullari</a:t>
            </a:r>
            <a:r>
              <a:rPr lang="en-US" sz="2400" dirty="0"/>
              <a:t>; </a:t>
            </a:r>
          </a:p>
          <a:p>
            <a:pPr marL="0" indent="0">
              <a:buNone/>
            </a:pPr>
            <a:r>
              <a:rPr lang="en-US" sz="2400" dirty="0"/>
              <a:t>	- </a:t>
            </a:r>
            <a:r>
              <a:rPr lang="en-US" sz="2400" dirty="0" err="1"/>
              <a:t>muhandislik</a:t>
            </a:r>
            <a:r>
              <a:rPr lang="en-US" sz="2400" dirty="0"/>
              <a:t> </a:t>
            </a:r>
            <a:r>
              <a:rPr lang="en-US" sz="2400" dirty="0" err="1"/>
              <a:t>hisoblash</a:t>
            </a:r>
            <a:r>
              <a:rPr lang="en-US" sz="2400" dirty="0"/>
              <a:t> </a:t>
            </a:r>
            <a:r>
              <a:rPr lang="en-US" sz="2400" dirty="0" err="1"/>
              <a:t>usullari</a:t>
            </a:r>
            <a:r>
              <a:rPr lang="en-US" sz="2400" dirty="0"/>
              <a:t>; </a:t>
            </a:r>
          </a:p>
          <a:p>
            <a:pPr marL="0" indent="0">
              <a:buNone/>
            </a:pPr>
            <a:r>
              <a:rPr lang="en-US" sz="2400" dirty="0"/>
              <a:t>	- </a:t>
            </a:r>
            <a:r>
              <a:rPr lang="en-US" sz="2400" dirty="0" err="1"/>
              <a:t>bog’lanishlar</a:t>
            </a:r>
            <a:r>
              <a:rPr lang="en-US" sz="2400" dirty="0"/>
              <a:t> (</a:t>
            </a:r>
            <a:r>
              <a:rPr lang="en-US" sz="2400" dirty="0" err="1"/>
              <a:t>grafik</a:t>
            </a:r>
            <a:r>
              <a:rPr lang="en-US" sz="2400" dirty="0"/>
              <a:t>, </a:t>
            </a:r>
            <a:r>
              <a:rPr lang="en-US" sz="2400" dirty="0" err="1"/>
              <a:t>jadvallar</a:t>
            </a:r>
            <a:r>
              <a:rPr lang="en-US" sz="2400" dirty="0"/>
              <a:t> </a:t>
            </a:r>
            <a:r>
              <a:rPr lang="en-US" sz="2400" dirty="0" err="1"/>
              <a:t>va</a:t>
            </a:r>
            <a:r>
              <a:rPr lang="en-US" sz="2400" dirty="0"/>
              <a:t> </a:t>
            </a:r>
            <a:r>
              <a:rPr lang="en-US" sz="2400" dirty="0" err="1"/>
              <a:t>boshqalar</a:t>
            </a:r>
            <a:r>
              <a:rPr lang="en-US" sz="2400" dirty="0"/>
              <a:t>)</a:t>
            </a:r>
            <a:r>
              <a:rPr lang="en-US" sz="2400" dirty="0" err="1"/>
              <a:t>ni</a:t>
            </a:r>
            <a:r>
              <a:rPr lang="en-US" sz="2400" dirty="0"/>
              <a:t> </a:t>
            </a:r>
            <a:r>
              <a:rPr lang="en-US" sz="2400" dirty="0" err="1"/>
              <a:t>hisoblar</a:t>
            </a:r>
            <a:r>
              <a:rPr lang="en-US" sz="2400" dirty="0"/>
              <a:t> </a:t>
            </a:r>
            <a:r>
              <a:rPr lang="en-US" sz="2400" dirty="0" err="1"/>
              <a:t>asosida</a:t>
            </a:r>
            <a:r>
              <a:rPr lang="en-US" sz="2400" dirty="0"/>
              <a:t> </a:t>
            </a:r>
            <a:r>
              <a:rPr lang="en-US" sz="2400" dirty="0" err="1"/>
              <a:t>tuzish</a:t>
            </a:r>
            <a:r>
              <a:rPr lang="en-US" sz="2400" dirty="0"/>
              <a:t> </a:t>
            </a:r>
            <a:r>
              <a:rPr lang="en-US" sz="2400" dirty="0" err="1"/>
              <a:t>usullari</a:t>
            </a:r>
            <a:r>
              <a:rPr lang="en-US" sz="2400" dirty="0"/>
              <a:t>; </a:t>
            </a:r>
          </a:p>
          <a:p>
            <a:pPr marL="0" indent="0">
              <a:buNone/>
            </a:pPr>
            <a:r>
              <a:rPr lang="en-US" sz="2400" dirty="0"/>
              <a:t>	- </a:t>
            </a:r>
            <a:r>
              <a:rPr lang="en-US" sz="2400" dirty="0" err="1"/>
              <a:t>statistik</a:t>
            </a:r>
            <a:r>
              <a:rPr lang="en-US" sz="2400" dirty="0"/>
              <a:t> </a:t>
            </a:r>
            <a:r>
              <a:rPr lang="en-US" sz="2400" dirty="0" err="1"/>
              <a:t>hisoblash</a:t>
            </a:r>
            <a:r>
              <a:rPr lang="en-US" sz="2400" dirty="0"/>
              <a:t> </a:t>
            </a:r>
            <a:r>
              <a:rPr lang="en-US" sz="2400" dirty="0" err="1"/>
              <a:t>usullari</a:t>
            </a:r>
            <a:r>
              <a:rPr lang="en-US" sz="2400" dirty="0"/>
              <a:t> </a:t>
            </a:r>
            <a:r>
              <a:rPr lang="en-US" sz="2400" dirty="0" err="1"/>
              <a:t>va</a:t>
            </a:r>
            <a:r>
              <a:rPr lang="en-US" sz="2400" dirty="0"/>
              <a:t> </a:t>
            </a:r>
            <a:r>
              <a:rPr lang="en-US" sz="2400" dirty="0" err="1"/>
              <a:t>boshqalar</a:t>
            </a:r>
            <a:r>
              <a:rPr lang="en-US" sz="2400" dirty="0"/>
              <a:t>. </a:t>
            </a:r>
          </a:p>
          <a:p>
            <a:pPr marL="0" indent="0">
              <a:buNone/>
            </a:pPr>
            <a:endParaRPr lang="ru-RU" dirty="0"/>
          </a:p>
        </p:txBody>
      </p:sp>
    </p:spTree>
    <p:extLst>
      <p:ext uri="{BB962C8B-B14F-4D97-AF65-F5344CB8AC3E}">
        <p14:creationId xmlns:p14="http://schemas.microsoft.com/office/powerpoint/2010/main" val="3243918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326571"/>
            <a:ext cx="10394707" cy="5107578"/>
          </a:xfrm>
        </p:spPr>
        <p:txBody>
          <a:bodyPr>
            <a:noAutofit/>
          </a:bodyPr>
          <a:lstStyle/>
          <a:p>
            <a:pPr marL="0" indent="0" algn="just">
              <a:lnSpc>
                <a:spcPct val="100000"/>
              </a:lnSpc>
              <a:spcBef>
                <a:spcPts val="0"/>
              </a:spcBef>
              <a:buNone/>
            </a:pPr>
            <a:r>
              <a:rPr lang="en-US" sz="2400" dirty="0" err="1"/>
              <a:t>Tajribaviy</a:t>
            </a:r>
            <a:r>
              <a:rPr lang="en-US" sz="2400" dirty="0"/>
              <a:t> </a:t>
            </a:r>
            <a:r>
              <a:rPr lang="en-US" sz="2400" dirty="0" err="1"/>
              <a:t>izlanishlar</a:t>
            </a:r>
            <a:r>
              <a:rPr lang="en-US" sz="2400" dirty="0"/>
              <a:t> </a:t>
            </a:r>
            <a:r>
              <a:rPr lang="en-US" sz="2400" dirty="0" err="1"/>
              <a:t>bo’yicha</a:t>
            </a:r>
            <a:r>
              <a:rPr lang="en-US" sz="2400" dirty="0"/>
              <a:t> </a:t>
            </a:r>
            <a:r>
              <a:rPr lang="en-US" sz="2400" dirty="0" err="1"/>
              <a:t>quyidagi</a:t>
            </a:r>
            <a:r>
              <a:rPr lang="en-US" sz="2400" dirty="0"/>
              <a:t> </a:t>
            </a:r>
            <a:r>
              <a:rPr lang="en-US" sz="2400" dirty="0" err="1"/>
              <a:t>uslublarni</a:t>
            </a:r>
            <a:r>
              <a:rPr lang="en-US" sz="2400" dirty="0"/>
              <a:t> </a:t>
            </a:r>
            <a:r>
              <a:rPr lang="en-US" sz="2400" dirty="0" err="1"/>
              <a:t>bilish</a:t>
            </a:r>
            <a:r>
              <a:rPr lang="en-US" sz="2400" dirty="0"/>
              <a:t> </a:t>
            </a:r>
            <a:r>
              <a:rPr lang="en-US" sz="2400" dirty="0" err="1"/>
              <a:t>va</a:t>
            </a:r>
            <a:r>
              <a:rPr lang="en-US" sz="2400" dirty="0"/>
              <a:t> </a:t>
            </a:r>
            <a:r>
              <a:rPr lang="en-US" sz="2400" dirty="0" err="1"/>
              <a:t>taqqoslay</a:t>
            </a:r>
            <a:r>
              <a:rPr lang="en-US" sz="2400" dirty="0"/>
              <a:t> </a:t>
            </a:r>
            <a:r>
              <a:rPr lang="en-US" sz="2400" dirty="0" err="1"/>
              <a:t>olish</a:t>
            </a:r>
            <a:r>
              <a:rPr lang="en-US" sz="2400" dirty="0"/>
              <a:t> </a:t>
            </a:r>
            <a:r>
              <a:rPr lang="en-US" sz="2400" dirty="0" err="1"/>
              <a:t>kerak</a:t>
            </a:r>
            <a:r>
              <a:rPr lang="en-US" sz="2400" dirty="0"/>
              <a:t> </a:t>
            </a:r>
            <a:r>
              <a:rPr lang="en-US" sz="2400" dirty="0" err="1"/>
              <a:t>bo’ladi</a:t>
            </a:r>
            <a:r>
              <a:rPr lang="en-US" sz="2400" dirty="0"/>
              <a:t>: </a:t>
            </a:r>
          </a:p>
          <a:p>
            <a:pPr marL="0" indent="0" algn="just">
              <a:lnSpc>
                <a:spcPct val="100000"/>
              </a:lnSpc>
              <a:spcBef>
                <a:spcPts val="0"/>
              </a:spcBef>
              <a:buNone/>
            </a:pPr>
            <a:r>
              <a:rPr lang="en-US" sz="2400" dirty="0"/>
              <a:t>	- </a:t>
            </a:r>
            <a:r>
              <a:rPr lang="en-US" sz="2400" dirty="0" err="1"/>
              <a:t>texnologik</a:t>
            </a:r>
            <a:r>
              <a:rPr lang="en-US" sz="2400" dirty="0"/>
              <a:t> </a:t>
            </a:r>
            <a:r>
              <a:rPr lang="en-US" sz="2400" dirty="0" err="1"/>
              <a:t>jarayonlar</a:t>
            </a:r>
            <a:r>
              <a:rPr lang="en-US" sz="2400" dirty="0"/>
              <a:t> </a:t>
            </a:r>
            <a:r>
              <a:rPr lang="en-US" sz="2400" dirty="0" err="1"/>
              <a:t>parametrlarini</a:t>
            </a:r>
            <a:r>
              <a:rPr lang="en-US" sz="2400" dirty="0"/>
              <a:t> </a:t>
            </a:r>
            <a:r>
              <a:rPr lang="en-US" sz="2400" dirty="0" err="1"/>
              <a:t>o’lchash</a:t>
            </a:r>
            <a:r>
              <a:rPr lang="en-US" sz="2400" dirty="0"/>
              <a:t> </a:t>
            </a:r>
            <a:r>
              <a:rPr lang="en-US" sz="2400" dirty="0" err="1"/>
              <a:t>uslublari</a:t>
            </a:r>
            <a:r>
              <a:rPr lang="en-US" sz="2400" dirty="0"/>
              <a:t>; </a:t>
            </a:r>
          </a:p>
          <a:p>
            <a:pPr marL="0" indent="0" algn="just">
              <a:lnSpc>
                <a:spcPct val="100000"/>
              </a:lnSpc>
              <a:spcBef>
                <a:spcPts val="0"/>
              </a:spcBef>
              <a:buNone/>
            </a:pPr>
            <a:r>
              <a:rPr lang="en-US" sz="2400" dirty="0"/>
              <a:t>	- </a:t>
            </a:r>
            <a:r>
              <a:rPr lang="en-US" sz="2400" dirty="0" err="1"/>
              <a:t>to’liq</a:t>
            </a:r>
            <a:r>
              <a:rPr lang="en-US" sz="2400" dirty="0"/>
              <a:t> </a:t>
            </a:r>
            <a:r>
              <a:rPr lang="en-US" sz="2400" dirty="0" err="1"/>
              <a:t>faktorli</a:t>
            </a:r>
            <a:r>
              <a:rPr lang="en-US" sz="2400" dirty="0"/>
              <a:t> </a:t>
            </a:r>
            <a:r>
              <a:rPr lang="en-US" sz="2400" dirty="0" err="1"/>
              <a:t>tajribalar</a:t>
            </a:r>
            <a:r>
              <a:rPr lang="en-US" sz="2400" dirty="0"/>
              <a:t> </a:t>
            </a:r>
            <a:r>
              <a:rPr lang="en-US" sz="2400" dirty="0" err="1"/>
              <a:t>o’tkazish</a:t>
            </a:r>
            <a:r>
              <a:rPr lang="en-US" sz="2400" dirty="0"/>
              <a:t> </a:t>
            </a:r>
            <a:r>
              <a:rPr lang="en-US" sz="2400" dirty="0" err="1"/>
              <a:t>usullari</a:t>
            </a:r>
            <a:r>
              <a:rPr lang="en-US" sz="2400" dirty="0"/>
              <a:t>, </a:t>
            </a:r>
            <a:r>
              <a:rPr lang="en-US" sz="2400" dirty="0" err="1"/>
              <a:t>optimallashtirish</a:t>
            </a:r>
            <a:r>
              <a:rPr lang="en-US" sz="2400" dirty="0"/>
              <a:t> </a:t>
            </a:r>
            <a:r>
              <a:rPr lang="en-US" sz="2400" dirty="0" err="1"/>
              <a:t>usullari</a:t>
            </a:r>
            <a:r>
              <a:rPr lang="en-US" sz="2400" dirty="0"/>
              <a:t> (</a:t>
            </a:r>
            <a:r>
              <a:rPr lang="en-US" sz="2400" dirty="0" err="1"/>
              <a:t>kriteriylarni</a:t>
            </a:r>
            <a:r>
              <a:rPr lang="en-US" sz="2400" dirty="0"/>
              <a:t> </a:t>
            </a:r>
            <a:r>
              <a:rPr lang="en-US" sz="2400" dirty="0" err="1"/>
              <a:t>tanlash</a:t>
            </a:r>
            <a:r>
              <a:rPr lang="en-US" sz="2400" dirty="0"/>
              <a:t> </a:t>
            </a:r>
            <a:r>
              <a:rPr lang="en-US" sz="2400" dirty="0" err="1"/>
              <a:t>va</a:t>
            </a:r>
            <a:r>
              <a:rPr lang="en-US" sz="2400" dirty="0"/>
              <a:t> </a:t>
            </a:r>
            <a:r>
              <a:rPr lang="en-US" sz="2400" dirty="0" err="1"/>
              <a:t>belgilash</a:t>
            </a:r>
            <a:r>
              <a:rPr lang="en-US" sz="2400" dirty="0"/>
              <a:t>); </a:t>
            </a:r>
          </a:p>
          <a:p>
            <a:pPr marL="0" indent="0" algn="just">
              <a:lnSpc>
                <a:spcPct val="100000"/>
              </a:lnSpc>
              <a:spcBef>
                <a:spcPts val="0"/>
              </a:spcBef>
              <a:buNone/>
            </a:pPr>
            <a:r>
              <a:rPr lang="en-US" sz="2400" dirty="0"/>
              <a:t>	- </a:t>
            </a:r>
            <a:r>
              <a:rPr lang="en-US" sz="2400" dirty="0" err="1"/>
              <a:t>ob’ektlarni</a:t>
            </a:r>
            <a:r>
              <a:rPr lang="en-US" sz="2400" dirty="0"/>
              <a:t> </a:t>
            </a:r>
            <a:r>
              <a:rPr lang="en-US" sz="2400" dirty="0" err="1"/>
              <a:t>geometrik</a:t>
            </a:r>
            <a:r>
              <a:rPr lang="en-US" sz="2400" dirty="0"/>
              <a:t>, </a:t>
            </a:r>
            <a:r>
              <a:rPr lang="en-US" sz="2400" dirty="0" err="1"/>
              <a:t>kinematik</a:t>
            </a:r>
            <a:r>
              <a:rPr lang="en-US" sz="2400" dirty="0"/>
              <a:t> </a:t>
            </a:r>
            <a:r>
              <a:rPr lang="en-US" sz="2400" dirty="0" err="1"/>
              <a:t>va</a:t>
            </a:r>
            <a:r>
              <a:rPr lang="en-US" sz="2400" dirty="0"/>
              <a:t> </a:t>
            </a:r>
            <a:r>
              <a:rPr lang="en-US" sz="2400" dirty="0" err="1"/>
              <a:t>dinamik</a:t>
            </a:r>
            <a:r>
              <a:rPr lang="en-US" sz="2400" dirty="0"/>
              <a:t> </a:t>
            </a:r>
            <a:r>
              <a:rPr lang="en-US" sz="2400" dirty="0" err="1"/>
              <a:t>parametrlarini</a:t>
            </a:r>
            <a:r>
              <a:rPr lang="en-US" sz="2400" dirty="0"/>
              <a:t> (</a:t>
            </a:r>
            <a:r>
              <a:rPr lang="en-US" sz="2400" dirty="0" err="1"/>
              <a:t>traektoriya</a:t>
            </a:r>
            <a:r>
              <a:rPr lang="en-US" sz="2400" dirty="0"/>
              <a:t>, </a:t>
            </a:r>
            <a:r>
              <a:rPr lang="en-US" sz="2400" dirty="0" err="1"/>
              <a:t>tezlik</a:t>
            </a:r>
            <a:r>
              <a:rPr lang="en-US" sz="2400" dirty="0"/>
              <a:t>, </a:t>
            </a:r>
            <a:r>
              <a:rPr lang="en-US" sz="2400" dirty="0" err="1"/>
              <a:t>tezlanish</a:t>
            </a:r>
            <a:r>
              <a:rPr lang="en-US" sz="2400" dirty="0"/>
              <a:t>, </a:t>
            </a:r>
            <a:r>
              <a:rPr lang="en-US" sz="2400" dirty="0" err="1"/>
              <a:t>kuch</a:t>
            </a:r>
            <a:r>
              <a:rPr lang="en-US" sz="2400" dirty="0"/>
              <a:t>, moment, </a:t>
            </a:r>
            <a:r>
              <a:rPr lang="en-US" sz="2400" dirty="0" err="1"/>
              <a:t>quvvat</a:t>
            </a:r>
            <a:r>
              <a:rPr lang="en-US" sz="2400" dirty="0"/>
              <a:t>, </a:t>
            </a:r>
            <a:r>
              <a:rPr lang="en-US" sz="2400" dirty="0" err="1"/>
              <a:t>tebranish</a:t>
            </a:r>
            <a:r>
              <a:rPr lang="en-US" sz="2400" dirty="0"/>
              <a:t> </a:t>
            </a:r>
            <a:r>
              <a:rPr lang="en-US" sz="2400" dirty="0" err="1"/>
              <a:t>parametrlari</a:t>
            </a:r>
            <a:r>
              <a:rPr lang="en-US" sz="2400" dirty="0"/>
              <a:t>, </a:t>
            </a:r>
            <a:r>
              <a:rPr lang="en-US" sz="2400" dirty="0" err="1"/>
              <a:t>bosim</a:t>
            </a:r>
            <a:r>
              <a:rPr lang="en-US" sz="2400" dirty="0"/>
              <a:t>, </a:t>
            </a:r>
            <a:r>
              <a:rPr lang="en-US" sz="2400" dirty="0" err="1"/>
              <a:t>temperatura</a:t>
            </a:r>
            <a:r>
              <a:rPr lang="en-US" sz="2400" dirty="0"/>
              <a:t>, </a:t>
            </a:r>
            <a:r>
              <a:rPr lang="en-US" sz="2400" dirty="0" err="1"/>
              <a:t>namlik</a:t>
            </a:r>
            <a:r>
              <a:rPr lang="en-US" sz="2400" dirty="0"/>
              <a:t> </a:t>
            </a:r>
            <a:r>
              <a:rPr lang="en-US" sz="2400" dirty="0" err="1"/>
              <a:t>va</a:t>
            </a:r>
            <a:r>
              <a:rPr lang="en-US" sz="2400" dirty="0"/>
              <a:t> </a:t>
            </a:r>
            <a:r>
              <a:rPr lang="en-US" sz="2400" dirty="0" err="1"/>
              <a:t>boshqalar</a:t>
            </a:r>
            <a:r>
              <a:rPr lang="en-US" sz="2400" dirty="0"/>
              <a:t>) </a:t>
            </a:r>
            <a:r>
              <a:rPr lang="en-US" sz="2400" dirty="0" err="1"/>
              <a:t>o’lchash</a:t>
            </a:r>
            <a:r>
              <a:rPr lang="en-US" sz="2400" dirty="0"/>
              <a:t> </a:t>
            </a:r>
            <a:r>
              <a:rPr lang="en-US" sz="2400" dirty="0" err="1"/>
              <a:t>usullari</a:t>
            </a:r>
            <a:r>
              <a:rPr lang="en-US" sz="2400" dirty="0"/>
              <a:t>. </a:t>
            </a:r>
            <a:r>
              <a:rPr lang="en-US" sz="2400" dirty="0" err="1"/>
              <a:t>Bunda</a:t>
            </a:r>
            <a:r>
              <a:rPr lang="en-US" sz="2400" dirty="0"/>
              <a:t> </a:t>
            </a:r>
            <a:r>
              <a:rPr lang="en-US" sz="2400" dirty="0" err="1"/>
              <a:t>har</a:t>
            </a:r>
            <a:r>
              <a:rPr lang="en-US" sz="2400" dirty="0"/>
              <a:t> </a:t>
            </a:r>
            <a:r>
              <a:rPr lang="en-US" sz="2400" dirty="0" err="1"/>
              <a:t>bir</a:t>
            </a:r>
            <a:r>
              <a:rPr lang="en-US" sz="2400" dirty="0"/>
              <a:t> </a:t>
            </a:r>
            <a:r>
              <a:rPr lang="en-US" sz="2400" dirty="0" err="1"/>
              <a:t>o’lchanadigan</a:t>
            </a:r>
            <a:r>
              <a:rPr lang="en-US" sz="2400" dirty="0"/>
              <a:t> </a:t>
            </a:r>
            <a:r>
              <a:rPr lang="en-US" sz="2400" dirty="0" err="1"/>
              <a:t>parametr</a:t>
            </a:r>
            <a:r>
              <a:rPr lang="en-US" sz="2400" dirty="0"/>
              <a:t> </a:t>
            </a:r>
            <a:r>
              <a:rPr lang="en-US" sz="2400" dirty="0" err="1"/>
              <a:t>uchun</a:t>
            </a:r>
            <a:r>
              <a:rPr lang="en-US" sz="2400" dirty="0"/>
              <a:t> </a:t>
            </a:r>
            <a:r>
              <a:rPr lang="en-US" sz="2400" dirty="0" err="1"/>
              <a:t>o’lchash</a:t>
            </a:r>
            <a:r>
              <a:rPr lang="en-US" sz="2400" dirty="0"/>
              <a:t> </a:t>
            </a:r>
            <a:r>
              <a:rPr lang="en-US" sz="2400" dirty="0" err="1"/>
              <a:t>asboblari</a:t>
            </a:r>
            <a:r>
              <a:rPr lang="en-US" sz="2400" dirty="0"/>
              <a:t> </a:t>
            </a:r>
            <a:r>
              <a:rPr lang="en-US" sz="2400" dirty="0" err="1"/>
              <a:t>xarakteristikalari</a:t>
            </a:r>
            <a:r>
              <a:rPr lang="en-US" sz="2400" dirty="0"/>
              <a:t>, </a:t>
            </a:r>
            <a:r>
              <a:rPr lang="en-US" sz="2400" dirty="0" err="1"/>
              <a:t>ishlash</a:t>
            </a:r>
            <a:r>
              <a:rPr lang="en-US" sz="2400" dirty="0"/>
              <a:t> </a:t>
            </a:r>
            <a:r>
              <a:rPr lang="en-US" sz="2400" dirty="0" err="1"/>
              <a:t>printsiplari</a:t>
            </a:r>
            <a:r>
              <a:rPr lang="en-US" sz="2400" dirty="0"/>
              <a:t>, </a:t>
            </a:r>
            <a:r>
              <a:rPr lang="en-US" sz="2400" dirty="0" err="1"/>
              <a:t>hisoblash</a:t>
            </a:r>
            <a:r>
              <a:rPr lang="en-US" sz="2400" dirty="0"/>
              <a:t> </a:t>
            </a:r>
            <a:r>
              <a:rPr lang="en-US" sz="2400" dirty="0" err="1"/>
              <a:t>usullarini</a:t>
            </a:r>
            <a:r>
              <a:rPr lang="en-US" sz="2400" dirty="0"/>
              <a:t> </a:t>
            </a:r>
            <a:r>
              <a:rPr lang="en-US" sz="2400" dirty="0" err="1"/>
              <a:t>bilish</a:t>
            </a:r>
            <a:r>
              <a:rPr lang="en-US" sz="2400" dirty="0"/>
              <a:t> </a:t>
            </a:r>
            <a:r>
              <a:rPr lang="en-US" sz="2400" dirty="0" err="1"/>
              <a:t>lozim</a:t>
            </a:r>
            <a:r>
              <a:rPr lang="en-US" sz="2400" dirty="0"/>
              <a:t>. </a:t>
            </a:r>
            <a:r>
              <a:rPr lang="en-US" sz="2400" dirty="0" err="1"/>
              <a:t>Turli</a:t>
            </a:r>
            <a:r>
              <a:rPr lang="en-US" sz="2400" dirty="0"/>
              <a:t> </a:t>
            </a:r>
            <a:r>
              <a:rPr lang="en-US" sz="2400" dirty="0" err="1"/>
              <a:t>datchiklarni</a:t>
            </a:r>
            <a:r>
              <a:rPr lang="en-US" sz="2400" dirty="0"/>
              <a:t> </a:t>
            </a:r>
            <a:r>
              <a:rPr lang="en-US" sz="2400" dirty="0" err="1"/>
              <a:t>xususiyatlari</a:t>
            </a:r>
            <a:r>
              <a:rPr lang="en-US" sz="2400" dirty="0"/>
              <a:t>, </a:t>
            </a:r>
            <a:r>
              <a:rPr lang="en-US" sz="2400" dirty="0" err="1"/>
              <a:t>ko’rsatkichlarini</a:t>
            </a:r>
            <a:r>
              <a:rPr lang="en-US" sz="2400" dirty="0"/>
              <a:t>, </a:t>
            </a:r>
            <a:r>
              <a:rPr lang="en-US" sz="2400" dirty="0" err="1"/>
              <a:t>o’lchash</a:t>
            </a:r>
            <a:r>
              <a:rPr lang="en-US" sz="2400" dirty="0"/>
              <a:t> </a:t>
            </a:r>
            <a:r>
              <a:rPr lang="en-US" sz="2400" dirty="0" err="1"/>
              <a:t>sxemalarini</a:t>
            </a:r>
            <a:r>
              <a:rPr lang="en-US" sz="2400" dirty="0"/>
              <a:t> </a:t>
            </a:r>
            <a:r>
              <a:rPr lang="en-US" sz="2400" dirty="0" err="1"/>
              <a:t>tuzishni</a:t>
            </a:r>
            <a:r>
              <a:rPr lang="en-US" sz="2400" dirty="0"/>
              <a:t> </a:t>
            </a:r>
            <a:r>
              <a:rPr lang="en-US" sz="2400" dirty="0" err="1"/>
              <a:t>bilish</a:t>
            </a:r>
            <a:r>
              <a:rPr lang="en-US" sz="2400" dirty="0"/>
              <a:t> </a:t>
            </a:r>
            <a:r>
              <a:rPr lang="en-US" sz="2400" dirty="0" err="1"/>
              <a:t>lozim</a:t>
            </a:r>
            <a:r>
              <a:rPr lang="en-US" sz="2400" dirty="0"/>
              <a:t> </a:t>
            </a:r>
            <a:r>
              <a:rPr lang="en-US" sz="2400" dirty="0" err="1"/>
              <a:t>bo’ladi</a:t>
            </a:r>
            <a:r>
              <a:rPr lang="en-US" sz="2400" dirty="0"/>
              <a:t>. </a:t>
            </a:r>
          </a:p>
          <a:p>
            <a:pPr marL="0" indent="0" algn="just">
              <a:lnSpc>
                <a:spcPct val="100000"/>
              </a:lnSpc>
              <a:spcBef>
                <a:spcPts val="0"/>
              </a:spcBef>
              <a:buNone/>
            </a:pPr>
            <a:r>
              <a:rPr lang="en-US" sz="2400" dirty="0"/>
              <a:t>	- </a:t>
            </a:r>
            <a:r>
              <a:rPr lang="en-US" sz="2400" dirty="0" err="1"/>
              <a:t>tajriba</a:t>
            </a:r>
            <a:r>
              <a:rPr lang="en-US" sz="2400" dirty="0"/>
              <a:t> </a:t>
            </a:r>
            <a:r>
              <a:rPr lang="en-US" sz="2400" dirty="0" err="1"/>
              <a:t>natijalarini</a:t>
            </a:r>
            <a:r>
              <a:rPr lang="en-US" sz="2400" dirty="0"/>
              <a:t> </a:t>
            </a:r>
            <a:r>
              <a:rPr lang="en-US" sz="2400" dirty="0" err="1"/>
              <a:t>hisoblash</a:t>
            </a:r>
            <a:r>
              <a:rPr lang="en-US" sz="2400" dirty="0"/>
              <a:t>, </a:t>
            </a:r>
            <a:r>
              <a:rPr lang="en-US" sz="2400" dirty="0" err="1"/>
              <a:t>qayta</a:t>
            </a:r>
            <a:r>
              <a:rPr lang="en-US" sz="2400" dirty="0"/>
              <a:t> </a:t>
            </a:r>
            <a:r>
              <a:rPr lang="en-US" sz="2400" dirty="0" err="1"/>
              <a:t>ishlash</a:t>
            </a:r>
            <a:r>
              <a:rPr lang="en-US" sz="2400" dirty="0"/>
              <a:t> </a:t>
            </a:r>
            <a:r>
              <a:rPr lang="en-US" sz="2400" dirty="0" err="1"/>
              <a:t>usullari</a:t>
            </a:r>
            <a:r>
              <a:rPr lang="en-US" sz="2400" dirty="0"/>
              <a:t>. </a:t>
            </a:r>
            <a:endParaRPr lang="ru-RU" sz="2400" dirty="0"/>
          </a:p>
        </p:txBody>
      </p:sp>
    </p:spTree>
    <p:extLst>
      <p:ext uri="{BB962C8B-B14F-4D97-AF65-F5344CB8AC3E}">
        <p14:creationId xmlns:p14="http://schemas.microsoft.com/office/powerpoint/2010/main" val="466305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2775" y="278780"/>
            <a:ext cx="10394707" cy="5288349"/>
          </a:xfrm>
        </p:spPr>
        <p:txBody>
          <a:bodyPr>
            <a:normAutofit fontScale="92500" lnSpcReduction="10000"/>
          </a:bodyPr>
          <a:lstStyle/>
          <a:p>
            <a:pPr marL="0" indent="447675" algn="just">
              <a:spcBef>
                <a:spcPts val="0"/>
              </a:spcBef>
              <a:buNone/>
            </a:pPr>
            <a:r>
              <a:rPr lang="en-US" sz="2400" dirty="0" err="1"/>
              <a:t>Bunda</a:t>
            </a:r>
            <a:r>
              <a:rPr lang="en-US" sz="2400" dirty="0"/>
              <a:t> </a:t>
            </a:r>
            <a:r>
              <a:rPr lang="en-US" sz="2400" dirty="0" err="1"/>
              <a:t>tajribani</a:t>
            </a:r>
            <a:r>
              <a:rPr lang="en-US" sz="2400" dirty="0"/>
              <a:t> </a:t>
            </a:r>
            <a:r>
              <a:rPr lang="en-US" sz="2400" dirty="0" err="1"/>
              <a:t>rejalashtirish</a:t>
            </a:r>
            <a:r>
              <a:rPr lang="en-US" sz="2400" dirty="0"/>
              <a:t> </a:t>
            </a:r>
            <a:r>
              <a:rPr lang="en-US" sz="2400" dirty="0" err="1"/>
              <a:t>va</a:t>
            </a:r>
            <a:r>
              <a:rPr lang="en-US" sz="2400" dirty="0"/>
              <a:t> </a:t>
            </a:r>
            <a:r>
              <a:rPr lang="en-US" sz="2400" dirty="0" err="1"/>
              <a:t>statistik</a:t>
            </a:r>
            <a:r>
              <a:rPr lang="en-US" sz="2400" dirty="0"/>
              <a:t> </a:t>
            </a:r>
            <a:r>
              <a:rPr lang="en-US" sz="2400" dirty="0" err="1"/>
              <a:t>hisoblash</a:t>
            </a:r>
            <a:r>
              <a:rPr lang="en-US" sz="2400" dirty="0"/>
              <a:t> </a:t>
            </a:r>
            <a:r>
              <a:rPr lang="en-US" sz="2400" dirty="0" err="1"/>
              <a:t>metodlarini</a:t>
            </a:r>
            <a:r>
              <a:rPr lang="en-US" sz="2400" dirty="0"/>
              <a:t> </a:t>
            </a:r>
            <a:r>
              <a:rPr lang="en-US" sz="2400" dirty="0" err="1"/>
              <a:t>mukammal</a:t>
            </a:r>
            <a:r>
              <a:rPr lang="en-US" sz="2400" dirty="0"/>
              <a:t> </a:t>
            </a:r>
            <a:r>
              <a:rPr lang="en-US" sz="2400" dirty="0" err="1"/>
              <a:t>egallash</a:t>
            </a:r>
            <a:r>
              <a:rPr lang="en-US" sz="2400" dirty="0"/>
              <a:t> </a:t>
            </a:r>
            <a:r>
              <a:rPr lang="en-US" sz="2400" dirty="0" err="1"/>
              <a:t>kerak</a:t>
            </a:r>
            <a:r>
              <a:rPr lang="en-US" sz="2400" dirty="0"/>
              <a:t> </a:t>
            </a:r>
            <a:r>
              <a:rPr lang="en-US" sz="2400" dirty="0" err="1"/>
              <a:t>bo’ladi</a:t>
            </a:r>
            <a:r>
              <a:rPr lang="en-US" sz="2400" dirty="0"/>
              <a:t>. </a:t>
            </a:r>
            <a:r>
              <a:rPr lang="en-US" sz="2400" dirty="0" err="1"/>
              <a:t>Umuman</a:t>
            </a:r>
            <a:r>
              <a:rPr lang="en-US" sz="2400" dirty="0"/>
              <a:t> </a:t>
            </a:r>
            <a:r>
              <a:rPr lang="en-US" sz="2400" dirty="0" err="1"/>
              <a:t>olganda</a:t>
            </a:r>
            <a:r>
              <a:rPr lang="en-US" sz="2400" dirty="0"/>
              <a:t> </a:t>
            </a:r>
            <a:r>
              <a:rPr lang="en-US" sz="2400" dirty="0" err="1"/>
              <a:t>ishlatiladigan</a:t>
            </a:r>
            <a:r>
              <a:rPr lang="en-US" sz="2400" dirty="0"/>
              <a:t> </a:t>
            </a:r>
            <a:r>
              <a:rPr lang="en-US" sz="2400" dirty="0" err="1"/>
              <a:t>uslublarni</a:t>
            </a:r>
            <a:r>
              <a:rPr lang="en-US" sz="2400" dirty="0"/>
              <a:t> </a:t>
            </a:r>
            <a:r>
              <a:rPr lang="en-US" sz="2400" dirty="0" err="1"/>
              <a:t>tanlashni</a:t>
            </a:r>
            <a:r>
              <a:rPr lang="en-US" sz="2400" dirty="0"/>
              <a:t> </a:t>
            </a:r>
            <a:r>
              <a:rPr lang="en-US" sz="2400" dirty="0" err="1"/>
              <a:t>asoslash</a:t>
            </a:r>
            <a:r>
              <a:rPr lang="en-US" sz="2400" dirty="0"/>
              <a:t> </a:t>
            </a:r>
            <a:r>
              <a:rPr lang="en-US" sz="2400" dirty="0" err="1"/>
              <a:t>muhim</a:t>
            </a:r>
            <a:r>
              <a:rPr lang="en-US" sz="2400" dirty="0"/>
              <a:t> </a:t>
            </a:r>
            <a:r>
              <a:rPr lang="en-US" sz="2400" dirty="0" err="1"/>
              <a:t>hisoblanadi</a:t>
            </a:r>
            <a:r>
              <a:rPr lang="en-US" sz="2400" dirty="0"/>
              <a:t>.       </a:t>
            </a:r>
          </a:p>
          <a:p>
            <a:pPr marL="0" indent="447675" algn="just">
              <a:spcBef>
                <a:spcPts val="0"/>
              </a:spcBef>
              <a:buNone/>
            </a:pPr>
            <a:r>
              <a:rPr lang="en-US" sz="2400" dirty="0"/>
              <a:t>	</a:t>
            </a:r>
            <a:r>
              <a:rPr lang="en-US" sz="2400" dirty="0" err="1"/>
              <a:t>Ilmiy-tadqiqot</a:t>
            </a:r>
            <a:r>
              <a:rPr lang="en-US" sz="2400" dirty="0"/>
              <a:t> </a:t>
            </a:r>
            <a:r>
              <a:rPr lang="en-US" sz="2400" dirty="0" err="1"/>
              <a:t>ishlarini</a:t>
            </a:r>
            <a:r>
              <a:rPr lang="en-US" sz="2400" dirty="0"/>
              <a:t> </a:t>
            </a:r>
            <a:r>
              <a:rPr lang="en-US" sz="2400" dirty="0" err="1"/>
              <a:t>bajarishda</a:t>
            </a:r>
            <a:r>
              <a:rPr lang="en-US" sz="2400" dirty="0"/>
              <a:t> ham </a:t>
            </a:r>
            <a:r>
              <a:rPr lang="en-US" sz="2400" dirty="0" err="1"/>
              <a:t>nazariy</a:t>
            </a:r>
            <a:r>
              <a:rPr lang="en-US" sz="2400" dirty="0"/>
              <a:t>, ham </a:t>
            </a:r>
            <a:r>
              <a:rPr lang="en-US" sz="2400" dirty="0" err="1"/>
              <a:t>tajribaviy</a:t>
            </a:r>
            <a:r>
              <a:rPr lang="en-US" sz="2400" dirty="0"/>
              <a:t> </a:t>
            </a:r>
            <a:r>
              <a:rPr lang="en-US" sz="2400" dirty="0" err="1"/>
              <a:t>metodologik</a:t>
            </a:r>
            <a:r>
              <a:rPr lang="en-US" sz="2400" dirty="0"/>
              <a:t> </a:t>
            </a:r>
            <a:r>
              <a:rPr lang="en-US" sz="2400" dirty="0" err="1"/>
              <a:t>asoslari</a:t>
            </a:r>
            <a:r>
              <a:rPr lang="en-US" sz="2400" dirty="0"/>
              <a:t> </a:t>
            </a:r>
            <a:r>
              <a:rPr lang="en-US" sz="2400" dirty="0" err="1"/>
              <a:t>to’liq</a:t>
            </a:r>
            <a:r>
              <a:rPr lang="en-US" sz="2400" dirty="0"/>
              <a:t> </a:t>
            </a:r>
            <a:r>
              <a:rPr lang="en-US" sz="2400" dirty="0" err="1"/>
              <a:t>keltirilishi</a:t>
            </a:r>
            <a:r>
              <a:rPr lang="en-US" sz="2400" dirty="0"/>
              <a:t> </a:t>
            </a:r>
            <a:r>
              <a:rPr lang="en-US" sz="2400" dirty="0" err="1"/>
              <a:t>talab</a:t>
            </a:r>
            <a:r>
              <a:rPr lang="en-US" sz="2400" dirty="0"/>
              <a:t> </a:t>
            </a:r>
            <a:r>
              <a:rPr lang="en-US" sz="2400" dirty="0" err="1"/>
              <a:t>qilinadi</a:t>
            </a:r>
            <a:r>
              <a:rPr lang="en-US" sz="2400" dirty="0"/>
              <a:t>. </a:t>
            </a:r>
            <a:r>
              <a:rPr lang="en-US" sz="2400" dirty="0" err="1"/>
              <a:t>Nazariy</a:t>
            </a:r>
            <a:r>
              <a:rPr lang="en-US" sz="2400" dirty="0"/>
              <a:t> </a:t>
            </a:r>
            <a:r>
              <a:rPr lang="en-US" sz="2400" dirty="0" err="1"/>
              <a:t>metodologik</a:t>
            </a:r>
            <a:r>
              <a:rPr lang="en-US" sz="2400" dirty="0"/>
              <a:t> </a:t>
            </a:r>
            <a:r>
              <a:rPr lang="en-US" sz="2400" dirty="0" err="1"/>
              <a:t>usullar</a:t>
            </a:r>
            <a:r>
              <a:rPr lang="en-US" sz="2400" dirty="0"/>
              <a:t> fan </a:t>
            </a:r>
            <a:r>
              <a:rPr lang="en-US" sz="2400" dirty="0" err="1"/>
              <a:t>sohasi</a:t>
            </a:r>
            <a:r>
              <a:rPr lang="en-US" sz="2400" dirty="0"/>
              <a:t> </a:t>
            </a:r>
            <a:r>
              <a:rPr lang="en-US" sz="2400" dirty="0" err="1"/>
              <a:t>ilmiy</a:t>
            </a:r>
            <a:r>
              <a:rPr lang="en-US" sz="2400" dirty="0"/>
              <a:t> </a:t>
            </a:r>
            <a:r>
              <a:rPr lang="en-US" sz="2400" dirty="0" err="1"/>
              <a:t>bazasiga</a:t>
            </a:r>
            <a:r>
              <a:rPr lang="en-US" sz="2400" dirty="0"/>
              <a:t>, </a:t>
            </a:r>
            <a:r>
              <a:rPr lang="en-US" sz="2400" dirty="0" err="1"/>
              <a:t>asoslariga</a:t>
            </a:r>
            <a:r>
              <a:rPr lang="en-US" sz="2400" dirty="0"/>
              <a:t> </a:t>
            </a:r>
            <a:r>
              <a:rPr lang="en-US" sz="2400" dirty="0" err="1"/>
              <a:t>tayanganlik</a:t>
            </a:r>
            <a:r>
              <a:rPr lang="en-US" sz="2400" dirty="0"/>
              <a:t> </a:t>
            </a:r>
            <a:r>
              <a:rPr lang="en-US" sz="2400" dirty="0" err="1"/>
              <a:t>darajasi</a:t>
            </a:r>
            <a:r>
              <a:rPr lang="en-US" sz="2400" dirty="0"/>
              <a:t>, </a:t>
            </a:r>
            <a:r>
              <a:rPr lang="en-US" sz="2400" dirty="0" err="1"/>
              <a:t>hamda</a:t>
            </a:r>
            <a:r>
              <a:rPr lang="en-US" sz="2400" dirty="0"/>
              <a:t> </a:t>
            </a:r>
            <a:r>
              <a:rPr lang="en-US" sz="2400" dirty="0" err="1"/>
              <a:t>yaratilgan</a:t>
            </a:r>
            <a:r>
              <a:rPr lang="en-US" sz="2400" dirty="0"/>
              <a:t> </a:t>
            </a:r>
            <a:r>
              <a:rPr lang="en-US" sz="2400" dirty="0" err="1"/>
              <a:t>yangi</a:t>
            </a:r>
            <a:r>
              <a:rPr lang="en-US" sz="2400" dirty="0"/>
              <a:t> </a:t>
            </a:r>
            <a:r>
              <a:rPr lang="en-US" sz="2400" dirty="0" err="1"/>
              <a:t>uslublarni</a:t>
            </a:r>
            <a:r>
              <a:rPr lang="en-US" sz="2400" dirty="0"/>
              <a:t> </a:t>
            </a:r>
            <a:r>
              <a:rPr lang="en-US" sz="2400" dirty="0" err="1"/>
              <a:t>aniqlik</a:t>
            </a:r>
            <a:r>
              <a:rPr lang="en-US" sz="2400" dirty="0"/>
              <a:t> </a:t>
            </a:r>
            <a:r>
              <a:rPr lang="en-US" sz="2400" dirty="0" err="1"/>
              <a:t>darajalari</a:t>
            </a:r>
            <a:r>
              <a:rPr lang="en-US" sz="2400" dirty="0"/>
              <a:t> </a:t>
            </a:r>
            <a:r>
              <a:rPr lang="en-US" sz="2400" dirty="0" err="1"/>
              <a:t>mavjudlari</a:t>
            </a:r>
            <a:r>
              <a:rPr lang="en-US" sz="2400" dirty="0"/>
              <a:t> </a:t>
            </a:r>
            <a:r>
              <a:rPr lang="en-US" sz="2400" dirty="0" err="1"/>
              <a:t>bilan</a:t>
            </a:r>
            <a:r>
              <a:rPr lang="en-US" sz="2400" dirty="0"/>
              <a:t> </a:t>
            </a:r>
            <a:r>
              <a:rPr lang="en-US" sz="2400" dirty="0" err="1"/>
              <a:t>taqqoslanishlari</a:t>
            </a:r>
            <a:r>
              <a:rPr lang="en-US" sz="2400" dirty="0"/>
              <a:t> </a:t>
            </a:r>
            <a:r>
              <a:rPr lang="en-US" sz="2400" dirty="0" err="1"/>
              <a:t>bilan</a:t>
            </a:r>
            <a:r>
              <a:rPr lang="en-US" sz="2400" dirty="0"/>
              <a:t> </a:t>
            </a:r>
            <a:r>
              <a:rPr lang="en-US" sz="2400" dirty="0" err="1"/>
              <a:t>ta’kidlanadi</a:t>
            </a:r>
            <a:r>
              <a:rPr lang="en-US" sz="2400" dirty="0"/>
              <a:t>. </a:t>
            </a:r>
          </a:p>
          <a:p>
            <a:pPr marL="0" indent="447675" algn="just">
              <a:spcBef>
                <a:spcPts val="0"/>
              </a:spcBef>
              <a:buNone/>
            </a:pPr>
            <a:r>
              <a:rPr lang="en-US" sz="2400" dirty="0"/>
              <a:t>	</a:t>
            </a:r>
            <a:r>
              <a:rPr lang="en-US" sz="2400" dirty="0" err="1"/>
              <a:t>Ishdagi</a:t>
            </a:r>
            <a:r>
              <a:rPr lang="en-US" sz="2400" dirty="0"/>
              <a:t> </a:t>
            </a:r>
            <a:r>
              <a:rPr lang="en-US" sz="2400" dirty="0" err="1"/>
              <a:t>masalalar</a:t>
            </a:r>
            <a:r>
              <a:rPr lang="en-US" sz="2400" dirty="0"/>
              <a:t> </a:t>
            </a:r>
            <a:r>
              <a:rPr lang="en-US" sz="2400" dirty="0" err="1"/>
              <a:t>ilmiy</a:t>
            </a:r>
            <a:r>
              <a:rPr lang="en-US" sz="2400" dirty="0"/>
              <a:t> </a:t>
            </a:r>
            <a:r>
              <a:rPr lang="en-US" sz="2400" dirty="0" err="1"/>
              <a:t>jihatdan</a:t>
            </a:r>
            <a:r>
              <a:rPr lang="en-US" sz="2400" dirty="0"/>
              <a:t> </a:t>
            </a:r>
            <a:r>
              <a:rPr lang="en-US" sz="2400" dirty="0" err="1"/>
              <a:t>to’g’ri</a:t>
            </a:r>
            <a:r>
              <a:rPr lang="en-US" sz="2400" dirty="0"/>
              <a:t> </a:t>
            </a:r>
            <a:r>
              <a:rPr lang="en-US" sz="2400" dirty="0" err="1"/>
              <a:t>qo’yilgan</a:t>
            </a:r>
            <a:r>
              <a:rPr lang="en-US" sz="2400" dirty="0"/>
              <a:t>, </a:t>
            </a:r>
            <a:r>
              <a:rPr lang="en-US" sz="2400" dirty="0" err="1"/>
              <a:t>tadqiqotlar</a:t>
            </a:r>
            <a:r>
              <a:rPr lang="en-US" sz="2400" dirty="0"/>
              <a:t> </a:t>
            </a:r>
            <a:r>
              <a:rPr lang="en-US" sz="2400" dirty="0" err="1"/>
              <a:t>ilmiy</a:t>
            </a:r>
            <a:r>
              <a:rPr lang="en-US" sz="2400" dirty="0"/>
              <a:t> </a:t>
            </a:r>
            <a:r>
              <a:rPr lang="en-US" sz="2400" dirty="0" err="1"/>
              <a:t>asoslangan</a:t>
            </a:r>
            <a:r>
              <a:rPr lang="en-US" sz="2400" dirty="0"/>
              <a:t> </a:t>
            </a:r>
            <a:r>
              <a:rPr lang="en-US" sz="2400" dirty="0" err="1"/>
              <a:t>va</a:t>
            </a:r>
            <a:r>
              <a:rPr lang="en-US" sz="2400" dirty="0"/>
              <a:t> </a:t>
            </a:r>
            <a:r>
              <a:rPr lang="en-US" sz="2400" dirty="0" err="1"/>
              <a:t>eng</a:t>
            </a:r>
            <a:r>
              <a:rPr lang="en-US" sz="2400" dirty="0"/>
              <a:t> </a:t>
            </a:r>
            <a:r>
              <a:rPr lang="en-US" sz="2400" dirty="0" err="1"/>
              <a:t>zamonaviy</a:t>
            </a:r>
            <a:r>
              <a:rPr lang="en-US" sz="2400" dirty="0"/>
              <a:t> </a:t>
            </a:r>
            <a:r>
              <a:rPr lang="en-US" sz="2400" dirty="0" err="1"/>
              <a:t>uskunalar</a:t>
            </a:r>
            <a:r>
              <a:rPr lang="en-US" sz="2400" dirty="0"/>
              <a:t> </a:t>
            </a:r>
            <a:r>
              <a:rPr lang="en-US" sz="2400" dirty="0" err="1"/>
              <a:t>va</a:t>
            </a:r>
            <a:r>
              <a:rPr lang="en-US" sz="2400" dirty="0"/>
              <a:t> </a:t>
            </a:r>
            <a:r>
              <a:rPr lang="en-US" sz="2400" dirty="0" err="1"/>
              <a:t>axborot</a:t>
            </a:r>
            <a:r>
              <a:rPr lang="en-US" sz="2400" dirty="0"/>
              <a:t> </a:t>
            </a:r>
            <a:r>
              <a:rPr lang="en-US" sz="2400" dirty="0" err="1"/>
              <a:t>texnologiyalari</a:t>
            </a:r>
            <a:r>
              <a:rPr lang="en-US" sz="2400" dirty="0"/>
              <a:t> </a:t>
            </a:r>
            <a:r>
              <a:rPr lang="en-US" sz="2400" dirty="0" err="1"/>
              <a:t>yordamida</a:t>
            </a:r>
            <a:r>
              <a:rPr lang="en-US" sz="2400" dirty="0"/>
              <a:t> </a:t>
            </a:r>
            <a:r>
              <a:rPr lang="en-US" sz="2400" dirty="0" err="1"/>
              <a:t>olib</a:t>
            </a:r>
            <a:r>
              <a:rPr lang="en-US" sz="2400" dirty="0"/>
              <a:t> </a:t>
            </a:r>
            <a:r>
              <a:rPr lang="en-US" sz="2400" dirty="0" err="1"/>
              <a:t>borilgan</a:t>
            </a:r>
            <a:r>
              <a:rPr lang="en-US" sz="2400" dirty="0"/>
              <a:t>, </a:t>
            </a:r>
            <a:r>
              <a:rPr lang="en-US" sz="2400" dirty="0" err="1"/>
              <a:t>tajribalar</a:t>
            </a:r>
            <a:r>
              <a:rPr lang="en-US" sz="2400" dirty="0"/>
              <a:t> </a:t>
            </a:r>
            <a:r>
              <a:rPr lang="en-US" sz="2400" dirty="0" err="1"/>
              <a:t>sertifikatlangan</a:t>
            </a:r>
            <a:r>
              <a:rPr lang="en-US" sz="2400" dirty="0"/>
              <a:t> </a:t>
            </a:r>
            <a:r>
              <a:rPr lang="en-US" sz="2400" dirty="0" err="1"/>
              <a:t>zamonaviy</a:t>
            </a:r>
            <a:r>
              <a:rPr lang="en-US" sz="2400" dirty="0"/>
              <a:t> </a:t>
            </a:r>
            <a:r>
              <a:rPr lang="en-US" sz="2400" dirty="0" err="1"/>
              <a:t>usullarda</a:t>
            </a:r>
            <a:r>
              <a:rPr lang="en-US" sz="2400" dirty="0"/>
              <a:t> </a:t>
            </a:r>
            <a:r>
              <a:rPr lang="en-US" sz="2400" dirty="0" err="1"/>
              <a:t>ko’p</a:t>
            </a:r>
            <a:r>
              <a:rPr lang="en-US" sz="2400" dirty="0"/>
              <a:t> </a:t>
            </a:r>
            <a:r>
              <a:rPr lang="en-US" sz="2400" dirty="0" err="1"/>
              <a:t>marta</a:t>
            </a:r>
            <a:r>
              <a:rPr lang="en-US" sz="2400" dirty="0"/>
              <a:t> </a:t>
            </a:r>
            <a:r>
              <a:rPr lang="en-US" sz="2400" dirty="0" err="1"/>
              <a:t>o’tkazilgan</a:t>
            </a:r>
            <a:r>
              <a:rPr lang="en-US" sz="2400" dirty="0"/>
              <a:t> </a:t>
            </a:r>
            <a:r>
              <a:rPr lang="en-US" sz="2400" dirty="0" err="1"/>
              <a:t>bo’lishi</a:t>
            </a:r>
            <a:r>
              <a:rPr lang="en-US" sz="2400" dirty="0"/>
              <a:t>, </a:t>
            </a:r>
            <a:r>
              <a:rPr lang="en-US" sz="2400" dirty="0" err="1"/>
              <a:t>matematik-statistik</a:t>
            </a:r>
            <a:r>
              <a:rPr lang="en-US" sz="2400" dirty="0"/>
              <a:t> </a:t>
            </a:r>
            <a:r>
              <a:rPr lang="en-US" sz="2400" dirty="0" err="1"/>
              <a:t>usullarni</a:t>
            </a:r>
            <a:r>
              <a:rPr lang="en-US" sz="2400" dirty="0"/>
              <a:t> </a:t>
            </a:r>
            <a:r>
              <a:rPr lang="en-US" sz="2400" dirty="0" err="1"/>
              <a:t>qo’llagan</a:t>
            </a:r>
            <a:r>
              <a:rPr lang="en-US" sz="2400" dirty="0"/>
              <a:t> </a:t>
            </a:r>
            <a:r>
              <a:rPr lang="en-US" sz="2400" dirty="0" err="1"/>
              <a:t>holda</a:t>
            </a:r>
            <a:r>
              <a:rPr lang="en-US" sz="2400" dirty="0"/>
              <a:t> </a:t>
            </a:r>
            <a:r>
              <a:rPr lang="en-US" sz="2400" dirty="0" err="1"/>
              <a:t>olingan</a:t>
            </a:r>
            <a:r>
              <a:rPr lang="en-US" sz="2400" dirty="0"/>
              <a:t> </a:t>
            </a:r>
            <a:r>
              <a:rPr lang="en-US" sz="2400" dirty="0" err="1"/>
              <a:t>xulosa</a:t>
            </a:r>
            <a:r>
              <a:rPr lang="en-US" sz="2400" dirty="0"/>
              <a:t> </a:t>
            </a:r>
            <a:r>
              <a:rPr lang="en-US" sz="2400" dirty="0" err="1"/>
              <a:t>va</a:t>
            </a:r>
            <a:r>
              <a:rPr lang="en-US" sz="2400" dirty="0"/>
              <a:t> </a:t>
            </a:r>
            <a:r>
              <a:rPr lang="en-US" sz="2400" dirty="0" err="1"/>
              <a:t>tavsiyalar</a:t>
            </a:r>
            <a:r>
              <a:rPr lang="en-US" sz="2400" dirty="0"/>
              <a:t> </a:t>
            </a:r>
            <a:r>
              <a:rPr lang="en-US" sz="2400" dirty="0" err="1"/>
              <a:t>oldindan</a:t>
            </a:r>
            <a:r>
              <a:rPr lang="en-US" sz="2400" dirty="0"/>
              <a:t> </a:t>
            </a:r>
            <a:r>
              <a:rPr lang="en-US" sz="2400" dirty="0" err="1"/>
              <a:t>mavjud</a:t>
            </a:r>
            <a:r>
              <a:rPr lang="en-US" sz="2400" dirty="0"/>
              <a:t> </a:t>
            </a:r>
            <a:r>
              <a:rPr lang="en-US" sz="2400" dirty="0" err="1"/>
              <a:t>ilmiy</a:t>
            </a:r>
            <a:r>
              <a:rPr lang="en-US" sz="2400" dirty="0"/>
              <a:t> </a:t>
            </a:r>
            <a:r>
              <a:rPr lang="en-US" sz="2400" dirty="0" err="1"/>
              <a:t>yutuqlar</a:t>
            </a:r>
            <a:r>
              <a:rPr lang="en-US" sz="2400" dirty="0"/>
              <a:t> </a:t>
            </a:r>
            <a:r>
              <a:rPr lang="en-US" sz="2400" dirty="0" err="1"/>
              <a:t>bilan</a:t>
            </a:r>
            <a:r>
              <a:rPr lang="en-US" sz="2400" dirty="0"/>
              <a:t> </a:t>
            </a:r>
            <a:r>
              <a:rPr lang="en-US" sz="2400" dirty="0" err="1"/>
              <a:t>solishtirilgan</a:t>
            </a:r>
            <a:r>
              <a:rPr lang="en-US" sz="2400" dirty="0"/>
              <a:t> </a:t>
            </a:r>
            <a:r>
              <a:rPr lang="en-US" sz="2400" dirty="0" err="1"/>
              <a:t>va</a:t>
            </a:r>
            <a:r>
              <a:rPr lang="en-US" sz="2400" dirty="0"/>
              <a:t> </a:t>
            </a:r>
            <a:r>
              <a:rPr lang="en-US" sz="2400" dirty="0" err="1"/>
              <a:t>amaliyotda</a:t>
            </a:r>
            <a:r>
              <a:rPr lang="en-US" sz="2400" dirty="0"/>
              <a:t> </a:t>
            </a:r>
            <a:r>
              <a:rPr lang="en-US" sz="2400" dirty="0" err="1"/>
              <a:t>qo’llab</a:t>
            </a:r>
            <a:r>
              <a:rPr lang="en-US" sz="2400" dirty="0"/>
              <a:t> </a:t>
            </a:r>
            <a:r>
              <a:rPr lang="en-US" sz="2400" dirty="0" err="1"/>
              <a:t>ko’rilgan</a:t>
            </a:r>
            <a:r>
              <a:rPr lang="en-US" sz="2400" dirty="0"/>
              <a:t> </a:t>
            </a:r>
            <a:r>
              <a:rPr lang="en-US" sz="2400" dirty="0" err="1"/>
              <a:t>bo’lishi</a:t>
            </a:r>
            <a:r>
              <a:rPr lang="en-US" sz="2400" dirty="0"/>
              <a:t> </a:t>
            </a:r>
            <a:r>
              <a:rPr lang="en-US" sz="2400" dirty="0" err="1"/>
              <a:t>talab</a:t>
            </a:r>
            <a:r>
              <a:rPr lang="en-US" sz="2400" dirty="0"/>
              <a:t> </a:t>
            </a:r>
            <a:r>
              <a:rPr lang="en-US" sz="2400" dirty="0" err="1"/>
              <a:t>qilinadi</a:t>
            </a:r>
            <a:r>
              <a:rPr lang="en-US" sz="2400" dirty="0"/>
              <a:t>. </a:t>
            </a:r>
            <a:r>
              <a:rPr lang="en-US" sz="2400" dirty="0" err="1"/>
              <a:t>Albatta</a:t>
            </a:r>
            <a:r>
              <a:rPr lang="en-US" sz="2400" dirty="0"/>
              <a:t> </a:t>
            </a:r>
            <a:r>
              <a:rPr lang="en-US" sz="2400" dirty="0" err="1"/>
              <a:t>ishda</a:t>
            </a:r>
            <a:r>
              <a:rPr lang="en-US" sz="2400" dirty="0"/>
              <a:t> </a:t>
            </a:r>
            <a:r>
              <a:rPr lang="en-US" sz="2400" dirty="0" err="1"/>
              <a:t>kompyuter</a:t>
            </a:r>
            <a:r>
              <a:rPr lang="en-US" sz="2400" dirty="0"/>
              <a:t> </a:t>
            </a:r>
            <a:r>
              <a:rPr lang="en-US" sz="2400" dirty="0" err="1"/>
              <a:t>texnologiyalardan</a:t>
            </a:r>
            <a:r>
              <a:rPr lang="en-US" sz="2400" dirty="0"/>
              <a:t> </a:t>
            </a:r>
            <a:r>
              <a:rPr lang="en-US" sz="2400" dirty="0" err="1"/>
              <a:t>foydalanganligiga</a:t>
            </a:r>
            <a:r>
              <a:rPr lang="en-US" sz="2400" dirty="0"/>
              <a:t> </a:t>
            </a:r>
            <a:r>
              <a:rPr lang="en-US" sz="2400" dirty="0" err="1"/>
              <a:t>alohida</a:t>
            </a:r>
            <a:r>
              <a:rPr lang="en-US" sz="2400" dirty="0"/>
              <a:t> </a:t>
            </a:r>
            <a:r>
              <a:rPr lang="en-US" sz="2400" dirty="0" err="1"/>
              <a:t>ahamiyat</a:t>
            </a:r>
            <a:r>
              <a:rPr lang="en-US" sz="2400" dirty="0"/>
              <a:t> </a:t>
            </a:r>
            <a:r>
              <a:rPr lang="en-US" sz="2400" dirty="0" err="1"/>
              <a:t>berish</a:t>
            </a:r>
            <a:r>
              <a:rPr lang="en-US" sz="2400" dirty="0"/>
              <a:t> </a:t>
            </a:r>
            <a:r>
              <a:rPr lang="en-US" sz="2400" dirty="0" err="1"/>
              <a:t>lozim</a:t>
            </a:r>
            <a:r>
              <a:rPr lang="en-US" sz="2400" dirty="0"/>
              <a:t>. </a:t>
            </a:r>
            <a:endParaRPr lang="ru-RU" dirty="0"/>
          </a:p>
        </p:txBody>
      </p:sp>
      <p:sp>
        <p:nvSpPr>
          <p:cNvPr id="5" name="Rectangle 4"/>
          <p:cNvSpPr>
            <a:spLocks noChangeArrowheads="1"/>
          </p:cNvSpPr>
          <p:nvPr/>
        </p:nvSpPr>
        <p:spPr bwMode="auto">
          <a:xfrm>
            <a:off x="3958683" y="4998417"/>
            <a:ext cx="3009341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569561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339635"/>
            <a:ext cx="10396882" cy="727422"/>
          </a:xfrm>
        </p:spPr>
        <p:txBody>
          <a:bodyPr>
            <a:normAutofit/>
          </a:bodyPr>
          <a:lstStyle/>
          <a:p>
            <a:pPr algn="ctr"/>
            <a:r>
              <a:rPr lang="es-ES" sz="4000" dirty="0" smtClean="0"/>
              <a:t>3.</a:t>
            </a:r>
            <a:r>
              <a:rPr lang="ru-RU" sz="4000" dirty="0" smtClean="0"/>
              <a:t> </a:t>
            </a:r>
            <a:r>
              <a:rPr lang="es-ES" sz="4000" dirty="0" smtClean="0"/>
              <a:t>Nazariy </a:t>
            </a:r>
            <a:r>
              <a:rPr lang="es-ES" sz="4000" dirty="0"/>
              <a:t>va amaliy izlanishlar</a:t>
            </a:r>
            <a:endParaRPr lang="ru-RU" sz="4000" dirty="0"/>
          </a:p>
        </p:txBody>
      </p:sp>
      <p:sp>
        <p:nvSpPr>
          <p:cNvPr id="3" name="Объект 2"/>
          <p:cNvSpPr>
            <a:spLocks noGrp="1"/>
          </p:cNvSpPr>
          <p:nvPr>
            <p:ph sz="quarter" idx="13"/>
          </p:nvPr>
        </p:nvSpPr>
        <p:spPr>
          <a:xfrm>
            <a:off x="685800" y="1266825"/>
            <a:ext cx="10718074" cy="4337141"/>
          </a:xfrm>
        </p:spPr>
        <p:txBody>
          <a:bodyPr>
            <a:normAutofit/>
          </a:bodyPr>
          <a:lstStyle/>
          <a:p>
            <a:pPr marL="0" indent="447675" algn="just">
              <a:buNone/>
            </a:pPr>
            <a:r>
              <a:rPr lang="en-US" sz="2400" dirty="0" err="1"/>
              <a:t>Nazariy</a:t>
            </a:r>
            <a:r>
              <a:rPr lang="en-US" sz="2400" dirty="0"/>
              <a:t> </a:t>
            </a:r>
            <a:r>
              <a:rPr lang="en-US" sz="2400" dirty="0" err="1"/>
              <a:t>izlanishlar</a:t>
            </a:r>
            <a:r>
              <a:rPr lang="en-US" sz="2400" dirty="0"/>
              <a:t>. </a:t>
            </a:r>
            <a:r>
              <a:rPr lang="en-US" sz="2400" dirty="0" err="1"/>
              <a:t>Tahlil</a:t>
            </a:r>
            <a:r>
              <a:rPr lang="en-US" sz="2400" dirty="0"/>
              <a:t> </a:t>
            </a:r>
            <a:r>
              <a:rPr lang="en-US" sz="2400" dirty="0" err="1"/>
              <a:t>va</a:t>
            </a:r>
            <a:r>
              <a:rPr lang="en-US" sz="2400" dirty="0"/>
              <a:t> </a:t>
            </a:r>
            <a:r>
              <a:rPr lang="en-US" sz="2400" dirty="0" err="1"/>
              <a:t>tavsiyalar</a:t>
            </a:r>
            <a:r>
              <a:rPr lang="en-US" sz="2400" dirty="0"/>
              <a:t> </a:t>
            </a:r>
            <a:r>
              <a:rPr lang="en-US" sz="2400" dirty="0" err="1"/>
              <a:t>berish</a:t>
            </a:r>
            <a:r>
              <a:rPr lang="en-US" sz="2400" dirty="0"/>
              <a:t>. </a:t>
            </a:r>
            <a:r>
              <a:rPr lang="en-US" sz="2400" dirty="0" err="1"/>
              <a:t>Ilmiy-tadqiqot</a:t>
            </a:r>
            <a:r>
              <a:rPr lang="en-US" sz="2400" dirty="0"/>
              <a:t> </a:t>
            </a:r>
            <a:r>
              <a:rPr lang="en-US" sz="2400" dirty="0" err="1"/>
              <a:t>ishini</a:t>
            </a:r>
            <a:r>
              <a:rPr lang="en-US" sz="2400" dirty="0"/>
              <a:t> </a:t>
            </a:r>
            <a:r>
              <a:rPr lang="en-US" sz="2400" dirty="0" err="1"/>
              <a:t>bajarish</a:t>
            </a:r>
            <a:r>
              <a:rPr lang="en-US" sz="2400" dirty="0"/>
              <a:t> </a:t>
            </a:r>
            <a:r>
              <a:rPr lang="en-US" sz="2400" dirty="0" err="1"/>
              <a:t>bosqichida</a:t>
            </a:r>
            <a:r>
              <a:rPr lang="en-US" sz="2400" dirty="0"/>
              <a:t> </a:t>
            </a:r>
            <a:r>
              <a:rPr lang="en-US" sz="2400" dirty="0" err="1"/>
              <a:t>nazariy</a:t>
            </a:r>
            <a:r>
              <a:rPr lang="en-US" sz="2400" dirty="0"/>
              <a:t> </a:t>
            </a:r>
            <a:r>
              <a:rPr lang="en-US" sz="2400" dirty="0" err="1"/>
              <a:t>izlanishlar</a:t>
            </a:r>
            <a:r>
              <a:rPr lang="en-US" sz="2400" dirty="0"/>
              <a:t> </a:t>
            </a:r>
            <a:r>
              <a:rPr lang="en-US" sz="2400" dirty="0" err="1"/>
              <a:t>mavzu</a:t>
            </a:r>
            <a:r>
              <a:rPr lang="en-US" sz="2400" dirty="0"/>
              <a:t> </a:t>
            </a:r>
            <a:r>
              <a:rPr lang="en-US" sz="2400" dirty="0" err="1"/>
              <a:t>yo’nalishi</a:t>
            </a:r>
            <a:r>
              <a:rPr lang="en-US" sz="2400" dirty="0"/>
              <a:t> </a:t>
            </a:r>
            <a:r>
              <a:rPr lang="en-US" sz="2400" dirty="0" err="1"/>
              <a:t>bo’yicha</a:t>
            </a:r>
            <a:r>
              <a:rPr lang="en-US" sz="2400" dirty="0"/>
              <a:t> </a:t>
            </a:r>
            <a:r>
              <a:rPr lang="en-US" sz="2400" dirty="0" err="1"/>
              <a:t>ilmga</a:t>
            </a:r>
            <a:r>
              <a:rPr lang="en-US" sz="2400" dirty="0"/>
              <a:t> </a:t>
            </a:r>
            <a:r>
              <a:rPr lang="en-US" sz="2400" dirty="0" err="1"/>
              <a:t>qo’shiladigan</a:t>
            </a:r>
            <a:r>
              <a:rPr lang="en-US" sz="2400" dirty="0"/>
              <a:t> </a:t>
            </a:r>
            <a:r>
              <a:rPr lang="en-US" sz="2400" dirty="0" err="1"/>
              <a:t>asosiy</a:t>
            </a:r>
            <a:r>
              <a:rPr lang="en-US" sz="2400" dirty="0"/>
              <a:t> </a:t>
            </a:r>
            <a:r>
              <a:rPr lang="en-US" sz="2400" dirty="0" err="1"/>
              <a:t>hissa</a:t>
            </a:r>
            <a:r>
              <a:rPr lang="en-US" sz="2400" dirty="0"/>
              <a:t> (</a:t>
            </a:r>
            <a:r>
              <a:rPr lang="en-US" sz="2400" dirty="0" err="1"/>
              <a:t>ilmiy</a:t>
            </a:r>
            <a:r>
              <a:rPr lang="en-US" sz="2400" dirty="0"/>
              <a:t> </a:t>
            </a:r>
            <a:r>
              <a:rPr lang="en-US" sz="2400" dirty="0" err="1"/>
              <a:t>yangilik</a:t>
            </a:r>
            <a:r>
              <a:rPr lang="en-US" sz="2400" dirty="0"/>
              <a:t>) deb </a:t>
            </a:r>
            <a:r>
              <a:rPr lang="en-US" sz="2400" dirty="0" err="1"/>
              <a:t>tushiniladi</a:t>
            </a:r>
            <a:r>
              <a:rPr lang="en-US" sz="2400" dirty="0"/>
              <a:t>. </a:t>
            </a:r>
            <a:r>
              <a:rPr lang="en-US" sz="2400" dirty="0" err="1"/>
              <a:t>Nazariy</a:t>
            </a:r>
            <a:r>
              <a:rPr lang="en-US" sz="2400" dirty="0"/>
              <a:t> </a:t>
            </a:r>
            <a:r>
              <a:rPr lang="en-US" sz="2400" dirty="0" err="1"/>
              <a:t>izlanishlarga</a:t>
            </a:r>
            <a:r>
              <a:rPr lang="en-US" sz="2400" dirty="0"/>
              <a:t> </a:t>
            </a:r>
            <a:r>
              <a:rPr lang="en-US" sz="2400" dirty="0" err="1"/>
              <a:t>jarayonlarni</a:t>
            </a:r>
            <a:r>
              <a:rPr lang="en-US" sz="2400" dirty="0"/>
              <a:t> (</a:t>
            </a:r>
            <a:r>
              <a:rPr lang="en-US" sz="2400" dirty="0" err="1"/>
              <a:t>texnik</a:t>
            </a:r>
            <a:r>
              <a:rPr lang="en-US" sz="2400" dirty="0"/>
              <a:t>, </a:t>
            </a:r>
            <a:r>
              <a:rPr lang="en-US" sz="2400" dirty="0" err="1"/>
              <a:t>texnologik</a:t>
            </a:r>
            <a:r>
              <a:rPr lang="en-US" sz="2400" dirty="0"/>
              <a:t>,…) </a:t>
            </a:r>
            <a:r>
              <a:rPr lang="en-US" sz="2400" dirty="0" err="1"/>
              <a:t>harakat</a:t>
            </a:r>
            <a:r>
              <a:rPr lang="en-US" sz="2400" dirty="0"/>
              <a:t> </a:t>
            </a:r>
            <a:r>
              <a:rPr lang="en-US" sz="2400" dirty="0" err="1"/>
              <a:t>qonuniyatlarini</a:t>
            </a:r>
            <a:r>
              <a:rPr lang="en-US" sz="2400" dirty="0"/>
              <a:t>, </a:t>
            </a:r>
            <a:r>
              <a:rPr lang="en-US" sz="2400" dirty="0" err="1"/>
              <a:t>bog’lanishlarni</a:t>
            </a:r>
            <a:r>
              <a:rPr lang="en-US" sz="2400" dirty="0"/>
              <a:t> </a:t>
            </a:r>
            <a:r>
              <a:rPr lang="en-US" sz="2400" dirty="0" err="1"/>
              <a:t>matematik</a:t>
            </a:r>
            <a:r>
              <a:rPr lang="en-US" sz="2400" dirty="0"/>
              <a:t> </a:t>
            </a:r>
            <a:r>
              <a:rPr lang="en-US" sz="2400" dirty="0" err="1"/>
              <a:t>modellarni</a:t>
            </a:r>
            <a:r>
              <a:rPr lang="en-US" sz="2400" dirty="0"/>
              <a:t> </a:t>
            </a:r>
            <a:r>
              <a:rPr lang="en-US" sz="2400" dirty="0" err="1"/>
              <a:t>yechish</a:t>
            </a:r>
            <a:r>
              <a:rPr lang="en-US" sz="2400" dirty="0"/>
              <a:t> </a:t>
            </a:r>
            <a:r>
              <a:rPr lang="en-US" sz="2400" dirty="0" err="1"/>
              <a:t>asosida</a:t>
            </a:r>
            <a:r>
              <a:rPr lang="en-US" sz="2400" dirty="0"/>
              <a:t> </a:t>
            </a:r>
            <a:r>
              <a:rPr lang="en-US" sz="2400" dirty="0" err="1"/>
              <a:t>aniqlashdan</a:t>
            </a:r>
            <a:r>
              <a:rPr lang="en-US" sz="2400" dirty="0"/>
              <a:t> </a:t>
            </a:r>
            <a:r>
              <a:rPr lang="en-US" sz="2400" dirty="0" err="1"/>
              <a:t>iborat</a:t>
            </a:r>
            <a:r>
              <a:rPr lang="en-US" sz="2400" dirty="0"/>
              <a:t> </a:t>
            </a:r>
            <a:r>
              <a:rPr lang="en-US" sz="2400" dirty="0" err="1"/>
              <a:t>bo’ladi</a:t>
            </a:r>
            <a:r>
              <a:rPr lang="en-US" sz="2400" dirty="0"/>
              <a:t>. </a:t>
            </a:r>
            <a:r>
              <a:rPr lang="en-US" sz="2400" dirty="0" err="1"/>
              <a:t>Nazariy</a:t>
            </a:r>
            <a:r>
              <a:rPr lang="en-US" sz="2400" dirty="0"/>
              <a:t> </a:t>
            </a:r>
            <a:r>
              <a:rPr lang="en-US" sz="2400" dirty="0" err="1"/>
              <a:t>izlanishlar</a:t>
            </a:r>
            <a:r>
              <a:rPr lang="en-US" sz="2400" dirty="0"/>
              <a:t> </a:t>
            </a:r>
            <a:r>
              <a:rPr lang="en-US" sz="2400" dirty="0" err="1"/>
              <a:t>quyidagi</a:t>
            </a:r>
            <a:r>
              <a:rPr lang="en-US" sz="2400" dirty="0"/>
              <a:t> </a:t>
            </a:r>
            <a:r>
              <a:rPr lang="en-US" sz="2400" dirty="0" err="1"/>
              <a:t>bosqichlarni</a:t>
            </a:r>
            <a:r>
              <a:rPr lang="en-US" sz="2400" dirty="0"/>
              <a:t> </a:t>
            </a:r>
            <a:r>
              <a:rPr lang="en-US" sz="2400" dirty="0" err="1"/>
              <a:t>o’z</a:t>
            </a:r>
            <a:r>
              <a:rPr lang="en-US" sz="2400" dirty="0"/>
              <a:t> </a:t>
            </a:r>
            <a:r>
              <a:rPr lang="en-US" sz="2400" dirty="0" err="1"/>
              <a:t>ichiga</a:t>
            </a:r>
            <a:r>
              <a:rPr lang="en-US" sz="2400" dirty="0"/>
              <a:t> </a:t>
            </a:r>
            <a:r>
              <a:rPr lang="en-US" sz="2400" dirty="0" err="1"/>
              <a:t>oladi</a:t>
            </a:r>
            <a:r>
              <a:rPr lang="en-US" sz="2400" dirty="0"/>
              <a:t>: </a:t>
            </a:r>
          </a:p>
          <a:p>
            <a:pPr marL="0" indent="447675" algn="just">
              <a:buNone/>
            </a:pPr>
            <a:r>
              <a:rPr lang="en-US" sz="2400" dirty="0"/>
              <a:t>	- </a:t>
            </a:r>
            <a:r>
              <a:rPr lang="en-US" sz="2400" dirty="0" err="1"/>
              <a:t>ob’ektni</a:t>
            </a:r>
            <a:r>
              <a:rPr lang="en-US" sz="2400" dirty="0"/>
              <a:t> </a:t>
            </a:r>
            <a:r>
              <a:rPr lang="en-US" sz="2400" dirty="0" err="1"/>
              <a:t>hisob</a:t>
            </a:r>
            <a:r>
              <a:rPr lang="en-US" sz="2400" dirty="0"/>
              <a:t> </a:t>
            </a:r>
            <a:r>
              <a:rPr lang="en-US" sz="2400" dirty="0" err="1"/>
              <a:t>sxemalarini</a:t>
            </a:r>
            <a:r>
              <a:rPr lang="en-US" sz="2400" dirty="0"/>
              <a:t> </a:t>
            </a:r>
            <a:r>
              <a:rPr lang="en-US" sz="2400" dirty="0" err="1"/>
              <a:t>ishlab</a:t>
            </a:r>
            <a:r>
              <a:rPr lang="en-US" sz="2400" dirty="0"/>
              <a:t> </a:t>
            </a:r>
            <a:r>
              <a:rPr lang="en-US" sz="2400" dirty="0" err="1"/>
              <a:t>chiqish</a:t>
            </a:r>
            <a:r>
              <a:rPr lang="en-US" sz="2400" dirty="0"/>
              <a:t>; (</a:t>
            </a:r>
            <a:r>
              <a:rPr lang="en-US" sz="2400" dirty="0" err="1"/>
              <a:t>bunda</a:t>
            </a:r>
            <a:r>
              <a:rPr lang="en-US" sz="2400" dirty="0"/>
              <a:t> </a:t>
            </a:r>
            <a:r>
              <a:rPr lang="en-US" sz="2400" dirty="0" err="1"/>
              <a:t>izlanuvchi</a:t>
            </a:r>
            <a:r>
              <a:rPr lang="en-US" sz="2400" dirty="0"/>
              <a:t> </a:t>
            </a:r>
            <a:r>
              <a:rPr lang="en-US" sz="2400" dirty="0" err="1"/>
              <a:t>albatta</a:t>
            </a:r>
            <a:r>
              <a:rPr lang="en-US" sz="2400" dirty="0"/>
              <a:t> </a:t>
            </a:r>
            <a:r>
              <a:rPr lang="en-US" sz="2400" dirty="0" err="1"/>
              <a:t>texnologik</a:t>
            </a:r>
            <a:r>
              <a:rPr lang="en-US" sz="2400" dirty="0"/>
              <a:t> </a:t>
            </a:r>
            <a:r>
              <a:rPr lang="en-US" sz="2400" dirty="0" err="1"/>
              <a:t>jarayonlarni</a:t>
            </a:r>
            <a:r>
              <a:rPr lang="en-US" sz="2400" dirty="0"/>
              <a:t>, </a:t>
            </a:r>
            <a:r>
              <a:rPr lang="en-US" sz="2400" dirty="0" err="1"/>
              <a:t>har</a:t>
            </a:r>
            <a:r>
              <a:rPr lang="en-US" sz="2400" dirty="0"/>
              <a:t> </a:t>
            </a:r>
            <a:r>
              <a:rPr lang="en-US" sz="2400" dirty="0" err="1"/>
              <a:t>bir</a:t>
            </a:r>
            <a:r>
              <a:rPr lang="en-US" sz="2400" dirty="0"/>
              <a:t> </a:t>
            </a:r>
            <a:r>
              <a:rPr lang="en-US" sz="2400" dirty="0" err="1"/>
              <a:t>harakatni</a:t>
            </a:r>
            <a:r>
              <a:rPr lang="en-US" sz="2400" dirty="0"/>
              <a:t> </a:t>
            </a:r>
            <a:r>
              <a:rPr lang="en-US" sz="2400" dirty="0" err="1"/>
              <a:t>ko’z</a:t>
            </a:r>
            <a:r>
              <a:rPr lang="en-US" sz="2400" dirty="0"/>
              <a:t> </a:t>
            </a:r>
            <a:r>
              <a:rPr lang="en-US" sz="2400" dirty="0" err="1"/>
              <a:t>oldiga</a:t>
            </a:r>
            <a:r>
              <a:rPr lang="en-US" sz="2400" dirty="0"/>
              <a:t> </a:t>
            </a:r>
            <a:r>
              <a:rPr lang="en-US" sz="2400" dirty="0" err="1"/>
              <a:t>keltira</a:t>
            </a:r>
            <a:r>
              <a:rPr lang="en-US" sz="2400" dirty="0"/>
              <a:t> </a:t>
            </a:r>
            <a:r>
              <a:rPr lang="en-US" sz="2400" dirty="0" err="1"/>
              <a:t>olishligi</a:t>
            </a:r>
            <a:r>
              <a:rPr lang="en-US" sz="2400" dirty="0"/>
              <a:t> </a:t>
            </a:r>
            <a:r>
              <a:rPr lang="en-US" sz="2400" dirty="0" err="1"/>
              <a:t>juda</a:t>
            </a:r>
            <a:r>
              <a:rPr lang="en-US" sz="2400" dirty="0"/>
              <a:t> </a:t>
            </a:r>
            <a:r>
              <a:rPr lang="en-US" sz="2400" dirty="0" err="1"/>
              <a:t>muhim</a:t>
            </a:r>
            <a:r>
              <a:rPr lang="en-US" sz="2400" dirty="0"/>
              <a:t> </a:t>
            </a:r>
            <a:r>
              <a:rPr lang="en-US" sz="2400" dirty="0" err="1"/>
              <a:t>hisoblanadi</a:t>
            </a:r>
            <a:r>
              <a:rPr lang="en-US" sz="2400" dirty="0"/>
              <a:t>); 	</a:t>
            </a:r>
            <a:endParaRPr lang="ru-RU" dirty="0"/>
          </a:p>
        </p:txBody>
      </p:sp>
    </p:spTree>
    <p:extLst>
      <p:ext uri="{BB962C8B-B14F-4D97-AF65-F5344CB8AC3E}">
        <p14:creationId xmlns:p14="http://schemas.microsoft.com/office/powerpoint/2010/main" val="33865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23024"/>
            <a:ext cx="10626634" cy="5276439"/>
          </a:xfrm>
        </p:spPr>
        <p:txBody>
          <a:bodyPr>
            <a:normAutofit lnSpcReduction="10000"/>
          </a:bodyPr>
          <a:lstStyle/>
          <a:p>
            <a:pPr marL="0" indent="447675" algn="just">
              <a:lnSpc>
                <a:spcPct val="110000"/>
              </a:lnSpc>
              <a:spcBef>
                <a:spcPts val="0"/>
              </a:spcBef>
              <a:buNone/>
            </a:pPr>
            <a:r>
              <a:rPr lang="en-US" sz="2400" dirty="0"/>
              <a:t>- </a:t>
            </a:r>
            <a:r>
              <a:rPr lang="en-US" sz="2400" dirty="0" err="1"/>
              <a:t>matematik</a:t>
            </a:r>
            <a:r>
              <a:rPr lang="en-US" sz="2400" dirty="0"/>
              <a:t> </a:t>
            </a:r>
            <a:r>
              <a:rPr lang="en-US" sz="2400" dirty="0" err="1"/>
              <a:t>modelga</a:t>
            </a:r>
            <a:r>
              <a:rPr lang="en-US" sz="2400" dirty="0"/>
              <a:t> </a:t>
            </a:r>
            <a:r>
              <a:rPr lang="en-US" sz="2400" dirty="0" err="1"/>
              <a:t>kirgan</a:t>
            </a:r>
            <a:r>
              <a:rPr lang="en-US" sz="2400" dirty="0"/>
              <a:t> </a:t>
            </a:r>
            <a:r>
              <a:rPr lang="en-US" sz="2400" dirty="0" err="1"/>
              <a:t>barcha</a:t>
            </a:r>
            <a:r>
              <a:rPr lang="en-US" sz="2400" dirty="0"/>
              <a:t> </a:t>
            </a:r>
            <a:r>
              <a:rPr lang="en-US" sz="2400" dirty="0" err="1"/>
              <a:t>asosiy</a:t>
            </a:r>
            <a:r>
              <a:rPr lang="en-US" sz="2400" dirty="0"/>
              <a:t> </a:t>
            </a:r>
            <a:r>
              <a:rPr lang="en-US" sz="2400" dirty="0" err="1"/>
              <a:t>parametrlarni</a:t>
            </a:r>
            <a:r>
              <a:rPr lang="en-US" sz="2400" dirty="0"/>
              <a:t> </a:t>
            </a:r>
            <a:r>
              <a:rPr lang="en-US" sz="2400" dirty="0" err="1"/>
              <a:t>o’zgarish</a:t>
            </a:r>
            <a:r>
              <a:rPr lang="en-US" sz="2400" dirty="0"/>
              <a:t> </a:t>
            </a:r>
            <a:r>
              <a:rPr lang="en-US" sz="2400" dirty="0" err="1"/>
              <a:t>chegaralari</a:t>
            </a:r>
            <a:r>
              <a:rPr lang="en-US" sz="2400" dirty="0"/>
              <a:t>, </a:t>
            </a:r>
            <a:r>
              <a:rPr lang="en-US" sz="2400" dirty="0" err="1"/>
              <a:t>mumkin</a:t>
            </a:r>
            <a:r>
              <a:rPr lang="en-US" sz="2400" dirty="0"/>
              <a:t> </a:t>
            </a:r>
            <a:r>
              <a:rPr lang="en-US" sz="2400" dirty="0" err="1"/>
              <a:t>bo’lgan</a:t>
            </a:r>
            <a:r>
              <a:rPr lang="en-US" sz="2400" dirty="0"/>
              <a:t> </a:t>
            </a:r>
            <a:r>
              <a:rPr lang="en-US" sz="2400" dirty="0" err="1"/>
              <a:t>qiymatlari</a:t>
            </a:r>
            <a:r>
              <a:rPr lang="en-US" sz="2400" dirty="0"/>
              <a:t> </a:t>
            </a:r>
            <a:r>
              <a:rPr lang="en-US" sz="2400" dirty="0" err="1"/>
              <a:t>tahlili</a:t>
            </a:r>
            <a:r>
              <a:rPr lang="en-US" sz="2400" dirty="0"/>
              <a:t>. </a:t>
            </a:r>
            <a:r>
              <a:rPr lang="en-US" sz="2400" dirty="0" err="1"/>
              <a:t>Matematik</a:t>
            </a:r>
            <a:r>
              <a:rPr lang="en-US" sz="2400" dirty="0"/>
              <a:t> model </a:t>
            </a:r>
            <a:r>
              <a:rPr lang="en-US" sz="2400" dirty="0" err="1"/>
              <a:t>bir</a:t>
            </a:r>
            <a:r>
              <a:rPr lang="en-US" sz="2400" dirty="0"/>
              <a:t> </a:t>
            </a:r>
            <a:r>
              <a:rPr lang="en-US" sz="2400" dirty="0" err="1"/>
              <a:t>tomondan</a:t>
            </a:r>
            <a:r>
              <a:rPr lang="en-US" sz="2400" dirty="0"/>
              <a:t> </a:t>
            </a:r>
            <a:r>
              <a:rPr lang="en-US" sz="2400" dirty="0" err="1"/>
              <a:t>jarayonni</a:t>
            </a:r>
            <a:r>
              <a:rPr lang="en-US" sz="2400" dirty="0"/>
              <a:t> </a:t>
            </a:r>
            <a:r>
              <a:rPr lang="en-US" sz="2400" dirty="0" err="1"/>
              <a:t>aniq</a:t>
            </a:r>
            <a:r>
              <a:rPr lang="en-US" sz="2400" dirty="0"/>
              <a:t> </a:t>
            </a:r>
            <a:r>
              <a:rPr lang="en-US" sz="2400" dirty="0" err="1"/>
              <a:t>ifodalashi</a:t>
            </a:r>
            <a:r>
              <a:rPr lang="en-US" sz="2400" dirty="0"/>
              <a:t> </a:t>
            </a:r>
            <a:r>
              <a:rPr lang="en-US" sz="2400" dirty="0" err="1"/>
              <a:t>maqsadga</a:t>
            </a:r>
            <a:r>
              <a:rPr lang="en-US" sz="2400" dirty="0"/>
              <a:t> </a:t>
            </a:r>
            <a:r>
              <a:rPr lang="en-US" sz="2400" dirty="0" err="1"/>
              <a:t>muvofiq</a:t>
            </a:r>
            <a:r>
              <a:rPr lang="en-US" sz="2400" dirty="0"/>
              <a:t> </a:t>
            </a:r>
            <a:r>
              <a:rPr lang="en-US" sz="2400" dirty="0" err="1"/>
              <a:t>bo’lsa</a:t>
            </a:r>
            <a:r>
              <a:rPr lang="en-US" sz="2400" dirty="0"/>
              <a:t>, </a:t>
            </a:r>
            <a:r>
              <a:rPr lang="en-US" sz="2400" dirty="0" err="1"/>
              <a:t>ikkinchi</a:t>
            </a:r>
            <a:r>
              <a:rPr lang="en-US" sz="2400" dirty="0"/>
              <a:t> </a:t>
            </a:r>
            <a:r>
              <a:rPr lang="en-US" sz="2400" dirty="0" err="1"/>
              <a:t>tomondan</a:t>
            </a:r>
            <a:r>
              <a:rPr lang="en-US" sz="2400" dirty="0"/>
              <a:t> </a:t>
            </a:r>
            <a:r>
              <a:rPr lang="en-US" sz="2400" dirty="0" err="1"/>
              <a:t>sodda</a:t>
            </a:r>
            <a:r>
              <a:rPr lang="en-US" sz="2400" dirty="0"/>
              <a:t> </a:t>
            </a:r>
            <a:r>
              <a:rPr lang="en-US" sz="2400" dirty="0" err="1"/>
              <a:t>va</a:t>
            </a:r>
            <a:r>
              <a:rPr lang="en-US" sz="2400" dirty="0"/>
              <a:t> </a:t>
            </a:r>
            <a:r>
              <a:rPr lang="en-US" sz="2400" dirty="0" err="1"/>
              <a:t>uni</a:t>
            </a:r>
            <a:r>
              <a:rPr lang="en-US" sz="2400" dirty="0"/>
              <a:t> </a:t>
            </a:r>
            <a:r>
              <a:rPr lang="en-US" sz="2400" dirty="0" err="1"/>
              <a:t>yechimini</a:t>
            </a:r>
            <a:r>
              <a:rPr lang="en-US" sz="2400" dirty="0"/>
              <a:t> </a:t>
            </a:r>
            <a:r>
              <a:rPr lang="en-US" sz="2400" dirty="0" err="1"/>
              <a:t>olish</a:t>
            </a:r>
            <a:r>
              <a:rPr lang="en-US" sz="2400" dirty="0"/>
              <a:t>, </a:t>
            </a:r>
            <a:r>
              <a:rPr lang="en-US" sz="2400" dirty="0" err="1"/>
              <a:t>tavsiyalar</a:t>
            </a:r>
            <a:r>
              <a:rPr lang="en-US" sz="2400" dirty="0"/>
              <a:t> </a:t>
            </a:r>
            <a:r>
              <a:rPr lang="en-US" sz="2400" dirty="0" err="1"/>
              <a:t>berish</a:t>
            </a:r>
            <a:r>
              <a:rPr lang="en-US" sz="2400" dirty="0"/>
              <a:t> </a:t>
            </a:r>
            <a:r>
              <a:rPr lang="en-US" sz="2400" dirty="0" err="1"/>
              <a:t>murakkab</a:t>
            </a:r>
            <a:r>
              <a:rPr lang="en-US" sz="2400" dirty="0"/>
              <a:t> </a:t>
            </a:r>
            <a:r>
              <a:rPr lang="en-US" sz="2400" dirty="0" err="1"/>
              <a:t>bo’lishi</a:t>
            </a:r>
            <a:r>
              <a:rPr lang="en-US" sz="2400" dirty="0"/>
              <a:t> </a:t>
            </a:r>
            <a:r>
              <a:rPr lang="en-US" sz="2400" dirty="0" err="1"/>
              <a:t>kerak</a:t>
            </a:r>
            <a:r>
              <a:rPr lang="en-US" sz="2400" dirty="0"/>
              <a:t> </a:t>
            </a:r>
            <a:r>
              <a:rPr lang="en-US" sz="2400" dirty="0" err="1"/>
              <a:t>emas</a:t>
            </a:r>
            <a:r>
              <a:rPr lang="en-US" sz="2400" dirty="0"/>
              <a:t>. </a:t>
            </a:r>
            <a:r>
              <a:rPr lang="en-US" sz="2400" dirty="0" err="1"/>
              <a:t>SHuning</a:t>
            </a:r>
            <a:r>
              <a:rPr lang="en-US" sz="2400" dirty="0"/>
              <a:t> </a:t>
            </a:r>
            <a:r>
              <a:rPr lang="en-US" sz="2400" dirty="0" err="1"/>
              <a:t>uchun</a:t>
            </a:r>
            <a:r>
              <a:rPr lang="en-US" sz="2400" dirty="0"/>
              <a:t> </a:t>
            </a:r>
            <a:r>
              <a:rPr lang="en-US" sz="2400" dirty="0" err="1"/>
              <a:t>matematik</a:t>
            </a:r>
            <a:r>
              <a:rPr lang="en-US" sz="2400" dirty="0"/>
              <a:t> </a:t>
            </a:r>
            <a:r>
              <a:rPr lang="en-US" sz="2400" dirty="0" err="1"/>
              <a:t>modellarni</a:t>
            </a:r>
            <a:r>
              <a:rPr lang="en-US" sz="2400" dirty="0"/>
              <a:t> </a:t>
            </a:r>
            <a:r>
              <a:rPr lang="en-US" sz="2400" dirty="0" err="1"/>
              <a:t>tuzishda</a:t>
            </a:r>
            <a:r>
              <a:rPr lang="en-US" sz="2400" dirty="0"/>
              <a:t> </a:t>
            </a:r>
            <a:r>
              <a:rPr lang="en-US" sz="2400" dirty="0" err="1"/>
              <a:t>parametrlar</a:t>
            </a:r>
            <a:r>
              <a:rPr lang="en-US" sz="2400" dirty="0"/>
              <a:t> </a:t>
            </a:r>
            <a:r>
              <a:rPr lang="en-US" sz="2400" dirty="0" err="1"/>
              <a:t>sonini</a:t>
            </a:r>
            <a:r>
              <a:rPr lang="en-US" sz="2400" dirty="0"/>
              <a:t> </a:t>
            </a:r>
            <a:r>
              <a:rPr lang="en-US" sz="2400" dirty="0" err="1"/>
              <a:t>kamaytirib</a:t>
            </a:r>
            <a:r>
              <a:rPr lang="en-US" sz="2400" dirty="0"/>
              <a:t>, </a:t>
            </a:r>
            <a:r>
              <a:rPr lang="en-US" sz="2400" dirty="0" err="1"/>
              <a:t>eng</a:t>
            </a:r>
            <a:r>
              <a:rPr lang="en-US" sz="2400" dirty="0"/>
              <a:t> </a:t>
            </a:r>
            <a:r>
              <a:rPr lang="en-US" sz="2400" dirty="0" err="1"/>
              <a:t>asosiylari</a:t>
            </a:r>
            <a:r>
              <a:rPr lang="en-US" sz="2400" dirty="0"/>
              <a:t> </a:t>
            </a:r>
            <a:r>
              <a:rPr lang="en-US" sz="2400" dirty="0" err="1"/>
              <a:t>tanlab</a:t>
            </a:r>
            <a:r>
              <a:rPr lang="en-US" sz="2400" dirty="0"/>
              <a:t> </a:t>
            </a:r>
            <a:r>
              <a:rPr lang="en-US" sz="2400" dirty="0" err="1"/>
              <a:t>olinishi</a:t>
            </a:r>
            <a:r>
              <a:rPr lang="en-US" sz="2400" dirty="0"/>
              <a:t> </a:t>
            </a:r>
            <a:r>
              <a:rPr lang="en-US" sz="2400" dirty="0" err="1"/>
              <a:t>tavsiya</a:t>
            </a:r>
            <a:r>
              <a:rPr lang="en-US" sz="2400" dirty="0"/>
              <a:t> </a:t>
            </a:r>
            <a:r>
              <a:rPr lang="en-US" sz="2400" dirty="0" err="1"/>
              <a:t>qilinadi</a:t>
            </a:r>
            <a:r>
              <a:rPr lang="en-US" sz="2400" dirty="0"/>
              <a:t>;  </a:t>
            </a:r>
          </a:p>
          <a:p>
            <a:pPr marL="0" indent="447675" algn="just">
              <a:lnSpc>
                <a:spcPct val="110000"/>
              </a:lnSpc>
              <a:spcBef>
                <a:spcPts val="0"/>
              </a:spcBef>
              <a:buNone/>
            </a:pPr>
            <a:r>
              <a:rPr lang="en-US" sz="2400" dirty="0"/>
              <a:t>	- </a:t>
            </a:r>
            <a:r>
              <a:rPr lang="en-US" sz="2400" dirty="0" err="1"/>
              <a:t>masalani</a:t>
            </a:r>
            <a:r>
              <a:rPr lang="en-US" sz="2400" dirty="0"/>
              <a:t> </a:t>
            </a:r>
            <a:r>
              <a:rPr lang="en-US" sz="2400" dirty="0" err="1"/>
              <a:t>yechish</a:t>
            </a:r>
            <a:r>
              <a:rPr lang="en-US" sz="2400" dirty="0"/>
              <a:t> </a:t>
            </a:r>
            <a:r>
              <a:rPr lang="en-US" sz="2400" dirty="0" err="1"/>
              <a:t>uslubini</a:t>
            </a:r>
            <a:r>
              <a:rPr lang="en-US" sz="2400" dirty="0"/>
              <a:t> </a:t>
            </a:r>
            <a:r>
              <a:rPr lang="en-US" sz="2400" dirty="0" err="1"/>
              <a:t>tanlash</a:t>
            </a:r>
            <a:r>
              <a:rPr lang="en-US" sz="2400" dirty="0"/>
              <a:t>. </a:t>
            </a:r>
            <a:r>
              <a:rPr lang="en-US" sz="2400" dirty="0" err="1"/>
              <a:t>Bunda</a:t>
            </a:r>
            <a:r>
              <a:rPr lang="en-US" sz="2400" dirty="0"/>
              <a:t> </a:t>
            </a:r>
            <a:r>
              <a:rPr lang="en-US" sz="2400" dirty="0" err="1"/>
              <a:t>iloji</a:t>
            </a:r>
            <a:r>
              <a:rPr lang="en-US" sz="2400" dirty="0"/>
              <a:t> </a:t>
            </a:r>
            <a:r>
              <a:rPr lang="en-US" sz="2400" dirty="0" err="1"/>
              <a:t>boricha</a:t>
            </a:r>
            <a:r>
              <a:rPr lang="en-US" sz="2400" dirty="0"/>
              <a:t> </a:t>
            </a:r>
            <a:r>
              <a:rPr lang="en-US" sz="2400" dirty="0" err="1"/>
              <a:t>yechimni</a:t>
            </a:r>
            <a:r>
              <a:rPr lang="en-US" sz="2400" dirty="0"/>
              <a:t> </a:t>
            </a:r>
            <a:r>
              <a:rPr lang="en-US" sz="2400" dirty="0" err="1"/>
              <a:t>aniq</a:t>
            </a:r>
            <a:r>
              <a:rPr lang="en-US" sz="2400" dirty="0"/>
              <a:t> </a:t>
            </a:r>
            <a:r>
              <a:rPr lang="en-US" sz="2400" dirty="0" err="1"/>
              <a:t>olish</a:t>
            </a:r>
            <a:r>
              <a:rPr lang="en-US" sz="2400" dirty="0"/>
              <a:t> (</a:t>
            </a:r>
            <a:r>
              <a:rPr lang="en-US" sz="2400" dirty="0" err="1"/>
              <a:t>analitik</a:t>
            </a:r>
            <a:r>
              <a:rPr lang="en-US" sz="2400" dirty="0"/>
              <a:t> </a:t>
            </a:r>
            <a:r>
              <a:rPr lang="en-US" sz="2400" dirty="0" err="1"/>
              <a:t>usullar</a:t>
            </a:r>
            <a:r>
              <a:rPr lang="en-US" sz="2400" dirty="0"/>
              <a:t>) </a:t>
            </a:r>
            <a:r>
              <a:rPr lang="en-US" sz="2400" dirty="0" err="1"/>
              <a:t>maqsadga</a:t>
            </a:r>
            <a:r>
              <a:rPr lang="en-US" sz="2400" dirty="0"/>
              <a:t> </a:t>
            </a:r>
            <a:r>
              <a:rPr lang="en-US" sz="2400" dirty="0" err="1"/>
              <a:t>muvofiqdir</a:t>
            </a:r>
            <a:r>
              <a:rPr lang="en-US" sz="2400" dirty="0"/>
              <a:t>. </a:t>
            </a:r>
            <a:r>
              <a:rPr lang="en-US" sz="2400" dirty="0" err="1"/>
              <a:t>Taqribiy</a:t>
            </a:r>
            <a:r>
              <a:rPr lang="en-US" sz="2400" dirty="0"/>
              <a:t> </a:t>
            </a:r>
            <a:r>
              <a:rPr lang="en-US" sz="2400" dirty="0" err="1"/>
              <a:t>uslublarni</a:t>
            </a:r>
            <a:r>
              <a:rPr lang="en-US" sz="2400" dirty="0"/>
              <a:t> </a:t>
            </a:r>
            <a:r>
              <a:rPr lang="en-US" sz="2400" dirty="0" err="1"/>
              <a:t>masalani</a:t>
            </a:r>
            <a:r>
              <a:rPr lang="en-US" sz="2400" dirty="0"/>
              <a:t> </a:t>
            </a:r>
            <a:r>
              <a:rPr lang="en-US" sz="2400" dirty="0" err="1"/>
              <a:t>yechishda</a:t>
            </a:r>
            <a:r>
              <a:rPr lang="en-US" sz="2400" dirty="0"/>
              <a:t> </a:t>
            </a:r>
            <a:r>
              <a:rPr lang="en-US" sz="2400" dirty="0" err="1"/>
              <a:t>qo’llash</a:t>
            </a:r>
            <a:r>
              <a:rPr lang="en-US" sz="2400" dirty="0"/>
              <a:t> </a:t>
            </a:r>
            <a:r>
              <a:rPr lang="en-US" sz="2400" dirty="0" err="1"/>
              <a:t>alohida</a:t>
            </a:r>
            <a:r>
              <a:rPr lang="en-US" sz="2400" dirty="0"/>
              <a:t> </a:t>
            </a:r>
            <a:r>
              <a:rPr lang="en-US" sz="2400" dirty="0" err="1"/>
              <a:t>asoslab</a:t>
            </a:r>
            <a:r>
              <a:rPr lang="en-US" sz="2400" dirty="0"/>
              <a:t> </a:t>
            </a:r>
            <a:r>
              <a:rPr lang="en-US" sz="2400" dirty="0" err="1"/>
              <a:t>borilishi</a:t>
            </a:r>
            <a:r>
              <a:rPr lang="en-US" sz="2400" dirty="0"/>
              <a:t> </a:t>
            </a:r>
            <a:r>
              <a:rPr lang="en-US" sz="2400" dirty="0" err="1"/>
              <a:t>lozim</a:t>
            </a:r>
            <a:r>
              <a:rPr lang="en-US" sz="2400" dirty="0"/>
              <a:t> </a:t>
            </a:r>
            <a:r>
              <a:rPr lang="en-US" sz="2400" dirty="0" err="1"/>
              <a:t>bo’ladi</a:t>
            </a:r>
            <a:r>
              <a:rPr lang="en-US" sz="2400" dirty="0"/>
              <a:t>. Bu </a:t>
            </a:r>
            <a:r>
              <a:rPr lang="en-US" sz="2400" dirty="0" err="1"/>
              <a:t>ayniqsa</a:t>
            </a:r>
            <a:r>
              <a:rPr lang="en-US" sz="2400" dirty="0"/>
              <a:t> </a:t>
            </a:r>
            <a:r>
              <a:rPr lang="en-US" sz="2400" dirty="0" err="1"/>
              <a:t>jarayonni</a:t>
            </a:r>
            <a:r>
              <a:rPr lang="en-US" sz="2400" dirty="0"/>
              <a:t> </a:t>
            </a:r>
            <a:r>
              <a:rPr lang="en-US" sz="2400" dirty="0" err="1"/>
              <a:t>amalga</a:t>
            </a:r>
            <a:r>
              <a:rPr lang="en-US" sz="2400" dirty="0"/>
              <a:t> </a:t>
            </a:r>
            <a:r>
              <a:rPr lang="en-US" sz="2400" dirty="0" err="1"/>
              <a:t>oshirishda</a:t>
            </a:r>
            <a:r>
              <a:rPr lang="en-US" sz="2400" dirty="0"/>
              <a:t> (</a:t>
            </a:r>
            <a:r>
              <a:rPr lang="en-US" sz="2400" dirty="0" err="1"/>
              <a:t>texnologiya</a:t>
            </a:r>
            <a:r>
              <a:rPr lang="en-US" sz="2400" dirty="0"/>
              <a:t>, </a:t>
            </a:r>
            <a:r>
              <a:rPr lang="en-US" sz="2400" dirty="0" err="1"/>
              <a:t>harakat</a:t>
            </a:r>
            <a:r>
              <a:rPr lang="en-US" sz="2400" dirty="0"/>
              <a:t> </a:t>
            </a:r>
            <a:r>
              <a:rPr lang="en-US" sz="2400" dirty="0" err="1"/>
              <a:t>qonunlari</a:t>
            </a:r>
            <a:r>
              <a:rPr lang="en-US" sz="2400" dirty="0"/>
              <a:t> </a:t>
            </a:r>
            <a:r>
              <a:rPr lang="en-US" sz="2400" dirty="0" err="1"/>
              <a:t>va</a:t>
            </a:r>
            <a:r>
              <a:rPr lang="en-US" sz="2400" dirty="0"/>
              <a:t> </a:t>
            </a:r>
            <a:r>
              <a:rPr lang="en-US" sz="2400" dirty="0" err="1"/>
              <a:t>boshqalar</a:t>
            </a:r>
            <a:r>
              <a:rPr lang="en-US" sz="2400" dirty="0"/>
              <a:t>) </a:t>
            </a:r>
            <a:r>
              <a:rPr lang="en-US" sz="2400" dirty="0" err="1"/>
              <a:t>yetarli</a:t>
            </a:r>
            <a:r>
              <a:rPr lang="en-US" sz="2400" dirty="0"/>
              <a:t> </a:t>
            </a:r>
            <a:r>
              <a:rPr lang="en-US" sz="2400" dirty="0" err="1"/>
              <a:t>aniqlikka</a:t>
            </a:r>
            <a:r>
              <a:rPr lang="en-US" sz="2400" dirty="0"/>
              <a:t> </a:t>
            </a:r>
            <a:r>
              <a:rPr lang="en-US" sz="2400" dirty="0" err="1"/>
              <a:t>bo’lgan</a:t>
            </a:r>
            <a:r>
              <a:rPr lang="en-US" sz="2400" dirty="0"/>
              <a:t> </a:t>
            </a:r>
            <a:r>
              <a:rPr lang="en-US" sz="2400" dirty="0" err="1"/>
              <a:t>talablarga</a:t>
            </a:r>
            <a:r>
              <a:rPr lang="en-US" sz="2400" dirty="0"/>
              <a:t> </a:t>
            </a:r>
            <a:r>
              <a:rPr lang="en-US" sz="2400" dirty="0" err="1"/>
              <a:t>bog’liq</a:t>
            </a:r>
            <a:r>
              <a:rPr lang="en-US" sz="2400" dirty="0"/>
              <a:t> </a:t>
            </a:r>
            <a:r>
              <a:rPr lang="en-US" sz="2400" dirty="0" err="1"/>
              <a:t>bo’lishi</a:t>
            </a:r>
            <a:r>
              <a:rPr lang="en-US" sz="2400" dirty="0"/>
              <a:t> </a:t>
            </a:r>
            <a:r>
              <a:rPr lang="en-US" sz="2400" dirty="0" err="1"/>
              <a:t>ko’zda</a:t>
            </a:r>
            <a:r>
              <a:rPr lang="en-US" sz="2400" dirty="0"/>
              <a:t> </a:t>
            </a:r>
            <a:r>
              <a:rPr lang="en-US" sz="2400" dirty="0" err="1"/>
              <a:t>tutiladi</a:t>
            </a:r>
            <a:r>
              <a:rPr lang="en-US" sz="2400" dirty="0"/>
              <a:t>. </a:t>
            </a:r>
            <a:r>
              <a:rPr lang="en-US" sz="2400" dirty="0" err="1"/>
              <a:t>Nazariy</a:t>
            </a:r>
            <a:r>
              <a:rPr lang="en-US" sz="2400" dirty="0"/>
              <a:t> </a:t>
            </a:r>
            <a:r>
              <a:rPr lang="en-US" sz="2400" dirty="0" err="1"/>
              <a:t>masalalarni</a:t>
            </a:r>
            <a:r>
              <a:rPr lang="en-US" sz="2400" dirty="0"/>
              <a:t> </a:t>
            </a:r>
            <a:r>
              <a:rPr lang="en-US" sz="2400" dirty="0" err="1"/>
              <a:t>sonli</a:t>
            </a:r>
            <a:r>
              <a:rPr lang="en-US" sz="2400" dirty="0"/>
              <a:t> </a:t>
            </a:r>
            <a:r>
              <a:rPr lang="en-US" sz="2400" dirty="0" err="1"/>
              <a:t>usullarda</a:t>
            </a:r>
            <a:r>
              <a:rPr lang="en-US" sz="2400" dirty="0"/>
              <a:t> </a:t>
            </a:r>
            <a:r>
              <a:rPr lang="en-US" sz="2400" dirty="0" err="1"/>
              <a:t>kompyuterda</a:t>
            </a:r>
            <a:r>
              <a:rPr lang="en-US" sz="2400" dirty="0"/>
              <a:t> </a:t>
            </a:r>
            <a:r>
              <a:rPr lang="en-US" sz="2400" dirty="0" err="1"/>
              <a:t>bajarish</a:t>
            </a:r>
            <a:r>
              <a:rPr lang="en-US" sz="2400" dirty="0"/>
              <a:t> </a:t>
            </a:r>
            <a:r>
              <a:rPr lang="en-US" sz="2400" dirty="0" err="1"/>
              <a:t>o’ziga</a:t>
            </a:r>
            <a:r>
              <a:rPr lang="en-US" sz="2400" dirty="0"/>
              <a:t> </a:t>
            </a:r>
            <a:r>
              <a:rPr lang="en-US" sz="2400" dirty="0" err="1"/>
              <a:t>xos</a:t>
            </a:r>
            <a:r>
              <a:rPr lang="en-US" sz="2400" dirty="0"/>
              <a:t> «</a:t>
            </a:r>
            <a:r>
              <a:rPr lang="en-US" sz="2400" dirty="0" err="1"/>
              <a:t>Tajriba</a:t>
            </a:r>
            <a:r>
              <a:rPr lang="en-US" sz="2400" dirty="0"/>
              <a:t> </a:t>
            </a:r>
            <a:r>
              <a:rPr lang="en-US" sz="2400" dirty="0" err="1"/>
              <a:t>mashinasi</a:t>
            </a:r>
            <a:r>
              <a:rPr lang="en-US" sz="2400" dirty="0"/>
              <a:t>» (</a:t>
            </a:r>
            <a:r>
              <a:rPr lang="en-US" sz="2400" dirty="0" err="1"/>
              <a:t>mashinn</a:t>
            </a:r>
            <a:r>
              <a:rPr lang="ru-RU" sz="2400" dirty="0"/>
              <a:t>ы</a:t>
            </a:r>
            <a:r>
              <a:rPr lang="en-US" sz="2400" dirty="0"/>
              <a:t>y </a:t>
            </a:r>
            <a:r>
              <a:rPr lang="en-US" sz="2400" dirty="0" err="1"/>
              <a:t>eksperiment</a:t>
            </a:r>
            <a:r>
              <a:rPr lang="en-US" sz="2400" dirty="0"/>
              <a:t>) </a:t>
            </a:r>
            <a:r>
              <a:rPr lang="en-US" sz="2400" dirty="0" err="1"/>
              <a:t>vazifasini</a:t>
            </a:r>
            <a:r>
              <a:rPr lang="en-US" sz="2400" dirty="0"/>
              <a:t> </a:t>
            </a:r>
            <a:r>
              <a:rPr lang="en-US" sz="2400" dirty="0" err="1"/>
              <a:t>o’taydi</a:t>
            </a:r>
            <a:r>
              <a:rPr lang="en-US" sz="2400" dirty="0"/>
              <a:t>; </a:t>
            </a:r>
            <a:endParaRPr lang="ru-RU" sz="2400" dirty="0"/>
          </a:p>
        </p:txBody>
      </p:sp>
    </p:spTree>
    <p:extLst>
      <p:ext uri="{BB962C8B-B14F-4D97-AF65-F5344CB8AC3E}">
        <p14:creationId xmlns:p14="http://schemas.microsoft.com/office/powerpoint/2010/main" val="2338962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23024"/>
            <a:ext cx="10394707" cy="5151561"/>
          </a:xfrm>
        </p:spPr>
        <p:txBody>
          <a:bodyPr>
            <a:noAutofit/>
          </a:bodyPr>
          <a:lstStyle/>
          <a:p>
            <a:pPr marL="0" indent="447675" algn="just">
              <a:lnSpc>
                <a:spcPct val="110000"/>
              </a:lnSpc>
              <a:spcBef>
                <a:spcPts val="0"/>
              </a:spcBef>
              <a:buNone/>
              <a:tabLst>
                <a:tab pos="447675" algn="l"/>
              </a:tabLst>
            </a:pPr>
            <a:r>
              <a:rPr lang="en-US" sz="2400" dirty="0"/>
              <a:t>- </a:t>
            </a:r>
            <a:r>
              <a:rPr lang="en-US" sz="2400" dirty="0" err="1"/>
              <a:t>o’zgartiriladigan</a:t>
            </a:r>
            <a:r>
              <a:rPr lang="en-US" sz="2400" dirty="0"/>
              <a:t> </a:t>
            </a:r>
            <a:r>
              <a:rPr lang="en-US" sz="2400" dirty="0" err="1"/>
              <a:t>parametrlarni</a:t>
            </a:r>
            <a:r>
              <a:rPr lang="en-US" sz="2400" dirty="0"/>
              <a:t> (</a:t>
            </a:r>
            <a:r>
              <a:rPr lang="en-US" sz="2400" dirty="0" err="1"/>
              <a:t>variatsiya</a:t>
            </a:r>
            <a:r>
              <a:rPr lang="en-US" sz="2400" dirty="0"/>
              <a:t>) </a:t>
            </a:r>
            <a:r>
              <a:rPr lang="en-US" sz="2400" dirty="0" err="1"/>
              <a:t>o’zgarish</a:t>
            </a:r>
            <a:r>
              <a:rPr lang="en-US" sz="2400" dirty="0"/>
              <a:t> </a:t>
            </a:r>
            <a:r>
              <a:rPr lang="en-US" sz="2400" dirty="0" err="1"/>
              <a:t>chegaralari</a:t>
            </a:r>
            <a:r>
              <a:rPr lang="en-US" sz="2400" dirty="0"/>
              <a:t> </a:t>
            </a:r>
            <a:r>
              <a:rPr lang="en-US" sz="2400" dirty="0" err="1"/>
              <a:t>aniqlanadi</a:t>
            </a:r>
            <a:r>
              <a:rPr lang="en-US" sz="2400" dirty="0"/>
              <a:t>, </a:t>
            </a:r>
            <a:r>
              <a:rPr lang="en-US" sz="2400" dirty="0" err="1"/>
              <a:t>hamda</a:t>
            </a:r>
            <a:r>
              <a:rPr lang="en-US" sz="2400" dirty="0"/>
              <a:t> </a:t>
            </a:r>
            <a:r>
              <a:rPr lang="en-US" sz="2400" dirty="0" err="1"/>
              <a:t>alohida</a:t>
            </a:r>
            <a:r>
              <a:rPr lang="en-US" sz="2400" dirty="0"/>
              <a:t> </a:t>
            </a:r>
            <a:r>
              <a:rPr lang="en-US" sz="2400" dirty="0" err="1"/>
              <a:t>har</a:t>
            </a:r>
            <a:r>
              <a:rPr lang="en-US" sz="2400" dirty="0"/>
              <a:t> </a:t>
            </a:r>
            <a:r>
              <a:rPr lang="en-US" sz="2400" dirty="0" err="1"/>
              <a:t>o’zgarish</a:t>
            </a:r>
            <a:r>
              <a:rPr lang="en-US" sz="2400" dirty="0"/>
              <a:t> </a:t>
            </a:r>
            <a:r>
              <a:rPr lang="en-US" sz="2400" dirty="0" err="1"/>
              <a:t>uchun</a:t>
            </a:r>
            <a:r>
              <a:rPr lang="en-US" sz="2400" dirty="0"/>
              <a:t> </a:t>
            </a:r>
            <a:r>
              <a:rPr lang="en-US" sz="2400" dirty="0" err="1"/>
              <a:t>sonli</a:t>
            </a:r>
            <a:r>
              <a:rPr lang="en-US" sz="2400" dirty="0"/>
              <a:t> </a:t>
            </a:r>
            <a:r>
              <a:rPr lang="en-US" sz="2400" dirty="0" err="1"/>
              <a:t>yechimlar</a:t>
            </a:r>
            <a:r>
              <a:rPr lang="en-US" sz="2400" dirty="0"/>
              <a:t> </a:t>
            </a:r>
            <a:r>
              <a:rPr lang="en-US" sz="2400" dirty="0" err="1"/>
              <a:t>olinadi</a:t>
            </a:r>
            <a:r>
              <a:rPr lang="en-US" sz="2400" dirty="0"/>
              <a:t>. </a:t>
            </a:r>
            <a:r>
              <a:rPr lang="en-US" sz="2400" dirty="0" err="1"/>
              <a:t>Ularni</a:t>
            </a:r>
            <a:r>
              <a:rPr lang="en-US" sz="2400" dirty="0"/>
              <a:t> </a:t>
            </a:r>
            <a:r>
              <a:rPr lang="en-US" sz="2400" dirty="0" err="1"/>
              <a:t>jamlash</a:t>
            </a:r>
            <a:r>
              <a:rPr lang="en-US" sz="2400" dirty="0"/>
              <a:t> (</a:t>
            </a:r>
            <a:r>
              <a:rPr lang="en-US" sz="2400" dirty="0" err="1"/>
              <a:t>grafik</a:t>
            </a:r>
            <a:r>
              <a:rPr lang="en-US" sz="2400" dirty="0"/>
              <a:t>, </a:t>
            </a:r>
            <a:r>
              <a:rPr lang="en-US" sz="2400" dirty="0" err="1"/>
              <a:t>jadval</a:t>
            </a:r>
            <a:r>
              <a:rPr lang="en-US" sz="2400" dirty="0"/>
              <a:t> </a:t>
            </a:r>
            <a:r>
              <a:rPr lang="en-US" sz="2400" dirty="0" err="1"/>
              <a:t>va</a:t>
            </a:r>
            <a:r>
              <a:rPr lang="en-US" sz="2400" dirty="0"/>
              <a:t> </a:t>
            </a:r>
            <a:r>
              <a:rPr lang="en-US" sz="2400" dirty="0" err="1"/>
              <a:t>boshqalar</a:t>
            </a:r>
            <a:r>
              <a:rPr lang="en-US" sz="2400" dirty="0"/>
              <a:t>), </a:t>
            </a:r>
            <a:r>
              <a:rPr lang="en-US" sz="2400" dirty="0" err="1"/>
              <a:t>hamda</a:t>
            </a:r>
            <a:r>
              <a:rPr lang="en-US" sz="2400" dirty="0"/>
              <a:t> </a:t>
            </a:r>
            <a:r>
              <a:rPr lang="en-US" sz="2400" dirty="0" err="1"/>
              <a:t>tegishli</a:t>
            </a:r>
            <a:r>
              <a:rPr lang="en-US" sz="2400" dirty="0"/>
              <a:t> </a:t>
            </a:r>
            <a:r>
              <a:rPr lang="en-US" sz="2400" dirty="0" err="1"/>
              <a:t>bog’lanishlarni</a:t>
            </a:r>
            <a:r>
              <a:rPr lang="en-US" sz="2400" dirty="0"/>
              <a:t>, </a:t>
            </a:r>
            <a:r>
              <a:rPr lang="en-US" sz="2400" dirty="0" err="1"/>
              <a:t>qonuniyatlarni</a:t>
            </a:r>
            <a:r>
              <a:rPr lang="en-US" sz="2400" dirty="0"/>
              <a:t> </a:t>
            </a:r>
            <a:r>
              <a:rPr lang="en-US" sz="2400" dirty="0" err="1"/>
              <a:t>aniqlash</a:t>
            </a:r>
            <a:r>
              <a:rPr lang="en-US" sz="2400" dirty="0"/>
              <a:t> </a:t>
            </a:r>
            <a:r>
              <a:rPr lang="en-US" sz="2400" dirty="0" err="1"/>
              <a:t>kerak</a:t>
            </a:r>
            <a:r>
              <a:rPr lang="en-US" sz="2400" dirty="0"/>
              <a:t> </a:t>
            </a:r>
            <a:r>
              <a:rPr lang="en-US" sz="2400" dirty="0" err="1"/>
              <a:t>bo’ladi</a:t>
            </a:r>
            <a:r>
              <a:rPr lang="en-US" sz="2400" dirty="0"/>
              <a:t>. </a:t>
            </a:r>
          </a:p>
          <a:p>
            <a:pPr marL="0" indent="447675" algn="just">
              <a:lnSpc>
                <a:spcPct val="110000"/>
              </a:lnSpc>
              <a:spcBef>
                <a:spcPts val="0"/>
              </a:spcBef>
              <a:buNone/>
              <a:tabLst>
                <a:tab pos="447675" algn="l"/>
              </a:tabLst>
            </a:pPr>
            <a:r>
              <a:rPr lang="en-US" sz="2400" dirty="0" smtClean="0"/>
              <a:t>- </a:t>
            </a:r>
            <a:r>
              <a:rPr lang="en-US" sz="2400" dirty="0" err="1"/>
              <a:t>nazariy</a:t>
            </a:r>
            <a:r>
              <a:rPr lang="en-US" sz="2400" dirty="0"/>
              <a:t> </a:t>
            </a:r>
            <a:r>
              <a:rPr lang="en-US" sz="2400" dirty="0" err="1"/>
              <a:t>izlanishlarda</a:t>
            </a:r>
            <a:r>
              <a:rPr lang="en-US" sz="2400" dirty="0"/>
              <a:t> </a:t>
            </a:r>
            <a:r>
              <a:rPr lang="en-US" sz="2400" dirty="0" err="1"/>
              <a:t>eng</a:t>
            </a:r>
            <a:r>
              <a:rPr lang="en-US" sz="2400" dirty="0"/>
              <a:t> </a:t>
            </a:r>
            <a:r>
              <a:rPr lang="en-US" sz="2400" dirty="0" err="1"/>
              <a:t>muhimi</a:t>
            </a:r>
            <a:r>
              <a:rPr lang="en-US" sz="2400" dirty="0"/>
              <a:t> </a:t>
            </a:r>
            <a:r>
              <a:rPr lang="en-US" sz="2400" dirty="0" err="1"/>
              <a:t>masalani</a:t>
            </a:r>
            <a:r>
              <a:rPr lang="en-US" sz="2400" dirty="0"/>
              <a:t> </a:t>
            </a:r>
            <a:r>
              <a:rPr lang="en-US" sz="2400" dirty="0" err="1"/>
              <a:t>yechimini</a:t>
            </a:r>
            <a:r>
              <a:rPr lang="en-US" sz="2400" dirty="0"/>
              <a:t> </a:t>
            </a:r>
            <a:r>
              <a:rPr lang="en-US" sz="2400" dirty="0" err="1"/>
              <a:t>mukammal</a:t>
            </a:r>
            <a:r>
              <a:rPr lang="en-US" sz="2400" dirty="0"/>
              <a:t> </a:t>
            </a:r>
            <a:r>
              <a:rPr lang="en-US" sz="2400" dirty="0" err="1"/>
              <a:t>tahlilini</a:t>
            </a:r>
            <a:r>
              <a:rPr lang="en-US" sz="2400" dirty="0"/>
              <a:t> </a:t>
            </a:r>
            <a:r>
              <a:rPr lang="en-US" sz="2400" dirty="0" err="1"/>
              <a:t>amalga</a:t>
            </a:r>
            <a:r>
              <a:rPr lang="en-US" sz="2400" dirty="0"/>
              <a:t> </a:t>
            </a:r>
            <a:r>
              <a:rPr lang="en-US" sz="2400" dirty="0" err="1"/>
              <a:t>oshirish</a:t>
            </a:r>
            <a:r>
              <a:rPr lang="en-US" sz="2400" dirty="0"/>
              <a:t> </a:t>
            </a:r>
            <a:r>
              <a:rPr lang="en-US" sz="2400" dirty="0" err="1"/>
              <a:t>hisoblanadi</a:t>
            </a:r>
            <a:r>
              <a:rPr lang="en-US" sz="2400" dirty="0"/>
              <a:t>. </a:t>
            </a:r>
            <a:r>
              <a:rPr lang="en-US" sz="2400" dirty="0" err="1"/>
              <a:t>Bunda</a:t>
            </a:r>
            <a:r>
              <a:rPr lang="en-US" sz="2400" dirty="0"/>
              <a:t> </a:t>
            </a:r>
            <a:r>
              <a:rPr lang="en-US" sz="2400" dirty="0" err="1"/>
              <a:t>har</a:t>
            </a:r>
            <a:r>
              <a:rPr lang="en-US" sz="2400" dirty="0"/>
              <a:t> </a:t>
            </a:r>
            <a:r>
              <a:rPr lang="en-US" sz="2400" dirty="0" err="1"/>
              <a:t>bir</a:t>
            </a:r>
            <a:r>
              <a:rPr lang="en-US" sz="2400" dirty="0"/>
              <a:t> </a:t>
            </a:r>
            <a:r>
              <a:rPr lang="en-US" sz="2400" dirty="0" err="1"/>
              <a:t>parametrni</a:t>
            </a:r>
            <a:r>
              <a:rPr lang="en-US" sz="2400" dirty="0"/>
              <a:t> </a:t>
            </a:r>
            <a:r>
              <a:rPr lang="en-US" sz="2400" dirty="0" err="1"/>
              <a:t>o’zgarishi</a:t>
            </a:r>
            <a:r>
              <a:rPr lang="en-US" sz="2400" dirty="0"/>
              <a:t> </a:t>
            </a:r>
            <a:r>
              <a:rPr lang="en-US" sz="2400" dirty="0" err="1"/>
              <a:t>ta’siri</a:t>
            </a:r>
            <a:r>
              <a:rPr lang="en-US" sz="2400" dirty="0"/>
              <a:t>, </a:t>
            </a:r>
            <a:r>
              <a:rPr lang="en-US" sz="2400" dirty="0" err="1"/>
              <a:t>qonuniyatlarni</a:t>
            </a:r>
            <a:r>
              <a:rPr lang="en-US" sz="2400" dirty="0"/>
              <a:t> </a:t>
            </a:r>
            <a:r>
              <a:rPr lang="en-US" sz="2400" dirty="0" err="1"/>
              <a:t>qandayligi</a:t>
            </a:r>
            <a:r>
              <a:rPr lang="en-US" sz="2400" dirty="0"/>
              <a:t>, </a:t>
            </a:r>
            <a:r>
              <a:rPr lang="en-US" sz="2400" dirty="0" err="1"/>
              <a:t>o’zaro</a:t>
            </a:r>
            <a:r>
              <a:rPr lang="en-US" sz="2400" dirty="0"/>
              <a:t> </a:t>
            </a:r>
            <a:r>
              <a:rPr lang="en-US" sz="2400" dirty="0" err="1"/>
              <a:t>parametr</a:t>
            </a:r>
            <a:r>
              <a:rPr lang="en-US" sz="2400" dirty="0"/>
              <a:t> </a:t>
            </a:r>
            <a:r>
              <a:rPr lang="en-US" sz="2400" dirty="0" err="1"/>
              <a:t>va</a:t>
            </a:r>
            <a:r>
              <a:rPr lang="en-US" sz="2400" dirty="0"/>
              <a:t> </a:t>
            </a:r>
            <a:r>
              <a:rPr lang="en-US" sz="2400" dirty="0" err="1"/>
              <a:t>ishchi</a:t>
            </a:r>
            <a:r>
              <a:rPr lang="en-US" sz="2400" dirty="0"/>
              <a:t> </a:t>
            </a:r>
            <a:r>
              <a:rPr lang="en-US" sz="2400" dirty="0" err="1"/>
              <a:t>rejimlarni</a:t>
            </a:r>
            <a:r>
              <a:rPr lang="en-US" sz="2400" dirty="0"/>
              <a:t> (</a:t>
            </a:r>
            <a:r>
              <a:rPr lang="en-US" sz="2400" dirty="0" err="1"/>
              <a:t>harakatlarni</a:t>
            </a:r>
            <a:r>
              <a:rPr lang="en-US" sz="2400" dirty="0"/>
              <a:t>) </a:t>
            </a:r>
            <a:r>
              <a:rPr lang="en-US" sz="2400" dirty="0" err="1"/>
              <a:t>bog’lanish</a:t>
            </a:r>
            <a:r>
              <a:rPr lang="en-US" sz="2400" dirty="0"/>
              <a:t> </a:t>
            </a:r>
            <a:r>
              <a:rPr lang="en-US" sz="2400" dirty="0" err="1"/>
              <a:t>darajalari</a:t>
            </a:r>
            <a:r>
              <a:rPr lang="en-US" sz="2400" dirty="0"/>
              <a:t> </a:t>
            </a:r>
            <a:r>
              <a:rPr lang="en-US" sz="2400" dirty="0" err="1"/>
              <a:t>chuqur</a:t>
            </a:r>
            <a:r>
              <a:rPr lang="en-US" sz="2400" dirty="0"/>
              <a:t> </a:t>
            </a:r>
            <a:r>
              <a:rPr lang="en-US" sz="2400" dirty="0" err="1"/>
              <a:t>izohlab</a:t>
            </a:r>
            <a:r>
              <a:rPr lang="en-US" sz="2400" dirty="0"/>
              <a:t>, </a:t>
            </a:r>
            <a:r>
              <a:rPr lang="en-US" sz="2400" dirty="0" err="1"/>
              <a:t>ilmiy</a:t>
            </a:r>
            <a:r>
              <a:rPr lang="en-US" sz="2400" dirty="0"/>
              <a:t> </a:t>
            </a:r>
            <a:r>
              <a:rPr lang="en-US" sz="2400" dirty="0" err="1"/>
              <a:t>asoslanadi</a:t>
            </a:r>
            <a:r>
              <a:rPr lang="en-US" sz="2400" dirty="0"/>
              <a:t>. </a:t>
            </a:r>
            <a:r>
              <a:rPr lang="en-US" sz="2400" dirty="0" err="1"/>
              <a:t>Bunda</a:t>
            </a:r>
            <a:r>
              <a:rPr lang="en-US" sz="2400" dirty="0"/>
              <a:t> </a:t>
            </a:r>
            <a:r>
              <a:rPr lang="en-US" sz="2400" dirty="0" err="1"/>
              <a:t>yangi</a:t>
            </a:r>
            <a:r>
              <a:rPr lang="en-US" sz="2400" dirty="0"/>
              <a:t> </a:t>
            </a:r>
            <a:r>
              <a:rPr lang="en-US" sz="2400" dirty="0" err="1"/>
              <a:t>ilmiy</a:t>
            </a:r>
            <a:r>
              <a:rPr lang="en-US" sz="2400" dirty="0"/>
              <a:t> </a:t>
            </a:r>
            <a:r>
              <a:rPr lang="en-US" sz="2400" dirty="0" err="1"/>
              <a:t>asoslar</a:t>
            </a:r>
            <a:r>
              <a:rPr lang="en-US" sz="2400" dirty="0"/>
              <a:t>, </a:t>
            </a:r>
            <a:r>
              <a:rPr lang="en-US" sz="2400" dirty="0" err="1"/>
              <a:t>qonuniyatlar</a:t>
            </a:r>
            <a:r>
              <a:rPr lang="en-US" sz="2400" dirty="0"/>
              <a:t> </a:t>
            </a:r>
            <a:r>
              <a:rPr lang="en-US" sz="2400" dirty="0" err="1"/>
              <a:t>va</a:t>
            </a:r>
            <a:r>
              <a:rPr lang="en-US" sz="2400" dirty="0"/>
              <a:t> </a:t>
            </a:r>
            <a:r>
              <a:rPr lang="en-US" sz="2400" dirty="0" err="1"/>
              <a:t>yangiliklar</a:t>
            </a:r>
            <a:r>
              <a:rPr lang="en-US" sz="2400" dirty="0"/>
              <a:t> </a:t>
            </a:r>
            <a:r>
              <a:rPr lang="en-US" sz="2400" dirty="0" err="1"/>
              <a:t>jamlanadi</a:t>
            </a:r>
            <a:r>
              <a:rPr lang="en-US" sz="2400" dirty="0"/>
              <a:t>, </a:t>
            </a:r>
            <a:r>
              <a:rPr lang="en-US" sz="2400" dirty="0" err="1"/>
              <a:t>shakllanadi</a:t>
            </a:r>
            <a:r>
              <a:rPr lang="en-US" sz="2400" dirty="0"/>
              <a:t>; </a:t>
            </a:r>
          </a:p>
        </p:txBody>
      </p:sp>
    </p:spTree>
    <p:extLst>
      <p:ext uri="{BB962C8B-B14F-4D97-AF65-F5344CB8AC3E}">
        <p14:creationId xmlns:p14="http://schemas.microsoft.com/office/powerpoint/2010/main" val="951236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23024"/>
            <a:ext cx="10525125" cy="5237250"/>
          </a:xfrm>
        </p:spPr>
        <p:txBody>
          <a:bodyPr>
            <a:noAutofit/>
          </a:bodyPr>
          <a:lstStyle/>
          <a:p>
            <a:pPr marL="0" indent="447675" algn="just">
              <a:spcBef>
                <a:spcPts val="600"/>
              </a:spcBef>
              <a:buNone/>
            </a:pPr>
            <a:r>
              <a:rPr lang="en-US" sz="2400" dirty="0"/>
              <a:t>- </a:t>
            </a:r>
            <a:r>
              <a:rPr lang="en-US" sz="2400" dirty="0" err="1"/>
              <a:t>nazariy</a:t>
            </a:r>
            <a:r>
              <a:rPr lang="en-US" sz="2400" dirty="0"/>
              <a:t> </a:t>
            </a:r>
            <a:r>
              <a:rPr lang="en-US" sz="2400" dirty="0" err="1"/>
              <a:t>izlanishlarda</a:t>
            </a:r>
            <a:r>
              <a:rPr lang="en-US" sz="2400" dirty="0"/>
              <a:t> </a:t>
            </a:r>
            <a:r>
              <a:rPr lang="en-US" sz="2400" dirty="0" err="1"/>
              <a:t>mavjud</a:t>
            </a:r>
            <a:r>
              <a:rPr lang="en-US" sz="2400" dirty="0"/>
              <a:t> </a:t>
            </a:r>
            <a:r>
              <a:rPr lang="en-US" sz="2400" dirty="0" err="1"/>
              <a:t>geometrik</a:t>
            </a:r>
            <a:r>
              <a:rPr lang="en-US" sz="2400" dirty="0"/>
              <a:t>, </a:t>
            </a:r>
            <a:r>
              <a:rPr lang="en-US" sz="2400" dirty="0" err="1"/>
              <a:t>kinematik</a:t>
            </a:r>
            <a:r>
              <a:rPr lang="en-US" sz="2400" dirty="0"/>
              <a:t>, </a:t>
            </a:r>
            <a:r>
              <a:rPr lang="en-US" sz="2400" dirty="0" err="1"/>
              <a:t>texnologik</a:t>
            </a:r>
            <a:r>
              <a:rPr lang="en-US" sz="2400" dirty="0"/>
              <a:t> </a:t>
            </a:r>
            <a:r>
              <a:rPr lang="en-US" sz="2400" dirty="0" err="1"/>
              <a:t>hisoblar</a:t>
            </a:r>
            <a:r>
              <a:rPr lang="en-US" sz="2400" dirty="0"/>
              <a:t>, </a:t>
            </a:r>
            <a:r>
              <a:rPr lang="en-US" sz="2400" dirty="0" err="1"/>
              <a:t>umuman</a:t>
            </a:r>
            <a:r>
              <a:rPr lang="en-US" sz="2400" dirty="0"/>
              <a:t> </a:t>
            </a:r>
            <a:r>
              <a:rPr lang="en-US" sz="2400" dirty="0" err="1"/>
              <a:t>olganda</a:t>
            </a:r>
            <a:r>
              <a:rPr lang="en-US" sz="2400" dirty="0"/>
              <a:t> </a:t>
            </a:r>
            <a:r>
              <a:rPr lang="en-US" sz="2400" dirty="0" err="1"/>
              <a:t>muhandislik</a:t>
            </a:r>
            <a:r>
              <a:rPr lang="en-US" sz="2400" dirty="0"/>
              <a:t> </a:t>
            </a:r>
            <a:r>
              <a:rPr lang="en-US" sz="2400" dirty="0" err="1"/>
              <a:t>hisoblari</a:t>
            </a:r>
            <a:r>
              <a:rPr lang="en-US" sz="2400" dirty="0"/>
              <a:t> </a:t>
            </a:r>
            <a:r>
              <a:rPr lang="en-US" sz="2400" dirty="0" err="1"/>
              <a:t>asosida</a:t>
            </a:r>
            <a:r>
              <a:rPr lang="en-US" sz="2400" dirty="0"/>
              <a:t> </a:t>
            </a:r>
            <a:r>
              <a:rPr lang="en-US" sz="2400" dirty="0" err="1"/>
              <a:t>qiymat</a:t>
            </a:r>
            <a:r>
              <a:rPr lang="en-US" sz="2400" dirty="0"/>
              <a:t>, </a:t>
            </a:r>
            <a:r>
              <a:rPr lang="en-US" sz="2400" dirty="0" err="1"/>
              <a:t>sifatga</a:t>
            </a:r>
            <a:r>
              <a:rPr lang="en-US" sz="2400" dirty="0"/>
              <a:t> </a:t>
            </a:r>
            <a:r>
              <a:rPr lang="en-US" sz="2400" dirty="0" err="1"/>
              <a:t>tegishli</a:t>
            </a:r>
            <a:r>
              <a:rPr lang="en-US" sz="2400" dirty="0"/>
              <a:t> (</a:t>
            </a:r>
            <a:r>
              <a:rPr lang="en-US" sz="2400" dirty="0" err="1"/>
              <a:t>ayniqsa</a:t>
            </a:r>
            <a:r>
              <a:rPr lang="en-US" sz="2400" dirty="0"/>
              <a:t> </a:t>
            </a:r>
            <a:r>
              <a:rPr lang="en-US" sz="2400" dirty="0" err="1"/>
              <a:t>yangi</a:t>
            </a:r>
            <a:r>
              <a:rPr lang="en-US" sz="2400" dirty="0"/>
              <a:t> </a:t>
            </a:r>
            <a:r>
              <a:rPr lang="en-US" sz="2400" dirty="0" err="1"/>
              <a:t>ob’ekt</a:t>
            </a:r>
            <a:r>
              <a:rPr lang="en-US" sz="2400" dirty="0"/>
              <a:t> </a:t>
            </a:r>
            <a:r>
              <a:rPr lang="en-US" sz="2400" dirty="0" err="1"/>
              <a:t>uchun</a:t>
            </a:r>
            <a:r>
              <a:rPr lang="en-US" sz="2400" dirty="0"/>
              <a:t>) </a:t>
            </a:r>
            <a:r>
              <a:rPr lang="en-US" sz="2400" dirty="0" err="1"/>
              <a:t>yangi</a:t>
            </a:r>
            <a:r>
              <a:rPr lang="en-US" sz="2400" dirty="0"/>
              <a:t> </a:t>
            </a:r>
            <a:r>
              <a:rPr lang="en-US" sz="2400" dirty="0" err="1"/>
              <a:t>ma’lumotlar</a:t>
            </a:r>
            <a:r>
              <a:rPr lang="en-US" sz="2400" dirty="0"/>
              <a:t> </a:t>
            </a:r>
            <a:r>
              <a:rPr lang="en-US" sz="2400" dirty="0" err="1"/>
              <a:t>olinishi</a:t>
            </a:r>
            <a:r>
              <a:rPr lang="en-US" sz="2400" dirty="0"/>
              <a:t> </a:t>
            </a:r>
            <a:r>
              <a:rPr lang="en-US" sz="2400" dirty="0" err="1"/>
              <a:t>yetarlicha</a:t>
            </a:r>
            <a:r>
              <a:rPr lang="en-US" sz="2400" dirty="0"/>
              <a:t> </a:t>
            </a:r>
            <a:r>
              <a:rPr lang="en-US" sz="2400" dirty="0" err="1"/>
              <a:t>ahamiyat</a:t>
            </a:r>
            <a:r>
              <a:rPr lang="en-US" sz="2400" dirty="0"/>
              <a:t> </a:t>
            </a:r>
            <a:r>
              <a:rPr lang="en-US" sz="2400" dirty="0" err="1"/>
              <a:t>kasb</a:t>
            </a:r>
            <a:r>
              <a:rPr lang="en-US" sz="2400" dirty="0"/>
              <a:t> </a:t>
            </a:r>
            <a:r>
              <a:rPr lang="en-US" sz="2400" dirty="0" err="1"/>
              <a:t>etadi</a:t>
            </a:r>
            <a:r>
              <a:rPr lang="en-US" sz="2400" dirty="0"/>
              <a:t>. </a:t>
            </a:r>
          </a:p>
          <a:p>
            <a:pPr marL="0" indent="447675" algn="just">
              <a:spcBef>
                <a:spcPts val="600"/>
              </a:spcBef>
              <a:buNone/>
            </a:pPr>
            <a:r>
              <a:rPr lang="en-US" sz="2400" dirty="0" smtClean="0"/>
              <a:t>- </a:t>
            </a:r>
            <a:r>
              <a:rPr lang="en-US" sz="2400" dirty="0" err="1"/>
              <a:t>nazariy</a:t>
            </a:r>
            <a:r>
              <a:rPr lang="en-US" sz="2400" dirty="0"/>
              <a:t> </a:t>
            </a:r>
            <a:r>
              <a:rPr lang="en-US" sz="2400" dirty="0" err="1"/>
              <a:t>ishlanishlarda</a:t>
            </a:r>
            <a:r>
              <a:rPr lang="en-US" sz="2400" dirty="0"/>
              <a:t> </a:t>
            </a:r>
            <a:r>
              <a:rPr lang="en-US" sz="2400" dirty="0" err="1"/>
              <a:t>parametrlarni</a:t>
            </a:r>
            <a:r>
              <a:rPr lang="en-US" sz="2400" dirty="0"/>
              <a:t> (</a:t>
            </a:r>
            <a:r>
              <a:rPr lang="en-US" sz="2400" dirty="0" err="1"/>
              <a:t>jarayonlarni</a:t>
            </a:r>
            <a:r>
              <a:rPr lang="en-US" sz="2400" dirty="0"/>
              <a:t>) optimal </a:t>
            </a:r>
            <a:r>
              <a:rPr lang="en-US" sz="2400" dirty="0" err="1"/>
              <a:t>qiymatlarini</a:t>
            </a:r>
            <a:r>
              <a:rPr lang="en-US" sz="2400" dirty="0"/>
              <a:t> (</a:t>
            </a:r>
            <a:r>
              <a:rPr lang="en-US" sz="2400" dirty="0" err="1"/>
              <a:t>chegara</a:t>
            </a:r>
            <a:r>
              <a:rPr lang="en-US" sz="2400" dirty="0"/>
              <a:t>, </a:t>
            </a:r>
            <a:r>
              <a:rPr lang="en-US" sz="2400" dirty="0" err="1"/>
              <a:t>zonalarini</a:t>
            </a:r>
            <a:r>
              <a:rPr lang="en-US" sz="2400" dirty="0"/>
              <a:t>) </a:t>
            </a:r>
            <a:r>
              <a:rPr lang="en-US" sz="2400" dirty="0" err="1"/>
              <a:t>aniqlash</a:t>
            </a:r>
            <a:r>
              <a:rPr lang="en-US" sz="2400" dirty="0"/>
              <a:t> </a:t>
            </a:r>
            <a:r>
              <a:rPr lang="en-US" sz="2400" dirty="0" err="1"/>
              <a:t>muhimdir</a:t>
            </a:r>
            <a:r>
              <a:rPr lang="en-US" sz="2400" dirty="0"/>
              <a:t>;</a:t>
            </a:r>
          </a:p>
          <a:p>
            <a:pPr marL="0" indent="447675" algn="just">
              <a:spcBef>
                <a:spcPts val="600"/>
              </a:spcBef>
              <a:buNone/>
            </a:pPr>
            <a:r>
              <a:rPr lang="en-US" sz="2400" dirty="0" smtClean="0"/>
              <a:t>- </a:t>
            </a:r>
            <a:r>
              <a:rPr lang="en-US" sz="2400" dirty="0" err="1"/>
              <a:t>olingan</a:t>
            </a:r>
            <a:r>
              <a:rPr lang="en-US" sz="2400" dirty="0"/>
              <a:t> </a:t>
            </a:r>
            <a:r>
              <a:rPr lang="en-US" sz="2400" dirty="0" err="1"/>
              <a:t>nazariy</a:t>
            </a:r>
            <a:r>
              <a:rPr lang="en-US" sz="2400" dirty="0"/>
              <a:t> </a:t>
            </a:r>
            <a:r>
              <a:rPr lang="en-US" sz="2400" dirty="0" err="1"/>
              <a:t>izlanishlar</a:t>
            </a:r>
            <a:r>
              <a:rPr lang="en-US" sz="2400" dirty="0"/>
              <a:t> </a:t>
            </a:r>
            <a:r>
              <a:rPr lang="en-US" sz="2400" dirty="0" err="1"/>
              <a:t>natijalari</a:t>
            </a:r>
            <a:r>
              <a:rPr lang="en-US" sz="2400" dirty="0"/>
              <a:t>, </a:t>
            </a:r>
            <a:r>
              <a:rPr lang="en-US" sz="2400" dirty="0" err="1"/>
              <a:t>tahlili</a:t>
            </a:r>
            <a:r>
              <a:rPr lang="en-US" sz="2400" dirty="0"/>
              <a:t> </a:t>
            </a:r>
            <a:r>
              <a:rPr lang="en-US" sz="2400" dirty="0" err="1"/>
              <a:t>albatta</a:t>
            </a:r>
            <a:r>
              <a:rPr lang="en-US" sz="2400" dirty="0"/>
              <a:t> </a:t>
            </a:r>
            <a:r>
              <a:rPr lang="en-US" sz="2400" dirty="0" err="1"/>
              <a:t>ilmiy</a:t>
            </a:r>
            <a:r>
              <a:rPr lang="en-US" sz="2400" dirty="0"/>
              <a:t> </a:t>
            </a:r>
            <a:r>
              <a:rPr lang="en-US" sz="2400" dirty="0" err="1"/>
              <a:t>rahbar</a:t>
            </a:r>
            <a:r>
              <a:rPr lang="en-US" sz="2400" dirty="0"/>
              <a:t> </a:t>
            </a:r>
            <a:r>
              <a:rPr lang="en-US" sz="2400" dirty="0" err="1"/>
              <a:t>va</a:t>
            </a:r>
            <a:r>
              <a:rPr lang="en-US" sz="2400" dirty="0"/>
              <a:t> </a:t>
            </a:r>
            <a:r>
              <a:rPr lang="en-US" sz="2400" dirty="0" err="1"/>
              <a:t>yetakchi</a:t>
            </a:r>
            <a:r>
              <a:rPr lang="en-US" sz="2400" dirty="0"/>
              <a:t> </a:t>
            </a:r>
            <a:r>
              <a:rPr lang="en-US" sz="2400" dirty="0" err="1"/>
              <a:t>mutaxassis</a:t>
            </a:r>
            <a:r>
              <a:rPr lang="en-US" sz="2400" dirty="0"/>
              <a:t> </a:t>
            </a:r>
            <a:r>
              <a:rPr lang="en-US" sz="2400" dirty="0" err="1"/>
              <a:t>olimlar</a:t>
            </a:r>
            <a:r>
              <a:rPr lang="en-US" sz="2400" dirty="0"/>
              <a:t> </a:t>
            </a:r>
            <a:r>
              <a:rPr lang="en-US" sz="2400" dirty="0" err="1"/>
              <a:t>bilan</a:t>
            </a:r>
            <a:r>
              <a:rPr lang="en-US" sz="2400" dirty="0"/>
              <a:t> </a:t>
            </a:r>
            <a:r>
              <a:rPr lang="en-US" sz="2400" dirty="0" err="1"/>
              <a:t>qo’shimcha</a:t>
            </a:r>
            <a:r>
              <a:rPr lang="en-US" sz="2400" dirty="0"/>
              <a:t> </a:t>
            </a:r>
            <a:r>
              <a:rPr lang="en-US" sz="2400" dirty="0" err="1"/>
              <a:t>batafsil</a:t>
            </a:r>
            <a:r>
              <a:rPr lang="en-US" sz="2400" dirty="0"/>
              <a:t> </a:t>
            </a:r>
            <a:r>
              <a:rPr lang="en-US" sz="2400" dirty="0" err="1"/>
              <a:t>muhokama</a:t>
            </a:r>
            <a:r>
              <a:rPr lang="en-US" sz="2400" dirty="0"/>
              <a:t> </a:t>
            </a:r>
            <a:r>
              <a:rPr lang="en-US" sz="2400" dirty="0" err="1"/>
              <a:t>qilinishi</a:t>
            </a:r>
            <a:r>
              <a:rPr lang="en-US" sz="2400" dirty="0"/>
              <a:t> </a:t>
            </a:r>
            <a:r>
              <a:rPr lang="en-US" sz="2400" dirty="0" err="1"/>
              <a:t>shart</a:t>
            </a:r>
            <a:r>
              <a:rPr lang="en-US" sz="2400" dirty="0"/>
              <a:t> </a:t>
            </a:r>
            <a:r>
              <a:rPr lang="en-US" sz="2400" dirty="0" err="1"/>
              <a:t>bo’ladi</a:t>
            </a:r>
            <a:r>
              <a:rPr lang="en-US" sz="2400" dirty="0"/>
              <a:t>. </a:t>
            </a:r>
            <a:r>
              <a:rPr lang="en-US" sz="2400" dirty="0" err="1"/>
              <a:t>Undan</a:t>
            </a:r>
            <a:r>
              <a:rPr lang="en-US" sz="2400" dirty="0"/>
              <a:t> </a:t>
            </a:r>
            <a:r>
              <a:rPr lang="en-US" sz="2400" dirty="0" err="1"/>
              <a:t>keyin</a:t>
            </a:r>
            <a:r>
              <a:rPr lang="en-US" sz="2400" dirty="0"/>
              <a:t> </a:t>
            </a:r>
            <a:r>
              <a:rPr lang="en-US" sz="2400" dirty="0" err="1"/>
              <a:t>tavsiyalar</a:t>
            </a:r>
            <a:r>
              <a:rPr lang="en-US" sz="2400" dirty="0"/>
              <a:t> </a:t>
            </a:r>
            <a:r>
              <a:rPr lang="en-US" sz="2400" dirty="0" err="1"/>
              <a:t>ishlab</a:t>
            </a:r>
            <a:r>
              <a:rPr lang="en-US" sz="2400" dirty="0"/>
              <a:t> </a:t>
            </a:r>
            <a:r>
              <a:rPr lang="en-US" sz="2400" dirty="0" err="1"/>
              <a:t>chiqiladi</a:t>
            </a:r>
            <a:r>
              <a:rPr lang="en-US" sz="2400" dirty="0"/>
              <a:t>. </a:t>
            </a:r>
            <a:r>
              <a:rPr lang="en-US" sz="2400" dirty="0" err="1"/>
              <a:t>Eng</a:t>
            </a:r>
            <a:r>
              <a:rPr lang="en-US" sz="2400" dirty="0"/>
              <a:t> </a:t>
            </a:r>
            <a:r>
              <a:rPr lang="en-US" sz="2400" dirty="0" err="1"/>
              <a:t>asosiysi</a:t>
            </a:r>
            <a:r>
              <a:rPr lang="en-US" sz="2400" dirty="0"/>
              <a:t>, </a:t>
            </a:r>
            <a:r>
              <a:rPr lang="en-US" sz="2400" dirty="0" err="1"/>
              <a:t>nazariy</a:t>
            </a:r>
            <a:r>
              <a:rPr lang="en-US" sz="2400" dirty="0"/>
              <a:t> </a:t>
            </a:r>
            <a:r>
              <a:rPr lang="en-US" sz="2400" dirty="0" err="1"/>
              <a:t>izlanishlar</a:t>
            </a:r>
            <a:r>
              <a:rPr lang="en-US" sz="2400" dirty="0"/>
              <a:t> </a:t>
            </a:r>
            <a:r>
              <a:rPr lang="en-US" sz="2400" dirty="0" err="1"/>
              <a:t>natijalaridan</a:t>
            </a:r>
            <a:r>
              <a:rPr lang="en-US" sz="2400" dirty="0"/>
              <a:t> </a:t>
            </a:r>
            <a:r>
              <a:rPr lang="en-US" sz="2400" dirty="0" err="1"/>
              <a:t>qaysi</a:t>
            </a:r>
            <a:r>
              <a:rPr lang="en-US" sz="2400" dirty="0"/>
              <a:t> </a:t>
            </a:r>
            <a:r>
              <a:rPr lang="en-US" sz="2400" dirty="0" err="1"/>
              <a:t>biri</a:t>
            </a:r>
            <a:r>
              <a:rPr lang="en-US" sz="2400" dirty="0"/>
              <a:t> </a:t>
            </a:r>
            <a:r>
              <a:rPr lang="en-US" sz="2400" dirty="0" err="1"/>
              <a:t>qay</a:t>
            </a:r>
            <a:r>
              <a:rPr lang="en-US" sz="2400" dirty="0"/>
              <a:t> </a:t>
            </a:r>
            <a:r>
              <a:rPr lang="en-US" sz="2400" dirty="0" err="1"/>
              <a:t>darajada</a:t>
            </a:r>
            <a:r>
              <a:rPr lang="en-US" sz="2400" dirty="0"/>
              <a:t> </a:t>
            </a:r>
            <a:r>
              <a:rPr lang="en-US" sz="2400" dirty="0" err="1"/>
              <a:t>asosiy</a:t>
            </a:r>
            <a:r>
              <a:rPr lang="en-US" sz="2400" dirty="0"/>
              <a:t> </a:t>
            </a:r>
            <a:r>
              <a:rPr lang="en-US" sz="2400" dirty="0" err="1"/>
              <a:t>ilmiy</a:t>
            </a:r>
            <a:r>
              <a:rPr lang="en-US" sz="2400" dirty="0"/>
              <a:t> </a:t>
            </a:r>
            <a:r>
              <a:rPr lang="en-US" sz="2400" dirty="0" err="1"/>
              <a:t>yangilik</a:t>
            </a:r>
            <a:r>
              <a:rPr lang="en-US" sz="2400" dirty="0"/>
              <a:t> </a:t>
            </a:r>
            <a:r>
              <a:rPr lang="en-US" sz="2400" dirty="0" err="1"/>
              <a:t>bo’lib</a:t>
            </a:r>
            <a:r>
              <a:rPr lang="en-US" sz="2400" dirty="0"/>
              <a:t> </a:t>
            </a:r>
            <a:r>
              <a:rPr lang="en-US" sz="2400" dirty="0" err="1"/>
              <a:t>hisoblanishi</a:t>
            </a:r>
            <a:r>
              <a:rPr lang="en-US" sz="2400" dirty="0"/>
              <a:t> </a:t>
            </a:r>
            <a:r>
              <a:rPr lang="en-US" sz="2400" dirty="0" err="1"/>
              <a:t>ko’rsatib</a:t>
            </a:r>
            <a:r>
              <a:rPr lang="en-US" sz="2400" dirty="0"/>
              <a:t> </a:t>
            </a:r>
            <a:r>
              <a:rPr lang="en-US" sz="2400" dirty="0" err="1"/>
              <a:t>o’tiladi</a:t>
            </a:r>
            <a:r>
              <a:rPr lang="en-US" sz="2400" dirty="0"/>
              <a:t>. </a:t>
            </a:r>
            <a:endParaRPr lang="ru-RU" sz="2200" dirty="0"/>
          </a:p>
        </p:txBody>
      </p:sp>
    </p:spTree>
    <p:extLst>
      <p:ext uri="{BB962C8B-B14F-4D97-AF65-F5344CB8AC3E}">
        <p14:creationId xmlns:p14="http://schemas.microsoft.com/office/powerpoint/2010/main" val="609341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23024"/>
            <a:ext cx="10525125" cy="5237250"/>
          </a:xfrm>
        </p:spPr>
        <p:txBody>
          <a:bodyPr>
            <a:noAutofit/>
          </a:bodyPr>
          <a:lstStyle/>
          <a:p>
            <a:pPr marL="0" indent="447675" algn="just">
              <a:spcBef>
                <a:spcPts val="600"/>
              </a:spcBef>
              <a:buNone/>
            </a:pPr>
            <a:r>
              <a:rPr lang="en-US" sz="2400" dirty="0" err="1"/>
              <a:t>Amaliy</a:t>
            </a:r>
            <a:r>
              <a:rPr lang="en-US" sz="2400" dirty="0"/>
              <a:t> </a:t>
            </a:r>
            <a:r>
              <a:rPr lang="en-US" sz="2400" dirty="0" err="1"/>
              <a:t>izlanishlar</a:t>
            </a:r>
            <a:r>
              <a:rPr lang="en-US" sz="2400" dirty="0"/>
              <a:t>. </a:t>
            </a:r>
            <a:r>
              <a:rPr lang="en-US" sz="2400" dirty="0" err="1"/>
              <a:t>Natijalarini</a:t>
            </a:r>
            <a:r>
              <a:rPr lang="en-US" sz="2400" dirty="0"/>
              <a:t> </a:t>
            </a:r>
            <a:r>
              <a:rPr lang="en-US" sz="2400" dirty="0" err="1"/>
              <a:t>nazariya</a:t>
            </a:r>
            <a:r>
              <a:rPr lang="en-US" sz="2400" dirty="0"/>
              <a:t> </a:t>
            </a:r>
            <a:r>
              <a:rPr lang="en-US" sz="2400" dirty="0" err="1"/>
              <a:t>bilan</a:t>
            </a:r>
            <a:r>
              <a:rPr lang="en-US" sz="2400" dirty="0"/>
              <a:t> </a:t>
            </a:r>
            <a:r>
              <a:rPr lang="en-US" sz="2400" dirty="0" err="1"/>
              <a:t>taqqoslash</a:t>
            </a:r>
            <a:r>
              <a:rPr lang="en-US" sz="2400" dirty="0"/>
              <a:t>. </a:t>
            </a:r>
            <a:r>
              <a:rPr lang="en-US" sz="2400" dirty="0" err="1"/>
              <a:t>Ma’lumki</a:t>
            </a:r>
            <a:r>
              <a:rPr lang="en-US" sz="2400" dirty="0"/>
              <a:t>, </a:t>
            </a:r>
            <a:r>
              <a:rPr lang="en-US" sz="2400" dirty="0" err="1"/>
              <a:t>amaliy</a:t>
            </a:r>
            <a:r>
              <a:rPr lang="en-US" sz="2400" dirty="0"/>
              <a:t> </a:t>
            </a:r>
            <a:r>
              <a:rPr lang="en-US" sz="2400" dirty="0" err="1"/>
              <a:t>izlanishlar</a:t>
            </a:r>
            <a:r>
              <a:rPr lang="en-US" sz="2400" dirty="0"/>
              <a:t>, </a:t>
            </a:r>
            <a:r>
              <a:rPr lang="en-US" sz="2400" dirty="0" err="1"/>
              <a:t>tajribalar</a:t>
            </a:r>
            <a:r>
              <a:rPr lang="en-US" sz="2400" dirty="0"/>
              <a:t> </a:t>
            </a:r>
            <a:r>
              <a:rPr lang="en-US" sz="2400" dirty="0" err="1"/>
              <a:t>ilmiy</a:t>
            </a:r>
            <a:r>
              <a:rPr lang="en-US" sz="2400" dirty="0"/>
              <a:t> </a:t>
            </a:r>
            <a:r>
              <a:rPr lang="en-US" sz="2400" dirty="0" err="1"/>
              <a:t>ishni</a:t>
            </a:r>
            <a:r>
              <a:rPr lang="en-US" sz="2400" dirty="0"/>
              <a:t> </a:t>
            </a:r>
            <a:r>
              <a:rPr lang="en-US" sz="2400" dirty="0" err="1"/>
              <a:t>negizi</a:t>
            </a:r>
            <a:r>
              <a:rPr lang="en-US" sz="2400" dirty="0"/>
              <a:t> </a:t>
            </a:r>
            <a:r>
              <a:rPr lang="en-US" sz="2400" dirty="0" err="1"/>
              <a:t>bo’lib</a:t>
            </a:r>
            <a:r>
              <a:rPr lang="en-US" sz="2400" dirty="0"/>
              <a:t> </a:t>
            </a:r>
            <a:r>
              <a:rPr lang="en-US" sz="2400" dirty="0" err="1"/>
              <a:t>xizmat</a:t>
            </a:r>
            <a:r>
              <a:rPr lang="en-US" sz="2400" dirty="0"/>
              <a:t> </a:t>
            </a:r>
            <a:r>
              <a:rPr lang="en-US" sz="2400" dirty="0" err="1"/>
              <a:t>qiladi</a:t>
            </a:r>
            <a:r>
              <a:rPr lang="en-US" sz="2400" dirty="0"/>
              <a:t>, </a:t>
            </a:r>
            <a:r>
              <a:rPr lang="en-US" sz="2400" dirty="0" err="1"/>
              <a:t>amaliyotga</a:t>
            </a:r>
            <a:r>
              <a:rPr lang="en-US" sz="2400" dirty="0"/>
              <a:t> </a:t>
            </a:r>
            <a:r>
              <a:rPr lang="en-US" sz="2400" dirty="0" err="1"/>
              <a:t>qo’llanish</a:t>
            </a:r>
            <a:r>
              <a:rPr lang="en-US" sz="2400" dirty="0"/>
              <a:t> </a:t>
            </a:r>
            <a:r>
              <a:rPr lang="en-US" sz="2400" dirty="0" err="1"/>
              <a:t>darajasini</a:t>
            </a:r>
            <a:r>
              <a:rPr lang="en-US" sz="2400" dirty="0"/>
              <a:t> </a:t>
            </a:r>
            <a:r>
              <a:rPr lang="en-US" sz="2400" dirty="0" err="1"/>
              <a:t>belgilovchi</a:t>
            </a:r>
            <a:r>
              <a:rPr lang="en-US" sz="2400" dirty="0"/>
              <a:t> </a:t>
            </a:r>
            <a:r>
              <a:rPr lang="en-US" sz="2400" dirty="0" err="1"/>
              <a:t>asos</a:t>
            </a:r>
            <a:r>
              <a:rPr lang="en-US" sz="2400" dirty="0"/>
              <a:t> </a:t>
            </a:r>
            <a:r>
              <a:rPr lang="en-US" sz="2400" dirty="0" err="1"/>
              <a:t>bo’lib</a:t>
            </a:r>
            <a:r>
              <a:rPr lang="en-US" sz="2400" dirty="0"/>
              <a:t> </a:t>
            </a:r>
            <a:r>
              <a:rPr lang="en-US" sz="2400" dirty="0" err="1"/>
              <a:t>hisoblanadi</a:t>
            </a:r>
            <a:r>
              <a:rPr lang="en-US" sz="2400" dirty="0"/>
              <a:t>. </a:t>
            </a:r>
            <a:r>
              <a:rPr lang="en-US" sz="2400" dirty="0" err="1"/>
              <a:t>Tajribaviy</a:t>
            </a:r>
            <a:r>
              <a:rPr lang="en-US" sz="2400" dirty="0"/>
              <a:t> (</a:t>
            </a:r>
            <a:r>
              <a:rPr lang="en-US" sz="2400" dirty="0" err="1"/>
              <a:t>amaliy</a:t>
            </a:r>
            <a:r>
              <a:rPr lang="en-US" sz="2400" dirty="0"/>
              <a:t>) </a:t>
            </a:r>
            <a:r>
              <a:rPr lang="en-US" sz="2400" dirty="0" err="1"/>
              <a:t>izlanishlar</a:t>
            </a:r>
            <a:r>
              <a:rPr lang="en-US" sz="2400" dirty="0"/>
              <a:t> </a:t>
            </a:r>
            <a:r>
              <a:rPr lang="en-US" sz="2400" dirty="0" err="1"/>
              <a:t>quyidagi</a:t>
            </a:r>
            <a:r>
              <a:rPr lang="en-US" sz="2400" dirty="0"/>
              <a:t> </a:t>
            </a:r>
            <a:r>
              <a:rPr lang="en-US" sz="2400" dirty="0" err="1"/>
              <a:t>bosqichlarni</a:t>
            </a:r>
            <a:r>
              <a:rPr lang="en-US" sz="2400" dirty="0"/>
              <a:t> </a:t>
            </a:r>
            <a:r>
              <a:rPr lang="en-US" sz="2400" dirty="0" err="1"/>
              <a:t>o’z</a:t>
            </a:r>
            <a:r>
              <a:rPr lang="en-US" sz="2400" dirty="0"/>
              <a:t> </a:t>
            </a:r>
            <a:r>
              <a:rPr lang="en-US" sz="2400" dirty="0" err="1"/>
              <a:t>ichiga</a:t>
            </a:r>
            <a:r>
              <a:rPr lang="en-US" sz="2400" dirty="0"/>
              <a:t> </a:t>
            </a:r>
            <a:r>
              <a:rPr lang="en-US" sz="2400" dirty="0" err="1"/>
              <a:t>oladi</a:t>
            </a:r>
            <a:r>
              <a:rPr lang="en-US" sz="2400" dirty="0"/>
              <a:t>: </a:t>
            </a:r>
          </a:p>
          <a:p>
            <a:pPr marL="0" indent="447675" algn="just">
              <a:spcBef>
                <a:spcPts val="600"/>
              </a:spcBef>
              <a:buNone/>
            </a:pPr>
            <a:r>
              <a:rPr lang="en-US" sz="2400" dirty="0"/>
              <a:t>	- </a:t>
            </a:r>
            <a:r>
              <a:rPr lang="en-US" sz="2400" dirty="0" err="1"/>
              <a:t>yangi</a:t>
            </a:r>
            <a:r>
              <a:rPr lang="en-US" sz="2400" dirty="0"/>
              <a:t> </a:t>
            </a:r>
            <a:r>
              <a:rPr lang="en-US" sz="2400" dirty="0" err="1"/>
              <a:t>yoki</a:t>
            </a:r>
            <a:r>
              <a:rPr lang="en-US" sz="2400" dirty="0"/>
              <a:t> </a:t>
            </a:r>
            <a:r>
              <a:rPr lang="en-US" sz="2400" dirty="0" err="1"/>
              <a:t>takomillashtirilgan</a:t>
            </a:r>
            <a:r>
              <a:rPr lang="en-US" sz="2400" dirty="0"/>
              <a:t> </a:t>
            </a:r>
            <a:r>
              <a:rPr lang="en-US" sz="2400" dirty="0" err="1"/>
              <a:t>ob’ekt</a:t>
            </a:r>
            <a:r>
              <a:rPr lang="en-US" sz="2400" dirty="0"/>
              <a:t> (</a:t>
            </a:r>
            <a:r>
              <a:rPr lang="en-US" sz="2400" dirty="0" err="1"/>
              <a:t>mashina</a:t>
            </a:r>
            <a:r>
              <a:rPr lang="en-US" sz="2400" dirty="0"/>
              <a:t>, </a:t>
            </a:r>
            <a:r>
              <a:rPr lang="en-US" sz="2400" dirty="0" err="1"/>
              <a:t>texnologiya</a:t>
            </a:r>
            <a:r>
              <a:rPr lang="en-US" sz="2400" dirty="0"/>
              <a:t> </a:t>
            </a:r>
            <a:r>
              <a:rPr lang="en-US" sz="2400" dirty="0" err="1"/>
              <a:t>va</a:t>
            </a:r>
            <a:r>
              <a:rPr lang="en-US" sz="2400" dirty="0"/>
              <a:t> </a:t>
            </a:r>
            <a:r>
              <a:rPr lang="en-US" sz="2400" dirty="0" err="1"/>
              <a:t>boshqalar</a:t>
            </a:r>
            <a:r>
              <a:rPr lang="en-US" sz="2400" dirty="0"/>
              <a:t>) </a:t>
            </a:r>
            <a:r>
              <a:rPr lang="en-US" sz="2400" dirty="0" err="1"/>
              <a:t>modeli</a:t>
            </a:r>
            <a:r>
              <a:rPr lang="en-US" sz="2400" dirty="0"/>
              <a:t> (</a:t>
            </a:r>
            <a:r>
              <a:rPr lang="en-US" sz="2400" dirty="0" err="1"/>
              <a:t>fizik</a:t>
            </a:r>
            <a:r>
              <a:rPr lang="en-US" sz="2400" dirty="0"/>
              <a:t>) </a:t>
            </a:r>
            <a:r>
              <a:rPr lang="en-US" sz="2400" dirty="0" err="1"/>
              <a:t>yoki</a:t>
            </a:r>
            <a:r>
              <a:rPr lang="en-US" sz="2400" dirty="0"/>
              <a:t> </a:t>
            </a:r>
            <a:r>
              <a:rPr lang="en-US" sz="2400" dirty="0" err="1"/>
              <a:t>tajribaviy</a:t>
            </a:r>
            <a:r>
              <a:rPr lang="en-US" sz="2400" dirty="0"/>
              <a:t> </a:t>
            </a:r>
            <a:r>
              <a:rPr lang="en-US" sz="2400" dirty="0" err="1"/>
              <a:t>nusxasi</a:t>
            </a:r>
            <a:r>
              <a:rPr lang="en-US" sz="2400" dirty="0"/>
              <a:t>, </a:t>
            </a:r>
            <a:r>
              <a:rPr lang="en-US" sz="2400" dirty="0" err="1"/>
              <a:t>tegishli</a:t>
            </a:r>
            <a:r>
              <a:rPr lang="en-US" sz="2400" dirty="0"/>
              <a:t> </a:t>
            </a:r>
            <a:r>
              <a:rPr lang="en-US" sz="2400" dirty="0" err="1"/>
              <a:t>ishchi</a:t>
            </a:r>
            <a:r>
              <a:rPr lang="en-US" sz="2400" dirty="0"/>
              <a:t> </a:t>
            </a:r>
            <a:r>
              <a:rPr lang="en-US" sz="2400" dirty="0" err="1"/>
              <a:t>chizma</a:t>
            </a:r>
            <a:r>
              <a:rPr lang="en-US" sz="2400" dirty="0"/>
              <a:t> </a:t>
            </a:r>
            <a:r>
              <a:rPr lang="en-US" sz="2400" dirty="0" err="1"/>
              <a:t>va</a:t>
            </a:r>
            <a:r>
              <a:rPr lang="en-US" sz="2400" dirty="0"/>
              <a:t> </a:t>
            </a:r>
            <a:r>
              <a:rPr lang="en-US" sz="2400" dirty="0" err="1"/>
              <a:t>sxemalar</a:t>
            </a:r>
            <a:r>
              <a:rPr lang="en-US" sz="2400" dirty="0"/>
              <a:t> </a:t>
            </a:r>
            <a:r>
              <a:rPr lang="en-US" sz="2400" dirty="0" err="1"/>
              <a:t>asosida</a:t>
            </a:r>
            <a:r>
              <a:rPr lang="en-US" sz="2400" dirty="0"/>
              <a:t> </a:t>
            </a:r>
            <a:r>
              <a:rPr lang="en-US" sz="2400" dirty="0" err="1"/>
              <a:t>tayyorlanadi</a:t>
            </a:r>
            <a:r>
              <a:rPr lang="en-US" sz="2400" dirty="0"/>
              <a:t>. </a:t>
            </a:r>
            <a:r>
              <a:rPr lang="en-US" sz="2400" dirty="0" err="1"/>
              <a:t>Bunda</a:t>
            </a:r>
            <a:r>
              <a:rPr lang="en-US" sz="2400" dirty="0"/>
              <a:t> </a:t>
            </a:r>
            <a:r>
              <a:rPr lang="en-US" sz="2400" dirty="0" err="1"/>
              <a:t>o’zgartiriladigan</a:t>
            </a:r>
            <a:r>
              <a:rPr lang="en-US" sz="2400" dirty="0"/>
              <a:t> </a:t>
            </a:r>
            <a:r>
              <a:rPr lang="en-US" sz="2400" dirty="0" err="1"/>
              <a:t>parametrlarni</a:t>
            </a:r>
            <a:r>
              <a:rPr lang="en-US" sz="2400" dirty="0"/>
              <a:t> </a:t>
            </a:r>
            <a:r>
              <a:rPr lang="en-US" sz="2400" dirty="0" err="1"/>
              <a:t>amalga</a:t>
            </a:r>
            <a:r>
              <a:rPr lang="en-US" sz="2400" dirty="0"/>
              <a:t> </a:t>
            </a:r>
            <a:r>
              <a:rPr lang="en-US" sz="2400" dirty="0" err="1"/>
              <a:t>oshiradigan</a:t>
            </a:r>
            <a:r>
              <a:rPr lang="en-US" sz="2400" dirty="0"/>
              <a:t> </a:t>
            </a:r>
            <a:r>
              <a:rPr lang="en-US" sz="2400" dirty="0" err="1"/>
              <a:t>elementlarning</a:t>
            </a:r>
            <a:r>
              <a:rPr lang="en-US" sz="2400" dirty="0"/>
              <a:t> </a:t>
            </a:r>
            <a:r>
              <a:rPr lang="en-US" sz="2400" dirty="0" err="1"/>
              <a:t>bir</a:t>
            </a:r>
            <a:r>
              <a:rPr lang="en-US" sz="2400" dirty="0"/>
              <a:t> </a:t>
            </a:r>
            <a:r>
              <a:rPr lang="en-US" sz="2400" dirty="0" err="1"/>
              <a:t>necha</a:t>
            </a:r>
            <a:r>
              <a:rPr lang="en-US" sz="2400" dirty="0"/>
              <a:t> (</a:t>
            </a:r>
            <a:r>
              <a:rPr lang="en-US" sz="2400" dirty="0" err="1"/>
              <a:t>kamida</a:t>
            </a:r>
            <a:r>
              <a:rPr lang="en-US" sz="2400" dirty="0"/>
              <a:t> </a:t>
            </a:r>
            <a:r>
              <a:rPr lang="en-US" sz="2400" dirty="0" err="1"/>
              <a:t>uchta</a:t>
            </a:r>
            <a:r>
              <a:rPr lang="en-US" sz="2400" dirty="0"/>
              <a:t>) </a:t>
            </a:r>
            <a:r>
              <a:rPr lang="en-US" sz="2400" dirty="0" err="1"/>
              <a:t>variantlari</a:t>
            </a:r>
            <a:r>
              <a:rPr lang="en-US" sz="2400" dirty="0"/>
              <a:t> ham </a:t>
            </a:r>
            <a:r>
              <a:rPr lang="en-US" sz="2400" dirty="0" err="1"/>
              <a:t>alohida</a:t>
            </a:r>
            <a:r>
              <a:rPr lang="en-US" sz="2400" dirty="0"/>
              <a:t> </a:t>
            </a:r>
            <a:r>
              <a:rPr lang="en-US" sz="2400" dirty="0" err="1"/>
              <a:t>tayyorlanadi</a:t>
            </a:r>
            <a:r>
              <a:rPr lang="en-US" sz="2400" dirty="0"/>
              <a:t>; </a:t>
            </a:r>
          </a:p>
        </p:txBody>
      </p:sp>
    </p:spTree>
    <p:extLst>
      <p:ext uri="{BB962C8B-B14F-4D97-AF65-F5344CB8AC3E}">
        <p14:creationId xmlns:p14="http://schemas.microsoft.com/office/powerpoint/2010/main" val="38779214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23024"/>
            <a:ext cx="10525125" cy="5237250"/>
          </a:xfrm>
        </p:spPr>
        <p:txBody>
          <a:bodyPr>
            <a:noAutofit/>
          </a:bodyPr>
          <a:lstStyle/>
          <a:p>
            <a:pPr marL="0" indent="447675" algn="just">
              <a:spcBef>
                <a:spcPts val="600"/>
              </a:spcBef>
              <a:buNone/>
            </a:pPr>
            <a:r>
              <a:rPr lang="en-US" sz="2400" dirty="0"/>
              <a:t>- </a:t>
            </a:r>
            <a:r>
              <a:rPr lang="en-US" sz="2400" dirty="0" err="1"/>
              <a:t>tajribani</a:t>
            </a:r>
            <a:r>
              <a:rPr lang="en-US" sz="2400" dirty="0"/>
              <a:t> </a:t>
            </a:r>
            <a:r>
              <a:rPr lang="en-US" sz="2400" dirty="0" err="1"/>
              <a:t>o’tkazish</a:t>
            </a:r>
            <a:r>
              <a:rPr lang="en-US" sz="2400" dirty="0"/>
              <a:t> </a:t>
            </a:r>
            <a:r>
              <a:rPr lang="en-US" sz="2400" dirty="0" err="1"/>
              <a:t>usullari</a:t>
            </a:r>
            <a:r>
              <a:rPr lang="en-US" sz="2400" dirty="0"/>
              <a:t> </a:t>
            </a:r>
            <a:r>
              <a:rPr lang="en-US" sz="2400" dirty="0" err="1"/>
              <a:t>ishlab</a:t>
            </a:r>
            <a:r>
              <a:rPr lang="en-US" sz="2400" dirty="0"/>
              <a:t> </a:t>
            </a:r>
            <a:r>
              <a:rPr lang="en-US" sz="2400" dirty="0" err="1"/>
              <a:t>chiqiladi</a:t>
            </a:r>
            <a:r>
              <a:rPr lang="en-US" sz="2400" dirty="0"/>
              <a:t>. </a:t>
            </a:r>
            <a:r>
              <a:rPr lang="en-US" sz="2400" dirty="0" err="1"/>
              <a:t>Tajriba</a:t>
            </a:r>
            <a:r>
              <a:rPr lang="en-US" sz="2400" dirty="0"/>
              <a:t> </a:t>
            </a:r>
            <a:r>
              <a:rPr lang="en-US" sz="2400" dirty="0" err="1"/>
              <a:t>uslublariga</a:t>
            </a:r>
            <a:r>
              <a:rPr lang="en-US" sz="2400" dirty="0"/>
              <a:t>: </a:t>
            </a:r>
            <a:r>
              <a:rPr lang="en-US" sz="2400" dirty="0" err="1"/>
              <a:t>texnologik</a:t>
            </a:r>
            <a:r>
              <a:rPr lang="en-US" sz="2400" dirty="0"/>
              <a:t> </a:t>
            </a:r>
            <a:r>
              <a:rPr lang="en-US" sz="2400" dirty="0" err="1"/>
              <a:t>jarayonlarning</a:t>
            </a:r>
            <a:r>
              <a:rPr lang="en-US" sz="2400" dirty="0"/>
              <a:t> </a:t>
            </a:r>
            <a:r>
              <a:rPr lang="en-US" sz="2400" dirty="0" err="1"/>
              <a:t>parametrlarini</a:t>
            </a:r>
            <a:r>
              <a:rPr lang="en-US" sz="2400" dirty="0"/>
              <a:t> </a:t>
            </a:r>
            <a:r>
              <a:rPr lang="en-US" sz="2400" dirty="0" err="1"/>
              <a:t>o’lchash</a:t>
            </a:r>
            <a:r>
              <a:rPr lang="en-US" sz="2400" dirty="0"/>
              <a:t> (M: </a:t>
            </a:r>
            <a:r>
              <a:rPr lang="en-US" sz="2400" dirty="0" err="1"/>
              <a:t>sifat</a:t>
            </a:r>
            <a:r>
              <a:rPr lang="en-US" sz="2400" dirty="0"/>
              <a:t> </a:t>
            </a:r>
            <a:r>
              <a:rPr lang="en-US" sz="2400" dirty="0" err="1"/>
              <a:t>ko’rsatkichlari</a:t>
            </a:r>
            <a:r>
              <a:rPr lang="en-US" sz="2400" dirty="0"/>
              <a:t>, </a:t>
            </a:r>
            <a:r>
              <a:rPr lang="en-US" sz="2400" dirty="0" err="1"/>
              <a:t>ish</a:t>
            </a:r>
            <a:r>
              <a:rPr lang="en-US" sz="2400" dirty="0"/>
              <a:t> </a:t>
            </a:r>
            <a:r>
              <a:rPr lang="en-US" sz="2400" dirty="0" err="1"/>
              <a:t>unumi</a:t>
            </a:r>
            <a:r>
              <a:rPr lang="en-US" sz="2400" dirty="0"/>
              <a:t>,…) </a:t>
            </a:r>
            <a:r>
              <a:rPr lang="en-US" sz="2400" dirty="0" err="1"/>
              <a:t>ko’p</a:t>
            </a:r>
            <a:r>
              <a:rPr lang="en-US" sz="2400" dirty="0"/>
              <a:t> </a:t>
            </a:r>
            <a:r>
              <a:rPr lang="en-US" sz="2400" dirty="0" err="1"/>
              <a:t>hollarda</a:t>
            </a:r>
            <a:r>
              <a:rPr lang="en-US" sz="2400" dirty="0"/>
              <a:t> </a:t>
            </a:r>
            <a:r>
              <a:rPr lang="en-US" sz="2400" dirty="0" err="1"/>
              <a:t>to’liq</a:t>
            </a:r>
            <a:r>
              <a:rPr lang="en-US" sz="2400" dirty="0"/>
              <a:t> </a:t>
            </a:r>
            <a:r>
              <a:rPr lang="en-US" sz="2400" dirty="0" err="1"/>
              <a:t>faktorli</a:t>
            </a:r>
            <a:r>
              <a:rPr lang="en-US" sz="2400" dirty="0"/>
              <a:t> </a:t>
            </a:r>
            <a:r>
              <a:rPr lang="en-US" sz="2400" dirty="0" err="1"/>
              <a:t>tajribalar</a:t>
            </a:r>
            <a:r>
              <a:rPr lang="en-US" sz="2400" dirty="0"/>
              <a:t> </a:t>
            </a:r>
            <a:r>
              <a:rPr lang="en-US" sz="2400" dirty="0" err="1"/>
              <a:t>o’tkazish</a:t>
            </a:r>
            <a:r>
              <a:rPr lang="en-US" sz="2400" dirty="0"/>
              <a:t>; </a:t>
            </a:r>
            <a:r>
              <a:rPr lang="en-US" sz="2400" dirty="0" err="1"/>
              <a:t>yangi</a:t>
            </a:r>
            <a:r>
              <a:rPr lang="en-US" sz="2400" dirty="0"/>
              <a:t> </a:t>
            </a:r>
            <a:r>
              <a:rPr lang="en-US" sz="2400" dirty="0" err="1"/>
              <a:t>ob’ektni</a:t>
            </a:r>
            <a:r>
              <a:rPr lang="en-US" sz="2400" dirty="0"/>
              <a:t> </a:t>
            </a:r>
            <a:r>
              <a:rPr lang="en-US" sz="2400" dirty="0" err="1"/>
              <a:t>geometrik</a:t>
            </a:r>
            <a:r>
              <a:rPr lang="en-US" sz="2400" dirty="0"/>
              <a:t>, </a:t>
            </a:r>
            <a:r>
              <a:rPr lang="en-US" sz="2400" dirty="0" err="1"/>
              <a:t>kinematik</a:t>
            </a:r>
            <a:r>
              <a:rPr lang="en-US" sz="2400" dirty="0"/>
              <a:t>, </a:t>
            </a:r>
            <a:r>
              <a:rPr lang="en-US" sz="2400" dirty="0" err="1"/>
              <a:t>dinamik</a:t>
            </a:r>
            <a:r>
              <a:rPr lang="en-US" sz="2400" dirty="0"/>
              <a:t> </a:t>
            </a:r>
            <a:r>
              <a:rPr lang="en-US" sz="2400" dirty="0" err="1"/>
              <a:t>parametrlarini</a:t>
            </a:r>
            <a:r>
              <a:rPr lang="en-US" sz="2400" dirty="0"/>
              <a:t> </a:t>
            </a:r>
            <a:r>
              <a:rPr lang="en-US" sz="2400" dirty="0" err="1"/>
              <a:t>o’lchash</a:t>
            </a:r>
            <a:r>
              <a:rPr lang="en-US" sz="2400" dirty="0"/>
              <a:t> (</a:t>
            </a:r>
            <a:r>
              <a:rPr lang="en-US" sz="2400" dirty="0" err="1"/>
              <a:t>siljish</a:t>
            </a:r>
            <a:r>
              <a:rPr lang="en-US" sz="2400" dirty="0"/>
              <a:t>, </a:t>
            </a:r>
            <a:r>
              <a:rPr lang="en-US" sz="2400" dirty="0" err="1"/>
              <a:t>deformatsiya</a:t>
            </a:r>
            <a:r>
              <a:rPr lang="en-US" sz="2400" dirty="0"/>
              <a:t>, </a:t>
            </a:r>
            <a:r>
              <a:rPr lang="en-US" sz="2400" dirty="0" err="1"/>
              <a:t>harakat</a:t>
            </a:r>
            <a:r>
              <a:rPr lang="en-US" sz="2400" dirty="0"/>
              <a:t> </a:t>
            </a:r>
            <a:r>
              <a:rPr lang="en-US" sz="2400" dirty="0" err="1"/>
              <a:t>traektoriyasi</a:t>
            </a:r>
            <a:r>
              <a:rPr lang="en-US" sz="2400" dirty="0"/>
              <a:t>, </a:t>
            </a:r>
            <a:r>
              <a:rPr lang="en-US" sz="2400" dirty="0" err="1"/>
              <a:t>tezlik</a:t>
            </a:r>
            <a:r>
              <a:rPr lang="en-US" sz="2400" dirty="0"/>
              <a:t>, </a:t>
            </a:r>
            <a:r>
              <a:rPr lang="en-US" sz="2400" dirty="0" err="1"/>
              <a:t>tezlanish</a:t>
            </a:r>
            <a:r>
              <a:rPr lang="en-US" sz="2400" dirty="0"/>
              <a:t>, </a:t>
            </a:r>
            <a:r>
              <a:rPr lang="en-US" sz="2400" dirty="0" err="1"/>
              <a:t>deformatsiyalar</a:t>
            </a:r>
            <a:r>
              <a:rPr lang="en-US" sz="2400" dirty="0"/>
              <a:t>, </a:t>
            </a:r>
            <a:r>
              <a:rPr lang="en-US" sz="2400" dirty="0" err="1"/>
              <a:t>tebranishli</a:t>
            </a:r>
            <a:r>
              <a:rPr lang="en-US" sz="2400" dirty="0"/>
              <a:t>, </a:t>
            </a:r>
            <a:r>
              <a:rPr lang="en-US" sz="2400" dirty="0" err="1"/>
              <a:t>quvvat</a:t>
            </a:r>
            <a:r>
              <a:rPr lang="en-US" sz="2400" dirty="0"/>
              <a:t>, </a:t>
            </a:r>
            <a:r>
              <a:rPr lang="en-US" sz="2400" dirty="0" err="1"/>
              <a:t>bosim</a:t>
            </a:r>
            <a:r>
              <a:rPr lang="en-US" sz="2400" dirty="0"/>
              <a:t>, </a:t>
            </a:r>
            <a:r>
              <a:rPr lang="en-US" sz="2400" dirty="0" err="1"/>
              <a:t>temperatura</a:t>
            </a:r>
            <a:r>
              <a:rPr lang="en-US" sz="2400" dirty="0"/>
              <a:t> </a:t>
            </a:r>
            <a:r>
              <a:rPr lang="en-US" sz="2400" dirty="0" err="1"/>
              <a:t>va</a:t>
            </a:r>
            <a:r>
              <a:rPr lang="en-US" sz="2400" dirty="0"/>
              <a:t> </a:t>
            </a:r>
            <a:r>
              <a:rPr lang="en-US" sz="2400" dirty="0" err="1"/>
              <a:t>boshqalar</a:t>
            </a:r>
            <a:r>
              <a:rPr lang="en-US" sz="2400" dirty="0"/>
              <a:t>); </a:t>
            </a:r>
            <a:r>
              <a:rPr lang="en-US" sz="2400" dirty="0" err="1"/>
              <a:t>fizik</a:t>
            </a:r>
            <a:r>
              <a:rPr lang="en-US" sz="2400" dirty="0"/>
              <a:t> </a:t>
            </a:r>
            <a:r>
              <a:rPr lang="en-US" sz="2400" dirty="0" err="1"/>
              <a:t>va</a:t>
            </a:r>
            <a:r>
              <a:rPr lang="en-US" sz="2400" dirty="0"/>
              <a:t> </a:t>
            </a:r>
            <a:r>
              <a:rPr lang="en-US" sz="2400" dirty="0" err="1"/>
              <a:t>kimyoviy</a:t>
            </a:r>
            <a:r>
              <a:rPr lang="en-US" sz="2400" dirty="0"/>
              <a:t> </a:t>
            </a:r>
            <a:r>
              <a:rPr lang="en-US" sz="2400" dirty="0" err="1"/>
              <a:t>jarayonlarni</a:t>
            </a:r>
            <a:r>
              <a:rPr lang="en-US" sz="2400" dirty="0"/>
              <a:t> </a:t>
            </a:r>
            <a:r>
              <a:rPr lang="en-US" sz="2400" dirty="0" err="1"/>
              <a:t>kuzatish</a:t>
            </a:r>
            <a:r>
              <a:rPr lang="en-US" sz="2400" dirty="0"/>
              <a:t> </a:t>
            </a:r>
            <a:r>
              <a:rPr lang="en-US" sz="2400" dirty="0" err="1"/>
              <a:t>kabilar</a:t>
            </a:r>
            <a:r>
              <a:rPr lang="en-US" sz="2400" dirty="0"/>
              <a:t>; </a:t>
            </a:r>
          </a:p>
          <a:p>
            <a:pPr marL="0" indent="447675" algn="just">
              <a:spcBef>
                <a:spcPts val="600"/>
              </a:spcBef>
              <a:buNone/>
            </a:pPr>
            <a:r>
              <a:rPr lang="en-US" sz="2400" dirty="0"/>
              <a:t>	- </a:t>
            </a:r>
            <a:r>
              <a:rPr lang="en-US" sz="2400" dirty="0" err="1"/>
              <a:t>tajriba</a:t>
            </a:r>
            <a:r>
              <a:rPr lang="en-US" sz="2400" dirty="0"/>
              <a:t> </a:t>
            </a:r>
            <a:r>
              <a:rPr lang="en-US" sz="2400" dirty="0" err="1"/>
              <a:t>natijalarini</a:t>
            </a:r>
            <a:r>
              <a:rPr lang="en-US" sz="2400" dirty="0"/>
              <a:t> </a:t>
            </a:r>
            <a:r>
              <a:rPr lang="en-US" sz="2400" dirty="0" err="1"/>
              <a:t>umumlashtirish</a:t>
            </a:r>
            <a:r>
              <a:rPr lang="en-US" sz="2400" dirty="0"/>
              <a:t> (</a:t>
            </a:r>
            <a:r>
              <a:rPr lang="en-US" sz="2400" dirty="0" err="1"/>
              <a:t>qayta</a:t>
            </a:r>
            <a:r>
              <a:rPr lang="en-US" sz="2400" dirty="0"/>
              <a:t> </a:t>
            </a:r>
            <a:r>
              <a:rPr lang="en-US" sz="2400" dirty="0" err="1"/>
              <a:t>ishlash</a:t>
            </a:r>
            <a:r>
              <a:rPr lang="en-US" sz="2400" dirty="0"/>
              <a:t>), </a:t>
            </a:r>
            <a:r>
              <a:rPr lang="en-US" sz="2400" dirty="0" err="1"/>
              <a:t>jadval</a:t>
            </a:r>
            <a:r>
              <a:rPr lang="en-US" sz="2400" dirty="0"/>
              <a:t> </a:t>
            </a:r>
            <a:r>
              <a:rPr lang="en-US" sz="2400" dirty="0" err="1"/>
              <a:t>va</a:t>
            </a:r>
            <a:r>
              <a:rPr lang="en-US" sz="2400" dirty="0"/>
              <a:t> </a:t>
            </a:r>
            <a:r>
              <a:rPr lang="en-US" sz="2400" dirty="0" err="1"/>
              <a:t>grafiklarni</a:t>
            </a:r>
            <a:r>
              <a:rPr lang="en-US" sz="2400" dirty="0"/>
              <a:t> </a:t>
            </a:r>
            <a:r>
              <a:rPr lang="en-US" sz="2400" dirty="0" err="1"/>
              <a:t>jamlash</a:t>
            </a:r>
            <a:r>
              <a:rPr lang="en-US" sz="2400" dirty="0"/>
              <a:t>. </a:t>
            </a:r>
            <a:r>
              <a:rPr lang="en-US" sz="2400" dirty="0" err="1"/>
              <a:t>Statistik</a:t>
            </a:r>
            <a:r>
              <a:rPr lang="en-US" sz="2400" dirty="0"/>
              <a:t> </a:t>
            </a:r>
            <a:r>
              <a:rPr lang="en-US" sz="2400" dirty="0" err="1"/>
              <a:t>ma’lumotlarni</a:t>
            </a:r>
            <a:r>
              <a:rPr lang="en-US" sz="2400" dirty="0"/>
              <a:t> </a:t>
            </a:r>
            <a:r>
              <a:rPr lang="en-US" sz="2400" dirty="0" err="1"/>
              <a:t>qayta</a:t>
            </a:r>
            <a:r>
              <a:rPr lang="en-US" sz="2400" dirty="0"/>
              <a:t> </a:t>
            </a:r>
            <a:r>
              <a:rPr lang="en-US" sz="2400" dirty="0" err="1"/>
              <a:t>ishlash</a:t>
            </a:r>
            <a:r>
              <a:rPr lang="en-US" sz="2400" dirty="0"/>
              <a:t> </a:t>
            </a:r>
            <a:r>
              <a:rPr lang="en-US" sz="2400" dirty="0" err="1"/>
              <a:t>zarur</a:t>
            </a:r>
            <a:r>
              <a:rPr lang="en-US" sz="2400" dirty="0"/>
              <a:t> </a:t>
            </a:r>
            <a:r>
              <a:rPr lang="en-US" sz="2400" dirty="0" err="1"/>
              <a:t>bo’ladi</a:t>
            </a:r>
            <a:r>
              <a:rPr lang="en-US" sz="2400" dirty="0"/>
              <a:t>. </a:t>
            </a:r>
            <a:r>
              <a:rPr lang="en-US" sz="2400" dirty="0" err="1"/>
              <a:t>Bunda</a:t>
            </a:r>
            <a:r>
              <a:rPr lang="en-US" sz="2400" dirty="0"/>
              <a:t> </a:t>
            </a:r>
            <a:r>
              <a:rPr lang="en-US" sz="2400" dirty="0" err="1"/>
              <a:t>tajribani</a:t>
            </a:r>
            <a:r>
              <a:rPr lang="en-US" sz="2400" dirty="0"/>
              <a:t> </a:t>
            </a:r>
            <a:r>
              <a:rPr lang="en-US" sz="2400" dirty="0" err="1"/>
              <a:t>rejalashtirish</a:t>
            </a:r>
            <a:r>
              <a:rPr lang="en-US" sz="2400" dirty="0"/>
              <a:t> </a:t>
            </a:r>
            <a:r>
              <a:rPr lang="en-US" sz="2400" dirty="0" err="1"/>
              <a:t>va</a:t>
            </a:r>
            <a:r>
              <a:rPr lang="en-US" sz="2400" dirty="0"/>
              <a:t> </a:t>
            </a:r>
            <a:r>
              <a:rPr lang="en-US" sz="2400" dirty="0" err="1"/>
              <a:t>matematik</a:t>
            </a:r>
            <a:r>
              <a:rPr lang="en-US" sz="2400" dirty="0"/>
              <a:t> </a:t>
            </a:r>
            <a:r>
              <a:rPr lang="en-US" sz="2400" dirty="0" err="1"/>
              <a:t>statistika</a:t>
            </a:r>
            <a:r>
              <a:rPr lang="en-US" sz="2400" dirty="0"/>
              <a:t> </a:t>
            </a:r>
            <a:r>
              <a:rPr lang="en-US" sz="2400" dirty="0" err="1"/>
              <a:t>uslublaridan</a:t>
            </a:r>
            <a:r>
              <a:rPr lang="en-US" sz="2400" dirty="0"/>
              <a:t> </a:t>
            </a:r>
            <a:r>
              <a:rPr lang="en-US" sz="2400" dirty="0" err="1"/>
              <a:t>foydalaniladi</a:t>
            </a:r>
            <a:r>
              <a:rPr lang="en-US" sz="2400" dirty="0"/>
              <a:t>. </a:t>
            </a:r>
            <a:r>
              <a:rPr lang="en-US" sz="2400" dirty="0" err="1"/>
              <a:t>Olingan</a:t>
            </a:r>
            <a:r>
              <a:rPr lang="en-US" sz="2400" dirty="0"/>
              <a:t> </a:t>
            </a:r>
            <a:r>
              <a:rPr lang="en-US" sz="2400" dirty="0" err="1"/>
              <a:t>natijalar</a:t>
            </a:r>
            <a:r>
              <a:rPr lang="en-US" sz="2400" dirty="0"/>
              <a:t> </a:t>
            </a:r>
            <a:r>
              <a:rPr lang="en-US" sz="2400" dirty="0" err="1"/>
              <a:t>tartibga</a:t>
            </a:r>
            <a:r>
              <a:rPr lang="en-US" sz="2400" dirty="0"/>
              <a:t> </a:t>
            </a:r>
            <a:r>
              <a:rPr lang="en-US" sz="2400" dirty="0" err="1"/>
              <a:t>solinadi</a:t>
            </a:r>
            <a:r>
              <a:rPr lang="en-US" sz="2400" dirty="0"/>
              <a:t>; </a:t>
            </a:r>
          </a:p>
        </p:txBody>
      </p:sp>
    </p:spTree>
    <p:extLst>
      <p:ext uri="{BB962C8B-B14F-4D97-AF65-F5344CB8AC3E}">
        <p14:creationId xmlns:p14="http://schemas.microsoft.com/office/powerpoint/2010/main" val="28745306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23024"/>
            <a:ext cx="10525125" cy="5237250"/>
          </a:xfrm>
        </p:spPr>
        <p:txBody>
          <a:bodyPr>
            <a:noAutofit/>
          </a:bodyPr>
          <a:lstStyle/>
          <a:p>
            <a:pPr marL="0" indent="447675" algn="just">
              <a:spcBef>
                <a:spcPts val="0"/>
              </a:spcBef>
              <a:buNone/>
            </a:pPr>
            <a:r>
              <a:rPr lang="en-US" sz="2400" dirty="0"/>
              <a:t>- </a:t>
            </a:r>
            <a:r>
              <a:rPr lang="en-US" sz="2400" dirty="0" err="1"/>
              <a:t>tajribaviy</a:t>
            </a:r>
            <a:r>
              <a:rPr lang="en-US" sz="2400" dirty="0"/>
              <a:t> </a:t>
            </a:r>
            <a:r>
              <a:rPr lang="en-US" sz="2400" dirty="0" err="1"/>
              <a:t>izlanishlarni</a:t>
            </a:r>
            <a:r>
              <a:rPr lang="en-US" sz="2400" dirty="0"/>
              <a:t> </a:t>
            </a:r>
            <a:r>
              <a:rPr lang="en-US" sz="2400" dirty="0" err="1"/>
              <a:t>batafsil</a:t>
            </a:r>
            <a:r>
              <a:rPr lang="en-US" sz="2400" dirty="0"/>
              <a:t> </a:t>
            </a:r>
            <a:r>
              <a:rPr lang="en-US" sz="2400" dirty="0" err="1"/>
              <a:t>tahlili</a:t>
            </a:r>
            <a:r>
              <a:rPr lang="en-US" sz="2400" dirty="0"/>
              <a:t> </a:t>
            </a:r>
            <a:r>
              <a:rPr lang="en-US" sz="2400" dirty="0" err="1"/>
              <a:t>amalga</a:t>
            </a:r>
            <a:r>
              <a:rPr lang="en-US" sz="2400" dirty="0"/>
              <a:t> </a:t>
            </a:r>
            <a:r>
              <a:rPr lang="en-US" sz="2400" dirty="0" err="1"/>
              <a:t>oshiriladi</a:t>
            </a:r>
            <a:r>
              <a:rPr lang="en-US" sz="2400" dirty="0"/>
              <a:t>. </a:t>
            </a:r>
            <a:r>
              <a:rPr lang="en-US" sz="2400" dirty="0" err="1"/>
              <a:t>Tahlilda</a:t>
            </a:r>
            <a:r>
              <a:rPr lang="en-US" sz="2400" dirty="0"/>
              <a:t> </a:t>
            </a:r>
            <a:r>
              <a:rPr lang="en-US" sz="2400" dirty="0" err="1"/>
              <a:t>asosan</a:t>
            </a:r>
            <a:r>
              <a:rPr lang="en-US" sz="2400" dirty="0"/>
              <a:t> </a:t>
            </a:r>
            <a:r>
              <a:rPr lang="en-US" sz="2400" dirty="0" err="1"/>
              <a:t>ijobiy</a:t>
            </a:r>
            <a:r>
              <a:rPr lang="en-US" sz="2400" dirty="0"/>
              <a:t> </a:t>
            </a:r>
            <a:r>
              <a:rPr lang="en-US" sz="2400" dirty="0" err="1"/>
              <a:t>va</a:t>
            </a:r>
            <a:r>
              <a:rPr lang="en-US" sz="2400" dirty="0"/>
              <a:t> </a:t>
            </a:r>
            <a:r>
              <a:rPr lang="en-US" sz="2400" dirty="0" err="1"/>
              <a:t>salbiy</a:t>
            </a:r>
            <a:r>
              <a:rPr lang="en-US" sz="2400" dirty="0"/>
              <a:t> </a:t>
            </a:r>
            <a:r>
              <a:rPr lang="en-US" sz="2400" dirty="0" err="1"/>
              <a:t>natijalarni</a:t>
            </a:r>
            <a:r>
              <a:rPr lang="en-US" sz="2400" dirty="0"/>
              <a:t> </a:t>
            </a:r>
            <a:r>
              <a:rPr lang="en-US" sz="2400" dirty="0" err="1"/>
              <a:t>nimalarga</a:t>
            </a:r>
            <a:r>
              <a:rPr lang="en-US" sz="2400" dirty="0"/>
              <a:t> (</a:t>
            </a:r>
            <a:r>
              <a:rPr lang="en-US" sz="2400" dirty="0" err="1"/>
              <a:t>parametrlarga</a:t>
            </a:r>
            <a:r>
              <a:rPr lang="en-US" sz="2400" dirty="0"/>
              <a:t>) </a:t>
            </a:r>
            <a:r>
              <a:rPr lang="en-US" sz="2400" dirty="0" err="1"/>
              <a:t>bog’liqligi</a:t>
            </a:r>
            <a:r>
              <a:rPr lang="en-US" sz="2400" dirty="0"/>
              <a:t> </a:t>
            </a:r>
            <a:r>
              <a:rPr lang="en-US" sz="2400" dirty="0" err="1"/>
              <a:t>bayon</a:t>
            </a:r>
            <a:r>
              <a:rPr lang="en-US" sz="2400" dirty="0"/>
              <a:t> </a:t>
            </a:r>
            <a:r>
              <a:rPr lang="en-US" sz="2400" dirty="0" err="1"/>
              <a:t>qilinadi</a:t>
            </a:r>
            <a:r>
              <a:rPr lang="en-US" sz="2400" dirty="0"/>
              <a:t>, </a:t>
            </a:r>
            <a:r>
              <a:rPr lang="en-US" sz="2400" dirty="0" err="1"/>
              <a:t>ularning</a:t>
            </a:r>
            <a:r>
              <a:rPr lang="en-US" sz="2400" dirty="0"/>
              <a:t> </a:t>
            </a:r>
            <a:r>
              <a:rPr lang="en-US" sz="2400" dirty="0" err="1"/>
              <a:t>tafsilotlari</a:t>
            </a:r>
            <a:r>
              <a:rPr lang="en-US" sz="2400" dirty="0"/>
              <a:t> </a:t>
            </a:r>
            <a:r>
              <a:rPr lang="en-US" sz="2400" dirty="0" err="1"/>
              <a:t>ilmiy</a:t>
            </a:r>
            <a:r>
              <a:rPr lang="en-US" sz="2400" dirty="0"/>
              <a:t> </a:t>
            </a:r>
            <a:r>
              <a:rPr lang="en-US" sz="2400" dirty="0" err="1"/>
              <a:t>mulohazalar</a:t>
            </a:r>
            <a:r>
              <a:rPr lang="en-US" sz="2400" dirty="0"/>
              <a:t> </a:t>
            </a:r>
            <a:r>
              <a:rPr lang="en-US" sz="2400" dirty="0" err="1"/>
              <a:t>asosida</a:t>
            </a:r>
            <a:r>
              <a:rPr lang="en-US" sz="2400" dirty="0"/>
              <a:t> </a:t>
            </a:r>
            <a:r>
              <a:rPr lang="en-US" sz="2400" dirty="0" err="1"/>
              <a:t>tushuntirib</a:t>
            </a:r>
            <a:r>
              <a:rPr lang="en-US" sz="2400" dirty="0"/>
              <a:t> </a:t>
            </a:r>
            <a:r>
              <a:rPr lang="en-US" sz="2400" dirty="0" err="1"/>
              <a:t>beriladi</a:t>
            </a:r>
            <a:r>
              <a:rPr lang="en-US" sz="2400" dirty="0"/>
              <a:t>. </a:t>
            </a:r>
            <a:r>
              <a:rPr lang="en-US" sz="2400" dirty="0" err="1"/>
              <a:t>Har</a:t>
            </a:r>
            <a:r>
              <a:rPr lang="en-US" sz="2400" dirty="0"/>
              <a:t> </a:t>
            </a:r>
            <a:r>
              <a:rPr lang="en-US" sz="2400" dirty="0" err="1"/>
              <a:t>bir</a:t>
            </a:r>
            <a:r>
              <a:rPr lang="en-US" sz="2400" dirty="0"/>
              <a:t> </a:t>
            </a:r>
            <a:r>
              <a:rPr lang="en-US" sz="2400" dirty="0" err="1"/>
              <a:t>olingan</a:t>
            </a:r>
            <a:r>
              <a:rPr lang="en-US" sz="2400" dirty="0"/>
              <a:t> </a:t>
            </a:r>
            <a:r>
              <a:rPr lang="en-US" sz="2400" dirty="0" err="1"/>
              <a:t>tajribaviy</a:t>
            </a:r>
            <a:r>
              <a:rPr lang="en-US" sz="2400" dirty="0"/>
              <a:t> </a:t>
            </a:r>
            <a:r>
              <a:rPr lang="en-US" sz="2400" dirty="0" err="1"/>
              <a:t>natija</a:t>
            </a:r>
            <a:r>
              <a:rPr lang="en-US" sz="2400" dirty="0"/>
              <a:t> </a:t>
            </a:r>
            <a:r>
              <a:rPr lang="en-US" sz="2400" dirty="0" err="1"/>
              <a:t>nima</a:t>
            </a:r>
            <a:r>
              <a:rPr lang="en-US" sz="2400" dirty="0"/>
              <a:t> </a:t>
            </a:r>
            <a:r>
              <a:rPr lang="en-US" sz="2400" dirty="0" err="1"/>
              <a:t>uchun</a:t>
            </a:r>
            <a:r>
              <a:rPr lang="en-US" sz="2400" dirty="0"/>
              <a:t> </a:t>
            </a:r>
            <a:r>
              <a:rPr lang="en-US" sz="2400" dirty="0" err="1"/>
              <a:t>shundayin</a:t>
            </a:r>
            <a:r>
              <a:rPr lang="en-US" sz="2400" dirty="0"/>
              <a:t> </a:t>
            </a:r>
            <a:r>
              <a:rPr lang="en-US" sz="2400" dirty="0" err="1"/>
              <a:t>ilmiy</a:t>
            </a:r>
            <a:r>
              <a:rPr lang="en-US" sz="2400" dirty="0"/>
              <a:t> </a:t>
            </a:r>
            <a:r>
              <a:rPr lang="en-US" sz="2400" dirty="0" err="1"/>
              <a:t>mulohazalar</a:t>
            </a:r>
            <a:r>
              <a:rPr lang="en-US" sz="2400" dirty="0"/>
              <a:t> </a:t>
            </a:r>
            <a:r>
              <a:rPr lang="en-US" sz="2400" dirty="0" err="1"/>
              <a:t>bilan</a:t>
            </a:r>
            <a:r>
              <a:rPr lang="en-US" sz="2400" dirty="0"/>
              <a:t> </a:t>
            </a:r>
            <a:r>
              <a:rPr lang="en-US" sz="2400" dirty="0" err="1"/>
              <a:t>isbotlab</a:t>
            </a:r>
            <a:r>
              <a:rPr lang="en-US" sz="2400" dirty="0"/>
              <a:t> </a:t>
            </a:r>
            <a:r>
              <a:rPr lang="en-US" sz="2400" dirty="0" err="1"/>
              <a:t>borilishi</a:t>
            </a:r>
            <a:r>
              <a:rPr lang="en-US" sz="2400" dirty="0"/>
              <a:t> </a:t>
            </a:r>
            <a:r>
              <a:rPr lang="en-US" sz="2400" dirty="0" err="1"/>
              <a:t>kerak</a:t>
            </a:r>
            <a:r>
              <a:rPr lang="en-US" sz="2400" dirty="0"/>
              <a:t> </a:t>
            </a:r>
            <a:r>
              <a:rPr lang="en-US" sz="2400" dirty="0" err="1"/>
              <a:t>bo’ladi</a:t>
            </a:r>
            <a:r>
              <a:rPr lang="en-US" sz="2400" dirty="0"/>
              <a:t>; </a:t>
            </a:r>
          </a:p>
          <a:p>
            <a:pPr marL="0" indent="447675" algn="just">
              <a:spcBef>
                <a:spcPts val="0"/>
              </a:spcBef>
              <a:buNone/>
            </a:pPr>
            <a:r>
              <a:rPr lang="en-US" sz="2400" dirty="0"/>
              <a:t>	- </a:t>
            </a:r>
            <a:r>
              <a:rPr lang="en-US" sz="2400" dirty="0" err="1"/>
              <a:t>tajribaviy</a:t>
            </a:r>
            <a:r>
              <a:rPr lang="en-US" sz="2400" dirty="0"/>
              <a:t> </a:t>
            </a:r>
            <a:r>
              <a:rPr lang="en-US" sz="2400" dirty="0" err="1"/>
              <a:t>va</a:t>
            </a:r>
            <a:r>
              <a:rPr lang="en-US" sz="2400" dirty="0"/>
              <a:t> </a:t>
            </a:r>
            <a:r>
              <a:rPr lang="en-US" sz="2400" dirty="0" err="1"/>
              <a:t>nazariy</a:t>
            </a:r>
            <a:r>
              <a:rPr lang="en-US" sz="2400" dirty="0"/>
              <a:t> </a:t>
            </a:r>
            <a:r>
              <a:rPr lang="en-US" sz="2400" dirty="0" err="1"/>
              <a:t>natijalar</a:t>
            </a:r>
            <a:r>
              <a:rPr lang="en-US" sz="2400" dirty="0"/>
              <a:t> </a:t>
            </a:r>
            <a:r>
              <a:rPr lang="en-US" sz="2400" dirty="0" err="1"/>
              <a:t>o’zaro</a:t>
            </a:r>
            <a:r>
              <a:rPr lang="en-US" sz="2400" dirty="0"/>
              <a:t> </a:t>
            </a:r>
            <a:r>
              <a:rPr lang="en-US" sz="2400" dirty="0" err="1"/>
              <a:t>taqqoslanadi</a:t>
            </a:r>
            <a:r>
              <a:rPr lang="en-US" sz="2400" dirty="0"/>
              <a:t>. </a:t>
            </a:r>
            <a:r>
              <a:rPr lang="en-US" sz="2400" dirty="0" err="1"/>
              <a:t>Taqqoslash</a:t>
            </a:r>
            <a:r>
              <a:rPr lang="en-US" sz="2400" dirty="0"/>
              <a:t> </a:t>
            </a:r>
            <a:r>
              <a:rPr lang="en-US" sz="2400" dirty="0" err="1"/>
              <a:t>natijasidagi</a:t>
            </a:r>
            <a:r>
              <a:rPr lang="en-US" sz="2400" dirty="0"/>
              <a:t> </a:t>
            </a:r>
            <a:r>
              <a:rPr lang="en-US" sz="2400" dirty="0" err="1"/>
              <a:t>moslik</a:t>
            </a:r>
            <a:r>
              <a:rPr lang="en-US" sz="2400" dirty="0"/>
              <a:t> </a:t>
            </a:r>
            <a:r>
              <a:rPr lang="en-US" sz="2400" dirty="0" err="1"/>
              <a:t>muhandislik</a:t>
            </a:r>
            <a:r>
              <a:rPr lang="en-US" sz="2400" dirty="0"/>
              <a:t> </a:t>
            </a:r>
            <a:r>
              <a:rPr lang="en-US" sz="2400" dirty="0" err="1"/>
              <a:t>hisoblariga</a:t>
            </a:r>
            <a:r>
              <a:rPr lang="en-US" sz="2400" dirty="0"/>
              <a:t> (</a:t>
            </a:r>
            <a:r>
              <a:rPr lang="en-US" sz="2400" dirty="0" err="1"/>
              <a:t>jarayon</a:t>
            </a:r>
            <a:r>
              <a:rPr lang="en-US" sz="2400" dirty="0"/>
              <a:t> </a:t>
            </a:r>
            <a:r>
              <a:rPr lang="en-US" sz="2400" dirty="0" err="1"/>
              <a:t>xususiyatlari</a:t>
            </a:r>
            <a:r>
              <a:rPr lang="en-US" sz="2400" dirty="0"/>
              <a:t> </a:t>
            </a:r>
            <a:r>
              <a:rPr lang="en-US" sz="2400" dirty="0" err="1"/>
              <a:t>inobatga</a:t>
            </a:r>
            <a:r>
              <a:rPr lang="en-US" sz="2400" dirty="0"/>
              <a:t> </a:t>
            </a:r>
            <a:r>
              <a:rPr lang="en-US" sz="2400" dirty="0" err="1"/>
              <a:t>olingan</a:t>
            </a:r>
            <a:r>
              <a:rPr lang="en-US" sz="2400" dirty="0"/>
              <a:t> </a:t>
            </a:r>
            <a:r>
              <a:rPr lang="en-US" sz="2400" dirty="0" err="1"/>
              <a:t>holda</a:t>
            </a:r>
            <a:r>
              <a:rPr lang="en-US" sz="2400" dirty="0"/>
              <a:t>) </a:t>
            </a:r>
            <a:r>
              <a:rPr lang="en-US" sz="2400" dirty="0" err="1"/>
              <a:t>muvofiq</a:t>
            </a:r>
            <a:r>
              <a:rPr lang="en-US" sz="2400" dirty="0"/>
              <a:t> </a:t>
            </a:r>
            <a:r>
              <a:rPr lang="en-US" sz="2400" dirty="0" err="1"/>
              <a:t>kelishi</a:t>
            </a:r>
            <a:r>
              <a:rPr lang="en-US" sz="2400" dirty="0"/>
              <a:t> </a:t>
            </a:r>
            <a:r>
              <a:rPr lang="en-US" sz="2400" dirty="0" err="1"/>
              <a:t>talab</a:t>
            </a:r>
            <a:r>
              <a:rPr lang="en-US" sz="2400" dirty="0"/>
              <a:t> </a:t>
            </a:r>
            <a:r>
              <a:rPr lang="en-US" sz="2400" dirty="0" err="1"/>
              <a:t>qilinadi</a:t>
            </a:r>
            <a:r>
              <a:rPr lang="en-US" sz="2400" dirty="0"/>
              <a:t>. </a:t>
            </a:r>
            <a:r>
              <a:rPr lang="en-US" sz="2400" dirty="0" err="1"/>
              <a:t>Bunda</a:t>
            </a:r>
            <a:r>
              <a:rPr lang="en-US" sz="2400" dirty="0"/>
              <a:t>, </a:t>
            </a:r>
            <a:r>
              <a:rPr lang="en-US" sz="2400" dirty="0" err="1"/>
              <a:t>ta’kidlash</a:t>
            </a:r>
            <a:r>
              <a:rPr lang="en-US" sz="2400" dirty="0"/>
              <a:t> </a:t>
            </a:r>
            <a:r>
              <a:rPr lang="en-US" sz="2400" dirty="0" err="1"/>
              <a:t>lozimki</a:t>
            </a:r>
            <a:r>
              <a:rPr lang="en-US" sz="2400" dirty="0"/>
              <a:t>, </a:t>
            </a:r>
            <a:r>
              <a:rPr lang="en-US" sz="2400" dirty="0" err="1"/>
              <a:t>har</a:t>
            </a:r>
            <a:r>
              <a:rPr lang="en-US" sz="2400" dirty="0"/>
              <a:t> </a:t>
            </a:r>
            <a:r>
              <a:rPr lang="en-US" sz="2400" dirty="0" err="1"/>
              <a:t>qanday</a:t>
            </a:r>
            <a:r>
              <a:rPr lang="en-US" sz="2400" dirty="0"/>
              <a:t> </a:t>
            </a:r>
            <a:r>
              <a:rPr lang="en-US" sz="2400" dirty="0" err="1"/>
              <a:t>nazariy</a:t>
            </a:r>
            <a:r>
              <a:rPr lang="en-US" sz="2400" dirty="0"/>
              <a:t> </a:t>
            </a:r>
            <a:r>
              <a:rPr lang="en-US" sz="2400" dirty="0" err="1"/>
              <a:t>natijani</a:t>
            </a:r>
            <a:r>
              <a:rPr lang="en-US" sz="2400" dirty="0"/>
              <a:t> </a:t>
            </a:r>
            <a:r>
              <a:rPr lang="en-US" sz="2400" dirty="0" err="1"/>
              <a:t>qanchalik</a:t>
            </a:r>
            <a:r>
              <a:rPr lang="en-US" sz="2400" dirty="0"/>
              <a:t> </a:t>
            </a:r>
            <a:r>
              <a:rPr lang="en-US" sz="2400" dirty="0" err="1"/>
              <a:t>to’g’riligi</a:t>
            </a:r>
            <a:r>
              <a:rPr lang="en-US" sz="2400" dirty="0"/>
              <a:t> </a:t>
            </a:r>
            <a:r>
              <a:rPr lang="en-US" sz="2400" dirty="0" err="1"/>
              <a:t>tajriba</a:t>
            </a:r>
            <a:r>
              <a:rPr lang="en-US" sz="2400" dirty="0"/>
              <a:t> </a:t>
            </a:r>
            <a:r>
              <a:rPr lang="en-US" sz="2400" dirty="0" err="1"/>
              <a:t>bilan</a:t>
            </a:r>
            <a:r>
              <a:rPr lang="en-US" sz="2400" dirty="0"/>
              <a:t> </a:t>
            </a:r>
            <a:r>
              <a:rPr lang="en-US" sz="2400" dirty="0" err="1"/>
              <a:t>isbotlanishini</a:t>
            </a:r>
            <a:r>
              <a:rPr lang="en-US" sz="2400" dirty="0"/>
              <a:t> </a:t>
            </a:r>
            <a:r>
              <a:rPr lang="en-US" sz="2400" dirty="0" err="1"/>
              <a:t>ko’zda</a:t>
            </a:r>
            <a:r>
              <a:rPr lang="en-US" sz="2400" dirty="0"/>
              <a:t> </a:t>
            </a:r>
            <a:r>
              <a:rPr lang="en-US" sz="2400" dirty="0" err="1"/>
              <a:t>tutish</a:t>
            </a:r>
            <a:r>
              <a:rPr lang="en-US" sz="2400" dirty="0"/>
              <a:t> </a:t>
            </a:r>
            <a:r>
              <a:rPr lang="en-US" sz="2400" dirty="0" err="1"/>
              <a:t>lozim</a:t>
            </a:r>
            <a:r>
              <a:rPr lang="en-US" sz="2400" dirty="0"/>
              <a:t> </a:t>
            </a:r>
            <a:r>
              <a:rPr lang="en-US" sz="2400" dirty="0" err="1"/>
              <a:t>bo’ladi</a:t>
            </a:r>
            <a:r>
              <a:rPr lang="en-US" sz="2400" dirty="0"/>
              <a:t>; </a:t>
            </a:r>
          </a:p>
          <a:p>
            <a:pPr marL="0" indent="447675" algn="just">
              <a:spcBef>
                <a:spcPts val="0"/>
              </a:spcBef>
              <a:buNone/>
            </a:pPr>
            <a:r>
              <a:rPr lang="en-US" sz="2400" dirty="0"/>
              <a:t>	- </a:t>
            </a:r>
            <a:r>
              <a:rPr lang="en-US" sz="2400" dirty="0" err="1"/>
              <a:t>tajriba</a:t>
            </a:r>
            <a:r>
              <a:rPr lang="en-US" sz="2400" dirty="0"/>
              <a:t> </a:t>
            </a:r>
            <a:r>
              <a:rPr lang="en-US" sz="2400" dirty="0" err="1"/>
              <a:t>natijalari</a:t>
            </a:r>
            <a:r>
              <a:rPr lang="en-US" sz="2400" dirty="0"/>
              <a:t> </a:t>
            </a:r>
            <a:r>
              <a:rPr lang="en-US" sz="2400" dirty="0" err="1"/>
              <a:t>bo’yicha</a:t>
            </a:r>
            <a:r>
              <a:rPr lang="en-US" sz="2400" dirty="0"/>
              <a:t> </a:t>
            </a:r>
            <a:r>
              <a:rPr lang="en-US" sz="2400" dirty="0" err="1"/>
              <a:t>olingan</a:t>
            </a:r>
            <a:r>
              <a:rPr lang="en-US" sz="2400" dirty="0"/>
              <a:t> </a:t>
            </a:r>
            <a:r>
              <a:rPr lang="en-US" sz="2400" dirty="0" err="1"/>
              <a:t>asosiy</a:t>
            </a:r>
            <a:r>
              <a:rPr lang="en-US" sz="2400" dirty="0"/>
              <a:t> </a:t>
            </a:r>
            <a:r>
              <a:rPr lang="en-US" sz="2400" dirty="0" err="1"/>
              <a:t>ilmiy</a:t>
            </a:r>
            <a:r>
              <a:rPr lang="en-US" sz="2400" dirty="0"/>
              <a:t> </a:t>
            </a:r>
            <a:r>
              <a:rPr lang="en-US" sz="2400" dirty="0" err="1"/>
              <a:t>yangiliklar</a:t>
            </a:r>
            <a:r>
              <a:rPr lang="en-US" sz="2400" dirty="0"/>
              <a:t> </a:t>
            </a:r>
            <a:r>
              <a:rPr lang="en-US" sz="2400" dirty="0" err="1"/>
              <a:t>mohiyati</a:t>
            </a:r>
            <a:r>
              <a:rPr lang="en-US" sz="2400" dirty="0"/>
              <a:t> </a:t>
            </a:r>
            <a:r>
              <a:rPr lang="en-US" sz="2400" dirty="0" err="1"/>
              <a:t>ko’rsatib</a:t>
            </a:r>
            <a:r>
              <a:rPr lang="en-US" sz="2400" dirty="0"/>
              <a:t> </a:t>
            </a:r>
            <a:r>
              <a:rPr lang="en-US" sz="2400" dirty="0" err="1"/>
              <a:t>o’tiladi</a:t>
            </a:r>
            <a:r>
              <a:rPr lang="en-US" sz="2400" dirty="0"/>
              <a:t>; </a:t>
            </a:r>
          </a:p>
        </p:txBody>
      </p:sp>
    </p:spTree>
    <p:extLst>
      <p:ext uri="{BB962C8B-B14F-4D97-AF65-F5344CB8AC3E}">
        <p14:creationId xmlns:p14="http://schemas.microsoft.com/office/powerpoint/2010/main" val="20080561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23024"/>
            <a:ext cx="10525125" cy="5237250"/>
          </a:xfrm>
        </p:spPr>
        <p:txBody>
          <a:bodyPr>
            <a:noAutofit/>
          </a:bodyPr>
          <a:lstStyle/>
          <a:p>
            <a:pPr marL="0" indent="447675" algn="just">
              <a:spcBef>
                <a:spcPts val="600"/>
              </a:spcBef>
              <a:buNone/>
            </a:pPr>
            <a:r>
              <a:rPr lang="en-US" sz="2400" dirty="0"/>
              <a:t>- </a:t>
            </a:r>
            <a:r>
              <a:rPr lang="en-US" sz="2400" dirty="0" err="1"/>
              <a:t>tajriba</a:t>
            </a:r>
            <a:r>
              <a:rPr lang="en-US" sz="2400" dirty="0"/>
              <a:t> </a:t>
            </a:r>
            <a:r>
              <a:rPr lang="en-US" sz="2400" dirty="0" err="1"/>
              <a:t>natijalari</a:t>
            </a:r>
            <a:r>
              <a:rPr lang="en-US" sz="2400" dirty="0"/>
              <a:t>, </a:t>
            </a:r>
            <a:r>
              <a:rPr lang="en-US" sz="2400" dirty="0" err="1"/>
              <a:t>ilmiy</a:t>
            </a:r>
            <a:r>
              <a:rPr lang="en-US" sz="2400" dirty="0"/>
              <a:t> </a:t>
            </a:r>
            <a:r>
              <a:rPr lang="en-US" sz="2400" dirty="0" err="1"/>
              <a:t>mulohazalar</a:t>
            </a:r>
            <a:r>
              <a:rPr lang="en-US" sz="2400" dirty="0"/>
              <a:t> </a:t>
            </a:r>
            <a:r>
              <a:rPr lang="en-US" sz="2400" dirty="0" err="1"/>
              <a:t>asosida</a:t>
            </a:r>
            <a:r>
              <a:rPr lang="en-US" sz="2400" dirty="0"/>
              <a:t> </a:t>
            </a:r>
            <a:r>
              <a:rPr lang="en-US" sz="2400" dirty="0" err="1"/>
              <a:t>tegishli</a:t>
            </a:r>
            <a:r>
              <a:rPr lang="en-US" sz="2400" dirty="0"/>
              <a:t> </a:t>
            </a:r>
            <a:r>
              <a:rPr lang="en-US" sz="2400" dirty="0" err="1"/>
              <a:t>xulosalar</a:t>
            </a:r>
            <a:r>
              <a:rPr lang="en-US" sz="2400" dirty="0"/>
              <a:t> </a:t>
            </a:r>
            <a:r>
              <a:rPr lang="en-US" sz="2400" dirty="0" err="1"/>
              <a:t>va</a:t>
            </a:r>
            <a:r>
              <a:rPr lang="en-US" sz="2400" dirty="0"/>
              <a:t> </a:t>
            </a:r>
            <a:r>
              <a:rPr lang="en-US" sz="2400" dirty="0" err="1"/>
              <a:t>tavsiyalar</a:t>
            </a:r>
            <a:r>
              <a:rPr lang="en-US" sz="2400" dirty="0"/>
              <a:t> </a:t>
            </a:r>
            <a:r>
              <a:rPr lang="en-US" sz="2400" dirty="0" err="1"/>
              <a:t>beriladi</a:t>
            </a:r>
            <a:r>
              <a:rPr lang="en-US" sz="2400" dirty="0"/>
              <a:t>. </a:t>
            </a:r>
          </a:p>
          <a:p>
            <a:pPr marL="0" indent="447675" algn="just">
              <a:spcBef>
                <a:spcPts val="600"/>
              </a:spcBef>
              <a:buNone/>
            </a:pPr>
            <a:r>
              <a:rPr lang="en-US" sz="2400" dirty="0"/>
              <a:t>	</a:t>
            </a:r>
            <a:r>
              <a:rPr lang="en-US" sz="2400" dirty="0" err="1"/>
              <a:t>Umuman</a:t>
            </a:r>
            <a:r>
              <a:rPr lang="en-US" sz="2400" dirty="0"/>
              <a:t> </a:t>
            </a:r>
            <a:r>
              <a:rPr lang="en-US" sz="2400" dirty="0" err="1"/>
              <a:t>olganda</a:t>
            </a:r>
            <a:r>
              <a:rPr lang="en-US" sz="2400" dirty="0"/>
              <a:t> </a:t>
            </a:r>
            <a:r>
              <a:rPr lang="en-US" sz="2400" dirty="0" err="1"/>
              <a:t>soha</a:t>
            </a:r>
            <a:r>
              <a:rPr lang="en-US" sz="2400" dirty="0"/>
              <a:t> </a:t>
            </a:r>
            <a:r>
              <a:rPr lang="en-US" sz="2400" dirty="0" err="1"/>
              <a:t>tarmog’i</a:t>
            </a:r>
            <a:r>
              <a:rPr lang="en-US" sz="2400" dirty="0"/>
              <a:t> </a:t>
            </a:r>
            <a:r>
              <a:rPr lang="en-US" sz="2400" dirty="0" err="1"/>
              <a:t>bo’yicha</a:t>
            </a:r>
            <a:r>
              <a:rPr lang="en-US" sz="2400" dirty="0"/>
              <a:t> </a:t>
            </a:r>
            <a:r>
              <a:rPr lang="en-US" sz="2400" dirty="0" err="1"/>
              <a:t>yangi</a:t>
            </a:r>
            <a:r>
              <a:rPr lang="en-US" sz="2400" dirty="0"/>
              <a:t> </a:t>
            </a:r>
            <a:r>
              <a:rPr lang="en-US" sz="2400" dirty="0" err="1"/>
              <a:t>texnika</a:t>
            </a:r>
            <a:r>
              <a:rPr lang="en-US" sz="2400" dirty="0"/>
              <a:t>, </a:t>
            </a:r>
            <a:r>
              <a:rPr lang="en-US" sz="2400" dirty="0" err="1"/>
              <a:t>texnologiya</a:t>
            </a:r>
            <a:r>
              <a:rPr lang="en-US" sz="2400" dirty="0"/>
              <a:t>, </a:t>
            </a:r>
            <a:r>
              <a:rPr lang="en-US" sz="2400" dirty="0" err="1"/>
              <a:t>mahsulot</a:t>
            </a:r>
            <a:r>
              <a:rPr lang="en-US" sz="2400" dirty="0"/>
              <a:t> (patent, </a:t>
            </a:r>
            <a:r>
              <a:rPr lang="en-US" sz="2400" dirty="0" err="1"/>
              <a:t>litsenziya</a:t>
            </a:r>
            <a:r>
              <a:rPr lang="en-US" sz="2400" dirty="0"/>
              <a:t> </a:t>
            </a:r>
            <a:r>
              <a:rPr lang="en-US" sz="2400" dirty="0" err="1"/>
              <a:t>darajasida</a:t>
            </a:r>
            <a:r>
              <a:rPr lang="en-US" sz="2400" dirty="0"/>
              <a:t>)</a:t>
            </a:r>
            <a:r>
              <a:rPr lang="en-US" sz="2400" dirty="0" err="1"/>
              <a:t>larni</a:t>
            </a:r>
            <a:r>
              <a:rPr lang="en-US" sz="2400" dirty="0"/>
              <a:t> </a:t>
            </a:r>
            <a:r>
              <a:rPr lang="en-US" sz="2400" dirty="0" err="1"/>
              <a:t>ilmiy</a:t>
            </a:r>
            <a:r>
              <a:rPr lang="en-US" sz="2400" dirty="0"/>
              <a:t> </a:t>
            </a:r>
            <a:r>
              <a:rPr lang="en-US" sz="2400" dirty="0" err="1"/>
              <a:t>asoslangan</a:t>
            </a:r>
            <a:r>
              <a:rPr lang="en-US" sz="2400" dirty="0"/>
              <a:t> </a:t>
            </a:r>
            <a:r>
              <a:rPr lang="en-US" sz="2400" dirty="0" err="1"/>
              <a:t>natijalar</a:t>
            </a:r>
            <a:r>
              <a:rPr lang="en-US" sz="2400" dirty="0"/>
              <a:t> </a:t>
            </a:r>
            <a:r>
              <a:rPr lang="en-US" sz="2400" dirty="0" err="1"/>
              <a:t>bo’yicha</a:t>
            </a:r>
            <a:r>
              <a:rPr lang="en-US" sz="2400" dirty="0"/>
              <a:t> </a:t>
            </a:r>
            <a:r>
              <a:rPr lang="en-US" sz="2400" dirty="0" err="1"/>
              <a:t>keng</a:t>
            </a:r>
            <a:r>
              <a:rPr lang="en-US" sz="2400" dirty="0"/>
              <a:t> </a:t>
            </a:r>
            <a:r>
              <a:rPr lang="en-US" sz="2400" dirty="0" err="1"/>
              <a:t>miqyosda</a:t>
            </a:r>
            <a:r>
              <a:rPr lang="en-US" sz="2400" dirty="0"/>
              <a:t> </a:t>
            </a:r>
            <a:r>
              <a:rPr lang="en-US" sz="2400" dirty="0" err="1"/>
              <a:t>qo’llash</a:t>
            </a:r>
            <a:r>
              <a:rPr lang="en-US" sz="2400" dirty="0"/>
              <a:t> (</a:t>
            </a:r>
            <a:r>
              <a:rPr lang="en-US" sz="2400" dirty="0" err="1"/>
              <a:t>doktorlik</a:t>
            </a:r>
            <a:r>
              <a:rPr lang="en-US" sz="2400" dirty="0"/>
              <a:t> </a:t>
            </a:r>
            <a:r>
              <a:rPr lang="en-US" sz="2400" dirty="0" err="1"/>
              <a:t>dissertatsiyalari</a:t>
            </a:r>
            <a:r>
              <a:rPr lang="en-US" sz="2400" dirty="0"/>
              <a:t> </a:t>
            </a:r>
            <a:r>
              <a:rPr lang="en-US" sz="2400" dirty="0" err="1"/>
              <a:t>uchun</a:t>
            </a:r>
            <a:r>
              <a:rPr lang="en-US" sz="2400" dirty="0"/>
              <a:t>) </a:t>
            </a:r>
            <a:r>
              <a:rPr lang="en-US" sz="2400" dirty="0" err="1"/>
              <a:t>va</a:t>
            </a:r>
            <a:r>
              <a:rPr lang="en-US" sz="2400" dirty="0"/>
              <a:t> </a:t>
            </a:r>
            <a:r>
              <a:rPr lang="en-US" sz="2400" dirty="0" err="1"/>
              <a:t>yuqori</a:t>
            </a:r>
            <a:r>
              <a:rPr lang="en-US" sz="2400" dirty="0"/>
              <a:t> </a:t>
            </a:r>
            <a:r>
              <a:rPr lang="en-US" sz="2400" dirty="0" err="1"/>
              <a:t>darajada</a:t>
            </a:r>
            <a:r>
              <a:rPr lang="en-US" sz="2400" dirty="0"/>
              <a:t> </a:t>
            </a:r>
            <a:r>
              <a:rPr lang="en-US" sz="2400" dirty="0" err="1"/>
              <a:t>iqtisodiy</a:t>
            </a:r>
            <a:r>
              <a:rPr lang="en-US" sz="2400" dirty="0"/>
              <a:t> samara </a:t>
            </a:r>
            <a:r>
              <a:rPr lang="en-US" sz="2400" dirty="0" err="1"/>
              <a:t>beradigan</a:t>
            </a:r>
            <a:r>
              <a:rPr lang="en-US" sz="2400" dirty="0"/>
              <a:t> </a:t>
            </a:r>
            <a:r>
              <a:rPr lang="en-US" sz="2400" dirty="0" err="1"/>
              <a:t>natijalar</a:t>
            </a:r>
            <a:r>
              <a:rPr lang="en-US" sz="2400" dirty="0"/>
              <a:t> </a:t>
            </a:r>
            <a:r>
              <a:rPr lang="en-US" sz="2400" dirty="0" err="1"/>
              <a:t>olish</a:t>
            </a:r>
            <a:r>
              <a:rPr lang="en-US" sz="2400" dirty="0"/>
              <a:t>; </a:t>
            </a:r>
            <a:r>
              <a:rPr lang="en-US" sz="2400" dirty="0" err="1"/>
              <a:t>ishlab</a:t>
            </a:r>
            <a:r>
              <a:rPr lang="en-US" sz="2400" dirty="0"/>
              <a:t> </a:t>
            </a:r>
            <a:r>
              <a:rPr lang="en-US" sz="2400" dirty="0" err="1"/>
              <a:t>chiqarishga</a:t>
            </a:r>
            <a:r>
              <a:rPr lang="en-US" sz="2400" dirty="0"/>
              <a:t> </a:t>
            </a:r>
            <a:r>
              <a:rPr lang="en-US" sz="2400" dirty="0" err="1"/>
              <a:t>qo’llash</a:t>
            </a:r>
            <a:r>
              <a:rPr lang="en-US" sz="2400" dirty="0"/>
              <a:t> </a:t>
            </a:r>
            <a:r>
              <a:rPr lang="en-US" sz="2400" dirty="0" err="1"/>
              <a:t>uchun</a:t>
            </a:r>
            <a:r>
              <a:rPr lang="en-US" sz="2400" dirty="0"/>
              <a:t> </a:t>
            </a:r>
            <a:r>
              <a:rPr lang="en-US" sz="2400" dirty="0" err="1"/>
              <a:t>topshirilgan</a:t>
            </a:r>
            <a:r>
              <a:rPr lang="en-US" sz="2400" dirty="0"/>
              <a:t> </a:t>
            </a:r>
            <a:r>
              <a:rPr lang="en-US" sz="2400" dirty="0" err="1"/>
              <a:t>bo’lishi</a:t>
            </a:r>
            <a:r>
              <a:rPr lang="en-US" sz="2400" dirty="0"/>
              <a:t>; </a:t>
            </a:r>
            <a:r>
              <a:rPr lang="en-US" sz="2400" dirty="0" err="1"/>
              <a:t>ilmiy</a:t>
            </a:r>
            <a:r>
              <a:rPr lang="en-US" sz="2400" dirty="0"/>
              <a:t> </a:t>
            </a:r>
            <a:r>
              <a:rPr lang="en-US" sz="2400" dirty="0" err="1"/>
              <a:t>natijalarni</a:t>
            </a:r>
            <a:r>
              <a:rPr lang="en-US" sz="2400" dirty="0"/>
              <a:t> </a:t>
            </a:r>
            <a:r>
              <a:rPr lang="en-US" sz="2400" dirty="0" err="1"/>
              <a:t>loyihalash</a:t>
            </a:r>
            <a:r>
              <a:rPr lang="en-US" sz="2400" dirty="0"/>
              <a:t>, </a:t>
            </a:r>
            <a:r>
              <a:rPr lang="en-US" sz="2400" dirty="0" err="1"/>
              <a:t>ilmiy</a:t>
            </a:r>
            <a:r>
              <a:rPr lang="en-US" sz="2400" dirty="0"/>
              <a:t> </a:t>
            </a:r>
            <a:r>
              <a:rPr lang="en-US" sz="2400" dirty="0" err="1"/>
              <a:t>tekshirish</a:t>
            </a:r>
            <a:r>
              <a:rPr lang="en-US" sz="2400" dirty="0"/>
              <a:t> </a:t>
            </a:r>
            <a:r>
              <a:rPr lang="en-US" sz="2400" dirty="0" err="1"/>
              <a:t>institutlari</a:t>
            </a:r>
            <a:r>
              <a:rPr lang="en-US" sz="2400" dirty="0"/>
              <a:t> </a:t>
            </a:r>
            <a:r>
              <a:rPr lang="en-US" sz="2400" dirty="0" err="1"/>
              <a:t>va</a:t>
            </a:r>
            <a:r>
              <a:rPr lang="en-US" sz="2400" dirty="0"/>
              <a:t> </a:t>
            </a:r>
            <a:r>
              <a:rPr lang="en-US" sz="2400" dirty="0" err="1"/>
              <a:t>boshqaruv</a:t>
            </a:r>
            <a:r>
              <a:rPr lang="en-US" sz="2400" dirty="0"/>
              <a:t> </a:t>
            </a:r>
            <a:r>
              <a:rPr lang="en-US" sz="2400" dirty="0" err="1"/>
              <a:t>tizimida</a:t>
            </a:r>
            <a:r>
              <a:rPr lang="en-US" sz="2400" dirty="0"/>
              <a:t>, </a:t>
            </a:r>
            <a:r>
              <a:rPr lang="en-US" sz="2400" dirty="0" err="1"/>
              <a:t>hamda</a:t>
            </a:r>
            <a:r>
              <a:rPr lang="en-US" sz="2400" dirty="0"/>
              <a:t> </a:t>
            </a:r>
            <a:r>
              <a:rPr lang="en-US" sz="2400" dirty="0" err="1"/>
              <a:t>o’quv</a:t>
            </a:r>
            <a:r>
              <a:rPr lang="en-US" sz="2400" dirty="0"/>
              <a:t> </a:t>
            </a:r>
            <a:r>
              <a:rPr lang="en-US" sz="2400" dirty="0" err="1"/>
              <a:t>jarayonida</a:t>
            </a:r>
            <a:r>
              <a:rPr lang="en-US" sz="2400" dirty="0"/>
              <a:t> </a:t>
            </a:r>
            <a:r>
              <a:rPr lang="en-US" sz="2400" dirty="0" err="1"/>
              <a:t>qo’llash</a:t>
            </a:r>
            <a:r>
              <a:rPr lang="en-US" sz="2400" dirty="0"/>
              <a:t> </a:t>
            </a:r>
            <a:r>
              <a:rPr lang="en-US" sz="2400" dirty="0" err="1"/>
              <a:t>uchun</a:t>
            </a:r>
            <a:r>
              <a:rPr lang="en-US" sz="2400" dirty="0"/>
              <a:t> </a:t>
            </a:r>
            <a:r>
              <a:rPr lang="en-US" sz="2400" dirty="0" err="1"/>
              <a:t>tavsiya</a:t>
            </a:r>
            <a:r>
              <a:rPr lang="en-US" sz="2400" dirty="0"/>
              <a:t> </a:t>
            </a:r>
            <a:r>
              <a:rPr lang="en-US" sz="2400" dirty="0" err="1"/>
              <a:t>qilingan</a:t>
            </a:r>
            <a:r>
              <a:rPr lang="en-US" sz="2400" dirty="0"/>
              <a:t> </a:t>
            </a:r>
            <a:r>
              <a:rPr lang="en-US" sz="2400" dirty="0" err="1"/>
              <a:t>bo’lishi</a:t>
            </a:r>
            <a:r>
              <a:rPr lang="en-US" sz="2400" dirty="0"/>
              <a:t> </a:t>
            </a:r>
            <a:r>
              <a:rPr lang="en-US" sz="2400" dirty="0" err="1"/>
              <a:t>kabi</a:t>
            </a:r>
            <a:r>
              <a:rPr lang="en-US" sz="2400" dirty="0"/>
              <a:t> </a:t>
            </a:r>
            <a:r>
              <a:rPr lang="en-US" sz="2400" dirty="0" err="1"/>
              <a:t>masalalardan</a:t>
            </a:r>
            <a:r>
              <a:rPr lang="en-US" sz="2400" dirty="0"/>
              <a:t> </a:t>
            </a:r>
            <a:r>
              <a:rPr lang="en-US" sz="2400" dirty="0" err="1"/>
              <a:t>bitta</a:t>
            </a:r>
            <a:r>
              <a:rPr lang="en-US" sz="2400" dirty="0"/>
              <a:t> </a:t>
            </a:r>
            <a:r>
              <a:rPr lang="en-US" sz="2400" dirty="0" err="1"/>
              <a:t>yoki</a:t>
            </a:r>
            <a:r>
              <a:rPr lang="en-US" sz="2400" dirty="0"/>
              <a:t> </a:t>
            </a:r>
            <a:r>
              <a:rPr lang="en-US" sz="2400" dirty="0" err="1"/>
              <a:t>bir</a:t>
            </a:r>
            <a:r>
              <a:rPr lang="en-US" sz="2400" dirty="0"/>
              <a:t> </a:t>
            </a:r>
            <a:r>
              <a:rPr lang="en-US" sz="2400" dirty="0" err="1"/>
              <a:t>nechtalari</a:t>
            </a:r>
            <a:r>
              <a:rPr lang="en-US" sz="2400" dirty="0"/>
              <a:t> </a:t>
            </a:r>
            <a:r>
              <a:rPr lang="en-US" sz="2400" dirty="0" err="1"/>
              <a:t>hal</a:t>
            </a:r>
            <a:r>
              <a:rPr lang="en-US" sz="2400" dirty="0"/>
              <a:t> </a:t>
            </a:r>
            <a:r>
              <a:rPr lang="en-US" sz="2400" dirty="0" err="1"/>
              <a:t>etilgan</a:t>
            </a:r>
            <a:r>
              <a:rPr lang="en-US" sz="2400" dirty="0"/>
              <a:t> </a:t>
            </a:r>
            <a:r>
              <a:rPr lang="en-US" sz="2400" dirty="0" err="1"/>
              <a:t>bo’lishi</a:t>
            </a:r>
            <a:r>
              <a:rPr lang="en-US" sz="2400" dirty="0"/>
              <a:t> </a:t>
            </a:r>
            <a:r>
              <a:rPr lang="en-US" sz="2400" dirty="0" err="1"/>
              <a:t>zarur</a:t>
            </a:r>
            <a:r>
              <a:rPr lang="en-US" sz="2400" dirty="0"/>
              <a:t>. </a:t>
            </a:r>
          </a:p>
        </p:txBody>
      </p:sp>
    </p:spTree>
    <p:extLst>
      <p:ext uri="{BB962C8B-B14F-4D97-AF65-F5344CB8AC3E}">
        <p14:creationId xmlns:p14="http://schemas.microsoft.com/office/powerpoint/2010/main" val="3547294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23024"/>
            <a:ext cx="10525125" cy="5237250"/>
          </a:xfrm>
        </p:spPr>
        <p:txBody>
          <a:bodyPr>
            <a:noAutofit/>
          </a:bodyPr>
          <a:lstStyle/>
          <a:p>
            <a:pPr marL="0" indent="447675" algn="just">
              <a:spcBef>
                <a:spcPts val="600"/>
              </a:spcBef>
              <a:buNone/>
            </a:pPr>
            <a:r>
              <a:rPr lang="en-US" sz="2400" dirty="0" err="1"/>
              <a:t>Ilmiy-tadqiqot</a:t>
            </a:r>
            <a:r>
              <a:rPr lang="en-US" sz="2400" dirty="0"/>
              <a:t> </a:t>
            </a:r>
            <a:r>
              <a:rPr lang="en-US" sz="2400" dirty="0" err="1"/>
              <a:t>ishini</a:t>
            </a:r>
            <a:r>
              <a:rPr lang="en-US" sz="2400" dirty="0"/>
              <a:t> </a:t>
            </a:r>
            <a:r>
              <a:rPr lang="en-US" sz="2400" dirty="0" err="1"/>
              <a:t>amaliyotga</a:t>
            </a:r>
            <a:r>
              <a:rPr lang="en-US" sz="2400" dirty="0"/>
              <a:t> </a:t>
            </a:r>
            <a:r>
              <a:rPr lang="en-US" sz="2400" dirty="0" err="1"/>
              <a:t>tadbiq</a:t>
            </a:r>
            <a:r>
              <a:rPr lang="en-US" sz="2400" dirty="0"/>
              <a:t> </a:t>
            </a:r>
            <a:r>
              <a:rPr lang="en-US" sz="2400" dirty="0" err="1"/>
              <a:t>etilganligini</a:t>
            </a:r>
            <a:r>
              <a:rPr lang="en-US" sz="2400" dirty="0"/>
              <a:t> </a:t>
            </a:r>
            <a:r>
              <a:rPr lang="en-US" sz="2400" dirty="0" err="1"/>
              <a:t>va</a:t>
            </a:r>
            <a:r>
              <a:rPr lang="en-US" sz="2400" dirty="0"/>
              <a:t> </a:t>
            </a:r>
            <a:r>
              <a:rPr lang="en-US" sz="2400" dirty="0" err="1"/>
              <a:t>uning</a:t>
            </a:r>
            <a:r>
              <a:rPr lang="en-US" sz="2400" dirty="0"/>
              <a:t> </a:t>
            </a:r>
            <a:r>
              <a:rPr lang="en-US" sz="2400" dirty="0" err="1"/>
              <a:t>samaradorligini</a:t>
            </a:r>
            <a:r>
              <a:rPr lang="en-US" sz="2400" dirty="0"/>
              <a:t> </a:t>
            </a:r>
            <a:r>
              <a:rPr lang="en-US" sz="2400" dirty="0" err="1"/>
              <a:t>institut</a:t>
            </a:r>
            <a:r>
              <a:rPr lang="en-US" sz="2400" dirty="0"/>
              <a:t> </a:t>
            </a:r>
            <a:r>
              <a:rPr lang="en-US" sz="2400" dirty="0" err="1"/>
              <a:t>qoshidagi</a:t>
            </a:r>
            <a:r>
              <a:rPr lang="en-US" sz="2400" dirty="0"/>
              <a:t> </a:t>
            </a:r>
            <a:r>
              <a:rPr lang="en-US" sz="2400" dirty="0" err="1"/>
              <a:t>ixtisoslashgan</a:t>
            </a:r>
            <a:r>
              <a:rPr lang="en-US" sz="2400" dirty="0"/>
              <a:t> </a:t>
            </a:r>
            <a:r>
              <a:rPr lang="en-US" sz="2400" dirty="0" err="1"/>
              <a:t>kengash</a:t>
            </a:r>
            <a:r>
              <a:rPr lang="en-US" sz="2400" dirty="0"/>
              <a:t> </a:t>
            </a:r>
            <a:r>
              <a:rPr lang="en-US" sz="2400" dirty="0" err="1"/>
              <a:t>yoki</a:t>
            </a:r>
            <a:r>
              <a:rPr lang="en-US" sz="2400" dirty="0"/>
              <a:t> </a:t>
            </a:r>
            <a:r>
              <a:rPr lang="en-US" sz="2400" dirty="0" err="1"/>
              <a:t>seminarlarning</a:t>
            </a:r>
            <a:r>
              <a:rPr lang="en-US" sz="2400" dirty="0"/>
              <a:t> </a:t>
            </a:r>
            <a:r>
              <a:rPr lang="en-US" sz="2400" dirty="0" err="1"/>
              <a:t>a’zolari</a:t>
            </a:r>
            <a:r>
              <a:rPr lang="en-US" sz="2400" dirty="0"/>
              <a:t> </a:t>
            </a:r>
            <a:r>
              <a:rPr lang="en-US" sz="2400" dirty="0" err="1"/>
              <a:t>korxonaga</a:t>
            </a:r>
            <a:r>
              <a:rPr lang="en-US" sz="2400" dirty="0"/>
              <a:t> </a:t>
            </a:r>
            <a:r>
              <a:rPr lang="en-US" sz="2400" dirty="0" err="1"/>
              <a:t>borib</a:t>
            </a:r>
            <a:r>
              <a:rPr lang="en-US" sz="2400" dirty="0"/>
              <a:t> </a:t>
            </a:r>
            <a:r>
              <a:rPr lang="en-US" sz="2400" dirty="0" err="1"/>
              <a:t>o’rganib</a:t>
            </a:r>
            <a:r>
              <a:rPr lang="en-US" sz="2400" dirty="0"/>
              <a:t> </a:t>
            </a:r>
            <a:r>
              <a:rPr lang="en-US" sz="2400" dirty="0" err="1"/>
              <a:t>chiqadi</a:t>
            </a:r>
            <a:r>
              <a:rPr lang="en-US" sz="2400" dirty="0"/>
              <a:t> </a:t>
            </a:r>
            <a:r>
              <a:rPr lang="en-US" sz="2400" dirty="0" err="1"/>
              <a:t>va</a:t>
            </a:r>
            <a:r>
              <a:rPr lang="en-US" sz="2400" dirty="0"/>
              <a:t> </a:t>
            </a:r>
            <a:r>
              <a:rPr lang="en-US" sz="2400" dirty="0" err="1"/>
              <a:t>tegishli</a:t>
            </a:r>
            <a:r>
              <a:rPr lang="en-US" sz="2400" dirty="0"/>
              <a:t> </a:t>
            </a:r>
            <a:r>
              <a:rPr lang="en-US" sz="2400" dirty="0" err="1"/>
              <a:t>tavsiyalar</a:t>
            </a:r>
            <a:r>
              <a:rPr lang="en-US" sz="2400" dirty="0"/>
              <a:t> </a:t>
            </a:r>
            <a:r>
              <a:rPr lang="en-US" sz="2400" dirty="0" err="1"/>
              <a:t>beradi</a:t>
            </a:r>
            <a:r>
              <a:rPr lang="en-US" sz="2400" dirty="0"/>
              <a:t>. </a:t>
            </a:r>
            <a:r>
              <a:rPr lang="en-US" sz="2400" dirty="0" err="1"/>
              <a:t>Tavsiyada</a:t>
            </a:r>
            <a:r>
              <a:rPr lang="en-US" sz="2400" dirty="0"/>
              <a:t> </a:t>
            </a:r>
            <a:r>
              <a:rPr lang="en-US" sz="2400" dirty="0" err="1"/>
              <a:t>tadqiqot</a:t>
            </a:r>
            <a:r>
              <a:rPr lang="en-US" sz="2400" dirty="0"/>
              <a:t> </a:t>
            </a:r>
            <a:r>
              <a:rPr lang="en-US" sz="2400" dirty="0" err="1"/>
              <a:t>ishini</a:t>
            </a:r>
            <a:r>
              <a:rPr lang="en-US" sz="2400" dirty="0"/>
              <a:t> </a:t>
            </a:r>
            <a:r>
              <a:rPr lang="en-US" sz="2400" dirty="0" err="1"/>
              <a:t>amaliyotga</a:t>
            </a:r>
            <a:r>
              <a:rPr lang="en-US" sz="2400" dirty="0"/>
              <a:t> </a:t>
            </a:r>
            <a:r>
              <a:rPr lang="en-US" sz="2400" dirty="0" err="1"/>
              <a:t>qo’llash</a:t>
            </a:r>
            <a:r>
              <a:rPr lang="en-US" sz="2400" dirty="0"/>
              <a:t> </a:t>
            </a:r>
            <a:r>
              <a:rPr lang="en-US" sz="2400" dirty="0" err="1"/>
              <a:t>uchun</a:t>
            </a:r>
            <a:r>
              <a:rPr lang="en-US" sz="2400" dirty="0"/>
              <a:t> </a:t>
            </a:r>
            <a:r>
              <a:rPr lang="en-US" sz="2400" dirty="0" err="1"/>
              <a:t>tavsiya</a:t>
            </a:r>
            <a:r>
              <a:rPr lang="en-US" sz="2400" dirty="0"/>
              <a:t> </a:t>
            </a:r>
            <a:r>
              <a:rPr lang="en-US" sz="2400" dirty="0" err="1"/>
              <a:t>etilgan</a:t>
            </a:r>
            <a:r>
              <a:rPr lang="en-US" sz="2400" dirty="0"/>
              <a:t> </a:t>
            </a:r>
            <a:r>
              <a:rPr lang="en-US" sz="2400" dirty="0" err="1"/>
              <a:t>natijalari</a:t>
            </a:r>
            <a:r>
              <a:rPr lang="en-US" sz="2400" dirty="0"/>
              <a:t>, </a:t>
            </a:r>
            <a:r>
              <a:rPr lang="en-US" sz="2400" dirty="0" err="1"/>
              <a:t>tavsiyani</a:t>
            </a:r>
            <a:r>
              <a:rPr lang="en-US" sz="2400" dirty="0"/>
              <a:t> </a:t>
            </a:r>
            <a:r>
              <a:rPr lang="en-US" sz="2400" dirty="0" err="1"/>
              <a:t>amaliyotga</a:t>
            </a:r>
            <a:r>
              <a:rPr lang="en-US" sz="2400" dirty="0"/>
              <a:t> </a:t>
            </a:r>
            <a:r>
              <a:rPr lang="en-US" sz="2400" dirty="0" err="1"/>
              <a:t>tadbiq</a:t>
            </a:r>
            <a:r>
              <a:rPr lang="en-US" sz="2400" dirty="0"/>
              <a:t> </a:t>
            </a:r>
            <a:r>
              <a:rPr lang="en-US" sz="2400" dirty="0" err="1"/>
              <a:t>etishi</a:t>
            </a:r>
            <a:r>
              <a:rPr lang="en-US" sz="2400" dirty="0"/>
              <a:t> </a:t>
            </a:r>
            <a:r>
              <a:rPr lang="en-US" sz="2400" dirty="0" err="1"/>
              <a:t>mumkin</a:t>
            </a:r>
            <a:r>
              <a:rPr lang="en-US" sz="2400" dirty="0"/>
              <a:t> </a:t>
            </a:r>
            <a:r>
              <a:rPr lang="en-US" sz="2400" dirty="0" err="1"/>
              <a:t>bo’lgan</a:t>
            </a:r>
            <a:r>
              <a:rPr lang="en-US" sz="2400" dirty="0"/>
              <a:t> </a:t>
            </a:r>
            <a:r>
              <a:rPr lang="en-US" sz="2400" dirty="0" err="1"/>
              <a:t>vazirlik</a:t>
            </a:r>
            <a:r>
              <a:rPr lang="en-US" sz="2400" dirty="0"/>
              <a:t>, </a:t>
            </a:r>
            <a:r>
              <a:rPr lang="en-US" sz="2400" dirty="0" err="1"/>
              <a:t>idora</a:t>
            </a:r>
            <a:r>
              <a:rPr lang="en-US" sz="2400" dirty="0"/>
              <a:t> </a:t>
            </a:r>
            <a:r>
              <a:rPr lang="en-US" sz="2400" dirty="0" err="1"/>
              <a:t>va</a:t>
            </a:r>
            <a:r>
              <a:rPr lang="en-US" sz="2400" dirty="0"/>
              <a:t> </a:t>
            </a:r>
            <a:r>
              <a:rPr lang="en-US" sz="2400" dirty="0" err="1"/>
              <a:t>muassasa</a:t>
            </a:r>
            <a:r>
              <a:rPr lang="en-US" sz="2400" dirty="0"/>
              <a:t> </a:t>
            </a:r>
            <a:r>
              <a:rPr lang="en-US" sz="2400" dirty="0" err="1"/>
              <a:t>ro’yxatlari</a:t>
            </a:r>
            <a:r>
              <a:rPr lang="en-US" sz="2400" dirty="0"/>
              <a:t>, </a:t>
            </a:r>
            <a:r>
              <a:rPr lang="en-US" sz="2400" dirty="0" err="1"/>
              <a:t>tavsiyani</a:t>
            </a:r>
            <a:r>
              <a:rPr lang="en-US" sz="2400" dirty="0"/>
              <a:t> </a:t>
            </a:r>
            <a:r>
              <a:rPr lang="en-US" sz="2400" dirty="0" err="1"/>
              <a:t>amaliyotga</a:t>
            </a:r>
            <a:r>
              <a:rPr lang="en-US" sz="2400" dirty="0"/>
              <a:t> </a:t>
            </a:r>
            <a:r>
              <a:rPr lang="en-US" sz="2400" dirty="0" err="1"/>
              <a:t>tadbiq</a:t>
            </a:r>
            <a:r>
              <a:rPr lang="en-US" sz="2400" dirty="0"/>
              <a:t> </a:t>
            </a:r>
            <a:r>
              <a:rPr lang="en-US" sz="2400" dirty="0" err="1"/>
              <a:t>etilishidan</a:t>
            </a:r>
            <a:r>
              <a:rPr lang="en-US" sz="2400" dirty="0"/>
              <a:t> </a:t>
            </a:r>
            <a:r>
              <a:rPr lang="en-US" sz="2400" dirty="0" err="1"/>
              <a:t>kutilayotgan</a:t>
            </a:r>
            <a:r>
              <a:rPr lang="en-US" sz="2400" dirty="0"/>
              <a:t> </a:t>
            </a:r>
            <a:r>
              <a:rPr lang="en-US" sz="2400" dirty="0" err="1"/>
              <a:t>natijalar</a:t>
            </a:r>
            <a:r>
              <a:rPr lang="en-US" sz="2400" dirty="0"/>
              <a:t> </a:t>
            </a:r>
            <a:r>
              <a:rPr lang="en-US" sz="2400" dirty="0" err="1"/>
              <a:t>keltirilishi</a:t>
            </a:r>
            <a:r>
              <a:rPr lang="en-US" sz="2400" dirty="0"/>
              <a:t> </a:t>
            </a:r>
            <a:r>
              <a:rPr lang="en-US" sz="2400" dirty="0" err="1"/>
              <a:t>lozim</a:t>
            </a:r>
            <a:r>
              <a:rPr lang="en-US" sz="2400" dirty="0"/>
              <a:t>. </a:t>
            </a:r>
          </a:p>
          <a:p>
            <a:pPr marL="0" indent="447675" algn="just">
              <a:spcBef>
                <a:spcPts val="600"/>
              </a:spcBef>
              <a:buNone/>
            </a:pPr>
            <a:r>
              <a:rPr lang="en-US" sz="2400" dirty="0"/>
              <a:t>	</a:t>
            </a:r>
            <a:r>
              <a:rPr lang="en-US" sz="2400" dirty="0" err="1"/>
              <a:t>Ilmiy-tadqiqot</a:t>
            </a:r>
            <a:r>
              <a:rPr lang="en-US" sz="2400" dirty="0"/>
              <a:t> </a:t>
            </a:r>
            <a:r>
              <a:rPr lang="en-US" sz="2400" dirty="0" err="1"/>
              <a:t>ishining</a:t>
            </a:r>
            <a:r>
              <a:rPr lang="en-US" sz="2400" dirty="0"/>
              <a:t> </a:t>
            </a:r>
            <a:r>
              <a:rPr lang="en-US" sz="2400" dirty="0" err="1"/>
              <a:t>amaliyotga</a:t>
            </a:r>
            <a:r>
              <a:rPr lang="en-US" sz="2400" dirty="0"/>
              <a:t> </a:t>
            </a:r>
            <a:r>
              <a:rPr lang="en-US" sz="2400" dirty="0" err="1"/>
              <a:t>tadbig’i</a:t>
            </a:r>
            <a:r>
              <a:rPr lang="en-US" sz="2400" dirty="0"/>
              <a:t> </a:t>
            </a:r>
            <a:r>
              <a:rPr lang="en-US" sz="2400" dirty="0" err="1"/>
              <a:t>yuzasidan</a:t>
            </a:r>
            <a:r>
              <a:rPr lang="en-US" sz="2400" dirty="0"/>
              <a:t> </a:t>
            </a:r>
            <a:r>
              <a:rPr lang="en-US" sz="2400" dirty="0" err="1"/>
              <a:t>maxsus</a:t>
            </a:r>
            <a:r>
              <a:rPr lang="en-US" sz="2400" dirty="0"/>
              <a:t> </a:t>
            </a:r>
            <a:r>
              <a:rPr lang="en-US" sz="2400" dirty="0" err="1"/>
              <a:t>ishlab</a:t>
            </a:r>
            <a:r>
              <a:rPr lang="en-US" sz="2400" dirty="0"/>
              <a:t> </a:t>
            </a:r>
            <a:r>
              <a:rPr lang="en-US" sz="2400" dirty="0" err="1"/>
              <a:t>chiqilgan</a:t>
            </a:r>
            <a:r>
              <a:rPr lang="en-US" sz="2400" dirty="0"/>
              <a:t> </a:t>
            </a:r>
            <a:r>
              <a:rPr lang="en-US" sz="2400" dirty="0" err="1"/>
              <a:t>tavsiyalar</a:t>
            </a:r>
            <a:r>
              <a:rPr lang="en-US" sz="2400" dirty="0"/>
              <a:t> </a:t>
            </a:r>
            <a:r>
              <a:rPr lang="en-US" sz="2400" dirty="0" err="1"/>
              <a:t>ishga</a:t>
            </a:r>
            <a:r>
              <a:rPr lang="en-US" sz="2400" dirty="0"/>
              <a:t> </a:t>
            </a:r>
            <a:r>
              <a:rPr lang="en-US" sz="2400" dirty="0" err="1"/>
              <a:t>ilova</a:t>
            </a:r>
            <a:r>
              <a:rPr lang="en-US" sz="2400" dirty="0"/>
              <a:t> </a:t>
            </a:r>
            <a:r>
              <a:rPr lang="en-US" sz="2400" dirty="0" err="1"/>
              <a:t>qilinadi</a:t>
            </a:r>
            <a:r>
              <a:rPr lang="en-US" sz="2400" dirty="0"/>
              <a:t>. </a:t>
            </a:r>
          </a:p>
        </p:txBody>
      </p:sp>
    </p:spTree>
    <p:extLst>
      <p:ext uri="{BB962C8B-B14F-4D97-AF65-F5344CB8AC3E}">
        <p14:creationId xmlns:p14="http://schemas.microsoft.com/office/powerpoint/2010/main" val="956876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625" y="542108"/>
            <a:ext cx="10396882" cy="1151965"/>
          </a:xfrm>
        </p:spPr>
        <p:txBody>
          <a:bodyPr>
            <a:normAutofit fontScale="90000"/>
          </a:bodyPr>
          <a:lstStyle/>
          <a:p>
            <a:pPr algn="ctr"/>
            <a:r>
              <a:rPr lang="uz-Cyrl-UZ" sz="4400" b="1" dirty="0"/>
              <a:t>4.</a:t>
            </a:r>
            <a:r>
              <a:rPr lang="uz-Cyrl-UZ" sz="4400" dirty="0"/>
              <a:t> </a:t>
            </a:r>
            <a:r>
              <a:rPr lang="en-US" sz="4400" b="1" dirty="0" err="1"/>
              <a:t>Ishlab</a:t>
            </a:r>
            <a:r>
              <a:rPr lang="en-US" sz="4400" b="1" dirty="0"/>
              <a:t> </a:t>
            </a:r>
            <a:r>
              <a:rPr lang="en-US" sz="4400" b="1" dirty="0" err="1"/>
              <a:t>chiqarish</a:t>
            </a:r>
            <a:r>
              <a:rPr lang="en-US" sz="4400" b="1" dirty="0"/>
              <a:t> </a:t>
            </a:r>
            <a:r>
              <a:rPr lang="en-US" sz="4400" b="1" dirty="0" err="1"/>
              <a:t>sinovlari</a:t>
            </a:r>
            <a:r>
              <a:rPr lang="en-US" sz="4400" b="1" dirty="0"/>
              <a:t>. </a:t>
            </a:r>
            <a:r>
              <a:rPr lang="en-US" sz="4400" b="1" dirty="0" err="1"/>
              <a:t>Samaradorlik</a:t>
            </a:r>
            <a:r>
              <a:rPr lang="uz-Cyrl-UZ" sz="4400" b="1" dirty="0"/>
              <a:t>. </a:t>
            </a:r>
            <a:r>
              <a:rPr lang="en-US" sz="4400" b="1" dirty="0" err="1"/>
              <a:t>Umumiy</a:t>
            </a:r>
            <a:r>
              <a:rPr lang="en-US" sz="4400" b="1" dirty="0"/>
              <a:t> </a:t>
            </a:r>
            <a:r>
              <a:rPr lang="en-US" sz="4400" b="1" dirty="0" err="1"/>
              <a:t>xulosa</a:t>
            </a:r>
            <a:r>
              <a:rPr lang="en-US" sz="4400" b="1" dirty="0"/>
              <a:t> </a:t>
            </a:r>
            <a:r>
              <a:rPr lang="en-US" sz="4400" b="1" dirty="0" err="1"/>
              <a:t>va</a:t>
            </a:r>
            <a:r>
              <a:rPr lang="en-US" sz="4400" b="1" dirty="0"/>
              <a:t> </a:t>
            </a:r>
            <a:r>
              <a:rPr lang="en-US" sz="4400" b="1" dirty="0" err="1"/>
              <a:t>tavsiyalar</a:t>
            </a:r>
            <a:r>
              <a:rPr lang="uz-Cyrl-UZ" sz="4400" b="1" dirty="0" smtClean="0"/>
              <a:t>.</a:t>
            </a:r>
            <a:endParaRPr lang="ru-RU" sz="4000" dirty="0"/>
          </a:p>
        </p:txBody>
      </p:sp>
      <p:sp>
        <p:nvSpPr>
          <p:cNvPr id="3" name="Объект 2"/>
          <p:cNvSpPr>
            <a:spLocks noGrp="1"/>
          </p:cNvSpPr>
          <p:nvPr>
            <p:ph sz="quarter" idx="13"/>
          </p:nvPr>
        </p:nvSpPr>
        <p:spPr>
          <a:xfrm>
            <a:off x="685800" y="1694074"/>
            <a:ext cx="10394707" cy="3680512"/>
          </a:xfrm>
        </p:spPr>
        <p:txBody>
          <a:bodyPr>
            <a:noAutofit/>
          </a:bodyPr>
          <a:lstStyle/>
          <a:p>
            <a:pPr marL="0" indent="447675" algn="just">
              <a:buNone/>
            </a:pPr>
            <a:r>
              <a:rPr lang="en-US" sz="2400" dirty="0" err="1" smtClean="0"/>
              <a:t>Ilmiy</a:t>
            </a:r>
            <a:r>
              <a:rPr lang="en-US" sz="2400" dirty="0" smtClean="0"/>
              <a:t> </a:t>
            </a:r>
            <a:r>
              <a:rPr lang="en-US" sz="2400" dirty="0" err="1" smtClean="0"/>
              <a:t>izlanishlar</a:t>
            </a:r>
            <a:r>
              <a:rPr lang="en-US" sz="2400" dirty="0" smtClean="0"/>
              <a:t> </a:t>
            </a:r>
            <a:r>
              <a:rPr lang="en-US" sz="2400" dirty="0" err="1" smtClean="0"/>
              <a:t>natijasida</a:t>
            </a:r>
            <a:r>
              <a:rPr lang="en-US" sz="2400" dirty="0" smtClean="0"/>
              <a:t> </a:t>
            </a:r>
            <a:r>
              <a:rPr lang="en-US" sz="2400" dirty="0" err="1" smtClean="0"/>
              <a:t>yaratilgan</a:t>
            </a:r>
            <a:r>
              <a:rPr lang="en-US" sz="2400" dirty="0" smtClean="0"/>
              <a:t> </a:t>
            </a:r>
            <a:r>
              <a:rPr lang="en-US" sz="2400" dirty="0" err="1" smtClean="0"/>
              <a:t>har</a:t>
            </a:r>
            <a:r>
              <a:rPr lang="en-US" sz="2400" dirty="0" smtClean="0"/>
              <a:t> </a:t>
            </a:r>
            <a:r>
              <a:rPr lang="en-US" sz="2400" dirty="0" err="1" smtClean="0"/>
              <a:t>bir</a:t>
            </a:r>
            <a:r>
              <a:rPr lang="en-US" sz="2400" dirty="0" smtClean="0"/>
              <a:t> </a:t>
            </a:r>
            <a:r>
              <a:rPr lang="en-US" sz="2400" dirty="0" err="1" smtClean="0"/>
              <a:t>yangi</a:t>
            </a:r>
            <a:r>
              <a:rPr lang="en-US" sz="2400" dirty="0" smtClean="0"/>
              <a:t> </a:t>
            </a:r>
            <a:r>
              <a:rPr lang="en-US" sz="2400" dirty="0" err="1" smtClean="0"/>
              <a:t>yoki</a:t>
            </a:r>
            <a:r>
              <a:rPr lang="en-US" sz="2400" dirty="0" smtClean="0"/>
              <a:t> </a:t>
            </a:r>
            <a:r>
              <a:rPr lang="en-US" sz="2400" dirty="0" err="1" smtClean="0"/>
              <a:t>takomillashtirilgan</a:t>
            </a:r>
            <a:r>
              <a:rPr lang="en-US" sz="2400" dirty="0" smtClean="0"/>
              <a:t> </a:t>
            </a:r>
            <a:r>
              <a:rPr lang="en-US" sz="2400" dirty="0" err="1" smtClean="0"/>
              <a:t>ob’ektni</a:t>
            </a:r>
            <a:r>
              <a:rPr lang="en-US" sz="2400" dirty="0" smtClean="0"/>
              <a:t> (</a:t>
            </a:r>
            <a:r>
              <a:rPr lang="en-US" sz="2400" dirty="0" err="1" smtClean="0"/>
              <a:t>texnika</a:t>
            </a:r>
            <a:r>
              <a:rPr lang="en-US" sz="2400" dirty="0" smtClean="0"/>
              <a:t>, </a:t>
            </a:r>
            <a:r>
              <a:rPr lang="en-US" sz="2400" dirty="0" err="1" smtClean="0"/>
              <a:t>texnologiya</a:t>
            </a:r>
            <a:r>
              <a:rPr lang="en-US" sz="2400" dirty="0" smtClean="0"/>
              <a:t>, </a:t>
            </a:r>
            <a:r>
              <a:rPr lang="en-US" sz="2400" dirty="0" err="1" smtClean="0"/>
              <a:t>normativ</a:t>
            </a:r>
            <a:r>
              <a:rPr lang="en-US" sz="2400" dirty="0" smtClean="0"/>
              <a:t> </a:t>
            </a:r>
            <a:r>
              <a:rPr lang="en-US" sz="2400" dirty="0" err="1" smtClean="0"/>
              <a:t>hujjatlar</a:t>
            </a:r>
            <a:r>
              <a:rPr lang="en-US" sz="2400" dirty="0" smtClean="0"/>
              <a:t>, </a:t>
            </a:r>
            <a:r>
              <a:rPr lang="en-US" sz="2400" dirty="0" err="1" smtClean="0"/>
              <a:t>tavsiyanomalar</a:t>
            </a:r>
            <a:r>
              <a:rPr lang="en-US" sz="2400" dirty="0" smtClean="0"/>
              <a:t>) </a:t>
            </a:r>
            <a:r>
              <a:rPr lang="en-US" sz="2400" dirty="0" err="1" smtClean="0"/>
              <a:t>samaradorligi</a:t>
            </a:r>
            <a:r>
              <a:rPr lang="en-US" sz="2400" dirty="0" smtClean="0"/>
              <a:t> (</a:t>
            </a:r>
            <a:r>
              <a:rPr lang="en-US" sz="2400" dirty="0" err="1" smtClean="0"/>
              <a:t>texnologik</a:t>
            </a:r>
            <a:r>
              <a:rPr lang="en-US" sz="2400" dirty="0" smtClean="0"/>
              <a:t>, </a:t>
            </a:r>
            <a:r>
              <a:rPr lang="en-US" sz="2400" dirty="0" err="1" smtClean="0"/>
              <a:t>iqtisodiy</a:t>
            </a:r>
            <a:r>
              <a:rPr lang="en-US" sz="2400" dirty="0" smtClean="0"/>
              <a:t>, </a:t>
            </a:r>
            <a:r>
              <a:rPr lang="en-US" sz="2400" dirty="0" err="1" smtClean="0"/>
              <a:t>ekologik</a:t>
            </a:r>
            <a:r>
              <a:rPr lang="en-US" sz="2400" dirty="0" smtClean="0"/>
              <a:t>, </a:t>
            </a:r>
            <a:r>
              <a:rPr lang="en-US" sz="2400" dirty="0" err="1" smtClean="0"/>
              <a:t>sotsial</a:t>
            </a:r>
            <a:r>
              <a:rPr lang="en-US" sz="2400" dirty="0" smtClean="0"/>
              <a:t>, …) </a:t>
            </a:r>
            <a:r>
              <a:rPr lang="en-US" sz="2400" dirty="0" err="1" smtClean="0"/>
              <a:t>ishlab</a:t>
            </a:r>
            <a:r>
              <a:rPr lang="en-US" sz="2400" dirty="0" smtClean="0"/>
              <a:t> </a:t>
            </a:r>
            <a:r>
              <a:rPr lang="en-US" sz="2400" dirty="0" err="1" smtClean="0"/>
              <a:t>chiqarishda</a:t>
            </a:r>
            <a:r>
              <a:rPr lang="en-US" sz="2400" dirty="0" smtClean="0"/>
              <a:t> </a:t>
            </a:r>
            <a:r>
              <a:rPr lang="en-US" sz="2400" dirty="0" err="1" smtClean="0"/>
              <a:t>qo’llash</a:t>
            </a:r>
            <a:r>
              <a:rPr lang="en-US" sz="2400" dirty="0" smtClean="0"/>
              <a:t> </a:t>
            </a:r>
            <a:r>
              <a:rPr lang="en-US" sz="2400" dirty="0" err="1" smtClean="0"/>
              <a:t>natijalari</a:t>
            </a:r>
            <a:r>
              <a:rPr lang="en-US" sz="2400" dirty="0" smtClean="0"/>
              <a:t> </a:t>
            </a:r>
            <a:r>
              <a:rPr lang="en-US" sz="2400" dirty="0" err="1" smtClean="0"/>
              <a:t>asosida</a:t>
            </a:r>
            <a:r>
              <a:rPr lang="en-US" sz="2400" dirty="0" smtClean="0"/>
              <a:t> </a:t>
            </a:r>
            <a:r>
              <a:rPr lang="en-US" sz="2400" dirty="0" err="1" smtClean="0"/>
              <a:t>belgilanadi</a:t>
            </a:r>
            <a:r>
              <a:rPr lang="en-US" sz="2400" dirty="0" smtClean="0"/>
              <a:t>. </a:t>
            </a:r>
          </a:p>
          <a:p>
            <a:pPr marL="0" indent="447675" algn="just">
              <a:buNone/>
            </a:pPr>
            <a:r>
              <a:rPr lang="en-US" sz="2400" dirty="0" smtClean="0"/>
              <a:t>	</a:t>
            </a:r>
            <a:r>
              <a:rPr lang="en-US" sz="2400" dirty="0" err="1" smtClean="0"/>
              <a:t>Sinovlar</a:t>
            </a:r>
            <a:r>
              <a:rPr lang="en-US" sz="2400" dirty="0" smtClean="0"/>
              <a:t> (</a:t>
            </a:r>
            <a:r>
              <a:rPr lang="en-US" sz="2400" dirty="0" err="1" smtClean="0"/>
              <a:t>ishlab</a:t>
            </a:r>
            <a:r>
              <a:rPr lang="en-US" sz="2400" dirty="0" smtClean="0"/>
              <a:t> </a:t>
            </a:r>
            <a:r>
              <a:rPr lang="en-US" sz="2400" dirty="0" err="1" smtClean="0"/>
              <a:t>chiqarish</a:t>
            </a:r>
            <a:r>
              <a:rPr lang="en-US" sz="2400" dirty="0" smtClean="0"/>
              <a:t> </a:t>
            </a:r>
            <a:r>
              <a:rPr lang="en-US" sz="2400" dirty="0" err="1" smtClean="0"/>
              <a:t>sharoitida</a:t>
            </a:r>
            <a:r>
              <a:rPr lang="en-US" sz="2400" dirty="0" smtClean="0"/>
              <a:t>, </a:t>
            </a:r>
            <a:r>
              <a:rPr lang="en-US" sz="2400" dirty="0" err="1" smtClean="0"/>
              <a:t>laboratoriyada</a:t>
            </a:r>
            <a:r>
              <a:rPr lang="en-US" sz="2400" dirty="0" smtClean="0"/>
              <a:t>) </a:t>
            </a:r>
            <a:r>
              <a:rPr lang="en-US" sz="2400" dirty="0" err="1" smtClean="0"/>
              <a:t>sohaga</a:t>
            </a:r>
            <a:r>
              <a:rPr lang="en-US" sz="2400" dirty="0" smtClean="0"/>
              <a:t> </a:t>
            </a:r>
            <a:r>
              <a:rPr lang="en-US" sz="2400" dirty="0" err="1" smtClean="0"/>
              <a:t>tegishli</a:t>
            </a:r>
            <a:r>
              <a:rPr lang="en-US" sz="2400" dirty="0" smtClean="0"/>
              <a:t> </a:t>
            </a:r>
            <a:r>
              <a:rPr lang="en-US" sz="2400" dirty="0" err="1" smtClean="0"/>
              <a:t>me’yoriy</a:t>
            </a:r>
            <a:r>
              <a:rPr lang="en-US" sz="2400" dirty="0" smtClean="0"/>
              <a:t> </a:t>
            </a:r>
            <a:r>
              <a:rPr lang="en-US" sz="2400" dirty="0" err="1" smtClean="0"/>
              <a:t>hujjatlar</a:t>
            </a:r>
            <a:r>
              <a:rPr lang="en-US" sz="2400" dirty="0" smtClean="0"/>
              <a:t>, </a:t>
            </a:r>
            <a:r>
              <a:rPr lang="en-US" sz="2400" dirty="0" err="1" smtClean="0"/>
              <a:t>hamda</a:t>
            </a:r>
            <a:r>
              <a:rPr lang="en-US" sz="2400" dirty="0" smtClean="0"/>
              <a:t> </a:t>
            </a:r>
            <a:r>
              <a:rPr lang="en-US" sz="2400" dirty="0" err="1" smtClean="0"/>
              <a:t>uslubiy</a:t>
            </a:r>
            <a:r>
              <a:rPr lang="en-US" sz="2400" dirty="0" smtClean="0"/>
              <a:t> </a:t>
            </a:r>
            <a:r>
              <a:rPr lang="en-US" sz="2400" dirty="0" err="1" smtClean="0"/>
              <a:t>talablar</a:t>
            </a:r>
            <a:r>
              <a:rPr lang="en-US" sz="2400" dirty="0" smtClean="0"/>
              <a:t> </a:t>
            </a:r>
            <a:r>
              <a:rPr lang="en-US" sz="2400" dirty="0" err="1" smtClean="0"/>
              <a:t>asosida</a:t>
            </a:r>
            <a:r>
              <a:rPr lang="en-US" sz="2400" dirty="0" smtClean="0"/>
              <a:t> </a:t>
            </a:r>
            <a:r>
              <a:rPr lang="en-US" sz="2400" dirty="0" err="1" smtClean="0"/>
              <a:t>amalga</a:t>
            </a:r>
            <a:r>
              <a:rPr lang="en-US" sz="2400" dirty="0" smtClean="0"/>
              <a:t> </a:t>
            </a:r>
            <a:r>
              <a:rPr lang="en-US" sz="2400" dirty="0" err="1" smtClean="0"/>
              <a:t>oshiriladi</a:t>
            </a:r>
            <a:r>
              <a:rPr lang="en-US" sz="2400" dirty="0" smtClean="0"/>
              <a:t> </a:t>
            </a:r>
            <a:r>
              <a:rPr lang="en-US" sz="2400" dirty="0" err="1" smtClean="0"/>
              <a:t>va</a:t>
            </a:r>
            <a:r>
              <a:rPr lang="en-US" sz="2400" dirty="0" smtClean="0"/>
              <a:t> </a:t>
            </a:r>
            <a:r>
              <a:rPr lang="en-US" sz="2400" dirty="0" err="1" smtClean="0"/>
              <a:t>ularning</a:t>
            </a:r>
            <a:r>
              <a:rPr lang="en-US" sz="2400" dirty="0" smtClean="0"/>
              <a:t> </a:t>
            </a:r>
            <a:r>
              <a:rPr lang="en-US" sz="2400" dirty="0" err="1" smtClean="0"/>
              <a:t>natijalari</a:t>
            </a:r>
            <a:r>
              <a:rPr lang="en-US" sz="2400" dirty="0" smtClean="0"/>
              <a:t> </a:t>
            </a:r>
            <a:r>
              <a:rPr lang="en-US" sz="2400" dirty="0" err="1" smtClean="0"/>
              <a:t>asosida</a:t>
            </a:r>
            <a:r>
              <a:rPr lang="en-US" sz="2400" dirty="0" smtClean="0"/>
              <a:t> «</a:t>
            </a:r>
            <a:r>
              <a:rPr lang="en-US" sz="2400" dirty="0" err="1" smtClean="0"/>
              <a:t>Sinov</a:t>
            </a:r>
            <a:r>
              <a:rPr lang="en-US" sz="2400" dirty="0" smtClean="0"/>
              <a:t> </a:t>
            </a:r>
            <a:r>
              <a:rPr lang="en-US" sz="2400" dirty="0" err="1" smtClean="0"/>
              <a:t>dalolatnoma»lari</a:t>
            </a:r>
            <a:r>
              <a:rPr lang="en-US" sz="2400" dirty="0" smtClean="0"/>
              <a:t> </a:t>
            </a:r>
            <a:r>
              <a:rPr lang="en-US" sz="2400" dirty="0" err="1" smtClean="0"/>
              <a:t>qayd</a:t>
            </a:r>
            <a:r>
              <a:rPr lang="en-US" sz="2400" dirty="0" smtClean="0"/>
              <a:t> </a:t>
            </a:r>
            <a:r>
              <a:rPr lang="en-US" sz="2400" dirty="0" err="1" smtClean="0"/>
              <a:t>qilinadi</a:t>
            </a:r>
            <a:r>
              <a:rPr lang="en-US" sz="2400" dirty="0" smtClean="0"/>
              <a:t>. </a:t>
            </a:r>
            <a:r>
              <a:rPr lang="en-US" sz="2400" dirty="0" err="1" smtClean="0"/>
              <a:t>Tegishli</a:t>
            </a:r>
            <a:r>
              <a:rPr lang="en-US" sz="2400" dirty="0" smtClean="0"/>
              <a:t> </a:t>
            </a:r>
            <a:r>
              <a:rPr lang="en-US" sz="2400" dirty="0" err="1" smtClean="0"/>
              <a:t>tavsiyalar</a:t>
            </a:r>
            <a:r>
              <a:rPr lang="en-US" sz="2400" dirty="0" smtClean="0"/>
              <a:t> </a:t>
            </a:r>
            <a:r>
              <a:rPr lang="en-US" sz="2400" dirty="0" err="1" smtClean="0"/>
              <a:t>ko’rsatib</a:t>
            </a:r>
            <a:r>
              <a:rPr lang="en-US" sz="2400" dirty="0" smtClean="0"/>
              <a:t> </a:t>
            </a:r>
            <a:r>
              <a:rPr lang="en-US" sz="2400" dirty="0" err="1" smtClean="0"/>
              <a:t>o’tiladi</a:t>
            </a:r>
            <a:r>
              <a:rPr lang="en-US" sz="2400" dirty="0" smtClean="0"/>
              <a:t>. </a:t>
            </a:r>
          </a:p>
        </p:txBody>
      </p:sp>
    </p:spTree>
    <p:extLst>
      <p:ext uri="{BB962C8B-B14F-4D97-AF65-F5344CB8AC3E}">
        <p14:creationId xmlns:p14="http://schemas.microsoft.com/office/powerpoint/2010/main" val="2114922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28650" y="587829"/>
            <a:ext cx="10544175" cy="4911634"/>
          </a:xfrm>
        </p:spPr>
        <p:txBody>
          <a:bodyPr>
            <a:noAutofit/>
          </a:bodyPr>
          <a:lstStyle/>
          <a:p>
            <a:pPr marL="0" indent="542925" algn="just">
              <a:lnSpc>
                <a:spcPct val="110000"/>
              </a:lnSpc>
              <a:spcBef>
                <a:spcPts val="0"/>
              </a:spcBef>
              <a:buNone/>
            </a:pPr>
            <a:r>
              <a:rPr lang="en-US" sz="2400" dirty="0" err="1"/>
              <a:t>Sinov</a:t>
            </a:r>
            <a:r>
              <a:rPr lang="en-US" sz="2400" dirty="0"/>
              <a:t> </a:t>
            </a:r>
            <a:r>
              <a:rPr lang="en-US" sz="2400" dirty="0" err="1"/>
              <a:t>natijalari</a:t>
            </a:r>
            <a:r>
              <a:rPr lang="en-US" sz="2400" dirty="0"/>
              <a:t> </a:t>
            </a:r>
            <a:r>
              <a:rPr lang="en-US" sz="2400" dirty="0" err="1"/>
              <a:t>asosida</a:t>
            </a:r>
            <a:r>
              <a:rPr lang="en-US" sz="2400" dirty="0"/>
              <a:t> </a:t>
            </a:r>
            <a:r>
              <a:rPr lang="en-US" sz="2400" dirty="0" err="1"/>
              <a:t>ishning</a:t>
            </a:r>
            <a:r>
              <a:rPr lang="en-US" sz="2400" dirty="0"/>
              <a:t> </a:t>
            </a:r>
            <a:r>
              <a:rPr lang="en-US" sz="2400" dirty="0" err="1"/>
              <a:t>iqtisodiy</a:t>
            </a:r>
            <a:r>
              <a:rPr lang="en-US" sz="2400" dirty="0"/>
              <a:t> </a:t>
            </a:r>
            <a:r>
              <a:rPr lang="en-US" sz="2400" dirty="0" err="1"/>
              <a:t>samaradorligi</a:t>
            </a:r>
            <a:r>
              <a:rPr lang="en-US" sz="2400" dirty="0"/>
              <a:t> </a:t>
            </a:r>
            <a:r>
              <a:rPr lang="en-US" sz="2400" dirty="0" err="1"/>
              <a:t>hisoblanadi</a:t>
            </a:r>
            <a:r>
              <a:rPr lang="en-US" sz="2400" dirty="0"/>
              <a:t>. </a:t>
            </a:r>
            <a:r>
              <a:rPr lang="en-US" sz="2400" dirty="0" err="1"/>
              <a:t>Bunda</a:t>
            </a:r>
            <a:r>
              <a:rPr lang="en-US" sz="2400" dirty="0"/>
              <a:t> </a:t>
            </a:r>
            <a:r>
              <a:rPr lang="en-US" sz="2400" dirty="0" err="1"/>
              <a:t>sohaga</a:t>
            </a:r>
            <a:r>
              <a:rPr lang="en-US" sz="2400" dirty="0"/>
              <a:t> </a:t>
            </a:r>
            <a:r>
              <a:rPr lang="en-US" sz="2400" dirty="0" err="1"/>
              <a:t>tegishli</a:t>
            </a:r>
            <a:r>
              <a:rPr lang="en-US" sz="2400" dirty="0"/>
              <a:t> </a:t>
            </a:r>
            <a:r>
              <a:rPr lang="en-US" sz="2400" dirty="0" err="1"/>
              <a:t>me’yoriy</a:t>
            </a:r>
            <a:r>
              <a:rPr lang="en-US" sz="2400" dirty="0"/>
              <a:t> </a:t>
            </a:r>
            <a:r>
              <a:rPr lang="en-US" sz="2400" dirty="0" err="1"/>
              <a:t>va</a:t>
            </a:r>
            <a:r>
              <a:rPr lang="en-US" sz="2400" dirty="0"/>
              <a:t> </a:t>
            </a:r>
            <a:r>
              <a:rPr lang="en-US" sz="2400" dirty="0" err="1"/>
              <a:t>uslubiy</a:t>
            </a:r>
            <a:r>
              <a:rPr lang="en-US" sz="2400" dirty="0"/>
              <a:t> </a:t>
            </a:r>
            <a:r>
              <a:rPr lang="en-US" sz="2400" dirty="0" err="1"/>
              <a:t>talablar</a:t>
            </a:r>
            <a:r>
              <a:rPr lang="en-US" sz="2400" dirty="0"/>
              <a:t> </a:t>
            </a:r>
            <a:r>
              <a:rPr lang="en-US" sz="2400" dirty="0" err="1"/>
              <a:t>asosida</a:t>
            </a:r>
            <a:r>
              <a:rPr lang="en-US" sz="2400" dirty="0"/>
              <a:t> </a:t>
            </a:r>
            <a:r>
              <a:rPr lang="en-US" sz="2400" dirty="0" err="1"/>
              <a:t>iqtisodiy</a:t>
            </a:r>
            <a:r>
              <a:rPr lang="en-US" sz="2400" dirty="0"/>
              <a:t> samara </a:t>
            </a:r>
            <a:r>
              <a:rPr lang="en-US" sz="2400" dirty="0" err="1"/>
              <a:t>aniqlanadi</a:t>
            </a:r>
            <a:r>
              <a:rPr lang="en-US" sz="2400" dirty="0"/>
              <a:t>. </a:t>
            </a:r>
          </a:p>
          <a:p>
            <a:pPr marL="0" indent="542925" algn="just">
              <a:lnSpc>
                <a:spcPct val="110000"/>
              </a:lnSpc>
              <a:spcBef>
                <a:spcPts val="0"/>
              </a:spcBef>
              <a:buNone/>
            </a:pPr>
            <a:r>
              <a:rPr lang="en-US" sz="2400" dirty="0"/>
              <a:t>	</a:t>
            </a:r>
            <a:r>
              <a:rPr lang="en-US" sz="2400" dirty="0" err="1"/>
              <a:t>Ilmiy-tadqiqot</a:t>
            </a:r>
            <a:r>
              <a:rPr lang="en-US" sz="2400" dirty="0"/>
              <a:t> </a:t>
            </a:r>
            <a:r>
              <a:rPr lang="en-US" sz="2400" dirty="0" err="1"/>
              <a:t>ishi</a:t>
            </a:r>
            <a:r>
              <a:rPr lang="en-US" sz="2400" dirty="0"/>
              <a:t> </a:t>
            </a:r>
            <a:r>
              <a:rPr lang="en-US" sz="2400" dirty="0" err="1"/>
              <a:t>bo’yicha</a:t>
            </a:r>
            <a:r>
              <a:rPr lang="en-US" sz="2400" dirty="0"/>
              <a:t> </a:t>
            </a:r>
            <a:r>
              <a:rPr lang="en-US" sz="2400" dirty="0" err="1"/>
              <a:t>xulosa</a:t>
            </a:r>
            <a:r>
              <a:rPr lang="en-US" sz="2400" dirty="0"/>
              <a:t> </a:t>
            </a:r>
            <a:r>
              <a:rPr lang="en-US" sz="2400" dirty="0" err="1"/>
              <a:t>va</a:t>
            </a:r>
            <a:r>
              <a:rPr lang="en-US" sz="2400" dirty="0"/>
              <a:t> </a:t>
            </a:r>
            <a:r>
              <a:rPr lang="en-US" sz="2400" dirty="0" err="1"/>
              <a:t>tavsiyalar</a:t>
            </a:r>
            <a:r>
              <a:rPr lang="en-US" sz="2400" dirty="0"/>
              <a:t> </a:t>
            </a:r>
            <a:r>
              <a:rPr lang="en-US" sz="2400" dirty="0" err="1"/>
              <a:t>soni</a:t>
            </a:r>
            <a:r>
              <a:rPr lang="en-US" sz="2400" dirty="0"/>
              <a:t> </a:t>
            </a:r>
            <a:r>
              <a:rPr lang="en-US" sz="2400" dirty="0" err="1"/>
              <a:t>ilmiy</a:t>
            </a:r>
            <a:r>
              <a:rPr lang="en-US" sz="2400" dirty="0"/>
              <a:t> </a:t>
            </a:r>
            <a:r>
              <a:rPr lang="en-US" sz="2400" dirty="0" err="1"/>
              <a:t>ish</a:t>
            </a:r>
            <a:r>
              <a:rPr lang="en-US" sz="2400" dirty="0"/>
              <a:t> </a:t>
            </a:r>
            <a:r>
              <a:rPr lang="en-US" sz="2400" dirty="0" err="1"/>
              <a:t>natijalari</a:t>
            </a:r>
            <a:r>
              <a:rPr lang="en-US" sz="2400" dirty="0"/>
              <a:t> </a:t>
            </a:r>
            <a:r>
              <a:rPr lang="en-US" sz="2400" dirty="0" err="1"/>
              <a:t>mazmuni</a:t>
            </a:r>
            <a:r>
              <a:rPr lang="en-US" sz="2400" dirty="0"/>
              <a:t> </a:t>
            </a:r>
            <a:r>
              <a:rPr lang="en-US" sz="2400" dirty="0" err="1"/>
              <a:t>va</a:t>
            </a:r>
            <a:r>
              <a:rPr lang="en-US" sz="2400" dirty="0"/>
              <a:t> </a:t>
            </a:r>
            <a:r>
              <a:rPr lang="en-US" sz="2400" dirty="0" err="1"/>
              <a:t>hajmidan</a:t>
            </a:r>
            <a:r>
              <a:rPr lang="en-US" sz="2400" dirty="0"/>
              <a:t> </a:t>
            </a:r>
            <a:r>
              <a:rPr lang="en-US" sz="2400" dirty="0" err="1"/>
              <a:t>kelib</a:t>
            </a:r>
            <a:r>
              <a:rPr lang="en-US" sz="2400" dirty="0"/>
              <a:t> </a:t>
            </a:r>
            <a:r>
              <a:rPr lang="en-US" sz="2400" dirty="0" err="1"/>
              <a:t>chiqib</a:t>
            </a:r>
            <a:r>
              <a:rPr lang="en-US" sz="2400" dirty="0"/>
              <a:t> </a:t>
            </a:r>
            <a:r>
              <a:rPr lang="en-US" sz="2400" dirty="0" err="1"/>
              <a:t>belgilanadi</a:t>
            </a:r>
            <a:r>
              <a:rPr lang="en-US" sz="2400" dirty="0"/>
              <a:t>. </a:t>
            </a:r>
          </a:p>
          <a:p>
            <a:pPr marL="0" indent="542925" algn="just">
              <a:lnSpc>
                <a:spcPct val="110000"/>
              </a:lnSpc>
              <a:spcBef>
                <a:spcPts val="0"/>
              </a:spcBef>
              <a:buNone/>
            </a:pPr>
            <a:r>
              <a:rPr lang="en-US" sz="2400" dirty="0"/>
              <a:t>	</a:t>
            </a:r>
            <a:r>
              <a:rPr lang="en-US" sz="2400" dirty="0" err="1"/>
              <a:t>Dastlabki</a:t>
            </a:r>
            <a:r>
              <a:rPr lang="en-US" sz="2400" dirty="0"/>
              <a:t> </a:t>
            </a:r>
            <a:r>
              <a:rPr lang="en-US" sz="2400" dirty="0" err="1"/>
              <a:t>xulosa</a:t>
            </a:r>
            <a:r>
              <a:rPr lang="en-US" sz="2400" dirty="0"/>
              <a:t>, </a:t>
            </a:r>
            <a:r>
              <a:rPr lang="en-US" sz="2400" dirty="0" err="1"/>
              <a:t>muammoni</a:t>
            </a:r>
            <a:r>
              <a:rPr lang="en-US" sz="2400" dirty="0"/>
              <a:t> </a:t>
            </a:r>
            <a:r>
              <a:rPr lang="en-US" sz="2400" dirty="0" err="1"/>
              <a:t>qo’yilishi</a:t>
            </a:r>
            <a:r>
              <a:rPr lang="en-US" sz="2400" dirty="0"/>
              <a:t> </a:t>
            </a:r>
            <a:r>
              <a:rPr lang="en-US" sz="2400" dirty="0" err="1"/>
              <a:t>va</a:t>
            </a:r>
            <a:r>
              <a:rPr lang="en-US" sz="2400" dirty="0"/>
              <a:t> </a:t>
            </a:r>
            <a:r>
              <a:rPr lang="en-US" sz="2400" dirty="0" err="1"/>
              <a:t>uni</a:t>
            </a:r>
            <a:r>
              <a:rPr lang="en-US" sz="2400" dirty="0"/>
              <a:t> </a:t>
            </a:r>
            <a:r>
              <a:rPr lang="en-US" sz="2400" dirty="0" err="1"/>
              <a:t>yechish</a:t>
            </a:r>
            <a:r>
              <a:rPr lang="en-US" sz="2400" dirty="0"/>
              <a:t> </a:t>
            </a:r>
            <a:r>
              <a:rPr lang="en-US" sz="2400" dirty="0" err="1"/>
              <a:t>yo’li</a:t>
            </a:r>
            <a:r>
              <a:rPr lang="en-US" sz="2400" dirty="0"/>
              <a:t> </a:t>
            </a:r>
            <a:r>
              <a:rPr lang="en-US" sz="2400" dirty="0" err="1"/>
              <a:t>bilan</a:t>
            </a:r>
            <a:r>
              <a:rPr lang="en-US" sz="2400" dirty="0"/>
              <a:t> </a:t>
            </a:r>
            <a:r>
              <a:rPr lang="en-US" sz="2400" dirty="0" err="1"/>
              <a:t>bog’liq</a:t>
            </a:r>
            <a:r>
              <a:rPr lang="en-US" sz="2400" dirty="0"/>
              <a:t> </a:t>
            </a:r>
            <a:r>
              <a:rPr lang="en-US" sz="2400" dirty="0" err="1"/>
              <a:t>ravishda</a:t>
            </a:r>
            <a:r>
              <a:rPr lang="en-US" sz="2400" dirty="0"/>
              <a:t> </a:t>
            </a:r>
            <a:r>
              <a:rPr lang="en-US" sz="2400" dirty="0" err="1"/>
              <a:t>olinishi</a:t>
            </a:r>
            <a:r>
              <a:rPr lang="en-US" sz="2400" dirty="0"/>
              <a:t> </a:t>
            </a:r>
            <a:r>
              <a:rPr lang="en-US" sz="2400" dirty="0" err="1"/>
              <a:t>maqsadga</a:t>
            </a:r>
            <a:r>
              <a:rPr lang="en-US" sz="2400" dirty="0"/>
              <a:t> </a:t>
            </a:r>
            <a:r>
              <a:rPr lang="en-US" sz="2400" dirty="0" err="1"/>
              <a:t>muvofiqdir</a:t>
            </a:r>
            <a:r>
              <a:rPr lang="en-US" sz="2400" dirty="0"/>
              <a:t>. </a:t>
            </a:r>
          </a:p>
          <a:p>
            <a:pPr marL="0" indent="542925" algn="just">
              <a:lnSpc>
                <a:spcPct val="110000"/>
              </a:lnSpc>
              <a:spcBef>
                <a:spcPts val="0"/>
              </a:spcBef>
              <a:buNone/>
            </a:pPr>
            <a:r>
              <a:rPr lang="en-US" sz="2400" dirty="0"/>
              <a:t>	</a:t>
            </a:r>
            <a:r>
              <a:rPr lang="en-US" sz="2400" dirty="0" err="1"/>
              <a:t>Nazariy</a:t>
            </a:r>
            <a:r>
              <a:rPr lang="en-US" sz="2400" dirty="0"/>
              <a:t> </a:t>
            </a:r>
            <a:r>
              <a:rPr lang="en-US" sz="2400" dirty="0" err="1"/>
              <a:t>izlanishlar</a:t>
            </a:r>
            <a:r>
              <a:rPr lang="en-US" sz="2400" dirty="0"/>
              <a:t> </a:t>
            </a:r>
            <a:r>
              <a:rPr lang="en-US" sz="2400" dirty="0" err="1"/>
              <a:t>asosida</a:t>
            </a:r>
            <a:r>
              <a:rPr lang="en-US" sz="2400" dirty="0"/>
              <a:t> </a:t>
            </a:r>
            <a:r>
              <a:rPr lang="en-US" sz="2400" dirty="0" err="1"/>
              <a:t>qilinadigan</a:t>
            </a:r>
            <a:r>
              <a:rPr lang="en-US" sz="2400" dirty="0"/>
              <a:t> </a:t>
            </a:r>
            <a:r>
              <a:rPr lang="en-US" sz="2400" dirty="0" err="1"/>
              <a:t>xulosa</a:t>
            </a:r>
            <a:r>
              <a:rPr lang="en-US" sz="2400" dirty="0"/>
              <a:t> </a:t>
            </a:r>
            <a:r>
              <a:rPr lang="en-US" sz="2400" dirty="0" err="1"/>
              <a:t>va</a:t>
            </a:r>
            <a:r>
              <a:rPr lang="en-US" sz="2400" dirty="0"/>
              <a:t> </a:t>
            </a:r>
            <a:r>
              <a:rPr lang="en-US" sz="2400" dirty="0" err="1"/>
              <a:t>tavsiyalar</a:t>
            </a:r>
            <a:r>
              <a:rPr lang="en-US" sz="2400" dirty="0"/>
              <a:t> </a:t>
            </a:r>
            <a:r>
              <a:rPr lang="en-US" sz="2400" dirty="0" err="1"/>
              <a:t>olingan</a:t>
            </a:r>
            <a:r>
              <a:rPr lang="en-US" sz="2400" dirty="0"/>
              <a:t> </a:t>
            </a:r>
            <a:r>
              <a:rPr lang="en-US" sz="2400" dirty="0" err="1"/>
              <a:t>yangi</a:t>
            </a:r>
            <a:r>
              <a:rPr lang="en-US" sz="2400" dirty="0"/>
              <a:t> </a:t>
            </a:r>
            <a:r>
              <a:rPr lang="en-US" sz="2400" dirty="0" err="1"/>
              <a:t>ilmiy</a:t>
            </a:r>
            <a:r>
              <a:rPr lang="en-US" sz="2400" dirty="0"/>
              <a:t> </a:t>
            </a:r>
            <a:r>
              <a:rPr lang="en-US" sz="2400" dirty="0" err="1"/>
              <a:t>natijalar</a:t>
            </a:r>
            <a:r>
              <a:rPr lang="en-US" sz="2400" dirty="0"/>
              <a:t> (</a:t>
            </a:r>
            <a:r>
              <a:rPr lang="en-US" sz="2400" dirty="0" err="1"/>
              <a:t>qonuniyat</a:t>
            </a:r>
            <a:r>
              <a:rPr lang="en-US" sz="2400" dirty="0"/>
              <a:t>, </a:t>
            </a:r>
            <a:r>
              <a:rPr lang="en-US" sz="2400" dirty="0" err="1"/>
              <a:t>bog’lanishlar</a:t>
            </a:r>
            <a:r>
              <a:rPr lang="en-US" sz="2400" dirty="0"/>
              <a:t>, </a:t>
            </a:r>
            <a:r>
              <a:rPr lang="en-US" sz="2400" dirty="0" err="1"/>
              <a:t>tavsiya</a:t>
            </a:r>
            <a:r>
              <a:rPr lang="en-US" sz="2400" dirty="0"/>
              <a:t> </a:t>
            </a:r>
            <a:r>
              <a:rPr lang="en-US" sz="2400" dirty="0" err="1"/>
              <a:t>qilingan</a:t>
            </a:r>
            <a:r>
              <a:rPr lang="en-US" sz="2400" dirty="0"/>
              <a:t> optimal </a:t>
            </a:r>
            <a:r>
              <a:rPr lang="en-US" sz="2400" dirty="0" err="1"/>
              <a:t>yoki</a:t>
            </a:r>
            <a:r>
              <a:rPr lang="en-US" sz="2400" dirty="0"/>
              <a:t> </a:t>
            </a:r>
            <a:r>
              <a:rPr lang="en-US" sz="2400" dirty="0" err="1"/>
              <a:t>maqbul</a:t>
            </a:r>
            <a:r>
              <a:rPr lang="en-US" sz="2400" dirty="0"/>
              <a:t> </a:t>
            </a:r>
            <a:r>
              <a:rPr lang="en-US" sz="2400" dirty="0" err="1"/>
              <a:t>parametrlar</a:t>
            </a:r>
            <a:r>
              <a:rPr lang="en-US" sz="2400" dirty="0"/>
              <a:t> </a:t>
            </a:r>
            <a:r>
              <a:rPr lang="en-US" sz="2400" dirty="0" err="1"/>
              <a:t>kabilar</a:t>
            </a:r>
            <a:r>
              <a:rPr lang="en-US" sz="2400" dirty="0"/>
              <a:t>) </a:t>
            </a:r>
            <a:r>
              <a:rPr lang="en-US" sz="2400" dirty="0" err="1"/>
              <a:t>asosida</a:t>
            </a:r>
            <a:r>
              <a:rPr lang="en-US" sz="2400" dirty="0"/>
              <a:t> </a:t>
            </a:r>
            <a:r>
              <a:rPr lang="en-US" sz="2400" dirty="0" err="1"/>
              <a:t>yoziladi</a:t>
            </a:r>
            <a:r>
              <a:rPr lang="en-US" sz="2400" dirty="0"/>
              <a:t>. </a:t>
            </a:r>
            <a:r>
              <a:rPr lang="en-US" sz="2400" dirty="0" err="1"/>
              <a:t>Bunda</a:t>
            </a:r>
            <a:r>
              <a:rPr lang="en-US" sz="2400" dirty="0"/>
              <a:t> </a:t>
            </a:r>
            <a:r>
              <a:rPr lang="en-US" sz="2400" dirty="0" err="1"/>
              <a:t>xulosani</a:t>
            </a:r>
            <a:r>
              <a:rPr lang="en-US" sz="2400" dirty="0"/>
              <a:t> </a:t>
            </a:r>
            <a:r>
              <a:rPr lang="en-US" sz="2400" dirty="0" err="1"/>
              <a:t>aniqligi</a:t>
            </a:r>
            <a:r>
              <a:rPr lang="en-US" sz="2400" dirty="0"/>
              <a:t>, </a:t>
            </a:r>
            <a:r>
              <a:rPr lang="en-US" sz="2400" dirty="0" err="1"/>
              <a:t>qisqa</a:t>
            </a:r>
            <a:r>
              <a:rPr lang="en-US" sz="2400" dirty="0"/>
              <a:t> </a:t>
            </a:r>
            <a:r>
              <a:rPr lang="en-US" sz="2400" dirty="0" err="1"/>
              <a:t>va</a:t>
            </a:r>
            <a:r>
              <a:rPr lang="en-US" sz="2400" dirty="0"/>
              <a:t> </a:t>
            </a:r>
            <a:r>
              <a:rPr lang="en-US" sz="2400" dirty="0" err="1"/>
              <a:t>mazmunli</a:t>
            </a:r>
            <a:r>
              <a:rPr lang="en-US" sz="2400" dirty="0"/>
              <a:t> </a:t>
            </a:r>
            <a:r>
              <a:rPr lang="en-US" sz="2400" dirty="0" err="1"/>
              <a:t>ilmiy</a:t>
            </a:r>
            <a:r>
              <a:rPr lang="en-US" sz="2400" dirty="0"/>
              <a:t> </a:t>
            </a:r>
            <a:r>
              <a:rPr lang="en-US" sz="2400" dirty="0" err="1"/>
              <a:t>natija</a:t>
            </a:r>
            <a:r>
              <a:rPr lang="en-US" sz="2400" dirty="0"/>
              <a:t> </a:t>
            </a:r>
            <a:r>
              <a:rPr lang="en-US" sz="2400" dirty="0" err="1"/>
              <a:t>mohiyatini</a:t>
            </a:r>
            <a:r>
              <a:rPr lang="en-US" sz="2400" dirty="0"/>
              <a:t> </a:t>
            </a:r>
            <a:r>
              <a:rPr lang="en-US" sz="2400" dirty="0" err="1"/>
              <a:t>to’laqonli</a:t>
            </a:r>
            <a:r>
              <a:rPr lang="en-US" sz="2400" dirty="0"/>
              <a:t> </a:t>
            </a:r>
            <a:r>
              <a:rPr lang="en-US" sz="2400" dirty="0" err="1"/>
              <a:t>ochib</a:t>
            </a:r>
            <a:r>
              <a:rPr lang="en-US" sz="2400" dirty="0"/>
              <a:t> </a:t>
            </a:r>
            <a:r>
              <a:rPr lang="en-US" sz="2400" dirty="0" err="1"/>
              <a:t>berilganligini</a:t>
            </a:r>
            <a:r>
              <a:rPr lang="en-US" sz="2400" dirty="0"/>
              <a:t> </a:t>
            </a:r>
            <a:r>
              <a:rPr lang="en-US" sz="2400" dirty="0" err="1"/>
              <a:t>ko’rsatishi</a:t>
            </a:r>
            <a:r>
              <a:rPr lang="en-US" sz="2400" dirty="0"/>
              <a:t> </a:t>
            </a:r>
            <a:r>
              <a:rPr lang="en-US" sz="2400" dirty="0" err="1"/>
              <a:t>lozim</a:t>
            </a:r>
            <a:r>
              <a:rPr lang="en-US" sz="2400" dirty="0"/>
              <a:t>. </a:t>
            </a:r>
            <a:endParaRPr lang="ru-RU" dirty="0"/>
          </a:p>
        </p:txBody>
      </p:sp>
    </p:spTree>
    <p:extLst>
      <p:ext uri="{BB962C8B-B14F-4D97-AF65-F5344CB8AC3E}">
        <p14:creationId xmlns:p14="http://schemas.microsoft.com/office/powerpoint/2010/main" val="1543865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28650" y="587829"/>
            <a:ext cx="10544175" cy="4911634"/>
          </a:xfrm>
        </p:spPr>
        <p:txBody>
          <a:bodyPr>
            <a:noAutofit/>
          </a:bodyPr>
          <a:lstStyle/>
          <a:p>
            <a:pPr marL="0" indent="447675" algn="just">
              <a:lnSpc>
                <a:spcPct val="100000"/>
              </a:lnSpc>
              <a:spcBef>
                <a:spcPts val="0"/>
              </a:spcBef>
              <a:buNone/>
            </a:pPr>
            <a:r>
              <a:rPr lang="en-US" sz="2400" dirty="0" err="1"/>
              <a:t>Amaliy</a:t>
            </a:r>
            <a:r>
              <a:rPr lang="en-US" sz="2400" dirty="0"/>
              <a:t> </a:t>
            </a:r>
            <a:r>
              <a:rPr lang="en-US" sz="2400" dirty="0" err="1"/>
              <a:t>ilmiy</a:t>
            </a:r>
            <a:r>
              <a:rPr lang="en-US" sz="2400" dirty="0"/>
              <a:t> </a:t>
            </a:r>
            <a:r>
              <a:rPr lang="en-US" sz="2400" dirty="0" err="1"/>
              <a:t>natijalar</a:t>
            </a:r>
            <a:r>
              <a:rPr lang="en-US" sz="2400" dirty="0"/>
              <a:t> </a:t>
            </a:r>
            <a:r>
              <a:rPr lang="en-US" sz="2400" dirty="0" err="1"/>
              <a:t>bo’yicha</a:t>
            </a:r>
            <a:r>
              <a:rPr lang="en-US" sz="2400" dirty="0"/>
              <a:t> </a:t>
            </a:r>
            <a:r>
              <a:rPr lang="en-US" sz="2400" dirty="0" err="1"/>
              <a:t>xulosalar</a:t>
            </a:r>
            <a:r>
              <a:rPr lang="en-US" sz="2400" dirty="0"/>
              <a:t> </a:t>
            </a:r>
            <a:r>
              <a:rPr lang="en-US" sz="2400" dirty="0" err="1"/>
              <a:t>asosan</a:t>
            </a:r>
            <a:r>
              <a:rPr lang="en-US" sz="2400" dirty="0"/>
              <a:t> </a:t>
            </a:r>
            <a:r>
              <a:rPr lang="en-US" sz="2400" dirty="0" err="1"/>
              <a:t>quyidagilarni</a:t>
            </a:r>
            <a:r>
              <a:rPr lang="en-US" sz="2400" dirty="0"/>
              <a:t> </a:t>
            </a:r>
            <a:r>
              <a:rPr lang="en-US" sz="2400" dirty="0" err="1"/>
              <a:t>o’z</a:t>
            </a:r>
            <a:r>
              <a:rPr lang="en-US" sz="2400" dirty="0"/>
              <a:t> </a:t>
            </a:r>
            <a:r>
              <a:rPr lang="en-US" sz="2400" dirty="0" err="1"/>
              <a:t>ichiga</a:t>
            </a:r>
            <a:r>
              <a:rPr lang="en-US" sz="2400" dirty="0"/>
              <a:t> </a:t>
            </a:r>
            <a:r>
              <a:rPr lang="en-US" sz="2400" dirty="0" err="1"/>
              <a:t>olishi</a:t>
            </a:r>
            <a:r>
              <a:rPr lang="en-US" sz="2400" dirty="0"/>
              <a:t> </a:t>
            </a:r>
            <a:r>
              <a:rPr lang="en-US" sz="2400" dirty="0" err="1"/>
              <a:t>lozim</a:t>
            </a:r>
            <a:r>
              <a:rPr lang="en-US" sz="2400" dirty="0"/>
              <a:t>: </a:t>
            </a:r>
          </a:p>
          <a:p>
            <a:pPr marL="0" indent="447675" algn="just">
              <a:lnSpc>
                <a:spcPct val="100000"/>
              </a:lnSpc>
              <a:spcBef>
                <a:spcPts val="0"/>
              </a:spcBef>
              <a:buNone/>
            </a:pPr>
            <a:r>
              <a:rPr lang="en-US" sz="2400" dirty="0" smtClean="0"/>
              <a:t>- </a:t>
            </a:r>
            <a:r>
              <a:rPr lang="en-US" sz="2400" dirty="0" err="1"/>
              <a:t>tajribaviy</a:t>
            </a:r>
            <a:r>
              <a:rPr lang="en-US" sz="2400" dirty="0"/>
              <a:t> </a:t>
            </a:r>
            <a:r>
              <a:rPr lang="en-US" sz="2400" dirty="0" err="1"/>
              <a:t>izlanishlar</a:t>
            </a:r>
            <a:r>
              <a:rPr lang="en-US" sz="2400" dirty="0"/>
              <a:t> </a:t>
            </a:r>
            <a:r>
              <a:rPr lang="en-US" sz="2400" dirty="0" err="1"/>
              <a:t>natijalari</a:t>
            </a:r>
            <a:r>
              <a:rPr lang="en-US" sz="2400" dirty="0"/>
              <a:t> </a:t>
            </a:r>
            <a:r>
              <a:rPr lang="en-US" sz="2400" dirty="0" err="1"/>
              <a:t>bo’yicha</a:t>
            </a:r>
            <a:r>
              <a:rPr lang="en-US" sz="2400" dirty="0"/>
              <a:t> </a:t>
            </a:r>
            <a:r>
              <a:rPr lang="en-US" sz="2400" dirty="0" err="1"/>
              <a:t>olingan</a:t>
            </a:r>
            <a:r>
              <a:rPr lang="en-US" sz="2400" dirty="0"/>
              <a:t> </a:t>
            </a:r>
            <a:r>
              <a:rPr lang="en-US" sz="2400" dirty="0" err="1"/>
              <a:t>qonuniyatlar</a:t>
            </a:r>
            <a:r>
              <a:rPr lang="en-US" sz="2400" dirty="0"/>
              <a:t>, </a:t>
            </a:r>
            <a:r>
              <a:rPr lang="en-US" sz="2400" dirty="0" err="1"/>
              <a:t>bog’lanishlar</a:t>
            </a:r>
            <a:r>
              <a:rPr lang="en-US" sz="2400" dirty="0"/>
              <a:t>, </a:t>
            </a:r>
            <a:r>
              <a:rPr lang="en-US" sz="2400" dirty="0" err="1"/>
              <a:t>parametrlar</a:t>
            </a:r>
            <a:r>
              <a:rPr lang="en-US" sz="2400" dirty="0"/>
              <a:t>; </a:t>
            </a:r>
          </a:p>
          <a:p>
            <a:pPr marL="0" indent="447675" algn="just">
              <a:lnSpc>
                <a:spcPct val="100000"/>
              </a:lnSpc>
              <a:spcBef>
                <a:spcPts val="0"/>
              </a:spcBef>
              <a:buNone/>
            </a:pPr>
            <a:r>
              <a:rPr lang="en-US" sz="2400" dirty="0" smtClean="0"/>
              <a:t>- </a:t>
            </a:r>
            <a:r>
              <a:rPr lang="en-US" sz="2400" dirty="0" err="1"/>
              <a:t>tavsiya</a:t>
            </a:r>
            <a:r>
              <a:rPr lang="en-US" sz="2400" dirty="0"/>
              <a:t> </a:t>
            </a:r>
            <a:r>
              <a:rPr lang="en-US" sz="2400" dirty="0" err="1"/>
              <a:t>qilingan</a:t>
            </a:r>
            <a:r>
              <a:rPr lang="en-US" sz="2400" dirty="0"/>
              <a:t> </a:t>
            </a:r>
            <a:r>
              <a:rPr lang="en-US" sz="2400" dirty="0" err="1"/>
              <a:t>parametrlarni</a:t>
            </a:r>
            <a:r>
              <a:rPr lang="en-US" sz="2400" dirty="0"/>
              <a:t> (</a:t>
            </a:r>
            <a:r>
              <a:rPr lang="en-US" sz="2400" dirty="0" err="1"/>
              <a:t>grafik</a:t>
            </a:r>
            <a:r>
              <a:rPr lang="en-US" sz="2400" dirty="0"/>
              <a:t>, </a:t>
            </a:r>
            <a:r>
              <a:rPr lang="en-US" sz="2400" dirty="0" err="1"/>
              <a:t>jadvallarni</a:t>
            </a:r>
            <a:r>
              <a:rPr lang="en-US" sz="2400" dirty="0"/>
              <a:t>) </a:t>
            </a:r>
            <a:r>
              <a:rPr lang="en-US" sz="2400" dirty="0" err="1"/>
              <a:t>mantiqiy</a:t>
            </a:r>
            <a:r>
              <a:rPr lang="en-US" sz="2400" dirty="0"/>
              <a:t> </a:t>
            </a:r>
            <a:r>
              <a:rPr lang="en-US" sz="2400" dirty="0" err="1"/>
              <a:t>isbotlangan</a:t>
            </a:r>
            <a:r>
              <a:rPr lang="en-US" sz="2400" dirty="0"/>
              <a:t> </a:t>
            </a:r>
            <a:r>
              <a:rPr lang="en-US" sz="2400" dirty="0" err="1"/>
              <a:t>holdagi</a:t>
            </a:r>
            <a:r>
              <a:rPr lang="en-US" sz="2400" dirty="0"/>
              <a:t> </a:t>
            </a:r>
            <a:r>
              <a:rPr lang="en-US" sz="2400" dirty="0" err="1"/>
              <a:t>tafsilotlari</a:t>
            </a:r>
            <a:r>
              <a:rPr lang="en-US" sz="2400" dirty="0"/>
              <a:t>; </a:t>
            </a:r>
          </a:p>
          <a:p>
            <a:pPr marL="0" indent="447675" algn="just">
              <a:lnSpc>
                <a:spcPct val="100000"/>
              </a:lnSpc>
              <a:spcBef>
                <a:spcPts val="0"/>
              </a:spcBef>
              <a:buNone/>
            </a:pPr>
            <a:r>
              <a:rPr lang="en-US" sz="2400" dirty="0" smtClean="0"/>
              <a:t>- </a:t>
            </a:r>
            <a:r>
              <a:rPr lang="en-US" sz="2400" dirty="0" err="1"/>
              <a:t>tajribaviy</a:t>
            </a:r>
            <a:r>
              <a:rPr lang="en-US" sz="2400" dirty="0"/>
              <a:t> </a:t>
            </a:r>
            <a:r>
              <a:rPr lang="en-US" sz="2400" dirty="0" err="1"/>
              <a:t>izlanishlarni</a:t>
            </a:r>
            <a:r>
              <a:rPr lang="en-US" sz="2400" dirty="0"/>
              <a:t> </a:t>
            </a:r>
            <a:r>
              <a:rPr lang="en-US" sz="2400" dirty="0" err="1"/>
              <a:t>amaliyotda</a:t>
            </a:r>
            <a:r>
              <a:rPr lang="en-US" sz="2400" dirty="0"/>
              <a:t> </a:t>
            </a:r>
            <a:r>
              <a:rPr lang="en-US" sz="2400" dirty="0" err="1"/>
              <a:t>qo’llashdagi</a:t>
            </a:r>
            <a:r>
              <a:rPr lang="en-US" sz="2400" dirty="0"/>
              <a:t> </a:t>
            </a:r>
            <a:r>
              <a:rPr lang="en-US" sz="2400" dirty="0" err="1"/>
              <a:t>ijobiy</a:t>
            </a:r>
            <a:r>
              <a:rPr lang="en-US" sz="2400" dirty="0"/>
              <a:t> </a:t>
            </a:r>
            <a:r>
              <a:rPr lang="en-US" sz="2400" dirty="0" err="1"/>
              <a:t>tavsiyalri</a:t>
            </a:r>
            <a:r>
              <a:rPr lang="en-US" sz="2400" dirty="0"/>
              <a:t>, </a:t>
            </a:r>
            <a:r>
              <a:rPr lang="en-US" sz="2400" dirty="0" err="1"/>
              <a:t>tegishli</a:t>
            </a:r>
            <a:r>
              <a:rPr lang="en-US" sz="2400" dirty="0"/>
              <a:t> </a:t>
            </a:r>
            <a:r>
              <a:rPr lang="en-US" sz="2400" dirty="0" err="1"/>
              <a:t>shartlari</a:t>
            </a:r>
            <a:r>
              <a:rPr lang="en-US" sz="2400" dirty="0"/>
              <a:t>; </a:t>
            </a:r>
          </a:p>
          <a:p>
            <a:pPr marL="0" indent="447675" algn="just">
              <a:lnSpc>
                <a:spcPct val="100000"/>
              </a:lnSpc>
              <a:spcBef>
                <a:spcPts val="0"/>
              </a:spcBef>
              <a:buNone/>
            </a:pPr>
            <a:r>
              <a:rPr lang="en-US" sz="2400" dirty="0" smtClean="0"/>
              <a:t>-</a:t>
            </a:r>
            <a:r>
              <a:rPr lang="en-US" sz="2400" dirty="0" err="1" smtClean="0"/>
              <a:t>sinov</a:t>
            </a:r>
            <a:r>
              <a:rPr lang="en-US" sz="2400" dirty="0" smtClean="0"/>
              <a:t> </a:t>
            </a:r>
            <a:r>
              <a:rPr lang="en-US" sz="2400" dirty="0" err="1"/>
              <a:t>natijalari</a:t>
            </a:r>
            <a:r>
              <a:rPr lang="en-US" sz="2400" dirty="0"/>
              <a:t>, </a:t>
            </a:r>
            <a:r>
              <a:rPr lang="en-US" sz="2400" dirty="0" err="1"/>
              <a:t>iqtisodiy</a:t>
            </a:r>
            <a:r>
              <a:rPr lang="en-US" sz="2400" dirty="0"/>
              <a:t> (</a:t>
            </a:r>
            <a:r>
              <a:rPr lang="en-US" sz="2400" dirty="0" err="1"/>
              <a:t>va</a:t>
            </a:r>
            <a:r>
              <a:rPr lang="en-US" sz="2400" dirty="0"/>
              <a:t> </a:t>
            </a:r>
            <a:r>
              <a:rPr lang="en-US" sz="2400" dirty="0" err="1"/>
              <a:t>boshqa</a:t>
            </a:r>
            <a:r>
              <a:rPr lang="en-US" sz="2400" dirty="0"/>
              <a:t>) samara </a:t>
            </a:r>
            <a:r>
              <a:rPr lang="en-US" sz="2400" dirty="0" err="1"/>
              <a:t>ko’rsatkichlari</a:t>
            </a:r>
            <a:r>
              <a:rPr lang="en-US" sz="2400" dirty="0"/>
              <a:t>. </a:t>
            </a:r>
            <a:endParaRPr lang="en-US" sz="2400" dirty="0" smtClean="0"/>
          </a:p>
          <a:p>
            <a:pPr marL="0" indent="447675" algn="just">
              <a:lnSpc>
                <a:spcPct val="100000"/>
              </a:lnSpc>
              <a:spcBef>
                <a:spcPts val="0"/>
              </a:spcBef>
              <a:buNone/>
            </a:pPr>
            <a:r>
              <a:rPr lang="en-US" sz="2400" dirty="0" err="1"/>
              <a:t>Umuman</a:t>
            </a:r>
            <a:r>
              <a:rPr lang="en-US" sz="2400" dirty="0"/>
              <a:t> </a:t>
            </a:r>
            <a:r>
              <a:rPr lang="en-US" sz="2400" dirty="0" err="1"/>
              <a:t>olganda</a:t>
            </a:r>
            <a:r>
              <a:rPr lang="en-US" sz="2400" dirty="0"/>
              <a:t> </a:t>
            </a:r>
            <a:r>
              <a:rPr lang="en-US" sz="2400" dirty="0" err="1"/>
              <a:t>xulosalarda</a:t>
            </a:r>
            <a:r>
              <a:rPr lang="en-US" sz="2400" dirty="0"/>
              <a:t> </a:t>
            </a:r>
            <a:r>
              <a:rPr lang="en-US" sz="2400" dirty="0" err="1"/>
              <a:t>ishning</a:t>
            </a:r>
            <a:r>
              <a:rPr lang="en-US" sz="2400" dirty="0"/>
              <a:t> </a:t>
            </a:r>
            <a:r>
              <a:rPr lang="en-US" sz="2400" dirty="0" err="1"/>
              <a:t>ilmiy</a:t>
            </a:r>
            <a:r>
              <a:rPr lang="en-US" sz="2400" dirty="0"/>
              <a:t> </a:t>
            </a:r>
            <a:r>
              <a:rPr lang="en-US" sz="2400" dirty="0" err="1"/>
              <a:t>salohiyati</a:t>
            </a:r>
            <a:r>
              <a:rPr lang="en-US" sz="2400" dirty="0"/>
              <a:t>, </a:t>
            </a:r>
            <a:r>
              <a:rPr lang="en-US" sz="2400" dirty="0" err="1"/>
              <a:t>ilmiy</a:t>
            </a:r>
            <a:r>
              <a:rPr lang="en-US" sz="2400" dirty="0"/>
              <a:t> </a:t>
            </a:r>
            <a:r>
              <a:rPr lang="en-US" sz="2400" dirty="0" err="1"/>
              <a:t>yangiligi</a:t>
            </a:r>
            <a:r>
              <a:rPr lang="en-US" sz="2400" dirty="0"/>
              <a:t>, </a:t>
            </a:r>
            <a:r>
              <a:rPr lang="en-US" sz="2400" dirty="0" err="1"/>
              <a:t>amaliy</a:t>
            </a:r>
            <a:r>
              <a:rPr lang="en-US" sz="2400" dirty="0"/>
              <a:t> </a:t>
            </a:r>
            <a:r>
              <a:rPr lang="en-US" sz="2400" dirty="0" err="1"/>
              <a:t>ahamiyati</a:t>
            </a:r>
            <a:r>
              <a:rPr lang="en-US" sz="2400" dirty="0"/>
              <a:t>, </a:t>
            </a:r>
            <a:r>
              <a:rPr lang="en-US" sz="2400" dirty="0" err="1"/>
              <a:t>samaradorligi</a:t>
            </a:r>
            <a:r>
              <a:rPr lang="en-US" sz="2400" dirty="0"/>
              <a:t> </a:t>
            </a:r>
            <a:r>
              <a:rPr lang="en-US" sz="2400" dirty="0" err="1"/>
              <a:t>lo’nda</a:t>
            </a:r>
            <a:r>
              <a:rPr lang="en-US" sz="2400" dirty="0"/>
              <a:t> </a:t>
            </a:r>
            <a:r>
              <a:rPr lang="en-US" sz="2400" dirty="0" err="1"/>
              <a:t>qilib</a:t>
            </a:r>
            <a:r>
              <a:rPr lang="en-US" sz="2400" dirty="0"/>
              <a:t> </a:t>
            </a:r>
            <a:r>
              <a:rPr lang="en-US" sz="2400" dirty="0" err="1"/>
              <a:t>berilishi</a:t>
            </a:r>
            <a:r>
              <a:rPr lang="en-US" sz="2400" dirty="0"/>
              <a:t> </a:t>
            </a:r>
            <a:r>
              <a:rPr lang="en-US" sz="2400" dirty="0" err="1"/>
              <a:t>kerak</a:t>
            </a:r>
            <a:r>
              <a:rPr lang="en-US" sz="2400" dirty="0"/>
              <a:t>. </a:t>
            </a:r>
            <a:r>
              <a:rPr lang="en-US" sz="2400" dirty="0" err="1"/>
              <a:t>SHuningdek</a:t>
            </a:r>
            <a:r>
              <a:rPr lang="en-US" sz="2400" dirty="0"/>
              <a:t> </a:t>
            </a:r>
            <a:r>
              <a:rPr lang="en-US" sz="2400" dirty="0" err="1"/>
              <a:t>xulosalar</a:t>
            </a:r>
            <a:r>
              <a:rPr lang="en-US" sz="2400" dirty="0"/>
              <a:t> </a:t>
            </a:r>
            <a:r>
              <a:rPr lang="en-US" sz="2400" dirty="0" err="1"/>
              <a:t>qilingan</a:t>
            </a:r>
            <a:r>
              <a:rPr lang="en-US" sz="2400" dirty="0"/>
              <a:t> </a:t>
            </a:r>
            <a:r>
              <a:rPr lang="en-US" sz="2400" dirty="0" err="1"/>
              <a:t>ilmiy</a:t>
            </a:r>
            <a:r>
              <a:rPr lang="en-US" sz="2400" dirty="0"/>
              <a:t> </a:t>
            </a:r>
            <a:r>
              <a:rPr lang="en-US" sz="2400" dirty="0" err="1"/>
              <a:t>maqsad</a:t>
            </a:r>
            <a:r>
              <a:rPr lang="en-US" sz="2400" dirty="0"/>
              <a:t> </a:t>
            </a:r>
            <a:r>
              <a:rPr lang="en-US" sz="2400" dirty="0" err="1"/>
              <a:t>va</a:t>
            </a:r>
            <a:r>
              <a:rPr lang="en-US" sz="2400" dirty="0"/>
              <a:t> </a:t>
            </a:r>
            <a:r>
              <a:rPr lang="en-US" sz="2400" dirty="0" err="1"/>
              <a:t>vazifalar</a:t>
            </a:r>
            <a:r>
              <a:rPr lang="en-US" sz="2400" dirty="0"/>
              <a:t> </a:t>
            </a:r>
            <a:r>
              <a:rPr lang="en-US" sz="2400" dirty="0" err="1"/>
              <a:t>bilan</a:t>
            </a:r>
            <a:r>
              <a:rPr lang="en-US" sz="2400" dirty="0"/>
              <a:t> </a:t>
            </a:r>
            <a:r>
              <a:rPr lang="en-US" sz="2400" dirty="0" err="1"/>
              <a:t>hamohang</a:t>
            </a:r>
            <a:r>
              <a:rPr lang="en-US" sz="2400" dirty="0"/>
              <a:t> </a:t>
            </a:r>
            <a:r>
              <a:rPr lang="en-US" sz="2400" dirty="0" err="1"/>
              <a:t>bo’lib</a:t>
            </a:r>
            <a:r>
              <a:rPr lang="en-US" sz="2400" dirty="0"/>
              <a:t>, </a:t>
            </a:r>
            <a:r>
              <a:rPr lang="en-US" sz="2400" dirty="0" err="1"/>
              <a:t>ularni</a:t>
            </a:r>
            <a:r>
              <a:rPr lang="en-US" sz="2400" dirty="0"/>
              <a:t> </a:t>
            </a:r>
            <a:r>
              <a:rPr lang="en-US" sz="2400" dirty="0" err="1"/>
              <a:t>amalga</a:t>
            </a:r>
            <a:r>
              <a:rPr lang="en-US" sz="2400" dirty="0"/>
              <a:t> </a:t>
            </a:r>
            <a:r>
              <a:rPr lang="en-US" sz="2400" dirty="0" err="1"/>
              <a:t>oshirilganligini</a:t>
            </a:r>
            <a:r>
              <a:rPr lang="en-US" sz="2400" dirty="0"/>
              <a:t> </a:t>
            </a:r>
            <a:r>
              <a:rPr lang="en-US" sz="2400" dirty="0" err="1"/>
              <a:t>belgilaydi</a:t>
            </a:r>
            <a:r>
              <a:rPr lang="en-US" sz="2400" dirty="0"/>
              <a:t> </a:t>
            </a:r>
            <a:endParaRPr lang="ru-RU" dirty="0"/>
          </a:p>
        </p:txBody>
      </p:sp>
    </p:spTree>
    <p:extLst>
      <p:ext uri="{BB962C8B-B14F-4D97-AF65-F5344CB8AC3E}">
        <p14:creationId xmlns:p14="http://schemas.microsoft.com/office/powerpoint/2010/main" val="12726121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28650" y="587829"/>
            <a:ext cx="10544175" cy="4911634"/>
          </a:xfrm>
        </p:spPr>
        <p:txBody>
          <a:bodyPr>
            <a:noAutofit/>
          </a:bodyPr>
          <a:lstStyle/>
          <a:p>
            <a:pPr marL="0" indent="542925" algn="just">
              <a:lnSpc>
                <a:spcPct val="110000"/>
              </a:lnSpc>
              <a:spcBef>
                <a:spcPts val="0"/>
              </a:spcBef>
              <a:buNone/>
            </a:pPr>
            <a:r>
              <a:rPr lang="en-US" sz="2400" dirty="0" err="1"/>
              <a:t>Adabiyotlar</a:t>
            </a:r>
            <a:r>
              <a:rPr lang="en-US" sz="2400" dirty="0"/>
              <a:t> </a:t>
            </a:r>
            <a:r>
              <a:rPr lang="en-US" sz="2400" dirty="0" err="1"/>
              <a:t>ro’yxati</a:t>
            </a:r>
            <a:r>
              <a:rPr lang="en-US" sz="2400" dirty="0"/>
              <a:t>.	</a:t>
            </a:r>
            <a:r>
              <a:rPr lang="en-US" sz="2400" dirty="0" err="1"/>
              <a:t>Ilmiy-tadqiqot</a:t>
            </a:r>
            <a:r>
              <a:rPr lang="en-US" sz="2400" dirty="0"/>
              <a:t> </a:t>
            </a:r>
            <a:r>
              <a:rPr lang="en-US" sz="2400" dirty="0" err="1"/>
              <a:t>ishini</a:t>
            </a:r>
            <a:r>
              <a:rPr lang="en-US" sz="2400" dirty="0"/>
              <a:t> </a:t>
            </a:r>
            <a:r>
              <a:rPr lang="en-US" sz="2400" dirty="0" err="1"/>
              <a:t>bajarish</a:t>
            </a:r>
            <a:r>
              <a:rPr lang="en-US" sz="2400" dirty="0"/>
              <a:t> </a:t>
            </a:r>
            <a:r>
              <a:rPr lang="en-US" sz="2400" dirty="0" err="1"/>
              <a:t>jarayonida</a:t>
            </a:r>
            <a:r>
              <a:rPr lang="en-US" sz="2400" dirty="0"/>
              <a:t> </a:t>
            </a:r>
            <a:r>
              <a:rPr lang="en-US" sz="2400" dirty="0" err="1"/>
              <a:t>har</a:t>
            </a:r>
            <a:r>
              <a:rPr lang="en-US" sz="2400" dirty="0"/>
              <a:t> </a:t>
            </a:r>
            <a:r>
              <a:rPr lang="en-US" sz="2400" dirty="0" err="1"/>
              <a:t>bir</a:t>
            </a:r>
            <a:r>
              <a:rPr lang="en-US" sz="2400" dirty="0"/>
              <a:t> </a:t>
            </a:r>
            <a:r>
              <a:rPr lang="en-US" sz="2400" dirty="0" err="1"/>
              <a:t>mavjud</a:t>
            </a:r>
            <a:r>
              <a:rPr lang="en-US" sz="2400" dirty="0"/>
              <a:t> </a:t>
            </a:r>
            <a:r>
              <a:rPr lang="en-US" sz="2400" dirty="0" err="1"/>
              <a:t>adabiyotdan</a:t>
            </a:r>
            <a:r>
              <a:rPr lang="en-US" sz="2400" dirty="0"/>
              <a:t> </a:t>
            </a:r>
            <a:r>
              <a:rPr lang="en-US" sz="2400" dirty="0" err="1"/>
              <a:t>olingan</a:t>
            </a:r>
            <a:r>
              <a:rPr lang="en-US" sz="2400" dirty="0"/>
              <a:t> material, </a:t>
            </a:r>
            <a:r>
              <a:rPr lang="en-US" sz="2400" dirty="0" err="1"/>
              <a:t>yoki</a:t>
            </a:r>
            <a:r>
              <a:rPr lang="en-US" sz="2400" dirty="0"/>
              <a:t> </a:t>
            </a:r>
            <a:r>
              <a:rPr lang="en-US" sz="2400" dirty="0" err="1"/>
              <a:t>tahlilda</a:t>
            </a:r>
            <a:r>
              <a:rPr lang="en-US" sz="2400" dirty="0"/>
              <a:t> </a:t>
            </a:r>
            <a:r>
              <a:rPr lang="en-US" sz="2400" dirty="0" err="1"/>
              <a:t>ko’rsatilgan</a:t>
            </a:r>
            <a:r>
              <a:rPr lang="en-US" sz="2400" dirty="0"/>
              <a:t> </a:t>
            </a:r>
            <a:r>
              <a:rPr lang="en-US" sz="2400" dirty="0" err="1"/>
              <a:t>qismlar</a:t>
            </a:r>
            <a:r>
              <a:rPr lang="en-US" sz="2400" dirty="0"/>
              <a:t> </a:t>
            </a:r>
            <a:r>
              <a:rPr lang="en-US" sz="2400" dirty="0" err="1"/>
              <a:t>bo’yicha</a:t>
            </a:r>
            <a:r>
              <a:rPr lang="en-US" sz="2400" dirty="0"/>
              <a:t> </a:t>
            </a:r>
            <a:r>
              <a:rPr lang="en-US" sz="2400" dirty="0" err="1"/>
              <a:t>albatta</a:t>
            </a:r>
            <a:r>
              <a:rPr lang="en-US" sz="2400" dirty="0"/>
              <a:t> </a:t>
            </a:r>
            <a:r>
              <a:rPr lang="en-US" sz="2400" dirty="0" err="1"/>
              <a:t>foydalanilgan</a:t>
            </a:r>
            <a:r>
              <a:rPr lang="en-US" sz="2400" dirty="0"/>
              <a:t> </a:t>
            </a:r>
            <a:r>
              <a:rPr lang="en-US" sz="2400" dirty="0" err="1"/>
              <a:t>adabiyotga</a:t>
            </a:r>
            <a:r>
              <a:rPr lang="en-US" sz="2400" dirty="0"/>
              <a:t> </a:t>
            </a:r>
            <a:r>
              <a:rPr lang="en-US" sz="2400" dirty="0" err="1"/>
              <a:t>havola</a:t>
            </a:r>
            <a:r>
              <a:rPr lang="en-US" sz="2400" dirty="0"/>
              <a:t> (</a:t>
            </a:r>
            <a:r>
              <a:rPr lang="en-US" sz="2400" dirty="0" err="1"/>
              <a:t>ss</a:t>
            </a:r>
            <a:r>
              <a:rPr lang="ru-RU" sz="2400" dirty="0"/>
              <a:t>ы</a:t>
            </a:r>
            <a:r>
              <a:rPr lang="en-US" sz="2400" dirty="0" err="1"/>
              <a:t>lka</a:t>
            </a:r>
            <a:r>
              <a:rPr lang="en-US" sz="2400" dirty="0"/>
              <a:t>) </a:t>
            </a:r>
            <a:r>
              <a:rPr lang="en-US" sz="2400" dirty="0" err="1"/>
              <a:t>qilinishi</a:t>
            </a:r>
            <a:r>
              <a:rPr lang="en-US" sz="2400" dirty="0"/>
              <a:t> </a:t>
            </a:r>
            <a:r>
              <a:rPr lang="en-US" sz="2400" dirty="0" err="1"/>
              <a:t>shart</a:t>
            </a:r>
            <a:r>
              <a:rPr lang="en-US" sz="2400" dirty="0"/>
              <a:t>. </a:t>
            </a:r>
          </a:p>
          <a:p>
            <a:pPr marL="0" indent="542925" algn="just">
              <a:lnSpc>
                <a:spcPct val="110000"/>
              </a:lnSpc>
              <a:spcBef>
                <a:spcPts val="0"/>
              </a:spcBef>
              <a:buNone/>
            </a:pPr>
            <a:r>
              <a:rPr lang="en-US" sz="2400" dirty="0" err="1" smtClean="0"/>
              <a:t>Ilmiy-tadqiqot</a:t>
            </a:r>
            <a:r>
              <a:rPr lang="en-US" sz="2400" dirty="0" smtClean="0"/>
              <a:t> </a:t>
            </a:r>
            <a:r>
              <a:rPr lang="en-US" sz="2400" dirty="0" err="1"/>
              <a:t>ishini</a:t>
            </a:r>
            <a:r>
              <a:rPr lang="en-US" sz="2400" dirty="0"/>
              <a:t> </a:t>
            </a:r>
            <a:r>
              <a:rPr lang="en-US" sz="2400" dirty="0" err="1"/>
              <a:t>hisobotlarida</a:t>
            </a:r>
            <a:r>
              <a:rPr lang="en-US" sz="2400" dirty="0"/>
              <a:t> </a:t>
            </a:r>
            <a:r>
              <a:rPr lang="en-US" sz="2400" dirty="0" err="1"/>
              <a:t>ishlatilgan</a:t>
            </a:r>
            <a:r>
              <a:rPr lang="en-US" sz="2400" dirty="0"/>
              <a:t> </a:t>
            </a:r>
            <a:r>
              <a:rPr lang="en-US" sz="2400" dirty="0" err="1"/>
              <a:t>adabiyotlar</a:t>
            </a:r>
            <a:r>
              <a:rPr lang="en-US" sz="2400" dirty="0"/>
              <a:t> </a:t>
            </a:r>
            <a:r>
              <a:rPr lang="en-US" sz="2400" dirty="0" err="1"/>
              <a:t>ro’yxati</a:t>
            </a:r>
            <a:r>
              <a:rPr lang="en-US" sz="2400" dirty="0"/>
              <a:t>, </a:t>
            </a:r>
            <a:r>
              <a:rPr lang="en-US" sz="2400" dirty="0" err="1"/>
              <a:t>tartibi</a:t>
            </a:r>
            <a:r>
              <a:rPr lang="en-US" sz="2400" dirty="0"/>
              <a:t>  </a:t>
            </a:r>
            <a:r>
              <a:rPr lang="en-US" sz="2400" dirty="0" err="1"/>
              <a:t>qo’llanma</a:t>
            </a:r>
            <a:r>
              <a:rPr lang="en-US" sz="2400" dirty="0"/>
              <a:t> </a:t>
            </a:r>
            <a:r>
              <a:rPr lang="en-US" sz="2400" dirty="0" err="1"/>
              <a:t>asosida</a:t>
            </a:r>
            <a:r>
              <a:rPr lang="en-US" sz="2400" dirty="0"/>
              <a:t> </a:t>
            </a:r>
            <a:r>
              <a:rPr lang="en-US" sz="2400" dirty="0" err="1"/>
              <a:t>to’ldiriladi</a:t>
            </a:r>
            <a:r>
              <a:rPr lang="en-US" sz="2400" dirty="0"/>
              <a:t>. </a:t>
            </a:r>
          </a:p>
          <a:p>
            <a:pPr marL="0" indent="542925" algn="just">
              <a:lnSpc>
                <a:spcPct val="110000"/>
              </a:lnSpc>
              <a:spcBef>
                <a:spcPts val="0"/>
              </a:spcBef>
              <a:buNone/>
            </a:pPr>
            <a:r>
              <a:rPr lang="en-US" sz="2400" dirty="0" err="1" smtClean="0"/>
              <a:t>Xuddi</a:t>
            </a:r>
            <a:r>
              <a:rPr lang="en-US" sz="2400" dirty="0" smtClean="0"/>
              <a:t> </a:t>
            </a:r>
            <a:r>
              <a:rPr lang="en-US" sz="2400" dirty="0" err="1"/>
              <a:t>shuningdek</a:t>
            </a:r>
            <a:r>
              <a:rPr lang="en-US" sz="2400" dirty="0"/>
              <a:t>, </a:t>
            </a:r>
            <a:r>
              <a:rPr lang="en-US" sz="2400" dirty="0" err="1"/>
              <a:t>dissertatsiyaga</a:t>
            </a:r>
            <a:r>
              <a:rPr lang="en-US" sz="2400" dirty="0"/>
              <a:t> </a:t>
            </a:r>
            <a:r>
              <a:rPr lang="en-US" sz="2400" dirty="0" err="1"/>
              <a:t>ilovalar</a:t>
            </a:r>
            <a:r>
              <a:rPr lang="en-US" sz="2400" dirty="0"/>
              <a:t>, </a:t>
            </a:r>
            <a:r>
              <a:rPr lang="en-US" sz="2400" dirty="0" err="1"/>
              <a:t>dasturlar</a:t>
            </a:r>
            <a:r>
              <a:rPr lang="en-US" sz="2400" dirty="0"/>
              <a:t>, </a:t>
            </a:r>
            <a:r>
              <a:rPr lang="en-US" sz="2400" dirty="0" err="1"/>
              <a:t>dalolatnomalar</a:t>
            </a:r>
            <a:r>
              <a:rPr lang="en-US" sz="2400" dirty="0"/>
              <a:t>, </a:t>
            </a:r>
            <a:r>
              <a:rPr lang="en-US" sz="2400" dirty="0" err="1"/>
              <a:t>qo’shimcha</a:t>
            </a:r>
            <a:r>
              <a:rPr lang="en-US" sz="2400" dirty="0"/>
              <a:t> </a:t>
            </a:r>
            <a:r>
              <a:rPr lang="en-US" sz="2400" dirty="0" err="1"/>
              <a:t>materiallar</a:t>
            </a:r>
            <a:r>
              <a:rPr lang="en-US" sz="2400" dirty="0"/>
              <a:t> </a:t>
            </a:r>
            <a:r>
              <a:rPr lang="en-US" sz="2400" dirty="0" err="1"/>
              <a:t>barchasi</a:t>
            </a:r>
            <a:r>
              <a:rPr lang="en-US" sz="2400" dirty="0"/>
              <a:t> </a:t>
            </a:r>
            <a:r>
              <a:rPr lang="en-US" sz="2400" dirty="0" err="1"/>
              <a:t>yuqorida</a:t>
            </a:r>
            <a:r>
              <a:rPr lang="en-US" sz="2400" dirty="0"/>
              <a:t> </a:t>
            </a:r>
            <a:r>
              <a:rPr lang="en-US" sz="2400" dirty="0" err="1"/>
              <a:t>keltirilgan</a:t>
            </a:r>
            <a:r>
              <a:rPr lang="en-US" sz="2400" dirty="0"/>
              <a:t> </a:t>
            </a:r>
            <a:r>
              <a:rPr lang="en-US" sz="2400" dirty="0" err="1"/>
              <a:t>uslubiy</a:t>
            </a:r>
            <a:r>
              <a:rPr lang="en-US" sz="2400" dirty="0"/>
              <a:t> </a:t>
            </a:r>
            <a:r>
              <a:rPr lang="en-US" sz="2400" dirty="0" err="1"/>
              <a:t>qo’llanma</a:t>
            </a:r>
            <a:r>
              <a:rPr lang="en-US" sz="2400" dirty="0"/>
              <a:t> </a:t>
            </a:r>
            <a:r>
              <a:rPr lang="en-US" sz="2400" dirty="0" err="1"/>
              <a:t>talablaridan</a:t>
            </a:r>
            <a:r>
              <a:rPr lang="en-US" sz="2400" dirty="0"/>
              <a:t> </a:t>
            </a:r>
            <a:r>
              <a:rPr lang="en-US" sz="2400" dirty="0" err="1"/>
              <a:t>kelib</a:t>
            </a:r>
            <a:r>
              <a:rPr lang="en-US" sz="2400" dirty="0"/>
              <a:t> </a:t>
            </a:r>
            <a:r>
              <a:rPr lang="en-US" sz="2400" dirty="0" err="1"/>
              <a:t>chiqib</a:t>
            </a:r>
            <a:r>
              <a:rPr lang="en-US" sz="2400" dirty="0"/>
              <a:t> </a:t>
            </a:r>
            <a:r>
              <a:rPr lang="en-US" sz="2400" dirty="0" err="1"/>
              <a:t>taxtlanadi</a:t>
            </a:r>
            <a:r>
              <a:rPr lang="en-US" sz="2400" dirty="0"/>
              <a:t>. </a:t>
            </a:r>
            <a:endParaRPr lang="ru-RU" sz="2400" dirty="0"/>
          </a:p>
        </p:txBody>
      </p:sp>
    </p:spTree>
    <p:extLst>
      <p:ext uri="{BB962C8B-B14F-4D97-AF65-F5344CB8AC3E}">
        <p14:creationId xmlns:p14="http://schemas.microsoft.com/office/powerpoint/2010/main" val="37755587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28650" y="587829"/>
            <a:ext cx="10544175" cy="4911634"/>
          </a:xfrm>
        </p:spPr>
        <p:txBody>
          <a:bodyPr>
            <a:noAutofit/>
          </a:bodyPr>
          <a:lstStyle/>
          <a:p>
            <a:pPr marL="0" indent="542925" algn="just">
              <a:lnSpc>
                <a:spcPct val="110000"/>
              </a:lnSpc>
              <a:spcBef>
                <a:spcPts val="0"/>
              </a:spcBef>
              <a:buNone/>
            </a:pPr>
            <a:r>
              <a:rPr lang="en-US" sz="2400" dirty="0" err="1"/>
              <a:t>Ilmiy-tadqiqot</a:t>
            </a:r>
            <a:r>
              <a:rPr lang="en-US" sz="2400" dirty="0"/>
              <a:t> </a:t>
            </a:r>
            <a:r>
              <a:rPr lang="en-US" sz="2400" dirty="0" err="1"/>
              <a:t>ishi</a:t>
            </a:r>
            <a:r>
              <a:rPr lang="en-US" sz="2400" dirty="0"/>
              <a:t> </a:t>
            </a:r>
            <a:r>
              <a:rPr lang="en-US" sz="2400" dirty="0" err="1"/>
              <a:t>bo’yicha</a:t>
            </a:r>
            <a:r>
              <a:rPr lang="en-US" sz="2400" dirty="0"/>
              <a:t> </a:t>
            </a:r>
            <a:r>
              <a:rPr lang="en-US" sz="2400" dirty="0" err="1"/>
              <a:t>keltirilgan</a:t>
            </a:r>
            <a:r>
              <a:rPr lang="en-US" sz="2400" dirty="0"/>
              <a:t> </a:t>
            </a:r>
            <a:r>
              <a:rPr lang="en-US" sz="2400" dirty="0" err="1"/>
              <a:t>natijalarni</a:t>
            </a:r>
            <a:r>
              <a:rPr lang="en-US" sz="2400" dirty="0"/>
              <a:t> </a:t>
            </a:r>
            <a:r>
              <a:rPr lang="en-US" sz="2400" dirty="0" err="1"/>
              <a:t>ishonchlilik</a:t>
            </a:r>
            <a:r>
              <a:rPr lang="en-US" sz="2400" dirty="0"/>
              <a:t> </a:t>
            </a:r>
            <a:r>
              <a:rPr lang="en-US" sz="2400" dirty="0" err="1"/>
              <a:t>darajasi</a:t>
            </a:r>
            <a:r>
              <a:rPr lang="en-US" sz="2400" dirty="0"/>
              <a:t> </a:t>
            </a:r>
            <a:r>
              <a:rPr lang="en-US" sz="2400" dirty="0" err="1"/>
              <a:t>nazariy</a:t>
            </a:r>
            <a:r>
              <a:rPr lang="en-US" sz="2400" dirty="0"/>
              <a:t> </a:t>
            </a:r>
            <a:r>
              <a:rPr lang="en-US" sz="2400" dirty="0" err="1"/>
              <a:t>va</a:t>
            </a:r>
            <a:r>
              <a:rPr lang="en-US" sz="2400" dirty="0"/>
              <a:t> </a:t>
            </a:r>
            <a:r>
              <a:rPr lang="en-US" sz="2400" dirty="0" err="1"/>
              <a:t>amaliy</a:t>
            </a:r>
            <a:r>
              <a:rPr lang="en-US" sz="2400" dirty="0"/>
              <a:t> </a:t>
            </a:r>
            <a:r>
              <a:rPr lang="en-US" sz="2400" dirty="0" err="1"/>
              <a:t>natijalar</a:t>
            </a:r>
            <a:r>
              <a:rPr lang="en-US" sz="2400" dirty="0"/>
              <a:t> </a:t>
            </a:r>
            <a:r>
              <a:rPr lang="en-US" sz="2400" dirty="0" err="1"/>
              <a:t>talab</a:t>
            </a:r>
            <a:r>
              <a:rPr lang="en-US" sz="2400" dirty="0"/>
              <a:t> </a:t>
            </a:r>
            <a:r>
              <a:rPr lang="en-US" sz="2400" dirty="0" err="1"/>
              <a:t>darajasida</a:t>
            </a:r>
            <a:r>
              <a:rPr lang="en-US" sz="2400" dirty="0"/>
              <a:t> </a:t>
            </a:r>
            <a:r>
              <a:rPr lang="en-US" sz="2400" dirty="0" err="1"/>
              <a:t>mos</a:t>
            </a:r>
            <a:r>
              <a:rPr lang="en-US" sz="2400" dirty="0"/>
              <a:t> </a:t>
            </a:r>
            <a:r>
              <a:rPr lang="en-US" sz="2400" dirty="0" err="1"/>
              <a:t>bo’lishi</a:t>
            </a:r>
            <a:r>
              <a:rPr lang="en-US" sz="2400" dirty="0"/>
              <a:t> </a:t>
            </a:r>
            <a:r>
              <a:rPr lang="en-US" sz="2400" dirty="0" err="1"/>
              <a:t>hamda</a:t>
            </a:r>
            <a:r>
              <a:rPr lang="en-US" sz="2400" dirty="0"/>
              <a:t> </a:t>
            </a:r>
            <a:r>
              <a:rPr lang="en-US" sz="2400" dirty="0" err="1"/>
              <a:t>ilmiy</a:t>
            </a:r>
            <a:r>
              <a:rPr lang="en-US" sz="2400" dirty="0"/>
              <a:t> </a:t>
            </a:r>
            <a:r>
              <a:rPr lang="en-US" sz="2400" dirty="0" err="1"/>
              <a:t>natijalarni</a:t>
            </a:r>
            <a:r>
              <a:rPr lang="en-US" sz="2400" dirty="0"/>
              <a:t> </a:t>
            </a:r>
            <a:r>
              <a:rPr lang="en-US" sz="2400" dirty="0" err="1"/>
              <a:t>olishda</a:t>
            </a:r>
            <a:r>
              <a:rPr lang="en-US" sz="2400" dirty="0"/>
              <a:t> </a:t>
            </a:r>
            <a:r>
              <a:rPr lang="en-US" sz="2400" dirty="0" err="1"/>
              <a:t>qo’llanilgan</a:t>
            </a:r>
            <a:r>
              <a:rPr lang="en-US" sz="2400" dirty="0"/>
              <a:t> </a:t>
            </a:r>
            <a:r>
              <a:rPr lang="en-US" sz="2400" dirty="0" err="1"/>
              <a:t>uslub</a:t>
            </a:r>
            <a:r>
              <a:rPr lang="en-US" sz="2400" dirty="0"/>
              <a:t> </a:t>
            </a:r>
            <a:r>
              <a:rPr lang="en-US" sz="2400" dirty="0" err="1"/>
              <a:t>va</a:t>
            </a:r>
            <a:r>
              <a:rPr lang="en-US" sz="2400" dirty="0"/>
              <a:t> </a:t>
            </a:r>
            <a:r>
              <a:rPr lang="en-US" sz="2400" dirty="0" err="1"/>
              <a:t>vositalarni</a:t>
            </a:r>
            <a:r>
              <a:rPr lang="en-US" sz="2400" dirty="0"/>
              <a:t> </a:t>
            </a:r>
            <a:r>
              <a:rPr lang="en-US" sz="2400" dirty="0" err="1"/>
              <a:t>aniqligi</a:t>
            </a:r>
            <a:r>
              <a:rPr lang="en-US" sz="2400" dirty="0"/>
              <a:t> (</a:t>
            </a:r>
            <a:r>
              <a:rPr lang="en-US" sz="2400" dirty="0" err="1"/>
              <a:t>tajriba</a:t>
            </a:r>
            <a:r>
              <a:rPr lang="en-US" sz="2400" dirty="0"/>
              <a:t> </a:t>
            </a:r>
            <a:r>
              <a:rPr lang="en-US" sz="2400" dirty="0" err="1"/>
              <a:t>uskunalarining</a:t>
            </a:r>
            <a:r>
              <a:rPr lang="en-US" sz="2400" dirty="0"/>
              <a:t> </a:t>
            </a:r>
            <a:r>
              <a:rPr lang="en-US" sz="2400" dirty="0" err="1"/>
              <a:t>sertifikatlanganligi</a:t>
            </a:r>
            <a:r>
              <a:rPr lang="en-US" sz="2400" dirty="0"/>
              <a:t>) </a:t>
            </a:r>
            <a:r>
              <a:rPr lang="en-US" sz="2400" dirty="0" err="1"/>
              <a:t>yetarli</a:t>
            </a:r>
            <a:r>
              <a:rPr lang="en-US" sz="2400" dirty="0"/>
              <a:t> </a:t>
            </a:r>
            <a:r>
              <a:rPr lang="en-US" sz="2400" dirty="0" err="1"/>
              <a:t>bo’lishi</a:t>
            </a:r>
            <a:r>
              <a:rPr lang="en-US" sz="2400" dirty="0"/>
              <a:t> </a:t>
            </a:r>
            <a:r>
              <a:rPr lang="en-US" sz="2400" dirty="0" err="1"/>
              <a:t>talab</a:t>
            </a:r>
            <a:r>
              <a:rPr lang="en-US" sz="2400" dirty="0"/>
              <a:t> </a:t>
            </a:r>
            <a:r>
              <a:rPr lang="en-US" sz="2400" dirty="0" err="1"/>
              <a:t>qilinadi</a:t>
            </a:r>
            <a:r>
              <a:rPr lang="en-US" sz="2400" dirty="0"/>
              <a:t>. </a:t>
            </a:r>
            <a:r>
              <a:rPr lang="en-US" sz="2400" dirty="0" err="1"/>
              <a:t>Olingan</a:t>
            </a:r>
            <a:r>
              <a:rPr lang="en-US" sz="2400" dirty="0"/>
              <a:t> </a:t>
            </a:r>
            <a:r>
              <a:rPr lang="en-US" sz="2400" dirty="0" err="1"/>
              <a:t>nazariy</a:t>
            </a:r>
            <a:r>
              <a:rPr lang="en-US" sz="2400" dirty="0"/>
              <a:t> </a:t>
            </a:r>
            <a:r>
              <a:rPr lang="en-US" sz="2400" dirty="0" err="1"/>
              <a:t>natijalarni</a:t>
            </a:r>
            <a:r>
              <a:rPr lang="en-US" sz="2400" dirty="0"/>
              <a:t> </a:t>
            </a:r>
            <a:r>
              <a:rPr lang="en-US" sz="2400" dirty="0" err="1"/>
              <a:t>ishonchliligi</a:t>
            </a:r>
            <a:r>
              <a:rPr lang="en-US" sz="2400" dirty="0"/>
              <a:t> </a:t>
            </a:r>
            <a:r>
              <a:rPr lang="en-US" sz="2400" dirty="0" err="1"/>
              <a:t>tajribaviy</a:t>
            </a:r>
            <a:r>
              <a:rPr lang="en-US" sz="2400" dirty="0"/>
              <a:t> </a:t>
            </a:r>
            <a:r>
              <a:rPr lang="en-US" sz="2400" dirty="0" err="1"/>
              <a:t>natijalar</a:t>
            </a:r>
            <a:r>
              <a:rPr lang="en-US" sz="2400" dirty="0"/>
              <a:t> </a:t>
            </a:r>
            <a:r>
              <a:rPr lang="en-US" sz="2400" dirty="0" err="1"/>
              <a:t>bilan</a:t>
            </a:r>
            <a:r>
              <a:rPr lang="en-US" sz="2400" dirty="0"/>
              <a:t> </a:t>
            </a:r>
            <a:r>
              <a:rPr lang="en-US" sz="2400" dirty="0" err="1"/>
              <a:t>taqqoslanib</a:t>
            </a:r>
            <a:r>
              <a:rPr lang="en-US" sz="2400" dirty="0"/>
              <a:t> </a:t>
            </a:r>
            <a:r>
              <a:rPr lang="en-US" sz="2400" dirty="0" err="1"/>
              <a:t>belgilash</a:t>
            </a:r>
            <a:r>
              <a:rPr lang="en-US" sz="2400" dirty="0"/>
              <a:t> </a:t>
            </a:r>
            <a:r>
              <a:rPr lang="en-US" sz="2400" dirty="0" err="1"/>
              <a:t>tavsiya</a:t>
            </a:r>
            <a:r>
              <a:rPr lang="en-US" sz="2400" dirty="0"/>
              <a:t> </a:t>
            </a:r>
            <a:r>
              <a:rPr lang="en-US" sz="2400" dirty="0" err="1"/>
              <a:t>qilinadi</a:t>
            </a:r>
            <a:r>
              <a:rPr lang="en-US" sz="2400" dirty="0"/>
              <a:t>.  </a:t>
            </a:r>
          </a:p>
          <a:p>
            <a:pPr marL="0" indent="542925" algn="just">
              <a:lnSpc>
                <a:spcPct val="110000"/>
              </a:lnSpc>
              <a:spcBef>
                <a:spcPts val="0"/>
              </a:spcBef>
              <a:buNone/>
            </a:pPr>
            <a:r>
              <a:rPr lang="en-US" sz="2400" dirty="0"/>
              <a:t>	</a:t>
            </a:r>
            <a:r>
              <a:rPr lang="en-US" sz="2400" dirty="0" err="1"/>
              <a:t>Ilmiy-tadqiqot</a:t>
            </a:r>
            <a:r>
              <a:rPr lang="en-US" sz="2400" dirty="0"/>
              <a:t> </a:t>
            </a:r>
            <a:r>
              <a:rPr lang="en-US" sz="2400" dirty="0" err="1"/>
              <a:t>ishi</a:t>
            </a:r>
            <a:r>
              <a:rPr lang="en-US" sz="2400" dirty="0"/>
              <a:t>  </a:t>
            </a:r>
            <a:r>
              <a:rPr lang="en-US" sz="2400" dirty="0" err="1"/>
              <a:t>kirish</a:t>
            </a:r>
            <a:r>
              <a:rPr lang="en-US" sz="2400" dirty="0"/>
              <a:t> </a:t>
            </a:r>
            <a:r>
              <a:rPr lang="en-US" sz="2400" dirty="0" err="1"/>
              <a:t>qismi</a:t>
            </a:r>
            <a:r>
              <a:rPr lang="en-US" sz="2400" dirty="0"/>
              <a:t>,   </a:t>
            </a:r>
            <a:r>
              <a:rPr lang="en-US" sz="2400" dirty="0" err="1"/>
              <a:t>kamida</a:t>
            </a:r>
            <a:r>
              <a:rPr lang="en-US" sz="2400" dirty="0"/>
              <a:t> </a:t>
            </a:r>
            <a:r>
              <a:rPr lang="en-US" sz="2400" dirty="0" err="1"/>
              <a:t>uchta</a:t>
            </a:r>
            <a:r>
              <a:rPr lang="en-US" sz="2400" dirty="0"/>
              <a:t>  </a:t>
            </a:r>
            <a:r>
              <a:rPr lang="en-US" sz="2400" dirty="0" err="1"/>
              <a:t>bo’lim</a:t>
            </a:r>
            <a:r>
              <a:rPr lang="en-US" sz="2400" dirty="0"/>
              <a:t>,  </a:t>
            </a:r>
            <a:r>
              <a:rPr lang="en-US" sz="2400" dirty="0" err="1"/>
              <a:t>asosiy</a:t>
            </a:r>
            <a:r>
              <a:rPr lang="en-US" sz="2400" dirty="0"/>
              <a:t>  </a:t>
            </a:r>
            <a:r>
              <a:rPr lang="en-US" sz="2400" dirty="0" err="1"/>
              <a:t>xulosalar</a:t>
            </a:r>
            <a:r>
              <a:rPr lang="en-US" sz="2400" dirty="0"/>
              <a:t> </a:t>
            </a:r>
            <a:r>
              <a:rPr lang="en-US" sz="2400" dirty="0" err="1"/>
              <a:t>va</a:t>
            </a:r>
            <a:r>
              <a:rPr lang="en-US" sz="2400" dirty="0"/>
              <a:t>  </a:t>
            </a:r>
            <a:r>
              <a:rPr lang="en-US" sz="2400" dirty="0" err="1"/>
              <a:t>foydalanilgan</a:t>
            </a:r>
            <a:r>
              <a:rPr lang="en-US" sz="2400" dirty="0"/>
              <a:t>   </a:t>
            </a:r>
            <a:r>
              <a:rPr lang="en-US" sz="2400" dirty="0" err="1"/>
              <a:t>adabiyotlar</a:t>
            </a:r>
            <a:r>
              <a:rPr lang="en-US" sz="2400" dirty="0"/>
              <a:t>  </a:t>
            </a:r>
            <a:r>
              <a:rPr lang="en-US" sz="2400" dirty="0" err="1"/>
              <a:t>ro’yxatidan</a:t>
            </a:r>
            <a:r>
              <a:rPr lang="en-US" sz="2400" dirty="0"/>
              <a:t>  </a:t>
            </a:r>
            <a:r>
              <a:rPr lang="en-US" sz="2400" dirty="0" err="1"/>
              <a:t>iborat</a:t>
            </a:r>
            <a:r>
              <a:rPr lang="en-US" sz="2400" dirty="0"/>
              <a:t>  </a:t>
            </a:r>
            <a:r>
              <a:rPr lang="en-US" sz="2400" dirty="0" err="1"/>
              <a:t>bo’lib</a:t>
            </a:r>
            <a:r>
              <a:rPr lang="en-US" sz="2400" dirty="0"/>
              <a:t>,  </a:t>
            </a:r>
            <a:r>
              <a:rPr lang="en-US" sz="2400" dirty="0" err="1"/>
              <a:t>o’rnatilgan</a:t>
            </a:r>
            <a:r>
              <a:rPr lang="en-US" sz="2400" dirty="0"/>
              <a:t>  </a:t>
            </a:r>
            <a:r>
              <a:rPr lang="en-US" sz="2400" dirty="0" err="1"/>
              <a:t>tartibda</a:t>
            </a:r>
            <a:r>
              <a:rPr lang="en-US" sz="2400" dirty="0"/>
              <a:t>  </a:t>
            </a:r>
            <a:r>
              <a:rPr lang="en-US" sz="2400" dirty="0" err="1"/>
              <a:t>rasmiylashtiriladi</a:t>
            </a:r>
            <a:r>
              <a:rPr lang="en-US" sz="2400" dirty="0"/>
              <a:t>.</a:t>
            </a:r>
          </a:p>
          <a:p>
            <a:pPr marL="0" indent="542925" algn="just">
              <a:lnSpc>
                <a:spcPct val="110000"/>
              </a:lnSpc>
              <a:spcBef>
                <a:spcPts val="0"/>
              </a:spcBef>
              <a:buNone/>
            </a:pPr>
            <a:r>
              <a:rPr lang="en-US" sz="2400" dirty="0"/>
              <a:t>      	</a:t>
            </a:r>
            <a:r>
              <a:rPr lang="en-US" sz="2400" dirty="0" err="1"/>
              <a:t>Mavzusi</a:t>
            </a:r>
            <a:r>
              <a:rPr lang="en-US" sz="2400" dirty="0"/>
              <a:t>  </a:t>
            </a:r>
            <a:r>
              <a:rPr lang="en-US" sz="2400" dirty="0" err="1"/>
              <a:t>buyicha</a:t>
            </a:r>
            <a:r>
              <a:rPr lang="en-US" sz="2400" dirty="0"/>
              <a:t>   </a:t>
            </a:r>
            <a:r>
              <a:rPr lang="en-US" sz="2400" dirty="0" err="1"/>
              <a:t>foydalanilgan</a:t>
            </a:r>
            <a:r>
              <a:rPr lang="en-US" sz="2400" dirty="0"/>
              <a:t>   </a:t>
            </a:r>
            <a:r>
              <a:rPr lang="en-US" sz="2400" dirty="0" err="1"/>
              <a:t>adabiyotlar</a:t>
            </a:r>
            <a:r>
              <a:rPr lang="en-US" sz="2400" dirty="0"/>
              <a:t>  </a:t>
            </a:r>
            <a:r>
              <a:rPr lang="en-US" sz="2400" dirty="0" err="1"/>
              <a:t>asosan</a:t>
            </a:r>
            <a:r>
              <a:rPr lang="en-US" sz="2400" dirty="0"/>
              <a:t>  </a:t>
            </a:r>
            <a:r>
              <a:rPr lang="en-US" sz="2400" dirty="0" err="1"/>
              <a:t>oxirgi</a:t>
            </a:r>
            <a:r>
              <a:rPr lang="en-US" sz="2400" dirty="0"/>
              <a:t>  </a:t>
            </a:r>
            <a:r>
              <a:rPr lang="en-US" sz="2400" dirty="0" err="1"/>
              <a:t>o’n</a:t>
            </a:r>
            <a:r>
              <a:rPr lang="en-US" sz="2400" dirty="0"/>
              <a:t> - </a:t>
            </a:r>
            <a:r>
              <a:rPr lang="en-US" sz="2400" dirty="0" err="1"/>
              <a:t>o’n</a:t>
            </a:r>
            <a:r>
              <a:rPr lang="en-US" sz="2400" dirty="0"/>
              <a:t>  </a:t>
            </a:r>
            <a:r>
              <a:rPr lang="en-US" sz="2400" dirty="0" err="1"/>
              <a:t>besh</a:t>
            </a:r>
            <a:r>
              <a:rPr lang="en-US" sz="2400" dirty="0"/>
              <a:t>  </a:t>
            </a:r>
            <a:r>
              <a:rPr lang="en-US" sz="2400" dirty="0" err="1"/>
              <a:t>yil</a:t>
            </a:r>
            <a:r>
              <a:rPr lang="en-US" sz="2400" dirty="0"/>
              <a:t>  </a:t>
            </a:r>
            <a:r>
              <a:rPr lang="en-US" sz="2400" dirty="0" err="1"/>
              <a:t>ichida</a:t>
            </a:r>
            <a:r>
              <a:rPr lang="en-US" sz="2400" dirty="0"/>
              <a:t>  </a:t>
            </a:r>
            <a:r>
              <a:rPr lang="en-US" sz="2400" dirty="0" err="1"/>
              <a:t>nashr</a:t>
            </a:r>
            <a:r>
              <a:rPr lang="en-US" sz="2400" dirty="0"/>
              <a:t>  </a:t>
            </a:r>
            <a:r>
              <a:rPr lang="en-US" sz="2400" dirty="0" err="1"/>
              <a:t>etilgan</a:t>
            </a:r>
            <a:r>
              <a:rPr lang="en-US" sz="2400" dirty="0"/>
              <a:t>  </a:t>
            </a:r>
            <a:r>
              <a:rPr lang="en-US" sz="2400" dirty="0" err="1"/>
              <a:t>bo’lishi</a:t>
            </a:r>
            <a:r>
              <a:rPr lang="en-US" sz="2400" dirty="0"/>
              <a:t>  </a:t>
            </a:r>
            <a:r>
              <a:rPr lang="en-US" sz="2400" dirty="0" err="1"/>
              <a:t>tavsiya</a:t>
            </a:r>
            <a:r>
              <a:rPr lang="en-US" sz="2400" dirty="0"/>
              <a:t>  </a:t>
            </a:r>
            <a:r>
              <a:rPr lang="en-US" sz="2400" dirty="0" err="1"/>
              <a:t>etiladi</a:t>
            </a:r>
            <a:r>
              <a:rPr lang="en-US" sz="2400" dirty="0" smtClean="0"/>
              <a:t>.</a:t>
            </a:r>
            <a:endParaRPr lang="en-US" sz="2400" dirty="0"/>
          </a:p>
        </p:txBody>
      </p:sp>
    </p:spTree>
    <p:extLst>
      <p:ext uri="{BB962C8B-B14F-4D97-AF65-F5344CB8AC3E}">
        <p14:creationId xmlns:p14="http://schemas.microsoft.com/office/powerpoint/2010/main" val="3411633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3401" y="371475"/>
            <a:ext cx="10648950" cy="5267325"/>
          </a:xfrm>
        </p:spPr>
        <p:txBody>
          <a:bodyPr>
            <a:noAutofit/>
          </a:bodyPr>
          <a:lstStyle/>
          <a:p>
            <a:pPr marL="0" indent="0">
              <a:lnSpc>
                <a:spcPct val="100000"/>
              </a:lnSpc>
              <a:spcBef>
                <a:spcPts val="0"/>
              </a:spcBef>
              <a:buNone/>
            </a:pPr>
            <a:r>
              <a:rPr lang="uz-Cyrl-UZ" sz="2200" b="1" i="1" dirty="0" smtClean="0"/>
              <a:t>	</a:t>
            </a:r>
            <a:r>
              <a:rPr lang="uz-Cyrl-UZ" sz="2200" i="1" dirty="0" smtClean="0"/>
              <a:t>adabiyotlar</a:t>
            </a:r>
            <a:r>
              <a:rPr lang="en-US" sz="2200" i="1" dirty="0" smtClean="0"/>
              <a:t> </a:t>
            </a:r>
            <a:r>
              <a:rPr lang="en-US" sz="2200" i="1" dirty="0" err="1" smtClean="0"/>
              <a:t>yozilishi</a:t>
            </a:r>
            <a:r>
              <a:rPr lang="en-US" sz="2200" i="1" dirty="0" smtClean="0"/>
              <a:t>  </a:t>
            </a:r>
            <a:r>
              <a:rPr lang="en-US" sz="2200" i="1" dirty="0" err="1" smtClean="0"/>
              <a:t>namunalari</a:t>
            </a:r>
            <a:r>
              <a:rPr lang="uz-Cyrl-UZ" sz="2200" i="1" dirty="0" smtClean="0"/>
              <a:t>:</a:t>
            </a:r>
            <a:endParaRPr lang="en-US" sz="2200" i="1" dirty="0" smtClean="0"/>
          </a:p>
          <a:p>
            <a:pPr marL="0" indent="0" algn="just">
              <a:lnSpc>
                <a:spcPct val="100000"/>
              </a:lnSpc>
              <a:spcBef>
                <a:spcPts val="0"/>
              </a:spcBef>
              <a:buNone/>
              <a:tabLst>
                <a:tab pos="542925" algn="l"/>
              </a:tabLst>
            </a:pPr>
            <a:r>
              <a:rPr lang="ru-RU" sz="2200" dirty="0" smtClean="0"/>
              <a:t>1</a:t>
            </a:r>
            <a:r>
              <a:rPr lang="ru-RU" sz="2200" dirty="0"/>
              <a:t>.	</a:t>
            </a:r>
            <a:r>
              <a:rPr lang="ru-RU" sz="2200" dirty="0" err="1"/>
              <a:t>Абдулгазис</a:t>
            </a:r>
            <a:r>
              <a:rPr lang="ru-RU" sz="2200" dirty="0"/>
              <a:t> У.А. Повышение моторесурса и эффективных показателей автотракторных двигателей, работающих в пустынной зоне Средней Азии, за счет совершенствования системы </a:t>
            </a:r>
            <a:r>
              <a:rPr lang="ru-RU" sz="2200" dirty="0" err="1"/>
              <a:t>воздухоснабжения</a:t>
            </a:r>
            <a:r>
              <a:rPr lang="ru-RU" sz="2200" dirty="0"/>
              <a:t>.: </a:t>
            </a:r>
            <a:r>
              <a:rPr lang="ru-RU" sz="2200" dirty="0" err="1"/>
              <a:t>Дис</a:t>
            </a:r>
            <a:r>
              <a:rPr lang="ru-RU" sz="2200" dirty="0"/>
              <a:t>. ... канд. </a:t>
            </a:r>
            <a:r>
              <a:rPr lang="ru-RU" sz="2200" dirty="0" err="1"/>
              <a:t>техн</a:t>
            </a:r>
            <a:r>
              <a:rPr lang="ru-RU" sz="2200" dirty="0"/>
              <a:t>. наук. – Харьков: ХАДИ. 1985. – 145 с.</a:t>
            </a:r>
          </a:p>
          <a:p>
            <a:pPr marL="0" indent="0" algn="just">
              <a:lnSpc>
                <a:spcPct val="100000"/>
              </a:lnSpc>
              <a:spcBef>
                <a:spcPts val="0"/>
              </a:spcBef>
              <a:buNone/>
              <a:tabLst>
                <a:tab pos="542925" algn="l"/>
              </a:tabLst>
            </a:pPr>
            <a:r>
              <a:rPr lang="ru-RU" sz="2200" dirty="0"/>
              <a:t>2.	</a:t>
            </a:r>
            <a:r>
              <a:rPr lang="ru-RU" sz="2200" dirty="0" err="1"/>
              <a:t>Авлиякулов</a:t>
            </a:r>
            <a:r>
              <a:rPr lang="ru-RU" sz="2200" dirty="0"/>
              <a:t> Н.Х. Исследования некоторых технико-эксплуатационных показателей автомобилей разной компоновки в условиях жаркого климата.: </a:t>
            </a:r>
            <a:r>
              <a:rPr lang="ru-RU" sz="2200" dirty="0" err="1"/>
              <a:t>Дисс</a:t>
            </a:r>
            <a:r>
              <a:rPr lang="ru-RU" sz="2200" dirty="0"/>
              <a:t>. ... канд. </a:t>
            </a:r>
            <a:r>
              <a:rPr lang="ru-RU" sz="2200" dirty="0" err="1"/>
              <a:t>техн</a:t>
            </a:r>
            <a:r>
              <a:rPr lang="ru-RU" sz="2200" dirty="0"/>
              <a:t>. наук. - Киев: КАДИ. 1976. – 152 с. </a:t>
            </a:r>
          </a:p>
          <a:p>
            <a:pPr marL="0" indent="0" algn="just">
              <a:lnSpc>
                <a:spcPct val="100000"/>
              </a:lnSpc>
              <a:spcBef>
                <a:spcPts val="0"/>
              </a:spcBef>
              <a:buNone/>
              <a:tabLst>
                <a:tab pos="542925" algn="l"/>
              </a:tabLst>
            </a:pPr>
            <a:r>
              <a:rPr lang="ru-RU" sz="2200" dirty="0" err="1" smtClean="0"/>
              <a:t>Закин</a:t>
            </a:r>
            <a:r>
              <a:rPr lang="ru-RU" sz="2200" dirty="0" smtClean="0"/>
              <a:t> </a:t>
            </a:r>
            <a:r>
              <a:rPr lang="ru-RU" sz="2200" dirty="0"/>
              <a:t>Я.Х., Рашидов Н.Р. Основы научного исследования. - Ташкент: </a:t>
            </a:r>
            <a:r>
              <a:rPr lang="ru-RU" sz="2200" dirty="0" err="1"/>
              <a:t>Укитувчи</a:t>
            </a:r>
            <a:r>
              <a:rPr lang="ru-RU" sz="2200" dirty="0"/>
              <a:t>. 1979, - 183 с</a:t>
            </a:r>
            <a:r>
              <a:rPr lang="ru-RU" sz="2200" dirty="0" smtClean="0"/>
              <a:t>.</a:t>
            </a:r>
            <a:endParaRPr lang="en-US" sz="2200" dirty="0" smtClean="0"/>
          </a:p>
          <a:p>
            <a:pPr marL="0" indent="0" algn="just">
              <a:lnSpc>
                <a:spcPct val="100000"/>
              </a:lnSpc>
              <a:spcBef>
                <a:spcPts val="0"/>
              </a:spcBef>
              <a:buNone/>
              <a:tabLst>
                <a:tab pos="542925" algn="l"/>
              </a:tabLst>
            </a:pPr>
            <a:r>
              <a:rPr lang="en-US" sz="2200" dirty="0" smtClean="0"/>
              <a:t>3</a:t>
            </a:r>
            <a:r>
              <a:rPr lang="ru-RU" sz="2200" dirty="0" smtClean="0"/>
              <a:t>.</a:t>
            </a:r>
            <a:r>
              <a:rPr lang="ru-RU" sz="2200" dirty="0"/>
              <a:t>	Положение о техническом обслуживании и ремонте подвижного состава автомобильного транспорта. - М.: Транспорт. 1988. – 78 с.</a:t>
            </a:r>
          </a:p>
          <a:p>
            <a:pPr marL="0" indent="0" algn="just">
              <a:lnSpc>
                <a:spcPct val="100000"/>
              </a:lnSpc>
              <a:spcBef>
                <a:spcPts val="0"/>
              </a:spcBef>
              <a:buNone/>
              <a:tabLst>
                <a:tab pos="542925" algn="l"/>
              </a:tabLst>
            </a:pPr>
            <a:r>
              <a:rPr lang="en-US" sz="2200" dirty="0" smtClean="0"/>
              <a:t>4</a:t>
            </a:r>
            <a:r>
              <a:rPr lang="ru-RU" sz="2200" dirty="0" smtClean="0"/>
              <a:t>.</a:t>
            </a:r>
            <a:r>
              <a:rPr lang="ru-RU" sz="2200" dirty="0"/>
              <a:t>	Положение о техническом обслуживании и ремонте подвижного состава автомобильного транспорта Республики Узбекистан. - Ташкент: НПО </a:t>
            </a:r>
            <a:r>
              <a:rPr lang="ru-RU" sz="2200" dirty="0" err="1"/>
              <a:t>Узавтотранстехника</a:t>
            </a:r>
            <a:r>
              <a:rPr lang="ru-RU" sz="2200" dirty="0"/>
              <a:t>. 1996. - 156 с</a:t>
            </a:r>
            <a:r>
              <a:rPr lang="ru-RU" sz="2200" dirty="0" smtClean="0"/>
              <a:t>.</a:t>
            </a:r>
            <a:endParaRPr lang="ru-RU" sz="2200" dirty="0"/>
          </a:p>
        </p:txBody>
      </p:sp>
    </p:spTree>
    <p:extLst>
      <p:ext uri="{BB962C8B-B14F-4D97-AF65-F5344CB8AC3E}">
        <p14:creationId xmlns:p14="http://schemas.microsoft.com/office/powerpoint/2010/main" val="23880092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95325" y="371475"/>
            <a:ext cx="10220325" cy="5036547"/>
          </a:xfrm>
        </p:spPr>
        <p:txBody>
          <a:bodyPr>
            <a:noAutofit/>
          </a:bodyPr>
          <a:lstStyle/>
          <a:p>
            <a:pPr marL="0" indent="0">
              <a:buNone/>
            </a:pPr>
            <a:r>
              <a:rPr lang="uz-Cyrl-UZ" b="1" i="1" dirty="0" smtClean="0"/>
              <a:t>	</a:t>
            </a:r>
            <a:r>
              <a:rPr lang="uz-Cyrl-UZ" i="1" dirty="0" smtClean="0"/>
              <a:t>adabiyotlar</a:t>
            </a:r>
            <a:r>
              <a:rPr lang="en-US" i="1" dirty="0" smtClean="0"/>
              <a:t> </a:t>
            </a:r>
            <a:r>
              <a:rPr lang="en-US" i="1" dirty="0" err="1" smtClean="0"/>
              <a:t>yozilishi</a:t>
            </a:r>
            <a:r>
              <a:rPr lang="en-US" i="1" dirty="0" smtClean="0"/>
              <a:t>  </a:t>
            </a:r>
            <a:r>
              <a:rPr lang="en-US" i="1" dirty="0" err="1" smtClean="0"/>
              <a:t>namunalari</a:t>
            </a:r>
            <a:r>
              <a:rPr lang="uz-Cyrl-UZ" i="1" dirty="0" smtClean="0"/>
              <a:t>:</a:t>
            </a:r>
            <a:endParaRPr lang="en-US" i="1" dirty="0" smtClean="0"/>
          </a:p>
          <a:p>
            <a:pPr marL="0" indent="0" algn="just">
              <a:buNone/>
            </a:pPr>
            <a:r>
              <a:rPr lang="en-US" sz="2400" dirty="0" smtClean="0"/>
              <a:t>126</a:t>
            </a:r>
            <a:r>
              <a:rPr lang="en-US" sz="2400" dirty="0"/>
              <a:t>.	Martyr A. J. &amp; </a:t>
            </a:r>
            <a:r>
              <a:rPr lang="en-US" sz="2400" dirty="0" err="1"/>
              <a:t>Plint</a:t>
            </a:r>
            <a:r>
              <a:rPr lang="en-US" sz="2400" dirty="0"/>
              <a:t> M. A. Engine Testing, Theory and Practice. Third edition. Oxford/Published by Elsevier Ltd. 2007–441 p.</a:t>
            </a:r>
          </a:p>
          <a:p>
            <a:pPr marL="0" indent="0" algn="just">
              <a:buNone/>
            </a:pPr>
            <a:r>
              <a:rPr lang="en-US" sz="2400" dirty="0"/>
              <a:t>127.	</a:t>
            </a:r>
            <a:r>
              <a:rPr lang="en-US" sz="2400" dirty="0" err="1"/>
              <a:t>Mecrow</a:t>
            </a:r>
            <a:r>
              <a:rPr lang="en-US" sz="2400" dirty="0"/>
              <a:t> B. C., Jack A. G., Atkinson D. J., Green S. R., Atkinson G. J., King A., Green B. Design and testing of a four-phase fault-tolerant permanent-magnet machine for an engine fuel pump. // IEEE Transactions on Energy Conversion. Volume: 19, Issue: 4, Dec. 2004.</a:t>
            </a:r>
          </a:p>
          <a:p>
            <a:pPr marL="0" indent="0" algn="just">
              <a:buNone/>
            </a:pPr>
            <a:r>
              <a:rPr lang="en-US" sz="2400" dirty="0"/>
              <a:t>128.	Moreno, F., et al., Efficiency and Emissions in a Vehicle Spark Ignition Engine Fueled with Hydrogen and Methane Blends, International Journal of Hydrogen Energy, 37 (2012), 15, pp. </a:t>
            </a:r>
            <a:r>
              <a:rPr lang="en-US" sz="2400" dirty="0" smtClean="0"/>
              <a:t>11495-11503</a:t>
            </a:r>
            <a:endParaRPr lang="ru-RU" dirty="0"/>
          </a:p>
        </p:txBody>
      </p:sp>
    </p:spTree>
    <p:extLst>
      <p:ext uri="{BB962C8B-B14F-4D97-AF65-F5344CB8AC3E}">
        <p14:creationId xmlns:p14="http://schemas.microsoft.com/office/powerpoint/2010/main" val="13838323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95325" y="371475"/>
            <a:ext cx="10220325" cy="5036547"/>
          </a:xfrm>
        </p:spPr>
        <p:txBody>
          <a:bodyPr>
            <a:noAutofit/>
          </a:bodyPr>
          <a:lstStyle/>
          <a:p>
            <a:pPr marL="0" indent="0">
              <a:buNone/>
            </a:pPr>
            <a:r>
              <a:rPr lang="uz-Cyrl-UZ" b="1" i="1" dirty="0" smtClean="0"/>
              <a:t>	</a:t>
            </a:r>
            <a:r>
              <a:rPr lang="uz-Cyrl-UZ" i="1" dirty="0" smtClean="0"/>
              <a:t>adabiyotlar</a:t>
            </a:r>
            <a:r>
              <a:rPr lang="en-US" i="1" dirty="0" smtClean="0"/>
              <a:t> </a:t>
            </a:r>
            <a:r>
              <a:rPr lang="en-US" i="1" dirty="0" err="1" smtClean="0"/>
              <a:t>yozilishi</a:t>
            </a:r>
            <a:r>
              <a:rPr lang="en-US" i="1" dirty="0" smtClean="0"/>
              <a:t>  </a:t>
            </a:r>
            <a:r>
              <a:rPr lang="en-US" i="1" dirty="0" err="1" smtClean="0"/>
              <a:t>namunalari</a:t>
            </a:r>
            <a:r>
              <a:rPr lang="uz-Cyrl-UZ" i="1" dirty="0" smtClean="0"/>
              <a:t>:</a:t>
            </a:r>
            <a:endParaRPr lang="en-US" i="1" dirty="0" smtClean="0"/>
          </a:p>
          <a:p>
            <a:pPr marL="0" indent="0" algn="just">
              <a:lnSpc>
                <a:spcPct val="100000"/>
              </a:lnSpc>
              <a:spcBef>
                <a:spcPts val="0"/>
              </a:spcBef>
              <a:buNone/>
            </a:pPr>
            <a:r>
              <a:rPr lang="en-US" sz="2400" dirty="0" smtClean="0"/>
              <a:t>1</a:t>
            </a:r>
            <a:r>
              <a:rPr lang="en-US" sz="2400" dirty="0"/>
              <a:t>.	</a:t>
            </a:r>
            <a:r>
              <a:rPr lang="ru-RU" sz="2400" dirty="0" err="1"/>
              <a:t>Каюмов</a:t>
            </a:r>
            <a:r>
              <a:rPr lang="ru-RU" sz="2400" dirty="0"/>
              <a:t> Б.А., </a:t>
            </a:r>
            <a:r>
              <a:rPr lang="ru-RU" sz="2400" dirty="0" err="1"/>
              <a:t>Джумабаев</a:t>
            </a:r>
            <a:r>
              <a:rPr lang="ru-RU" sz="2400" dirty="0"/>
              <a:t> А.Б., </a:t>
            </a:r>
            <a:r>
              <a:rPr lang="ru-RU" sz="2400" dirty="0" err="1"/>
              <a:t>Негматов</a:t>
            </a:r>
            <a:r>
              <a:rPr lang="ru-RU" sz="2400" dirty="0"/>
              <a:t> Н.С., </a:t>
            </a:r>
            <a:r>
              <a:rPr lang="ru-RU" sz="2400" dirty="0" err="1"/>
              <a:t>Оморов</a:t>
            </a:r>
            <a:r>
              <a:rPr lang="ru-RU" sz="2400" dirty="0"/>
              <a:t> Н.А. Исследование влияния процесса полимеризованных отложений в виде композиционного материала на эксплуатационную надежность автомобилей с </a:t>
            </a:r>
            <a:r>
              <a:rPr lang="ru-RU" sz="2400" dirty="0" err="1"/>
              <a:t>инжекторной</a:t>
            </a:r>
            <a:r>
              <a:rPr lang="ru-RU" sz="2400" dirty="0"/>
              <a:t> системой впрыска. //Ташкент: Композиционные материалы. – 2001. – №4. – С. 89-92.    (05.00.00; №13)</a:t>
            </a:r>
          </a:p>
          <a:p>
            <a:pPr marL="0" indent="0" algn="just">
              <a:lnSpc>
                <a:spcPct val="100000"/>
              </a:lnSpc>
              <a:spcBef>
                <a:spcPts val="0"/>
              </a:spcBef>
              <a:buNone/>
            </a:pPr>
            <a:r>
              <a:rPr lang="ru-RU" sz="2400" dirty="0" smtClean="0"/>
              <a:t>4</a:t>
            </a:r>
            <a:r>
              <a:rPr lang="ru-RU" sz="2400" dirty="0"/>
              <a:t>.	</a:t>
            </a:r>
            <a:r>
              <a:rPr lang="ru-RU" sz="2400" dirty="0" err="1"/>
              <a:t>Каюмов</a:t>
            </a:r>
            <a:r>
              <a:rPr lang="ru-RU" sz="2400" dirty="0"/>
              <a:t> Б.А., </a:t>
            </a:r>
            <a:r>
              <a:rPr lang="ru-RU" sz="2400" dirty="0" err="1"/>
              <a:t>Шарипов</a:t>
            </a:r>
            <a:r>
              <a:rPr lang="ru-RU" sz="2400" dirty="0"/>
              <a:t> К.А. Моделирование закономерностей распределение отказов элементов инжекционной системы питания двигателей методом сплайн-функций. // Фергана: Научно-технический журнал Ферганского политехнического института. – №2. – 2014. – С. 50-53 (05.00.00; №20)</a:t>
            </a:r>
          </a:p>
          <a:p>
            <a:pPr marL="0" indent="0" algn="just">
              <a:lnSpc>
                <a:spcPct val="100000"/>
              </a:lnSpc>
              <a:spcBef>
                <a:spcPts val="0"/>
              </a:spcBef>
              <a:buNone/>
            </a:pPr>
            <a:r>
              <a:rPr lang="ru-RU" sz="2400" dirty="0"/>
              <a:t>5.	</a:t>
            </a:r>
            <a:r>
              <a:rPr lang="ru-RU" sz="2400" dirty="0" err="1"/>
              <a:t>Каюмов</a:t>
            </a:r>
            <a:r>
              <a:rPr lang="ru-RU" sz="2400" dirty="0"/>
              <a:t> Б.А. Выявление критических элементов определяющих надежность системы питания двигателей. //Ташкент: Вестник Ташкентского Государственного технического университета. – №1. – 2015. – С. 70-79. (05.00.00; №16</a:t>
            </a:r>
            <a:r>
              <a:rPr lang="ru-RU" sz="2400" dirty="0" smtClean="0"/>
              <a:t>)</a:t>
            </a:r>
            <a:endParaRPr lang="ru-RU" sz="2400" dirty="0"/>
          </a:p>
        </p:txBody>
      </p:sp>
    </p:spTree>
    <p:extLst>
      <p:ext uri="{BB962C8B-B14F-4D97-AF65-F5344CB8AC3E}">
        <p14:creationId xmlns:p14="http://schemas.microsoft.com/office/powerpoint/2010/main" val="9008719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95325" y="371475"/>
            <a:ext cx="10220325" cy="5036547"/>
          </a:xfrm>
        </p:spPr>
        <p:txBody>
          <a:bodyPr>
            <a:noAutofit/>
          </a:bodyPr>
          <a:lstStyle/>
          <a:p>
            <a:pPr marL="0" indent="0">
              <a:buNone/>
            </a:pPr>
            <a:r>
              <a:rPr lang="uz-Cyrl-UZ" b="1" i="1" dirty="0" smtClean="0"/>
              <a:t>	</a:t>
            </a:r>
            <a:r>
              <a:rPr lang="uz-Cyrl-UZ" i="1" dirty="0" smtClean="0"/>
              <a:t>adabiyotlar</a:t>
            </a:r>
            <a:r>
              <a:rPr lang="en-US" i="1" dirty="0" smtClean="0"/>
              <a:t> </a:t>
            </a:r>
            <a:r>
              <a:rPr lang="en-US" i="1" dirty="0" err="1" smtClean="0"/>
              <a:t>yozilishi</a:t>
            </a:r>
            <a:r>
              <a:rPr lang="en-US" i="1" dirty="0" smtClean="0"/>
              <a:t>  </a:t>
            </a:r>
            <a:r>
              <a:rPr lang="en-US" i="1" dirty="0" err="1" smtClean="0"/>
              <a:t>namunalari</a:t>
            </a:r>
            <a:r>
              <a:rPr lang="uz-Cyrl-UZ" i="1" dirty="0" smtClean="0"/>
              <a:t>:</a:t>
            </a:r>
            <a:endParaRPr lang="en-US" i="1" dirty="0" smtClean="0"/>
          </a:p>
          <a:p>
            <a:pPr marL="0" indent="0" algn="just">
              <a:buNone/>
              <a:tabLst>
                <a:tab pos="447675" algn="l"/>
              </a:tabLst>
            </a:pPr>
            <a:r>
              <a:rPr lang="ru-RU" sz="2400" dirty="0" smtClean="0"/>
              <a:t>7</a:t>
            </a:r>
            <a:r>
              <a:rPr lang="ru-RU" sz="2400" dirty="0"/>
              <a:t>.	</a:t>
            </a:r>
            <a:r>
              <a:rPr lang="en-US" sz="2400" dirty="0" err="1"/>
              <a:t>Kayumov</a:t>
            </a:r>
            <a:r>
              <a:rPr lang="en-US" sz="2400" dirty="0"/>
              <a:t> B. A. Experimental Study of Reliability Indicators Injection Feeding System of Gasoline Engines in Road and Climatic Conditions of Central Asia.//Russia, Krasnoyarsk:  Journal of Siberian Federal University. Engineering &amp; Technologies. – 2016. – №9. Issue 1. – P. 86-104 p.  (05.00.00; №1)</a:t>
            </a:r>
          </a:p>
          <a:p>
            <a:pPr marL="0" indent="0" algn="just">
              <a:buNone/>
              <a:tabLst>
                <a:tab pos="447675" algn="l"/>
              </a:tabLst>
            </a:pPr>
            <a:r>
              <a:rPr lang="en-US" sz="2400" dirty="0"/>
              <a:t>8.	</a:t>
            </a:r>
            <a:r>
              <a:rPr lang="en-US" sz="2400" dirty="0" err="1"/>
              <a:t>Kayumov</a:t>
            </a:r>
            <a:r>
              <a:rPr lang="en-US" sz="2400" dirty="0"/>
              <a:t> B.A. Research of process of gumming of gasoline on surfaces of elements of a fuel supply system of engines // Austria, Vienna: European Science Review. – 2017. – №9-10. – P. 148-151. (05.00.00; №3)</a:t>
            </a:r>
          </a:p>
          <a:p>
            <a:pPr marL="0" indent="0" algn="just">
              <a:buNone/>
              <a:tabLst>
                <a:tab pos="447675" algn="l"/>
              </a:tabLst>
            </a:pPr>
            <a:r>
              <a:rPr lang="en-US" sz="2400" dirty="0"/>
              <a:t>9.	</a:t>
            </a:r>
            <a:r>
              <a:rPr lang="en-US" sz="2400" dirty="0" err="1"/>
              <a:t>Kayumov</a:t>
            </a:r>
            <a:r>
              <a:rPr lang="en-US" sz="2400" dirty="0"/>
              <a:t> B.A. Development methodological of research of non-failure operation of an injection supply system petrol engines //Germany, Stuttgart: European Applied Sciences. – 2017. – №1. – P. 39-42. </a:t>
            </a:r>
          </a:p>
        </p:txBody>
      </p:sp>
    </p:spTree>
    <p:extLst>
      <p:ext uri="{BB962C8B-B14F-4D97-AF65-F5344CB8AC3E}">
        <p14:creationId xmlns:p14="http://schemas.microsoft.com/office/powerpoint/2010/main" val="24773278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95325" y="371475"/>
            <a:ext cx="10220325" cy="5036547"/>
          </a:xfrm>
        </p:spPr>
        <p:txBody>
          <a:bodyPr>
            <a:noAutofit/>
          </a:bodyPr>
          <a:lstStyle/>
          <a:p>
            <a:pPr marL="0" indent="0">
              <a:buNone/>
            </a:pPr>
            <a:r>
              <a:rPr lang="uz-Cyrl-UZ" b="1" i="1" dirty="0" smtClean="0"/>
              <a:t>	</a:t>
            </a:r>
            <a:r>
              <a:rPr lang="uz-Cyrl-UZ" i="1" dirty="0" smtClean="0"/>
              <a:t>adabiyotlar</a:t>
            </a:r>
            <a:r>
              <a:rPr lang="en-US" i="1" dirty="0" smtClean="0"/>
              <a:t> </a:t>
            </a:r>
            <a:r>
              <a:rPr lang="en-US" i="1" dirty="0" err="1" smtClean="0"/>
              <a:t>yozilishi</a:t>
            </a:r>
            <a:r>
              <a:rPr lang="en-US" i="1" dirty="0" smtClean="0"/>
              <a:t>  </a:t>
            </a:r>
            <a:r>
              <a:rPr lang="en-US" i="1" dirty="0" err="1" smtClean="0"/>
              <a:t>namunalari</a:t>
            </a:r>
            <a:r>
              <a:rPr lang="uz-Cyrl-UZ" i="1" dirty="0" smtClean="0"/>
              <a:t>:</a:t>
            </a:r>
            <a:endParaRPr lang="en-US" i="1" dirty="0" smtClean="0"/>
          </a:p>
          <a:p>
            <a:pPr marL="0" indent="0" algn="just">
              <a:lnSpc>
                <a:spcPct val="100000"/>
              </a:lnSpc>
              <a:spcBef>
                <a:spcPts val="0"/>
              </a:spcBef>
              <a:buNone/>
            </a:pPr>
            <a:r>
              <a:rPr lang="ru-RU" sz="2400" dirty="0" smtClean="0"/>
              <a:t>11.</a:t>
            </a:r>
            <a:r>
              <a:rPr lang="ru-RU" sz="2400" dirty="0"/>
              <a:t>	</a:t>
            </a:r>
            <a:r>
              <a:rPr lang="ru-RU" sz="2400" dirty="0" err="1"/>
              <a:t>Каюмов</a:t>
            </a:r>
            <a:r>
              <a:rPr lang="ru-RU" sz="2400" dirty="0"/>
              <a:t> Б.А,  </a:t>
            </a:r>
            <a:r>
              <a:rPr lang="ru-RU" sz="2400" dirty="0" err="1"/>
              <a:t>Зайнидинов</a:t>
            </a:r>
            <a:r>
              <a:rPr lang="ru-RU" sz="2400" dirty="0"/>
              <a:t> Х.Н., </a:t>
            </a:r>
            <a:r>
              <a:rPr lang="ru-RU" sz="2400" dirty="0" err="1"/>
              <a:t>Алматаев</a:t>
            </a:r>
            <a:r>
              <a:rPr lang="ru-RU" sz="2400" dirty="0"/>
              <a:t> Т.О. Автомобиль </a:t>
            </a:r>
            <a:r>
              <a:rPr lang="ru-RU" sz="2400" dirty="0" err="1"/>
              <a:t>кисмларининг</a:t>
            </a:r>
            <a:r>
              <a:rPr lang="ru-RU" sz="2400" dirty="0"/>
              <a:t> </a:t>
            </a:r>
            <a:r>
              <a:rPr lang="ru-RU" sz="2400" dirty="0" err="1"/>
              <a:t>ишдан</a:t>
            </a:r>
            <a:r>
              <a:rPr lang="ru-RU" sz="2400" dirty="0"/>
              <a:t> </a:t>
            </a:r>
            <a:r>
              <a:rPr lang="ru-RU" sz="2400" dirty="0" err="1"/>
              <a:t>чикишларини</a:t>
            </a:r>
            <a:r>
              <a:rPr lang="ru-RU" sz="2400" dirty="0"/>
              <a:t> сплайн-</a:t>
            </a:r>
            <a:r>
              <a:rPr lang="ru-RU" sz="2400" dirty="0" err="1"/>
              <a:t>функциялар</a:t>
            </a:r>
            <a:r>
              <a:rPr lang="ru-RU" sz="2400" dirty="0"/>
              <a:t> </a:t>
            </a:r>
            <a:r>
              <a:rPr lang="ru-RU" sz="2400" dirty="0" err="1"/>
              <a:t>усулида</a:t>
            </a:r>
            <a:r>
              <a:rPr lang="ru-RU" sz="2400" dirty="0"/>
              <a:t> </a:t>
            </a:r>
            <a:r>
              <a:rPr lang="ru-RU" sz="2400" dirty="0" err="1"/>
              <a:t>моделлаштириш</a:t>
            </a:r>
            <a:r>
              <a:rPr lang="ru-RU" sz="2400" dirty="0"/>
              <a:t> </a:t>
            </a:r>
            <a:r>
              <a:rPr lang="ru-RU" sz="2400" dirty="0" err="1"/>
              <a:t>дастури</a:t>
            </a:r>
            <a:r>
              <a:rPr lang="ru-RU" sz="2400" dirty="0"/>
              <a:t>. </a:t>
            </a:r>
            <a:r>
              <a:rPr lang="ru-RU" sz="2400" dirty="0" err="1"/>
              <a:t>Ўзбекистон</a:t>
            </a:r>
            <a:r>
              <a:rPr lang="ru-RU" sz="2400" dirty="0"/>
              <a:t> </a:t>
            </a:r>
            <a:r>
              <a:rPr lang="ru-RU" sz="2400" dirty="0" err="1"/>
              <a:t>Республикаси</a:t>
            </a:r>
            <a:r>
              <a:rPr lang="ru-RU" sz="2400" dirty="0"/>
              <a:t> </a:t>
            </a:r>
            <a:r>
              <a:rPr lang="ru-RU" sz="2400" dirty="0" err="1"/>
              <a:t>Давлат</a:t>
            </a:r>
            <a:r>
              <a:rPr lang="ru-RU" sz="2400" dirty="0"/>
              <a:t> Патент </a:t>
            </a:r>
            <a:r>
              <a:rPr lang="ru-RU" sz="2400" dirty="0" err="1"/>
              <a:t>идораси</a:t>
            </a:r>
            <a:r>
              <a:rPr lang="ru-RU" sz="2400" dirty="0"/>
              <a:t>, </a:t>
            </a:r>
            <a:r>
              <a:rPr lang="ru-RU" sz="2400" dirty="0" err="1" smtClean="0"/>
              <a:t>Гуво</a:t>
            </a:r>
            <a:r>
              <a:rPr lang="en-US" sz="2400" dirty="0" smtClean="0"/>
              <a:t>X</a:t>
            </a:r>
            <a:r>
              <a:rPr lang="ru-RU" sz="2400" dirty="0" smtClean="0"/>
              <a:t>нома </a:t>
            </a:r>
            <a:r>
              <a:rPr lang="ru-RU" sz="2400" dirty="0"/>
              <a:t>№ </a:t>
            </a:r>
            <a:r>
              <a:rPr lang="en-US" sz="2400" dirty="0"/>
              <a:t>DGU 00641. 19.05.2003 </a:t>
            </a:r>
            <a:r>
              <a:rPr lang="ru-RU" sz="2400" dirty="0"/>
              <a:t>й. </a:t>
            </a:r>
          </a:p>
          <a:p>
            <a:pPr marL="0" indent="0" algn="just">
              <a:lnSpc>
                <a:spcPct val="100000"/>
              </a:lnSpc>
              <a:spcBef>
                <a:spcPts val="0"/>
              </a:spcBef>
              <a:buNone/>
            </a:pPr>
            <a:r>
              <a:rPr lang="ru-RU" sz="2400" dirty="0" smtClean="0"/>
              <a:t>13</a:t>
            </a:r>
            <a:r>
              <a:rPr lang="ru-RU" sz="2400" dirty="0"/>
              <a:t>.	</a:t>
            </a:r>
            <a:r>
              <a:rPr lang="ru-RU" sz="2400" dirty="0" err="1"/>
              <a:t>Каюмов</a:t>
            </a:r>
            <a:r>
              <a:rPr lang="ru-RU" sz="2400" dirty="0"/>
              <a:t> Б., </a:t>
            </a:r>
            <a:r>
              <a:rPr lang="ru-RU" sz="2400" dirty="0" err="1"/>
              <a:t>Жумабоев</a:t>
            </a:r>
            <a:r>
              <a:rPr lang="ru-RU" sz="2400" dirty="0"/>
              <a:t> А. "</a:t>
            </a:r>
            <a:r>
              <a:rPr lang="ru-RU" sz="2400" dirty="0" err="1"/>
              <a:t>ЎзДЭУавто</a:t>
            </a:r>
            <a:r>
              <a:rPr lang="ru-RU" sz="2400" dirty="0"/>
              <a:t>" </a:t>
            </a:r>
            <a:r>
              <a:rPr lang="ru-RU" sz="2400" dirty="0" err="1"/>
              <a:t>автомобиллари</a:t>
            </a:r>
            <a:r>
              <a:rPr lang="ru-RU" sz="2400" dirty="0"/>
              <a:t> </a:t>
            </a:r>
            <a:r>
              <a:rPr lang="ru-RU" sz="2400" dirty="0" err="1" smtClean="0"/>
              <a:t>ёнил</a:t>
            </a:r>
            <a:r>
              <a:rPr lang="uz-Cyrl-UZ" sz="2400" dirty="0" smtClean="0"/>
              <a:t>Г</a:t>
            </a:r>
            <a:r>
              <a:rPr lang="ru-RU" sz="2400" dirty="0" smtClean="0"/>
              <a:t>и </a:t>
            </a:r>
            <a:r>
              <a:rPr lang="ru-RU" sz="2400" dirty="0" err="1"/>
              <a:t>таъминоти</a:t>
            </a:r>
            <a:r>
              <a:rPr lang="ru-RU" sz="2400" dirty="0"/>
              <a:t> </a:t>
            </a:r>
            <a:r>
              <a:rPr lang="ru-RU" sz="2400" dirty="0" err="1"/>
              <a:t>системасининг</a:t>
            </a:r>
            <a:r>
              <a:rPr lang="ru-RU" sz="2400" dirty="0"/>
              <a:t> </a:t>
            </a:r>
            <a:r>
              <a:rPr lang="ru-RU" sz="2400" dirty="0" err="1"/>
              <a:t>Ўзбекистон</a:t>
            </a:r>
            <a:r>
              <a:rPr lang="ru-RU" sz="2400" dirty="0"/>
              <a:t> </a:t>
            </a:r>
            <a:r>
              <a:rPr lang="ru-RU" sz="2400" dirty="0" err="1"/>
              <a:t>шароитида</a:t>
            </a:r>
            <a:r>
              <a:rPr lang="ru-RU" sz="2400" dirty="0"/>
              <a:t> </a:t>
            </a:r>
            <a:r>
              <a:rPr lang="ru-RU" sz="2400" dirty="0" err="1" smtClean="0"/>
              <a:t>пухта</a:t>
            </a:r>
            <a:r>
              <a:rPr lang="ru-RU" sz="2400" dirty="0" smtClean="0"/>
              <a:t>-пиши</a:t>
            </a:r>
            <a:r>
              <a:rPr lang="en-US" sz="2400" dirty="0"/>
              <a:t>K</a:t>
            </a:r>
            <a:r>
              <a:rPr lang="ru-RU" sz="2400" dirty="0" smtClean="0"/>
              <a:t> </a:t>
            </a:r>
            <a:r>
              <a:rPr lang="ru-RU" sz="2400" dirty="0" err="1"/>
              <a:t>ишлашини</a:t>
            </a:r>
            <a:r>
              <a:rPr lang="ru-RU" sz="2400" dirty="0"/>
              <a:t> </a:t>
            </a:r>
            <a:r>
              <a:rPr lang="ru-RU" sz="2400" dirty="0" err="1"/>
              <a:t>таъминлаш</a:t>
            </a:r>
            <a:r>
              <a:rPr lang="ru-RU" sz="2400" dirty="0"/>
              <a:t> </a:t>
            </a:r>
            <a:r>
              <a:rPr lang="ru-RU" sz="2400" dirty="0" err="1"/>
              <a:t>йуллари</a:t>
            </a:r>
            <a:r>
              <a:rPr lang="ru-RU" sz="2400" dirty="0"/>
              <a:t>. // </a:t>
            </a:r>
            <a:r>
              <a:rPr lang="ru-RU" sz="2400" dirty="0" err="1"/>
              <a:t>Андижон</a:t>
            </a:r>
            <a:r>
              <a:rPr lang="ru-RU" sz="2400" dirty="0"/>
              <a:t>: </a:t>
            </a:r>
            <a:r>
              <a:rPr lang="ru-RU" sz="2400" dirty="0" err="1"/>
              <a:t>Мустакилликнинг</a:t>
            </a:r>
            <a:r>
              <a:rPr lang="ru-RU" sz="2400" dirty="0"/>
              <a:t> </a:t>
            </a:r>
            <a:r>
              <a:rPr lang="ru-RU" sz="2400" dirty="0" err="1"/>
              <a:t>зафарли</a:t>
            </a:r>
            <a:r>
              <a:rPr lang="ru-RU" sz="2400" dirty="0"/>
              <a:t> </a:t>
            </a:r>
            <a:r>
              <a:rPr lang="ru-RU" sz="2400" dirty="0" err="1"/>
              <a:t>етти</a:t>
            </a:r>
            <a:r>
              <a:rPr lang="ru-RU" sz="2400" dirty="0"/>
              <a:t> </a:t>
            </a:r>
            <a:r>
              <a:rPr lang="ru-RU" sz="2400" dirty="0" err="1"/>
              <a:t>йили</a:t>
            </a:r>
            <a:r>
              <a:rPr lang="ru-RU" sz="2400" dirty="0"/>
              <a:t>. </a:t>
            </a:r>
            <a:r>
              <a:rPr lang="ru-RU" sz="2400" dirty="0" err="1"/>
              <a:t>АндМИИ</a:t>
            </a:r>
            <a:r>
              <a:rPr lang="ru-RU" sz="2400" dirty="0"/>
              <a:t> </a:t>
            </a:r>
            <a:r>
              <a:rPr lang="ru-RU" sz="2400" dirty="0" err="1"/>
              <a:t>илмий</a:t>
            </a:r>
            <a:r>
              <a:rPr lang="ru-RU" sz="2400" dirty="0"/>
              <a:t> </a:t>
            </a:r>
            <a:r>
              <a:rPr lang="ru-RU" sz="2400" dirty="0" err="1"/>
              <a:t>материаллари</a:t>
            </a:r>
            <a:r>
              <a:rPr lang="ru-RU" sz="2400" dirty="0"/>
              <a:t> </a:t>
            </a:r>
            <a:r>
              <a:rPr lang="ru-RU" sz="2400" dirty="0" err="1"/>
              <a:t>тўплами</a:t>
            </a:r>
            <a:r>
              <a:rPr lang="ru-RU" sz="2400" dirty="0"/>
              <a:t>. –1998. – Б. 145-146. </a:t>
            </a:r>
          </a:p>
          <a:p>
            <a:pPr marL="0" indent="0" algn="just">
              <a:lnSpc>
                <a:spcPct val="100000"/>
              </a:lnSpc>
              <a:spcBef>
                <a:spcPts val="0"/>
              </a:spcBef>
              <a:buNone/>
            </a:pPr>
            <a:r>
              <a:rPr lang="ru-RU" sz="2400" dirty="0" smtClean="0"/>
              <a:t>23</a:t>
            </a:r>
            <a:r>
              <a:rPr lang="ru-RU" sz="2400" dirty="0"/>
              <a:t>.	</a:t>
            </a:r>
            <a:r>
              <a:rPr lang="ru-RU" sz="2400" dirty="0" err="1"/>
              <a:t>Каюмов</a:t>
            </a:r>
            <a:r>
              <a:rPr lang="ru-RU" sz="2400" dirty="0"/>
              <a:t> Б.А. Актуальность научных работ в области повышение эксплуатационной надежности системы питания двигателей. // Ташкент: “Инновационные проблемы автомобилестроения: От локализации до передовых технологий” вторая республиканская научно-техническая конференция Ташкентского Туринского Политехнического Университета. – 2014. – С. 23-25</a:t>
            </a:r>
            <a:r>
              <a:rPr lang="ru-RU" sz="2400" dirty="0" smtClean="0"/>
              <a:t>.</a:t>
            </a:r>
            <a:endParaRPr lang="ru-RU" sz="2400" dirty="0"/>
          </a:p>
        </p:txBody>
      </p:sp>
    </p:spTree>
    <p:extLst>
      <p:ext uri="{BB962C8B-B14F-4D97-AF65-F5344CB8AC3E}">
        <p14:creationId xmlns:p14="http://schemas.microsoft.com/office/powerpoint/2010/main" val="3758855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1000" y="80219"/>
            <a:ext cx="11125200" cy="5632311"/>
          </a:xfrm>
          <a:prstGeom prst="rect">
            <a:avLst/>
          </a:prstGeom>
        </p:spPr>
        <p:txBody>
          <a:bodyPr wrap="square">
            <a:spAutoFit/>
          </a:bodyPr>
          <a:lstStyle/>
          <a:p>
            <a:r>
              <a:rPr lang="en-US" sz="2400" dirty="0"/>
              <a:t>FOYDALANILGAN ADABIYOTLAR:</a:t>
            </a:r>
          </a:p>
          <a:p>
            <a:r>
              <a:rPr lang="en-US" sz="2400" dirty="0"/>
              <a:t>REFERENCES:</a:t>
            </a:r>
          </a:p>
          <a:p>
            <a:r>
              <a:rPr lang="en-US" sz="2400" dirty="0"/>
              <a:t>1. </a:t>
            </a:r>
            <a:r>
              <a:rPr lang="ru-RU" sz="2400" dirty="0"/>
              <a:t>Рашидов Н.Р., </a:t>
            </a:r>
            <a:r>
              <a:rPr lang="ru-RU" sz="2400" dirty="0" err="1"/>
              <a:t>Закин</a:t>
            </a:r>
            <a:r>
              <a:rPr lang="ru-RU" sz="2400" dirty="0"/>
              <a:t> Х.Я. Основы научного исследования. -Ташкент: </a:t>
            </a:r>
            <a:r>
              <a:rPr lang="ru-RU" sz="2400" dirty="0" err="1"/>
              <a:t>Ўкитувчи</a:t>
            </a:r>
            <a:r>
              <a:rPr lang="ru-RU" sz="2400" dirty="0"/>
              <a:t>, 1979. -184 с.</a:t>
            </a:r>
          </a:p>
          <a:p>
            <a:r>
              <a:rPr lang="ru-RU" sz="2400" dirty="0"/>
              <a:t>2. Основы научных исследований. Под. ред. Крутикова В.И. и Попова В.В. -Москва: "Высшая школа", 1989.</a:t>
            </a:r>
          </a:p>
          <a:p>
            <a:r>
              <a:rPr lang="ru-RU" sz="2400" dirty="0"/>
              <a:t>3. </a:t>
            </a:r>
            <a:r>
              <a:rPr lang="en-US" sz="2400" dirty="0"/>
              <a:t>Klaus </a:t>
            </a:r>
            <a:r>
              <a:rPr lang="en-US" sz="2400" dirty="0" err="1"/>
              <a:t>Hinkelmann</a:t>
            </a:r>
            <a:r>
              <a:rPr lang="en-US" sz="2400" dirty="0"/>
              <a:t>, </a:t>
            </a:r>
            <a:r>
              <a:rPr lang="en-US" sz="2400" dirty="0" err="1"/>
              <a:t>Ockar</a:t>
            </a:r>
            <a:r>
              <a:rPr lang="en-US" sz="2400" dirty="0"/>
              <a:t> </a:t>
            </a:r>
            <a:r>
              <a:rPr lang="en-US" sz="2400" dirty="0" err="1"/>
              <a:t>Kempthorne</a:t>
            </a:r>
            <a:r>
              <a:rPr lang="en-US" sz="2400" dirty="0"/>
              <a:t>. Design and Analysis of Experiments. Volume 1. Introduction to Experimental Design. Wiley, 2008.</a:t>
            </a:r>
          </a:p>
          <a:p>
            <a:r>
              <a:rPr lang="en-US" sz="2400" dirty="0"/>
              <a:t>4.  Klaus </a:t>
            </a:r>
            <a:r>
              <a:rPr lang="en-US" sz="2400" dirty="0" err="1"/>
              <a:t>Hinkelmann</a:t>
            </a:r>
            <a:r>
              <a:rPr lang="en-US" sz="2400" dirty="0"/>
              <a:t>, </a:t>
            </a:r>
            <a:r>
              <a:rPr lang="en-US" sz="2400" dirty="0" err="1"/>
              <a:t>Ockar</a:t>
            </a:r>
            <a:r>
              <a:rPr lang="en-US" sz="2400" dirty="0"/>
              <a:t> </a:t>
            </a:r>
            <a:r>
              <a:rPr lang="en-US" sz="2400" dirty="0" err="1"/>
              <a:t>Kempthorne</a:t>
            </a:r>
            <a:r>
              <a:rPr lang="en-US" sz="2400" dirty="0"/>
              <a:t>. Advanced Experimental Design. Volume 2. Introduction to Experimental Design. Wiley, 2005.</a:t>
            </a:r>
          </a:p>
          <a:p>
            <a:r>
              <a:rPr lang="en-US" sz="2400" dirty="0"/>
              <a:t>5. </a:t>
            </a:r>
            <a:r>
              <a:rPr lang="ru-RU" sz="2400" dirty="0"/>
              <a:t>Бородин В.Л.,  </a:t>
            </a:r>
            <a:r>
              <a:rPr lang="ru-RU" sz="2400" dirty="0" err="1"/>
              <a:t>Вощинин</a:t>
            </a:r>
            <a:r>
              <a:rPr lang="ru-RU" sz="2400" dirty="0"/>
              <a:t> П.А., Иванов А.З. и др. Статистические методы в инженерных исследованиях. -Москва: Высшая школа, 1983.</a:t>
            </a:r>
          </a:p>
          <a:p>
            <a:r>
              <a:rPr lang="ru-RU" sz="2400" dirty="0"/>
              <a:t>6. </a:t>
            </a:r>
            <a:r>
              <a:rPr lang="ru-RU" sz="2400" dirty="0" err="1"/>
              <a:t>Венцель</a:t>
            </a:r>
            <a:r>
              <a:rPr lang="ru-RU" sz="2400" dirty="0"/>
              <a:t> С.С. Теория вероятностей. - Москва: Наука, 1969.</a:t>
            </a:r>
          </a:p>
          <a:p>
            <a:r>
              <a:rPr lang="ru-RU" sz="2400" dirty="0"/>
              <a:t>7. Ермаков С.М., Михайлов Г.А. Статистическое моделирование. - Москва: Наука, 1982. 286 с.</a:t>
            </a:r>
          </a:p>
        </p:txBody>
      </p:sp>
    </p:spTree>
    <p:extLst>
      <p:ext uri="{BB962C8B-B14F-4D97-AF65-F5344CB8AC3E}">
        <p14:creationId xmlns:p14="http://schemas.microsoft.com/office/powerpoint/2010/main" val="392363904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362</TotalTime>
  <Words>1414</Words>
  <Application>Microsoft Office PowerPoint</Application>
  <PresentationFormat>Широкоэкранный</PresentationFormat>
  <Paragraphs>128</Paragraphs>
  <Slides>32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32</vt:i4>
      </vt:variant>
    </vt:vector>
  </HeadingPairs>
  <TitlesOfParts>
    <vt:vector size="37" baseType="lpstr">
      <vt:lpstr>Arial</vt:lpstr>
      <vt:lpstr>Calibri</vt:lpstr>
      <vt:lpstr>Impact</vt:lpstr>
      <vt:lpstr>Times New Roman</vt:lpstr>
      <vt:lpstr>Главное мероприятие</vt:lpstr>
      <vt:lpstr>3-Mavzu: Eksperimental tadqiqotlarning tarkibiy qismlari</vt:lpstr>
      <vt:lpstr>3-Mavzu: Eksperimental tadqiqotlarning tarkibiy qismlari</vt:lpstr>
      <vt:lpstr>1. Tadqiqot ishining maqsad va vazifalarni belgilash</vt:lpstr>
      <vt:lpstr>Презентация PowerPoint</vt:lpstr>
      <vt:lpstr>Презентация PowerPoint</vt:lpstr>
      <vt:lpstr>Презентация PowerPoint</vt:lpstr>
      <vt:lpstr>Презентация PowerPoint</vt:lpstr>
      <vt:lpstr>2. O‘tkazilgan tadqiqotlarni metodologik asoslanganligini baholash</vt:lpstr>
      <vt:lpstr>Презентация PowerPoint</vt:lpstr>
      <vt:lpstr>Презентация PowerPoint</vt:lpstr>
      <vt:lpstr>Презентация PowerPoint</vt:lpstr>
      <vt:lpstr>Презентация PowerPoint</vt:lpstr>
      <vt:lpstr>3. Nazariy va amaliy izlanishlar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4. Ishlab chiqarish sinovlari. Samaradorlik. Umumiy xulosa va tavsiyalar.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35</cp:revision>
  <dcterms:created xsi:type="dcterms:W3CDTF">2021-03-23T03:40:31Z</dcterms:created>
  <dcterms:modified xsi:type="dcterms:W3CDTF">2021-04-14T05:00:04Z</dcterms:modified>
</cp:coreProperties>
</file>