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86" r:id="rId5"/>
    <p:sldId id="287" r:id="rId6"/>
    <p:sldId id="288" r:id="rId7"/>
    <p:sldId id="290" r:id="rId8"/>
    <p:sldId id="291" r:id="rId9"/>
    <p:sldId id="292" r:id="rId10"/>
    <p:sldId id="296" r:id="rId11"/>
    <p:sldId id="293" r:id="rId12"/>
    <p:sldId id="297" r:id="rId13"/>
    <p:sldId id="298" r:id="rId14"/>
    <p:sldId id="299" r:id="rId15"/>
    <p:sldId id="295" r:id="rId16"/>
    <p:sldId id="294" r:id="rId17"/>
    <p:sldId id="260" r:id="rId18"/>
    <p:sldId id="289" r:id="rId19"/>
    <p:sldId id="300" r:id="rId20"/>
    <p:sldId id="302" r:id="rId21"/>
    <p:sldId id="301" r:id="rId22"/>
    <p:sldId id="261" r:id="rId23"/>
    <p:sldId id="262" r:id="rId24"/>
    <p:sldId id="264" r:id="rId25"/>
    <p:sldId id="284" r:id="rId26"/>
    <p:sldId id="279" r:id="rId27"/>
    <p:sldId id="277" r:id="rId28"/>
    <p:sldId id="278" r:id="rId29"/>
    <p:sldId id="303" r:id="rId30"/>
    <p:sldId id="274" r:id="rId31"/>
    <p:sldId id="305" r:id="rId32"/>
    <p:sldId id="30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57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8545201557145816"/>
          <c:y val="2.4672446536574168E-2"/>
          <c:w val="0.77359467767063872"/>
          <c:h val="0.82880991552025196"/>
        </c:manualLayout>
      </c:layout>
      <c:lineChart>
        <c:grouping val="standard"/>
        <c:varyColors val="0"/>
        <c:ser>
          <c:idx val="0"/>
          <c:order val="0"/>
          <c:tx>
            <c:strRef>
              <c:f>Лист2!$B$2</c:f>
              <c:strCache>
                <c:ptCount val="1"/>
              </c:strCache>
            </c:strRef>
          </c:tx>
          <c:spPr>
            <a:ln w="33651">
              <a:solidFill>
                <a:srgbClr val="FF000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0000"/>
              </a:solidFill>
              <a:ln>
                <a:solidFill>
                  <a:srgbClr val="000000"/>
                </a:solidFill>
                <a:prstDash val="solid"/>
              </a:ln>
            </c:spPr>
          </c:marker>
          <c:cat>
            <c:numRef>
              <c:f>Лист2!$A$3:$A$11</c:f>
              <c:numCache>
                <c:formatCode>0.00</c:formatCode>
                <c:ptCount val="9"/>
                <c:pt idx="0" formatCode="General">
                  <c:v>0</c:v>
                </c:pt>
                <c:pt idx="1">
                  <c:v>24.15</c:v>
                </c:pt>
                <c:pt idx="2" formatCode="General">
                  <c:v>39.049999999999997</c:v>
                </c:pt>
                <c:pt idx="3" formatCode="General">
                  <c:v>53.95</c:v>
                </c:pt>
                <c:pt idx="4" formatCode="General">
                  <c:v>68.849999999999994</c:v>
                </c:pt>
                <c:pt idx="5" formatCode="General">
                  <c:v>83.75</c:v>
                </c:pt>
                <c:pt idx="6" formatCode="General">
                  <c:v>98.65</c:v>
                </c:pt>
                <c:pt idx="7" formatCode="General">
                  <c:v>113.55</c:v>
                </c:pt>
              </c:numCache>
            </c:numRef>
          </c:cat>
          <c:val>
            <c:numRef>
              <c:f>Лист2!$B$3:$B$11</c:f>
              <c:numCache>
                <c:formatCode>General</c:formatCode>
                <c:ptCount val="9"/>
                <c:pt idx="0">
                  <c:v>0</c:v>
                </c:pt>
                <c:pt idx="1">
                  <c:v>2.5600000000000001E-2</c:v>
                </c:pt>
                <c:pt idx="2">
                  <c:v>7.6899999999999996E-2</c:v>
                </c:pt>
                <c:pt idx="3">
                  <c:v>7.6899999999999996E-2</c:v>
                </c:pt>
                <c:pt idx="4">
                  <c:v>0.17949999999999999</c:v>
                </c:pt>
                <c:pt idx="5">
                  <c:v>0.33329999999999999</c:v>
                </c:pt>
                <c:pt idx="6">
                  <c:v>0.2051</c:v>
                </c:pt>
                <c:pt idx="7">
                  <c:v>0.1026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Лист2!$C$2</c:f>
              <c:strCache>
                <c:ptCount val="1"/>
              </c:strCache>
            </c:strRef>
          </c:tx>
          <c:spPr>
            <a:ln w="33651">
              <a:solidFill>
                <a:srgbClr val="002060"/>
              </a:solidFill>
              <a:prstDash val="lgDash"/>
            </a:ln>
          </c:spPr>
          <c:marker>
            <c:symbol val="square"/>
            <c:size val="5"/>
            <c:spPr>
              <a:solidFill>
                <a:srgbClr val="000000"/>
              </a:solidFill>
              <a:ln>
                <a:solidFill>
                  <a:srgbClr val="000000"/>
                </a:solidFill>
                <a:prstDash val="solid"/>
              </a:ln>
            </c:spPr>
          </c:marker>
          <c:cat>
            <c:numRef>
              <c:f>Лист2!$A$3:$A$11</c:f>
              <c:numCache>
                <c:formatCode>0.00</c:formatCode>
                <c:ptCount val="9"/>
                <c:pt idx="0" formatCode="General">
                  <c:v>0</c:v>
                </c:pt>
                <c:pt idx="1">
                  <c:v>24.15</c:v>
                </c:pt>
                <c:pt idx="2" formatCode="General">
                  <c:v>39.049999999999997</c:v>
                </c:pt>
                <c:pt idx="3" formatCode="General">
                  <c:v>53.95</c:v>
                </c:pt>
                <c:pt idx="4" formatCode="General">
                  <c:v>68.849999999999994</c:v>
                </c:pt>
                <c:pt idx="5" formatCode="General">
                  <c:v>83.75</c:v>
                </c:pt>
                <c:pt idx="6" formatCode="General">
                  <c:v>98.65</c:v>
                </c:pt>
                <c:pt idx="7" formatCode="General">
                  <c:v>113.55</c:v>
                </c:pt>
              </c:numCache>
            </c:numRef>
          </c:cat>
          <c:val>
            <c:numRef>
              <c:f>Лист2!$C$3:$C$11</c:f>
              <c:numCache>
                <c:formatCode>General</c:formatCode>
                <c:ptCount val="9"/>
                <c:pt idx="0">
                  <c:v>0</c:v>
                </c:pt>
                <c:pt idx="1">
                  <c:v>2.5600000000000001E-2</c:v>
                </c:pt>
                <c:pt idx="2" formatCode="0.0000">
                  <c:v>5.1299999999999998E-2</c:v>
                </c:pt>
                <c:pt idx="3" formatCode="0.0000">
                  <c:v>0.12820000000000001</c:v>
                </c:pt>
                <c:pt idx="4" formatCode="0.0000">
                  <c:v>0.23080000000000001</c:v>
                </c:pt>
                <c:pt idx="5" formatCode="0.0000">
                  <c:v>0.30769999999999997</c:v>
                </c:pt>
                <c:pt idx="6" formatCode="0.0000">
                  <c:v>0.17949999999999999</c:v>
                </c:pt>
                <c:pt idx="7" formatCode="0.0000">
                  <c:v>7.6899999999999996E-2</c:v>
                </c:pt>
              </c:numCache>
            </c:numRef>
          </c:val>
          <c:smooth val="1"/>
        </c:ser>
        <c:ser>
          <c:idx val="2"/>
          <c:order val="2"/>
          <c:tx>
            <c:strRef>
              <c:f>Лист2!$D$2</c:f>
              <c:strCache>
                <c:ptCount val="1"/>
              </c:strCache>
            </c:strRef>
          </c:tx>
          <c:spPr>
            <a:ln w="33651">
              <a:solidFill>
                <a:srgbClr val="007E39"/>
              </a:solidFill>
              <a:prstDash val="sysDash"/>
            </a:ln>
          </c:spPr>
          <c:marker>
            <c:symbol val="circle"/>
            <c:size val="5"/>
            <c:spPr>
              <a:solidFill>
                <a:srgbClr val="000000"/>
              </a:solidFill>
              <a:ln>
                <a:solidFill>
                  <a:srgbClr val="000000"/>
                </a:solidFill>
                <a:prstDash val="solid"/>
              </a:ln>
            </c:spPr>
          </c:marker>
          <c:cat>
            <c:numRef>
              <c:f>Лист2!$A$3:$A$11</c:f>
              <c:numCache>
                <c:formatCode>0.00</c:formatCode>
                <c:ptCount val="9"/>
                <c:pt idx="0" formatCode="General">
                  <c:v>0</c:v>
                </c:pt>
                <c:pt idx="1">
                  <c:v>24.15</c:v>
                </c:pt>
                <c:pt idx="2" formatCode="General">
                  <c:v>39.049999999999997</c:v>
                </c:pt>
                <c:pt idx="3" formatCode="General">
                  <c:v>53.95</c:v>
                </c:pt>
                <c:pt idx="4" formatCode="General">
                  <c:v>68.849999999999994</c:v>
                </c:pt>
                <c:pt idx="5" formatCode="General">
                  <c:v>83.75</c:v>
                </c:pt>
                <c:pt idx="6" formatCode="General">
                  <c:v>98.65</c:v>
                </c:pt>
                <c:pt idx="7" formatCode="General">
                  <c:v>113.55</c:v>
                </c:pt>
              </c:numCache>
            </c:numRef>
          </c:cat>
          <c:val>
            <c:numRef>
              <c:f>Лист2!$D$3:$D$11</c:f>
              <c:numCache>
                <c:formatCode>General</c:formatCode>
                <c:ptCount val="9"/>
                <c:pt idx="0">
                  <c:v>0</c:v>
                </c:pt>
                <c:pt idx="1">
                  <c:v>2.5600000000000001E-2</c:v>
                </c:pt>
                <c:pt idx="2">
                  <c:v>6.4600000000000005E-2</c:v>
                </c:pt>
                <c:pt idx="3">
                  <c:v>0.10680000000000001</c:v>
                </c:pt>
                <c:pt idx="4">
                  <c:v>0.20369999999999999</c:v>
                </c:pt>
                <c:pt idx="5">
                  <c:v>0.32029999999999997</c:v>
                </c:pt>
                <c:pt idx="6">
                  <c:v>0.20910000000000001</c:v>
                </c:pt>
                <c:pt idx="7">
                  <c:v>0.1026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566264096"/>
        <c:axId val="-566279328"/>
      </c:lineChart>
      <c:catAx>
        <c:axId val="-56626409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800" b="1" i="0" u="none" strike="noStrike" baseline="0">
                    <a:solidFill>
                      <a:srgbClr val="000000"/>
                    </a:solidFill>
                    <a:latin typeface="Arial" pitchFamily="34" charset="0"/>
                    <a:ea typeface="Times New Roman CYR"/>
                    <a:cs typeface="Arial" pitchFamily="34" charset="0"/>
                  </a:defRPr>
                </a:pPr>
                <a:r>
                  <a:rPr lang="uz-Cyrl-UZ" sz="1800">
                    <a:latin typeface="Arial" pitchFamily="34" charset="0"/>
                    <a:cs typeface="Arial" pitchFamily="34" charset="0"/>
                  </a:rPr>
                  <a:t>Ишдан</a:t>
                </a:r>
                <a:r>
                  <a:rPr lang="uz-Cyrl-UZ" sz="1800" baseline="0">
                    <a:latin typeface="Arial" pitchFamily="34" charset="0"/>
                    <a:cs typeface="Arial" pitchFamily="34" charset="0"/>
                  </a:rPr>
                  <a:t> чиқишгача босиб ўтилган масофа</a:t>
                </a:r>
                <a:r>
                  <a:rPr lang="ru-RU" sz="1800">
                    <a:latin typeface="Arial" pitchFamily="34" charset="0"/>
                    <a:cs typeface="Arial" pitchFamily="34" charset="0"/>
                  </a:rPr>
                  <a:t>, минг км </a:t>
                </a:r>
              </a:p>
            </c:rich>
          </c:tx>
          <c:layout>
            <c:manualLayout>
              <c:xMode val="edge"/>
              <c:yMode val="edge"/>
              <c:x val="0.23142852330624447"/>
              <c:y val="0.91891867508408875"/>
            </c:manualLayout>
          </c:layout>
          <c:overlay val="0"/>
          <c:spPr>
            <a:noFill/>
            <a:ln w="33651">
              <a:noFill/>
            </a:ln>
          </c:spPr>
        </c:title>
        <c:numFmt formatCode="General" sourceLinked="1"/>
        <c:majorTickMark val="cross"/>
        <c:minorTickMark val="none"/>
        <c:tickLblPos val="nextTo"/>
        <c:spPr>
          <a:ln w="1682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800" b="0" i="0" u="none" strike="noStrike" baseline="0">
                <a:solidFill>
                  <a:srgbClr val="000000"/>
                </a:solidFill>
                <a:latin typeface="Times New Roman CYR"/>
                <a:ea typeface="Times New Roman CYR"/>
                <a:cs typeface="Times New Roman CYR"/>
              </a:defRPr>
            </a:pPr>
            <a:endParaRPr lang="ru-RU"/>
          </a:p>
        </c:txPr>
        <c:crossAx val="-566279328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-566279328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 algn="ctr">
                  <a:defRPr sz="1800" b="1" i="0" u="none" strike="noStrike" baseline="0">
                    <a:solidFill>
                      <a:srgbClr val="000000"/>
                    </a:solidFill>
                    <a:latin typeface="Arial" pitchFamily="34" charset="0"/>
                    <a:ea typeface="Times New Roman CYR"/>
                    <a:cs typeface="Arial" pitchFamily="34" charset="0"/>
                  </a:defRPr>
                </a:pPr>
                <a:r>
                  <a:rPr lang="ru-RU" sz="1800" dirty="0" err="1">
                    <a:latin typeface="Arial" pitchFamily="34" charset="0"/>
                    <a:cs typeface="Arial" pitchFamily="34" charset="0"/>
                  </a:rPr>
                  <a:t>Ишдан</a:t>
                </a:r>
                <a:r>
                  <a:rPr lang="ru-RU" sz="1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ru-RU" sz="1800" dirty="0" err="1">
                    <a:latin typeface="Arial" pitchFamily="34" charset="0"/>
                    <a:cs typeface="Arial" pitchFamily="34" charset="0"/>
                  </a:rPr>
                  <a:t>чиқишлар</a:t>
                </a:r>
                <a:r>
                  <a:rPr lang="ru-RU" sz="1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ru-RU" sz="1800" dirty="0" err="1">
                    <a:latin typeface="Arial" pitchFamily="34" charset="0"/>
                    <a:cs typeface="Arial" pitchFamily="34" charset="0"/>
                  </a:rPr>
                  <a:t>жадаллиги</a:t>
                </a:r>
                <a:endParaRPr lang="ru-RU" sz="1800" dirty="0">
                  <a:latin typeface="Arial" pitchFamily="34" charset="0"/>
                  <a:cs typeface="Arial" pitchFamily="34" charset="0"/>
                </a:endParaRPr>
              </a:p>
            </c:rich>
          </c:tx>
          <c:layout>
            <c:manualLayout>
              <c:xMode val="edge"/>
              <c:yMode val="edge"/>
              <c:x val="6.7167722044234823E-2"/>
              <c:y val="0.20933178403477765"/>
            </c:manualLayout>
          </c:layout>
          <c:overlay val="0"/>
          <c:spPr>
            <a:noFill/>
            <a:ln w="33651">
              <a:noFill/>
            </a:ln>
          </c:spPr>
        </c:title>
        <c:numFmt formatCode="General" sourceLinked="1"/>
        <c:majorTickMark val="cross"/>
        <c:minorTickMark val="none"/>
        <c:tickLblPos val="nextTo"/>
        <c:spPr>
          <a:ln w="1682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800" b="0" i="0" u="none" strike="noStrike" baseline="0">
                <a:solidFill>
                  <a:srgbClr val="000000"/>
                </a:solidFill>
                <a:latin typeface="Times New Roman CYR"/>
                <a:ea typeface="Times New Roman CYR"/>
                <a:cs typeface="Times New Roman CYR"/>
              </a:defRPr>
            </a:pPr>
            <a:endParaRPr lang="ru-RU"/>
          </a:p>
        </c:txPr>
        <c:crossAx val="-566264096"/>
        <c:crosses val="autoZero"/>
        <c:crossBetween val="midCat"/>
      </c:valAx>
      <c:spPr>
        <a:solidFill>
          <a:srgbClr val="FFFFFF"/>
        </a:solidFill>
        <a:ln w="16825">
          <a:solidFill>
            <a:srgbClr val="FFFFFF"/>
          </a:solidFill>
          <a:prstDash val="solid"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3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ru-RU"/>
    </a:p>
  </c:txPr>
  <c:externalData r:id="rId2">
    <c:autoUpdate val="0"/>
  </c:externalData>
  <c:userShapes r:id="rId3"/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0.24275</cdr:x>
      <cdr:y>0.78075</cdr:y>
    </cdr:from>
    <cdr:to>
      <cdr:x>0.6285</cdr:x>
      <cdr:y>0.84025</cdr:y>
    </cdr:to>
    <cdr:sp macro="" textlink="">
      <cdr:nvSpPr>
        <cdr:cNvPr id="8193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09268" y="2751558"/>
          <a:ext cx="1285994" cy="20969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000000" mc:Ignorable="a14" a14:legacySpreadsheetColorIndex="64"/>
              </a:solidFill>
            </a14:hiddenFill>
          </a:ext>
          <a:ext uri="{91240B29-F687-4F45-9708-019B960494DF}">
            <a14:hiddenLine xmlns:a14="http://schemas.microsoft.com/office/drawing/2010/main" w="1">
              <a:solidFill>
                <a:srgbClr xmlns:mc="http://schemas.openxmlformats.org/markup-compatibility/2006" val="FFFFFF" mc:Ignorable="a14" a14:legacySpreadsheetColorIndex="65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cdr:spPr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7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6.bin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9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1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3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4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5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6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17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19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1.w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5-MAVZU. TASODIFIY XATOLIKLAR NAZARIYASINING AYRIM TUSHUNCHALARI.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tx1"/>
                </a:solidFill>
              </a:rPr>
              <a:t>Lecture 5. </a:t>
            </a:r>
            <a:r>
              <a:rPr lang="en-US" sz="2000" dirty="0">
                <a:solidFill>
                  <a:schemeClr val="tx1"/>
                </a:solidFill>
              </a:rPr>
              <a:t>Some Concepts of Random Error Theory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1387261">
            <a:off x="465489" y="4781935"/>
            <a:ext cx="102932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Ma’ruza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maqsadi</a:t>
            </a:r>
            <a:r>
              <a:rPr lang="en-US" sz="2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uz-Cyrl-UZ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Tadqiqotlar </a:t>
            </a:r>
            <a:r>
              <a:rPr lang="uz-Cyrl-UZ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natijasida olingan statistik ma’lumotlarni tahlil qilish o’rganish.</a:t>
            </a: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ru-RU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0157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247650"/>
            <a:ext cx="10394707" cy="5126936"/>
          </a:xfrm>
        </p:spPr>
        <p:txBody>
          <a:bodyPr>
            <a:noAutofit/>
          </a:bodyPr>
          <a:lstStyle/>
          <a:p>
            <a: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/>
              <a:t>5-MAVZU. TASODIFIY XATOLIKLAR NAZARIYASINING AYRIM TUSHUNCHALARI.</a:t>
            </a: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/>
              <a:t>REJA: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1950" algn="l"/>
              </a:tabLst>
            </a:pPr>
            <a:r>
              <a:rPr lang="en-US" sz="2400" dirty="0"/>
              <a:t>1.	</a:t>
            </a:r>
            <a:r>
              <a:rPr lang="en-US" sz="2400" dirty="0" err="1"/>
              <a:t>Tasodifiy</a:t>
            </a:r>
            <a:r>
              <a:rPr lang="en-US" sz="2400" dirty="0"/>
              <a:t> </a:t>
            </a:r>
            <a:r>
              <a:rPr lang="en-US" sz="2400" dirty="0" err="1"/>
              <a:t>qiymatlar</a:t>
            </a:r>
            <a:r>
              <a:rPr lang="en-US" sz="2400" dirty="0"/>
              <a:t> </a:t>
            </a:r>
            <a:r>
              <a:rPr lang="en-US" sz="2400" dirty="0" err="1"/>
              <a:t>to’plamining</a:t>
            </a:r>
            <a:r>
              <a:rPr lang="en-US" sz="2400" dirty="0"/>
              <a:t> </a:t>
            </a:r>
            <a:r>
              <a:rPr lang="en-US" sz="2400" dirty="0" err="1"/>
              <a:t>sonli</a:t>
            </a:r>
            <a:r>
              <a:rPr lang="en-US" sz="2400" dirty="0"/>
              <a:t> </a:t>
            </a:r>
            <a:r>
              <a:rPr lang="en-US" sz="2400" dirty="0" err="1"/>
              <a:t>tavsiflari</a:t>
            </a:r>
            <a:r>
              <a:rPr lang="en-US" sz="2400" dirty="0"/>
              <a:t>.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1950" algn="l"/>
              </a:tabLst>
            </a:pPr>
            <a:r>
              <a:rPr lang="en-US" sz="2400" dirty="0"/>
              <a:t>2.	</a:t>
            </a:r>
            <a:r>
              <a:rPr lang="en-US" sz="2400" dirty="0" err="1"/>
              <a:t>Ishonchli</a:t>
            </a:r>
            <a:r>
              <a:rPr lang="en-US" sz="2400" dirty="0"/>
              <a:t> </a:t>
            </a:r>
            <a:r>
              <a:rPr lang="en-US" sz="2400" dirty="0" err="1"/>
              <a:t>intervalni</a:t>
            </a:r>
            <a:r>
              <a:rPr lang="en-US" sz="2400" dirty="0"/>
              <a:t> </a:t>
            </a:r>
            <a:r>
              <a:rPr lang="en-US" sz="2400" dirty="0" err="1"/>
              <a:t>aniqlash</a:t>
            </a:r>
            <a:r>
              <a:rPr lang="en-US" sz="2400" dirty="0"/>
              <a:t>. 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1950" algn="l"/>
              </a:tabLst>
            </a:pPr>
            <a:r>
              <a:rPr lang="en-US" sz="2400" dirty="0"/>
              <a:t>3.	</a:t>
            </a:r>
            <a:r>
              <a:rPr lang="en-US" sz="2400" dirty="0" err="1"/>
              <a:t>O’lchovlarning</a:t>
            </a:r>
            <a:r>
              <a:rPr lang="en-US" sz="2400" dirty="0"/>
              <a:t> </a:t>
            </a:r>
            <a:r>
              <a:rPr lang="en-US" sz="2400" dirty="0" err="1"/>
              <a:t>kerakli</a:t>
            </a:r>
            <a:r>
              <a:rPr lang="en-US" sz="2400" dirty="0"/>
              <a:t> </a:t>
            </a:r>
            <a:r>
              <a:rPr lang="en-US" sz="2400" dirty="0" err="1"/>
              <a:t>soni</a:t>
            </a:r>
            <a:r>
              <a:rPr lang="en-US" sz="2400" dirty="0"/>
              <a:t>. 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1950" algn="l"/>
              </a:tabLst>
            </a:pPr>
            <a:r>
              <a:rPr lang="en-US" sz="2400" dirty="0"/>
              <a:t>4.	</a:t>
            </a:r>
            <a:r>
              <a:rPr lang="en-US" sz="2400" dirty="0" err="1"/>
              <a:t>Ishonarli</a:t>
            </a:r>
            <a:r>
              <a:rPr lang="en-US" sz="2400" dirty="0"/>
              <a:t> </a:t>
            </a:r>
            <a:r>
              <a:rPr lang="en-US" sz="2400" dirty="0" err="1"/>
              <a:t>ehtimollikdagi</a:t>
            </a:r>
            <a:r>
              <a:rPr lang="en-US" sz="2400" dirty="0"/>
              <a:t> </a:t>
            </a:r>
            <a:r>
              <a:rPr lang="en-US" sz="2400" dirty="0" err="1"/>
              <a:t>tasodifiy</a:t>
            </a:r>
            <a:r>
              <a:rPr lang="en-US" sz="2400" dirty="0"/>
              <a:t> </a:t>
            </a:r>
            <a:r>
              <a:rPr lang="en-US" sz="2400" dirty="0" err="1"/>
              <a:t>xatolik</a:t>
            </a:r>
            <a:r>
              <a:rPr lang="en-US" sz="2400" dirty="0"/>
              <a:t> </a:t>
            </a:r>
            <a:r>
              <a:rPr lang="en-US" sz="2400" dirty="0" err="1"/>
              <a:t>olish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o’lchovlarning</a:t>
            </a:r>
            <a:r>
              <a:rPr lang="en-US" sz="2400" dirty="0"/>
              <a:t> </a:t>
            </a:r>
            <a:r>
              <a:rPr lang="en-US" sz="2400" dirty="0" err="1"/>
              <a:t>zarur</a:t>
            </a:r>
            <a:r>
              <a:rPr lang="en-US" sz="2400" dirty="0"/>
              <a:t> </a:t>
            </a:r>
            <a:r>
              <a:rPr lang="en-US" sz="2400" dirty="0" err="1"/>
              <a:t>soni</a:t>
            </a:r>
            <a:endParaRPr lang="en-US" sz="2400" dirty="0"/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 err="1" smtClean="0"/>
              <a:t>Tayanch</a:t>
            </a:r>
            <a:r>
              <a:rPr lang="en-US" sz="2400" dirty="0" smtClean="0"/>
              <a:t> </a:t>
            </a:r>
            <a:r>
              <a:rPr lang="en-US" sz="2400" dirty="0" err="1"/>
              <a:t>iboralar</a:t>
            </a:r>
            <a:r>
              <a:rPr lang="en-US" sz="2400" dirty="0"/>
              <a:t>: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i="1" cap="none" dirty="0" smtClean="0"/>
              <a:t> </a:t>
            </a:r>
            <a:r>
              <a:rPr lang="en-US" sz="2400" i="1" cap="none" dirty="0" err="1" smtClean="0"/>
              <a:t>tasodifiy</a:t>
            </a:r>
            <a:r>
              <a:rPr lang="en-US" sz="2400" i="1" cap="none" dirty="0" smtClean="0"/>
              <a:t> </a:t>
            </a:r>
            <a:r>
              <a:rPr lang="en-US" sz="2400" i="1" cap="none" dirty="0" err="1" smtClean="0"/>
              <a:t>sonlar</a:t>
            </a:r>
            <a:r>
              <a:rPr lang="en-US" sz="2400" i="1" cap="none" dirty="0" smtClean="0"/>
              <a:t>, </a:t>
            </a:r>
            <a:r>
              <a:rPr lang="en-US" sz="2400" i="1" cap="none" dirty="0" err="1" smtClean="0"/>
              <a:t>o’rtacha</a:t>
            </a:r>
            <a:r>
              <a:rPr lang="en-US" sz="2400" i="1" cap="none" dirty="0" smtClean="0"/>
              <a:t> </a:t>
            </a:r>
            <a:r>
              <a:rPr lang="en-US" sz="2400" i="1" cap="none" dirty="0" err="1" smtClean="0"/>
              <a:t>qiymat</a:t>
            </a:r>
            <a:r>
              <a:rPr lang="en-US" sz="2400" i="1" cap="none" dirty="0" smtClean="0"/>
              <a:t>, </a:t>
            </a:r>
            <a:r>
              <a:rPr lang="en-US" sz="2400" i="1" cap="none" dirty="0" err="1" smtClean="0"/>
              <a:t>dispertsiya</a:t>
            </a:r>
            <a:r>
              <a:rPr lang="en-US" sz="2400" i="1" cap="none" dirty="0" smtClean="0"/>
              <a:t>, </a:t>
            </a:r>
            <a:r>
              <a:rPr lang="en-US" sz="2400" i="1" cap="none" dirty="0" err="1" smtClean="0"/>
              <a:t>variatsiya</a:t>
            </a:r>
            <a:r>
              <a:rPr lang="en-US" sz="2400" i="1" cap="none" dirty="0" smtClean="0"/>
              <a:t> </a:t>
            </a:r>
            <a:r>
              <a:rPr lang="en-US" sz="2400" i="1" cap="none" dirty="0" err="1" smtClean="0"/>
              <a:t>koeffitsienti</a:t>
            </a:r>
            <a:r>
              <a:rPr lang="en-US" sz="2400" i="1" cap="none" dirty="0" smtClean="0"/>
              <a:t>, </a:t>
            </a:r>
            <a:r>
              <a:rPr lang="en-US" sz="2400" i="1" cap="none" dirty="0" err="1" smtClean="0"/>
              <a:t>styudent</a:t>
            </a:r>
            <a:r>
              <a:rPr lang="en-US" sz="2400" i="1" cap="none" dirty="0" smtClean="0"/>
              <a:t> </a:t>
            </a:r>
            <a:r>
              <a:rPr lang="en-US" sz="2400" i="1" cap="none" dirty="0" err="1" smtClean="0"/>
              <a:t>koeffitsienti</a:t>
            </a:r>
            <a:r>
              <a:rPr lang="en-US" sz="2400" i="1" cap="none" dirty="0" smtClean="0"/>
              <a:t> 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 err="1"/>
              <a:t>Ma’ruza</a:t>
            </a:r>
            <a:r>
              <a:rPr lang="en-US" sz="2400" dirty="0"/>
              <a:t> </a:t>
            </a:r>
            <a:r>
              <a:rPr lang="en-US" sz="2400" dirty="0" err="1"/>
              <a:t>maqsadi</a:t>
            </a:r>
            <a:r>
              <a:rPr lang="en-US" sz="2400" dirty="0"/>
              <a:t>: </a:t>
            </a:r>
            <a:r>
              <a:rPr lang="en-US" sz="2400" i="1" dirty="0" err="1"/>
              <a:t>Tadqiqotlar</a:t>
            </a:r>
            <a:r>
              <a:rPr lang="en-US" sz="2400" i="1" dirty="0"/>
              <a:t> </a:t>
            </a:r>
            <a:r>
              <a:rPr lang="en-US" sz="2400" i="1" dirty="0" err="1"/>
              <a:t>natijasida</a:t>
            </a:r>
            <a:r>
              <a:rPr lang="en-US" sz="2400" i="1" dirty="0"/>
              <a:t> </a:t>
            </a:r>
            <a:r>
              <a:rPr lang="en-US" sz="2400" i="1" dirty="0" err="1"/>
              <a:t>olingan</a:t>
            </a:r>
            <a:r>
              <a:rPr lang="en-US" sz="2400" i="1" dirty="0"/>
              <a:t> </a:t>
            </a:r>
            <a:r>
              <a:rPr lang="en-US" sz="2400" i="1" dirty="0" err="1"/>
              <a:t>statistik</a:t>
            </a:r>
            <a:r>
              <a:rPr lang="en-US" sz="2400" i="1" dirty="0"/>
              <a:t> </a:t>
            </a:r>
            <a:r>
              <a:rPr lang="en-US" sz="2400" i="1" dirty="0" err="1"/>
              <a:t>ma’lumotlarni</a:t>
            </a:r>
            <a:r>
              <a:rPr lang="en-US" sz="2400" i="1" dirty="0"/>
              <a:t> </a:t>
            </a:r>
            <a:r>
              <a:rPr lang="en-US" sz="2400" i="1" dirty="0" err="1"/>
              <a:t>tahlil</a:t>
            </a:r>
            <a:r>
              <a:rPr lang="en-US" sz="2400" i="1" dirty="0"/>
              <a:t> </a:t>
            </a:r>
            <a:r>
              <a:rPr lang="en-US" sz="2400" i="1" dirty="0" err="1"/>
              <a:t>qilish</a:t>
            </a:r>
            <a:r>
              <a:rPr lang="en-US" sz="2400" i="1" dirty="0"/>
              <a:t> </a:t>
            </a:r>
            <a:r>
              <a:rPr lang="en-US" sz="2400" i="1" dirty="0" err="1"/>
              <a:t>o’rganish</a:t>
            </a:r>
            <a:r>
              <a:rPr lang="en-US" sz="2400" i="1" dirty="0"/>
              <a:t>.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1814987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95276"/>
            <a:ext cx="10396882" cy="1123949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US" sz="4000" dirty="0"/>
              <a:t>1.	TASODIFIY QIYMATLAR TO’PLAMINING SONLI TAVSIFLARI.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419225"/>
            <a:ext cx="10394707" cy="3955361"/>
          </a:xfrm>
        </p:spPr>
        <p:txBody>
          <a:bodyPr>
            <a:noAutofit/>
          </a:bodyPr>
          <a:lstStyle/>
          <a:p>
            <a:pPr marL="0" indent="542925" algn="just">
              <a:buNone/>
            </a:pPr>
            <a:r>
              <a:rPr lang="en-US" sz="2600" dirty="0" err="1"/>
              <a:t>Asosiy</a:t>
            </a:r>
            <a:r>
              <a:rPr lang="en-US" sz="2600" dirty="0"/>
              <a:t> </a:t>
            </a:r>
            <a:r>
              <a:rPr lang="en-US" sz="2600" dirty="0" err="1"/>
              <a:t>sonli</a:t>
            </a:r>
            <a:r>
              <a:rPr lang="en-US" sz="2600" dirty="0"/>
              <a:t> </a:t>
            </a:r>
            <a:r>
              <a:rPr lang="en-US" sz="2600" dirty="0" err="1"/>
              <a:t>tavsiflarni</a:t>
            </a:r>
            <a:r>
              <a:rPr lang="en-US" sz="2600" dirty="0"/>
              <a:t> </a:t>
            </a:r>
            <a:r>
              <a:rPr lang="en-US" sz="2600" dirty="0" err="1"/>
              <a:t>aniqlashdan</a:t>
            </a:r>
            <a:r>
              <a:rPr lang="en-US" sz="2600" dirty="0"/>
              <a:t> </a:t>
            </a:r>
            <a:r>
              <a:rPr lang="en-US" sz="2600" dirty="0" err="1"/>
              <a:t>oldin</a:t>
            </a:r>
            <a:r>
              <a:rPr lang="en-US" sz="2600" dirty="0"/>
              <a:t> </a:t>
            </a:r>
            <a:r>
              <a:rPr lang="en-US" sz="2600" dirty="0" err="1"/>
              <a:t>hisoblashlarni</a:t>
            </a:r>
            <a:r>
              <a:rPr lang="en-US" sz="2600" dirty="0"/>
              <a:t> </a:t>
            </a:r>
            <a:r>
              <a:rPr lang="en-US" sz="2600" dirty="0" err="1"/>
              <a:t>soddalashtirish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tezlashtirish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qiymatlarga</a:t>
            </a:r>
            <a:r>
              <a:rPr lang="en-US" sz="2600" dirty="0"/>
              <a:t> </a:t>
            </a:r>
            <a:r>
              <a:rPr lang="en-US" sz="2600" dirty="0" err="1"/>
              <a:t>dastlabki</a:t>
            </a:r>
            <a:r>
              <a:rPr lang="en-US" sz="2600" dirty="0"/>
              <a:t> </a:t>
            </a:r>
            <a:r>
              <a:rPr lang="en-US" sz="2600" dirty="0" err="1"/>
              <a:t>ishlov</a:t>
            </a:r>
            <a:r>
              <a:rPr lang="en-US" sz="2600" dirty="0"/>
              <a:t> </a:t>
            </a:r>
            <a:r>
              <a:rPr lang="en-US" sz="2600" dirty="0" err="1"/>
              <a:t>beriladi</a:t>
            </a:r>
            <a:r>
              <a:rPr lang="en-US" sz="2600" dirty="0"/>
              <a:t>. </a:t>
            </a:r>
            <a:r>
              <a:rPr lang="en-US" sz="2600" dirty="0" err="1"/>
              <a:t>Bunday</a:t>
            </a:r>
            <a:r>
              <a:rPr lang="en-US" sz="2600" dirty="0"/>
              <a:t> </a:t>
            </a:r>
            <a:r>
              <a:rPr lang="en-US" sz="2600" dirty="0" err="1"/>
              <a:t>ishlov</a:t>
            </a:r>
            <a:r>
              <a:rPr lang="en-US" sz="2600" dirty="0"/>
              <a:t> </a:t>
            </a:r>
            <a:r>
              <a:rPr lang="en-US" sz="2600" dirty="0" err="1"/>
              <a:t>quyidagilardan</a:t>
            </a:r>
            <a:r>
              <a:rPr lang="en-US" sz="2600" dirty="0"/>
              <a:t> </a:t>
            </a:r>
            <a:r>
              <a:rPr lang="en-US" sz="2600" dirty="0" err="1"/>
              <a:t>iborat</a:t>
            </a:r>
            <a:r>
              <a:rPr lang="en-US" sz="2600" dirty="0"/>
              <a:t>:</a:t>
            </a:r>
          </a:p>
          <a:p>
            <a:pPr marL="0" indent="542925" algn="just">
              <a:buNone/>
            </a:pPr>
            <a:r>
              <a:rPr lang="en-US" sz="2600" dirty="0"/>
              <a:t>1.	Agar </a:t>
            </a:r>
            <a:r>
              <a:rPr lang="en-US" sz="2600" dirty="0" err="1"/>
              <a:t>tajriba</a:t>
            </a:r>
            <a:r>
              <a:rPr lang="en-US" sz="2600" dirty="0"/>
              <a:t> </a:t>
            </a:r>
            <a:r>
              <a:rPr lang="en-US" sz="2600" dirty="0" err="1"/>
              <a:t>natijalari</a:t>
            </a:r>
            <a:r>
              <a:rPr lang="en-US" sz="2600" dirty="0"/>
              <a:t> </a:t>
            </a:r>
            <a:r>
              <a:rPr lang="en-US" sz="2600" dirty="0" err="1"/>
              <a:t>kasr</a:t>
            </a:r>
            <a:r>
              <a:rPr lang="en-US" sz="2600" dirty="0"/>
              <a:t> </a:t>
            </a:r>
            <a:r>
              <a:rPr lang="en-US" sz="2600" dirty="0" err="1"/>
              <a:t>sonlar</a:t>
            </a:r>
            <a:r>
              <a:rPr lang="en-US" sz="2600" dirty="0"/>
              <a:t> </a:t>
            </a:r>
            <a:r>
              <a:rPr lang="en-US" sz="2600" dirty="0" err="1"/>
              <a:t>ko’rinishida</a:t>
            </a:r>
            <a:r>
              <a:rPr lang="en-US" sz="2600" dirty="0"/>
              <a:t> </a:t>
            </a:r>
            <a:r>
              <a:rPr lang="en-US" sz="2600" dirty="0" err="1"/>
              <a:t>bo’lsa</a:t>
            </a:r>
            <a:r>
              <a:rPr lang="en-US" sz="2600" dirty="0"/>
              <a:t>, </a:t>
            </a:r>
            <a:r>
              <a:rPr lang="en-US" sz="2600" dirty="0" err="1"/>
              <a:t>ular</a:t>
            </a:r>
            <a:r>
              <a:rPr lang="en-US" sz="2600" dirty="0"/>
              <a:t> </a:t>
            </a:r>
            <a:r>
              <a:rPr lang="en-US" sz="2600" dirty="0" err="1"/>
              <a:t>ma’lum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doimiy</a:t>
            </a:r>
            <a:r>
              <a:rPr lang="en-US" sz="2600" dirty="0"/>
              <a:t> </a:t>
            </a:r>
            <a:r>
              <a:rPr lang="en-US" sz="2600" dirty="0" err="1"/>
              <a:t>songa</a:t>
            </a:r>
            <a:r>
              <a:rPr lang="en-US" sz="2600" dirty="0"/>
              <a:t> </a:t>
            </a:r>
            <a:r>
              <a:rPr lang="en-US" sz="2600" dirty="0" err="1"/>
              <a:t>ko’paytirilib</a:t>
            </a:r>
            <a:r>
              <a:rPr lang="en-US" sz="2600" dirty="0"/>
              <a:t> </a:t>
            </a:r>
            <a:r>
              <a:rPr lang="en-US" sz="2600" dirty="0" err="1"/>
              <a:t>butun</a:t>
            </a:r>
            <a:r>
              <a:rPr lang="en-US" sz="2600" dirty="0"/>
              <a:t> </a:t>
            </a:r>
            <a:r>
              <a:rPr lang="en-US" sz="2600" dirty="0" err="1"/>
              <a:t>sonlarga</a:t>
            </a:r>
            <a:r>
              <a:rPr lang="en-US" sz="2600" dirty="0"/>
              <a:t> </a:t>
            </a:r>
            <a:r>
              <a:rPr lang="en-US" sz="2600" dirty="0" err="1"/>
              <a:t>aylantiriladi</a:t>
            </a:r>
            <a:r>
              <a:rPr lang="en-US" sz="2600" dirty="0"/>
              <a:t>.</a:t>
            </a:r>
          </a:p>
          <a:p>
            <a:pPr marL="0" indent="542925" algn="just">
              <a:buNone/>
            </a:pPr>
            <a:r>
              <a:rPr lang="en-US" sz="2600" dirty="0"/>
              <a:t>2.	Agar </a:t>
            </a:r>
            <a:r>
              <a:rPr lang="en-US" sz="2600" dirty="0" err="1"/>
              <a:t>qiymatlar</a:t>
            </a:r>
            <a:r>
              <a:rPr lang="en-US" sz="2600" dirty="0"/>
              <a:t> </a:t>
            </a:r>
            <a:r>
              <a:rPr lang="en-US" sz="2600" dirty="0" err="1"/>
              <a:t>ko’p</a:t>
            </a:r>
            <a:r>
              <a:rPr lang="en-US" sz="2600" dirty="0"/>
              <a:t> </a:t>
            </a:r>
            <a:r>
              <a:rPr lang="en-US" sz="2600" dirty="0" err="1"/>
              <a:t>sonli</a:t>
            </a:r>
            <a:r>
              <a:rPr lang="en-US" sz="2600" dirty="0"/>
              <a:t> </a:t>
            </a:r>
            <a:r>
              <a:rPr lang="en-US" sz="2600" dirty="0" err="1"/>
              <a:t>bo’lib</a:t>
            </a:r>
            <a:r>
              <a:rPr lang="en-US" sz="2600" dirty="0"/>
              <a:t>, </a:t>
            </a:r>
            <a:r>
              <a:rPr lang="en-US" sz="2600" dirty="0" err="1"/>
              <a:t>bir-biridan</a:t>
            </a:r>
            <a:r>
              <a:rPr lang="en-US" sz="2600" dirty="0"/>
              <a:t> </a:t>
            </a:r>
            <a:r>
              <a:rPr lang="en-US" sz="2600" dirty="0" err="1"/>
              <a:t>faqat</a:t>
            </a:r>
            <a:r>
              <a:rPr lang="en-US" sz="2600" dirty="0"/>
              <a:t> </a:t>
            </a:r>
            <a:r>
              <a:rPr lang="en-US" sz="2600" dirty="0" err="1"/>
              <a:t>oxirgi</a:t>
            </a:r>
            <a:r>
              <a:rPr lang="en-US" sz="2600" dirty="0"/>
              <a:t> </a:t>
            </a:r>
            <a:r>
              <a:rPr lang="en-US" sz="2600" dirty="0" err="1"/>
              <a:t>sonlari</a:t>
            </a:r>
            <a:r>
              <a:rPr lang="en-US" sz="2600" dirty="0"/>
              <a:t> </a:t>
            </a:r>
            <a:r>
              <a:rPr lang="en-US" sz="2600" dirty="0" err="1"/>
              <a:t>bilangina</a:t>
            </a:r>
            <a:r>
              <a:rPr lang="en-US" sz="2600" dirty="0"/>
              <a:t> </a:t>
            </a:r>
            <a:r>
              <a:rPr lang="en-US" sz="2600" dirty="0" err="1"/>
              <a:t>farqlansa</a:t>
            </a:r>
            <a:r>
              <a:rPr lang="en-US" sz="2600" dirty="0"/>
              <a:t>, u </a:t>
            </a:r>
            <a:r>
              <a:rPr lang="en-US" sz="2600" dirty="0" err="1"/>
              <a:t>sonlarning</a:t>
            </a:r>
            <a:r>
              <a:rPr lang="en-US" sz="2600" dirty="0"/>
              <a:t> </a:t>
            </a:r>
            <a:r>
              <a:rPr lang="en-US" sz="2600" dirty="0" err="1"/>
              <a:t>doimiy</a:t>
            </a:r>
            <a:r>
              <a:rPr lang="en-US" sz="2600" dirty="0"/>
              <a:t> </a:t>
            </a:r>
            <a:r>
              <a:rPr lang="en-US" sz="2600" dirty="0" err="1"/>
              <a:t>qismini</a:t>
            </a:r>
            <a:r>
              <a:rPr lang="en-US" sz="2600" dirty="0"/>
              <a:t> </a:t>
            </a:r>
            <a:r>
              <a:rPr lang="en-US" sz="2600" dirty="0" err="1"/>
              <a:t>olib</a:t>
            </a:r>
            <a:r>
              <a:rPr lang="en-US" sz="2600" dirty="0"/>
              <a:t> </a:t>
            </a:r>
            <a:r>
              <a:rPr lang="en-US" sz="2600" dirty="0" err="1"/>
              <a:t>qo’yish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 smtClean="0"/>
              <a:t>.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193602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371476"/>
            <a:ext cx="10394707" cy="5003110"/>
          </a:xfrm>
        </p:spPr>
        <p:txBody>
          <a:bodyPr>
            <a:noAutofit/>
          </a:bodyPr>
          <a:lstStyle/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/>
              <a:t>Masala. </a:t>
            </a:r>
            <a:r>
              <a:rPr lang="en-US" sz="2600" dirty="0" err="1"/>
              <a:t>O’lchov</a:t>
            </a:r>
            <a:r>
              <a:rPr lang="en-US" sz="2600" dirty="0"/>
              <a:t> </a:t>
            </a:r>
            <a:r>
              <a:rPr lang="en-US" sz="2600" dirty="0" err="1"/>
              <a:t>natijasida</a:t>
            </a:r>
            <a:r>
              <a:rPr lang="en-US" sz="2600" dirty="0"/>
              <a:t> </a:t>
            </a:r>
            <a:r>
              <a:rPr lang="en-US" sz="2600" dirty="0" err="1"/>
              <a:t>quyidagi</a:t>
            </a:r>
            <a:r>
              <a:rPr lang="en-US" sz="2600" dirty="0"/>
              <a:t> </a:t>
            </a:r>
            <a:r>
              <a:rPr lang="en-US" sz="2600" dirty="0" err="1"/>
              <a:t>qiymatlar</a:t>
            </a:r>
            <a:r>
              <a:rPr lang="en-US" sz="2600" dirty="0"/>
              <a:t> </a:t>
            </a:r>
            <a:r>
              <a:rPr lang="en-US" sz="2600" dirty="0" err="1"/>
              <a:t>olindi</a:t>
            </a:r>
            <a:r>
              <a:rPr lang="en-US" sz="2600" dirty="0"/>
              <a:t>: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/>
              <a:t>8,35; 8,09; 8,93; 8,64; 8,37; 8,71; 8,19; 8,24; 8,64; 8,32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/>
              <a:t>Bu </a:t>
            </a:r>
            <a:r>
              <a:rPr lang="en-US" sz="2600" dirty="0" err="1"/>
              <a:t>sonlarni</a:t>
            </a:r>
            <a:r>
              <a:rPr lang="en-US" sz="2600" dirty="0"/>
              <a:t> 100 </a:t>
            </a:r>
            <a:r>
              <a:rPr lang="en-US" sz="2600" dirty="0" err="1"/>
              <a:t>ga</a:t>
            </a:r>
            <a:r>
              <a:rPr lang="en-US" sz="2600" dirty="0"/>
              <a:t> </a:t>
            </a:r>
            <a:r>
              <a:rPr lang="en-US" sz="2600" dirty="0" err="1"/>
              <a:t>ko’paytirib</a:t>
            </a:r>
            <a:r>
              <a:rPr lang="en-US" sz="2600" dirty="0"/>
              <a:t>, </a:t>
            </a:r>
            <a:r>
              <a:rPr lang="en-US" sz="2600" dirty="0" err="1"/>
              <a:t>so’ngra</a:t>
            </a:r>
            <a:r>
              <a:rPr lang="en-US" sz="2600" dirty="0"/>
              <a:t> 800 </a:t>
            </a:r>
            <a:r>
              <a:rPr lang="en-US" sz="2600" dirty="0" err="1"/>
              <a:t>ni</a:t>
            </a:r>
            <a:r>
              <a:rPr lang="en-US" sz="2600" dirty="0"/>
              <a:t> </a:t>
            </a:r>
            <a:r>
              <a:rPr lang="en-US" sz="2600" dirty="0" err="1"/>
              <a:t>ayirib</a:t>
            </a:r>
            <a:r>
              <a:rPr lang="en-US" sz="2600" dirty="0"/>
              <a:t> </a:t>
            </a:r>
            <a:r>
              <a:rPr lang="en-US" sz="2600" dirty="0" err="1"/>
              <a:t>quyidagi</a:t>
            </a:r>
            <a:r>
              <a:rPr lang="en-US" sz="2600" dirty="0"/>
              <a:t> </a:t>
            </a:r>
            <a:r>
              <a:rPr lang="en-US" sz="2600" dirty="0" err="1"/>
              <a:t>ko’rinishga</a:t>
            </a:r>
            <a:r>
              <a:rPr lang="en-US" sz="2600" dirty="0"/>
              <a:t> </a:t>
            </a:r>
            <a:r>
              <a:rPr lang="en-US" sz="2600" dirty="0" err="1"/>
              <a:t>keltirish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: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/>
              <a:t>35, 9, 93, 64, 37, 71, 19, 24, 64, 32.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/>
              <a:t>Bu </a:t>
            </a:r>
            <a:r>
              <a:rPr lang="en-US" sz="2600" dirty="0" err="1"/>
              <a:t>to’plamning</a:t>
            </a:r>
            <a:r>
              <a:rPr lang="en-US" sz="2600" dirty="0"/>
              <a:t> </a:t>
            </a:r>
            <a:r>
              <a:rPr lang="en-US" sz="2600" dirty="0" err="1"/>
              <a:t>o’rtacha</a:t>
            </a:r>
            <a:r>
              <a:rPr lang="en-US" sz="2600" dirty="0"/>
              <a:t> </a:t>
            </a:r>
            <a:r>
              <a:rPr lang="en-US" sz="2600" dirty="0" err="1"/>
              <a:t>qiymati</a:t>
            </a:r>
            <a:r>
              <a:rPr lang="en-US" sz="2600" dirty="0"/>
              <a:t> </a:t>
            </a:r>
            <a:r>
              <a:rPr lang="en-US" sz="2600" dirty="0" err="1"/>
              <a:t>hisoblangandan</a:t>
            </a:r>
            <a:r>
              <a:rPr lang="en-US" sz="2600" dirty="0"/>
              <a:t> </a:t>
            </a:r>
            <a:r>
              <a:rPr lang="en-US" sz="2600" dirty="0" err="1"/>
              <a:t>so’ng</a:t>
            </a:r>
            <a:r>
              <a:rPr lang="en-US" sz="2600" dirty="0"/>
              <a:t> 800 </a:t>
            </a:r>
            <a:r>
              <a:rPr lang="en-US" sz="2600" dirty="0" err="1"/>
              <a:t>ni</a:t>
            </a:r>
            <a:r>
              <a:rPr lang="en-US" sz="2600" dirty="0"/>
              <a:t> </a:t>
            </a:r>
            <a:r>
              <a:rPr lang="en-US" sz="2600" dirty="0" err="1"/>
              <a:t>qo’shib</a:t>
            </a:r>
            <a:r>
              <a:rPr lang="en-US" sz="2600" dirty="0"/>
              <a:t> 100 </a:t>
            </a:r>
            <a:r>
              <a:rPr lang="en-US" sz="2600" dirty="0" err="1"/>
              <a:t>ga</a:t>
            </a:r>
            <a:r>
              <a:rPr lang="en-US" sz="2600" dirty="0"/>
              <a:t> </a:t>
            </a:r>
            <a:r>
              <a:rPr lang="en-US" sz="2600" dirty="0" err="1"/>
              <a:t>bo’linadi</a:t>
            </a:r>
            <a:r>
              <a:rPr lang="en-US" sz="2600" dirty="0"/>
              <a:t>.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qiymatlarning</a:t>
            </a:r>
            <a:r>
              <a:rPr lang="en-US" sz="2600" dirty="0"/>
              <a:t> </a:t>
            </a:r>
            <a:r>
              <a:rPr lang="en-US" sz="2600" dirty="0" err="1"/>
              <a:t>asosiy</a:t>
            </a:r>
            <a:r>
              <a:rPr lang="en-US" sz="2600" dirty="0"/>
              <a:t> </a:t>
            </a:r>
            <a:r>
              <a:rPr lang="en-US" sz="2600" dirty="0" err="1"/>
              <a:t>sonli</a:t>
            </a:r>
            <a:r>
              <a:rPr lang="en-US" sz="2600" dirty="0"/>
              <a:t> </a:t>
            </a:r>
            <a:r>
              <a:rPr lang="en-US" sz="2600" dirty="0" err="1"/>
              <a:t>tavsiflariga</a:t>
            </a:r>
            <a:r>
              <a:rPr lang="en-US" sz="2600" dirty="0"/>
              <a:t> </a:t>
            </a:r>
            <a:r>
              <a:rPr lang="en-US" sz="2600" dirty="0" err="1"/>
              <a:t>quyidagilar</a:t>
            </a:r>
            <a:r>
              <a:rPr lang="en-US" sz="2600" dirty="0"/>
              <a:t> </a:t>
            </a:r>
            <a:r>
              <a:rPr lang="en-US" sz="2600" dirty="0" err="1"/>
              <a:t>kiradi</a:t>
            </a:r>
            <a:r>
              <a:rPr lang="en-US" sz="2600" dirty="0"/>
              <a:t>: </a:t>
            </a:r>
            <a:r>
              <a:rPr lang="en-US" sz="2600" dirty="0" err="1"/>
              <a:t>o’rtacha</a:t>
            </a:r>
            <a:r>
              <a:rPr lang="en-US" sz="2600" dirty="0"/>
              <a:t> </a:t>
            </a:r>
            <a:r>
              <a:rPr lang="en-US" sz="2600" dirty="0" err="1"/>
              <a:t>qiymat</a:t>
            </a:r>
            <a:r>
              <a:rPr lang="en-US" sz="2600" dirty="0"/>
              <a:t>, </a:t>
            </a:r>
            <a:r>
              <a:rPr lang="en-US" sz="2600" dirty="0" err="1"/>
              <a:t>dispersiya</a:t>
            </a:r>
            <a:r>
              <a:rPr lang="en-US" sz="2600" dirty="0"/>
              <a:t>, </a:t>
            </a:r>
            <a:r>
              <a:rPr lang="en-US" sz="2600" dirty="0" err="1"/>
              <a:t>variatsiya</a:t>
            </a:r>
            <a:r>
              <a:rPr lang="en-US" sz="2600" dirty="0"/>
              <a:t> </a:t>
            </a:r>
            <a:r>
              <a:rPr lang="en-US" sz="2600" dirty="0" err="1"/>
              <a:t>koeffitsienti</a:t>
            </a:r>
            <a:r>
              <a:rPr lang="en-US" sz="2600" dirty="0" smtClean="0"/>
              <a:t>.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8730488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371476"/>
            <a:ext cx="10394707" cy="5003110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 err="1"/>
              <a:t>O’rtacha</a:t>
            </a:r>
            <a:r>
              <a:rPr lang="en-US" sz="2600" dirty="0"/>
              <a:t> </a:t>
            </a:r>
            <a:r>
              <a:rPr lang="en-US" sz="2600" dirty="0" err="1"/>
              <a:t>qiymat</a:t>
            </a:r>
            <a:r>
              <a:rPr lang="en-US" sz="2600" dirty="0"/>
              <a:t> – </a:t>
            </a: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qiymatlar</a:t>
            </a:r>
            <a:r>
              <a:rPr lang="en-US" sz="2600" dirty="0"/>
              <a:t> </a:t>
            </a:r>
            <a:r>
              <a:rPr lang="en-US" sz="2600" dirty="0" err="1"/>
              <a:t>taqsimotining</a:t>
            </a:r>
            <a:r>
              <a:rPr lang="en-US" sz="2600" dirty="0"/>
              <a:t> </a:t>
            </a:r>
            <a:r>
              <a:rPr lang="en-US" sz="2600" dirty="0" err="1"/>
              <a:t>markazini</a:t>
            </a:r>
            <a:r>
              <a:rPr lang="en-US" sz="2600" dirty="0"/>
              <a:t> </a:t>
            </a:r>
            <a:r>
              <a:rPr lang="en-US" sz="2600" dirty="0" err="1"/>
              <a:t>aniqlaydi</a:t>
            </a:r>
            <a:r>
              <a:rPr lang="en-US" sz="2600" dirty="0"/>
              <a:t>. Bu </a:t>
            </a:r>
            <a:r>
              <a:rPr lang="en-US" sz="2600" dirty="0" err="1"/>
              <a:t>markaz</a:t>
            </a:r>
            <a:r>
              <a:rPr lang="en-US" sz="2600" dirty="0"/>
              <a:t> </a:t>
            </a:r>
            <a:r>
              <a:rPr lang="en-US" sz="2600" dirty="0" err="1"/>
              <a:t>atrofida</a:t>
            </a:r>
            <a:r>
              <a:rPr lang="en-US" sz="2600" dirty="0"/>
              <a:t> </a:t>
            </a:r>
            <a:r>
              <a:rPr lang="en-US" sz="2600" dirty="0" err="1"/>
              <a:t>qiymatlarning</a:t>
            </a:r>
            <a:r>
              <a:rPr lang="en-US" sz="2600" dirty="0"/>
              <a:t> </a:t>
            </a:r>
            <a:r>
              <a:rPr lang="en-US" sz="2600" dirty="0" err="1"/>
              <a:t>asosiy</a:t>
            </a:r>
            <a:r>
              <a:rPr lang="en-US" sz="2600" dirty="0"/>
              <a:t> </a:t>
            </a:r>
            <a:r>
              <a:rPr lang="en-US" sz="2600" dirty="0" err="1"/>
              <a:t>qismi</a:t>
            </a:r>
            <a:r>
              <a:rPr lang="en-US" sz="2600" dirty="0"/>
              <a:t> </a:t>
            </a:r>
            <a:r>
              <a:rPr lang="en-US" sz="2600" dirty="0" err="1"/>
              <a:t>jamlanadi</a:t>
            </a:r>
            <a:r>
              <a:rPr lang="en-US" sz="2600" dirty="0"/>
              <a:t>. Bu </a:t>
            </a:r>
            <a:r>
              <a:rPr lang="en-US" sz="2600" dirty="0" err="1"/>
              <a:t>tavsif</a:t>
            </a:r>
            <a:r>
              <a:rPr lang="en-US" sz="2600" dirty="0"/>
              <a:t> (1.14) formula </a:t>
            </a:r>
            <a:r>
              <a:rPr lang="en-US" sz="2600" dirty="0" err="1"/>
              <a:t>bo’yicha</a:t>
            </a:r>
            <a:r>
              <a:rPr lang="en-US" sz="2600" dirty="0"/>
              <a:t> </a:t>
            </a:r>
            <a:r>
              <a:rPr lang="en-US" sz="2600" dirty="0" err="1"/>
              <a:t>hisoblanadi</a:t>
            </a:r>
            <a:r>
              <a:rPr lang="en-US" sz="2600" dirty="0"/>
              <a:t>.</a:t>
            </a:r>
          </a:p>
          <a:p>
            <a:pPr marL="0" indent="447675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 err="1"/>
              <a:t>Dispersiya</a:t>
            </a:r>
            <a:r>
              <a:rPr lang="en-US" sz="2600" dirty="0"/>
              <a:t> – </a:t>
            </a:r>
            <a:r>
              <a:rPr lang="en-US" sz="2600" dirty="0" err="1"/>
              <a:t>taqsimot</a:t>
            </a:r>
            <a:r>
              <a:rPr lang="en-US" sz="2600" dirty="0"/>
              <a:t> </a:t>
            </a:r>
            <a:r>
              <a:rPr lang="en-US" sz="2600" dirty="0" err="1"/>
              <a:t>markazi</a:t>
            </a:r>
            <a:r>
              <a:rPr lang="en-US" sz="2600" dirty="0"/>
              <a:t> </a:t>
            </a:r>
            <a:r>
              <a:rPr lang="en-US" sz="2600" dirty="0" err="1"/>
              <a:t>atrofida</a:t>
            </a:r>
            <a:r>
              <a:rPr lang="en-US" sz="2600" dirty="0"/>
              <a:t> </a:t>
            </a: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qiymatlar</a:t>
            </a:r>
            <a:r>
              <a:rPr lang="en-US" sz="2600" dirty="0"/>
              <a:t> </a:t>
            </a:r>
            <a:r>
              <a:rPr lang="en-US" sz="2600" dirty="0" err="1"/>
              <a:t>tarqalishining</a:t>
            </a:r>
            <a:r>
              <a:rPr lang="en-US" sz="2600" dirty="0"/>
              <a:t> </a:t>
            </a:r>
            <a:r>
              <a:rPr lang="en-US" sz="2600" dirty="0" err="1"/>
              <a:t>ab-solyut</a:t>
            </a:r>
            <a:r>
              <a:rPr lang="en-US" sz="2600" dirty="0"/>
              <a:t> </a:t>
            </a:r>
            <a:r>
              <a:rPr lang="en-US" sz="2600" dirty="0" err="1"/>
              <a:t>tavsifidir</a:t>
            </a:r>
            <a:r>
              <a:rPr lang="en-US" sz="2600" dirty="0"/>
              <a:t>. </a:t>
            </a:r>
            <a:r>
              <a:rPr lang="en-US" sz="2600" dirty="0" err="1"/>
              <a:t>Dispersiya</a:t>
            </a:r>
            <a:r>
              <a:rPr lang="en-US" sz="2600" dirty="0"/>
              <a:t> </a:t>
            </a:r>
            <a:r>
              <a:rPr lang="en-US" sz="2600" dirty="0" err="1"/>
              <a:t>quyidagi</a:t>
            </a:r>
            <a:r>
              <a:rPr lang="en-US" sz="2600" dirty="0"/>
              <a:t> formula </a:t>
            </a:r>
            <a:r>
              <a:rPr lang="en-US" sz="2600" dirty="0" err="1"/>
              <a:t>bo’yicha</a:t>
            </a:r>
            <a:r>
              <a:rPr lang="en-US" sz="2600" dirty="0"/>
              <a:t> </a:t>
            </a:r>
            <a:r>
              <a:rPr lang="en-US" sz="2600" dirty="0" err="1"/>
              <a:t>hisoblanadi</a:t>
            </a:r>
            <a:r>
              <a:rPr lang="en-US" sz="2600" dirty="0"/>
              <a:t>:</a:t>
            </a:r>
          </a:p>
          <a:p>
            <a:pPr marL="0" indent="447675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/>
              <a:t>D{Y} =  </a:t>
            </a:r>
            <a:r>
              <a:rPr lang="en-US" sz="2600" dirty="0" smtClean="0"/>
              <a:t>                 (</a:t>
            </a:r>
            <a:r>
              <a:rPr lang="en-US" sz="2600" dirty="0"/>
              <a:t>Yi –  </a:t>
            </a:r>
            <a:r>
              <a:rPr lang="en-US" sz="2600" dirty="0" smtClean="0"/>
              <a:t>  )</a:t>
            </a:r>
            <a:r>
              <a:rPr lang="en-US" sz="2600" baseline="30000" dirty="0"/>
              <a:t>2</a:t>
            </a:r>
            <a:r>
              <a:rPr lang="en-US" sz="2600" dirty="0"/>
              <a:t>		 (1.17)</a:t>
            </a:r>
          </a:p>
          <a:p>
            <a:pPr marL="0" indent="447675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/>
              <a:t>S{Y} – </a:t>
            </a:r>
            <a:r>
              <a:rPr lang="en-US" sz="2600" dirty="0" err="1"/>
              <a:t>o’rtacha</a:t>
            </a:r>
            <a:r>
              <a:rPr lang="en-US" sz="2600" dirty="0"/>
              <a:t> </a:t>
            </a:r>
            <a:r>
              <a:rPr lang="en-US" sz="2600" dirty="0" err="1"/>
              <a:t>kvadratik</a:t>
            </a:r>
            <a:r>
              <a:rPr lang="en-US" sz="2600" dirty="0"/>
              <a:t> </a:t>
            </a:r>
            <a:r>
              <a:rPr lang="en-US" sz="2600" dirty="0" err="1"/>
              <a:t>xato</a:t>
            </a:r>
            <a:r>
              <a:rPr lang="en-US" sz="2600" dirty="0"/>
              <a:t>  S{Y} = </a:t>
            </a:r>
            <a:r>
              <a:rPr lang="en-US" sz="2600" dirty="0" smtClean="0"/>
              <a:t>        </a:t>
            </a:r>
            <a:r>
              <a:rPr lang="en-US" sz="2600" dirty="0"/>
              <a:t>. </a:t>
            </a:r>
          </a:p>
          <a:p>
            <a:pPr marL="0" indent="447675" algn="just">
              <a:lnSpc>
                <a:spcPct val="110000"/>
              </a:lnSpc>
              <a:spcBef>
                <a:spcPts val="0"/>
              </a:spcBef>
              <a:buNone/>
            </a:pPr>
            <a:endParaRPr lang="ru-RU" sz="2400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-66675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9980380"/>
              </p:ext>
            </p:extLst>
          </p:nvPr>
        </p:nvGraphicFramePr>
        <p:xfrm>
          <a:off x="4571999" y="3401629"/>
          <a:ext cx="581025" cy="621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Уравнение" r:id="rId3" imgW="368140" imgH="393529" progId="Equation.3">
                  <p:embed/>
                </p:oleObj>
              </mc:Choice>
              <mc:Fallback>
                <p:oleObj name="Уравнение" r:id="rId3" imgW="368140" imgH="393529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1999" y="3401629"/>
                        <a:ext cx="581025" cy="62109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66675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2005052"/>
              </p:ext>
            </p:extLst>
          </p:nvPr>
        </p:nvGraphicFramePr>
        <p:xfrm>
          <a:off x="5153024" y="3368665"/>
          <a:ext cx="504826" cy="7782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Уравнение" r:id="rId5" imgW="304668" imgH="469696" progId="Equation.3">
                  <p:embed/>
                </p:oleObj>
              </mc:Choice>
              <mc:Fallback>
                <p:oleObj name="Уравнение" r:id="rId5" imgW="304668" imgH="469696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53024" y="3368665"/>
                        <a:ext cx="504826" cy="77827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4" name="Объект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9205350"/>
              </p:ext>
            </p:extLst>
          </p:nvPr>
        </p:nvGraphicFramePr>
        <p:xfrm>
          <a:off x="6172200" y="3507763"/>
          <a:ext cx="281069" cy="4088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Уравнение" r:id="rId7" imgW="139639" imgH="203112" progId="Equation.3">
                  <p:embed/>
                </p:oleObj>
              </mc:Choice>
              <mc:Fallback>
                <p:oleObj name="Уравнение" r:id="rId7" imgW="139639" imgH="203112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2200" y="3507763"/>
                        <a:ext cx="281069" cy="4088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6" name="Объект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81717"/>
              </p:ext>
            </p:extLst>
          </p:nvPr>
        </p:nvGraphicFramePr>
        <p:xfrm>
          <a:off x="6450928" y="3987800"/>
          <a:ext cx="527050" cy="4072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Уравнение" r:id="rId9" imgW="279279" imgH="215806" progId="Equation.3">
                  <p:embed/>
                </p:oleObj>
              </mc:Choice>
              <mc:Fallback>
                <p:oleObj name="Уравнение" r:id="rId9" imgW="279279" imgH="215806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0928" y="3987800"/>
                        <a:ext cx="527050" cy="40726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478198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371475"/>
            <a:ext cx="10394707" cy="5086349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Variatsiya</a:t>
            </a:r>
            <a:r>
              <a:rPr lang="en-US" sz="2600" dirty="0"/>
              <a:t> </a:t>
            </a:r>
            <a:r>
              <a:rPr lang="en-US" sz="2600" dirty="0" err="1"/>
              <a:t>koeffitsienti</a:t>
            </a:r>
            <a:r>
              <a:rPr lang="en-US" sz="2600" dirty="0"/>
              <a:t> – </a:t>
            </a: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qiymatlar</a:t>
            </a:r>
            <a:r>
              <a:rPr lang="en-US" sz="2600" dirty="0"/>
              <a:t> </a:t>
            </a:r>
            <a:r>
              <a:rPr lang="en-US" sz="2600" dirty="0" err="1"/>
              <a:t>tarqalishining</a:t>
            </a:r>
            <a:r>
              <a:rPr lang="en-US" sz="2600" dirty="0"/>
              <a:t> </a:t>
            </a:r>
            <a:r>
              <a:rPr lang="en-US" sz="2600" dirty="0" err="1"/>
              <a:t>nisbiy</a:t>
            </a:r>
            <a:r>
              <a:rPr lang="en-US" sz="2600" dirty="0"/>
              <a:t> </a:t>
            </a:r>
            <a:r>
              <a:rPr lang="en-US" sz="2600" dirty="0" err="1"/>
              <a:t>tavsifidir</a:t>
            </a:r>
            <a:r>
              <a:rPr lang="en-US" sz="2600" dirty="0"/>
              <a:t>. Bu </a:t>
            </a:r>
            <a:r>
              <a:rPr lang="en-US" sz="2600" dirty="0" err="1"/>
              <a:t>tavsif</a:t>
            </a:r>
            <a:r>
              <a:rPr lang="en-US" sz="2600" dirty="0"/>
              <a:t> </a:t>
            </a:r>
            <a:r>
              <a:rPr lang="en-US" sz="2600" dirty="0" err="1"/>
              <a:t>quyidagi</a:t>
            </a:r>
            <a:r>
              <a:rPr lang="en-US" sz="2600" dirty="0"/>
              <a:t> formula </a:t>
            </a:r>
            <a:r>
              <a:rPr lang="en-US" sz="2600" dirty="0" err="1"/>
              <a:t>bo’yicha</a:t>
            </a:r>
            <a:r>
              <a:rPr lang="en-US" sz="2600" dirty="0"/>
              <a:t> </a:t>
            </a:r>
            <a:r>
              <a:rPr lang="en-US" sz="2600" dirty="0" err="1"/>
              <a:t>hisoblanadi</a:t>
            </a:r>
            <a:r>
              <a:rPr lang="en-US" sz="2600" dirty="0"/>
              <a:t>: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CV{Y} = S{Y}/ 				 (1.18)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Agar </a:t>
            </a:r>
            <a:r>
              <a:rPr lang="en-US" sz="2600" dirty="0" err="1"/>
              <a:t>bu</a:t>
            </a:r>
            <a:r>
              <a:rPr lang="en-US" sz="2600" dirty="0"/>
              <a:t> </a:t>
            </a:r>
            <a:r>
              <a:rPr lang="en-US" sz="2600" dirty="0" err="1"/>
              <a:t>tavsif</a:t>
            </a:r>
            <a:r>
              <a:rPr lang="en-US" sz="2600" dirty="0"/>
              <a:t> </a:t>
            </a:r>
            <a:r>
              <a:rPr lang="en-US" sz="2600" dirty="0" err="1"/>
              <a:t>foiz</a:t>
            </a:r>
            <a:r>
              <a:rPr lang="en-US" sz="2600" dirty="0"/>
              <a:t> </a:t>
            </a:r>
            <a:r>
              <a:rPr lang="en-US" sz="2600" dirty="0" err="1"/>
              <a:t>ko’rinishida</a:t>
            </a:r>
            <a:r>
              <a:rPr lang="en-US" sz="2600" dirty="0"/>
              <a:t> </a:t>
            </a:r>
            <a:r>
              <a:rPr lang="en-US" sz="2600" dirty="0" err="1"/>
              <a:t>bo’lsa</a:t>
            </a:r>
            <a:r>
              <a:rPr lang="en-US" sz="2600" dirty="0"/>
              <a:t> </a:t>
            </a:r>
            <a:r>
              <a:rPr lang="en-US" sz="2600" dirty="0" err="1"/>
              <a:t>kvadratik</a:t>
            </a:r>
            <a:r>
              <a:rPr lang="en-US" sz="2600" dirty="0"/>
              <a:t> </a:t>
            </a:r>
            <a:r>
              <a:rPr lang="en-US" sz="2600" dirty="0" err="1"/>
              <a:t>notekislik</a:t>
            </a:r>
            <a:r>
              <a:rPr lang="en-US" sz="2600" dirty="0"/>
              <a:t> deb </a:t>
            </a:r>
            <a:r>
              <a:rPr lang="en-US" sz="2600" dirty="0" err="1"/>
              <a:t>ataladi</a:t>
            </a:r>
            <a:r>
              <a:rPr lang="en-US" sz="2600" dirty="0"/>
              <a:t>: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C{Y} = S{Y}100/ 		                (1.19)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SHunday</a:t>
            </a:r>
            <a:r>
              <a:rPr lang="en-US" sz="2600" dirty="0"/>
              <a:t> </a:t>
            </a:r>
            <a:r>
              <a:rPr lang="en-US" sz="2600" dirty="0" err="1"/>
              <a:t>qilib</a:t>
            </a:r>
            <a:r>
              <a:rPr lang="en-US" sz="2600" dirty="0"/>
              <a:t>, </a:t>
            </a:r>
            <a:r>
              <a:rPr lang="en-US" sz="2600" dirty="0" err="1"/>
              <a:t>tadqiqotchi</a:t>
            </a:r>
            <a:r>
              <a:rPr lang="en-US" sz="2600" dirty="0"/>
              <a:t> </a:t>
            </a:r>
            <a:r>
              <a:rPr lang="en-US" sz="2600" dirty="0" err="1"/>
              <a:t>dastlabki</a:t>
            </a:r>
            <a:r>
              <a:rPr lang="en-US" sz="2600" dirty="0"/>
              <a:t> </a:t>
            </a:r>
            <a:r>
              <a:rPr lang="en-US" sz="2600" dirty="0" err="1"/>
              <a:t>tajribani</a:t>
            </a:r>
            <a:r>
              <a:rPr lang="en-US" sz="2600" dirty="0"/>
              <a:t> </a:t>
            </a:r>
            <a:r>
              <a:rPr lang="en-US" sz="2600" dirty="0" err="1"/>
              <a:t>o’tkazib</a:t>
            </a:r>
            <a:r>
              <a:rPr lang="en-US" sz="2600" dirty="0"/>
              <a:t> </a:t>
            </a:r>
            <a:r>
              <a:rPr lang="en-US" sz="2600" dirty="0" err="1"/>
              <a:t>uning</a:t>
            </a:r>
            <a:r>
              <a:rPr lang="en-US" sz="2600" dirty="0"/>
              <a:t> </a:t>
            </a:r>
            <a:r>
              <a:rPr lang="en-US" sz="2600" dirty="0" err="1"/>
              <a:t>natijalariga</a:t>
            </a:r>
            <a:r>
              <a:rPr lang="en-US" sz="2600" dirty="0"/>
              <a:t> </a:t>
            </a:r>
            <a:r>
              <a:rPr lang="en-US" sz="2600" dirty="0" err="1" smtClean="0"/>
              <a:t>ishlov</a:t>
            </a:r>
            <a:r>
              <a:rPr lang="en-US" sz="2600" dirty="0" smtClean="0"/>
              <a:t> </a:t>
            </a:r>
            <a:r>
              <a:rPr lang="en-US" sz="2600" dirty="0" err="1"/>
              <a:t>beradi</a:t>
            </a:r>
            <a:r>
              <a:rPr lang="en-US" sz="2600" dirty="0"/>
              <a:t>. </a:t>
            </a:r>
            <a:r>
              <a:rPr lang="en-US" sz="2600" dirty="0" err="1"/>
              <a:t>Olingan</a:t>
            </a:r>
            <a:r>
              <a:rPr lang="en-US" sz="2600" dirty="0"/>
              <a:t> </a:t>
            </a:r>
            <a:r>
              <a:rPr lang="en-US" sz="2600" dirty="0" err="1"/>
              <a:t>natijalar</a:t>
            </a:r>
            <a:r>
              <a:rPr lang="en-US" sz="2600" dirty="0"/>
              <a:t> </a:t>
            </a:r>
            <a:r>
              <a:rPr lang="en-US" sz="2600" dirty="0" err="1"/>
              <a:t>tahlil</a:t>
            </a:r>
            <a:r>
              <a:rPr lang="en-US" sz="2600" dirty="0"/>
              <a:t> </a:t>
            </a:r>
            <a:r>
              <a:rPr lang="en-US" sz="2600" dirty="0" err="1"/>
              <a:t>qilingach</a:t>
            </a:r>
            <a:r>
              <a:rPr lang="en-US" sz="2600" dirty="0"/>
              <a:t> (agar </a:t>
            </a:r>
            <a:r>
              <a:rPr lang="en-US" sz="2600" dirty="0" err="1"/>
              <a:t>zarur</a:t>
            </a:r>
            <a:r>
              <a:rPr lang="en-US" sz="2600" dirty="0"/>
              <a:t> </a:t>
            </a:r>
            <a:r>
              <a:rPr lang="en-US" sz="2600" dirty="0" err="1"/>
              <a:t>bo’lsa</a:t>
            </a:r>
            <a:r>
              <a:rPr lang="en-US" sz="2600" dirty="0"/>
              <a:t>) </a:t>
            </a:r>
            <a:r>
              <a:rPr lang="en-US" sz="2600" dirty="0" err="1"/>
              <a:t>asosiy</a:t>
            </a:r>
            <a:r>
              <a:rPr lang="en-US" sz="2600" dirty="0"/>
              <a:t> </a:t>
            </a:r>
            <a:r>
              <a:rPr lang="en-US" sz="2600" dirty="0" err="1"/>
              <a:t>tajriba</a:t>
            </a:r>
            <a:r>
              <a:rPr lang="en-US" sz="2600" dirty="0"/>
              <a:t> </a:t>
            </a:r>
            <a:r>
              <a:rPr lang="en-US" sz="2600" dirty="0" err="1" smtClean="0"/>
              <a:t>rejasiga</a:t>
            </a:r>
            <a:r>
              <a:rPr lang="en-US" sz="2600" dirty="0" smtClean="0"/>
              <a:t> </a:t>
            </a:r>
            <a:r>
              <a:rPr lang="en-US" sz="2600" dirty="0" err="1"/>
              <a:t>o’zgartirish</a:t>
            </a:r>
            <a:r>
              <a:rPr lang="en-US" sz="2600" dirty="0"/>
              <a:t> </a:t>
            </a:r>
            <a:r>
              <a:rPr lang="en-US" sz="2600" dirty="0" err="1"/>
              <a:t>kiritadi</a:t>
            </a:r>
            <a:r>
              <a:rPr lang="en-US" sz="2600" dirty="0"/>
              <a:t>.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24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9548937"/>
              </p:ext>
            </p:extLst>
          </p:nvPr>
        </p:nvGraphicFramePr>
        <p:xfrm>
          <a:off x="3000374" y="1676400"/>
          <a:ext cx="419101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name="Уравнение" r:id="rId3" imgW="139639" imgH="203112" progId="Equation.3">
                  <p:embed/>
                </p:oleObj>
              </mc:Choice>
              <mc:Fallback>
                <p:oleObj name="Уравнение" r:id="rId3" imgW="139639" imgH="203112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374" y="1676400"/>
                        <a:ext cx="419101" cy="4381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8339647"/>
              </p:ext>
            </p:extLst>
          </p:nvPr>
        </p:nvGraphicFramePr>
        <p:xfrm>
          <a:off x="3305174" y="2865005"/>
          <a:ext cx="371475" cy="443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8" name="Уравнение" r:id="rId5" imgW="139639" imgH="203112" progId="Equation.3">
                  <p:embed/>
                </p:oleObj>
              </mc:Choice>
              <mc:Fallback>
                <p:oleObj name="Уравнение" r:id="rId5" imgW="139639" imgH="203112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5174" y="2865005"/>
                        <a:ext cx="371475" cy="4433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797789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371475"/>
            <a:ext cx="10394707" cy="5086349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xatoliklar</a:t>
            </a:r>
            <a:r>
              <a:rPr lang="en-US" sz="2600" dirty="0"/>
              <a:t> </a:t>
            </a:r>
            <a:r>
              <a:rPr lang="en-US" sz="2600" dirty="0" err="1"/>
              <a:t>asosiy</a:t>
            </a:r>
            <a:r>
              <a:rPr lang="en-US" sz="2600" dirty="0"/>
              <a:t> </a:t>
            </a:r>
            <a:r>
              <a:rPr lang="en-US" sz="2600" dirty="0" err="1"/>
              <a:t>ahamiyatga</a:t>
            </a:r>
            <a:r>
              <a:rPr lang="en-US" sz="2600" dirty="0"/>
              <a:t> </a:t>
            </a:r>
            <a:r>
              <a:rPr lang="en-US" sz="2600" dirty="0" err="1"/>
              <a:t>ega</a:t>
            </a:r>
            <a:r>
              <a:rPr lang="en-US" sz="2600" dirty="0"/>
              <a:t>  </a:t>
            </a:r>
            <a:r>
              <a:rPr lang="en-US" sz="2600" dirty="0" err="1"/>
              <a:t>bo’lgan</a:t>
            </a:r>
            <a:r>
              <a:rPr lang="en-US" sz="2600" dirty="0"/>
              <a:t>  </a:t>
            </a:r>
            <a:r>
              <a:rPr lang="en-US" sz="2600" dirty="0" err="1"/>
              <a:t>o’lchashlarda</a:t>
            </a:r>
            <a:r>
              <a:rPr lang="en-US" sz="2600" dirty="0"/>
              <a:t>, </a:t>
            </a:r>
            <a:r>
              <a:rPr lang="en-US" sz="2600" dirty="0" err="1"/>
              <a:t>o’lchash</a:t>
            </a:r>
            <a:r>
              <a:rPr lang="en-US" sz="2600" dirty="0"/>
              <a:t> </a:t>
            </a:r>
            <a:r>
              <a:rPr lang="en-US" sz="2600" dirty="0" err="1"/>
              <a:t>aniqligining</a:t>
            </a:r>
            <a:r>
              <a:rPr lang="en-US" sz="2600" dirty="0"/>
              <a:t> </a:t>
            </a:r>
            <a:r>
              <a:rPr lang="en-US" sz="2600" dirty="0" err="1"/>
              <a:t>hamma</a:t>
            </a:r>
            <a:r>
              <a:rPr lang="en-US" sz="2600" dirty="0"/>
              <a:t> </a:t>
            </a:r>
            <a:r>
              <a:rPr lang="en-US" sz="2600" dirty="0" err="1"/>
              <a:t>baholarni</a:t>
            </a:r>
            <a:r>
              <a:rPr lang="en-US" sz="2600" dirty="0"/>
              <a:t> </a:t>
            </a:r>
            <a:r>
              <a:rPr lang="en-US" sz="2600" dirty="0" err="1"/>
              <a:t>faqat</a:t>
            </a:r>
            <a:r>
              <a:rPr lang="en-US" sz="2600" dirty="0"/>
              <a:t>  </a:t>
            </a:r>
            <a:r>
              <a:rPr lang="en-US" sz="2600" dirty="0" err="1"/>
              <a:t>qandaydir</a:t>
            </a:r>
            <a:r>
              <a:rPr lang="en-US" sz="2600" dirty="0"/>
              <a:t> </a:t>
            </a:r>
            <a:r>
              <a:rPr lang="en-US" sz="2600" dirty="0" err="1"/>
              <a:t>ehtimollik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bajarish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</a:t>
            </a: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xatolar</a:t>
            </a:r>
            <a:r>
              <a:rPr lang="en-US" sz="2600" dirty="0"/>
              <a:t> </a:t>
            </a:r>
            <a:r>
              <a:rPr lang="en-US" sz="2600" dirty="0" err="1"/>
              <a:t>matematik</a:t>
            </a:r>
            <a:r>
              <a:rPr lang="en-US" sz="2600" dirty="0"/>
              <a:t> </a:t>
            </a:r>
            <a:r>
              <a:rPr lang="en-US" sz="2600" dirty="0" err="1"/>
              <a:t>kutilmasi</a:t>
            </a:r>
            <a:r>
              <a:rPr lang="en-US" sz="2600" dirty="0"/>
              <a:t> </a:t>
            </a:r>
            <a:r>
              <a:rPr lang="en-US" sz="2600" dirty="0" err="1"/>
              <a:t>nolga</a:t>
            </a:r>
            <a:r>
              <a:rPr lang="en-US" sz="2600" dirty="0"/>
              <a:t> </a:t>
            </a:r>
            <a:r>
              <a:rPr lang="en-US" sz="2600" dirty="0" err="1"/>
              <a:t>teng</a:t>
            </a:r>
            <a:r>
              <a:rPr lang="en-US" sz="2600" dirty="0"/>
              <a:t> </a:t>
            </a:r>
            <a:r>
              <a:rPr lang="en-US" sz="2600" dirty="0" err="1"/>
              <a:t>bo’lgan</a:t>
            </a:r>
            <a:r>
              <a:rPr lang="en-US" sz="2600" dirty="0"/>
              <a:t> </a:t>
            </a:r>
            <a:r>
              <a:rPr lang="en-US" sz="2600" dirty="0" err="1"/>
              <a:t>taqsimlanish</a:t>
            </a:r>
            <a:r>
              <a:rPr lang="en-US" sz="2600" dirty="0"/>
              <a:t> </a:t>
            </a:r>
            <a:r>
              <a:rPr lang="en-US" sz="2600" dirty="0" err="1"/>
              <a:t>qonuniga</a:t>
            </a:r>
            <a:r>
              <a:rPr lang="en-US" sz="2600" dirty="0"/>
              <a:t> </a:t>
            </a:r>
            <a:r>
              <a:rPr lang="en-US" sz="2600" dirty="0" err="1"/>
              <a:t>ega</a:t>
            </a:r>
            <a:r>
              <a:rPr lang="en-US" sz="2600" dirty="0"/>
              <a:t>.  </a:t>
            </a:r>
            <a:r>
              <a:rPr lang="en-US" sz="2600" dirty="0" err="1"/>
              <a:t>Ehtimollar</a:t>
            </a:r>
            <a:r>
              <a:rPr lang="en-US" sz="2600" dirty="0"/>
              <a:t> </a:t>
            </a:r>
            <a:r>
              <a:rPr lang="en-US" sz="2600" dirty="0" err="1"/>
              <a:t>nazariyasi</a:t>
            </a:r>
            <a:r>
              <a:rPr lang="en-US" sz="2600" dirty="0"/>
              <a:t> </a:t>
            </a:r>
            <a:r>
              <a:rPr lang="en-US" sz="2600" dirty="0" err="1"/>
              <a:t>xatolikning</a:t>
            </a:r>
            <a:r>
              <a:rPr lang="en-US" sz="2600" dirty="0"/>
              <a:t> </a:t>
            </a:r>
            <a:r>
              <a:rPr lang="en-US" sz="2600" dirty="0" err="1"/>
              <a:t>har</a:t>
            </a:r>
            <a:r>
              <a:rPr lang="en-US" sz="2600" dirty="0"/>
              <a:t> </a:t>
            </a:r>
            <a:r>
              <a:rPr lang="en-US" sz="2600" dirty="0" err="1"/>
              <a:t>qanday</a:t>
            </a:r>
            <a:r>
              <a:rPr lang="en-US" sz="2600" dirty="0"/>
              <a:t> </a:t>
            </a:r>
            <a:r>
              <a:rPr lang="en-US" sz="2600" dirty="0" err="1"/>
              <a:t>kattaligi</a:t>
            </a:r>
            <a:r>
              <a:rPr lang="en-US" sz="2600" dirty="0"/>
              <a:t> </a:t>
            </a:r>
            <a:r>
              <a:rPr lang="en-US" sz="2600" dirty="0" err="1"/>
              <a:t>ehtimolligini</a:t>
            </a:r>
            <a:r>
              <a:rPr lang="en-US" sz="2600" dirty="0"/>
              <a:t> </a:t>
            </a:r>
            <a:r>
              <a:rPr lang="en-US" sz="2600" dirty="0" err="1"/>
              <a:t>hisoblash</a:t>
            </a:r>
            <a:r>
              <a:rPr lang="en-US" sz="2600" dirty="0"/>
              <a:t> </a:t>
            </a:r>
            <a:r>
              <a:rPr lang="en-US" sz="2600" dirty="0" err="1"/>
              <a:t>imkonini</a:t>
            </a:r>
            <a:r>
              <a:rPr lang="en-US" sz="2600" dirty="0"/>
              <a:t> </a:t>
            </a:r>
            <a:r>
              <a:rPr lang="en-US" sz="2600" dirty="0" err="1"/>
              <a:t>beradi</a:t>
            </a:r>
            <a:r>
              <a:rPr lang="en-US" sz="2600" dirty="0"/>
              <a:t>. Agar </a:t>
            </a:r>
            <a:r>
              <a:rPr lang="en-US" sz="2600" dirty="0" err="1"/>
              <a:t>har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o’lchash</a:t>
            </a:r>
            <a:r>
              <a:rPr lang="en-US" sz="2600" dirty="0"/>
              <a:t>, </a:t>
            </a:r>
            <a:r>
              <a:rPr lang="en-US" sz="2600" dirty="0" err="1"/>
              <a:t>boshqa</a:t>
            </a:r>
            <a:r>
              <a:rPr lang="en-US" sz="2600" dirty="0"/>
              <a:t> </a:t>
            </a:r>
            <a:r>
              <a:rPr lang="en-US" sz="2600" dirty="0" err="1"/>
              <a:t>o’lchashlardan</a:t>
            </a:r>
            <a:r>
              <a:rPr lang="en-US" sz="2600" dirty="0"/>
              <a:t> </a:t>
            </a:r>
            <a:r>
              <a:rPr lang="en-US" sz="2600" dirty="0" err="1"/>
              <a:t>biroz</a:t>
            </a:r>
            <a:r>
              <a:rPr lang="en-US" sz="2600" dirty="0"/>
              <a:t> </a:t>
            </a:r>
            <a:r>
              <a:rPr lang="en-US" sz="2600" dirty="0" err="1"/>
              <a:t>farq</a:t>
            </a:r>
            <a:r>
              <a:rPr lang="en-US" sz="2600" dirty="0"/>
              <a:t> </a:t>
            </a:r>
            <a:r>
              <a:rPr lang="en-US" sz="2600" dirty="0" err="1"/>
              <a:t>qiluvchi</a:t>
            </a:r>
            <a:r>
              <a:rPr lang="en-US" sz="2600" dirty="0"/>
              <a:t> </a:t>
            </a:r>
            <a:r>
              <a:rPr lang="en-US" sz="2600" dirty="0" err="1"/>
              <a:t>natijalar</a:t>
            </a:r>
            <a:r>
              <a:rPr lang="en-US" sz="2600" dirty="0"/>
              <a:t> </a:t>
            </a:r>
            <a:r>
              <a:rPr lang="en-US" sz="2600" dirty="0" err="1"/>
              <a:t>bersa</a:t>
            </a:r>
            <a:r>
              <a:rPr lang="en-US" sz="2600" dirty="0"/>
              <a:t>,  </a:t>
            </a:r>
            <a:r>
              <a:rPr lang="en-US" sz="2600" dirty="0" err="1"/>
              <a:t>bunda</a:t>
            </a:r>
            <a:r>
              <a:rPr lang="en-US" sz="2600" dirty="0"/>
              <a:t> </a:t>
            </a: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xatolik</a:t>
            </a:r>
            <a:r>
              <a:rPr lang="en-US" sz="2600" dirty="0"/>
              <a:t> </a:t>
            </a:r>
            <a:r>
              <a:rPr lang="en-US" sz="2600" dirty="0" err="1"/>
              <a:t>asosiy</a:t>
            </a:r>
            <a:r>
              <a:rPr lang="en-US" sz="2600" dirty="0"/>
              <a:t> </a:t>
            </a:r>
            <a:r>
              <a:rPr lang="en-US" sz="2600" dirty="0" err="1"/>
              <a:t>ahamiyatga</a:t>
            </a:r>
            <a:r>
              <a:rPr lang="en-US" sz="2600" dirty="0"/>
              <a:t> </a:t>
            </a:r>
            <a:r>
              <a:rPr lang="en-US" sz="2600" dirty="0" err="1"/>
              <a:t>ega</a:t>
            </a:r>
            <a:r>
              <a:rPr lang="en-US" sz="2600" dirty="0"/>
              <a:t> </a:t>
            </a:r>
            <a:r>
              <a:rPr lang="en-US" sz="2600" dirty="0" err="1"/>
              <a:t>bo’ladi</a:t>
            </a:r>
            <a:r>
              <a:rPr lang="en-US" sz="2600" dirty="0"/>
              <a:t>. </a:t>
            </a:r>
            <a:r>
              <a:rPr lang="en-US" sz="2600" dirty="0" err="1"/>
              <a:t>O’lchanayotgan</a:t>
            </a:r>
            <a:r>
              <a:rPr lang="en-US" sz="2600" dirty="0"/>
              <a:t> </a:t>
            </a:r>
            <a:r>
              <a:rPr lang="en-US" sz="2600" dirty="0" err="1"/>
              <a:t>kattalikning</a:t>
            </a:r>
            <a:r>
              <a:rPr lang="en-US" sz="2600" dirty="0"/>
              <a:t> </a:t>
            </a:r>
            <a:r>
              <a:rPr lang="en-US" sz="2600" dirty="0" err="1"/>
              <a:t>ehtimolligini</a:t>
            </a:r>
            <a:r>
              <a:rPr lang="en-US" sz="2600" dirty="0"/>
              <a:t> </a:t>
            </a:r>
            <a:r>
              <a:rPr lang="en-US" sz="2600" dirty="0" err="1"/>
              <a:t>ko’proq</a:t>
            </a:r>
            <a:r>
              <a:rPr lang="en-US" sz="2600" dirty="0"/>
              <a:t> </a:t>
            </a:r>
            <a:r>
              <a:rPr lang="en-US" sz="2600" dirty="0" err="1"/>
              <a:t>qiymati</a:t>
            </a:r>
            <a:r>
              <a:rPr lang="en-US" sz="2600" dirty="0"/>
              <a:t> </a:t>
            </a:r>
            <a:r>
              <a:rPr lang="en-US" sz="2600" dirty="0" err="1"/>
              <a:t>qilib</a:t>
            </a:r>
            <a:r>
              <a:rPr lang="en-US" sz="2600" dirty="0"/>
              <a:t> (</a:t>
            </a:r>
            <a:r>
              <a:rPr lang="en-US" sz="2600" dirty="0" err="1"/>
              <a:t>xatoliklarning</a:t>
            </a:r>
            <a:r>
              <a:rPr lang="en-US" sz="2600" dirty="0"/>
              <a:t> </a:t>
            </a:r>
            <a:r>
              <a:rPr lang="en-US" sz="2600" dirty="0" err="1"/>
              <a:t>me’yorida</a:t>
            </a:r>
            <a:r>
              <a:rPr lang="en-US" sz="2600" dirty="0"/>
              <a:t> </a:t>
            </a:r>
            <a:r>
              <a:rPr lang="en-US" sz="2600" dirty="0" err="1"/>
              <a:t>taqsimlanish</a:t>
            </a:r>
            <a:r>
              <a:rPr lang="en-US" sz="2600" dirty="0"/>
              <a:t>  </a:t>
            </a:r>
            <a:r>
              <a:rPr lang="en-US" sz="2600" dirty="0" err="1"/>
              <a:t>qonunida</a:t>
            </a:r>
            <a:r>
              <a:rPr lang="en-US" sz="2600" dirty="0"/>
              <a:t>) </a:t>
            </a:r>
            <a:r>
              <a:rPr lang="en-US" sz="2600" dirty="0" err="1"/>
              <a:t>uning</a:t>
            </a:r>
            <a:r>
              <a:rPr lang="en-US" sz="2600" dirty="0"/>
              <a:t> </a:t>
            </a:r>
            <a:r>
              <a:rPr lang="en-US" sz="2600" dirty="0" err="1"/>
              <a:t>o’rtacha</a:t>
            </a:r>
            <a:r>
              <a:rPr lang="en-US" sz="2600" dirty="0"/>
              <a:t> </a:t>
            </a:r>
            <a:r>
              <a:rPr lang="en-US" sz="2600" dirty="0" err="1"/>
              <a:t>arifmetik</a:t>
            </a:r>
            <a:r>
              <a:rPr lang="en-US" sz="2600" dirty="0"/>
              <a:t> </a:t>
            </a:r>
            <a:r>
              <a:rPr lang="en-US" sz="2600" dirty="0" err="1"/>
              <a:t>qiymati</a:t>
            </a:r>
            <a:r>
              <a:rPr lang="en-US" sz="2600" dirty="0"/>
              <a:t> </a:t>
            </a:r>
            <a:r>
              <a:rPr lang="en-US" sz="2600" dirty="0" err="1"/>
              <a:t>olinadi</a:t>
            </a:r>
            <a:r>
              <a:rPr lang="en-US" sz="2600" dirty="0" smtClean="0"/>
              <a:t>: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600" dirty="0"/>
          </a:p>
          <a:p>
            <a:pPr marL="0" indent="447675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smtClean="0"/>
              <a:t>(</a:t>
            </a:r>
            <a:r>
              <a:rPr lang="en-US" sz="2600" dirty="0"/>
              <a:t>1.20)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bu</a:t>
            </a:r>
            <a:r>
              <a:rPr lang="en-US" sz="2600" dirty="0"/>
              <a:t> </a:t>
            </a:r>
            <a:r>
              <a:rPr lang="en-US" sz="2600" dirty="0" err="1"/>
              <a:t>yerda</a:t>
            </a:r>
            <a:r>
              <a:rPr lang="en-US" sz="2600" dirty="0"/>
              <a:t>: x</a:t>
            </a:r>
            <a:r>
              <a:rPr lang="en-US" sz="2600" baseline="-25000" dirty="0"/>
              <a:t>1</a:t>
            </a:r>
            <a:r>
              <a:rPr lang="en-US" sz="2600" dirty="0"/>
              <a:t> , x</a:t>
            </a:r>
            <a:r>
              <a:rPr lang="en-US" sz="2600" baseline="-25000" dirty="0"/>
              <a:t>2</a:t>
            </a:r>
            <a:r>
              <a:rPr lang="en-US" sz="2600" dirty="0"/>
              <a:t> ,... , </a:t>
            </a:r>
            <a:r>
              <a:rPr lang="en-US" sz="2600" dirty="0" err="1"/>
              <a:t>x</a:t>
            </a:r>
            <a:r>
              <a:rPr lang="en-US" sz="2600" baseline="-25000" dirty="0" err="1"/>
              <a:t>n</a:t>
            </a:r>
            <a:r>
              <a:rPr lang="en-US" sz="2600" dirty="0"/>
              <a:t> - </a:t>
            </a:r>
            <a:r>
              <a:rPr lang="en-US" sz="2600" dirty="0" err="1"/>
              <a:t>alohida</a:t>
            </a:r>
            <a:r>
              <a:rPr lang="en-US" sz="2600" dirty="0"/>
              <a:t> </a:t>
            </a:r>
            <a:r>
              <a:rPr lang="en-US" sz="2600" dirty="0" err="1"/>
              <a:t>o’lchashlar</a:t>
            </a:r>
            <a:r>
              <a:rPr lang="en-US" sz="2600" dirty="0"/>
              <a:t> </a:t>
            </a:r>
            <a:r>
              <a:rPr lang="en-US" sz="2600" dirty="0" err="1"/>
              <a:t>natijalari</a:t>
            </a:r>
            <a:r>
              <a:rPr lang="en-US" sz="2600" dirty="0" smtClean="0"/>
              <a:t>.</a:t>
            </a:r>
            <a:endParaRPr lang="ru-RU" sz="26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8623155"/>
              </p:ext>
            </p:extLst>
          </p:nvPr>
        </p:nvGraphicFramePr>
        <p:xfrm>
          <a:off x="4381499" y="3952875"/>
          <a:ext cx="3429002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" name="Уравнение" r:id="rId3" imgW="1905000" imgH="431800" progId="Equation.3">
                  <p:embed/>
                </p:oleObj>
              </mc:Choice>
              <mc:Fallback>
                <p:oleObj name="Уравнение" r:id="rId3" imgW="1905000" imgH="431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1499" y="3952875"/>
                        <a:ext cx="3429002" cy="771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31498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371475"/>
            <a:ext cx="10394707" cy="5086349"/>
          </a:xfrm>
        </p:spPr>
        <p:txBody>
          <a:bodyPr>
            <a:noAutofit/>
          </a:bodyPr>
          <a:lstStyle/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 err="1"/>
              <a:t>O’tkazilgan</a:t>
            </a:r>
            <a:r>
              <a:rPr lang="en-US" sz="2600" dirty="0"/>
              <a:t> </a:t>
            </a:r>
            <a:r>
              <a:rPr lang="en-US" sz="2600" dirty="0" err="1"/>
              <a:t>o’lchashlar</a:t>
            </a:r>
            <a:r>
              <a:rPr lang="en-US" sz="2600" dirty="0"/>
              <a:t> </a:t>
            </a:r>
            <a:r>
              <a:rPr lang="en-US" sz="2600" dirty="0" err="1"/>
              <a:t>aniqligi</a:t>
            </a:r>
            <a:r>
              <a:rPr lang="en-US" sz="2600" dirty="0"/>
              <a:t> </a:t>
            </a:r>
            <a:r>
              <a:rPr lang="en-US" sz="2600" dirty="0" err="1"/>
              <a:t>haqidagi</a:t>
            </a:r>
            <a:r>
              <a:rPr lang="en-US" sz="2600" dirty="0"/>
              <a:t> </a:t>
            </a:r>
            <a:r>
              <a:rPr lang="en-US" sz="2600" dirty="0" err="1"/>
              <a:t>fikrni</a:t>
            </a:r>
            <a:r>
              <a:rPr lang="en-US" sz="2600" dirty="0"/>
              <a:t>   </a:t>
            </a:r>
            <a:r>
              <a:rPr lang="en-US" sz="2600" dirty="0" err="1"/>
              <a:t>o’lchov</a:t>
            </a:r>
            <a:r>
              <a:rPr lang="en-US" sz="2600" dirty="0"/>
              <a:t> </a:t>
            </a:r>
            <a:r>
              <a:rPr lang="en-US" sz="2600" dirty="0" err="1"/>
              <a:t>natijalarining</a:t>
            </a:r>
            <a:r>
              <a:rPr lang="en-US" sz="2600" dirty="0"/>
              <a:t> </a:t>
            </a:r>
            <a:r>
              <a:rPr lang="en-US" sz="2600" dirty="0" err="1"/>
              <a:t>tebran-ish</a:t>
            </a:r>
            <a:r>
              <a:rPr lang="en-US" sz="2600" dirty="0"/>
              <a:t> </a:t>
            </a:r>
            <a:r>
              <a:rPr lang="en-US" sz="2600" dirty="0" err="1"/>
              <a:t>kattaligi</a:t>
            </a:r>
            <a:r>
              <a:rPr lang="en-US" sz="2600" dirty="0"/>
              <a:t> </a:t>
            </a:r>
            <a:r>
              <a:rPr lang="en-US" sz="2600" dirty="0" err="1"/>
              <a:t>bo’yicha</a:t>
            </a:r>
            <a:r>
              <a:rPr lang="en-US" sz="2600" dirty="0"/>
              <a:t> </a:t>
            </a:r>
            <a:r>
              <a:rPr lang="en-US" sz="2600" dirty="0" err="1"/>
              <a:t>olish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:  </a:t>
            </a:r>
            <a:r>
              <a:rPr lang="en-US" sz="2600" dirty="0" err="1"/>
              <a:t>o’lchov</a:t>
            </a:r>
            <a:r>
              <a:rPr lang="en-US" sz="2600" dirty="0"/>
              <a:t> </a:t>
            </a:r>
            <a:r>
              <a:rPr lang="en-US" sz="2600" dirty="0" err="1"/>
              <a:t>natijalari</a:t>
            </a:r>
            <a:r>
              <a:rPr lang="en-US" sz="2600" dirty="0"/>
              <a:t> </a:t>
            </a:r>
            <a:r>
              <a:rPr lang="en-US" sz="2600" dirty="0" err="1"/>
              <a:t>qatorda</a:t>
            </a:r>
            <a:r>
              <a:rPr lang="en-US" sz="2600" dirty="0"/>
              <a:t> </a:t>
            </a:r>
            <a:r>
              <a:rPr lang="en-US" sz="2600" dirty="0" err="1"/>
              <a:t>qanchalik</a:t>
            </a:r>
            <a:r>
              <a:rPr lang="en-US" sz="2600" dirty="0"/>
              <a:t> </a:t>
            </a:r>
            <a:r>
              <a:rPr lang="en-US" sz="2600" dirty="0" err="1"/>
              <a:t>tarqalgan</a:t>
            </a:r>
            <a:r>
              <a:rPr lang="en-US" sz="2600" dirty="0"/>
              <a:t> </a:t>
            </a:r>
            <a:r>
              <a:rPr lang="en-US" sz="2600" dirty="0" err="1"/>
              <a:t>bo’lsa</a:t>
            </a:r>
            <a:r>
              <a:rPr lang="en-US" sz="2600" dirty="0"/>
              <a:t>,  </a:t>
            </a:r>
            <a:r>
              <a:rPr lang="en-US" sz="2600" dirty="0" err="1"/>
              <a:t>ular</a:t>
            </a:r>
            <a:r>
              <a:rPr lang="en-US" sz="2600" dirty="0"/>
              <a:t> </a:t>
            </a:r>
            <a:r>
              <a:rPr lang="en-US" sz="2600" dirty="0" err="1"/>
              <a:t>bir-biridan</a:t>
            </a:r>
            <a:r>
              <a:rPr lang="en-US" sz="2600" dirty="0"/>
              <a:t> </a:t>
            </a:r>
            <a:r>
              <a:rPr lang="en-US" sz="2600" dirty="0" err="1"/>
              <a:t>keskin</a:t>
            </a:r>
            <a:r>
              <a:rPr lang="en-US" sz="2600" dirty="0"/>
              <a:t>  </a:t>
            </a:r>
            <a:r>
              <a:rPr lang="en-US" sz="2600" dirty="0" err="1"/>
              <a:t>farq</a:t>
            </a:r>
            <a:r>
              <a:rPr lang="en-US" sz="2600" dirty="0"/>
              <a:t> </a:t>
            </a:r>
            <a:r>
              <a:rPr lang="en-US" sz="2600" dirty="0" err="1"/>
              <a:t>qilib</a:t>
            </a:r>
            <a:r>
              <a:rPr lang="en-US" sz="2600" dirty="0"/>
              <a:t>, </a:t>
            </a:r>
            <a:r>
              <a:rPr lang="en-US" sz="2600" dirty="0" err="1"/>
              <a:t>o’lchashlar</a:t>
            </a:r>
            <a:r>
              <a:rPr lang="en-US" sz="2600" dirty="0"/>
              <a:t> </a:t>
            </a:r>
            <a:r>
              <a:rPr lang="en-US" sz="2600" dirty="0" err="1"/>
              <a:t>shunchalik</a:t>
            </a:r>
            <a:r>
              <a:rPr lang="en-US" sz="2600" dirty="0"/>
              <a:t> </a:t>
            </a:r>
            <a:r>
              <a:rPr lang="en-US" sz="2600" dirty="0" err="1"/>
              <a:t>aniqmas</a:t>
            </a:r>
            <a:r>
              <a:rPr lang="en-US" sz="2600" dirty="0"/>
              <a:t> </a:t>
            </a:r>
            <a:r>
              <a:rPr lang="en-US" sz="2600" dirty="0" err="1"/>
              <a:t>bo’ladi</a:t>
            </a:r>
            <a:r>
              <a:rPr lang="en-US" sz="2600" dirty="0"/>
              <a:t>. </a:t>
            </a:r>
            <a:r>
              <a:rPr lang="en-US" sz="2600" dirty="0" err="1"/>
              <a:t>O’lchash</a:t>
            </a:r>
            <a:r>
              <a:rPr lang="en-US" sz="2600" dirty="0"/>
              <a:t> </a:t>
            </a: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xatoligining</a:t>
            </a:r>
            <a:r>
              <a:rPr lang="en-US" sz="2600" dirty="0"/>
              <a:t> </a:t>
            </a:r>
            <a:r>
              <a:rPr lang="en-US" sz="2600" dirty="0" err="1"/>
              <a:t>qiymatini</a:t>
            </a:r>
            <a:r>
              <a:rPr lang="en-US" sz="2600" dirty="0"/>
              <a:t> </a:t>
            </a:r>
            <a:r>
              <a:rPr lang="en-US" sz="2600" dirty="0" err="1"/>
              <a:t>baholashni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necha</a:t>
            </a:r>
            <a:r>
              <a:rPr lang="en-US" sz="2600" dirty="0"/>
              <a:t> </a:t>
            </a:r>
            <a:r>
              <a:rPr lang="en-US" sz="2600" dirty="0" err="1"/>
              <a:t>usullari</a:t>
            </a:r>
            <a:r>
              <a:rPr lang="en-US" sz="2600" dirty="0"/>
              <a:t> </a:t>
            </a:r>
            <a:r>
              <a:rPr lang="en-US" sz="2600" dirty="0" err="1"/>
              <a:t>mavjud</a:t>
            </a:r>
            <a:r>
              <a:rPr lang="en-US" sz="2600" dirty="0"/>
              <a:t>. </a:t>
            </a:r>
            <a:r>
              <a:rPr lang="en-US" sz="2600" dirty="0" err="1"/>
              <a:t>Ba’zan</a:t>
            </a:r>
            <a:r>
              <a:rPr lang="en-US" sz="2600" dirty="0"/>
              <a:t> </a:t>
            </a:r>
            <a:r>
              <a:rPr lang="en-US" sz="2600" dirty="0" err="1"/>
              <a:t>o’rtacha</a:t>
            </a:r>
            <a:r>
              <a:rPr lang="en-US" sz="2600" dirty="0"/>
              <a:t> </a:t>
            </a:r>
            <a:r>
              <a:rPr lang="en-US" sz="2600" dirty="0" err="1"/>
              <a:t>arifmetik</a:t>
            </a:r>
            <a:r>
              <a:rPr lang="en-US" sz="2600" dirty="0"/>
              <a:t> </a:t>
            </a:r>
            <a:r>
              <a:rPr lang="en-US" sz="2600" dirty="0" err="1"/>
              <a:t>xatolik</a:t>
            </a:r>
            <a:r>
              <a:rPr lang="en-US" sz="2600" dirty="0"/>
              <a:t> </a:t>
            </a:r>
            <a:r>
              <a:rPr lang="en-US" sz="2600" dirty="0" err="1"/>
              <a:t>qo’llaniladi</a:t>
            </a:r>
            <a:r>
              <a:rPr lang="en-US" sz="2600" dirty="0"/>
              <a:t>. </a:t>
            </a:r>
            <a:r>
              <a:rPr lang="en-US" sz="2600" dirty="0" err="1"/>
              <a:t>Standart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o’rtacha</a:t>
            </a:r>
            <a:r>
              <a:rPr lang="en-US" sz="2600" dirty="0"/>
              <a:t> </a:t>
            </a:r>
            <a:r>
              <a:rPr lang="en-US" sz="2600" dirty="0" err="1"/>
              <a:t>kvadratik</a:t>
            </a:r>
            <a:r>
              <a:rPr lang="en-US" sz="2600" dirty="0"/>
              <a:t> </a:t>
            </a:r>
            <a:r>
              <a:rPr lang="en-US" sz="2600" dirty="0" err="1"/>
              <a:t>xatolik</a:t>
            </a:r>
            <a:r>
              <a:rPr lang="en-US" sz="2600" dirty="0"/>
              <a:t> </a:t>
            </a:r>
            <a:r>
              <a:rPr lang="en-US" sz="2600" dirty="0" err="1"/>
              <a:t>yordamida</a:t>
            </a:r>
            <a:r>
              <a:rPr lang="en-US" sz="2600" dirty="0"/>
              <a:t> </a:t>
            </a:r>
            <a:r>
              <a:rPr lang="en-US" sz="2600" dirty="0" err="1"/>
              <a:t>baholash</a:t>
            </a:r>
            <a:r>
              <a:rPr lang="en-US" sz="2600" dirty="0"/>
              <a:t> </a:t>
            </a:r>
            <a:r>
              <a:rPr lang="en-US" sz="2600" dirty="0" err="1"/>
              <a:t>keng</a:t>
            </a:r>
            <a:r>
              <a:rPr lang="en-US" sz="2600" dirty="0"/>
              <a:t> </a:t>
            </a:r>
            <a:r>
              <a:rPr lang="en-US" sz="2600" dirty="0" err="1"/>
              <a:t>tarqalgan</a:t>
            </a:r>
            <a:r>
              <a:rPr lang="en-US" sz="2600" dirty="0"/>
              <a:t> (</a:t>
            </a:r>
            <a:r>
              <a:rPr lang="en-US" sz="2600" dirty="0" err="1"/>
              <a:t>uni</a:t>
            </a:r>
            <a:r>
              <a:rPr lang="en-US" sz="2600" dirty="0"/>
              <a:t> </a:t>
            </a:r>
            <a:r>
              <a:rPr lang="en-US" sz="2600" dirty="0" err="1"/>
              <a:t>ko’proq</a:t>
            </a:r>
            <a:r>
              <a:rPr lang="en-US" sz="2600" dirty="0"/>
              <a:t> </a:t>
            </a:r>
            <a:r>
              <a:rPr lang="en-US" sz="2600" dirty="0" err="1"/>
              <a:t>o’lchash</a:t>
            </a:r>
            <a:r>
              <a:rPr lang="en-US" sz="2600" dirty="0"/>
              <a:t> </a:t>
            </a:r>
            <a:r>
              <a:rPr lang="en-US" sz="2600" dirty="0" err="1"/>
              <a:t>standarti</a:t>
            </a:r>
            <a:r>
              <a:rPr lang="en-US" sz="2600" dirty="0"/>
              <a:t> deb </a:t>
            </a:r>
            <a:r>
              <a:rPr lang="en-US" sz="2600" dirty="0" err="1" smtClean="0"/>
              <a:t>ataladi</a:t>
            </a:r>
            <a:r>
              <a:rPr lang="en-US" sz="2600" dirty="0"/>
              <a:t>). </a:t>
            </a:r>
            <a:r>
              <a:rPr lang="en-US" sz="2600" dirty="0" err="1"/>
              <a:t>O’rtacha</a:t>
            </a:r>
            <a:r>
              <a:rPr lang="en-US" sz="2600" dirty="0"/>
              <a:t> </a:t>
            </a:r>
            <a:r>
              <a:rPr lang="en-US" sz="2600" dirty="0" err="1"/>
              <a:t>kvadratik</a:t>
            </a:r>
            <a:r>
              <a:rPr lang="en-US" sz="2600" dirty="0"/>
              <a:t> </a:t>
            </a:r>
            <a:r>
              <a:rPr lang="en-US" sz="2600" dirty="0" err="1"/>
              <a:t>xatolik</a:t>
            </a:r>
            <a:r>
              <a:rPr lang="en-US" sz="2600" dirty="0"/>
              <a:t> </a:t>
            </a:r>
            <a:r>
              <a:rPr lang="en-US" sz="2600" dirty="0" err="1"/>
              <a:t>o’lchashlar</a:t>
            </a:r>
            <a:r>
              <a:rPr lang="en-US" sz="2600" dirty="0"/>
              <a:t> </a:t>
            </a:r>
            <a:r>
              <a:rPr lang="en-US" sz="2600" dirty="0" err="1"/>
              <a:t>sharoitlarini</a:t>
            </a:r>
            <a:r>
              <a:rPr lang="en-US" sz="2600" dirty="0"/>
              <a:t> </a:t>
            </a:r>
            <a:r>
              <a:rPr lang="en-US" sz="2600" dirty="0" err="1"/>
              <a:t>tavsiflaydi</a:t>
            </a:r>
            <a:r>
              <a:rPr lang="en-US" sz="2600" dirty="0"/>
              <a:t>.</a:t>
            </a:r>
            <a:endParaRPr lang="ru-RU" sz="26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41841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371475"/>
            <a:ext cx="10394707" cy="5086349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 err="1"/>
              <a:t>O’rtacha</a:t>
            </a:r>
            <a:r>
              <a:rPr lang="en-US" sz="2400" dirty="0"/>
              <a:t> </a:t>
            </a:r>
            <a:r>
              <a:rPr lang="en-US" sz="2400" dirty="0" err="1"/>
              <a:t>kvadratik</a:t>
            </a:r>
            <a:r>
              <a:rPr lang="en-US" sz="2400" dirty="0"/>
              <a:t> </a:t>
            </a:r>
            <a:r>
              <a:rPr lang="en-US" sz="2400" dirty="0" err="1"/>
              <a:t>xatolik</a:t>
            </a:r>
            <a:r>
              <a:rPr lang="en-US" sz="2400" dirty="0"/>
              <a:t> deb </a:t>
            </a:r>
            <a:r>
              <a:rPr lang="en-US" sz="2400" dirty="0" err="1"/>
              <a:t>quyidagiga</a:t>
            </a:r>
            <a:r>
              <a:rPr lang="en-US" sz="2400" dirty="0"/>
              <a:t> </a:t>
            </a:r>
            <a:r>
              <a:rPr lang="en-US" sz="2400" dirty="0" err="1"/>
              <a:t>aytiladi</a:t>
            </a:r>
            <a:r>
              <a:rPr lang="en-US" sz="2400" dirty="0" smtClean="0"/>
              <a:t>: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/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/>
          </a:p>
          <a:p>
            <a:pPr marL="0" indent="447675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/>
              <a:t> (1.21</a:t>
            </a:r>
            <a:r>
              <a:rPr lang="en-US" sz="2400" dirty="0" smtClean="0"/>
              <a:t>)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/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/>
              <a:t> n </a:t>
            </a:r>
            <a:r>
              <a:rPr lang="en-US" sz="2400" dirty="0" smtClean="0"/>
              <a:t>→</a:t>
            </a:r>
            <a:r>
              <a:rPr lang="en-US" sz="2800" dirty="0" smtClean="0"/>
              <a:t>∞ </a:t>
            </a:r>
            <a:r>
              <a:rPr lang="en-US" sz="2400" dirty="0" err="1" smtClean="0"/>
              <a:t>bo’lganida</a:t>
            </a:r>
            <a:r>
              <a:rPr lang="en-US" sz="2400" dirty="0"/>
              <a:t>,  </a:t>
            </a:r>
            <a:r>
              <a:rPr lang="en-US" sz="2400" dirty="0" err="1"/>
              <a:t>tasodifiy</a:t>
            </a:r>
            <a:r>
              <a:rPr lang="en-US" sz="2400" dirty="0"/>
              <a:t>  </a:t>
            </a:r>
            <a:r>
              <a:rPr lang="en-US" sz="2400" dirty="0" err="1"/>
              <a:t>tebranishlar</a:t>
            </a:r>
            <a:r>
              <a:rPr lang="en-US" sz="2400" dirty="0"/>
              <a:t>  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r>
              <a:rPr lang="en-US" sz="2400" dirty="0" err="1"/>
              <a:t>tasdiqlangan</a:t>
            </a:r>
            <a:r>
              <a:rPr lang="en-US" sz="2400" dirty="0"/>
              <a:t> </a:t>
            </a:r>
            <a:r>
              <a:rPr lang="en-US" sz="2400" dirty="0" err="1"/>
              <a:t>kattalik</a:t>
            </a:r>
            <a:r>
              <a:rPr lang="en-US" sz="2400" dirty="0"/>
              <a:t> </a:t>
            </a:r>
            <a:r>
              <a:rPr lang="en-US" sz="2400" dirty="0" err="1"/>
              <a:t>qandaydir</a:t>
            </a:r>
            <a:r>
              <a:rPr lang="en-US" sz="2400" dirty="0"/>
              <a:t> </a:t>
            </a:r>
            <a:r>
              <a:rPr lang="en-US" sz="2400" dirty="0" err="1"/>
              <a:t>doimiy</a:t>
            </a:r>
            <a:r>
              <a:rPr lang="en-US" sz="2400" dirty="0"/>
              <a:t> </a:t>
            </a:r>
            <a:r>
              <a:rPr lang="el-GR" sz="2400" cap="none" dirty="0" smtClean="0"/>
              <a:t>σ</a:t>
            </a:r>
            <a:r>
              <a:rPr lang="en-US" sz="2400" dirty="0" smtClean="0"/>
              <a:t> </a:t>
            </a:r>
            <a:r>
              <a:rPr lang="en-US" sz="2400" dirty="0" err="1"/>
              <a:t>qiymatga</a:t>
            </a:r>
            <a:r>
              <a:rPr lang="en-US" sz="2400" dirty="0"/>
              <a:t> </a:t>
            </a:r>
            <a:r>
              <a:rPr lang="en-US" sz="2400" dirty="0" err="1"/>
              <a:t>intiladi</a:t>
            </a:r>
            <a:r>
              <a:rPr lang="en-US" sz="2400" dirty="0"/>
              <a:t>, 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statistik</a:t>
            </a:r>
            <a:r>
              <a:rPr lang="en-US" sz="2400" dirty="0"/>
              <a:t> </a:t>
            </a:r>
            <a:r>
              <a:rPr lang="en-US" sz="2400" dirty="0" err="1"/>
              <a:t>chegara</a:t>
            </a:r>
            <a:r>
              <a:rPr lang="en-US" sz="2400" dirty="0"/>
              <a:t> deb </a:t>
            </a:r>
            <a:r>
              <a:rPr lang="en-US" sz="2400" dirty="0" err="1"/>
              <a:t>atash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/>
              <a:t> </a:t>
            </a:r>
            <a:endParaRPr lang="ru-RU" sz="24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8897980"/>
              </p:ext>
            </p:extLst>
          </p:nvPr>
        </p:nvGraphicFramePr>
        <p:xfrm>
          <a:off x="1752599" y="1714500"/>
          <a:ext cx="7496175" cy="13507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4" name="Уравнение" r:id="rId3" imgW="3810000" imgH="685800" progId="Equation.3">
                  <p:embed/>
                </p:oleObj>
              </mc:Choice>
              <mc:Fallback>
                <p:oleObj name="Уравнение" r:id="rId3" imgW="3810000" imgH="685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599" y="1714500"/>
                        <a:ext cx="7496175" cy="135075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7378124"/>
              </p:ext>
            </p:extLst>
          </p:nvPr>
        </p:nvGraphicFramePr>
        <p:xfrm>
          <a:off x="2905125" y="4239106"/>
          <a:ext cx="2533650" cy="12187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5" name="Уравнение" r:id="rId5" imgW="952500" imgH="457200" progId="Equation.3">
                  <p:embed/>
                </p:oleObj>
              </mc:Choice>
              <mc:Fallback>
                <p:oleObj name="Уравнение" r:id="rId5" imgW="952500" imgH="4572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5125" y="4239106"/>
                        <a:ext cx="2533650" cy="121871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964495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371475"/>
            <a:ext cx="10394707" cy="5086349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Aynan</a:t>
            </a:r>
            <a:r>
              <a:rPr lang="en-US" sz="2600" dirty="0"/>
              <a:t> </a:t>
            </a:r>
            <a:r>
              <a:rPr lang="en-US" sz="2600" dirty="0" err="1"/>
              <a:t>shu</a:t>
            </a:r>
            <a:r>
              <a:rPr lang="en-US" sz="2600" dirty="0"/>
              <a:t> </a:t>
            </a:r>
            <a:r>
              <a:rPr lang="en-US" sz="2600" dirty="0" err="1"/>
              <a:t>chegarani</a:t>
            </a:r>
            <a:r>
              <a:rPr lang="en-US" sz="2600" dirty="0"/>
              <a:t> </a:t>
            </a:r>
            <a:r>
              <a:rPr lang="en-US" sz="2600" dirty="0" err="1"/>
              <a:t>o’rtacha</a:t>
            </a:r>
            <a:r>
              <a:rPr lang="en-US" sz="2600" dirty="0"/>
              <a:t> </a:t>
            </a:r>
            <a:r>
              <a:rPr lang="en-US" sz="2600" dirty="0" err="1"/>
              <a:t>kvadratik</a:t>
            </a:r>
            <a:r>
              <a:rPr lang="en-US" sz="2600" dirty="0"/>
              <a:t> </a:t>
            </a:r>
            <a:r>
              <a:rPr lang="en-US" sz="2600" dirty="0" err="1"/>
              <a:t>xatolik</a:t>
            </a:r>
            <a:r>
              <a:rPr lang="en-US" sz="2600" dirty="0"/>
              <a:t> deb </a:t>
            </a:r>
            <a:r>
              <a:rPr lang="en-US" sz="2600" dirty="0" err="1"/>
              <a:t>aytamiz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ushbu</a:t>
            </a:r>
            <a:r>
              <a:rPr lang="en-US" sz="2600" dirty="0"/>
              <a:t> </a:t>
            </a:r>
            <a:r>
              <a:rPr lang="en-US" sz="2600" dirty="0" err="1"/>
              <a:t>kattalikning</a:t>
            </a:r>
            <a:r>
              <a:rPr lang="en-US" sz="2600" dirty="0"/>
              <a:t> </a:t>
            </a:r>
            <a:r>
              <a:rPr lang="en-US" sz="2600" dirty="0" err="1"/>
              <a:t>kvadrati</a:t>
            </a:r>
            <a:r>
              <a:rPr lang="en-US" sz="2600" dirty="0"/>
              <a:t> </a:t>
            </a:r>
            <a:r>
              <a:rPr lang="en-US" sz="2600" dirty="0" err="1"/>
              <a:t>o’lchovlar</a:t>
            </a:r>
            <a:r>
              <a:rPr lang="en-US" sz="2600" dirty="0"/>
              <a:t> </a:t>
            </a:r>
            <a:r>
              <a:rPr lang="en-US" sz="2600" dirty="0" err="1"/>
              <a:t>dispersiyasi</a:t>
            </a:r>
            <a:r>
              <a:rPr lang="en-US" sz="2600" dirty="0"/>
              <a:t> </a:t>
            </a:r>
            <a:r>
              <a:rPr lang="en-US" sz="2600" dirty="0" err="1"/>
              <a:t>deyiladi</a:t>
            </a:r>
            <a:r>
              <a:rPr lang="en-US" sz="2600" dirty="0"/>
              <a:t>. </a:t>
            </a:r>
            <a:r>
              <a:rPr lang="en-US" sz="2600" dirty="0" err="1"/>
              <a:t>Haqiqatan</a:t>
            </a:r>
            <a:r>
              <a:rPr lang="en-US" sz="2600" dirty="0"/>
              <a:t> ham </a:t>
            </a:r>
            <a:r>
              <a:rPr lang="en-US" sz="2600" dirty="0" err="1"/>
              <a:t>har</a:t>
            </a:r>
            <a:r>
              <a:rPr lang="en-US" sz="2600" dirty="0"/>
              <a:t> </a:t>
            </a:r>
            <a:r>
              <a:rPr lang="en-US" sz="2600" dirty="0" err="1"/>
              <a:t>doim</a:t>
            </a:r>
            <a:r>
              <a:rPr lang="en-US" sz="2600" dirty="0"/>
              <a:t> </a:t>
            </a:r>
            <a:r>
              <a:rPr lang="el-GR" sz="2600" cap="none" dirty="0" smtClean="0"/>
              <a:t>σ</a:t>
            </a:r>
            <a:r>
              <a:rPr lang="en-US" sz="2600" dirty="0" smtClean="0"/>
              <a:t> </a:t>
            </a:r>
            <a:r>
              <a:rPr lang="en-US" sz="2600" dirty="0" err="1"/>
              <a:t>qiymatni</a:t>
            </a:r>
            <a:r>
              <a:rPr lang="en-US" sz="2600" dirty="0"/>
              <a:t> </a:t>
            </a:r>
            <a:r>
              <a:rPr lang="en-US" sz="2600" dirty="0" err="1"/>
              <a:t>emas</a:t>
            </a:r>
            <a:r>
              <a:rPr lang="en-US" sz="2600" dirty="0"/>
              <a:t>, </a:t>
            </a:r>
            <a:r>
              <a:rPr lang="en-US" sz="2600" dirty="0" err="1"/>
              <a:t>balki</a:t>
            </a:r>
            <a:r>
              <a:rPr lang="en-US" sz="2600" dirty="0"/>
              <a:t> </a:t>
            </a:r>
            <a:r>
              <a:rPr lang="en-US" sz="2600" dirty="0" err="1"/>
              <a:t>uning</a:t>
            </a:r>
            <a:r>
              <a:rPr lang="en-US" sz="2600" dirty="0"/>
              <a:t> </a:t>
            </a:r>
            <a:r>
              <a:rPr lang="en-US" sz="2600" dirty="0" err="1"/>
              <a:t>yaqinlashtirilgan</a:t>
            </a:r>
            <a:r>
              <a:rPr lang="en-US" sz="2600" dirty="0"/>
              <a:t> </a:t>
            </a:r>
            <a:r>
              <a:rPr lang="en-US" sz="2600" dirty="0" err="1"/>
              <a:t>qiymati</a:t>
            </a:r>
            <a:r>
              <a:rPr lang="en-US" sz="2600" dirty="0"/>
              <a:t> </a:t>
            </a:r>
            <a:r>
              <a:rPr lang="el-GR" sz="2600" cap="none" dirty="0" smtClean="0">
                <a:solidFill>
                  <a:prstClr val="black"/>
                </a:solidFill>
              </a:rPr>
              <a:t>σ</a:t>
            </a:r>
            <a:r>
              <a:rPr lang="en-US" sz="2600" dirty="0" smtClean="0"/>
              <a:t>* </a:t>
            </a:r>
            <a:r>
              <a:rPr lang="en-US" sz="2600" dirty="0" err="1"/>
              <a:t>hisoblanadi</a:t>
            </a:r>
            <a:r>
              <a:rPr lang="en-US" sz="2600" dirty="0"/>
              <a:t>. U </a:t>
            </a:r>
            <a:r>
              <a:rPr lang="en-US" sz="2600" dirty="0" err="1"/>
              <a:t>qanchalik</a:t>
            </a:r>
            <a:r>
              <a:rPr lang="en-US" sz="2600" dirty="0"/>
              <a:t> </a:t>
            </a:r>
            <a:r>
              <a:rPr lang="el-GR" sz="2600" cap="none" dirty="0">
                <a:solidFill>
                  <a:prstClr val="black"/>
                </a:solidFill>
              </a:rPr>
              <a:t>σ </a:t>
            </a:r>
            <a:r>
              <a:rPr lang="en-US" sz="2600" dirty="0" err="1" smtClean="0"/>
              <a:t>ga</a:t>
            </a:r>
            <a:r>
              <a:rPr lang="en-US" sz="2600" dirty="0" smtClean="0"/>
              <a:t> </a:t>
            </a:r>
            <a:r>
              <a:rPr lang="en-US" sz="2600" dirty="0" err="1"/>
              <a:t>yaqin</a:t>
            </a:r>
            <a:r>
              <a:rPr lang="en-US" sz="2600" dirty="0"/>
              <a:t> </a:t>
            </a:r>
            <a:r>
              <a:rPr lang="en-US" sz="2600" dirty="0" err="1"/>
              <a:t>bo’lsa</a:t>
            </a:r>
            <a:r>
              <a:rPr lang="en-US" sz="2600" dirty="0"/>
              <a:t>, n </a:t>
            </a:r>
            <a:r>
              <a:rPr lang="en-US" sz="2600" dirty="0" err="1"/>
              <a:t>shunchalik</a:t>
            </a:r>
            <a:r>
              <a:rPr lang="en-US" sz="2600" dirty="0"/>
              <a:t> </a:t>
            </a:r>
            <a:r>
              <a:rPr lang="en-US" sz="2600" dirty="0" err="1"/>
              <a:t>katta</a:t>
            </a:r>
            <a:r>
              <a:rPr lang="en-US" sz="2600" dirty="0"/>
              <a:t> </a:t>
            </a:r>
            <a:r>
              <a:rPr lang="en-US" sz="2600" dirty="0" err="1"/>
              <a:t>bo’ladi</a:t>
            </a:r>
            <a:r>
              <a:rPr lang="en-US" sz="2600" dirty="0"/>
              <a:t>.  </a:t>
            </a:r>
            <a:r>
              <a:rPr lang="en-US" sz="2600" dirty="0" err="1"/>
              <a:t>O’lchovlarning</a:t>
            </a:r>
            <a:r>
              <a:rPr lang="en-US" sz="2600" dirty="0"/>
              <a:t> </a:t>
            </a:r>
            <a:r>
              <a:rPr lang="en-US" sz="2600" dirty="0" err="1"/>
              <a:t>qatori</a:t>
            </a:r>
            <a:r>
              <a:rPr lang="en-US" sz="2600" dirty="0"/>
              <a:t> </a:t>
            </a:r>
            <a:r>
              <a:rPr lang="en-US" sz="2600" dirty="0" err="1"/>
              <a:t>cheksiz</a:t>
            </a:r>
            <a:r>
              <a:rPr lang="en-US" sz="2600" dirty="0"/>
              <a:t> </a:t>
            </a:r>
            <a:r>
              <a:rPr lang="en-US" sz="2600" dirty="0" err="1"/>
              <a:t>bo’lmagani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, </a:t>
            </a:r>
            <a:r>
              <a:rPr lang="en-US" sz="2600" dirty="0" err="1"/>
              <a:t>standart</a:t>
            </a:r>
            <a:r>
              <a:rPr lang="en-US" sz="2600" dirty="0"/>
              <a:t>,  </a:t>
            </a:r>
            <a:r>
              <a:rPr lang="en-US" sz="2600" dirty="0" err="1"/>
              <a:t>o’rtacha</a:t>
            </a:r>
            <a:r>
              <a:rPr lang="en-US" sz="2600" dirty="0"/>
              <a:t> </a:t>
            </a:r>
            <a:r>
              <a:rPr lang="en-US" sz="2600" dirty="0" err="1"/>
              <a:t>kvadratik</a:t>
            </a:r>
            <a:r>
              <a:rPr lang="en-US" sz="2600" dirty="0"/>
              <a:t> </a:t>
            </a:r>
            <a:r>
              <a:rPr lang="en-US" sz="2600" dirty="0" err="1"/>
              <a:t>chetlanish</a:t>
            </a:r>
            <a:r>
              <a:rPr lang="en-US" sz="2600" dirty="0"/>
              <a:t> </a:t>
            </a:r>
            <a:r>
              <a:rPr lang="en-US" sz="2600" dirty="0" err="1"/>
              <a:t>doimo</a:t>
            </a:r>
            <a:r>
              <a:rPr lang="en-US" sz="2600" dirty="0"/>
              <a:t> </a:t>
            </a:r>
            <a:r>
              <a:rPr lang="en-US" sz="2600" dirty="0" err="1"/>
              <a:t>noma’lum</a:t>
            </a:r>
            <a:r>
              <a:rPr lang="en-US" sz="2600" dirty="0"/>
              <a:t> </a:t>
            </a:r>
            <a:r>
              <a:rPr lang="en-US" sz="2600" dirty="0" err="1"/>
              <a:t>bo’lib</a:t>
            </a:r>
            <a:r>
              <a:rPr lang="en-US" sz="2600" dirty="0"/>
              <a:t> </a:t>
            </a:r>
            <a:r>
              <a:rPr lang="en-US" sz="2600" dirty="0" err="1"/>
              <a:t>qolaveradi</a:t>
            </a:r>
            <a:r>
              <a:rPr lang="en-US" sz="2600" dirty="0"/>
              <a:t>. </a:t>
            </a:r>
            <a:r>
              <a:rPr lang="en-US" sz="2600" dirty="0" err="1"/>
              <a:t>SHuning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uning</a:t>
            </a:r>
            <a:r>
              <a:rPr lang="en-US" sz="2600" dirty="0"/>
              <a:t> </a:t>
            </a:r>
            <a:r>
              <a:rPr lang="en-US" sz="2600" dirty="0" err="1"/>
              <a:t>yaqinlashtirilgan</a:t>
            </a:r>
            <a:r>
              <a:rPr lang="en-US" sz="2600" dirty="0"/>
              <a:t> </a:t>
            </a:r>
            <a:r>
              <a:rPr lang="en-US" sz="2600" dirty="0" err="1"/>
              <a:t>qiymati</a:t>
            </a:r>
            <a:r>
              <a:rPr lang="en-US" sz="2600" dirty="0"/>
              <a:t> </a:t>
            </a:r>
            <a:r>
              <a:rPr lang="el-GR" sz="2600" cap="none" dirty="0" smtClean="0">
                <a:solidFill>
                  <a:prstClr val="black"/>
                </a:solidFill>
              </a:rPr>
              <a:t>σ</a:t>
            </a:r>
            <a:r>
              <a:rPr lang="en-US" sz="2600" dirty="0" smtClean="0"/>
              <a:t>* </a:t>
            </a:r>
            <a:r>
              <a:rPr lang="en-US" sz="2600" dirty="0" err="1"/>
              <a:t>dan</a:t>
            </a:r>
            <a:r>
              <a:rPr lang="en-US" sz="2600" dirty="0"/>
              <a:t> </a:t>
            </a:r>
            <a:r>
              <a:rPr lang="en-US" sz="2600" dirty="0" err="1"/>
              <a:t>foydalanishga</a:t>
            </a:r>
            <a:r>
              <a:rPr lang="en-US" sz="2600" dirty="0"/>
              <a:t> </a:t>
            </a:r>
            <a:r>
              <a:rPr lang="en-US" sz="2600" dirty="0" err="1"/>
              <a:t>to’g’ri</a:t>
            </a:r>
            <a:r>
              <a:rPr lang="en-US" sz="2600" dirty="0"/>
              <a:t> </a:t>
            </a:r>
            <a:r>
              <a:rPr lang="en-US" sz="2600" dirty="0" err="1"/>
              <a:t>keladi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u </a:t>
            </a:r>
            <a:r>
              <a:rPr lang="en-US" sz="2600" dirty="0" err="1"/>
              <a:t>o’z</a:t>
            </a:r>
            <a:r>
              <a:rPr lang="en-US" sz="2600" dirty="0"/>
              <a:t> </a:t>
            </a:r>
            <a:r>
              <a:rPr lang="en-US" sz="2600" dirty="0" err="1"/>
              <a:t>navbatida</a:t>
            </a:r>
            <a:r>
              <a:rPr lang="en-US" sz="2600" dirty="0"/>
              <a:t> </a:t>
            </a:r>
            <a:r>
              <a:rPr lang="el-GR" sz="2600" cap="none" dirty="0" smtClean="0">
                <a:solidFill>
                  <a:prstClr val="black"/>
                </a:solidFill>
              </a:rPr>
              <a:t>σ</a:t>
            </a:r>
            <a:r>
              <a:rPr lang="el-GR" sz="2600" cap="none" baseline="-25000" dirty="0" smtClean="0">
                <a:solidFill>
                  <a:prstClr val="black"/>
                </a:solidFill>
              </a:rPr>
              <a:t>σ</a:t>
            </a:r>
            <a:r>
              <a:rPr lang="en-US" sz="2600" dirty="0" smtClean="0"/>
              <a:t> </a:t>
            </a:r>
            <a:r>
              <a:rPr lang="en-US" sz="2600" dirty="0" err="1"/>
              <a:t>o’rtacha</a:t>
            </a:r>
            <a:r>
              <a:rPr lang="en-US" sz="2600" dirty="0"/>
              <a:t> </a:t>
            </a:r>
            <a:r>
              <a:rPr lang="en-US" sz="2600" dirty="0" err="1"/>
              <a:t>kvadratik</a:t>
            </a:r>
            <a:r>
              <a:rPr lang="en-US" sz="2600" dirty="0"/>
              <a:t> </a:t>
            </a:r>
            <a:r>
              <a:rPr lang="en-US" sz="2600" dirty="0" err="1"/>
              <a:t>xatolikdan</a:t>
            </a:r>
            <a:r>
              <a:rPr lang="en-US" sz="2600" dirty="0"/>
              <a:t> </a:t>
            </a:r>
            <a:r>
              <a:rPr lang="en-US" sz="2600" dirty="0" err="1"/>
              <a:t>aniqlanib</a:t>
            </a:r>
            <a:r>
              <a:rPr lang="en-US" sz="2600" dirty="0"/>
              <a:t>, </a:t>
            </a:r>
            <a:r>
              <a:rPr lang="en-US" sz="2600" dirty="0" err="1"/>
              <a:t>keltirilgan</a:t>
            </a:r>
            <a:r>
              <a:rPr lang="en-US" sz="2600" dirty="0"/>
              <a:t> </a:t>
            </a:r>
            <a:r>
              <a:rPr lang="en-US" sz="2600" dirty="0" err="1"/>
              <a:t>formu-ladan</a:t>
            </a:r>
            <a:r>
              <a:rPr lang="en-US" sz="2600" dirty="0"/>
              <a:t> </a:t>
            </a:r>
            <a:r>
              <a:rPr lang="en-US" sz="2600" dirty="0" err="1"/>
              <a:t>nisbiy</a:t>
            </a:r>
            <a:r>
              <a:rPr lang="en-US" sz="2600" dirty="0"/>
              <a:t> </a:t>
            </a:r>
            <a:r>
              <a:rPr lang="en-US" sz="2600" dirty="0" err="1"/>
              <a:t>ifodadan</a:t>
            </a:r>
            <a:r>
              <a:rPr lang="en-US" sz="2600" dirty="0"/>
              <a:t> </a:t>
            </a:r>
            <a:r>
              <a:rPr lang="en-US" sz="2600" dirty="0" err="1"/>
              <a:t>hisoblab</a:t>
            </a:r>
            <a:r>
              <a:rPr lang="en-US" sz="2600" dirty="0"/>
              <a:t> </a:t>
            </a:r>
            <a:r>
              <a:rPr lang="en-US" sz="2600" dirty="0" err="1"/>
              <a:t>topiladi</a:t>
            </a:r>
            <a:r>
              <a:rPr lang="en-US" sz="2600" dirty="0"/>
              <a:t>: </a:t>
            </a:r>
            <a:endParaRPr lang="en-US" sz="2600" dirty="0" smtClean="0"/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 smtClean="0"/>
              <a:t>yoki</a:t>
            </a:r>
            <a:endParaRPr lang="en-US" sz="2600" dirty="0"/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26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3822712"/>
              </p:ext>
            </p:extLst>
          </p:nvPr>
        </p:nvGraphicFramePr>
        <p:xfrm>
          <a:off x="1600199" y="4581524"/>
          <a:ext cx="3147261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7" name="Уравнение" r:id="rId3" imgW="1143000" imgH="266700" progId="Equation.3">
                  <p:embed/>
                </p:oleObj>
              </mc:Choice>
              <mc:Fallback>
                <p:oleObj name="Уравнение" r:id="rId3" imgW="1143000" imgH="2667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199" y="4581524"/>
                        <a:ext cx="3147261" cy="6953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7868787"/>
              </p:ext>
            </p:extLst>
          </p:nvPr>
        </p:nvGraphicFramePr>
        <p:xfrm>
          <a:off x="6553200" y="4206188"/>
          <a:ext cx="3695700" cy="12516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8" name="Уравнение" r:id="rId5" imgW="1028700" imgH="469900" progId="Equation.3">
                  <p:embed/>
                </p:oleObj>
              </mc:Choice>
              <mc:Fallback>
                <p:oleObj name="Уравнение" r:id="rId5" imgW="1028700" imgH="4699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3200" y="4206188"/>
                        <a:ext cx="3695700" cy="125163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064027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285750"/>
            <a:ext cx="10394707" cy="5086349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 smtClean="0"/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/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 smtClean="0"/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/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 smtClean="0"/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/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 smtClean="0"/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/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 smtClean="0"/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/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 smtClean="0"/>
          </a:p>
          <a:p>
            <a:pPr marL="0" indent="447675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 smtClean="0"/>
              <a:t>2-rasm</a:t>
            </a:r>
            <a:r>
              <a:rPr lang="en-US" sz="2400" dirty="0"/>
              <a:t>. </a:t>
            </a:r>
            <a:r>
              <a:rPr lang="en-US" sz="2400" dirty="0" err="1"/>
              <a:t>O’rtacha</a:t>
            </a:r>
            <a:r>
              <a:rPr lang="en-US" sz="2400" dirty="0"/>
              <a:t> </a:t>
            </a:r>
            <a:r>
              <a:rPr lang="en-US" sz="2400" dirty="0" err="1"/>
              <a:t>kvadratik</a:t>
            </a:r>
            <a:r>
              <a:rPr lang="en-US" sz="2400" dirty="0"/>
              <a:t> </a:t>
            </a:r>
            <a:r>
              <a:rPr lang="en-US" sz="2400" dirty="0" err="1"/>
              <a:t>chetlanish</a:t>
            </a:r>
            <a:r>
              <a:rPr lang="en-US" sz="2400" dirty="0"/>
              <a:t> </a:t>
            </a:r>
            <a:r>
              <a:rPr lang="el-GR" sz="2600" cap="none" dirty="0">
                <a:solidFill>
                  <a:prstClr val="black"/>
                </a:solidFill>
              </a:rPr>
              <a:t>σ</a:t>
            </a:r>
            <a:r>
              <a:rPr lang="el-GR" sz="2600" cap="none" baseline="-25000" dirty="0">
                <a:solidFill>
                  <a:prstClr val="black"/>
                </a:solidFill>
              </a:rPr>
              <a:t>σ </a:t>
            </a:r>
            <a:r>
              <a:rPr lang="en-US" sz="2400" dirty="0" smtClean="0"/>
              <a:t> </a:t>
            </a:r>
            <a:r>
              <a:rPr lang="en-US" sz="2400" dirty="0" err="1"/>
              <a:t>xatoligining</a:t>
            </a:r>
            <a:r>
              <a:rPr lang="en-US" sz="2400" dirty="0"/>
              <a:t> </a:t>
            </a:r>
            <a:r>
              <a:rPr lang="en-US" sz="2400" dirty="0" err="1"/>
              <a:t>o’lchashlar</a:t>
            </a:r>
            <a:r>
              <a:rPr lang="en-US" sz="2400" dirty="0"/>
              <a:t> </a:t>
            </a:r>
            <a:r>
              <a:rPr lang="en-US" sz="2400" dirty="0" err="1"/>
              <a:t>soni</a:t>
            </a:r>
            <a:r>
              <a:rPr lang="en-US" sz="2400" dirty="0"/>
              <a:t> n </a:t>
            </a:r>
            <a:r>
              <a:rPr lang="en-US" sz="2400" dirty="0" err="1"/>
              <a:t>ga</a:t>
            </a:r>
            <a:r>
              <a:rPr lang="en-US" sz="2400" dirty="0"/>
              <a:t> </a:t>
            </a:r>
            <a:r>
              <a:rPr lang="en-US" sz="2400" dirty="0" err="1"/>
              <a:t>bog’liqligi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-857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9745137"/>
              </p:ext>
            </p:extLst>
          </p:nvPr>
        </p:nvGraphicFramePr>
        <p:xfrm>
          <a:off x="2419349" y="304800"/>
          <a:ext cx="6296025" cy="41369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name="Picture" r:id="rId3" imgW="2533650" imgH="1733550" progId="Word.Picture.8">
                  <p:embed/>
                </p:oleObj>
              </mc:Choice>
              <mc:Fallback>
                <p:oleObj name="Picture" r:id="rId3" imgW="2533650" imgH="1733550" progId="Word.Picture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9349" y="304800"/>
                        <a:ext cx="6296025" cy="41369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967075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371475"/>
            <a:ext cx="10394707" cy="5086349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 err="1"/>
              <a:t>O’lchovlar</a:t>
            </a:r>
            <a:r>
              <a:rPr lang="en-US" sz="2400" dirty="0"/>
              <a:t> </a:t>
            </a:r>
            <a:r>
              <a:rPr lang="en-US" sz="2400" dirty="0" err="1"/>
              <a:t>soni</a:t>
            </a:r>
            <a:r>
              <a:rPr lang="en-US" sz="2400" dirty="0"/>
              <a:t> n </a:t>
            </a:r>
            <a:r>
              <a:rPr lang="en-US" sz="2400" dirty="0" err="1"/>
              <a:t>oshishi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  </a:t>
            </a:r>
            <a:r>
              <a:rPr lang="en-US" sz="2400" dirty="0" smtClean="0"/>
              <a:t>                              </a:t>
            </a:r>
            <a:r>
              <a:rPr lang="en-US" sz="2400" dirty="0" err="1" smtClean="0"/>
              <a:t>egri</a:t>
            </a:r>
            <a:r>
              <a:rPr lang="en-US" sz="2400" dirty="0" smtClean="0"/>
              <a:t> </a:t>
            </a:r>
            <a:r>
              <a:rPr lang="en-US" sz="2400" dirty="0" err="1"/>
              <a:t>chizig’i</a:t>
            </a:r>
            <a:r>
              <a:rPr lang="en-US" sz="2400" dirty="0"/>
              <a:t> </a:t>
            </a:r>
            <a:r>
              <a:rPr lang="en-US" sz="2400" dirty="0" err="1"/>
              <a:t>abtsissa</a:t>
            </a:r>
            <a:r>
              <a:rPr lang="en-US" sz="2400" dirty="0"/>
              <a:t> </a:t>
            </a:r>
            <a:r>
              <a:rPr lang="en-US" sz="2400" dirty="0" err="1"/>
              <a:t>o’qiga</a:t>
            </a:r>
            <a:r>
              <a:rPr lang="en-US" sz="2400" dirty="0"/>
              <a:t> </a:t>
            </a:r>
            <a:r>
              <a:rPr lang="en-US" sz="2400" dirty="0" err="1"/>
              <a:t>yaqin-lashib</a:t>
            </a:r>
            <a:r>
              <a:rPr lang="en-US" sz="2400" dirty="0"/>
              <a:t> </a:t>
            </a:r>
            <a:r>
              <a:rPr lang="en-US" sz="2400" dirty="0" err="1"/>
              <a:t>boradi</a:t>
            </a:r>
            <a:r>
              <a:rPr lang="en-US" sz="2400" dirty="0"/>
              <a:t>, </a:t>
            </a:r>
            <a:r>
              <a:rPr lang="en-US" sz="2400" dirty="0" err="1"/>
              <a:t>bunda</a:t>
            </a:r>
            <a:r>
              <a:rPr lang="en-US" sz="2400" dirty="0"/>
              <a:t> </a:t>
            </a:r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yaqinlashish</a:t>
            </a:r>
            <a:r>
              <a:rPr lang="en-US" sz="2400" dirty="0"/>
              <a:t> (</a:t>
            </a:r>
            <a:r>
              <a:rPr lang="en-US" sz="2400" dirty="0" err="1"/>
              <a:t>taxminan</a:t>
            </a:r>
            <a:r>
              <a:rPr lang="en-US" sz="2400" dirty="0"/>
              <a:t> n=10 </a:t>
            </a:r>
            <a:r>
              <a:rPr lang="en-US" sz="2400" dirty="0" err="1"/>
              <a:t>gacha</a:t>
            </a:r>
            <a:r>
              <a:rPr lang="en-US" sz="2400" dirty="0"/>
              <a:t>) </a:t>
            </a:r>
            <a:r>
              <a:rPr lang="en-US" sz="2400" dirty="0" err="1"/>
              <a:t>aniq</a:t>
            </a:r>
            <a:r>
              <a:rPr lang="en-US" sz="2400" dirty="0"/>
              <a:t> </a:t>
            </a:r>
            <a:r>
              <a:rPr lang="en-US" sz="2400" dirty="0" err="1"/>
              <a:t>intervalda</a:t>
            </a:r>
            <a:r>
              <a:rPr lang="en-US" sz="2400" dirty="0"/>
              <a:t> </a:t>
            </a:r>
            <a:r>
              <a:rPr lang="en-US" sz="2400" dirty="0" err="1" smtClean="0"/>
              <a:t>juda</a:t>
            </a:r>
            <a:r>
              <a:rPr lang="en-US" sz="2400" dirty="0" smtClean="0"/>
              <a:t> </a:t>
            </a:r>
            <a:r>
              <a:rPr lang="en-US" sz="2400" dirty="0" err="1"/>
              <a:t>tez</a:t>
            </a:r>
            <a:r>
              <a:rPr lang="en-US" sz="2400" dirty="0"/>
              <a:t> </a:t>
            </a:r>
            <a:r>
              <a:rPr lang="en-US" sz="2400" dirty="0" err="1"/>
              <a:t>kechadi</a:t>
            </a:r>
            <a:r>
              <a:rPr lang="en-US" sz="2400" dirty="0"/>
              <a:t>. </a:t>
            </a:r>
            <a:r>
              <a:rPr lang="en-US" sz="2400" dirty="0" err="1"/>
              <a:t>O’lchovlar</a:t>
            </a:r>
            <a:r>
              <a:rPr lang="en-US" sz="2400" dirty="0"/>
              <a:t> </a:t>
            </a:r>
            <a:r>
              <a:rPr lang="en-US" sz="2400" dirty="0" err="1"/>
              <a:t>conining</a:t>
            </a:r>
            <a:r>
              <a:rPr lang="en-US" sz="2400" dirty="0"/>
              <a:t>  </a:t>
            </a:r>
            <a:r>
              <a:rPr lang="en-US" sz="2400" dirty="0" err="1"/>
              <a:t>keyingi</a:t>
            </a:r>
            <a:r>
              <a:rPr lang="en-US" sz="2400" dirty="0"/>
              <a:t> </a:t>
            </a:r>
            <a:r>
              <a:rPr lang="en-US" sz="2400" dirty="0" err="1"/>
              <a:t>oshishi</a:t>
            </a:r>
            <a:r>
              <a:rPr lang="en-US" sz="2400" dirty="0"/>
              <a:t> </a:t>
            </a:r>
            <a:r>
              <a:rPr lang="en-US" sz="2400" dirty="0" err="1"/>
              <a:t>o’rtacha</a:t>
            </a:r>
            <a:r>
              <a:rPr lang="en-US" sz="2400" dirty="0"/>
              <a:t> </a:t>
            </a:r>
            <a:r>
              <a:rPr lang="en-US" sz="2400" dirty="0" err="1"/>
              <a:t>kvadratik</a:t>
            </a:r>
            <a:r>
              <a:rPr lang="en-US" sz="2400" dirty="0"/>
              <a:t> </a:t>
            </a:r>
            <a:r>
              <a:rPr lang="en-US" sz="2400" dirty="0" err="1"/>
              <a:t>xatolik</a:t>
            </a:r>
            <a:r>
              <a:rPr lang="en-US" sz="2400" dirty="0"/>
              <a:t> </a:t>
            </a:r>
            <a:r>
              <a:rPr lang="en-US" sz="2400" dirty="0" err="1"/>
              <a:t>qiymatini</a:t>
            </a:r>
            <a:r>
              <a:rPr lang="en-US" sz="2400" dirty="0"/>
              <a:t> </a:t>
            </a:r>
            <a:r>
              <a:rPr lang="en-US" sz="2400" dirty="0" err="1"/>
              <a:t>juda</a:t>
            </a:r>
            <a:r>
              <a:rPr lang="en-US" sz="2400" dirty="0"/>
              <a:t> </a:t>
            </a:r>
            <a:r>
              <a:rPr lang="en-US" sz="2400" dirty="0" err="1"/>
              <a:t>oz</a:t>
            </a:r>
            <a:r>
              <a:rPr lang="en-US" sz="2400" dirty="0"/>
              <a:t> </a:t>
            </a:r>
            <a:r>
              <a:rPr lang="en-US" sz="2400" dirty="0" err="1"/>
              <a:t>darajada</a:t>
            </a:r>
            <a:r>
              <a:rPr lang="en-US" sz="2400" dirty="0"/>
              <a:t> </a:t>
            </a:r>
            <a:r>
              <a:rPr lang="en-US" sz="2400" dirty="0" err="1"/>
              <a:t>aniqlashtiradi</a:t>
            </a:r>
            <a:r>
              <a:rPr lang="en-US" sz="2400" dirty="0"/>
              <a:t>.  </a:t>
            </a:r>
            <a:r>
              <a:rPr lang="en-US" sz="2400" dirty="0" err="1"/>
              <a:t>SHunday</a:t>
            </a:r>
            <a:r>
              <a:rPr lang="en-US" sz="2400" dirty="0"/>
              <a:t> </a:t>
            </a:r>
            <a:r>
              <a:rPr lang="en-US" sz="2400" dirty="0" err="1"/>
              <a:t>qilib</a:t>
            </a:r>
            <a:r>
              <a:rPr lang="en-US" sz="2400" dirty="0"/>
              <a:t> </a:t>
            </a:r>
            <a:r>
              <a:rPr lang="en-US" sz="2400" dirty="0" err="1"/>
              <a:t>o’rtacha</a:t>
            </a:r>
            <a:r>
              <a:rPr lang="en-US" sz="2400" dirty="0"/>
              <a:t> </a:t>
            </a:r>
            <a:r>
              <a:rPr lang="en-US" sz="2400" dirty="0" err="1"/>
              <a:t>kvadratik</a:t>
            </a:r>
            <a:r>
              <a:rPr lang="en-US" sz="2400" dirty="0"/>
              <a:t> </a:t>
            </a:r>
            <a:r>
              <a:rPr lang="en-US" sz="2400" dirty="0" err="1"/>
              <a:t>xatolik</a:t>
            </a:r>
            <a:r>
              <a:rPr lang="en-US" sz="2400" dirty="0"/>
              <a:t> n </a:t>
            </a:r>
            <a:r>
              <a:rPr lang="en-US" sz="2400" dirty="0" err="1"/>
              <a:t>ning</a:t>
            </a:r>
            <a:r>
              <a:rPr lang="en-US" sz="2400" dirty="0"/>
              <a:t> </a:t>
            </a:r>
            <a:r>
              <a:rPr lang="en-US" sz="2400" dirty="0" err="1"/>
              <a:t>qandaydir</a:t>
            </a:r>
            <a:r>
              <a:rPr lang="en-US" sz="2400" dirty="0"/>
              <a:t> </a:t>
            </a:r>
            <a:r>
              <a:rPr lang="en-US" sz="2400" dirty="0" err="1"/>
              <a:t>qiymatida</a:t>
            </a:r>
            <a:r>
              <a:rPr lang="en-US" sz="2400" dirty="0"/>
              <a:t> </a:t>
            </a:r>
            <a:r>
              <a:rPr lang="en-US" sz="2400" dirty="0" err="1"/>
              <a:t>barqaror</a:t>
            </a:r>
            <a:r>
              <a:rPr lang="en-US" sz="2400" dirty="0"/>
              <a:t> </a:t>
            </a:r>
            <a:r>
              <a:rPr lang="en-US" sz="2400" dirty="0" err="1"/>
              <a:t>qiymatga</a:t>
            </a:r>
            <a:r>
              <a:rPr lang="en-US" sz="2400" dirty="0"/>
              <a:t> </a:t>
            </a:r>
            <a:r>
              <a:rPr lang="en-US" sz="2400" dirty="0" err="1"/>
              <a:t>erishadi</a:t>
            </a:r>
            <a:r>
              <a:rPr lang="en-US" sz="2400" dirty="0"/>
              <a:t> (2-rasm</a:t>
            </a:r>
            <a:r>
              <a:rPr lang="en-US" sz="2400" dirty="0" smtClean="0"/>
              <a:t>). </a:t>
            </a:r>
            <a:r>
              <a:rPr lang="en-US" sz="2400" dirty="0" err="1" smtClean="0"/>
              <a:t>O’rtacha</a:t>
            </a:r>
            <a:r>
              <a:rPr lang="en-US" sz="2400" dirty="0" smtClean="0"/>
              <a:t> </a:t>
            </a:r>
            <a:r>
              <a:rPr lang="en-US" sz="2400" dirty="0" err="1"/>
              <a:t>kvadratik</a:t>
            </a:r>
            <a:r>
              <a:rPr lang="en-US" sz="2400" dirty="0"/>
              <a:t> </a:t>
            </a:r>
            <a:r>
              <a:rPr lang="en-US" sz="2400" dirty="0" err="1"/>
              <a:t>xatolikning</a:t>
            </a:r>
            <a:r>
              <a:rPr lang="en-US" sz="2400" dirty="0"/>
              <a:t> </a:t>
            </a:r>
            <a:r>
              <a:rPr lang="en-US" sz="2400" dirty="0" err="1"/>
              <a:t>o’rtacha</a:t>
            </a:r>
            <a:r>
              <a:rPr lang="en-US" sz="2400" dirty="0"/>
              <a:t> </a:t>
            </a:r>
            <a:r>
              <a:rPr lang="en-US" sz="2400" dirty="0" err="1"/>
              <a:t>arifmetik</a:t>
            </a:r>
            <a:r>
              <a:rPr lang="en-US" sz="2400" dirty="0"/>
              <a:t> </a:t>
            </a:r>
            <a:r>
              <a:rPr lang="en-US" sz="2400" dirty="0" err="1"/>
              <a:t>kattalik</a:t>
            </a:r>
            <a:r>
              <a:rPr lang="en-US" sz="2400" dirty="0"/>
              <a:t> </a:t>
            </a:r>
            <a:r>
              <a:rPr lang="en-US" sz="2400" cap="none" dirty="0" smtClean="0"/>
              <a:t>m</a:t>
            </a:r>
            <a:r>
              <a:rPr lang="en-US" sz="2400" dirty="0" smtClean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solishtirilganda</a:t>
            </a:r>
            <a:r>
              <a:rPr lang="en-US" sz="2400" dirty="0"/>
              <a:t> </a:t>
            </a:r>
            <a:r>
              <a:rPr lang="en-US" sz="2400" dirty="0" err="1"/>
              <a:t>foizlar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 smtClean="0"/>
              <a:t>ifodalangan</a:t>
            </a:r>
            <a:r>
              <a:rPr lang="en-US" sz="2400" dirty="0" smtClean="0"/>
              <a:t> </a:t>
            </a:r>
            <a:r>
              <a:rPr lang="el-GR" sz="2400" cap="none" dirty="0"/>
              <a:t>ω</a:t>
            </a:r>
            <a:r>
              <a:rPr lang="en-US" sz="2400" dirty="0" smtClean="0"/>
              <a:t> </a:t>
            </a:r>
            <a:r>
              <a:rPr lang="en-US" sz="2400" dirty="0" err="1" smtClean="0"/>
              <a:t>nisbiy</a:t>
            </a:r>
            <a:r>
              <a:rPr lang="en-US" sz="2400" dirty="0" smtClean="0"/>
              <a:t> </a:t>
            </a:r>
            <a:r>
              <a:rPr lang="en-US" sz="2400" dirty="0" err="1"/>
              <a:t>kattaligi</a:t>
            </a:r>
            <a:r>
              <a:rPr lang="en-US" sz="2400" dirty="0"/>
              <a:t> - </a:t>
            </a:r>
            <a:r>
              <a:rPr lang="en-US" sz="2400" dirty="0" err="1"/>
              <a:t>variatsiya</a:t>
            </a:r>
            <a:r>
              <a:rPr lang="en-US" sz="2400" dirty="0"/>
              <a:t> </a:t>
            </a:r>
            <a:r>
              <a:rPr lang="en-US" sz="2400" dirty="0" err="1"/>
              <a:t>koeffitsienti</a:t>
            </a:r>
            <a:r>
              <a:rPr lang="en-US" sz="2400" dirty="0"/>
              <a:t> deb </a:t>
            </a:r>
            <a:r>
              <a:rPr lang="en-US" sz="2400" dirty="0" err="1"/>
              <a:t>nomlanadi</a:t>
            </a:r>
            <a:r>
              <a:rPr lang="en-US" sz="2400" dirty="0"/>
              <a:t>.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/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/>
              <a:t>           </a:t>
            </a:r>
            <a:r>
              <a:rPr lang="el-GR" sz="2400" cap="none" dirty="0" smtClean="0"/>
              <a:t>ω</a:t>
            </a:r>
            <a:r>
              <a:rPr lang="en-US" sz="2400" dirty="0" smtClean="0"/>
              <a:t>=100</a:t>
            </a:r>
            <a:r>
              <a:rPr lang="el-GR" sz="2400" cap="none" dirty="0" smtClean="0"/>
              <a:t>σ</a:t>
            </a:r>
            <a:r>
              <a:rPr lang="en-US" sz="2400" dirty="0" smtClean="0"/>
              <a:t>*/</a:t>
            </a:r>
            <a:r>
              <a:rPr lang="en-US" sz="2400" cap="none" dirty="0" smtClean="0"/>
              <a:t>m</a:t>
            </a:r>
            <a:r>
              <a:rPr lang="en-US" sz="2400" dirty="0" smtClean="0"/>
              <a:t> </a:t>
            </a:r>
            <a:r>
              <a:rPr lang="en-US" sz="2400" dirty="0"/>
              <a:t>%                          (1.24)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24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6469482"/>
              </p:ext>
            </p:extLst>
          </p:nvPr>
        </p:nvGraphicFramePr>
        <p:xfrm>
          <a:off x="5534023" y="864472"/>
          <a:ext cx="1676401" cy="4912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2" name="Уравнение" r:id="rId3" imgW="698500" imgH="241300" progId="Equation.3">
                  <p:embed/>
                </p:oleObj>
              </mc:Choice>
              <mc:Fallback>
                <p:oleObj name="Уравнение" r:id="rId3" imgW="698500" imgH="2413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4023" y="864472"/>
                        <a:ext cx="1676401" cy="49125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897859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371475"/>
            <a:ext cx="10394707" cy="5086349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o’lchanayotgan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kattalikning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belgilasak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kattalikni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natijalariga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arifmetik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- m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natijasini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xaqiqiy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qiymatdan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bo’lmagan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kattalikka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ehtimolligi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p(-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 &lt; x-m &lt;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x)=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p(m-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 &lt; x &lt; m+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x)=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deb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Ehtimollik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ishonarli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ehtimollik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ishonchlilik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koeffitsienti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nomlanadi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Qiymatlarning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m+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m-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oralig’i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ishonchlilik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oralig’i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nomlanadi</a:t>
            </a:r>
            <a:r>
              <a:rPr lang="en-US" sz="26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64281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371475"/>
            <a:ext cx="10394707" cy="5086349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aytilganlardan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ko’rinib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turibdiki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tasodifiy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tavsiflash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son,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chunonchi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kattaligining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o’zini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ishonchlilik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oralig’ini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ishonarli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ehtimollik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o’lchashlarda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0,9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0,95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ishonarli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ehtimollik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cheklanish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x=t</a:t>
            </a:r>
            <a:r>
              <a:rPr lang="ru-RU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kutilmali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kvadratik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taqqoslanadi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: t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koeffitsient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kutilmaning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kvadratik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kvadratik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n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sonidan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kvadrat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ildizga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bo’linmasiga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600" dirty="0" smtClean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47675" algn="just">
              <a:lnSpc>
                <a:spcPct val="100000"/>
              </a:lnSpc>
              <a:spcAft>
                <a:spcPts val="0"/>
              </a:spcAft>
              <a:buNone/>
            </a:pPr>
            <a:endParaRPr lang="ru-RU" sz="26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47675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/>
              <a:t>(1.25)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4035060"/>
              </p:ext>
            </p:extLst>
          </p:nvPr>
        </p:nvGraphicFramePr>
        <p:xfrm>
          <a:off x="3333750" y="4390108"/>
          <a:ext cx="1638300" cy="12129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7" name="Уравнение" r:id="rId3" imgW="609336" imgH="444307" progId="Equation.3">
                  <p:embed/>
                </p:oleObj>
              </mc:Choice>
              <mc:Fallback>
                <p:oleObj name="Уравнение" r:id="rId3" imgW="609336" imgH="444307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3750" y="4390108"/>
                        <a:ext cx="1638300" cy="121297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774909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371475"/>
            <a:ext cx="10394707" cy="508634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>
                <a:latin typeface="+mj-lt"/>
                <a:ea typeface="Times New Roman" panose="02020603050405020304" pitchFamily="18" charset="0"/>
              </a:rPr>
              <a:t>m = x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</a:rPr>
              <a:t>1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/n + x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</a:rPr>
              <a:t>2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/n +... +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x</a:t>
            </a:r>
            <a:r>
              <a:rPr lang="en-US" sz="2600" baseline="-25000" dirty="0" err="1">
                <a:latin typeface="+mj-lt"/>
                <a:ea typeface="Times New Roman" panose="02020603050405020304" pitchFamily="18" charset="0"/>
              </a:rPr>
              <a:t>n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/n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bo’lganligidan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teng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aniqlikdagi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o’lchashlar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uchun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yig’indi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+mj-lt"/>
                <a:ea typeface="Times New Roman" panose="02020603050405020304" pitchFamily="18" charset="0"/>
              </a:rPr>
              <a:t>dispersiyasi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</a:t>
            </a:r>
            <a:r>
              <a:rPr lang="en-US" sz="26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dispersiyalar</a:t>
            </a:r>
            <a:endParaRPr lang="en-US" sz="2600" dirty="0" smtClean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6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yig’indisiga</a:t>
            </a:r>
            <a:r>
              <a:rPr lang="en-US" sz="26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Ko’rinib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turibdiki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aniqlikni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2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sonini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6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kvadratik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arifmetigining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kvadratik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ajrata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So’nggi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aytilgan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parametr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o’tkazilgan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o’lchovlar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natijalarida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baholashda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ru-RU" sz="2600" baseline="30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qo’llanilayotgan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usulining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aniqligini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tavsiflaydi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6138129"/>
              </p:ext>
            </p:extLst>
          </p:nvPr>
        </p:nvGraphicFramePr>
        <p:xfrm>
          <a:off x="5200649" y="1009649"/>
          <a:ext cx="2295525" cy="10300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9" name="Уравнение" r:id="rId3" imgW="990170" imgH="444307" progId="Equation.3">
                  <p:embed/>
                </p:oleObj>
              </mc:Choice>
              <mc:Fallback>
                <p:oleObj name="Уравнение" r:id="rId3" imgW="990170" imgH="444307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0649" y="1009649"/>
                        <a:ext cx="2295525" cy="103004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58225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71476" y="371475"/>
            <a:ext cx="11001374" cy="5172075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kvadratik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arifmetigining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kvadratik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ajrata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So’nggi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aytilgan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parametr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o’tkazilgan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o’lchovlar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natijalarida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baholashda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ru-RU" sz="2600" baseline="30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qo’llanilayotgan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usulining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aniqligini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tavsiflaydi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agar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o’lchashlar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usulining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tajribalardagi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o’lchovlarning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natijaviy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qilinayotgan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xatoliklar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dispersiyasidan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xatoligining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dispersiyasi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bo’lganiga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shuncha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o’lchashlarni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O’lchovlarning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sonini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tanlashda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usulning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yetarlicha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Tasodifiy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kattaligini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tavsiflash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kattaligini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ishonarli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ehtimollik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kattaligini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6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+mj-lt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11516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5238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/>
              <a:t>2.	ISHONCHLI INTERVALNI ANIQLASH.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209676"/>
            <a:ext cx="10394707" cy="4164910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Ma’lumki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o’lchashlar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me’yorida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normal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taqsimlanish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qonuniga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bo’ysunadi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o’lchovlar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natijasining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kutilmasi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m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 68%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m=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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intervalda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yotadi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;  m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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intervalida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95%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o’lchovlar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yotadi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%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o’lchovlar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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intervalida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joylashadi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intervalni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tushunarliroq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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m=t</a:t>
            </a:r>
            <a:r>
              <a:rPr lang="ru-RU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705480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476249"/>
            <a:ext cx="10394707" cy="5124451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Ko’rinib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turibdiki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o’lchovlar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bajarilganda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aniqlangan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aniqrog’i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*)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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qiymatlari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m=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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*,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=68%; 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m=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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*,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=95%). Normal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taqsimlanish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qonuniga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binoan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jadval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ko’rsatilgan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Jadval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t</a:t>
            </a:r>
            <a:r>
              <a:rPr lang="ru-RU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bilgan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aksi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jadval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o’lchovlarning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sonida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o’rinli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O’lchashlarning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n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sonida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jadval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kattalik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n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kengroq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yoritamiz</a:t>
            </a:r>
            <a:r>
              <a:rPr lang="en-US" sz="26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046238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476249"/>
            <a:ext cx="10394707" cy="5124451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O’lchovlarning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qandaydir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soni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uchun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tanlanma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dispersiyasi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aniqlangan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berilgan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ishonarli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interval </a:t>
            </a:r>
            <a:r>
              <a:rPr lang="de-DE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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m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uchun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tegishli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de-DE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de-DE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ishonarli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ehtimollikning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o’rtacha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qiymatini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aniqlash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kerak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bo’lsin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.  Agar </a:t>
            </a:r>
            <a:r>
              <a:rPr lang="de-DE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m/</a:t>
            </a:r>
            <a:r>
              <a:rPr lang="de-DE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</a:rPr>
              <a:t>m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ni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t</a:t>
            </a:r>
            <a:r>
              <a:rPr lang="de-DE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orqali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ifodalasak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,  </a:t>
            </a:r>
            <a:r>
              <a:rPr lang="de-DE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2600" baseline="30000" dirty="0">
                <a:latin typeface="+mj-lt"/>
                <a:ea typeface="Times New Roman" panose="02020603050405020304" pitchFamily="18" charset="0"/>
              </a:rPr>
              <a:t>*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-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birlik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o’lchashning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o’rtacha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kvadratik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xatoligi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bo’lsa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unda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t</a:t>
            </a:r>
            <a:r>
              <a:rPr lang="de-DE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</a:rPr>
              <a:t>n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=</a:t>
            </a:r>
            <a:r>
              <a:rPr lang="de-DE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m/</a:t>
            </a:r>
            <a:r>
              <a:rPr lang="de-DE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</a:rPr>
              <a:t>m</a:t>
            </a:r>
            <a:r>
              <a:rPr lang="en-US" sz="2600" baseline="30000" dirty="0" smtClean="0">
                <a:latin typeface="+mj-lt"/>
                <a:ea typeface="Times New Roman" panose="02020603050405020304" pitchFamily="18" charset="0"/>
              </a:rPr>
              <a:t>*</a:t>
            </a:r>
            <a:r>
              <a:rPr lang="en-US" sz="2600" dirty="0" smtClean="0">
                <a:latin typeface="+mj-lt"/>
                <a:ea typeface="Times New Roman" panose="02020603050405020304" pitchFamily="18" charset="0"/>
              </a:rPr>
              <a:t>=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/         /</a:t>
            </a:r>
            <a:r>
              <a:rPr lang="de-DE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28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*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bundan</a:t>
            </a:r>
            <a:r>
              <a:rPr lang="en-US" sz="2600" dirty="0" smtClean="0">
                <a:latin typeface="+mj-lt"/>
                <a:ea typeface="Times New Roman" panose="02020603050405020304" pitchFamily="18" charset="0"/>
              </a:rPr>
              <a:t> </a:t>
            </a:r>
            <a:endParaRPr lang="ru-RU" sz="2600" dirty="0">
              <a:latin typeface="+mj-lt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7605696"/>
              </p:ext>
            </p:extLst>
          </p:nvPr>
        </p:nvGraphicFramePr>
        <p:xfrm>
          <a:off x="7010399" y="3581399"/>
          <a:ext cx="923926" cy="475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1" name="Уравнение" r:id="rId3" imgW="444307" imgH="228501" progId="Equation.3">
                  <p:embed/>
                </p:oleObj>
              </mc:Choice>
              <mc:Fallback>
                <p:oleObj name="Уравнение" r:id="rId3" imgW="444307" imgH="228501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0399" y="3581399"/>
                        <a:ext cx="923926" cy="4751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3955597"/>
              </p:ext>
            </p:extLst>
          </p:nvPr>
        </p:nvGraphicFramePr>
        <p:xfrm>
          <a:off x="2619374" y="4200524"/>
          <a:ext cx="1952625" cy="96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2" name="Уравнение" r:id="rId5" imgW="774364" imgH="469696" progId="Equation.3">
                  <p:embed/>
                </p:oleObj>
              </mc:Choice>
              <mc:Fallback>
                <p:oleObj name="Уравнение" r:id="rId5" imgW="774364" imgH="469696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9374" y="4200524"/>
                        <a:ext cx="1952625" cy="9621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4775923" y="4496939"/>
            <a:ext cx="212750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 smtClean="0"/>
              <a:t>KELIB CHIQADI.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8271822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476249"/>
            <a:ext cx="10394707" cy="5124451"/>
          </a:xfrm>
        </p:spPr>
        <p:txBody>
          <a:bodyPr>
            <a:noAutofit/>
          </a:bodyPr>
          <a:lstStyle/>
          <a:p>
            <a:pPr marL="0" indent="44767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>
                <a:latin typeface="+mj-lt"/>
              </a:rPr>
              <a:t>2-jadval. </a:t>
            </a:r>
            <a:r>
              <a:rPr lang="en-US" sz="2600" dirty="0" err="1">
                <a:latin typeface="+mj-lt"/>
              </a:rPr>
              <a:t>Styudent</a:t>
            </a:r>
            <a:r>
              <a:rPr lang="en-US" sz="2600" dirty="0">
                <a:latin typeface="+mj-lt"/>
              </a:rPr>
              <a:t> </a:t>
            </a:r>
            <a:r>
              <a:rPr lang="en-US" sz="2600" dirty="0" err="1">
                <a:latin typeface="+mj-lt"/>
              </a:rPr>
              <a:t>koeffitsienti</a:t>
            </a:r>
            <a:r>
              <a:rPr lang="en-US" sz="2600" dirty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qiymatlari</a:t>
            </a:r>
            <a:endParaRPr lang="en-US" sz="2600" dirty="0" smtClean="0">
              <a:latin typeface="+mj-lt"/>
            </a:endParaRP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600" dirty="0">
              <a:latin typeface="+mj-lt"/>
            </a:endParaRP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600" dirty="0" smtClean="0">
              <a:latin typeface="+mj-lt"/>
            </a:endParaRP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600" dirty="0">
              <a:latin typeface="+mj-lt"/>
            </a:endParaRP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600" dirty="0" smtClean="0">
              <a:latin typeface="+mj-lt"/>
            </a:endParaRP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600" dirty="0">
              <a:latin typeface="+mj-lt"/>
            </a:endParaRP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600" dirty="0" smtClean="0">
              <a:latin typeface="+mj-lt"/>
            </a:endParaRP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600" dirty="0">
              <a:latin typeface="+mj-lt"/>
            </a:endParaRP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600" dirty="0" smtClean="0">
              <a:latin typeface="+mj-lt"/>
            </a:endParaRP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600" dirty="0">
              <a:latin typeface="+mj-lt"/>
            </a:endParaRP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600" dirty="0" smtClean="0">
              <a:latin typeface="+mj-lt"/>
            </a:endParaRP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600" dirty="0">
              <a:latin typeface="+mj-lt"/>
            </a:endParaRP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2600" dirty="0">
              <a:latin typeface="+mj-lt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2335966"/>
              </p:ext>
            </p:extLst>
          </p:nvPr>
        </p:nvGraphicFramePr>
        <p:xfrm>
          <a:off x="495299" y="942974"/>
          <a:ext cx="10868025" cy="4166758"/>
        </p:xfrm>
        <a:graphic>
          <a:graphicData uri="http://schemas.openxmlformats.org/drawingml/2006/table">
            <a:tbl>
              <a:tblPr/>
              <a:tblGrid>
                <a:gridCol w="2269986"/>
                <a:gridCol w="933540"/>
                <a:gridCol w="869020"/>
                <a:gridCol w="1557654"/>
                <a:gridCol w="2218401"/>
                <a:gridCol w="837655"/>
                <a:gridCol w="933540"/>
                <a:gridCol w="1248229"/>
              </a:tblGrid>
              <a:tr h="57150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Tajribalar</a:t>
                      </a:r>
                      <a:r>
                        <a:rPr lang="ru-RU" sz="24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 err="1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soni</a:t>
                      </a:r>
                      <a:r>
                        <a:rPr lang="ru-RU" sz="24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endParaRPr lang="ru-RU" sz="24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Ishonarli ehtimollik </a:t>
                      </a: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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Tajribalar soni</a:t>
                      </a: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n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Ishonarli ehtimollik </a:t>
                      </a: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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94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0,7</a:t>
                      </a: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0,95</a:t>
                      </a: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0,7</a:t>
                      </a: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0,95</a:t>
                      </a: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94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6,3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12,7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1,8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2,3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94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4,3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11-12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1,8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2,2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94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13-14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1,8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2,2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94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2,1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2,8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15-16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1,8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2,1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94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2,6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17-27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1,7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2,1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94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28-40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1,7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94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41-59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1,7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94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2,3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60-120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1,7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24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510" marR="64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49299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476249"/>
            <a:ext cx="10394707" cy="5124451"/>
          </a:xfrm>
        </p:spPr>
        <p:txBody>
          <a:bodyPr>
            <a:noAutofit/>
          </a:bodyPr>
          <a:lstStyle/>
          <a:p>
            <a:pPr marL="0" indent="542925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O’lchovlarning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sonida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kvadratik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aniqlik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topiladi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 n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t</a:t>
            </a:r>
            <a:r>
              <a:rPr lang="ru-RU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kattaliklar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St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yudent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koeffitsientlari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ehtimollik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nazariyasi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qonunlariga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n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qiymatlarida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nisbatlar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2-jadvaldan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foydalanib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ishonarli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ehtimollik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o’lchovlarning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sonida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ishonarlilik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intervalini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oson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O’lchovlarning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ko’plab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sonida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n&gt;30)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2600" baseline="30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o’rniga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o’rniga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qo’llash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22787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583" y="447675"/>
            <a:ext cx="10396882" cy="628650"/>
          </a:xfrm>
        </p:spPr>
        <p:txBody>
          <a:bodyPr>
            <a:noAutofit/>
          </a:bodyPr>
          <a:lstStyle/>
          <a:p>
            <a:pPr algn="ctr"/>
            <a:r>
              <a:rPr lang="en-US" sz="4000" dirty="0" smtClean="0"/>
              <a:t>3</a:t>
            </a:r>
            <a:r>
              <a:rPr lang="en-US" sz="4000" dirty="0"/>
              <a:t>.	O’LCHOVLARNING KERAKLI SONI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39583" y="1076326"/>
            <a:ext cx="10023667" cy="4438650"/>
          </a:xfrm>
        </p:spPr>
        <p:txBody>
          <a:bodyPr>
            <a:noAutofit/>
          </a:bodyPr>
          <a:lstStyle/>
          <a:p>
            <a:pPr marL="0" indent="357188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Yuqorida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aytib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o’tilganidek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, agar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birlik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o’lchash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xatoligi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oxirgi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natijaviy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ruxsat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etilgan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xatolik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ma’lum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bo’lsa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,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birlik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o’lchash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xatoligi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dispersiyasi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ruxsat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etilgan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dispersiyadan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qancha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katta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bo’lsa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shuncha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o’lchovlarni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o’tkazish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lozim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.  Agar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usulning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muntazam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xatoliklari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kichik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bo’lsa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ushbu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usulni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qo’llash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mumkin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.  Agar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muntazam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xatoliklar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katta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bo’lsa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boshqacha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yo’l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tutiladi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Aytaylik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o’lchovlarning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muntazam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xatoligi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de-DE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</a:t>
            </a:r>
            <a:r>
              <a:rPr lang="en-US" sz="2600" baseline="30000" dirty="0">
                <a:latin typeface="+mj-lt"/>
                <a:ea typeface="Times New Roman" panose="02020603050405020304" pitchFamily="18" charset="0"/>
              </a:rPr>
              <a:t>’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bo’lsin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.</a:t>
            </a:r>
            <a:endParaRPr lang="ru-RU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432563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14375" y="1095375"/>
            <a:ext cx="10394707" cy="368617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Ma’lumki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tasodifiy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xatolikni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o’lchovlarning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to’liq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xatoliklar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aniqlanadigan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bo’lguncha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ishonarli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ehtimollikda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ishonarli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interval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xatolikdan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xatolikni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10%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zaruriyati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yo’q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m=0,1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</a:t>
            </a:r>
            <a:r>
              <a:rPr lang="en-US" sz="2600" baseline="30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m&lt;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</a:t>
            </a:r>
            <a:r>
              <a:rPr lang="en-US" sz="2600" baseline="30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/3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m&lt;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</a:t>
            </a:r>
            <a:r>
              <a:rPr lang="en-US" sz="2600" baseline="30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/2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46088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663050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24128" y="278780"/>
            <a:ext cx="9933354" cy="528834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ishonarli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ehtimollikda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o’lchovlarning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3-jadval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tasodifiy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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birlik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kvadratik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ulushlarida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m=t</a:t>
            </a:r>
            <a:r>
              <a:rPr lang="en-US" sz="2600" baseline="30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2600" baseline="30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2600" baseline="30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birlik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kvadratik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chetlanishi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; t</a:t>
            </a:r>
            <a:r>
              <a:rPr lang="en-US" sz="2600" baseline="30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6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Styudent</a:t>
            </a:r>
            <a:r>
              <a:rPr lang="en-US" sz="26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koeffitsienti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o’xshash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koeffitsient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jihatidan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boshqacha</a:t>
            </a:r>
            <a:r>
              <a:rPr lang="en-US" sz="26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lnSpc>
                <a:spcPct val="150000"/>
              </a:lnSpc>
              <a:spcAft>
                <a:spcPts val="0"/>
              </a:spcAft>
              <a:buNone/>
            </a:pPr>
            <a:r>
              <a:rPr lang="en-US" sz="2800" dirty="0" smtClean="0"/>
              <a:t>, </a:t>
            </a:r>
            <a:r>
              <a:rPr lang="de-DE" sz="2800" dirty="0" err="1"/>
              <a:t>chunki</a:t>
            </a:r>
            <a:r>
              <a:rPr lang="en-US" sz="2800" dirty="0"/>
              <a:t> </a:t>
            </a:r>
            <a:r>
              <a:rPr lang="en-US" sz="2800" dirty="0" smtClean="0"/>
              <a:t> </a:t>
            </a:r>
            <a:endParaRPr lang="ru-RU" sz="26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446088" algn="just">
              <a:lnSpc>
                <a:spcPct val="100000"/>
              </a:lnSpc>
              <a:spcBef>
                <a:spcPts val="0"/>
              </a:spcBef>
              <a:buClr>
                <a:srgbClr val="B80E0F"/>
              </a:buClr>
              <a:buNone/>
            </a:pPr>
            <a:endParaRPr lang="ru-RU" sz="2600" dirty="0">
              <a:latin typeface="+mj-lt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Rectangle 2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2966109"/>
              </p:ext>
            </p:extLst>
          </p:nvPr>
        </p:nvGraphicFramePr>
        <p:xfrm>
          <a:off x="2655651" y="4144142"/>
          <a:ext cx="2256817" cy="10748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" name="Уравнение" r:id="rId3" imgW="596641" imgH="444307" progId="Equation.3">
                  <p:embed/>
                </p:oleObj>
              </mc:Choice>
              <mc:Fallback>
                <p:oleObj name="Уравнение" r:id="rId3" imgW="596641" imgH="444307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5651" y="4144142"/>
                        <a:ext cx="2256817" cy="107480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2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5687278"/>
              </p:ext>
            </p:extLst>
          </p:nvPr>
        </p:nvGraphicFramePr>
        <p:xfrm>
          <a:off x="6799633" y="4355401"/>
          <a:ext cx="1873134" cy="6430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0" name="Уравнение" r:id="rId5" imgW="748975" imgH="253890" progId="Equation.3">
                  <p:embed/>
                </p:oleObj>
              </mc:Choice>
              <mc:Fallback>
                <p:oleObj name="Уравнение" r:id="rId5" imgW="748975" imgH="25389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9633" y="4355401"/>
                        <a:ext cx="1873134" cy="64301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695612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9270" y="202444"/>
            <a:ext cx="10727472" cy="1190994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/>
              <a:t>4</a:t>
            </a:r>
            <a:r>
              <a:rPr lang="en-US" sz="3600" dirty="0"/>
              <a:t>.	ISHONARLI EHTIMOLLIKDAGI TASODIFIY XATOLIK OLISH UCHUN O’LCHOVLARNING ZARUR SONI</a:t>
            </a:r>
            <a:endParaRPr lang="ru-RU" sz="36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551893"/>
              </p:ext>
            </p:extLst>
          </p:nvPr>
        </p:nvGraphicFramePr>
        <p:xfrm>
          <a:off x="1276347" y="1288663"/>
          <a:ext cx="9163052" cy="3600448"/>
        </p:xfrm>
        <a:graphic>
          <a:graphicData uri="http://schemas.openxmlformats.org/drawingml/2006/table">
            <a:tbl>
              <a:tblPr/>
              <a:tblGrid>
                <a:gridCol w="1774058"/>
                <a:gridCol w="1774058"/>
                <a:gridCol w="1403734"/>
                <a:gridCol w="1403734"/>
                <a:gridCol w="1403734"/>
                <a:gridCol w="1403734"/>
              </a:tblGrid>
              <a:tr h="450056">
                <a:tc row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26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Ishonarli</a:t>
                      </a:r>
                      <a:r>
                        <a:rPr lang="en-US" sz="2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ehtimollik</a:t>
                      </a:r>
                      <a:r>
                        <a:rPr lang="en-US" sz="2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</a:t>
                      </a:r>
                      <a:endParaRPr lang="ru-RU" sz="26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500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0,7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0,95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0,99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6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26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78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170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0,01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270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390</a:t>
                      </a:r>
                      <a:endParaRPr lang="ru-RU" sz="26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700</a:t>
                      </a:r>
                      <a:endParaRPr lang="ru-RU" sz="26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8687992"/>
              </p:ext>
            </p:extLst>
          </p:nvPr>
        </p:nvGraphicFramePr>
        <p:xfrm>
          <a:off x="1374830" y="1258625"/>
          <a:ext cx="1292169" cy="8513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3" name="Уравнение" r:id="rId3" imgW="596641" imgH="393529" progId="Equation.3">
                  <p:embed/>
                </p:oleObj>
              </mc:Choice>
              <mc:Fallback>
                <p:oleObj name="Уравнение" r:id="rId3" imgW="596641" imgH="39352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4830" y="1258625"/>
                        <a:ext cx="1292169" cy="85131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33350" y="4936093"/>
            <a:ext cx="1106805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6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3-JADVAL. </a:t>
            </a:r>
            <a:r>
              <a:rPr lang="ru-RU" sz="2600" b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ru-RU" sz="2600" b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ISHONARLI EHTIMOLLIKDAGI TASODIFIY XATOLIK OLISH UCHUN O’LCHOVLARNING ZARUR SONI</a:t>
            </a:r>
            <a:endParaRPr lang="ru-RU" sz="2600" dirty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9531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32297" y="278780"/>
            <a:ext cx="10593421" cy="5343807"/>
          </a:xfrm>
        </p:spPr>
        <p:txBody>
          <a:bodyPr>
            <a:noAutofit/>
          </a:bodyPr>
          <a:lstStyle/>
          <a:p>
            <a:pPr marL="0" indent="534988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O’lchovlar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sonini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natijaga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tasodifiy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xatolikning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ta’sirini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yo’qotish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agar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birlik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kvadratik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qiymatidan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martagacha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2600" baseline="30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qiymatlarida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tasodifiy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birlik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o’lchashdagi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ulushini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usulini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tubdan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o’zgartirish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4988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O’lchovlar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sharoitini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oqilona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tanlash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zarur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,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bunda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har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bir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zvenoning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nisbiy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xatoligi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deyarli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bir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xil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bo’lishi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kerak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Aks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holda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natijalar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aniqligi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jumladan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,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o’lchovlar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miqdori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odatda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o’lchash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aniqligi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kichik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bo’lgan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qiymat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bilan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beriladi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Kerakli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aniqlikni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baholashni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o’lchovlar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sharoiti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omillarini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diqqat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bilan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tekshirib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,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so’ngra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amalga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oshirish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kerak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.</a:t>
            </a:r>
            <a:endParaRPr lang="ru-RU" sz="2600" dirty="0">
              <a:latin typeface="+mj-lt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89373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09576" y="476251"/>
            <a:ext cx="10953750" cy="5092294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So’nggi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natijaga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o’lchovlar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sharoiti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tahlili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yaratilayotgan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oldindan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uslubiyatiga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kirgan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xususan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detallar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tutashmalar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yeyilishini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uslubiga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kiritilgan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statistik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mezonlar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bog’liqliklarni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parametrlarini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korrelyatsiyalash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koeffitsienti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ma’lumotlarning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bog’liqliklari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korrelyatsion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nisbatlari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parametrlar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xatoliklari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tadqiqotlar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kuzatishlar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natijalarining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sonli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tahlilida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qiymatlarning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jinsliligi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bog’liqlikka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asoslanishi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turga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taqsimlanishi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ko’riladi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O’zgaruvchan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bog’liqlik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borligi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bog’liqlik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modeli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parametrlari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qiymatlarning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aniqligi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xususan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bog’liqlik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parametrlari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qiymatining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xatoliklari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46088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880092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71526" y="234176"/>
            <a:ext cx="9810750" cy="5374887"/>
          </a:xfrm>
        </p:spPr>
        <p:txBody>
          <a:bodyPr>
            <a:noAutofit/>
          </a:bodyPr>
          <a:lstStyle/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SHunday</a:t>
            </a:r>
            <a:r>
              <a:rPr lang="en-US" sz="2600" dirty="0"/>
              <a:t> </a:t>
            </a:r>
            <a:r>
              <a:rPr lang="en-US" sz="2600" dirty="0" err="1"/>
              <a:t>qilib</a:t>
            </a:r>
            <a:r>
              <a:rPr lang="en-US" sz="2600" dirty="0"/>
              <a:t>, </a:t>
            </a:r>
            <a:r>
              <a:rPr lang="en-US" sz="2600" dirty="0" err="1"/>
              <a:t>tajriba</a:t>
            </a:r>
            <a:r>
              <a:rPr lang="en-US" sz="2600" dirty="0"/>
              <a:t> </a:t>
            </a:r>
            <a:r>
              <a:rPr lang="en-US" sz="2600" dirty="0" err="1"/>
              <a:t>tadqiqotlar</a:t>
            </a:r>
            <a:r>
              <a:rPr lang="en-US" sz="2600" dirty="0"/>
              <a:t>, </a:t>
            </a:r>
            <a:r>
              <a:rPr lang="en-US" sz="2600" dirty="0" err="1"/>
              <a:t>kuzatuvlar</a:t>
            </a:r>
            <a:r>
              <a:rPr lang="en-US" sz="2600" dirty="0"/>
              <a:t> </a:t>
            </a:r>
            <a:r>
              <a:rPr lang="en-US" sz="2600" dirty="0" err="1"/>
              <a:t>natijalarini</a:t>
            </a:r>
            <a:r>
              <a:rPr lang="en-US" sz="2600" dirty="0"/>
              <a:t> </a:t>
            </a:r>
            <a:r>
              <a:rPr lang="en-US" sz="2600" dirty="0" err="1"/>
              <a:t>tahlil</a:t>
            </a:r>
            <a:r>
              <a:rPr lang="en-US" sz="2600" dirty="0"/>
              <a:t> </a:t>
            </a:r>
            <a:r>
              <a:rPr lang="en-US" sz="2600" dirty="0" err="1"/>
              <a:t>qilishda</a:t>
            </a:r>
            <a:r>
              <a:rPr lang="en-US" sz="2600" dirty="0"/>
              <a:t>; </a:t>
            </a:r>
            <a:r>
              <a:rPr lang="en-US" sz="2600" dirty="0" err="1"/>
              <a:t>olin-gan</a:t>
            </a:r>
            <a:r>
              <a:rPr lang="en-US" sz="2600" dirty="0"/>
              <a:t> </a:t>
            </a:r>
            <a:r>
              <a:rPr lang="en-US" sz="2600" dirty="0" err="1"/>
              <a:t>qiymatlarning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jinsliligini</a:t>
            </a:r>
            <a:r>
              <a:rPr lang="en-US" sz="2600" dirty="0"/>
              <a:t> </a:t>
            </a:r>
            <a:r>
              <a:rPr lang="en-US" sz="2600" dirty="0" err="1"/>
              <a:t>tekshirish</a:t>
            </a:r>
            <a:r>
              <a:rPr lang="en-US" sz="2600" dirty="0"/>
              <a:t>;  </a:t>
            </a:r>
            <a:r>
              <a:rPr lang="en-US" sz="2600" dirty="0" err="1"/>
              <a:t>o’zgaruvchan</a:t>
            </a:r>
            <a:r>
              <a:rPr lang="en-US" sz="2600" dirty="0"/>
              <a:t> </a:t>
            </a:r>
            <a:r>
              <a:rPr lang="en-US" sz="2600" dirty="0" err="1"/>
              <a:t>qiymatlar</a:t>
            </a:r>
            <a:r>
              <a:rPr lang="en-US" sz="2600" dirty="0"/>
              <a:t>  </a:t>
            </a:r>
            <a:r>
              <a:rPr lang="en-US" sz="2600" dirty="0" err="1"/>
              <a:t>o’rtasidagi</a:t>
            </a:r>
            <a:r>
              <a:rPr lang="en-US" sz="2600" dirty="0"/>
              <a:t> </a:t>
            </a:r>
            <a:r>
              <a:rPr lang="en-US" sz="2600" dirty="0" err="1"/>
              <a:t>o’rtacha</a:t>
            </a:r>
            <a:r>
              <a:rPr lang="en-US" sz="2600" dirty="0"/>
              <a:t> </a:t>
            </a:r>
            <a:r>
              <a:rPr lang="en-US" sz="2600" dirty="0" err="1"/>
              <a:t>bog’liqlikni</a:t>
            </a:r>
            <a:r>
              <a:rPr lang="en-US" sz="2600" dirty="0"/>
              <a:t> </a:t>
            </a:r>
            <a:r>
              <a:rPr lang="en-US" sz="2600" dirty="0" err="1"/>
              <a:t>topish</a:t>
            </a:r>
            <a:r>
              <a:rPr lang="en-US" sz="2600" dirty="0"/>
              <a:t>, </a:t>
            </a:r>
            <a:r>
              <a:rPr lang="en-US" sz="2600" dirty="0" err="1"/>
              <a:t>buning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ma’lum</a:t>
            </a:r>
            <a:r>
              <a:rPr lang="en-US" sz="2600" dirty="0"/>
              <a:t> </a:t>
            </a:r>
            <a:r>
              <a:rPr lang="en-US" sz="2600" dirty="0" err="1"/>
              <a:t>analitik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tajriba</a:t>
            </a:r>
            <a:r>
              <a:rPr lang="en-US" sz="2600" dirty="0"/>
              <a:t> </a:t>
            </a:r>
            <a:r>
              <a:rPr lang="en-US" sz="2600" dirty="0" err="1"/>
              <a:t>bog’liqliklarini</a:t>
            </a:r>
            <a:r>
              <a:rPr lang="en-US" sz="2600" dirty="0"/>
              <a:t> </a:t>
            </a:r>
            <a:r>
              <a:rPr lang="en-US" sz="2600" dirty="0" err="1"/>
              <a:t>parametrlarini</a:t>
            </a:r>
            <a:r>
              <a:rPr lang="en-US" sz="2600" dirty="0"/>
              <a:t> </a:t>
            </a:r>
            <a:r>
              <a:rPr lang="en-US" sz="2600" dirty="0" err="1"/>
              <a:t>baholash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qiymatini</a:t>
            </a:r>
            <a:r>
              <a:rPr lang="en-US" sz="2600" dirty="0"/>
              <a:t> </a:t>
            </a:r>
            <a:r>
              <a:rPr lang="en-US" sz="2600" dirty="0" err="1"/>
              <a:t>aniqlash</a:t>
            </a:r>
            <a:r>
              <a:rPr lang="en-US" sz="2600" dirty="0"/>
              <a:t>; </a:t>
            </a:r>
            <a:r>
              <a:rPr lang="en-US" sz="2600" dirty="0" err="1"/>
              <a:t>tajriba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analitik</a:t>
            </a:r>
            <a:r>
              <a:rPr lang="en-US" sz="2600" dirty="0"/>
              <a:t> </a:t>
            </a:r>
            <a:r>
              <a:rPr lang="en-US" sz="2600" dirty="0" err="1"/>
              <a:t>qiymatlarning</a:t>
            </a:r>
            <a:r>
              <a:rPr lang="en-US" sz="2600" dirty="0"/>
              <a:t> </a:t>
            </a:r>
            <a:r>
              <a:rPr lang="en-US" sz="2600" dirty="0" err="1"/>
              <a:t>muvofiqlik</a:t>
            </a:r>
            <a:r>
              <a:rPr lang="en-US" sz="2600" dirty="0"/>
              <a:t> </a:t>
            </a:r>
            <a:r>
              <a:rPr lang="en-US" sz="2600" dirty="0" err="1"/>
              <a:t>darajasi</a:t>
            </a:r>
            <a:r>
              <a:rPr lang="en-US" sz="2600" dirty="0"/>
              <a:t>; </a:t>
            </a:r>
            <a:r>
              <a:rPr lang="en-US" sz="2600" dirty="0" err="1"/>
              <a:t>olingan</a:t>
            </a:r>
            <a:r>
              <a:rPr lang="en-US" sz="2600" dirty="0"/>
              <a:t> </a:t>
            </a:r>
            <a:r>
              <a:rPr lang="en-US" sz="2600" dirty="0" err="1"/>
              <a:t>qiymatlarni</a:t>
            </a:r>
            <a:r>
              <a:rPr lang="en-US" sz="2600" dirty="0"/>
              <a:t> </a:t>
            </a:r>
            <a:r>
              <a:rPr lang="en-US" sz="2600" dirty="0" err="1"/>
              <a:t>grafik</a:t>
            </a:r>
            <a:r>
              <a:rPr lang="en-US" sz="2600" dirty="0"/>
              <a:t> </a:t>
            </a:r>
            <a:r>
              <a:rPr lang="en-US" sz="2600" dirty="0" err="1"/>
              <a:t>usulda</a:t>
            </a:r>
            <a:r>
              <a:rPr lang="en-US" sz="2600" dirty="0"/>
              <a:t> </a:t>
            </a:r>
            <a:r>
              <a:rPr lang="en-US" sz="2600" dirty="0" err="1"/>
              <a:t>tasvirlash</a:t>
            </a:r>
            <a:r>
              <a:rPr lang="en-US" sz="2600" dirty="0"/>
              <a:t>.</a:t>
            </a:r>
          </a:p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Olingan</a:t>
            </a:r>
            <a:r>
              <a:rPr lang="en-US" sz="2600" dirty="0"/>
              <a:t> </a:t>
            </a:r>
            <a:r>
              <a:rPr lang="en-US" sz="2600" dirty="0" err="1"/>
              <a:t>qiymatlar</a:t>
            </a:r>
            <a:r>
              <a:rPr lang="en-US" sz="2600" dirty="0"/>
              <a:t> </a:t>
            </a:r>
            <a:r>
              <a:rPr lang="en-US" sz="2600" dirty="0" err="1"/>
              <a:t>tahlilining</a:t>
            </a:r>
            <a:r>
              <a:rPr lang="en-US" sz="2600" dirty="0"/>
              <a:t>  </a:t>
            </a:r>
            <a:r>
              <a:rPr lang="en-US" sz="2600" dirty="0" err="1"/>
              <a:t>natijalariga</a:t>
            </a:r>
            <a:r>
              <a:rPr lang="en-US" sz="2600" dirty="0"/>
              <a:t> </a:t>
            </a:r>
            <a:r>
              <a:rPr lang="en-US" sz="2600" dirty="0" err="1"/>
              <a:t>ko’ra</a:t>
            </a:r>
            <a:r>
              <a:rPr lang="en-US" sz="2600" dirty="0"/>
              <a:t>  </a:t>
            </a:r>
            <a:r>
              <a:rPr lang="en-US" sz="2600" dirty="0" err="1"/>
              <a:t>o’lchashlarni</a:t>
            </a:r>
            <a:r>
              <a:rPr lang="en-US" sz="2600" dirty="0"/>
              <a:t> </a:t>
            </a:r>
            <a:r>
              <a:rPr lang="en-US" sz="2600" dirty="0" err="1"/>
              <a:t>ko’plab</a:t>
            </a:r>
            <a:r>
              <a:rPr lang="en-US" sz="2600" dirty="0"/>
              <a:t> mi-</a:t>
            </a:r>
            <a:r>
              <a:rPr lang="en-US" sz="2600" dirty="0" err="1"/>
              <a:t>qdorda</a:t>
            </a:r>
            <a:r>
              <a:rPr lang="en-US" sz="2600" dirty="0"/>
              <a:t> </a:t>
            </a:r>
            <a:r>
              <a:rPr lang="en-US" sz="2600" dirty="0" err="1"/>
              <a:t>o’tkazilishi</a:t>
            </a:r>
            <a:r>
              <a:rPr lang="en-US" sz="2600" dirty="0"/>
              <a:t> </a:t>
            </a:r>
            <a:r>
              <a:rPr lang="en-US" sz="2600" dirty="0" err="1"/>
              <a:t>kerakligi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mavjudlari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qoniqish</a:t>
            </a:r>
            <a:r>
              <a:rPr lang="en-US" sz="2600" dirty="0"/>
              <a:t> </a:t>
            </a:r>
            <a:r>
              <a:rPr lang="en-US" sz="2600" dirty="0" err="1"/>
              <a:t>mumkinligi</a:t>
            </a:r>
            <a:r>
              <a:rPr lang="en-US" sz="2600" dirty="0"/>
              <a:t> </a:t>
            </a:r>
            <a:r>
              <a:rPr lang="en-US" sz="2600" dirty="0" err="1"/>
              <a:t>kelib</a:t>
            </a:r>
            <a:r>
              <a:rPr lang="en-US" sz="2600" dirty="0"/>
              <a:t> </a:t>
            </a:r>
            <a:r>
              <a:rPr lang="en-US" sz="2600" dirty="0" err="1"/>
              <a:t>chiqadi</a:t>
            </a:r>
            <a:r>
              <a:rPr lang="en-US" sz="2600" dirty="0"/>
              <a:t>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0513737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004976139"/>
              </p:ext>
            </p:extLst>
          </p:nvPr>
        </p:nvGraphicFramePr>
        <p:xfrm>
          <a:off x="457200" y="133668"/>
          <a:ext cx="10839449" cy="5591410"/>
        </p:xfrm>
        <a:graphic>
          <a:graphicData uri="http://schemas.openxmlformats.org/drawingml/2006/table">
            <a:tbl>
              <a:tblPr/>
              <a:tblGrid>
                <a:gridCol w="4400550"/>
                <a:gridCol w="935611"/>
                <a:gridCol w="1329923"/>
                <a:gridCol w="1169861"/>
                <a:gridCol w="1333453"/>
                <a:gridCol w="1670051"/>
              </a:tblGrid>
              <a:tr h="3186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Ish</a:t>
                      </a:r>
                      <a:r>
                        <a:rPr lang="uz-Cyrl-UZ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dan chiqmaslik ko’rsatkichlari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Kuzatuvlar joyi mintaqalari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Mintaqalar bo’yicha o’rtacha</a:t>
                      </a:r>
                      <a:endParaRPr lang="ru-RU" sz="16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I</a:t>
                      </a:r>
                      <a:endParaRPr lang="ru-RU" sz="16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II</a:t>
                      </a:r>
                      <a:endParaRPr lang="ru-RU" sz="16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III</a:t>
                      </a:r>
                      <a:endParaRPr lang="ru-RU" sz="16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IV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68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Bitta avtomobilga to’g’ri keluvchi o’rtacha bosib o’tilgan masofa</a:t>
                      </a:r>
                      <a:r>
                        <a:rPr lang="en-US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, </a:t>
                      </a:r>
                      <a:r>
                        <a:rPr lang="uz-Cyrl-UZ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ming </a:t>
                      </a:r>
                      <a:r>
                        <a:rPr lang="en-US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km.</a:t>
                      </a:r>
                      <a:endParaRPr lang="ru-RU" sz="16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174,6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188,9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201,2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194,3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189,7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603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Ta’minot tizimi ishdan chiqishlar soni, </a:t>
                      </a:r>
                      <a:r>
                        <a:rPr lang="uz-Cyrl-UZ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jami</a:t>
                      </a:r>
                      <a:r>
                        <a:rPr lang="en-US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:       </a:t>
                      </a:r>
                      <a:endParaRPr lang="ru-RU" sz="16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jumladan</a:t>
                      </a:r>
                      <a:r>
                        <a:rPr lang="en-US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:</a:t>
                      </a:r>
                      <a:endParaRPr lang="ru-RU" sz="16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marL="135255" algn="just"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i</a:t>
                      </a:r>
                      <a:r>
                        <a:rPr lang="en-US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njektor</a:t>
                      </a:r>
                      <a:endParaRPr lang="ru-RU" sz="16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marL="135255" algn="just"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e</a:t>
                      </a:r>
                      <a:r>
                        <a:rPr lang="en-US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lektr yonilg’i nasosi</a:t>
                      </a:r>
                      <a:endParaRPr lang="ru-RU" sz="16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marL="135255" algn="just"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e</a:t>
                      </a:r>
                      <a:r>
                        <a:rPr lang="en-US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lektron boshqaruv bloki datchiklari bilan</a:t>
                      </a:r>
                      <a:endParaRPr lang="ru-RU" sz="16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marL="135255" algn="just"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yo</a:t>
                      </a:r>
                      <a:r>
                        <a:rPr lang="en-US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nilg’i filtri</a:t>
                      </a:r>
                      <a:endParaRPr lang="ru-RU" sz="16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marL="135255" algn="just"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b</a:t>
                      </a:r>
                      <a:r>
                        <a:rPr lang="en-US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oshqa uzel va detallar</a:t>
                      </a:r>
                      <a:endParaRPr lang="ru-RU" sz="16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142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50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58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15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668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254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309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17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42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46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518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173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209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30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53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53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225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79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90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14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23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19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391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139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169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17,5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32,2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33,3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868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Ta’minot tizimi ishdan chiqishigacha solishtirma o’rtacha bosib o’tilgan masofa, ming km</a:t>
                      </a:r>
                      <a:endParaRPr lang="ru-RU" sz="16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2335" marR="62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33,2</a:t>
                      </a:r>
                    </a:p>
                  </a:txBody>
                  <a:tcPr marL="62335" marR="62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31,95</a:t>
                      </a:r>
                    </a:p>
                  </a:txBody>
                  <a:tcPr marL="62335" marR="62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27,97</a:t>
                      </a:r>
                    </a:p>
                  </a:txBody>
                  <a:tcPr marL="62335" marR="62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28,25</a:t>
                      </a:r>
                    </a:p>
                  </a:txBody>
                  <a:tcPr marL="62335" marR="62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29,53</a:t>
                      </a:r>
                    </a:p>
                  </a:txBody>
                  <a:tcPr marL="62335" marR="62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868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Benzinning ifloslanishi natijasida paydo bo’lgan ishdan chiqishlar soni</a:t>
                      </a: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: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58,2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265,2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231,2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96,7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162,8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33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z-Cyrl-UZ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jumladan</a:t>
                      </a: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:</a:t>
                      </a:r>
                      <a:r>
                        <a:rPr lang="en-US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uz-Cyrl-UZ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i</a:t>
                      </a:r>
                      <a:r>
                        <a:rPr lang="ru-RU" sz="1600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njektor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17,4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84,8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76,2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36,7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53,8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227">
                <a:tc>
                  <a:txBody>
                    <a:bodyPr/>
                    <a:lstStyle/>
                    <a:p>
                      <a:pPr marL="135255" algn="just"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e</a:t>
                      </a: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lektr yonilg’i nasosi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19,1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90,1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85,9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43,5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59,6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453">
                <a:tc>
                  <a:txBody>
                    <a:bodyPr/>
                    <a:lstStyle/>
                    <a:p>
                      <a:pPr marL="135255" algn="just"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e</a:t>
                      </a: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lektron boshqaruv bloki datchiklari bilan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2,1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7,1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10,1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47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6</a:t>
                      </a:r>
                      <a:endParaRPr lang="ru-RU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227">
                <a:tc>
                  <a:txBody>
                    <a:bodyPr/>
                    <a:lstStyle/>
                    <a:p>
                      <a:pPr marL="135255"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yonilg’i filьtri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6,5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25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30,8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13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18,8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227">
                <a:tc>
                  <a:txBody>
                    <a:bodyPr/>
                    <a:lstStyle/>
                    <a:p>
                      <a:pPr marL="135255" algn="just"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b</a:t>
                      </a: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oshqa uzel va detallar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2,5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11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14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8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8,9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868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Ta’minot tizimi bo’yicha umumiy ishdan chiqishlar jadalligi</a:t>
                      </a: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, </a:t>
                      </a:r>
                      <a:r>
                        <a:rPr lang="uz-Cyrl-UZ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ishdan chiqish</a:t>
                      </a: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/1000 km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0,03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0,031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0,036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0,036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0,033</a:t>
                      </a:r>
                    </a:p>
                  </a:txBody>
                  <a:tcPr marL="40402" marR="404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84073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sz="quarter" idx="13"/>
          </p:nvPr>
        </p:nvPicPr>
        <p:blipFill rotWithShape="1">
          <a:blip r:embed="rId2"/>
          <a:srcRect l="20352" t="11972" r="16827" b="11631"/>
          <a:stretch/>
        </p:blipFill>
        <p:spPr bwMode="auto">
          <a:xfrm>
            <a:off x="2114933" y="222250"/>
            <a:ext cx="7536684" cy="51530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12873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4139732"/>
              </p:ext>
            </p:extLst>
          </p:nvPr>
        </p:nvGraphicFramePr>
        <p:xfrm>
          <a:off x="629245" y="142875"/>
          <a:ext cx="9824385" cy="5393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781602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3351" y="143798"/>
            <a:ext cx="1183957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FOYDALANILGAN ADABIYOTLAR:</a:t>
            </a:r>
          </a:p>
          <a:p>
            <a:r>
              <a:rPr lang="en-US" sz="2000" dirty="0"/>
              <a:t>REFERENCES:</a:t>
            </a:r>
          </a:p>
          <a:p>
            <a:r>
              <a:rPr lang="en-US" sz="2000" dirty="0"/>
              <a:t>1. Klaus </a:t>
            </a:r>
            <a:r>
              <a:rPr lang="en-US" sz="2000" dirty="0" err="1"/>
              <a:t>Hinkelmann</a:t>
            </a:r>
            <a:r>
              <a:rPr lang="en-US" sz="2000" dirty="0"/>
              <a:t>, </a:t>
            </a:r>
            <a:r>
              <a:rPr lang="en-US" sz="2000" dirty="0" err="1"/>
              <a:t>Ockar</a:t>
            </a:r>
            <a:r>
              <a:rPr lang="en-US" sz="2000" dirty="0"/>
              <a:t> </a:t>
            </a:r>
            <a:r>
              <a:rPr lang="en-US" sz="2000" dirty="0" err="1"/>
              <a:t>Kempthorne</a:t>
            </a:r>
            <a:r>
              <a:rPr lang="en-US" sz="2000" dirty="0"/>
              <a:t>. Design and Analysis of Experiments. Volume 1. Introduction to Experimental Design. Wiley, 2008.</a:t>
            </a:r>
          </a:p>
          <a:p>
            <a:r>
              <a:rPr lang="en-US" sz="2000" dirty="0"/>
              <a:t>2.  Klaus </a:t>
            </a:r>
            <a:r>
              <a:rPr lang="en-US" sz="2000" dirty="0" err="1"/>
              <a:t>Hinkelmann</a:t>
            </a:r>
            <a:r>
              <a:rPr lang="en-US" sz="2000" dirty="0"/>
              <a:t>, </a:t>
            </a:r>
            <a:r>
              <a:rPr lang="en-US" sz="2000" dirty="0" err="1"/>
              <a:t>Ockar</a:t>
            </a:r>
            <a:r>
              <a:rPr lang="en-US" sz="2000" dirty="0"/>
              <a:t> </a:t>
            </a:r>
            <a:r>
              <a:rPr lang="en-US" sz="2000" dirty="0" err="1"/>
              <a:t>Kempthorne</a:t>
            </a:r>
            <a:r>
              <a:rPr lang="en-US" sz="2000" dirty="0"/>
              <a:t>. Advanced Experimental Design. </a:t>
            </a:r>
            <a:r>
              <a:rPr lang="en-US" sz="2000" dirty="0" err="1"/>
              <a:t>Vol-ume</a:t>
            </a:r>
            <a:r>
              <a:rPr lang="en-US" sz="2000" dirty="0"/>
              <a:t> 2. Introduction to Experimental Design. Wiley, 2005.</a:t>
            </a:r>
          </a:p>
          <a:p>
            <a:r>
              <a:rPr lang="en-US" sz="2000" dirty="0"/>
              <a:t>3. </a:t>
            </a:r>
            <a:r>
              <a:rPr lang="ru-RU" sz="2000" dirty="0"/>
              <a:t>Основы научных исследований. Под. ред. Крутикова В.И. и Попова В.В. -Москва: "Высшая школа", 1989.</a:t>
            </a:r>
          </a:p>
          <a:p>
            <a:r>
              <a:rPr lang="ru-RU" sz="2000" dirty="0"/>
              <a:t>4. Рашидов Н.Р., </a:t>
            </a:r>
            <a:r>
              <a:rPr lang="ru-RU" sz="2000" dirty="0" err="1"/>
              <a:t>Закин</a:t>
            </a:r>
            <a:r>
              <a:rPr lang="ru-RU" sz="2000" dirty="0"/>
              <a:t> Х.Я. Основы научного исследования. -Ташкент: </a:t>
            </a:r>
            <a:r>
              <a:rPr lang="ru-RU" sz="2000" dirty="0" err="1"/>
              <a:t>Ўки-тувчи</a:t>
            </a:r>
            <a:r>
              <a:rPr lang="ru-RU" sz="2000" dirty="0"/>
              <a:t>, 1979. -184 с.</a:t>
            </a:r>
          </a:p>
          <a:p>
            <a:r>
              <a:rPr lang="ru-RU" sz="2000" dirty="0"/>
              <a:t>5. </a:t>
            </a:r>
            <a:r>
              <a:rPr lang="ru-RU" sz="2000" dirty="0" err="1"/>
              <a:t>Авдонькин</a:t>
            </a:r>
            <a:r>
              <a:rPr lang="ru-RU" sz="2000" dirty="0"/>
              <a:t> Ф.Н. Теоретические основы технической эксплуатации </a:t>
            </a:r>
            <a:r>
              <a:rPr lang="ru-RU" sz="2000" dirty="0" err="1"/>
              <a:t>автомо-билей</a:t>
            </a:r>
            <a:r>
              <a:rPr lang="ru-RU" sz="2000" dirty="0"/>
              <a:t>. Москва: Транспорт, 1985. -215 с.</a:t>
            </a:r>
          </a:p>
          <a:p>
            <a:r>
              <a:rPr lang="ru-RU" sz="2000" dirty="0"/>
              <a:t>6. Бородин В.Л.,  </a:t>
            </a:r>
            <a:r>
              <a:rPr lang="ru-RU" sz="2000" dirty="0" err="1"/>
              <a:t>Вощинин</a:t>
            </a:r>
            <a:r>
              <a:rPr lang="ru-RU" sz="2000" dirty="0"/>
              <a:t> П.А., Иванов А.З. и др. Статистические методы в инженерных исследованиях. -Москва: Высшая школа, 1983.</a:t>
            </a:r>
          </a:p>
          <a:p>
            <a:r>
              <a:rPr lang="ru-RU" sz="2000" dirty="0"/>
              <a:t>7. </a:t>
            </a:r>
            <a:r>
              <a:rPr lang="ru-RU" sz="2000" dirty="0" err="1"/>
              <a:t>Венцель</a:t>
            </a:r>
            <a:r>
              <a:rPr lang="ru-RU" sz="2000" dirty="0"/>
              <a:t> С.С. Теория вероятностей. - Москва: Наука, 1969.</a:t>
            </a:r>
          </a:p>
          <a:p>
            <a:r>
              <a:rPr lang="ru-RU" sz="2000" dirty="0"/>
              <a:t>8. Волков Е.А. Численные методы. -Москва, 1987. 248 с. </a:t>
            </a:r>
          </a:p>
          <a:p>
            <a:r>
              <a:rPr lang="ru-RU" sz="2000" dirty="0"/>
              <a:t>9. Ермаков С.М., Михайлов Г.А. Статистическое моделирование. - Москва: Наука, 1982. 286 с.</a:t>
            </a:r>
          </a:p>
          <a:p>
            <a:r>
              <a:rPr lang="ru-RU" sz="2000" dirty="0"/>
              <a:t>10. Марчук Г.И. Методы вычислительной математики. -Москва: 1980. - 536 с.</a:t>
            </a:r>
          </a:p>
          <a:p>
            <a:r>
              <a:rPr lang="ru-RU" sz="2000" dirty="0"/>
              <a:t>11. Теория  прогнозирования  и принятия решений.  Под. ред. .</a:t>
            </a:r>
            <a:r>
              <a:rPr lang="ru-RU" sz="2000" dirty="0" err="1"/>
              <a:t>А.Саркисяна</a:t>
            </a:r>
            <a:r>
              <a:rPr lang="ru-RU" sz="2000" dirty="0"/>
              <a:t>.-Москва: Высшая школа, 1977.-351 с</a:t>
            </a:r>
          </a:p>
        </p:txBody>
      </p:sp>
    </p:spTree>
    <p:extLst>
      <p:ext uri="{BB962C8B-B14F-4D97-AF65-F5344CB8AC3E}">
        <p14:creationId xmlns:p14="http://schemas.microsoft.com/office/powerpoint/2010/main" val="41641942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Override1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 Them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Them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Главное мероприятие</Template>
  <TotalTime>361</TotalTime>
  <Words>2417</Words>
  <Application>Microsoft Office PowerPoint</Application>
  <PresentationFormat>Широкоэкранный</PresentationFormat>
  <Paragraphs>341</Paragraphs>
  <Slides>32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32</vt:i4>
      </vt:variant>
    </vt:vector>
  </HeadingPairs>
  <TitlesOfParts>
    <vt:vector size="41" baseType="lpstr">
      <vt:lpstr>Arial</vt:lpstr>
      <vt:lpstr>Calibri</vt:lpstr>
      <vt:lpstr>Impact</vt:lpstr>
      <vt:lpstr>Symbol</vt:lpstr>
      <vt:lpstr>Times New Roman</vt:lpstr>
      <vt:lpstr>Times New Roman CYR</vt:lpstr>
      <vt:lpstr>Главное мероприятие</vt:lpstr>
      <vt:lpstr>Уравнение</vt:lpstr>
      <vt:lpstr>Picture</vt:lpstr>
      <vt:lpstr>5-MAVZU. TASODIFIY XATOLIKLAR NAZARIYASINING AYRIM TUSHUNCHALARI.</vt:lpstr>
      <vt:lpstr>Презентация PowerPoint</vt:lpstr>
      <vt:lpstr>1. TASODIFIY QIYMATLAR TO’PLAMINING SONLI TAVSIFLARI.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2. ISHONCHLI INTERVALNI ANIQLASH.</vt:lpstr>
      <vt:lpstr>Презентация PowerPoint</vt:lpstr>
      <vt:lpstr>Презентация PowerPoint</vt:lpstr>
      <vt:lpstr>Презентация PowerPoint</vt:lpstr>
      <vt:lpstr>Презентация PowerPoint</vt:lpstr>
      <vt:lpstr>3. O’LCHOVLARNING KERAKLI SONI</vt:lpstr>
      <vt:lpstr>Презентация PowerPoint</vt:lpstr>
      <vt:lpstr>Презентация PowerPoint</vt:lpstr>
      <vt:lpstr>4. ISHONARLI EHTIMOLLIKDAGI TASODIFIY XATOLIK OLISH UCHUN O’LCHOVLARNING ZARUR SONI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1-MAVZU:  “Eksperimentni rejalashtirish va statistik taxlil” fanining umumiy asoslari.</dc:title>
  <dc:creator>Пользователь Windows</dc:creator>
  <cp:lastModifiedBy>Пользователь Windows</cp:lastModifiedBy>
  <cp:revision>26</cp:revision>
  <dcterms:created xsi:type="dcterms:W3CDTF">2021-03-23T03:40:31Z</dcterms:created>
  <dcterms:modified xsi:type="dcterms:W3CDTF">2021-04-14T05:06:17Z</dcterms:modified>
</cp:coreProperties>
</file>