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296" r:id="rId6"/>
    <p:sldId id="295" r:id="rId7"/>
    <p:sldId id="297" r:id="rId8"/>
    <p:sldId id="298" r:id="rId9"/>
    <p:sldId id="299" r:id="rId10"/>
    <p:sldId id="300" r:id="rId11"/>
    <p:sldId id="301" r:id="rId12"/>
    <p:sldId id="302" r:id="rId13"/>
    <p:sldId id="260" r:id="rId14"/>
    <p:sldId id="259" r:id="rId15"/>
    <p:sldId id="303" r:id="rId16"/>
    <p:sldId id="304" r:id="rId17"/>
    <p:sldId id="305" r:id="rId18"/>
    <p:sldId id="306" r:id="rId19"/>
    <p:sldId id="307" r:id="rId20"/>
    <p:sldId id="308" r:id="rId21"/>
    <p:sldId id="309" r:id="rId22"/>
    <p:sldId id="310" r:id="rId23"/>
    <p:sldId id="261" r:id="rId24"/>
    <p:sldId id="262" r:id="rId25"/>
    <p:sldId id="264" r:id="rId26"/>
    <p:sldId id="311" r:id="rId27"/>
    <p:sldId id="312" r:id="rId28"/>
    <p:sldId id="313" r:id="rId29"/>
    <p:sldId id="314" r:id="rId30"/>
    <p:sldId id="284" r:id="rId31"/>
    <p:sldId id="277" r:id="rId32"/>
    <p:sldId id="278" r:id="rId33"/>
    <p:sldId id="285" r:id="rId34"/>
    <p:sldId id="316" r:id="rId35"/>
    <p:sldId id="317" r:id="rId36"/>
    <p:sldId id="315" r:id="rId37"/>
    <p:sldId id="318"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572"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4" Type="http://schemas.openxmlformats.org/officeDocument/2006/relationships/image" Target="../media/image14.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2.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4/14/2021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4/14/2021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5.wmf"/><Relationship Id="rId4" Type="http://schemas.openxmlformats.org/officeDocument/2006/relationships/oleObject" Target="../embeddings/oleObject3.bin"/></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5.bin"/><Relationship Id="rId4" Type="http://schemas.openxmlformats.org/officeDocument/2006/relationships/image" Target="../media/image7.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10.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2.wmf"/><Relationship Id="rId5" Type="http://schemas.openxmlformats.org/officeDocument/2006/relationships/oleObject" Target="../embeddings/oleObject9.bin"/><Relationship Id="rId10" Type="http://schemas.openxmlformats.org/officeDocument/2006/relationships/image" Target="../media/image14.wmf"/><Relationship Id="rId4" Type="http://schemas.openxmlformats.org/officeDocument/2006/relationships/image" Target="../media/image11.wmf"/><Relationship Id="rId9" Type="http://schemas.openxmlformats.org/officeDocument/2006/relationships/oleObject" Target="../embeddings/oleObject11.bin"/></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6.wmf"/><Relationship Id="rId5" Type="http://schemas.openxmlformats.org/officeDocument/2006/relationships/oleObject" Target="../embeddings/oleObject13.bin"/><Relationship Id="rId4" Type="http://schemas.openxmlformats.org/officeDocument/2006/relationships/image" Target="../media/image15.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18.wmf"/><Relationship Id="rId5" Type="http://schemas.openxmlformats.org/officeDocument/2006/relationships/oleObject" Target="../embeddings/oleObject15.bin"/><Relationship Id="rId4" Type="http://schemas.openxmlformats.org/officeDocument/2006/relationships/image" Target="../media/image17.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21.wmf"/><Relationship Id="rId5" Type="http://schemas.openxmlformats.org/officeDocument/2006/relationships/oleObject" Target="../embeddings/oleObject17.bin"/><Relationship Id="rId4" Type="http://schemas.openxmlformats.org/officeDocument/2006/relationships/image" Target="../media/image20.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22.wmf"/></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smtClean="0"/>
              <a:t>6-MAVZU: </a:t>
            </a:r>
            <a:br>
              <a:rPr lang="en-US" sz="4800" dirty="0" smtClean="0"/>
            </a:br>
            <a:r>
              <a:rPr lang="en-US" sz="4800" dirty="0"/>
              <a:t>EKSPERIMENTLARNI STATISTIK REJALASHTIRISH.</a:t>
            </a:r>
            <a:endParaRPr lang="ru-RU" sz="4800" dirty="0"/>
          </a:p>
        </p:txBody>
      </p:sp>
      <p:sp>
        <p:nvSpPr>
          <p:cNvPr id="3" name="Подзаголовок 2"/>
          <p:cNvSpPr>
            <a:spLocks noGrp="1"/>
          </p:cNvSpPr>
          <p:nvPr>
            <p:ph type="subTitle" idx="1"/>
          </p:nvPr>
        </p:nvSpPr>
        <p:spPr/>
        <p:txBody>
          <a:bodyPr/>
          <a:lstStyle/>
          <a:p>
            <a:r>
              <a:rPr lang="en-US" sz="2000" dirty="0" smtClean="0">
                <a:solidFill>
                  <a:schemeClr val="tx1"/>
                </a:solidFill>
              </a:rPr>
              <a:t>Lecture 6. </a:t>
            </a:r>
            <a:r>
              <a:rPr lang="en-US" sz="2000" dirty="0">
                <a:solidFill>
                  <a:schemeClr val="tx1"/>
                </a:solidFill>
              </a:rPr>
              <a:t>Statistical planning of experiments</a:t>
            </a:r>
            <a:endParaRPr lang="ru-RU" sz="2000" dirty="0">
              <a:solidFill>
                <a:schemeClr val="tx1"/>
              </a:solidFill>
            </a:endParaRPr>
          </a:p>
        </p:txBody>
      </p:sp>
      <p:sp>
        <p:nvSpPr>
          <p:cNvPr id="4" name="Прямоугольник 3"/>
          <p:cNvSpPr/>
          <p:nvPr/>
        </p:nvSpPr>
        <p:spPr>
          <a:xfrm rot="21387261">
            <a:off x="825492" y="4638987"/>
            <a:ext cx="9920474" cy="400110"/>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dirty="0">
                <a:solidFill>
                  <a:schemeClr val="bg1"/>
                </a:solidFill>
                <a:latin typeface="Times New Roman" panose="02020603050405020304" pitchFamily="18" charset="0"/>
                <a:ea typeface="Calibri" panose="020F0502020204030204" pitchFamily="34" charset="0"/>
              </a:rPr>
              <a:t>:</a:t>
            </a:r>
            <a:r>
              <a:rPr lang="en-US" sz="2000" dirty="0">
                <a:solidFill>
                  <a:schemeClr val="bg1"/>
                </a:solidFill>
                <a:latin typeface="Times New Roman" panose="02020603050405020304" pitchFamily="18" charset="0"/>
                <a:ea typeface="Calibri" panose="020F0502020204030204" pitchFamily="34" charset="0"/>
              </a:rPr>
              <a:t> </a:t>
            </a:r>
            <a:r>
              <a:rPr lang="en-US" sz="2000" dirty="0" err="1">
                <a:solidFill>
                  <a:schemeClr val="bg1"/>
                </a:solidFill>
                <a:latin typeface="Arial" panose="020B0604020202020204" pitchFamily="34" charset="0"/>
                <a:cs typeface="Arial" panose="020B0604020202020204" pitchFamily="34" charset="0"/>
              </a:rPr>
              <a:t>tadqiqotlarni</a:t>
            </a:r>
            <a:r>
              <a:rPr lang="en-US" sz="2000" dirty="0">
                <a:solidFill>
                  <a:schemeClr val="bg1"/>
                </a:solidFill>
                <a:latin typeface="Arial" panose="020B0604020202020204" pitchFamily="34" charset="0"/>
                <a:cs typeface="Arial" panose="020B0604020202020204" pitchFamily="34" charset="0"/>
              </a:rPr>
              <a:t> </a:t>
            </a:r>
            <a:r>
              <a:rPr lang="en-US" sz="2000" dirty="0" err="1">
                <a:solidFill>
                  <a:schemeClr val="bg1"/>
                </a:solidFill>
                <a:latin typeface="Arial" panose="020B0604020202020204" pitchFamily="34" charset="0"/>
                <a:cs typeface="Arial" panose="020B0604020202020204" pitchFamily="34" charset="0"/>
              </a:rPr>
              <a:t>rejalashtirish</a:t>
            </a:r>
            <a:r>
              <a:rPr lang="en-US" sz="2000" dirty="0">
                <a:solidFill>
                  <a:schemeClr val="bg1"/>
                </a:solidFill>
                <a:latin typeface="Arial" panose="020B0604020202020204" pitchFamily="34" charset="0"/>
                <a:cs typeface="Arial" panose="020B0604020202020204" pitchFamily="34" charset="0"/>
              </a:rPr>
              <a:t> </a:t>
            </a:r>
            <a:r>
              <a:rPr lang="en-US" sz="2000" dirty="0" err="1">
                <a:solidFill>
                  <a:schemeClr val="bg1"/>
                </a:solidFill>
                <a:latin typeface="Arial" panose="020B0604020202020204" pitchFamily="34" charset="0"/>
                <a:cs typeface="Arial" panose="020B0604020202020204" pitchFamily="34" charset="0"/>
              </a:rPr>
              <a:t>va</a:t>
            </a:r>
            <a:r>
              <a:rPr lang="en-US" sz="2000" dirty="0">
                <a:solidFill>
                  <a:schemeClr val="bg1"/>
                </a:solidFill>
                <a:latin typeface="Arial" panose="020B0604020202020204" pitchFamily="34" charset="0"/>
                <a:cs typeface="Arial" panose="020B0604020202020204" pitchFamily="34" charset="0"/>
              </a:rPr>
              <a:t> </a:t>
            </a:r>
            <a:r>
              <a:rPr lang="en-US" sz="2000" dirty="0" err="1">
                <a:solidFill>
                  <a:schemeClr val="bg1"/>
                </a:solidFill>
                <a:latin typeface="Arial" panose="020B0604020202020204" pitchFamily="34" charset="0"/>
                <a:cs typeface="Arial" panose="020B0604020202020204" pitchFamily="34" charset="0"/>
              </a:rPr>
              <a:t>olingan</a:t>
            </a:r>
            <a:r>
              <a:rPr lang="en-US" sz="2000" dirty="0">
                <a:solidFill>
                  <a:schemeClr val="bg1"/>
                </a:solidFill>
                <a:latin typeface="Arial" panose="020B0604020202020204" pitchFamily="34" charset="0"/>
                <a:cs typeface="Arial" panose="020B0604020202020204" pitchFamily="34" charset="0"/>
              </a:rPr>
              <a:t> </a:t>
            </a:r>
            <a:r>
              <a:rPr lang="en-US" sz="2000" dirty="0" err="1">
                <a:solidFill>
                  <a:schemeClr val="bg1"/>
                </a:solidFill>
                <a:latin typeface="Arial" panose="020B0604020202020204" pitchFamily="34" charset="0"/>
                <a:cs typeface="Arial" panose="020B0604020202020204" pitchFamily="34" charset="0"/>
              </a:rPr>
              <a:t>ma’lumotlarga</a:t>
            </a:r>
            <a:r>
              <a:rPr lang="en-US" sz="2000" dirty="0">
                <a:solidFill>
                  <a:schemeClr val="bg1"/>
                </a:solidFill>
                <a:latin typeface="Arial" panose="020B0604020202020204" pitchFamily="34" charset="0"/>
                <a:cs typeface="Arial" panose="020B0604020202020204" pitchFamily="34" charset="0"/>
              </a:rPr>
              <a:t> </a:t>
            </a:r>
            <a:r>
              <a:rPr lang="en-US" sz="2000" dirty="0" err="1">
                <a:solidFill>
                  <a:schemeClr val="bg1"/>
                </a:solidFill>
                <a:latin typeface="Arial" panose="020B0604020202020204" pitchFamily="34" charset="0"/>
                <a:cs typeface="Arial" panose="020B0604020202020204" pitchFamily="34" charset="0"/>
              </a:rPr>
              <a:t>ishlov</a:t>
            </a:r>
            <a:r>
              <a:rPr lang="en-US" sz="2000" dirty="0">
                <a:solidFill>
                  <a:schemeClr val="bg1"/>
                </a:solidFill>
                <a:latin typeface="Arial" panose="020B0604020202020204" pitchFamily="34" charset="0"/>
                <a:cs typeface="Arial" panose="020B0604020202020204" pitchFamily="34" charset="0"/>
              </a:rPr>
              <a:t> </a:t>
            </a:r>
            <a:r>
              <a:rPr lang="en-US" sz="2000" dirty="0" err="1">
                <a:solidFill>
                  <a:schemeClr val="bg1"/>
                </a:solidFill>
                <a:latin typeface="Arial" panose="020B0604020202020204" pitchFamily="34" charset="0"/>
                <a:cs typeface="Arial" panose="020B0604020202020204" pitchFamily="34" charset="0"/>
              </a:rPr>
              <a:t>berish</a:t>
            </a:r>
            <a:r>
              <a:rPr lang="en-US" sz="2000" dirty="0">
                <a:solidFill>
                  <a:schemeClr val="bg1"/>
                </a:solidFill>
                <a:latin typeface="Arial" panose="020B0604020202020204" pitchFamily="34" charset="0"/>
                <a:cs typeface="Arial" panose="020B0604020202020204" pitchFamily="34" charset="0"/>
              </a:rPr>
              <a:t>.</a:t>
            </a:r>
            <a:endParaRPr lang="ru-RU" sz="20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257175"/>
            <a:ext cx="10394707" cy="5117411"/>
          </a:xfrm>
        </p:spPr>
        <p:txBody>
          <a:bodyPr>
            <a:noAutofit/>
          </a:bodyPr>
          <a:lstStyle/>
          <a:p>
            <a:pPr marL="0" indent="0" algn="just">
              <a:spcBef>
                <a:spcPts val="0"/>
              </a:spcBef>
              <a:spcAft>
                <a:spcPts val="0"/>
              </a:spcAft>
              <a:buNone/>
            </a:pPr>
            <a:r>
              <a:rPr lang="de-DE" sz="2400" b="1" dirty="0">
                <a:latin typeface="Times New Roman" panose="02020603050405020304" pitchFamily="18" charset="0"/>
                <a:ea typeface="Calibri" panose="020F0502020204030204" pitchFamily="34" charset="0"/>
              </a:rPr>
              <a:t>6-MAVZU: EKSPERIMENTLARNI STATISTIK REJALASHTIRISH.</a:t>
            </a:r>
          </a:p>
          <a:p>
            <a:pPr marL="0" indent="0" algn="ctr">
              <a:spcBef>
                <a:spcPts val="0"/>
              </a:spcBef>
              <a:spcAft>
                <a:spcPts val="0"/>
              </a:spcAft>
              <a:buNone/>
            </a:pPr>
            <a:r>
              <a:rPr lang="de-DE" sz="2400" b="1" dirty="0">
                <a:latin typeface="Times New Roman" panose="02020603050405020304" pitchFamily="18" charset="0"/>
                <a:ea typeface="Calibri" panose="020F0502020204030204" pitchFamily="34" charset="0"/>
              </a:rPr>
              <a:t>REJA:</a:t>
            </a:r>
          </a:p>
          <a:p>
            <a:pPr algn="just">
              <a:spcBef>
                <a:spcPts val="0"/>
              </a:spcBef>
              <a:spcAft>
                <a:spcPts val="0"/>
              </a:spcAft>
            </a:pPr>
            <a:r>
              <a:rPr lang="de-DE" sz="2400" b="1" dirty="0">
                <a:latin typeface="Times New Roman" panose="02020603050405020304" pitchFamily="18" charset="0"/>
                <a:ea typeface="Calibri" panose="020F0502020204030204" pitchFamily="34" charset="0"/>
              </a:rPr>
              <a:t>1.	STATISTIK REJALASHTISRISH MAZMUNI</a:t>
            </a:r>
          </a:p>
          <a:p>
            <a:pPr algn="just">
              <a:spcBef>
                <a:spcPts val="0"/>
              </a:spcBef>
              <a:spcAft>
                <a:spcPts val="0"/>
              </a:spcAft>
            </a:pPr>
            <a:r>
              <a:rPr lang="de-DE" sz="2400" b="1" dirty="0">
                <a:latin typeface="Times New Roman" panose="02020603050405020304" pitchFamily="18" charset="0"/>
                <a:ea typeface="Calibri" panose="020F0502020204030204" pitchFamily="34" charset="0"/>
              </a:rPr>
              <a:t>2.	TAJRIBA REJASINING MATRITSASI</a:t>
            </a:r>
          </a:p>
          <a:p>
            <a:pPr algn="just">
              <a:spcBef>
                <a:spcPts val="0"/>
              </a:spcBef>
              <a:spcAft>
                <a:spcPts val="0"/>
              </a:spcAft>
            </a:pPr>
            <a:r>
              <a:rPr lang="de-DE" sz="2400" b="1" dirty="0">
                <a:latin typeface="Times New Roman" panose="02020603050405020304" pitchFamily="18" charset="0"/>
                <a:ea typeface="Calibri" panose="020F0502020204030204" pitchFamily="34" charset="0"/>
              </a:rPr>
              <a:t>3.	QOTISHMADAGI ELEMENTLAR MIQDORINI TAHLIL QILISH</a:t>
            </a:r>
          </a:p>
          <a:p>
            <a:pPr algn="just">
              <a:spcBef>
                <a:spcPts val="0"/>
              </a:spcBef>
              <a:spcAft>
                <a:spcPts val="0"/>
              </a:spcAft>
            </a:pPr>
            <a:r>
              <a:rPr lang="de-DE" sz="2400" b="1" dirty="0">
                <a:latin typeface="Times New Roman" panose="02020603050405020304" pitchFamily="18" charset="0"/>
                <a:ea typeface="Calibri" panose="020F0502020204030204" pitchFamily="34" charset="0"/>
              </a:rPr>
              <a:t>4.	AVTOMOBILLARNI EKSPLUATATSIYA SHAROITIDA ISHDAN CHIQMASLIK KO’RSATKICHLARINI EKSPERIMENTAL </a:t>
            </a:r>
            <a:r>
              <a:rPr lang="de-DE" sz="2400" b="1" dirty="0" smtClean="0">
                <a:latin typeface="Times New Roman" panose="02020603050405020304" pitchFamily="18" charset="0"/>
                <a:ea typeface="Calibri" panose="020F0502020204030204" pitchFamily="34" charset="0"/>
              </a:rPr>
              <a:t>TADQIQOTLASH</a:t>
            </a:r>
          </a:p>
          <a:p>
            <a:pPr marL="0" indent="0" algn="just">
              <a:spcBef>
                <a:spcPts val="0"/>
              </a:spcBef>
              <a:spcAft>
                <a:spcPts val="0"/>
              </a:spcAft>
              <a:buNone/>
            </a:pPr>
            <a:endParaRPr lang="de-DE" sz="2400" b="1" dirty="0">
              <a:latin typeface="Times New Roman" panose="02020603050405020304" pitchFamily="18" charset="0"/>
              <a:ea typeface="Calibri" panose="020F0502020204030204" pitchFamily="34" charset="0"/>
            </a:endParaRPr>
          </a:p>
          <a:p>
            <a:pPr marL="0" indent="0" algn="just">
              <a:spcBef>
                <a:spcPts val="0"/>
              </a:spcBef>
              <a:spcAft>
                <a:spcPts val="0"/>
              </a:spcAft>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a:solidFill>
                  <a:srgbClr val="000000"/>
                </a:solidFill>
                <a:latin typeface="Times New Roman" panose="02020603050405020304" pitchFamily="18" charset="0"/>
                <a:ea typeface="Calibri" panose="020F0502020204030204" pitchFamily="34" charset="0"/>
              </a:rPr>
              <a:t>:</a:t>
            </a:r>
            <a:endParaRPr lang="ru-RU" sz="2400" b="1" dirty="0">
              <a:latin typeface="Times New Roman" panose="02020603050405020304" pitchFamily="18" charset="0"/>
              <a:ea typeface="Times New Roman" panose="02020603050405020304" pitchFamily="18" charset="0"/>
            </a:endParaRPr>
          </a:p>
          <a:p>
            <a:pPr marL="0" indent="0" algn="just">
              <a:spcBef>
                <a:spcPts val="0"/>
              </a:spcBef>
              <a:spcAft>
                <a:spcPts val="0"/>
              </a:spcAft>
              <a:buNone/>
            </a:pPr>
            <a:r>
              <a:rPr lang="en-US" sz="2400" i="1" dirty="0" err="1" smtClean="0">
                <a:latin typeface="Arial" panose="020B0604020202020204" pitchFamily="34" charset="0"/>
                <a:cs typeface="Arial" panose="020B0604020202020204" pitchFamily="34" charset="0"/>
              </a:rPr>
              <a:t>Statistika</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tajriba</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kuzatuv</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miqdor</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reja</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ishdan</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chiqmaslik</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ekspluatatsiya</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rejalashtirish</a:t>
            </a:r>
            <a:r>
              <a:rPr lang="en-US" sz="2400" i="1" dirty="0" smtClean="0">
                <a:solidFill>
                  <a:srgbClr val="000000"/>
                </a:solidFill>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38126"/>
            <a:ext cx="10396882" cy="533400"/>
          </a:xfrm>
        </p:spPr>
        <p:txBody>
          <a:bodyPr>
            <a:noAutofit/>
          </a:bodyPr>
          <a:lstStyle/>
          <a:p>
            <a:pPr lvl="0">
              <a:lnSpc>
                <a:spcPct val="150000"/>
              </a:lnSpc>
            </a:pPr>
            <a:r>
              <a:rPr lang="en-US" sz="4000" b="1" dirty="0">
                <a:latin typeface="Times New Roman" panose="02020603050405020304" pitchFamily="18" charset="0"/>
                <a:ea typeface="Calibri" panose="020F0502020204030204" pitchFamily="34" charset="0"/>
              </a:rPr>
              <a:t>1. </a:t>
            </a:r>
            <a:r>
              <a:rPr lang="en-US" sz="4000" b="1" dirty="0"/>
              <a:t>STATISTIK REJALASHTISRISH </a:t>
            </a:r>
            <a:r>
              <a:rPr lang="en-US" sz="4000" b="1" dirty="0" smtClean="0"/>
              <a:t>MAZMUNI</a:t>
            </a:r>
            <a:endParaRPr lang="ru-RU" sz="4000" dirty="0"/>
          </a:p>
        </p:txBody>
      </p:sp>
      <p:sp>
        <p:nvSpPr>
          <p:cNvPr id="3" name="Объект 2"/>
          <p:cNvSpPr>
            <a:spLocks noGrp="1"/>
          </p:cNvSpPr>
          <p:nvPr>
            <p:ph sz="quarter" idx="13"/>
          </p:nvPr>
        </p:nvSpPr>
        <p:spPr>
          <a:xfrm>
            <a:off x="685800" y="981076"/>
            <a:ext cx="10394707" cy="4393510"/>
          </a:xfrm>
        </p:spPr>
        <p:txBody>
          <a:bodyPr>
            <a:noAutofit/>
          </a:bodyPr>
          <a:lstStyle/>
          <a:p>
            <a:pPr marL="0" indent="447675" algn="just">
              <a:spcBef>
                <a:spcPts val="0"/>
              </a:spcBef>
              <a:buNone/>
            </a:pPr>
            <a:r>
              <a:rPr lang="en-US" sz="2800" dirty="0" err="1"/>
              <a:t>Tajribalarni</a:t>
            </a:r>
            <a:r>
              <a:rPr lang="en-US" sz="2800" dirty="0"/>
              <a:t> </a:t>
            </a:r>
            <a:r>
              <a:rPr lang="en-US" sz="2800" dirty="0" err="1"/>
              <a:t>rejalashtirish</a:t>
            </a:r>
            <a:r>
              <a:rPr lang="en-US" sz="2800" dirty="0"/>
              <a:t> </a:t>
            </a:r>
            <a:r>
              <a:rPr lang="en-US" sz="2800" dirty="0" err="1"/>
              <a:t>tadqiqot</a:t>
            </a:r>
            <a:r>
              <a:rPr lang="en-US" sz="2800" dirty="0"/>
              <a:t> </a:t>
            </a:r>
            <a:r>
              <a:rPr lang="en-US" sz="2800" dirty="0" err="1"/>
              <a:t>qilinayotgan</a:t>
            </a:r>
            <a:r>
              <a:rPr lang="en-US" sz="2800" dirty="0"/>
              <a:t> </a:t>
            </a:r>
            <a:r>
              <a:rPr lang="en-US" sz="2800" dirty="0" err="1"/>
              <a:t>tizimni</a:t>
            </a:r>
            <a:r>
              <a:rPr lang="en-US" sz="2800" dirty="0"/>
              <a:t> formal </a:t>
            </a:r>
            <a:r>
              <a:rPr lang="en-US" sz="2800" dirty="0" err="1"/>
              <a:t>modellash</a:t>
            </a:r>
            <a:r>
              <a:rPr lang="en-US" sz="2800" dirty="0"/>
              <a:t> </a:t>
            </a:r>
            <a:r>
              <a:rPr lang="en-US" sz="2800" dirty="0" err="1"/>
              <a:t>va</a:t>
            </a:r>
            <a:r>
              <a:rPr lang="en-US" sz="2800" dirty="0"/>
              <a:t> </a:t>
            </a:r>
            <a:r>
              <a:rPr lang="en-US" sz="2800" dirty="0" err="1"/>
              <a:t>bu</a:t>
            </a:r>
            <a:r>
              <a:rPr lang="en-US" sz="2800" dirty="0"/>
              <a:t> </a:t>
            </a:r>
            <a:r>
              <a:rPr lang="en-US" sz="2800" dirty="0" err="1"/>
              <a:t>tizimning</a:t>
            </a:r>
            <a:r>
              <a:rPr lang="en-US" sz="2800" dirty="0"/>
              <a:t> </a:t>
            </a:r>
            <a:r>
              <a:rPr lang="en-US" sz="2800" dirty="0" err="1"/>
              <a:t>asosiy</a:t>
            </a:r>
            <a:r>
              <a:rPr lang="en-US" sz="2800" dirty="0"/>
              <a:t> </a:t>
            </a:r>
            <a:r>
              <a:rPr lang="en-US" sz="2800" dirty="0" err="1"/>
              <a:t>qonuniyatlarini</a:t>
            </a:r>
            <a:r>
              <a:rPr lang="en-US" sz="2800" dirty="0"/>
              <a:t> </a:t>
            </a:r>
            <a:r>
              <a:rPr lang="en-US" sz="2800" dirty="0" err="1"/>
              <a:t>adekvat</a:t>
            </a:r>
            <a:r>
              <a:rPr lang="en-US" sz="2800" dirty="0"/>
              <a:t> </a:t>
            </a:r>
            <a:r>
              <a:rPr lang="en-US" sz="2800" dirty="0" err="1"/>
              <a:t>statistik</a:t>
            </a:r>
            <a:r>
              <a:rPr lang="en-US" sz="2800" dirty="0"/>
              <a:t> </a:t>
            </a:r>
            <a:r>
              <a:rPr lang="en-US" sz="2800" dirty="0" err="1"/>
              <a:t>modellar</a:t>
            </a:r>
            <a:r>
              <a:rPr lang="en-US" sz="2800" dirty="0"/>
              <a:t> </a:t>
            </a:r>
            <a:r>
              <a:rPr lang="en-US" sz="2800" dirty="0" err="1"/>
              <a:t>darajasida</a:t>
            </a:r>
            <a:r>
              <a:rPr lang="en-US" sz="2800" dirty="0"/>
              <a:t> </a:t>
            </a:r>
            <a:r>
              <a:rPr lang="en-US" sz="2800" dirty="0" err="1"/>
              <a:t>yozib</a:t>
            </a:r>
            <a:r>
              <a:rPr lang="en-US" sz="2800" dirty="0"/>
              <a:t> </a:t>
            </a:r>
            <a:r>
              <a:rPr lang="en-US" sz="2800" dirty="0" err="1"/>
              <a:t>chiqishni</a:t>
            </a:r>
            <a:r>
              <a:rPr lang="en-US" sz="2800" dirty="0"/>
              <a:t> </a:t>
            </a:r>
            <a:r>
              <a:rPr lang="en-US" sz="2800" dirty="0" err="1"/>
              <a:t>o’z</a:t>
            </a:r>
            <a:r>
              <a:rPr lang="en-US" sz="2800" dirty="0"/>
              <a:t> </a:t>
            </a:r>
            <a:r>
              <a:rPr lang="en-US" sz="2800" dirty="0" err="1"/>
              <a:t>ichiga</a:t>
            </a:r>
            <a:r>
              <a:rPr lang="en-US" sz="2800" dirty="0"/>
              <a:t> </a:t>
            </a:r>
            <a:r>
              <a:rPr lang="en-US" sz="2800" dirty="0" err="1"/>
              <a:t>oladi</a:t>
            </a:r>
            <a:r>
              <a:rPr lang="en-US" sz="2800" dirty="0"/>
              <a:t>.</a:t>
            </a:r>
            <a:endParaRPr lang="ru-RU" sz="2800" dirty="0"/>
          </a:p>
          <a:p>
            <a:pPr marL="0" indent="447675" algn="just">
              <a:spcBef>
                <a:spcPts val="0"/>
              </a:spcBef>
              <a:buNone/>
            </a:pPr>
            <a:r>
              <a:rPr lang="en-US" sz="2800" dirty="0" err="1"/>
              <a:t>An’anaviy</a:t>
            </a:r>
            <a:r>
              <a:rPr lang="en-US" sz="2800" dirty="0"/>
              <a:t> </a:t>
            </a:r>
            <a:r>
              <a:rPr lang="en-US" sz="2800" dirty="0" err="1"/>
              <a:t>bir</a:t>
            </a:r>
            <a:r>
              <a:rPr lang="en-US" sz="2800" dirty="0"/>
              <a:t> </a:t>
            </a:r>
            <a:r>
              <a:rPr lang="en-US" sz="2800" dirty="0" err="1"/>
              <a:t>omilli</a:t>
            </a:r>
            <a:r>
              <a:rPr lang="en-US" sz="2800" dirty="0"/>
              <a:t> </a:t>
            </a:r>
            <a:r>
              <a:rPr lang="en-US" sz="2800" dirty="0" err="1"/>
              <a:t>tajriba</a:t>
            </a:r>
            <a:r>
              <a:rPr lang="en-US" sz="2800" dirty="0"/>
              <a:t> y=f(x) </a:t>
            </a:r>
            <a:r>
              <a:rPr lang="en-US" sz="2800" dirty="0" err="1"/>
              <a:t>ko’rinishidagi</a:t>
            </a:r>
            <a:r>
              <a:rPr lang="en-US" sz="2800" dirty="0"/>
              <a:t> </a:t>
            </a:r>
            <a:r>
              <a:rPr lang="en-US" sz="2800" dirty="0" err="1"/>
              <a:t>bog’lanishni</a:t>
            </a:r>
            <a:r>
              <a:rPr lang="en-US" sz="2800" dirty="0"/>
              <a:t> </a:t>
            </a:r>
            <a:r>
              <a:rPr lang="en-US" sz="2800" dirty="0" err="1"/>
              <a:t>tadqiqot</a:t>
            </a:r>
            <a:r>
              <a:rPr lang="en-US" sz="2800" dirty="0"/>
              <a:t> </a:t>
            </a:r>
            <a:r>
              <a:rPr lang="en-US" sz="2800" dirty="0" err="1"/>
              <a:t>qilishga</a:t>
            </a:r>
            <a:r>
              <a:rPr lang="en-US" sz="2800" dirty="0"/>
              <a:t> </a:t>
            </a:r>
            <a:r>
              <a:rPr lang="en-US" sz="2800" dirty="0" err="1"/>
              <a:t>asoslangan</a:t>
            </a:r>
            <a:r>
              <a:rPr lang="en-US" sz="2800" dirty="0"/>
              <a:t> </a:t>
            </a:r>
            <a:r>
              <a:rPr lang="en-US" sz="2800" dirty="0" err="1"/>
              <a:t>bo’lib</a:t>
            </a:r>
            <a:r>
              <a:rPr lang="en-US" sz="2800" dirty="0"/>
              <a:t>, </a:t>
            </a:r>
            <a:r>
              <a:rPr lang="en-US" sz="2800" dirty="0" err="1"/>
              <a:t>bunday</a:t>
            </a:r>
            <a:r>
              <a:rPr lang="en-US" sz="2800" dirty="0"/>
              <a:t> </a:t>
            </a:r>
            <a:r>
              <a:rPr lang="en-US" sz="2800" dirty="0" err="1"/>
              <a:t>tajriba</a:t>
            </a:r>
            <a:r>
              <a:rPr lang="en-US" sz="2800" dirty="0"/>
              <a:t> </a:t>
            </a:r>
            <a:r>
              <a:rPr lang="en-US" sz="2800" dirty="0" err="1"/>
              <a:t>vaqtida</a:t>
            </a:r>
            <a:r>
              <a:rPr lang="en-US" sz="2800" dirty="0"/>
              <a:t> </a:t>
            </a:r>
            <a:r>
              <a:rPr lang="en-US" sz="2800" dirty="0" err="1"/>
              <a:t>faqat</a:t>
            </a:r>
            <a:r>
              <a:rPr lang="en-US" sz="2800" dirty="0"/>
              <a:t> </a:t>
            </a:r>
            <a:r>
              <a:rPr lang="en-US" sz="2800" dirty="0" err="1"/>
              <a:t>bitta</a:t>
            </a:r>
            <a:r>
              <a:rPr lang="en-US" sz="2800" dirty="0"/>
              <a:t> </a:t>
            </a:r>
            <a:r>
              <a:rPr lang="en-US" sz="2800" dirty="0" err="1"/>
              <a:t>omilning</a:t>
            </a:r>
            <a:r>
              <a:rPr lang="en-US" sz="2800" dirty="0"/>
              <a:t> </a:t>
            </a:r>
            <a:r>
              <a:rPr lang="en-US" sz="2800" dirty="0" err="1"/>
              <a:t>qiymatlari</a:t>
            </a:r>
            <a:r>
              <a:rPr lang="en-US" sz="2800" dirty="0"/>
              <a:t> </a:t>
            </a:r>
            <a:r>
              <a:rPr lang="en-US" sz="2800" dirty="0" err="1"/>
              <a:t>o’zgartiriladi</a:t>
            </a:r>
            <a:r>
              <a:rPr lang="en-US" sz="2800" dirty="0"/>
              <a:t>. </a:t>
            </a:r>
            <a:r>
              <a:rPr lang="en-US" sz="2800" dirty="0" err="1"/>
              <a:t>Boshqa</a:t>
            </a:r>
            <a:r>
              <a:rPr lang="en-US" sz="2800" dirty="0"/>
              <a:t> </a:t>
            </a:r>
            <a:r>
              <a:rPr lang="en-US" sz="2800" dirty="0" err="1"/>
              <a:t>barcha</a:t>
            </a:r>
            <a:r>
              <a:rPr lang="en-US" sz="2800" dirty="0"/>
              <a:t> </a:t>
            </a:r>
            <a:r>
              <a:rPr lang="en-US" sz="2800" dirty="0" err="1"/>
              <a:t>omillarning</a:t>
            </a:r>
            <a:r>
              <a:rPr lang="en-US" sz="2800" dirty="0"/>
              <a:t> </a:t>
            </a:r>
            <a:r>
              <a:rPr lang="en-US" sz="2800" dirty="0" err="1"/>
              <a:t>qiymatlarini</a:t>
            </a:r>
            <a:r>
              <a:rPr lang="en-US" sz="2800" dirty="0"/>
              <a:t> </a:t>
            </a:r>
            <a:r>
              <a:rPr lang="en-US" sz="2800" dirty="0" err="1"/>
              <a:t>o’zgarmas</a:t>
            </a:r>
            <a:r>
              <a:rPr lang="en-US" sz="2800" dirty="0"/>
              <a:t> </a:t>
            </a:r>
            <a:r>
              <a:rPr lang="en-US" sz="2800" dirty="0" err="1"/>
              <a:t>holda</a:t>
            </a:r>
            <a:r>
              <a:rPr lang="en-US" sz="2800" dirty="0"/>
              <a:t> </a:t>
            </a:r>
            <a:r>
              <a:rPr lang="en-US" sz="2800" dirty="0" err="1"/>
              <a:t>tutib</a:t>
            </a:r>
            <a:r>
              <a:rPr lang="en-US" sz="2800" dirty="0"/>
              <a:t> </a:t>
            </a:r>
            <a:r>
              <a:rPr lang="en-US" sz="2800" dirty="0" err="1"/>
              <a:t>turishga</a:t>
            </a:r>
            <a:r>
              <a:rPr lang="en-US" sz="2800" dirty="0"/>
              <a:t> </a:t>
            </a:r>
            <a:r>
              <a:rPr lang="en-US" sz="2800" dirty="0" err="1"/>
              <a:t>harakat</a:t>
            </a:r>
            <a:r>
              <a:rPr lang="en-US" sz="2800" dirty="0"/>
              <a:t> </a:t>
            </a:r>
            <a:r>
              <a:rPr lang="en-US" sz="2800" dirty="0" err="1"/>
              <a:t>qilinadi</a:t>
            </a:r>
            <a:r>
              <a:rPr lang="en-US" sz="2800" dirty="0"/>
              <a:t>. </a:t>
            </a:r>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428625"/>
            <a:ext cx="10394707" cy="51149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Masalan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mashinaning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faqat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ko’rsatadi</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olib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o’rganishda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o’nta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o’tkazsak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kamida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martadan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takrorlasak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N = 3</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5</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10 = 150 ta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Natijada</a:t>
            </a:r>
            <a:r>
              <a:rPr lang="en-US" sz="2800" dirty="0">
                <a:ea typeface="Times New Roman" panose="02020603050405020304" pitchFamily="18" charset="0"/>
                <a:cs typeface="Times New Roman" panose="02020603050405020304" pitchFamily="18" charset="0"/>
              </a:rPr>
              <a:t> 10 </a:t>
            </a:r>
            <a:r>
              <a:rPr lang="en-US" sz="2800" dirty="0" err="1">
                <a:ea typeface="Times New Roman" panose="02020603050405020304" pitchFamily="18" charset="0"/>
                <a:cs typeface="Times New Roman" panose="02020603050405020304" pitchFamily="18" charset="0"/>
              </a:rPr>
              <a:t>tadan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nuqta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qurilgan</a:t>
            </a:r>
            <a:r>
              <a:rPr lang="en-US" sz="2800" dirty="0">
                <a:ea typeface="Times New Roman" panose="02020603050405020304" pitchFamily="18" charset="0"/>
                <a:cs typeface="Times New Roman" panose="02020603050405020304" pitchFamily="18" charset="0"/>
              </a:rPr>
              <a:t> 3 ta </a:t>
            </a:r>
            <a:r>
              <a:rPr lang="en-US" sz="2800" dirty="0" err="1">
                <a:ea typeface="Times New Roman" panose="02020603050405020304" pitchFamily="18" charset="0"/>
                <a:cs typeface="Times New Roman" panose="02020603050405020304" pitchFamily="18" charset="0"/>
              </a:rPr>
              <a:t>grafikka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bo’lamiz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grafik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alohida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mashina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ta’sirini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ifodalaydi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funktsiyalari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a:t>
            </a:r>
            <a:endParaRPr lang="ru-RU" sz="2400" dirty="0">
              <a:ea typeface="Times New Roman" panose="02020603050405020304" pitchFamily="18" charset="0"/>
              <a:cs typeface="Times New Roman" panose="02020603050405020304" pitchFamily="18" charset="0"/>
            </a:endParaRPr>
          </a:p>
          <a:p>
            <a:pPr algn="just">
              <a:lnSpc>
                <a:spcPct val="100000"/>
              </a:lnSpc>
              <a:spcBef>
                <a:spcPts val="0"/>
              </a:spcBef>
              <a:spcAft>
                <a:spcPts val="0"/>
              </a:spcAft>
            </a:pPr>
            <a:endParaRPr lang="ru-RU" sz="2400" dirty="0">
              <a:ea typeface="Times New Roman" panose="02020603050405020304" pitchFamily="18" charset="0"/>
              <a:cs typeface="Times New Roman" panose="02020603050405020304" pitchFamily="18" charset="0"/>
            </a:endParaRPr>
          </a:p>
          <a:p>
            <a:pPr indent="1260475" algn="just">
              <a:lnSpc>
                <a:spcPct val="100000"/>
              </a:lnSpc>
              <a:spcBef>
                <a:spcPts val="0"/>
              </a:spcBef>
              <a:spcAft>
                <a:spcPts val="0"/>
              </a:spcAft>
            </a:pPr>
            <a:r>
              <a:rPr lang="en-US" sz="2800" dirty="0">
                <a:ea typeface="Times New Roman" panose="02020603050405020304" pitchFamily="18" charset="0"/>
                <a:cs typeface="Times New Roman" panose="02020603050405020304" pitchFamily="18" charset="0"/>
              </a:rPr>
              <a:t>U</a:t>
            </a:r>
            <a:r>
              <a:rPr lang="en-US" sz="2800"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=f(x</a:t>
            </a:r>
            <a:r>
              <a:rPr lang="en-US" sz="2800"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a:t>
            </a:r>
            <a:endParaRPr lang="ru-RU" sz="2400" dirty="0">
              <a:ea typeface="Times New Roman" panose="02020603050405020304" pitchFamily="18" charset="0"/>
              <a:cs typeface="Times New Roman" panose="02020603050405020304" pitchFamily="18" charset="0"/>
            </a:endParaRPr>
          </a:p>
          <a:p>
            <a:pPr indent="1260475" algn="just">
              <a:lnSpc>
                <a:spcPct val="100000"/>
              </a:lnSpc>
              <a:spcBef>
                <a:spcPts val="0"/>
              </a:spcBef>
              <a:spcAft>
                <a:spcPts val="0"/>
              </a:spcAft>
            </a:pPr>
            <a:r>
              <a:rPr lang="en-US" sz="2800" dirty="0">
                <a:ea typeface="Times New Roman" panose="02020603050405020304" pitchFamily="18" charset="0"/>
                <a:cs typeface="Times New Roman" panose="02020603050405020304" pitchFamily="18" charset="0"/>
              </a:rPr>
              <a:t>U</a:t>
            </a:r>
            <a:r>
              <a:rPr lang="en-US" sz="2800"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=f(x</a:t>
            </a:r>
            <a:r>
              <a:rPr lang="en-US" sz="2800" baseline="-25000" dirty="0">
                <a:ea typeface="Times New Roman" panose="02020603050405020304" pitchFamily="18" charset="0"/>
                <a:cs typeface="Times New Roman" panose="02020603050405020304" pitchFamily="18" charset="0"/>
              </a:rPr>
              <a:t>2</a:t>
            </a:r>
            <a:r>
              <a:rPr lang="en-US" sz="2800" dirty="0">
                <a:ea typeface="Times New Roman" panose="02020603050405020304" pitchFamily="18" charset="0"/>
                <a:cs typeface="Times New Roman" panose="02020603050405020304" pitchFamily="18" charset="0"/>
              </a:rPr>
              <a:t>);                              (1.26)</a:t>
            </a:r>
            <a:endParaRPr lang="ru-RU" sz="2400" dirty="0">
              <a:ea typeface="Times New Roman" panose="02020603050405020304" pitchFamily="18" charset="0"/>
              <a:cs typeface="Times New Roman" panose="02020603050405020304" pitchFamily="18" charset="0"/>
            </a:endParaRPr>
          </a:p>
          <a:p>
            <a:pPr indent="1260475" algn="just">
              <a:lnSpc>
                <a:spcPct val="100000"/>
              </a:lnSpc>
              <a:spcBef>
                <a:spcPts val="0"/>
              </a:spcBef>
              <a:spcAft>
                <a:spcPts val="0"/>
              </a:spcAft>
            </a:pPr>
            <a:r>
              <a:rPr lang="en-US" sz="2800" dirty="0">
                <a:ea typeface="Times New Roman" panose="02020603050405020304" pitchFamily="18" charset="0"/>
                <a:cs typeface="Times New Roman" panose="02020603050405020304" pitchFamily="18" charset="0"/>
              </a:rPr>
              <a:t>U</a:t>
            </a:r>
            <a:r>
              <a:rPr lang="en-US" sz="2800" baseline="-25000" dirty="0">
                <a:ea typeface="Times New Roman" panose="02020603050405020304" pitchFamily="18" charset="0"/>
                <a:cs typeface="Times New Roman" panose="02020603050405020304" pitchFamily="18" charset="0"/>
              </a:rPr>
              <a:t>3</a:t>
            </a:r>
            <a:r>
              <a:rPr lang="en-US" sz="2800" dirty="0">
                <a:ea typeface="Times New Roman" panose="02020603050405020304" pitchFamily="18" charset="0"/>
                <a:cs typeface="Times New Roman" panose="02020603050405020304" pitchFamily="18" charset="0"/>
              </a:rPr>
              <a:t>=f(x</a:t>
            </a:r>
            <a:r>
              <a:rPr lang="en-US" sz="2800" baseline="-25000" dirty="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447675" algn="just">
              <a:lnSpc>
                <a:spcPct val="100000"/>
              </a:lnSpc>
              <a:spcBef>
                <a:spcPts val="0"/>
              </a:spcBef>
              <a:spcAft>
                <a:spcPts val="0"/>
              </a:spcAft>
              <a:buNone/>
            </a:pPr>
            <a:r>
              <a:rPr lang="en-US" sz="2600" dirty="0" err="1">
                <a:latin typeface="+mj-lt"/>
                <a:ea typeface="Times New Roman" panose="02020603050405020304" pitchFamily="18" charset="0"/>
                <a:cs typeface="Times New Roman" panose="02020603050405020304" pitchFamily="18" charset="0"/>
              </a:rPr>
              <a:t>Bunday</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funktsiyalarni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umumiy</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ko’rinishga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keltirish</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ya’ni</a:t>
            </a:r>
            <a:r>
              <a:rPr lang="en-US" sz="2600" dirty="0">
                <a:latin typeface="+mj-lt"/>
                <a:ea typeface="Times New Roman" panose="02020603050405020304" pitchFamily="18" charset="0"/>
                <a:cs typeface="Times New Roman" panose="02020603050405020304" pitchFamily="18" charset="0"/>
              </a:rPr>
              <a:t> u= f(x</a:t>
            </a:r>
            <a:r>
              <a:rPr lang="en-US" sz="2600" baseline="-25000" dirty="0">
                <a:latin typeface="+mj-lt"/>
                <a:ea typeface="Times New Roman" panose="02020603050405020304" pitchFamily="18" charset="0"/>
                <a:cs typeface="Times New Roman" panose="02020603050405020304" pitchFamily="18" charset="0"/>
              </a:rPr>
              <a:t>1</a:t>
            </a:r>
            <a:r>
              <a:rPr lang="en-US" sz="2600" dirty="0">
                <a:latin typeface="+mj-lt"/>
                <a:ea typeface="Times New Roman" panose="02020603050405020304" pitchFamily="18" charset="0"/>
                <a:cs typeface="Times New Roman" panose="02020603050405020304" pitchFamily="18" charset="0"/>
              </a:rPr>
              <a:t>)+ f(x</a:t>
            </a:r>
            <a:r>
              <a:rPr lang="en-US" sz="2600" baseline="-25000" dirty="0">
                <a:latin typeface="+mj-lt"/>
                <a:ea typeface="Times New Roman" panose="02020603050405020304" pitchFamily="18" charset="0"/>
                <a:cs typeface="Times New Roman" panose="02020603050405020304" pitchFamily="18" charset="0"/>
              </a:rPr>
              <a:t>2</a:t>
            </a:r>
            <a:r>
              <a:rPr lang="en-US" sz="2600" dirty="0">
                <a:latin typeface="+mj-lt"/>
                <a:ea typeface="Times New Roman" panose="02020603050405020304" pitchFamily="18" charset="0"/>
                <a:cs typeface="Times New Roman" panose="02020603050405020304" pitchFamily="18" charset="0"/>
              </a:rPr>
              <a:t>)+ f(x</a:t>
            </a:r>
            <a:r>
              <a:rPr lang="en-US" sz="2600" baseline="-25000" dirty="0">
                <a:latin typeface="+mj-lt"/>
                <a:ea typeface="Times New Roman" panose="02020603050405020304" pitchFamily="18" charset="0"/>
                <a:cs typeface="Times New Roman" panose="02020603050405020304" pitchFamily="18" charset="0"/>
              </a:rPr>
              <a:t>3</a:t>
            </a:r>
            <a:r>
              <a:rPr lang="en-US" sz="2600" dirty="0">
                <a:latin typeface="+mj-lt"/>
                <a:ea typeface="Times New Roman" panose="02020603050405020304" pitchFamily="18" charset="0"/>
                <a:cs typeface="Times New Roman" panose="02020603050405020304" pitchFamily="18" charset="0"/>
              </a:rPr>
              <a:t>)= f(x</a:t>
            </a:r>
            <a:r>
              <a:rPr lang="en-US" sz="2600" baseline="-25000" dirty="0">
                <a:latin typeface="+mj-lt"/>
                <a:ea typeface="Times New Roman" panose="02020603050405020304" pitchFamily="18" charset="0"/>
                <a:cs typeface="Times New Roman" panose="02020603050405020304" pitchFamily="18" charset="0"/>
              </a:rPr>
              <a:t>1</a:t>
            </a:r>
            <a:r>
              <a:rPr lang="en-US" sz="2600" dirty="0">
                <a:latin typeface="+mj-lt"/>
                <a:ea typeface="Times New Roman" panose="02020603050405020304" pitchFamily="18" charset="0"/>
                <a:cs typeface="Times New Roman" panose="02020603050405020304" pitchFamily="18" charset="0"/>
              </a:rPr>
              <a:t>,x</a:t>
            </a:r>
            <a:r>
              <a:rPr lang="en-US" sz="2600" baseline="-25000" dirty="0">
                <a:latin typeface="+mj-lt"/>
                <a:ea typeface="Times New Roman" panose="02020603050405020304" pitchFamily="18" charset="0"/>
                <a:cs typeface="Times New Roman" panose="02020603050405020304" pitchFamily="18" charset="0"/>
              </a:rPr>
              <a:t>2</a:t>
            </a:r>
            <a:r>
              <a:rPr lang="en-US" sz="2600" dirty="0">
                <a:latin typeface="+mj-lt"/>
                <a:ea typeface="Times New Roman" panose="02020603050405020304" pitchFamily="18" charset="0"/>
                <a:cs typeface="Times New Roman" panose="02020603050405020304" pitchFamily="18" charset="0"/>
              </a:rPr>
              <a:t>,x</a:t>
            </a:r>
            <a:r>
              <a:rPr lang="en-US" sz="2600" baseline="-25000" dirty="0">
                <a:latin typeface="+mj-lt"/>
                <a:ea typeface="Times New Roman" panose="02020603050405020304" pitchFamily="18" charset="0"/>
                <a:cs typeface="Times New Roman" panose="02020603050405020304" pitchFamily="18" charset="0"/>
              </a:rPr>
              <a:t>3</a:t>
            </a:r>
            <a:r>
              <a:rPr lang="en-US" sz="2600" dirty="0">
                <a:latin typeface="+mj-lt"/>
                <a:ea typeface="Times New Roman" panose="02020603050405020304" pitchFamily="18" charset="0"/>
                <a:cs typeface="Times New Roman" panose="02020603050405020304" pitchFamily="18" charset="0"/>
              </a:rPr>
              <a:t>) deb </a:t>
            </a:r>
            <a:r>
              <a:rPr lang="en-US" sz="2600" dirty="0" err="1">
                <a:latin typeface="+mj-lt"/>
                <a:ea typeface="Times New Roman" panose="02020603050405020304" pitchFamily="18" charset="0"/>
                <a:cs typeface="Times New Roman" panose="02020603050405020304" pitchFamily="18" charset="0"/>
              </a:rPr>
              <a:t>yozish</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noto’g’ri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bo’ladi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chunki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har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bir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omilning</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funktsiyasi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boshqa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omillarning</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o’zgarmas</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qiymatlari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uchun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aniqlangan</a:t>
            </a:r>
            <a:r>
              <a:rPr lang="en-US" sz="2600" dirty="0">
                <a:latin typeface="+mj-lt"/>
                <a:ea typeface="Times New Roman" panose="02020603050405020304" pitchFamily="18" charset="0"/>
                <a:cs typeface="Times New Roman" panose="02020603050405020304" pitchFamily="18" charset="0"/>
              </a:rPr>
              <a:t>.</a:t>
            </a:r>
            <a:endParaRPr lang="ru-RU" sz="2600" dirty="0">
              <a:latin typeface="+mj-lt"/>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r>
              <a:rPr lang="en-US" sz="2600" dirty="0" err="1">
                <a:latin typeface="+mj-lt"/>
                <a:ea typeface="Times New Roman" panose="02020603050405020304" pitchFamily="18" charset="0"/>
                <a:cs typeface="Times New Roman" panose="02020603050405020304" pitchFamily="18" charset="0"/>
              </a:rPr>
              <a:t>Traktorlarning</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ishlashiga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faqat</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uchta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emas</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balki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cheksiz</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ko’p</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omillar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ta’sir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ko’rsatishi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mumkin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Ko’plab</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omillarning</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bir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vaqtning</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o’zidagi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tizim</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ishlashiga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ta’sirini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tajribalarni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statistik</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rejalashtirish</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orqali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aniqlash</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mumkin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Bunga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oid</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bir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misolni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ko’rib</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o’tamiz</a:t>
            </a:r>
            <a:r>
              <a:rPr lang="en-US" sz="2600" dirty="0">
                <a:latin typeface="+mj-lt"/>
                <a:ea typeface="Times New Roman" panose="02020603050405020304" pitchFamily="18" charset="0"/>
                <a:cs typeface="Times New Roman" panose="02020603050405020304" pitchFamily="18" charset="0"/>
              </a:rPr>
              <a:t>.</a:t>
            </a:r>
            <a:endParaRPr lang="ru-RU" sz="2600" dirty="0">
              <a:latin typeface="+mj-lt"/>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r>
              <a:rPr lang="en-US" sz="2600" dirty="0" err="1">
                <a:latin typeface="+mj-lt"/>
                <a:ea typeface="Times New Roman" panose="02020603050405020304" pitchFamily="18" charset="0"/>
                <a:cs typeface="Times New Roman" panose="02020603050405020304" pitchFamily="18" charset="0"/>
              </a:rPr>
              <a:t>Qandaydir</a:t>
            </a:r>
            <a:r>
              <a:rPr lang="en-US" sz="2600" dirty="0">
                <a:latin typeface="+mj-lt"/>
                <a:ea typeface="Times New Roman" panose="02020603050405020304" pitchFamily="18" charset="0"/>
                <a:cs typeface="Times New Roman" panose="02020603050405020304" pitchFamily="18" charset="0"/>
              </a:rPr>
              <a:t> material (</a:t>
            </a:r>
            <a:r>
              <a:rPr lang="en-US" sz="2600" dirty="0" err="1">
                <a:latin typeface="+mj-lt"/>
                <a:ea typeface="Times New Roman" panose="02020603050405020304" pitchFamily="18" charset="0"/>
                <a:cs typeface="Times New Roman" panose="02020603050405020304" pitchFamily="18" charset="0"/>
              </a:rPr>
              <a:t>masalan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murakkab</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legirlangan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qotishma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tarkibini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uning</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mexanik</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xossalariga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ta’sirini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o’rganish</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talab</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etiladi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Masalani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bunday</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ko’rinishda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tasavvur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qilamiz</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legirlovchi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elementlar</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tizimi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berilgan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va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qotishmadagi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elementlarning</a:t>
            </a:r>
            <a:r>
              <a:rPr lang="en-US" sz="2600" dirty="0">
                <a:latin typeface="+mj-lt"/>
                <a:ea typeface="Times New Roman" panose="02020603050405020304" pitchFamily="18" charset="0"/>
                <a:cs typeface="Times New Roman" panose="02020603050405020304" pitchFamily="18" charset="0"/>
              </a:rPr>
              <a:t>, material optimal </a:t>
            </a:r>
            <a:r>
              <a:rPr lang="en-US" sz="2600" dirty="0" err="1">
                <a:latin typeface="+mj-lt"/>
                <a:ea typeface="Times New Roman" panose="02020603050405020304" pitchFamily="18" charset="0"/>
                <a:cs typeface="Times New Roman" panose="02020603050405020304" pitchFamily="18" charset="0"/>
              </a:rPr>
              <a:t>xossalarga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ega</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bo’lishini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ta’minlaydigan</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miqdorini</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topish</a:t>
            </a:r>
            <a:r>
              <a:rPr lang="en-US" sz="2600" dirty="0">
                <a:latin typeface="+mj-lt"/>
                <a:ea typeface="Times New Roman" panose="02020603050405020304" pitchFamily="18" charset="0"/>
                <a:cs typeface="Times New Roman" panose="02020603050405020304" pitchFamily="18" charset="0"/>
              </a:rPr>
              <a:t> </a:t>
            </a:r>
            <a:r>
              <a:rPr lang="en-US" sz="2600" dirty="0" err="1">
                <a:latin typeface="+mj-lt"/>
                <a:ea typeface="Times New Roman" panose="02020603050405020304" pitchFamily="18" charset="0"/>
                <a:cs typeface="Times New Roman" panose="02020603050405020304" pitchFamily="18" charset="0"/>
              </a:rPr>
              <a:t>kerak</a:t>
            </a:r>
            <a:r>
              <a:rPr lang="en-US" sz="2600" dirty="0">
                <a:latin typeface="+mj-lt"/>
                <a:ea typeface="Times New Roman" panose="02020603050405020304" pitchFamily="18" charset="0"/>
                <a:cs typeface="Times New Roman" panose="02020603050405020304" pitchFamily="18" charset="0"/>
              </a:rPr>
              <a:t>.  </a:t>
            </a:r>
            <a:endParaRPr lang="en-US" sz="2400" dirty="0">
              <a:latin typeface="+mj-lt"/>
            </a:endParaRPr>
          </a:p>
        </p:txBody>
      </p:sp>
    </p:spTree>
    <p:extLst>
      <p:ext uri="{BB962C8B-B14F-4D97-AF65-F5344CB8AC3E}">
        <p14:creationId xmlns:p14="http://schemas.microsoft.com/office/powerpoint/2010/main" val="1178097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36195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Elementlarning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qotishmadagi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miqdorini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x</a:t>
            </a:r>
            <a:r>
              <a:rPr lang="en-US" sz="2800" i="1" baseline="-25000" dirty="0">
                <a:ea typeface="Times New Roman" panose="02020603050405020304" pitchFamily="18" charset="0"/>
                <a:cs typeface="Times New Roman" panose="02020603050405020304" pitchFamily="18" charset="0"/>
              </a:rPr>
              <a:t>1</a:t>
            </a:r>
            <a:r>
              <a:rPr lang="en-US" sz="2800" i="1" dirty="0">
                <a:ea typeface="Times New Roman" panose="02020603050405020304" pitchFamily="18" charset="0"/>
                <a:cs typeface="Times New Roman" panose="02020603050405020304" pitchFamily="18" charset="0"/>
              </a:rPr>
              <a:t>, x</a:t>
            </a:r>
            <a:r>
              <a:rPr lang="en-US" sz="2800" i="1" baseline="-25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x</a:t>
            </a:r>
            <a:r>
              <a:rPr lang="en-US" sz="2800" i="1" baseline="-25000" dirty="0" err="1">
                <a:ea typeface="Times New Roman" panose="02020603050405020304" pitchFamily="18" charset="0"/>
                <a:cs typeface="Times New Roman" panose="02020603050405020304" pitchFamily="18" charset="0"/>
              </a:rPr>
              <a:t>n</a:t>
            </a:r>
            <a:r>
              <a:rPr lang="en-US" sz="2800" i="1"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belgilaymiz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tizimni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aniqlovchi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mustaqil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omillar</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hisoblaymiz</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Materialning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tekshirilayotgan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xossasi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y</a:t>
            </a:r>
            <a:r>
              <a:rPr lang="en-US" sz="2800" i="1" baseline="-25000" dirty="0">
                <a:ea typeface="Times New Roman" panose="02020603050405020304" pitchFamily="18" charset="0"/>
                <a:cs typeface="Times New Roman" panose="02020603050405020304" pitchFamily="18" charset="0"/>
              </a:rPr>
              <a:t>1</a:t>
            </a:r>
            <a:r>
              <a:rPr lang="en-US" sz="2800" i="1" dirty="0">
                <a:ea typeface="Times New Roman" panose="02020603050405020304" pitchFamily="18" charset="0"/>
                <a:cs typeface="Times New Roman" panose="02020603050405020304" pitchFamily="18" charset="0"/>
              </a:rPr>
              <a:t>, y</a:t>
            </a:r>
            <a:r>
              <a:rPr lang="en-US" sz="2800" i="1" baseline="-25000" dirty="0">
                <a:ea typeface="Times New Roman" panose="02020603050405020304" pitchFamily="18" charset="0"/>
                <a:cs typeface="Times New Roman" panose="02020603050405020304" pitchFamily="18" charset="0"/>
              </a:rPr>
              <a:t>2</a:t>
            </a:r>
            <a:r>
              <a:rPr lang="en-US" sz="2800" i="1" dirty="0">
                <a:ea typeface="Times New Roman" panose="02020603050405020304" pitchFamily="18" charset="0"/>
                <a:cs typeface="Times New Roman" panose="02020603050405020304" pitchFamily="18" charset="0"/>
              </a:rPr>
              <a:t>,</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y</a:t>
            </a:r>
            <a:r>
              <a:rPr lang="en-US" sz="2800" i="1" baseline="-25000" dirty="0" err="1">
                <a:ea typeface="Times New Roman" panose="02020603050405020304" pitchFamily="18" charset="0"/>
                <a:cs typeface="Times New Roman" panose="02020603050405020304" pitchFamily="18" charset="0"/>
              </a:rPr>
              <a:t>m</a:t>
            </a:r>
            <a:r>
              <a:rPr lang="en-US" sz="2800" i="1"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tizimning</a:t>
            </a:r>
            <a:r>
              <a:rPr lang="en-US" sz="2800" dirty="0">
                <a:ea typeface="Times New Roman" panose="02020603050405020304" pitchFamily="18" charset="0"/>
                <a:cs typeface="Times New Roman" panose="02020603050405020304" pitchFamily="18" charset="0"/>
              </a:rPr>
              <a:t> </a:t>
            </a:r>
            <a:r>
              <a:rPr lang="en-US" sz="2800" u="sng" dirty="0" err="1">
                <a:ea typeface="Times New Roman" panose="02020603050405020304" pitchFamily="18" charset="0"/>
                <a:cs typeface="Times New Roman" panose="02020603050405020304" pitchFamily="18" charset="0"/>
              </a:rPr>
              <a:t>javob</a:t>
            </a:r>
            <a:r>
              <a:rPr lang="en-US" sz="2800" u="sng" dirty="0">
                <a:ea typeface="Times New Roman" panose="02020603050405020304" pitchFamily="18" charset="0"/>
                <a:cs typeface="Times New Roman" panose="02020603050405020304" pitchFamily="18" charset="0"/>
              </a:rPr>
              <a:t> </a:t>
            </a:r>
            <a:r>
              <a:rPr lang="en-US" sz="2800" u="sng" dirty="0" err="1">
                <a:ea typeface="Times New Roman" panose="02020603050405020304" pitchFamily="18" charset="0"/>
                <a:cs typeface="Times New Roman" panose="02020603050405020304" pitchFamily="18" charset="0"/>
              </a:rPr>
              <a:t>funktsiyasi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atamasi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ishlatiladi</a:t>
            </a:r>
            <a:r>
              <a:rPr lang="en-US" sz="2800" dirty="0" smtClean="0">
                <a:ea typeface="Times New Roman" panose="02020603050405020304" pitchFamily="18" charset="0"/>
                <a:cs typeface="Times New Roman" panose="02020603050405020304" pitchFamily="18" charset="0"/>
              </a:rPr>
              <a:t>).</a:t>
            </a:r>
          </a:p>
          <a:p>
            <a:pPr marL="0" indent="36195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36195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36195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361950" algn="just">
              <a:lnSpc>
                <a:spcPct val="100000"/>
              </a:lnSpc>
              <a:spcBef>
                <a:spcPts val="0"/>
              </a:spcBef>
              <a:spcAft>
                <a:spcPts val="0"/>
              </a:spcAft>
              <a:buNone/>
            </a:pPr>
            <a:r>
              <a:rPr lang="en-US" sz="2800" dirty="0" smtClean="0">
                <a:latin typeface="Times New Roman" panose="02020603050405020304" pitchFamily="18" charset="0"/>
                <a:ea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rPr>
              <a:t>1.27)</a:t>
            </a:r>
            <a:endParaRPr lang="en-US" sz="2800" dirty="0" smtClean="0">
              <a:ea typeface="Times New Roman" panose="02020603050405020304" pitchFamily="18" charset="0"/>
              <a:cs typeface="Times New Roman" panose="02020603050405020304" pitchFamily="18" charset="0"/>
            </a:endParaRPr>
          </a:p>
          <a:p>
            <a:pPr marL="0" indent="361950" algn="just">
              <a:lnSpc>
                <a:spcPct val="100000"/>
              </a:lnSpc>
              <a:spcBef>
                <a:spcPts val="0"/>
              </a:spcBef>
              <a:spcAft>
                <a:spcPts val="0"/>
              </a:spcAft>
              <a:buNone/>
            </a:pPr>
            <a:endParaRPr lang="ru-RU" sz="2800" dirty="0">
              <a:ea typeface="Times New Roman" panose="02020603050405020304" pitchFamily="18" charset="0"/>
              <a:cs typeface="Times New Roman" panose="02020603050405020304" pitchFamily="18" charset="0"/>
            </a:endParaRPr>
          </a:p>
          <a:p>
            <a:pPr marL="0" indent="447675" algn="just">
              <a:spcBef>
                <a:spcPts val="0"/>
              </a:spcBef>
              <a:buNone/>
            </a:pPr>
            <a:endParaRPr lang="en-US" sz="2800" dirty="0"/>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519458067"/>
              </p:ext>
            </p:extLst>
          </p:nvPr>
        </p:nvGraphicFramePr>
        <p:xfrm>
          <a:off x="3000374" y="2517774"/>
          <a:ext cx="4391026" cy="2927351"/>
        </p:xfrm>
        <a:graphic>
          <a:graphicData uri="http://schemas.openxmlformats.org/presentationml/2006/ole">
            <mc:AlternateContent xmlns:mc="http://schemas.openxmlformats.org/markup-compatibility/2006">
              <mc:Choice xmlns:v="urn:schemas-microsoft-com:vml" Requires="v">
                <p:oleObj spid="_x0000_s3082" name="Уравнение" r:id="rId3" imgW="1422400" imgH="939800" progId="Equation.3">
                  <p:embed/>
                </p:oleObj>
              </mc:Choice>
              <mc:Fallback>
                <p:oleObj name="Уравнение" r:id="rId3" imgW="1422400" imgH="9398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0374" y="2517774"/>
                        <a:ext cx="4391026" cy="2927351"/>
                      </a:xfrm>
                      <a:prstGeom prst="rect">
                        <a:avLst/>
                      </a:prstGeom>
                      <a:noFill/>
                    </p:spPr>
                  </p:pic>
                </p:oleObj>
              </mc:Fallback>
            </mc:AlternateContent>
          </a:graphicData>
        </a:graphic>
      </p:graphicFrame>
    </p:spTree>
    <p:extLst>
      <p:ext uri="{BB962C8B-B14F-4D97-AF65-F5344CB8AC3E}">
        <p14:creationId xmlns:p14="http://schemas.microsoft.com/office/powerpoint/2010/main" val="267669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47650" y="200025"/>
            <a:ext cx="11382375" cy="5419725"/>
          </a:xfrm>
        </p:spPr>
        <p:txBody>
          <a:bodyPr>
            <a:noAutofit/>
          </a:bodyPr>
          <a:lstStyle/>
          <a:p>
            <a:pPr marL="0" indent="542925" algn="just">
              <a:lnSpc>
                <a:spcPct val="100000"/>
              </a:lnSpc>
              <a:spcBef>
                <a:spcPts val="0"/>
              </a:spcBef>
              <a:buNone/>
            </a:pPr>
            <a:r>
              <a:rPr lang="en-US" sz="2800" cap="none" dirty="0" smtClean="0">
                <a:ea typeface="Times New Roman" panose="02020603050405020304" pitchFamily="18" charset="0"/>
                <a:cs typeface="Times New Roman" panose="02020603050405020304" pitchFamily="18" charset="0"/>
              </a:rPr>
              <a:t>BUNDAY BELGILANISHLARDA YANGI MATERIAL ISHLAB CHIQISH MASALASI (1.27) FUNKTSIYALAR TIZIMINI OLINISHI, TADQIQOTI VA BU TIZIM YECHIMINI BIRMUNCHA OPTIMALLASH MASALASI SIFATIDA KO’RSATILISHI MUMKIN.</a:t>
            </a:r>
            <a:endParaRPr lang="ru-RU" sz="2400" cap="none" dirty="0" smtClean="0">
              <a:ea typeface="Times New Roman" panose="02020603050405020304" pitchFamily="18" charset="0"/>
              <a:cs typeface="Times New Roman" panose="02020603050405020304" pitchFamily="18" charset="0"/>
            </a:endParaRPr>
          </a:p>
          <a:p>
            <a:pPr marL="0" indent="542925" algn="just">
              <a:lnSpc>
                <a:spcPct val="100000"/>
              </a:lnSpc>
              <a:spcBef>
                <a:spcPts val="0"/>
              </a:spcBef>
              <a:buNone/>
            </a:pPr>
            <a:r>
              <a:rPr lang="en-US" sz="2800" cap="none" dirty="0" smtClean="0">
                <a:ea typeface="Times New Roman" panose="02020603050405020304" pitchFamily="18" charset="0"/>
              </a:rPr>
              <a:t>YANA IKKITA TUSHUNCHANI ANIQLAB OLAMIZ. ULARNI IKKI ELEMENTDAN TASHKIL TOPGAN MATERIALNING BITTA XOSSASI TEKSHIRILAYOTGAN ODDIY HOLAT YA’NI, TEKSHIRILAYOTGAN TIZIM                                      </a:t>
            </a:r>
            <a:r>
              <a:rPr lang="en-US" sz="2800" cap="none" dirty="0" smtClean="0"/>
              <a:t>FUNKTSIONAL BOG’LANISHGA KELTIRILADIGAN MISOLDA KO’RAMIZ. </a:t>
            </a:r>
            <a:endParaRPr lang="ru-RU" sz="2800" cap="none" dirty="0" smtClean="0"/>
          </a:p>
          <a:p>
            <a:pPr marL="0" indent="542925" algn="just">
              <a:lnSpc>
                <a:spcPct val="100000"/>
              </a:lnSpc>
              <a:spcBef>
                <a:spcPts val="0"/>
              </a:spcBef>
              <a:buNone/>
            </a:pPr>
            <a:r>
              <a:rPr lang="en-US" sz="2800" cap="none" dirty="0" smtClean="0"/>
              <a:t>UMUMIY HOLDA 3-RASMDA KELTIRILGAN XILDAGI (N+1)-O’LCHOVLI SIRTLAR TIZIMI MAVJUD DEB OLINADI. BU SIRTLARNI JAVOB SIRTLARI DEB, 3-RASMDAGIGA O’XSHASH CHIZIQLAR TIZIMINI ESA DARAJA CHIZIQLARI DEB ATALADI. </a:t>
            </a:r>
            <a:endParaRPr lang="ru-RU" sz="2800" cap="none" dirty="0" smtClean="0"/>
          </a:p>
          <a:p>
            <a:pPr marL="0" indent="0" algn="just">
              <a:lnSpc>
                <a:spcPct val="100000"/>
              </a:lnSpc>
              <a:spcBef>
                <a:spcPts val="0"/>
              </a:spcBef>
              <a:buNone/>
            </a:pPr>
            <a:endParaRPr lang="en-US" sz="2800" cap="none" dirty="0"/>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8"/>
          <p:cNvSpPr>
            <a:spLocks noChangeArrowheads="1"/>
          </p:cNvSpPr>
          <p:nvPr/>
        </p:nvSpPr>
        <p:spPr bwMode="auto">
          <a:xfrm>
            <a:off x="0" y="76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277293694"/>
              </p:ext>
            </p:extLst>
          </p:nvPr>
        </p:nvGraphicFramePr>
        <p:xfrm>
          <a:off x="4886324" y="2540742"/>
          <a:ext cx="2555130" cy="678707"/>
        </p:xfrm>
        <a:graphic>
          <a:graphicData uri="http://schemas.openxmlformats.org/presentationml/2006/ole">
            <mc:AlternateContent xmlns:mc="http://schemas.openxmlformats.org/markup-compatibility/2006">
              <mc:Choice xmlns:v="urn:schemas-microsoft-com:vml" Requires="v">
                <p:oleObj spid="_x0000_s7181" name="Уравнение" r:id="rId3" imgW="812447" imgH="215806" progId="Equation.3">
                  <p:embed/>
                </p:oleObj>
              </mc:Choice>
              <mc:Fallback>
                <p:oleObj name="Уравнение" r:id="rId3" imgW="812447" imgH="215806"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6324" y="2540742"/>
                        <a:ext cx="2555130" cy="678707"/>
                      </a:xfrm>
                      <a:prstGeom prst="rect">
                        <a:avLst/>
                      </a:prstGeom>
                      <a:noFill/>
                    </p:spPr>
                  </p:pic>
                </p:oleObj>
              </mc:Fallback>
            </mc:AlternateContent>
          </a:graphicData>
        </a:graphic>
      </p:graphicFrame>
    </p:spTree>
    <p:extLst>
      <p:ext uri="{BB962C8B-B14F-4D97-AF65-F5344CB8AC3E}">
        <p14:creationId xmlns:p14="http://schemas.microsoft.com/office/powerpoint/2010/main" val="3989928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447675" algn="just">
              <a:spcBef>
                <a:spcPts val="0"/>
              </a:spcBef>
              <a:buNone/>
            </a:pPr>
            <a:r>
              <a:rPr lang="en-US" sz="2800" dirty="0"/>
              <a:t>YANGI MATERIALLARNI TADQIQOT QILISHDA JAVOB SIRTLARI TAVSIFI VA DARAJA CHIZIQLARI SHAKLI NOMA’LUM BO’LADI. TAJRIBA O’TKAZAYOTGAN KISHI, ODATDA LEGIRLOVCHI ELEMENTLAR MIQDORINI KETMA-KET O’ZGARTIRISH VA OLINGAN NATIJALARNI TAQQOSLASH USULLARIDAN FOYDALANIB, YUQORIROQ XOSSALAR SOHASI YO’NALISHIDA HARAKATLANADI.</a:t>
            </a:r>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4145892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42925" y="151834"/>
            <a:ext cx="10394707" cy="5419725"/>
          </a:xfrm>
        </p:spPr>
        <p:txBody>
          <a:bodyPr>
            <a:noAutofit/>
          </a:bodyPr>
          <a:lstStyle/>
          <a:p>
            <a:pPr marL="5562600" indent="0" algn="just">
              <a:spcBef>
                <a:spcPts val="0"/>
              </a:spcBef>
              <a:buNone/>
            </a:pPr>
            <a:r>
              <a:rPr lang="en-US" sz="2800" dirty="0" smtClean="0"/>
              <a:t>     </a:t>
            </a:r>
            <a:r>
              <a:rPr lang="en-US" sz="2800" dirty="0"/>
              <a:t>3-rasm</a:t>
            </a:r>
            <a:r>
              <a:rPr lang="en-US" sz="2800" dirty="0" smtClean="0"/>
              <a:t>.                            </a:t>
            </a:r>
            <a:r>
              <a:rPr lang="en-US" sz="2800" dirty="0" err="1"/>
              <a:t>tizimning</a:t>
            </a:r>
            <a:r>
              <a:rPr lang="en-US" sz="2800" dirty="0"/>
              <a:t> </a:t>
            </a:r>
            <a:r>
              <a:rPr lang="en-US" sz="2800" dirty="0" err="1"/>
              <a:t>javob</a:t>
            </a:r>
            <a:r>
              <a:rPr lang="en-US" sz="2800" dirty="0"/>
              <a:t> </a:t>
            </a:r>
            <a:r>
              <a:rPr lang="en-US" sz="2800" dirty="0" err="1"/>
              <a:t>sirti</a:t>
            </a:r>
            <a:r>
              <a:rPr lang="en-US" sz="2800" dirty="0"/>
              <a:t> </a:t>
            </a:r>
            <a:r>
              <a:rPr lang="en-US" sz="2800" dirty="0" err="1"/>
              <a:t>va</a:t>
            </a:r>
            <a:r>
              <a:rPr lang="en-US" sz="2800" dirty="0"/>
              <a:t> </a:t>
            </a:r>
            <a:r>
              <a:rPr lang="en-US" sz="2800" dirty="0" err="1"/>
              <a:t>teng</a:t>
            </a:r>
            <a:r>
              <a:rPr lang="en-US" sz="2800" dirty="0"/>
              <a:t> </a:t>
            </a:r>
          </a:p>
          <a:p>
            <a:pPr marL="5562600" indent="0" algn="just">
              <a:spcBef>
                <a:spcPts val="0"/>
              </a:spcBef>
              <a:buNone/>
            </a:pPr>
            <a:r>
              <a:rPr lang="en-US" sz="2800" dirty="0" err="1"/>
              <a:t>daraja</a:t>
            </a:r>
            <a:r>
              <a:rPr lang="en-US" sz="2800" dirty="0"/>
              <a:t> </a:t>
            </a:r>
            <a:r>
              <a:rPr lang="en-US" sz="2800" dirty="0" err="1"/>
              <a:t>chiziqlari</a:t>
            </a:r>
            <a:endParaRPr lang="en-US" sz="2800" dirty="0"/>
          </a:p>
          <a:p>
            <a:pPr marL="5562600" indent="0" algn="just">
              <a:spcBef>
                <a:spcPts val="0"/>
              </a:spcBef>
              <a:buNone/>
            </a:pPr>
            <a:r>
              <a:rPr lang="en-US" sz="2800" dirty="0" smtClean="0"/>
              <a:t>   </a:t>
            </a:r>
            <a:endParaRPr lang="en-US" sz="2800" dirty="0"/>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121" name="Picture 1" descr="рис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950" y="119062"/>
            <a:ext cx="5734050" cy="546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3"/>
          <p:cNvSpPr>
            <a:spLocks noChangeArrowheads="1"/>
          </p:cNvSpPr>
          <p:nvPr/>
        </p:nvSpPr>
        <p:spPr bwMode="auto">
          <a:xfrm>
            <a:off x="0" y="32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143610969"/>
              </p:ext>
            </p:extLst>
          </p:nvPr>
        </p:nvGraphicFramePr>
        <p:xfrm>
          <a:off x="7772400" y="1707017"/>
          <a:ext cx="2574148" cy="683758"/>
        </p:xfrm>
        <a:graphic>
          <a:graphicData uri="http://schemas.openxmlformats.org/presentationml/2006/ole">
            <mc:AlternateContent xmlns:mc="http://schemas.openxmlformats.org/markup-compatibility/2006">
              <mc:Choice xmlns:v="urn:schemas-microsoft-com:vml" Requires="v">
                <p:oleObj spid="_x0000_s5129" name="Уравнение" r:id="rId4" imgW="812447" imgH="215806" progId="Equation.3">
                  <p:embed/>
                </p:oleObj>
              </mc:Choice>
              <mc:Fallback>
                <p:oleObj name="Уравнение" r:id="rId4" imgW="812447" imgH="215806"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2400" y="1707017"/>
                        <a:ext cx="2574148" cy="683758"/>
                      </a:xfrm>
                      <a:prstGeom prst="rect">
                        <a:avLst/>
                      </a:prstGeom>
                      <a:noFill/>
                    </p:spPr>
                  </p:pic>
                </p:oleObj>
              </mc:Fallback>
            </mc:AlternateContent>
          </a:graphicData>
        </a:graphic>
      </p:graphicFrame>
    </p:spTree>
    <p:extLst>
      <p:ext uri="{BB962C8B-B14F-4D97-AF65-F5344CB8AC3E}">
        <p14:creationId xmlns:p14="http://schemas.microsoft.com/office/powerpoint/2010/main" val="47479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447675" algn="just">
              <a:lnSpc>
                <a:spcPct val="100000"/>
              </a:lnSpc>
              <a:spcBef>
                <a:spcPts val="0"/>
              </a:spcBef>
              <a:buNone/>
            </a:pPr>
            <a:r>
              <a:rPr lang="en-US" sz="2800" dirty="0"/>
              <a:t>Bu </a:t>
            </a:r>
            <a:r>
              <a:rPr lang="en-US" sz="2800" dirty="0" err="1"/>
              <a:t>usullarning</a:t>
            </a:r>
            <a:r>
              <a:rPr lang="en-US" sz="2800" dirty="0"/>
              <a:t> </a:t>
            </a:r>
            <a:r>
              <a:rPr lang="en-US" sz="2800" dirty="0" err="1"/>
              <a:t>javob</a:t>
            </a:r>
            <a:r>
              <a:rPr lang="en-US" sz="2800" dirty="0"/>
              <a:t> </a:t>
            </a:r>
            <a:r>
              <a:rPr lang="en-US" sz="2800" dirty="0" err="1"/>
              <a:t>funktsiyasi</a:t>
            </a:r>
            <a:r>
              <a:rPr lang="en-US" sz="2800" dirty="0"/>
              <a:t> </a:t>
            </a:r>
            <a:r>
              <a:rPr lang="en-US" sz="2800" dirty="0" err="1"/>
              <a:t>ekstremumini</a:t>
            </a:r>
            <a:r>
              <a:rPr lang="en-US" sz="2800" dirty="0"/>
              <a:t> </a:t>
            </a:r>
            <a:r>
              <a:rPr lang="en-US" sz="2800" dirty="0" err="1"/>
              <a:t>qayd</a:t>
            </a:r>
            <a:r>
              <a:rPr lang="en-US" sz="2800" dirty="0"/>
              <a:t> </a:t>
            </a:r>
            <a:r>
              <a:rPr lang="en-US" sz="2800" dirty="0" err="1"/>
              <a:t>etishga</a:t>
            </a:r>
            <a:r>
              <a:rPr lang="en-US" sz="2800" dirty="0"/>
              <a:t> </a:t>
            </a:r>
            <a:r>
              <a:rPr lang="en-US" sz="2800" dirty="0" err="1"/>
              <a:t>nisbatan</a:t>
            </a:r>
            <a:r>
              <a:rPr lang="en-US" sz="2800" dirty="0"/>
              <a:t> </a:t>
            </a:r>
            <a:r>
              <a:rPr lang="en-US" sz="2800" dirty="0" err="1"/>
              <a:t>muhim</a:t>
            </a:r>
            <a:r>
              <a:rPr lang="en-US" sz="2800" dirty="0"/>
              <a:t> </a:t>
            </a:r>
            <a:r>
              <a:rPr lang="en-US" sz="2800" dirty="0" err="1"/>
              <a:t>kamchiliklarini</a:t>
            </a:r>
            <a:r>
              <a:rPr lang="en-US" sz="2800" dirty="0"/>
              <a:t> </a:t>
            </a:r>
            <a:r>
              <a:rPr lang="en-US" sz="2800" dirty="0" err="1"/>
              <a:t>ko’rsatamiz</a:t>
            </a:r>
            <a:r>
              <a:rPr lang="en-US" sz="2800" dirty="0"/>
              <a:t>.   </a:t>
            </a:r>
          </a:p>
          <a:p>
            <a:pPr marL="0" indent="447675" algn="just">
              <a:lnSpc>
                <a:spcPct val="100000"/>
              </a:lnSpc>
              <a:spcBef>
                <a:spcPts val="0"/>
              </a:spcBef>
              <a:buNone/>
            </a:pPr>
            <a:r>
              <a:rPr lang="en-US" sz="2800" dirty="0"/>
              <a:t>1.	</a:t>
            </a:r>
            <a:r>
              <a:rPr lang="en-US" sz="2800" dirty="0" err="1"/>
              <a:t>Xossalarning</a:t>
            </a:r>
            <a:r>
              <a:rPr lang="en-US" sz="2800" dirty="0"/>
              <a:t> </a:t>
            </a:r>
            <a:r>
              <a:rPr lang="en-US" sz="2800" dirty="0" err="1"/>
              <a:t>haqiqiy</a:t>
            </a:r>
            <a:r>
              <a:rPr lang="en-US" sz="2800" dirty="0"/>
              <a:t> </a:t>
            </a:r>
            <a:r>
              <a:rPr lang="en-US" sz="2800" dirty="0" err="1"/>
              <a:t>maksimal</a:t>
            </a:r>
            <a:r>
              <a:rPr lang="en-US" sz="2800" dirty="0"/>
              <a:t> </a:t>
            </a:r>
            <a:r>
              <a:rPr lang="en-US" sz="2800" dirty="0" err="1"/>
              <a:t>sohasiga</a:t>
            </a:r>
            <a:r>
              <a:rPr lang="en-US" sz="2800" dirty="0"/>
              <a:t> (</a:t>
            </a:r>
            <a:r>
              <a:rPr lang="en-US" sz="2800" dirty="0" err="1"/>
              <a:t>javob</a:t>
            </a:r>
            <a:r>
              <a:rPr lang="en-US" sz="2800" dirty="0"/>
              <a:t> </a:t>
            </a:r>
            <a:r>
              <a:rPr lang="en-US" sz="2800" dirty="0" err="1"/>
              <a:t>funktsiyasining</a:t>
            </a:r>
            <a:r>
              <a:rPr lang="en-US" sz="2800" dirty="0"/>
              <a:t> </a:t>
            </a:r>
            <a:r>
              <a:rPr lang="en-US" sz="2800" dirty="0" err="1"/>
              <a:t>qat’iy</a:t>
            </a:r>
            <a:r>
              <a:rPr lang="en-US" sz="2800" dirty="0"/>
              <a:t>  </a:t>
            </a:r>
            <a:r>
              <a:rPr lang="en-US" sz="2800" dirty="0" err="1"/>
              <a:t>ek-tremum</a:t>
            </a:r>
            <a:r>
              <a:rPr lang="en-US" sz="2800" dirty="0"/>
              <a:t> </a:t>
            </a:r>
            <a:r>
              <a:rPr lang="en-US" sz="2800" dirty="0" err="1"/>
              <a:t>sohasiga</a:t>
            </a:r>
            <a:r>
              <a:rPr lang="en-US" sz="2800" dirty="0"/>
              <a:t>) </a:t>
            </a:r>
            <a:r>
              <a:rPr lang="en-US" sz="2800" dirty="0" err="1"/>
              <a:t>chiqish</a:t>
            </a:r>
            <a:r>
              <a:rPr lang="en-US" sz="2800" dirty="0"/>
              <a:t> </a:t>
            </a:r>
            <a:r>
              <a:rPr lang="en-US" sz="2800" dirty="0" err="1"/>
              <a:t>ehtimoli</a:t>
            </a:r>
            <a:r>
              <a:rPr lang="en-US" sz="2800" dirty="0"/>
              <a:t> </a:t>
            </a:r>
            <a:r>
              <a:rPr lang="en-US" sz="2800" dirty="0" err="1"/>
              <a:t>nisbatan</a:t>
            </a:r>
            <a:r>
              <a:rPr lang="en-US" sz="2800" dirty="0"/>
              <a:t> </a:t>
            </a:r>
            <a:r>
              <a:rPr lang="en-US" sz="2800" dirty="0" err="1"/>
              <a:t>kichik</a:t>
            </a:r>
            <a:r>
              <a:rPr lang="en-US" sz="2800" dirty="0"/>
              <a:t>.</a:t>
            </a:r>
          </a:p>
          <a:p>
            <a:pPr marL="0" indent="447675" algn="just">
              <a:lnSpc>
                <a:spcPct val="100000"/>
              </a:lnSpc>
              <a:spcBef>
                <a:spcPts val="0"/>
              </a:spcBef>
              <a:buNone/>
            </a:pPr>
            <a:r>
              <a:rPr lang="en-US" sz="2800" dirty="0"/>
              <a:t>2.	</a:t>
            </a:r>
            <a:r>
              <a:rPr lang="en-US" sz="2800" dirty="0" err="1"/>
              <a:t>Omillar</a:t>
            </a:r>
            <a:r>
              <a:rPr lang="en-US" sz="2800" dirty="0"/>
              <a:t> </a:t>
            </a:r>
            <a:r>
              <a:rPr lang="en-US" sz="2800" dirty="0" err="1"/>
              <a:t>soni</a:t>
            </a:r>
            <a:r>
              <a:rPr lang="en-US" sz="2800" dirty="0"/>
              <a:t> </a:t>
            </a:r>
            <a:r>
              <a:rPr lang="en-US" sz="2800" dirty="0" err="1"/>
              <a:t>oshib</a:t>
            </a:r>
            <a:r>
              <a:rPr lang="en-US" sz="2800" dirty="0"/>
              <a:t> </a:t>
            </a:r>
            <a:r>
              <a:rPr lang="en-US" sz="2800" dirty="0" err="1"/>
              <a:t>borganda</a:t>
            </a:r>
            <a:r>
              <a:rPr lang="en-US" sz="2800" dirty="0"/>
              <a:t> </a:t>
            </a:r>
            <a:r>
              <a:rPr lang="en-US" sz="2800" dirty="0" err="1"/>
              <a:t>bu</a:t>
            </a:r>
            <a:r>
              <a:rPr lang="en-US" sz="2800" dirty="0"/>
              <a:t> </a:t>
            </a:r>
            <a:r>
              <a:rPr lang="en-US" sz="2800" dirty="0" err="1"/>
              <a:t>ehtimollik</a:t>
            </a:r>
            <a:r>
              <a:rPr lang="en-US" sz="2800" dirty="0"/>
              <a:t> </a:t>
            </a:r>
            <a:r>
              <a:rPr lang="en-US" sz="2800" dirty="0" err="1"/>
              <a:t>kamayadi</a:t>
            </a:r>
            <a:r>
              <a:rPr lang="en-US" sz="2800" dirty="0"/>
              <a:t>, </a:t>
            </a:r>
            <a:r>
              <a:rPr lang="en-US" sz="2800" dirty="0" err="1"/>
              <a:t>oxirida</a:t>
            </a:r>
            <a:r>
              <a:rPr lang="en-US" sz="2800" dirty="0"/>
              <a:t> </a:t>
            </a:r>
            <a:r>
              <a:rPr lang="en-US" sz="2800" dirty="0" err="1"/>
              <a:t>nolga</a:t>
            </a:r>
            <a:r>
              <a:rPr lang="en-US" sz="2800" dirty="0"/>
              <a:t> </a:t>
            </a:r>
            <a:r>
              <a:rPr lang="en-US" sz="2800" dirty="0" err="1"/>
              <a:t>intiladi</a:t>
            </a:r>
            <a:r>
              <a:rPr lang="en-US" sz="2800" dirty="0"/>
              <a:t>. (</a:t>
            </a:r>
            <a:r>
              <a:rPr lang="en-US" sz="2800" dirty="0" err="1"/>
              <a:t>Omillarni</a:t>
            </a:r>
            <a:r>
              <a:rPr lang="en-US" sz="2800" dirty="0"/>
              <a:t> </a:t>
            </a:r>
            <a:r>
              <a:rPr lang="en-US" sz="2800" dirty="0" err="1"/>
              <a:t>ketma-ket</a:t>
            </a:r>
            <a:r>
              <a:rPr lang="en-US" sz="2800" dirty="0"/>
              <a:t> </a:t>
            </a:r>
            <a:r>
              <a:rPr lang="en-US" sz="2800" dirty="0" err="1"/>
              <a:t>o’zgartirish</a:t>
            </a:r>
            <a:r>
              <a:rPr lang="en-US" sz="2800" dirty="0"/>
              <a:t> </a:t>
            </a:r>
            <a:r>
              <a:rPr lang="en-US" sz="2800" dirty="0" err="1"/>
              <a:t>usuli</a:t>
            </a:r>
            <a:r>
              <a:rPr lang="en-US" sz="2800" dirty="0"/>
              <a:t> </a:t>
            </a:r>
            <a:r>
              <a:rPr lang="en-US" sz="2800" dirty="0" err="1"/>
              <a:t>bilan</a:t>
            </a:r>
            <a:r>
              <a:rPr lang="en-US" sz="2800" dirty="0"/>
              <a:t> </a:t>
            </a:r>
            <a:r>
              <a:rPr lang="en-US" sz="2800" dirty="0" err="1"/>
              <a:t>optimumga</a:t>
            </a:r>
            <a:r>
              <a:rPr lang="en-US" sz="2800" dirty="0"/>
              <a:t> </a:t>
            </a:r>
            <a:r>
              <a:rPr lang="en-US" sz="2800" dirty="0" err="1"/>
              <a:t>borishni</a:t>
            </a:r>
            <a:r>
              <a:rPr lang="en-US" sz="2800" dirty="0"/>
              <a:t> "</a:t>
            </a:r>
            <a:r>
              <a:rPr lang="en-US" sz="2800" dirty="0" err="1"/>
              <a:t>labirint</a:t>
            </a:r>
            <a:r>
              <a:rPr lang="en-US" sz="2800" dirty="0"/>
              <a:t> </a:t>
            </a:r>
            <a:r>
              <a:rPr lang="en-US" sz="2800" dirty="0" err="1"/>
              <a:t>bo’ylab</a:t>
            </a:r>
            <a:r>
              <a:rPr lang="en-US" sz="2800" dirty="0"/>
              <a:t> </a:t>
            </a:r>
            <a:r>
              <a:rPr lang="en-US" sz="2800" dirty="0" err="1"/>
              <a:t>harakat</a:t>
            </a:r>
            <a:r>
              <a:rPr lang="en-US" sz="2800" dirty="0"/>
              <a:t>" deb </a:t>
            </a:r>
            <a:r>
              <a:rPr lang="en-US" sz="2800" dirty="0" err="1"/>
              <a:t>atalishi</a:t>
            </a:r>
            <a:r>
              <a:rPr lang="en-US" sz="2800" dirty="0"/>
              <a:t> ham </a:t>
            </a:r>
            <a:r>
              <a:rPr lang="en-US" sz="2800" dirty="0" err="1"/>
              <a:t>tasodifiy</a:t>
            </a:r>
            <a:r>
              <a:rPr lang="en-US" sz="2800" dirty="0"/>
              <a:t> </a:t>
            </a:r>
            <a:r>
              <a:rPr lang="en-US" sz="2800" dirty="0" err="1"/>
              <a:t>emas</a:t>
            </a:r>
            <a:r>
              <a:rPr lang="en-US" sz="2800" dirty="0"/>
              <a:t>).</a:t>
            </a:r>
          </a:p>
          <a:p>
            <a:pPr marL="0" indent="447675" algn="just">
              <a:lnSpc>
                <a:spcPct val="100000"/>
              </a:lnSpc>
              <a:spcBef>
                <a:spcPts val="0"/>
              </a:spcBef>
              <a:buNone/>
            </a:pPr>
            <a:r>
              <a:rPr lang="en-US" sz="2800" dirty="0"/>
              <a:t>3.	</a:t>
            </a:r>
            <a:r>
              <a:rPr lang="en-US" sz="2800" dirty="0" err="1"/>
              <a:t>Xossalarning</a:t>
            </a:r>
            <a:r>
              <a:rPr lang="en-US" sz="2800" dirty="0"/>
              <a:t> </a:t>
            </a:r>
            <a:r>
              <a:rPr lang="en-US" sz="2800" dirty="0" err="1"/>
              <a:t>eng</a:t>
            </a:r>
            <a:r>
              <a:rPr lang="en-US" sz="2800" dirty="0"/>
              <a:t> </a:t>
            </a:r>
            <a:r>
              <a:rPr lang="en-US" sz="2800" dirty="0" err="1"/>
              <a:t>yuqori</a:t>
            </a:r>
            <a:r>
              <a:rPr lang="en-US" sz="2800" dirty="0"/>
              <a:t> </a:t>
            </a:r>
            <a:r>
              <a:rPr lang="en-US" sz="2800" dirty="0" err="1"/>
              <a:t>sohasini</a:t>
            </a:r>
            <a:r>
              <a:rPr lang="en-US" sz="2800" dirty="0"/>
              <a:t> </a:t>
            </a:r>
            <a:r>
              <a:rPr lang="en-US" sz="2800" dirty="0" err="1"/>
              <a:t>topish</a:t>
            </a:r>
            <a:r>
              <a:rPr lang="en-US" sz="2800" dirty="0"/>
              <a:t> </a:t>
            </a:r>
            <a:r>
              <a:rPr lang="en-US" sz="2800" dirty="0" err="1"/>
              <a:t>uchun</a:t>
            </a:r>
            <a:r>
              <a:rPr lang="en-US" sz="2800" dirty="0"/>
              <a:t> </a:t>
            </a:r>
            <a:r>
              <a:rPr lang="en-US" sz="2800" dirty="0" err="1"/>
              <a:t>amalga</a:t>
            </a:r>
            <a:r>
              <a:rPr lang="en-US" sz="2800" dirty="0"/>
              <a:t> </a:t>
            </a:r>
            <a:r>
              <a:rPr lang="en-US" sz="2800" dirty="0" err="1"/>
              <a:t>oshirish</a:t>
            </a:r>
            <a:r>
              <a:rPr lang="en-US" sz="2800" dirty="0"/>
              <a:t> </a:t>
            </a:r>
            <a:r>
              <a:rPr lang="en-US" sz="2800" dirty="0" err="1"/>
              <a:t>zarur</a:t>
            </a:r>
            <a:r>
              <a:rPr lang="en-US" sz="2800" dirty="0"/>
              <a:t> </a:t>
            </a:r>
            <a:r>
              <a:rPr lang="en-US" sz="2800" dirty="0" err="1"/>
              <a:t>bo’lgan</a:t>
            </a:r>
            <a:r>
              <a:rPr lang="en-US" sz="2800" dirty="0"/>
              <a:t> </a:t>
            </a:r>
            <a:r>
              <a:rPr lang="en-US" sz="2800" dirty="0" err="1"/>
              <a:t>tajribalar</a:t>
            </a:r>
            <a:r>
              <a:rPr lang="en-US" sz="2800" dirty="0"/>
              <a:t> </a:t>
            </a:r>
            <a:r>
              <a:rPr lang="en-US" sz="2800" dirty="0" err="1"/>
              <a:t>sonini</a:t>
            </a:r>
            <a:r>
              <a:rPr lang="en-US" sz="2800" dirty="0"/>
              <a:t> </a:t>
            </a:r>
            <a:r>
              <a:rPr lang="en-US" sz="2800" dirty="0" err="1"/>
              <a:t>oldindan</a:t>
            </a:r>
            <a:r>
              <a:rPr lang="en-US" sz="2800" dirty="0"/>
              <a:t> </a:t>
            </a:r>
            <a:r>
              <a:rPr lang="en-US" sz="2800" dirty="0" err="1"/>
              <a:t>baholash</a:t>
            </a:r>
            <a:r>
              <a:rPr lang="en-US" sz="2800" dirty="0"/>
              <a:t> </a:t>
            </a:r>
            <a:r>
              <a:rPr lang="en-US" sz="2800" dirty="0" err="1"/>
              <a:t>va</a:t>
            </a:r>
            <a:r>
              <a:rPr lang="en-US" sz="2800" dirty="0"/>
              <a:t> </a:t>
            </a:r>
            <a:r>
              <a:rPr lang="en-US" sz="2800" dirty="0" err="1"/>
              <a:t>tartibini</a:t>
            </a:r>
            <a:r>
              <a:rPr lang="en-US" sz="2800" dirty="0"/>
              <a:t> </a:t>
            </a:r>
            <a:r>
              <a:rPr lang="en-US" sz="2800" dirty="0" err="1"/>
              <a:t>belgilash</a:t>
            </a:r>
            <a:r>
              <a:rPr lang="en-US" sz="2800" dirty="0"/>
              <a:t> </a:t>
            </a:r>
            <a:r>
              <a:rPr lang="en-US" sz="2800" dirty="0" err="1"/>
              <a:t>qiyin</a:t>
            </a:r>
            <a:r>
              <a:rPr lang="en-US" sz="2800" dirty="0"/>
              <a:t>. </a:t>
            </a:r>
            <a:r>
              <a:rPr lang="en-US" sz="2800" dirty="0" err="1"/>
              <a:t>Odatda</a:t>
            </a:r>
            <a:r>
              <a:rPr lang="en-US" sz="2800" dirty="0"/>
              <a:t> </a:t>
            </a:r>
            <a:r>
              <a:rPr lang="en-US" sz="2800" dirty="0" err="1"/>
              <a:t>bu</a:t>
            </a:r>
            <a:r>
              <a:rPr lang="en-US" sz="2800" dirty="0"/>
              <a:t> son </a:t>
            </a:r>
            <a:r>
              <a:rPr lang="en-US" sz="2800" dirty="0" err="1"/>
              <a:t>juda</a:t>
            </a:r>
            <a:r>
              <a:rPr lang="en-US" sz="2800" dirty="0"/>
              <a:t> </a:t>
            </a:r>
            <a:r>
              <a:rPr lang="en-US" sz="2800" dirty="0" err="1"/>
              <a:t>katta</a:t>
            </a:r>
            <a:r>
              <a:rPr lang="en-US" sz="2800" dirty="0"/>
              <a:t> </a:t>
            </a:r>
            <a:r>
              <a:rPr lang="en-US" sz="2800" dirty="0" err="1"/>
              <a:t>bo’ladi</a:t>
            </a:r>
            <a:r>
              <a:rPr lang="en-US" sz="2800" dirty="0" smtClean="0"/>
              <a:t>.</a:t>
            </a:r>
            <a:endParaRPr lang="en-US" sz="2800" dirty="0"/>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920688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maksimumi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sohasiga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ishonchli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tadqiqot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taklif</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etadi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tadqiqot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tarkiblari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ko’p</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bo’lmaydi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tadqiqotlarning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boshlashda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vaqtning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nechta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tajribaviy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quyma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quyish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taklif</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etiladi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Tajribalarda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legirlovchi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elementlar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miqdori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rejasi</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ataluvchi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belgilangan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tanlanadi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Quymalar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N </a:t>
            </a:r>
            <a:r>
              <a:rPr lang="en-US" sz="2800" dirty="0" err="1">
                <a:ea typeface="Times New Roman" panose="02020603050405020304" pitchFamily="18" charset="0"/>
                <a:cs typeface="Times New Roman" panose="02020603050405020304" pitchFamily="18" charset="0"/>
              </a:rPr>
              <a:t>legirlovchi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elementlar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 n </a:t>
            </a:r>
            <a:r>
              <a:rPr lang="en-US" sz="2800" dirty="0" err="1">
                <a:ea typeface="Times New Roman" panose="02020603050405020304" pitchFamily="18" charset="0"/>
                <a:cs typeface="Times New Roman" panose="02020603050405020304" pitchFamily="18" charset="0"/>
              </a:rPr>
              <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o’zaro</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ta’siri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xarakteriga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boshqa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ba’zi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fikrlarga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n=2</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3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N=4; n=3</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7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N=8; n=4</a:t>
            </a:r>
            <a:r>
              <a:rPr lang="en-US" sz="2800" dirty="0">
                <a:ea typeface="Times New Roman" panose="02020603050405020304" pitchFamily="18" charset="0"/>
                <a:cs typeface="Times New Roman" panose="02020603050405020304" pitchFamily="18" charset="0"/>
                <a:sym typeface="Symbol" panose="05050102010706020507" pitchFamily="18" charset="2"/>
              </a:rPr>
              <a:t></a:t>
            </a:r>
            <a:r>
              <a:rPr lang="en-US" sz="2800" dirty="0">
                <a:ea typeface="Times New Roman" panose="02020603050405020304" pitchFamily="18" charset="0"/>
                <a:cs typeface="Times New Roman" panose="02020603050405020304" pitchFamily="18" charset="0"/>
              </a:rPr>
              <a:t>14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N=16 </a:t>
            </a:r>
            <a:r>
              <a:rPr lang="en-US" sz="2800" dirty="0" err="1">
                <a:ea typeface="Times New Roman" panose="02020603050405020304" pitchFamily="18" charset="0"/>
                <a:cs typeface="Times New Roman" panose="02020603050405020304" pitchFamily="18" charset="0"/>
              </a:rPr>
              <a:t>tadan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iborat</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447675" algn="just">
              <a:lnSpc>
                <a:spcPct val="100000"/>
              </a:lnSpc>
              <a:spcBef>
                <a:spcPts val="0"/>
              </a:spcBef>
              <a:buNone/>
            </a:pPr>
            <a:endParaRPr lang="en-US" sz="2800" dirty="0"/>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11725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5800" y="123825"/>
            <a:ext cx="10394707" cy="5419725"/>
          </a:xfrm>
        </p:spPr>
        <p:txBody>
          <a:bodyPr>
            <a:noAutofit/>
          </a:bodyPr>
          <a:lstStyle/>
          <a:p>
            <a:pPr marL="0" indent="54292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rejasi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tajriba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boshlanishida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ma’lumotlarga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ishlov</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imkon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yaratadigan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tuziladi</a:t>
            </a:r>
            <a:r>
              <a:rPr lang="en-US" sz="2800" dirty="0">
                <a:ea typeface="Times New Roman" panose="02020603050405020304" pitchFamily="18" charset="0"/>
                <a:cs typeface="Times New Roman" panose="02020603050405020304" pitchFamily="18" charset="0"/>
              </a:rPr>
              <a:t>.</a:t>
            </a:r>
            <a:endParaRPr lang="ru-RU" sz="2400" dirty="0">
              <a:ea typeface="Times New Roman" panose="02020603050405020304" pitchFamily="18" charset="0"/>
              <a:cs typeface="Times New Roman" panose="02020603050405020304" pitchFamily="18" charset="0"/>
            </a:endParaRPr>
          </a:p>
          <a:p>
            <a:pPr marL="0" indent="542925" algn="just">
              <a:lnSpc>
                <a:spcPct val="100000"/>
              </a:lnSpc>
              <a:spcBef>
                <a:spcPts val="0"/>
              </a:spcBef>
              <a:buNone/>
              <a:tabLst>
                <a:tab pos="540385" algn="l"/>
              </a:tabLst>
            </a:pPr>
            <a:r>
              <a:rPr lang="en-US" sz="2800" dirty="0" smtClean="0">
                <a:ea typeface="Times New Roman" panose="02020603050405020304" pitchFamily="18" charset="0"/>
                <a:cs typeface="Times New Roman" panose="02020603050405020304" pitchFamily="18" charset="0"/>
              </a:rPr>
              <a:t>1) </a:t>
            </a:r>
            <a:r>
              <a:rPr lang="en-US" sz="2800" dirty="0" err="1" smtClean="0">
                <a:ea typeface="Times New Roman" panose="02020603050405020304" pitchFamily="18" charset="0"/>
                <a:cs typeface="Times New Roman" panose="02020603050405020304" pitchFamily="18" charset="0"/>
              </a:rPr>
              <a:t>tajribalarning</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boshlang’ich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sohasida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xossalarga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yuqoriroq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sohasi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mavjudligini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holatini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a:t>
            </a:r>
            <a:r>
              <a:rPr lang="en-US" sz="2800" dirty="0">
                <a:ea typeface="Times New Roman" panose="02020603050405020304" pitchFamily="18" charset="0"/>
                <a:cs typeface="Times New Roman" panose="02020603050405020304" pitchFamily="18" charset="0"/>
              </a:rPr>
              <a:t>;</a:t>
            </a:r>
            <a:endParaRPr lang="ru-RU" sz="2400" dirty="0">
              <a:ea typeface="Times New Roman" panose="02020603050405020304" pitchFamily="18" charset="0"/>
              <a:cs typeface="Times New Roman" panose="02020603050405020304" pitchFamily="18" charset="0"/>
            </a:endParaRPr>
          </a:p>
          <a:p>
            <a:pPr marL="0" indent="542925" algn="just">
              <a:lnSpc>
                <a:spcPct val="100000"/>
              </a:lnSpc>
              <a:spcBef>
                <a:spcPts val="0"/>
              </a:spcBef>
              <a:buNone/>
              <a:tabLst>
                <a:tab pos="540385" algn="l"/>
              </a:tabLst>
            </a:pPr>
            <a:r>
              <a:rPr lang="en-US" sz="2800" dirty="0" smtClean="0">
                <a:ea typeface="Times New Roman" panose="02020603050405020304" pitchFamily="18" charset="0"/>
                <a:cs typeface="Times New Roman" panose="02020603050405020304" pitchFamily="18" charset="0"/>
              </a:rPr>
              <a:t>2) </a:t>
            </a:r>
            <a:r>
              <a:rPr lang="en-US" sz="2800" dirty="0" err="1" smtClean="0">
                <a:ea typeface="Times New Roman" panose="02020603050405020304" pitchFamily="18" charset="0"/>
                <a:cs typeface="Times New Roman" panose="02020603050405020304" pitchFamily="18" charset="0"/>
              </a:rPr>
              <a:t>yuqoriroq</a:t>
            </a:r>
            <a:r>
              <a:rPr lang="en-US" sz="2800" dirty="0" smtClean="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sohasiga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tezroq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amalga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oshiriladigan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kimyoviy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tarkib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variantlarini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samaraliroq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a:t>
            </a:r>
            <a:r>
              <a:rPr lang="en-US" sz="2800" dirty="0">
                <a:ea typeface="Times New Roman" panose="02020603050405020304" pitchFamily="18" charset="0"/>
                <a:cs typeface="Times New Roman" panose="02020603050405020304" pitchFamily="18" charset="0"/>
              </a:rPr>
              <a:t>; </a:t>
            </a:r>
            <a:endParaRPr lang="ru-RU" sz="2400" dirty="0">
              <a:ea typeface="Times New Roman" panose="02020603050405020304" pitchFamily="18" charset="0"/>
              <a:cs typeface="Times New Roman" panose="02020603050405020304" pitchFamily="18" charset="0"/>
            </a:endParaRPr>
          </a:p>
          <a:p>
            <a:pPr marL="0" indent="542925"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Kimyoviy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tarkib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variantlarini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chiqishning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javob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sirti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gradientining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yo’nalishi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mos</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hisoblanadi</a:t>
            </a:r>
            <a:r>
              <a:rPr lang="en-US" sz="2800" dirty="0" smtClean="0">
                <a:ea typeface="Times New Roman" panose="02020603050405020304" pitchFamily="18" charset="0"/>
                <a:cs typeface="Times New Roman" panose="02020603050405020304" pitchFamily="18" charset="0"/>
              </a:rPr>
              <a:t>.</a:t>
            </a:r>
            <a:endParaRPr lang="en-US" sz="2800" dirty="0"/>
          </a:p>
        </p:txBody>
      </p:sp>
      <p:sp>
        <p:nvSpPr>
          <p:cNvPr id="6"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726332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059" y="400050"/>
            <a:ext cx="10396882" cy="523875"/>
          </a:xfrm>
        </p:spPr>
        <p:txBody>
          <a:bodyPr>
            <a:normAutofit fontScale="90000"/>
          </a:bodyPr>
          <a:lstStyle/>
          <a:p>
            <a:pPr algn="ctr"/>
            <a:r>
              <a:rPr lang="en-US" sz="4000" dirty="0" smtClean="0"/>
              <a:t>2</a:t>
            </a:r>
            <a:r>
              <a:rPr lang="en-US" sz="4000" dirty="0"/>
              <a:t>.	TAJRIBA REJASINING MATRITSASI</a:t>
            </a:r>
            <a:endParaRPr lang="ru-RU" sz="4000" dirty="0"/>
          </a:p>
        </p:txBody>
      </p:sp>
      <p:sp>
        <p:nvSpPr>
          <p:cNvPr id="3" name="Объект 2"/>
          <p:cNvSpPr>
            <a:spLocks noGrp="1"/>
          </p:cNvSpPr>
          <p:nvPr>
            <p:ph sz="quarter" idx="13"/>
          </p:nvPr>
        </p:nvSpPr>
        <p:spPr>
          <a:xfrm>
            <a:off x="419100" y="1000125"/>
            <a:ext cx="10972800" cy="4374461"/>
          </a:xfrm>
        </p:spPr>
        <p:txBody>
          <a:bodyPr>
            <a:noAutofit/>
          </a:bodyPr>
          <a:lstStyle/>
          <a:p>
            <a:pPr marL="0" indent="447675" algn="just">
              <a:lnSpc>
                <a:spcPct val="100000"/>
              </a:lnSpc>
              <a:spcBef>
                <a:spcPts val="0"/>
              </a:spcBef>
              <a:spcAft>
                <a:spcPts val="0"/>
              </a:spcAft>
              <a:buNone/>
            </a:pPr>
            <a:r>
              <a:rPr lang="en-US" sz="2600" dirty="0">
                <a:ea typeface="Times New Roman" panose="02020603050405020304" pitchFamily="18" charset="0"/>
                <a:cs typeface="Times New Roman" panose="02020603050405020304" pitchFamily="18" charset="0"/>
              </a:rPr>
              <a:t>Gradient </a:t>
            </a:r>
            <a:r>
              <a:rPr lang="en-US" sz="2600" dirty="0" err="1">
                <a:ea typeface="Times New Roman" panose="02020603050405020304" pitchFamily="18" charset="0"/>
                <a:cs typeface="Times New Roman" panose="02020603050405020304" pitchFamily="18" charset="0"/>
              </a:rPr>
              <a:t>bo’ylab</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harakatning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samaradorligi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avvalo</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tajribadan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tajribaga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birdaniga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barcha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legirlovchi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elementlaring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tarkibi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belgilangan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nisbatda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o’zgarishi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bilan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aniqlanadi</a:t>
            </a:r>
            <a:r>
              <a:rPr lang="en-US" sz="2600" dirty="0">
                <a:ea typeface="Times New Roman" panose="02020603050405020304" pitchFamily="18" charset="0"/>
                <a:cs typeface="Times New Roman" panose="02020603050405020304" pitchFamily="18" charset="0"/>
              </a:rPr>
              <a:t>. n </a:t>
            </a:r>
            <a:r>
              <a:rPr lang="en-US"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 5</a:t>
            </a:r>
            <a:r>
              <a:rPr lang="en-US" sz="2600" dirty="0">
                <a:ea typeface="Times New Roman" panose="02020603050405020304" pitchFamily="18" charset="0"/>
                <a:cs typeface="Times New Roman" panose="02020603050405020304" pitchFamily="18" charset="0"/>
                <a:sym typeface="Symbol" panose="05050102010706020507" pitchFamily="18" charset="2"/>
              </a:rPr>
              <a:t></a:t>
            </a:r>
            <a:r>
              <a:rPr lang="en-US" sz="2600" dirty="0">
                <a:ea typeface="Times New Roman" panose="02020603050405020304" pitchFamily="18" charset="0"/>
                <a:cs typeface="Times New Roman" panose="02020603050405020304" pitchFamily="18" charset="0"/>
              </a:rPr>
              <a:t>7 </a:t>
            </a:r>
            <a:r>
              <a:rPr lang="en-US" sz="2600" dirty="0" err="1">
                <a:ea typeface="Times New Roman" panose="02020603050405020304" pitchFamily="18" charset="0"/>
                <a:cs typeface="Times New Roman" panose="02020603050405020304" pitchFamily="18" charset="0"/>
              </a:rPr>
              <a:t>voqealar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uchun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bu</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shunday</a:t>
            </a:r>
            <a:r>
              <a:rPr lang="en-US" sz="2600" dirty="0">
                <a:ea typeface="Times New Roman" panose="02020603050405020304" pitchFamily="18" charset="0"/>
                <a:cs typeface="Times New Roman" panose="02020603050405020304" pitchFamily="18" charset="0"/>
              </a:rPr>
              <a:t> samara </a:t>
            </a:r>
            <a:r>
              <a:rPr lang="en-US" sz="2600" dirty="0" err="1">
                <a:ea typeface="Times New Roman" panose="02020603050405020304" pitchFamily="18" charset="0"/>
                <a:cs typeface="Times New Roman" panose="02020603050405020304" pitchFamily="18" charset="0"/>
              </a:rPr>
              <a:t>beradiki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legirlovchi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elementlar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tarkibini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ketma-ket</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o’zgartirish</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usuli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bilan</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taqqoslaganda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tadqiqotlarning</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umumiy</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muddati</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bir</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necha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marta</a:t>
            </a:r>
            <a:r>
              <a:rPr lang="en-US" sz="2600" dirty="0">
                <a:ea typeface="Times New Roman" panose="02020603050405020304" pitchFamily="18" charset="0"/>
                <a:cs typeface="Times New Roman" panose="02020603050405020304" pitchFamily="18" charset="0"/>
              </a:rPr>
              <a:t> </a:t>
            </a:r>
            <a:r>
              <a:rPr lang="en-US" sz="2600" dirty="0" err="1">
                <a:ea typeface="Times New Roman" panose="02020603050405020304" pitchFamily="18" charset="0"/>
                <a:cs typeface="Times New Roman" panose="02020603050405020304" pitchFamily="18" charset="0"/>
              </a:rPr>
              <a:t>qisqaradi</a:t>
            </a:r>
            <a:r>
              <a:rPr lang="en-US" sz="2600" dirty="0">
                <a:ea typeface="Times New Roman" panose="02020603050405020304" pitchFamily="18" charset="0"/>
                <a:cs typeface="Times New Roman" panose="02020603050405020304" pitchFamily="18" charset="0"/>
              </a:rPr>
              <a:t>.</a:t>
            </a:r>
            <a:endParaRPr lang="ru-RU" sz="2600" dirty="0">
              <a:ea typeface="Times New Roman" panose="02020603050405020304" pitchFamily="18" charset="0"/>
              <a:cs typeface="Times New Roman" panose="02020603050405020304" pitchFamily="18" charset="0"/>
            </a:endParaRPr>
          </a:p>
          <a:p>
            <a:pPr marL="0" indent="447675" algn="just">
              <a:lnSpc>
                <a:spcPct val="100000"/>
              </a:lnSpc>
              <a:spcBef>
                <a:spcPts val="0"/>
              </a:spcBef>
              <a:buNone/>
            </a:pPr>
            <a:r>
              <a:rPr lang="en-US" sz="2600" dirty="0" err="1">
                <a:ea typeface="Times New Roman" panose="02020603050405020304" pitchFamily="18" charset="0"/>
              </a:rPr>
              <a:t>SHuni</a:t>
            </a:r>
            <a:r>
              <a:rPr lang="en-US" sz="2600" dirty="0">
                <a:ea typeface="Times New Roman" panose="02020603050405020304" pitchFamily="18" charset="0"/>
              </a:rPr>
              <a:t> </a:t>
            </a:r>
            <a:r>
              <a:rPr lang="en-US" sz="2600" dirty="0" err="1">
                <a:ea typeface="Times New Roman" panose="02020603050405020304" pitchFamily="18" charset="0"/>
              </a:rPr>
              <a:t>ta’kidlab</a:t>
            </a:r>
            <a:r>
              <a:rPr lang="en-US" sz="2600" dirty="0">
                <a:ea typeface="Times New Roman" panose="02020603050405020304" pitchFamily="18" charset="0"/>
              </a:rPr>
              <a:t> </a:t>
            </a:r>
            <a:r>
              <a:rPr lang="en-US" sz="2600" dirty="0" err="1">
                <a:ea typeface="Times New Roman" panose="02020603050405020304" pitchFamily="18" charset="0"/>
              </a:rPr>
              <a:t>o’tish</a:t>
            </a:r>
            <a:r>
              <a:rPr lang="en-US" sz="2600" dirty="0">
                <a:ea typeface="Times New Roman" panose="02020603050405020304" pitchFamily="18" charset="0"/>
              </a:rPr>
              <a:t> </a:t>
            </a:r>
            <a:r>
              <a:rPr lang="en-US" sz="2600" dirty="0" err="1">
                <a:ea typeface="Times New Roman" panose="02020603050405020304" pitchFamily="18" charset="0"/>
              </a:rPr>
              <a:t>lozimki</a:t>
            </a:r>
            <a:r>
              <a:rPr lang="en-US" sz="2600" dirty="0">
                <a:ea typeface="Times New Roman" panose="02020603050405020304" pitchFamily="18" charset="0"/>
              </a:rPr>
              <a:t>,  </a:t>
            </a:r>
            <a:r>
              <a:rPr lang="en-US" sz="2600" dirty="0" err="1">
                <a:ea typeface="Times New Roman" panose="02020603050405020304" pitchFamily="18" charset="0"/>
              </a:rPr>
              <a:t>javob</a:t>
            </a:r>
            <a:r>
              <a:rPr lang="en-US" sz="2600" dirty="0">
                <a:ea typeface="Times New Roman" panose="02020603050405020304" pitchFamily="18" charset="0"/>
              </a:rPr>
              <a:t> </a:t>
            </a:r>
            <a:r>
              <a:rPr lang="en-US" sz="2600" dirty="0" err="1">
                <a:ea typeface="Times New Roman" panose="02020603050405020304" pitchFamily="18" charset="0"/>
              </a:rPr>
              <a:t>sirtining</a:t>
            </a:r>
            <a:r>
              <a:rPr lang="en-US" sz="2600" dirty="0">
                <a:ea typeface="Times New Roman" panose="02020603050405020304" pitchFamily="18" charset="0"/>
              </a:rPr>
              <a:t> </a:t>
            </a:r>
            <a:r>
              <a:rPr lang="en-US" sz="2600" dirty="0" err="1">
                <a:ea typeface="Times New Roman" panose="02020603050405020304" pitchFamily="18" charset="0"/>
              </a:rPr>
              <a:t>gradienti</a:t>
            </a:r>
            <a:r>
              <a:rPr lang="en-US" sz="2600" dirty="0">
                <a:ea typeface="Times New Roman" panose="02020603050405020304" pitchFamily="18" charset="0"/>
              </a:rPr>
              <a:t> </a:t>
            </a:r>
            <a:r>
              <a:rPr lang="en-US" sz="2600" dirty="0" err="1">
                <a:ea typeface="Times New Roman" panose="02020603050405020304" pitchFamily="18" charset="0"/>
              </a:rPr>
              <a:t>yo’nalishi</a:t>
            </a:r>
            <a:r>
              <a:rPr lang="en-US" sz="2600" dirty="0">
                <a:ea typeface="Times New Roman" panose="02020603050405020304" pitchFamily="18" charset="0"/>
              </a:rPr>
              <a:t> </a:t>
            </a:r>
            <a:r>
              <a:rPr lang="en-US" sz="2600" dirty="0" err="1">
                <a:ea typeface="Times New Roman" panose="02020603050405020304" pitchFamily="18" charset="0"/>
              </a:rPr>
              <a:t>bilan</a:t>
            </a:r>
            <a:r>
              <a:rPr lang="en-US" sz="2600" dirty="0">
                <a:ea typeface="Times New Roman" panose="02020603050405020304" pitchFamily="18" charset="0"/>
              </a:rPr>
              <a:t> </a:t>
            </a:r>
            <a:r>
              <a:rPr lang="en-US" sz="2600" dirty="0" err="1">
                <a:ea typeface="Times New Roman" panose="02020603050405020304" pitchFamily="18" charset="0"/>
              </a:rPr>
              <a:t>mos</a:t>
            </a:r>
            <a:r>
              <a:rPr lang="en-US" sz="2600" dirty="0">
                <a:ea typeface="Times New Roman" panose="02020603050405020304" pitchFamily="18" charset="0"/>
              </a:rPr>
              <a:t> </a:t>
            </a:r>
            <a:r>
              <a:rPr lang="en-US" sz="2600" dirty="0" err="1">
                <a:ea typeface="Times New Roman" panose="02020603050405020304" pitchFamily="18" charset="0"/>
              </a:rPr>
              <a:t>keladigan</a:t>
            </a:r>
            <a:r>
              <a:rPr lang="en-US" sz="2600" dirty="0">
                <a:ea typeface="Times New Roman" panose="02020603050405020304" pitchFamily="18" charset="0"/>
              </a:rPr>
              <a:t> </a:t>
            </a:r>
            <a:r>
              <a:rPr lang="en-US" sz="2600" dirty="0" err="1">
                <a:ea typeface="Times New Roman" panose="02020603050405020304" pitchFamily="18" charset="0"/>
              </a:rPr>
              <a:t>kimyoviy</a:t>
            </a:r>
            <a:r>
              <a:rPr lang="en-US" sz="2600" dirty="0">
                <a:ea typeface="Times New Roman" panose="02020603050405020304" pitchFamily="18" charset="0"/>
              </a:rPr>
              <a:t> </a:t>
            </a:r>
            <a:r>
              <a:rPr lang="en-US" sz="2600" dirty="0" err="1">
                <a:ea typeface="Times New Roman" panose="02020603050405020304" pitchFamily="18" charset="0"/>
              </a:rPr>
              <a:t>tarkib</a:t>
            </a:r>
            <a:r>
              <a:rPr lang="en-US" sz="2600" dirty="0">
                <a:ea typeface="Times New Roman" panose="02020603050405020304" pitchFamily="18" charset="0"/>
              </a:rPr>
              <a:t> </a:t>
            </a:r>
            <a:r>
              <a:rPr lang="en-US" sz="2600" dirty="0" err="1">
                <a:ea typeface="Times New Roman" panose="02020603050405020304" pitchFamily="18" charset="0"/>
              </a:rPr>
              <a:t>variantlarini</a:t>
            </a:r>
            <a:r>
              <a:rPr lang="en-US" sz="2600" dirty="0">
                <a:ea typeface="Times New Roman" panose="02020603050405020304" pitchFamily="18" charset="0"/>
              </a:rPr>
              <a:t> </a:t>
            </a:r>
            <a:r>
              <a:rPr lang="en-US" sz="2600" dirty="0" err="1">
                <a:ea typeface="Times New Roman" panose="02020603050405020304" pitchFamily="18" charset="0"/>
              </a:rPr>
              <a:t>ko’rib</a:t>
            </a:r>
            <a:r>
              <a:rPr lang="en-US" sz="2600" dirty="0">
                <a:ea typeface="Times New Roman" panose="02020603050405020304" pitchFamily="18" charset="0"/>
              </a:rPr>
              <a:t> </a:t>
            </a:r>
            <a:r>
              <a:rPr lang="en-US" sz="2600" dirty="0" err="1">
                <a:ea typeface="Times New Roman" panose="02020603050405020304" pitchFamily="18" charset="0"/>
              </a:rPr>
              <a:t>chiqishda</a:t>
            </a:r>
            <a:r>
              <a:rPr lang="en-US" sz="2600" dirty="0">
                <a:ea typeface="Times New Roman" panose="02020603050405020304" pitchFamily="18" charset="0"/>
              </a:rPr>
              <a:t>, </a:t>
            </a:r>
            <a:r>
              <a:rPr lang="en-US" sz="2600" dirty="0" err="1">
                <a:ea typeface="Times New Roman" panose="02020603050405020304" pitchFamily="18" charset="0"/>
              </a:rPr>
              <a:t>barcha</a:t>
            </a:r>
            <a:r>
              <a:rPr lang="en-US" sz="2600" dirty="0">
                <a:ea typeface="Times New Roman" panose="02020603050405020304" pitchFamily="18" charset="0"/>
              </a:rPr>
              <a:t> </a:t>
            </a:r>
            <a:r>
              <a:rPr lang="en-US" sz="2600" dirty="0" err="1">
                <a:ea typeface="Times New Roman" panose="02020603050405020304" pitchFamily="18" charset="0"/>
              </a:rPr>
              <a:t>tajribalarni</a:t>
            </a:r>
            <a:r>
              <a:rPr lang="en-US" sz="2600" dirty="0">
                <a:ea typeface="Times New Roman" panose="02020603050405020304" pitchFamily="18" charset="0"/>
              </a:rPr>
              <a:t> </a:t>
            </a:r>
            <a:r>
              <a:rPr lang="en-US" sz="2600" dirty="0" err="1">
                <a:ea typeface="Times New Roman" panose="02020603050405020304" pitchFamily="18" charset="0"/>
              </a:rPr>
              <a:t>qatorasiga</a:t>
            </a:r>
            <a:r>
              <a:rPr lang="en-US" sz="2600" dirty="0">
                <a:ea typeface="Times New Roman" panose="02020603050405020304" pitchFamily="18" charset="0"/>
              </a:rPr>
              <a:t> </a:t>
            </a:r>
            <a:r>
              <a:rPr lang="en-US" sz="2600" dirty="0" err="1">
                <a:ea typeface="Times New Roman" panose="02020603050405020304" pitchFamily="18" charset="0"/>
              </a:rPr>
              <a:t>amalga</a:t>
            </a:r>
            <a:r>
              <a:rPr lang="en-US" sz="2600" dirty="0">
                <a:ea typeface="Times New Roman" panose="02020603050405020304" pitchFamily="18" charset="0"/>
              </a:rPr>
              <a:t> </a:t>
            </a:r>
            <a:r>
              <a:rPr lang="en-US" sz="2600" dirty="0" err="1">
                <a:ea typeface="Times New Roman" panose="02020603050405020304" pitchFamily="18" charset="0"/>
              </a:rPr>
              <a:t>oshirishning</a:t>
            </a:r>
            <a:r>
              <a:rPr lang="en-US" sz="2600" dirty="0">
                <a:ea typeface="Times New Roman" panose="02020603050405020304" pitchFamily="18" charset="0"/>
              </a:rPr>
              <a:t> </a:t>
            </a:r>
            <a:r>
              <a:rPr lang="en-US" sz="2600" dirty="0" err="1">
                <a:ea typeface="Times New Roman" panose="02020603050405020304" pitchFamily="18" charset="0"/>
              </a:rPr>
              <a:t>zaruriyati</a:t>
            </a:r>
            <a:r>
              <a:rPr lang="en-US" sz="2600" dirty="0">
                <a:ea typeface="Times New Roman" panose="02020603050405020304" pitchFamily="18" charset="0"/>
              </a:rPr>
              <a:t> </a:t>
            </a:r>
            <a:r>
              <a:rPr lang="en-US" sz="2600" dirty="0" err="1">
                <a:ea typeface="Times New Roman" panose="02020603050405020304" pitchFamily="18" charset="0"/>
              </a:rPr>
              <a:t>yo’q</a:t>
            </a:r>
            <a:r>
              <a:rPr lang="en-US" sz="2600" dirty="0">
                <a:ea typeface="Times New Roman" panose="02020603050405020304" pitchFamily="18" charset="0"/>
              </a:rPr>
              <a:t> - </a:t>
            </a:r>
            <a:r>
              <a:rPr lang="en-US" sz="2600" dirty="0" err="1">
                <a:ea typeface="Times New Roman" panose="02020603050405020304" pitchFamily="18" charset="0"/>
              </a:rPr>
              <a:t>tajribalarning</a:t>
            </a:r>
            <a:r>
              <a:rPr lang="en-US" sz="2600" dirty="0">
                <a:ea typeface="Times New Roman" panose="02020603050405020304" pitchFamily="18" charset="0"/>
              </a:rPr>
              <a:t> </a:t>
            </a:r>
            <a:r>
              <a:rPr lang="en-US" sz="2600" dirty="0" err="1">
                <a:ea typeface="Times New Roman" panose="02020603050405020304" pitchFamily="18" charset="0"/>
              </a:rPr>
              <a:t>katta</a:t>
            </a:r>
            <a:r>
              <a:rPr lang="en-US" sz="2600" dirty="0">
                <a:ea typeface="Times New Roman" panose="02020603050405020304" pitchFamily="18" charset="0"/>
              </a:rPr>
              <a:t> </a:t>
            </a:r>
            <a:r>
              <a:rPr lang="en-US" sz="2600" dirty="0" err="1">
                <a:ea typeface="Times New Roman" panose="02020603050405020304" pitchFamily="18" charset="0"/>
              </a:rPr>
              <a:t>qismini</a:t>
            </a:r>
            <a:r>
              <a:rPr lang="en-US" sz="2600" dirty="0">
                <a:ea typeface="Times New Roman" panose="02020603050405020304" pitchFamily="18" charset="0"/>
              </a:rPr>
              <a:t> </a:t>
            </a:r>
            <a:r>
              <a:rPr lang="en-US" sz="2600" dirty="0" err="1">
                <a:ea typeface="Times New Roman" panose="02020603050405020304" pitchFamily="18" charset="0"/>
              </a:rPr>
              <a:t>hisoblashlar</a:t>
            </a:r>
            <a:r>
              <a:rPr lang="en-US" sz="2600" dirty="0">
                <a:ea typeface="Times New Roman" panose="02020603050405020304" pitchFamily="18" charset="0"/>
              </a:rPr>
              <a:t> </a:t>
            </a:r>
            <a:r>
              <a:rPr lang="en-US" sz="2600" dirty="0" err="1">
                <a:ea typeface="Times New Roman" panose="02020603050405020304" pitchFamily="18" charset="0"/>
              </a:rPr>
              <a:t>bilan</a:t>
            </a:r>
            <a:r>
              <a:rPr lang="en-US" sz="2600" dirty="0">
                <a:ea typeface="Times New Roman" panose="02020603050405020304" pitchFamily="18" charset="0"/>
              </a:rPr>
              <a:t> </a:t>
            </a:r>
            <a:r>
              <a:rPr lang="en-US" sz="2600" dirty="0" err="1">
                <a:ea typeface="Times New Roman" panose="02020603050405020304" pitchFamily="18" charset="0"/>
              </a:rPr>
              <a:t>almashtirish</a:t>
            </a:r>
            <a:r>
              <a:rPr lang="en-US" sz="2600" dirty="0">
                <a:ea typeface="Times New Roman" panose="02020603050405020304" pitchFamily="18" charset="0"/>
              </a:rPr>
              <a:t> </a:t>
            </a:r>
            <a:r>
              <a:rPr lang="en-US" sz="2600" dirty="0" err="1">
                <a:ea typeface="Times New Roman" panose="02020603050405020304" pitchFamily="18" charset="0"/>
              </a:rPr>
              <a:t>va</a:t>
            </a:r>
            <a:r>
              <a:rPr lang="en-US" sz="2600" dirty="0">
                <a:ea typeface="Times New Roman" panose="02020603050405020304" pitchFamily="18" charset="0"/>
              </a:rPr>
              <a:t> </a:t>
            </a:r>
            <a:r>
              <a:rPr lang="en-US" sz="2600" dirty="0" err="1">
                <a:ea typeface="Times New Roman" panose="02020603050405020304" pitchFamily="18" charset="0"/>
              </a:rPr>
              <a:t>faqat</a:t>
            </a:r>
            <a:r>
              <a:rPr lang="en-US" sz="2600" dirty="0">
                <a:ea typeface="Times New Roman" panose="02020603050405020304" pitchFamily="18" charset="0"/>
              </a:rPr>
              <a:t> </a:t>
            </a:r>
            <a:r>
              <a:rPr lang="en-US" sz="2600" dirty="0" err="1">
                <a:ea typeface="Times New Roman" panose="02020603050405020304" pitchFamily="18" charset="0"/>
              </a:rPr>
              <a:t>nazorat</a:t>
            </a:r>
            <a:r>
              <a:rPr lang="en-US" sz="2600" dirty="0">
                <a:ea typeface="Times New Roman" panose="02020603050405020304" pitchFamily="18" charset="0"/>
              </a:rPr>
              <a:t> </a:t>
            </a:r>
            <a:r>
              <a:rPr lang="en-US" sz="2600" dirty="0" err="1">
                <a:ea typeface="Times New Roman" panose="02020603050405020304" pitchFamily="18" charset="0"/>
              </a:rPr>
              <a:t>tajribalarini</a:t>
            </a:r>
            <a:r>
              <a:rPr lang="en-US" sz="2600" dirty="0">
                <a:ea typeface="Times New Roman" panose="02020603050405020304" pitchFamily="18" charset="0"/>
              </a:rPr>
              <a:t> </a:t>
            </a:r>
            <a:r>
              <a:rPr lang="en-US" sz="2600" dirty="0" err="1">
                <a:ea typeface="Times New Roman" panose="02020603050405020304" pitchFamily="18" charset="0"/>
              </a:rPr>
              <a:t>qo’yish</a:t>
            </a:r>
            <a:r>
              <a:rPr lang="en-US" sz="2600" dirty="0">
                <a:ea typeface="Times New Roman" panose="02020603050405020304" pitchFamily="18" charset="0"/>
              </a:rPr>
              <a:t> </a:t>
            </a:r>
            <a:r>
              <a:rPr lang="en-US" sz="2600" dirty="0" err="1">
                <a:ea typeface="Times New Roman" panose="02020603050405020304" pitchFamily="18" charset="0"/>
              </a:rPr>
              <a:t>mumkin</a:t>
            </a:r>
            <a:r>
              <a:rPr lang="en-US" sz="2600" dirty="0">
                <a:ea typeface="Times New Roman" panose="02020603050405020304" pitchFamily="18" charset="0"/>
              </a:rPr>
              <a:t>.</a:t>
            </a:r>
            <a:endParaRPr lang="ru-RU" sz="2600" dirty="0"/>
          </a:p>
        </p:txBody>
      </p:sp>
    </p:spTree>
    <p:extLst>
      <p:ext uri="{BB962C8B-B14F-4D97-AF65-F5344CB8AC3E}">
        <p14:creationId xmlns:p14="http://schemas.microsoft.com/office/powerpoint/2010/main" val="3470548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93387" y="830519"/>
            <a:ext cx="10350230" cy="4401205"/>
          </a:xfrm>
          <a:prstGeom prst="rect">
            <a:avLst/>
          </a:prstGeom>
        </p:spPr>
        <p:txBody>
          <a:bodyPr wrap="square">
            <a:spAutoFit/>
          </a:bodyPr>
          <a:lstStyle/>
          <a:p>
            <a:pPr indent="534988" algn="just"/>
            <a:r>
              <a:rPr lang="en-US" sz="2800" dirty="0" smtClean="0"/>
              <a:t>NATIJADA "MATERIAL TARKIBI-MEXANIKAVIY XOSSALAR" TIZIMINI TADQIQOTIGA TAJRIBALARNI STATISTIK REJALASHTIRISH USULLARI NUQTAI NAZARIDAN QARALGANDA USHBULARGA ERISHISH MUMKIN:</a:t>
            </a:r>
          </a:p>
          <a:p>
            <a:pPr indent="534988" algn="just"/>
            <a:r>
              <a:rPr lang="en-US" sz="2800" dirty="0" smtClean="0"/>
              <a:t>1.	TADQIQOTLAR BOSHLANISHINING  O’ZIDA TEKSHIRILAYOTGAN KOMPOZITSIYANING KUTILGAN XOSSALARINI OLISH IMKONIYATINI BAHOLASH VA UNING TARKIBINI ANIQLASHNING ENG RATSIONAL SOHASINI KO’RSATISH MUMKIN BO’LADI. </a:t>
            </a:r>
          </a:p>
          <a:p>
            <a:pPr indent="534988" algn="just"/>
            <a:r>
              <a:rPr lang="en-US" sz="2800" dirty="0" smtClean="0"/>
              <a:t>2.	ISHLAB CHIQILAYOTGAN MATERIAL TARKIBINI OPTIMALLASH UCHUN ZARUR BO’LGAN TAJRIBALAR SONINI ANCHA KAMAYTIRISH, VA BU BILAN ULARNI ISHLASH MUDDATLARINI QIS-QARTIRISH MUMKIN BO’LADI.</a:t>
            </a:r>
            <a:endParaRPr lang="en-US" sz="2800" dirty="0"/>
          </a:p>
        </p:txBody>
      </p:sp>
    </p:spTree>
    <p:extLst>
      <p:ext uri="{BB962C8B-B14F-4D97-AF65-F5344CB8AC3E}">
        <p14:creationId xmlns:p14="http://schemas.microsoft.com/office/powerpoint/2010/main" val="2827845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428017" y="445099"/>
            <a:ext cx="10719880" cy="5016758"/>
          </a:xfrm>
          <a:prstGeom prst="rect">
            <a:avLst/>
          </a:prstGeom>
        </p:spPr>
        <p:txBody>
          <a:bodyPr wrap="square">
            <a:spAutoFit/>
          </a:bodyPr>
          <a:lstStyle/>
          <a:p>
            <a:pPr indent="534988" algn="just"/>
            <a:r>
              <a:rPr lang="en-US" sz="3200" dirty="0" smtClean="0"/>
              <a:t>3.	BIR NECHA BIR-BIRIGA O’ZARO TA’SIR KO’RSATUVCHI XOSSALAR TADQIQOT QILINAYOTGAN HOLLARDA,  XOSSALARNING  OPTIMAL BIRIKMASINI  TANLASH YOKI BAHOLASH MUMKIN BO’LADI.</a:t>
            </a:r>
          </a:p>
          <a:p>
            <a:pPr indent="534988" algn="just"/>
            <a:r>
              <a:rPr lang="en-US" sz="3200" dirty="0" smtClean="0"/>
              <a:t>TAJRIBALARNI STATISTIK REJALASHTISH  USULIDAN FOYDALANISHGA OID BIR MISOL KO’RIB CHIQAMIZ.</a:t>
            </a:r>
          </a:p>
          <a:p>
            <a:pPr indent="534988" algn="just"/>
            <a:r>
              <a:rPr lang="en-US" sz="3200" dirty="0" smtClean="0"/>
              <a:t>ALYUMIN QOTISHMANING PASPORTIGA NISBATAN YANGI LEGIRLOVCHI ELEMENTLAR QO’SHMASDAN TURIB, MATERIALDAGI ASOSIY LEGIRLOVCHI ELEMENTLAR MIQDORINI OPTIMAL TANLASH HISOBIGA, MUSTAHKAMLIKNI VA PLASTIKLIKNI OSHIRISH IMKONIYATI BAHOLANDI. </a:t>
            </a:r>
            <a:endParaRPr lang="en-US" sz="3200" dirty="0"/>
          </a:p>
        </p:txBody>
      </p:sp>
    </p:spTree>
    <p:extLst>
      <p:ext uri="{BB962C8B-B14F-4D97-AF65-F5344CB8AC3E}">
        <p14:creationId xmlns:p14="http://schemas.microsoft.com/office/powerpoint/2010/main" val="13914336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438743" y="5750442"/>
            <a:ext cx="6750309" cy="584775"/>
          </a:xfrm>
          <a:prstGeom prst="rect">
            <a:avLst/>
          </a:prstGeom>
        </p:spPr>
        <p:txBody>
          <a:bodyPr wrap="none">
            <a:spAutoFit/>
          </a:bodyPr>
          <a:lstStyle/>
          <a:p>
            <a:pPr algn="ctr">
              <a:spcAft>
                <a:spcPts val="0"/>
              </a:spcAft>
            </a:pPr>
            <a:r>
              <a:rPr lang="en-US" sz="32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4-jadval. </a:t>
            </a:r>
            <a:r>
              <a:rPr lang="en-US" sz="32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Tajriba</a:t>
            </a: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rejasining</a:t>
            </a:r>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matritsasi</a:t>
            </a:r>
            <a:endParaRPr lang="ru-RU" sz="3200" dirty="0">
              <a:solidFill>
                <a:schemeClr val="bg1"/>
              </a:solidFill>
              <a:effectLst/>
              <a:latin typeface="PeterburgUz"/>
              <a:ea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43359993"/>
              </p:ext>
            </p:extLst>
          </p:nvPr>
        </p:nvGraphicFramePr>
        <p:xfrm>
          <a:off x="856032" y="403269"/>
          <a:ext cx="10000039" cy="4852617"/>
        </p:xfrm>
        <a:graphic>
          <a:graphicData uri="http://schemas.openxmlformats.org/drawingml/2006/table">
            <a:tbl>
              <a:tblPr/>
              <a:tblGrid>
                <a:gridCol w="1463603"/>
                <a:gridCol w="1372196"/>
                <a:gridCol w="1372196"/>
                <a:gridCol w="1523826"/>
                <a:gridCol w="1523826"/>
                <a:gridCol w="1372196"/>
                <a:gridCol w="1372196"/>
              </a:tblGrid>
              <a:tr h="441147">
                <a:tc rowSpan="3">
                  <a:txBody>
                    <a:bodyPr/>
                    <a:lstStyle/>
                    <a:p>
                      <a:pPr algn="ctr">
                        <a:lnSpc>
                          <a:spcPct val="100000"/>
                        </a:lnSpc>
                        <a:spcAft>
                          <a:spcPts val="0"/>
                        </a:spcAft>
                      </a:pPr>
                      <a:r>
                        <a:rPr lang="ru-RU" sz="2600" dirty="0" err="1">
                          <a:effectLst/>
                          <a:latin typeface="+mn-lt"/>
                          <a:ea typeface="Times New Roman" panose="02020603050405020304" pitchFamily="18" charset="0"/>
                          <a:cs typeface="Times New Roman" panose="02020603050405020304" pitchFamily="18" charset="0"/>
                        </a:rPr>
                        <a:t>Tajriba</a:t>
                      </a:r>
                      <a:r>
                        <a:rPr lang="ru-RU" sz="2600" dirty="0">
                          <a:effectLst/>
                          <a:latin typeface="+mn-lt"/>
                          <a:ea typeface="Times New Roman" panose="02020603050405020304" pitchFamily="18" charset="0"/>
                          <a:cs typeface="Times New Roman" panose="02020603050405020304" pitchFamily="18" charset="0"/>
                        </a:rPr>
                        <a:t> №</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SHartli kodlardagi reja</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gridSpan="3">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Tabiiy kattaliklardagi reja</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r h="441147">
                <a:tc vMerge="1">
                  <a:txBody>
                    <a:bodyPr/>
                    <a:lstStyle/>
                    <a:p>
                      <a:endParaRPr lang="ru-RU"/>
                    </a:p>
                  </a:txBody>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Zn</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Mg</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Cu</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Zn,%</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Mg,%</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Cu,%</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vMerge="1">
                  <a:txBody>
                    <a:bodyPr/>
                    <a:lstStyle/>
                    <a:p>
                      <a:endParaRPr lang="ru-RU"/>
                    </a:p>
                  </a:txBody>
                  <a:tcPr/>
                </a:tc>
                <a:tc>
                  <a:txBody>
                    <a:bodyPr/>
                    <a:lstStyle/>
                    <a:p>
                      <a:pPr algn="ctr">
                        <a:lnSpc>
                          <a:spcPct val="100000"/>
                        </a:lnSpc>
                        <a:spcAft>
                          <a:spcPts val="0"/>
                        </a:spcAft>
                      </a:pP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i="1">
                          <a:effectLst/>
                          <a:latin typeface="+mn-lt"/>
                          <a:ea typeface="Times New Roman" panose="02020603050405020304" pitchFamily="18" charset="0"/>
                          <a:cs typeface="Times New Roman" panose="02020603050405020304" pitchFamily="18" charset="0"/>
                        </a:rPr>
                        <a:t>x</a:t>
                      </a:r>
                      <a:r>
                        <a:rPr lang="en-US" sz="2600" i="1" baseline="-25000">
                          <a:effectLst/>
                          <a:latin typeface="+mn-lt"/>
                          <a:ea typeface="Times New Roman" panose="02020603050405020304" pitchFamily="18" charset="0"/>
                          <a:cs typeface="Times New Roman" panose="02020603050405020304" pitchFamily="18" charset="0"/>
                        </a:rPr>
                        <a:t>1</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i="1">
                          <a:effectLst/>
                          <a:latin typeface="+mn-lt"/>
                          <a:ea typeface="Times New Roman" panose="02020603050405020304" pitchFamily="18" charset="0"/>
                          <a:cs typeface="Times New Roman" panose="02020603050405020304" pitchFamily="18" charset="0"/>
                        </a:rPr>
                        <a:t>x</a:t>
                      </a:r>
                      <a:r>
                        <a:rPr lang="en-US" sz="2600" i="1" baseline="-25000">
                          <a:effectLst/>
                          <a:latin typeface="+mn-lt"/>
                          <a:ea typeface="Times New Roman" panose="02020603050405020304" pitchFamily="18" charset="0"/>
                          <a:cs typeface="Times New Roman" panose="02020603050405020304" pitchFamily="18" charset="0"/>
                        </a:rPr>
                        <a:t>2</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i="1">
                          <a:effectLst/>
                          <a:latin typeface="+mn-lt"/>
                          <a:ea typeface="Times New Roman" panose="02020603050405020304" pitchFamily="18" charset="0"/>
                          <a:cs typeface="Times New Roman" panose="02020603050405020304" pitchFamily="18" charset="0"/>
                        </a:rPr>
                        <a:t>x</a:t>
                      </a:r>
                      <a:r>
                        <a:rPr lang="en-US" sz="2600" i="1" baseline="-25000">
                          <a:effectLst/>
                          <a:latin typeface="+mn-lt"/>
                          <a:ea typeface="Times New Roman" panose="02020603050405020304" pitchFamily="18" charset="0"/>
                          <a:cs typeface="Times New Roman" panose="02020603050405020304" pitchFamily="18" charset="0"/>
                        </a:rPr>
                        <a:t>3</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1</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8,5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3,5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2,3</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2</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8,5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2,3</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3</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7,5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3,5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2,3</a:t>
                      </a:r>
                      <a:endParaRPr lang="ru-RU" sz="26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dirty="0">
                          <a:effectLst/>
                          <a:latin typeface="+mn-lt"/>
                          <a:ea typeface="Times New Roman" panose="02020603050405020304" pitchFamily="18" charset="0"/>
                          <a:cs typeface="Times New Roman" panose="02020603050405020304" pitchFamily="18" charset="0"/>
                        </a:rPr>
                        <a:t>4</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dirty="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dirty="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7,5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2,3</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5</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8,5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3,5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1,5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dirty="0">
                          <a:effectLst/>
                          <a:latin typeface="+mn-lt"/>
                          <a:ea typeface="Times New Roman" panose="02020603050405020304" pitchFamily="18" charset="0"/>
                          <a:cs typeface="Times New Roman" panose="02020603050405020304" pitchFamily="18" charset="0"/>
                        </a:rPr>
                        <a:t>6</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8,5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1,5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7</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7,5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3,5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1,5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1147">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8</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600">
                          <a:effectLst/>
                          <a:latin typeface="+mn-lt"/>
                          <a:ea typeface="Times New Roman" panose="02020603050405020304" pitchFamily="18" charset="0"/>
                          <a:cs typeface="Times New Roman" panose="02020603050405020304" pitchFamily="18" charset="0"/>
                        </a:rPr>
                        <a:t>-</a:t>
                      </a: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7,5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a:effectLst/>
                          <a:latin typeface="+mn-lt"/>
                          <a:ea typeface="Times New Roman" panose="02020603050405020304" pitchFamily="18" charset="0"/>
                          <a:cs typeface="Times New Roman" panose="02020603050405020304" pitchFamily="18" charset="0"/>
                        </a:rPr>
                        <a:t>2,5</a:t>
                      </a:r>
                      <a:endParaRPr lang="ru-RU" sz="260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600" dirty="0">
                          <a:effectLst/>
                          <a:latin typeface="+mn-lt"/>
                          <a:ea typeface="Times New Roman" panose="02020603050405020304" pitchFamily="18" charset="0"/>
                          <a:cs typeface="Times New Roman" panose="02020603050405020304" pitchFamily="18" charset="0"/>
                        </a:rPr>
                        <a:t>1,5</a:t>
                      </a:r>
                      <a:endParaRPr lang="ru-RU" sz="2600" dirty="0">
                        <a:effectLst/>
                        <a:latin typeface="+mn-lt"/>
                        <a:ea typeface="Times New Roman" panose="02020603050405020304" pitchFamily="18" charset="0"/>
                        <a:cs typeface="Times New Roman" panose="02020603050405020304" pitchFamily="18" charset="0"/>
                      </a:endParaRPr>
                    </a:p>
                  </a:txBody>
                  <a:tcPr marL="64510" marR="645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2393724399"/>
              </p:ext>
            </p:extLst>
          </p:nvPr>
        </p:nvGraphicFramePr>
        <p:xfrm>
          <a:off x="2912883" y="1310309"/>
          <a:ext cx="239576" cy="339399"/>
        </p:xfrm>
        <a:graphic>
          <a:graphicData uri="http://schemas.openxmlformats.org/presentationml/2006/ole">
            <mc:AlternateContent xmlns:mc="http://schemas.openxmlformats.org/markup-compatibility/2006">
              <mc:Choice xmlns:v="urn:schemas-microsoft-com:vml" Requires="v">
                <p:oleObj spid="_x0000_s8208" name="Уравнение" r:id="rId3" imgW="152268" imgH="215713" progId="Equation.3">
                  <p:embed/>
                </p:oleObj>
              </mc:Choice>
              <mc:Fallback>
                <p:oleObj name="Уравнение" r:id="rId3" imgW="152268" imgH="215713"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2883" y="1310309"/>
                        <a:ext cx="239576" cy="339399"/>
                      </a:xfrm>
                      <a:prstGeom prst="rect">
                        <a:avLst/>
                      </a:prstGeom>
                      <a:noFill/>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1625947330"/>
              </p:ext>
            </p:extLst>
          </p:nvPr>
        </p:nvGraphicFramePr>
        <p:xfrm>
          <a:off x="4167054" y="1310309"/>
          <a:ext cx="279506" cy="339400"/>
        </p:xfrm>
        <a:graphic>
          <a:graphicData uri="http://schemas.openxmlformats.org/presentationml/2006/ole">
            <mc:AlternateContent xmlns:mc="http://schemas.openxmlformats.org/markup-compatibility/2006">
              <mc:Choice xmlns:v="urn:schemas-microsoft-com:vml" Requires="v">
                <p:oleObj spid="_x0000_s8209" name="Уравнение" r:id="rId5" imgW="177569" imgH="215619" progId="Equation.3">
                  <p:embed/>
                </p:oleObj>
              </mc:Choice>
              <mc:Fallback>
                <p:oleObj name="Уравнение" r:id="rId5" imgW="177569" imgH="215619"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67054" y="1310309"/>
                        <a:ext cx="279506" cy="339400"/>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2821476938"/>
              </p:ext>
            </p:extLst>
          </p:nvPr>
        </p:nvGraphicFramePr>
        <p:xfrm>
          <a:off x="5554356" y="1290344"/>
          <a:ext cx="259541" cy="359364"/>
        </p:xfrm>
        <a:graphic>
          <a:graphicData uri="http://schemas.openxmlformats.org/presentationml/2006/ole">
            <mc:AlternateContent xmlns:mc="http://schemas.openxmlformats.org/markup-compatibility/2006">
              <mc:Choice xmlns:v="urn:schemas-microsoft-com:vml" Requires="v">
                <p:oleObj spid="_x0000_s8210" name="Уравнение" r:id="rId7" imgW="165028" imgH="228501" progId="Equation.3">
                  <p:embed/>
                </p:oleObj>
              </mc:Choice>
              <mc:Fallback>
                <p:oleObj name="Уравнение" r:id="rId7" imgW="165028" imgH="228501"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54356" y="1290344"/>
                        <a:ext cx="259541" cy="359364"/>
                      </a:xfrm>
                      <a:prstGeom prst="rect">
                        <a:avLst/>
                      </a:prstGeom>
                      <a:noFill/>
                    </p:spPr>
                  </p:pic>
                </p:oleObj>
              </mc:Fallback>
            </mc:AlternateContent>
          </a:graphicData>
        </a:graphic>
      </p:graphicFrame>
    </p:spTree>
    <p:extLst>
      <p:ext uri="{BB962C8B-B14F-4D97-AF65-F5344CB8AC3E}">
        <p14:creationId xmlns:p14="http://schemas.microsoft.com/office/powerpoint/2010/main" val="38525553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311286" y="549184"/>
            <a:ext cx="11313268" cy="4832092"/>
          </a:xfrm>
          <a:prstGeom prst="rect">
            <a:avLst/>
          </a:prstGeom>
        </p:spPr>
        <p:txBody>
          <a:bodyPr wrap="square">
            <a:spAutoFit/>
          </a:bodyPr>
          <a:lstStyle/>
          <a:p>
            <a:pPr indent="534988" algn="just">
              <a:spcAft>
                <a:spcPts val="0"/>
              </a:spcAft>
            </a:pPr>
            <a:r>
              <a:rPr lang="en-US" sz="2800" dirty="0" smtClean="0">
                <a:ea typeface="Times New Roman" panose="02020603050405020304" pitchFamily="18" charset="0"/>
                <a:cs typeface="Times New Roman" panose="02020603050405020304" pitchFamily="18" charset="0"/>
              </a:rPr>
              <a:t>AL-ZN-MG-CU (0,13%ZR) LEGIRLASH TIZIMIDA TADQIQOT QILINAYOTGAN QOTISHMANING LEGIRLOVCHI ELEMENTLARINI QUYIDAGI TARKIBI ANIQLANGAN: ZN=7,5-8,5 %; MG=2,5-3,5 %; CU=1,5-2,3 %.</a:t>
            </a:r>
            <a:endParaRPr lang="ru-RU" sz="2800" dirty="0" smtClean="0">
              <a:ea typeface="Times New Roman" panose="02020603050405020304" pitchFamily="18" charset="0"/>
              <a:cs typeface="Times New Roman" panose="02020603050405020304" pitchFamily="18" charset="0"/>
            </a:endParaRPr>
          </a:p>
          <a:p>
            <a:pPr indent="534988" algn="just">
              <a:spcAft>
                <a:spcPts val="0"/>
              </a:spcAft>
            </a:pPr>
            <a:r>
              <a:rPr lang="en-US" sz="2800" dirty="0" smtClean="0">
                <a:ea typeface="Times New Roman" panose="02020603050405020304" pitchFamily="18" charset="0"/>
                <a:cs typeface="Times New Roman" panose="02020603050405020304" pitchFamily="18" charset="0"/>
              </a:rPr>
              <a:t>QO’YILGAN MASALAGA MOS TARZDA,  TOT2</a:t>
            </a:r>
            <a:r>
              <a:rPr lang="en-US" sz="2800" baseline="30000" dirty="0" smtClean="0">
                <a:ea typeface="Times New Roman" panose="02020603050405020304" pitchFamily="18" charset="0"/>
                <a:cs typeface="Times New Roman" panose="02020603050405020304" pitchFamily="18" charset="0"/>
              </a:rPr>
              <a:t>3 </a:t>
            </a:r>
            <a:r>
              <a:rPr lang="en-US" sz="2800" dirty="0" smtClean="0">
                <a:ea typeface="Times New Roman" panose="02020603050405020304" pitchFamily="18" charset="0"/>
                <a:cs typeface="Times New Roman" panose="02020603050405020304" pitchFamily="18" charset="0"/>
              </a:rPr>
              <a:t>REJA BO’YICHA TO’LIQ OMILLI TAJRIBA AMALGA OSHIRILDI. UNING  MATRITSASI 4-JADVALDA KELTIRILGAN. </a:t>
            </a:r>
            <a:endParaRPr lang="ru-RU" sz="2800" dirty="0" smtClean="0">
              <a:ea typeface="Times New Roman" panose="02020603050405020304" pitchFamily="18" charset="0"/>
              <a:cs typeface="Times New Roman" panose="02020603050405020304" pitchFamily="18" charset="0"/>
            </a:endParaRPr>
          </a:p>
          <a:p>
            <a:pPr indent="534988" algn="just">
              <a:spcAft>
                <a:spcPts val="0"/>
              </a:spcAft>
            </a:pPr>
            <a:r>
              <a:rPr lang="en-US" sz="2800" dirty="0" smtClean="0">
                <a:ea typeface="Times New Roman" panose="02020603050405020304" pitchFamily="18" charset="0"/>
                <a:cs typeface="Times New Roman" panose="02020603050405020304" pitchFamily="18" charset="0"/>
              </a:rPr>
              <a:t>REJA QUYMALARINI QUYISH KETMA-KETLIGI VAQT BO’YICHA RONDAMIZATSIYA QILINDI. TAJRIBA QUYMALARI MATERIALINING MEXANIK XOSSALARINI TEKSHIRISH, KESIMI 10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55 MM</a:t>
            </a:r>
            <a:r>
              <a:rPr lang="en-US" sz="2800" baseline="30000" dirty="0" smtClean="0">
                <a:ea typeface="Times New Roman" panose="02020603050405020304" pitchFamily="18" charset="0"/>
                <a:cs typeface="Times New Roman" panose="02020603050405020304" pitchFamily="18" charset="0"/>
              </a:rPr>
              <a:t>2</a:t>
            </a:r>
            <a:r>
              <a:rPr lang="en-US" sz="2800" dirty="0" smtClean="0">
                <a:ea typeface="Times New Roman" panose="02020603050405020304" pitchFamily="18" charset="0"/>
                <a:cs typeface="Times New Roman" panose="02020603050405020304" pitchFamily="18" charset="0"/>
              </a:rPr>
              <a:t> LI ISSIQ PRESLANGAN POLOSADAN BO’YLAMA VA KO’NDALANG YO’NALISHLARDA KESIB OLINGAN NAMUNALARDA O’TKAZILDI. POLOSADAN KO’NDALANG YO’NALISHDA KESIB OLINGAN NAMUNALARNI SINASH NATIJALARI 4-JADVALDA KELTIRILGAN.</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5956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826851" y="974071"/>
            <a:ext cx="9863847" cy="2590581"/>
          </a:xfrm>
          <a:prstGeom prst="rect">
            <a:avLst/>
          </a:prstGeom>
        </p:spPr>
        <p:txBody>
          <a:bodyPr wrap="square">
            <a:spAutoFit/>
          </a:bodyPr>
          <a:lstStyle/>
          <a:p>
            <a:pPr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TOT 2</a:t>
            </a:r>
            <a:r>
              <a:rPr lang="en-US" sz="2800" baseline="30000" dirty="0" smtClean="0">
                <a:ea typeface="Times New Roman" panose="02020603050405020304" pitchFamily="18" charset="0"/>
                <a:cs typeface="Times New Roman" panose="02020603050405020304" pitchFamily="18" charset="0"/>
              </a:rPr>
              <a:t>3</a:t>
            </a:r>
            <a:r>
              <a:rPr lang="en-US" sz="2800" dirty="0" smtClean="0">
                <a:ea typeface="Times New Roman" panose="02020603050405020304" pitchFamily="18" charset="0"/>
                <a:cs typeface="Times New Roman" panose="02020603050405020304" pitchFamily="18" charset="0"/>
              </a:rPr>
              <a:t> REJASI TADQIQOT QILINAYOTGAN TIZIMNI IKKINCHI DARAJALI TO’LIQ BO’LMAGAN TENGLAMA BILAN IFODALASH IMKONIYATINI BERADI. BU TENGLAMA QUYIDAGI KO’RINISHDA BO’LADI:</a:t>
            </a:r>
          </a:p>
          <a:p>
            <a:pPr algn="just">
              <a:lnSpc>
                <a:spcPct val="150000"/>
              </a:lnSpc>
              <a:spcAft>
                <a:spcPts val="0"/>
              </a:spcAft>
            </a:pPr>
            <a:endParaRPr lang="ru-RU" sz="2800" dirty="0">
              <a:effectLst/>
              <a:ea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68094" y="18688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100725186"/>
              </p:ext>
            </p:extLst>
          </p:nvPr>
        </p:nvGraphicFramePr>
        <p:xfrm>
          <a:off x="606499" y="3564652"/>
          <a:ext cx="10395484" cy="712019"/>
        </p:xfrm>
        <a:graphic>
          <a:graphicData uri="http://schemas.openxmlformats.org/presentationml/2006/ole">
            <mc:AlternateContent xmlns:mc="http://schemas.openxmlformats.org/markup-compatibility/2006">
              <mc:Choice xmlns:v="urn:schemas-microsoft-com:vml" Requires="v">
                <p:oleObj spid="_x0000_s14343" name="Уравнение" r:id="rId3" imgW="3175000" imgH="228600" progId="Equation.3">
                  <p:embed/>
                </p:oleObj>
              </mc:Choice>
              <mc:Fallback>
                <p:oleObj name="Уравнение" r:id="rId3" imgW="31750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499" y="3564652"/>
                        <a:ext cx="10395484" cy="712019"/>
                      </a:xfrm>
                      <a:prstGeom prst="rect">
                        <a:avLst/>
                      </a:prstGeom>
                      <a:noFill/>
                    </p:spPr>
                  </p:pic>
                </p:oleObj>
              </mc:Fallback>
            </mc:AlternateContent>
          </a:graphicData>
        </a:graphic>
      </p:graphicFrame>
    </p:spTree>
    <p:extLst>
      <p:ext uri="{BB962C8B-B14F-4D97-AF65-F5344CB8AC3E}">
        <p14:creationId xmlns:p14="http://schemas.microsoft.com/office/powerpoint/2010/main" val="1823360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0"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2227635" y="5700410"/>
            <a:ext cx="6624536" cy="523220"/>
          </a:xfrm>
          <a:prstGeom prst="rect">
            <a:avLst/>
          </a:prstGeom>
        </p:spPr>
        <p:txBody>
          <a:bodyPr wrap="square">
            <a:spAutoFit/>
          </a:bodyPr>
          <a:lstStyle/>
          <a:p>
            <a:r>
              <a:rPr lang="en-US" sz="2800" dirty="0" smtClean="0">
                <a:solidFill>
                  <a:schemeClr val="bg1"/>
                </a:solidFill>
              </a:rPr>
              <a:t>5-JADVAL. NAMUNALARNI SINASH NATIJALARI</a:t>
            </a:r>
            <a:endParaRPr lang="ru-RU" sz="2800" dirty="0">
              <a:solidFill>
                <a:schemeClr val="bg1"/>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850986100"/>
              </p:ext>
            </p:extLst>
          </p:nvPr>
        </p:nvGraphicFramePr>
        <p:xfrm>
          <a:off x="447473" y="642025"/>
          <a:ext cx="10603150" cy="4682896"/>
        </p:xfrm>
        <a:graphic>
          <a:graphicData uri="http://schemas.openxmlformats.org/drawingml/2006/table">
            <a:tbl>
              <a:tblPr/>
              <a:tblGrid>
                <a:gridCol w="1760706"/>
                <a:gridCol w="1314930"/>
                <a:gridCol w="1402490"/>
                <a:gridCol w="1550120"/>
                <a:gridCol w="1500910"/>
                <a:gridCol w="1697750"/>
                <a:gridCol w="1376244"/>
              </a:tblGrid>
              <a:tr h="729576">
                <a:tc>
                  <a:txBody>
                    <a:bodyPr/>
                    <a:lstStyle/>
                    <a:p>
                      <a:pPr algn="ctr">
                        <a:lnSpc>
                          <a:spcPct val="100000"/>
                        </a:lnSpc>
                        <a:spcAft>
                          <a:spcPts val="0"/>
                        </a:spcAft>
                      </a:pPr>
                      <a:r>
                        <a:rPr lang="ru-RU" sz="2800" dirty="0" err="1">
                          <a:effectLst/>
                          <a:latin typeface="+mn-lt"/>
                          <a:ea typeface="Times New Roman" panose="02020603050405020304" pitchFamily="18" charset="0"/>
                          <a:cs typeface="Times New Roman" panose="02020603050405020304" pitchFamily="18" charset="0"/>
                        </a:rPr>
                        <a:t>Tajriba</a:t>
                      </a:r>
                      <a:r>
                        <a:rPr lang="ru-RU" sz="2800" dirty="0">
                          <a:effectLst/>
                          <a:latin typeface="+mn-lt"/>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00000"/>
                        </a:lnSpc>
                        <a:spcAft>
                          <a:spcPts val="0"/>
                        </a:spcAft>
                      </a:pPr>
                      <a:r>
                        <a:rPr lang="ru-RU" sz="2800" dirty="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a:effectLst/>
                          <a:latin typeface="+mn-lt"/>
                          <a:ea typeface="Times New Roman" panose="02020603050405020304" pitchFamily="18" charset="0"/>
                          <a:cs typeface="Times New Roman" panose="02020603050405020304" pitchFamily="18" charset="0"/>
                        </a:rPr>
                        <a:t>v</a:t>
                      </a:r>
                      <a:r>
                        <a:rPr lang="ru-RU" sz="2800" dirty="0">
                          <a:effectLst/>
                          <a:latin typeface="+mn-lt"/>
                          <a:ea typeface="Times New Roman" panose="02020603050405020304" pitchFamily="18" charset="0"/>
                          <a:cs typeface="Times New Roman" panose="02020603050405020304" pitchFamily="18" charset="0"/>
                        </a:rPr>
                        <a:t> , </a:t>
                      </a:r>
                      <a:r>
                        <a:rPr lang="ru-RU" sz="2800" dirty="0" err="1">
                          <a:effectLst/>
                          <a:latin typeface="+mn-lt"/>
                          <a:ea typeface="Times New Roman" panose="02020603050405020304" pitchFamily="18" charset="0"/>
                          <a:cs typeface="Times New Roman" panose="02020603050405020304" pitchFamily="18" charset="0"/>
                        </a:rPr>
                        <a:t>Mn</a:t>
                      </a:r>
                      <a:r>
                        <a:rPr lang="ru-RU" sz="2800" dirty="0">
                          <a:effectLst/>
                          <a:latin typeface="+mn-lt"/>
                          <a:ea typeface="Times New Roman" panose="02020603050405020304" pitchFamily="18" charset="0"/>
                          <a:cs typeface="Times New Roman" panose="02020603050405020304" pitchFamily="18" charset="0"/>
                        </a:rPr>
                        <a:t>/m</a:t>
                      </a:r>
                      <a:r>
                        <a:rPr lang="ru-RU" sz="2800" baseline="30000" dirty="0">
                          <a:effectLst/>
                          <a:latin typeface="+mn-lt"/>
                          <a:ea typeface="Times New Roman" panose="02020603050405020304" pitchFamily="18" charset="0"/>
                          <a:cs typeface="Times New Roman" panose="02020603050405020304" pitchFamily="18" charset="0"/>
                        </a:rPr>
                        <a:t>2</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gridSpan="3">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800" baseline="-25000">
                          <a:effectLst/>
                          <a:latin typeface="+mn-lt"/>
                          <a:ea typeface="Times New Roman" panose="02020603050405020304" pitchFamily="18" charset="0"/>
                          <a:cs typeface="Times New Roman" panose="02020603050405020304" pitchFamily="18" charset="0"/>
                        </a:rPr>
                        <a:t>5</a:t>
                      </a:r>
                      <a:r>
                        <a:rPr lang="ru-RU" sz="2800">
                          <a:effectLst/>
                          <a:latin typeface="+mn-lt"/>
                          <a:ea typeface="Times New Roman" panose="02020603050405020304" pitchFamily="18" charset="0"/>
                          <a:cs typeface="Times New Roman" panose="02020603050405020304" pitchFamily="18" charset="0"/>
                        </a:rPr>
                        <a:t> , </a:t>
                      </a:r>
                      <a:r>
                        <a:rPr lang="en-US" sz="2800">
                          <a:effectLst/>
                          <a:latin typeface="+mn-lt"/>
                          <a:ea typeface="Times New Roman" panose="02020603050405020304" pitchFamily="18" charset="0"/>
                          <a:cs typeface="Times New Roman" panose="02020603050405020304" pitchFamily="18" charset="0"/>
                        </a:rPr>
                        <a:t>%</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651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dirty="0">
                          <a:effectLst/>
                          <a:latin typeface="+mn-lt"/>
                          <a:ea typeface="Times New Roman" panose="02020603050405020304" pitchFamily="18" charset="0"/>
                          <a:cs typeface="Times New Roman" panose="02020603050405020304" pitchFamily="18" charset="0"/>
                        </a:rPr>
                        <a:t>631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9,6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9,6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624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7,6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625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11,8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641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7,4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636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642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9,6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12,0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621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631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626</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8,8</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8,8</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8,8</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165">
                <a:tc>
                  <a:txBody>
                    <a:bodyPr/>
                    <a:lstStyle/>
                    <a:p>
                      <a:pPr algn="ctr">
                        <a:lnSpc>
                          <a:spcPct val="100000"/>
                        </a:lnSpc>
                        <a:spcAft>
                          <a:spcPts val="0"/>
                        </a:spcAft>
                      </a:pPr>
                      <a:r>
                        <a:rPr lang="ru-RU" sz="2800">
                          <a:effectLst/>
                          <a:latin typeface="+mn-lt"/>
                          <a:ea typeface="Times New Roman" panose="02020603050405020304" pitchFamily="18" charset="0"/>
                          <a:cs typeface="Times New Roman" panose="02020603050405020304" pitchFamily="18" charset="0"/>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623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618</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621</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12,0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a:effectLst/>
                          <a:latin typeface="+mn-lt"/>
                          <a:ea typeface="Times New Roman" panose="02020603050405020304" pitchFamily="18" charset="0"/>
                          <a:cs typeface="Times New Roman" panose="02020603050405020304" pitchFamily="18" charset="0"/>
                        </a:rPr>
                        <a:t>12,0</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de-DE" sz="2800" dirty="0">
                          <a:effectLst/>
                          <a:latin typeface="+mn-lt"/>
                          <a:ea typeface="Times New Roman" panose="02020603050405020304" pitchFamily="18" charset="0"/>
                          <a:cs typeface="Times New Roman" panose="02020603050405020304" pitchFamily="18" charset="0"/>
                        </a:rPr>
                        <a:t>12,1</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Прямоугольник 4"/>
          <p:cNvSpPr/>
          <p:nvPr/>
        </p:nvSpPr>
        <p:spPr>
          <a:xfrm>
            <a:off x="2227635" y="133814"/>
            <a:ext cx="7811754" cy="492443"/>
          </a:xfrm>
          <a:prstGeom prst="rect">
            <a:avLst/>
          </a:prstGeom>
        </p:spPr>
        <p:txBody>
          <a:bodyPr wrap="none">
            <a:spAutoFit/>
          </a:bodyPr>
          <a:lstStyle/>
          <a:p>
            <a:r>
              <a:rPr lang="en-US" sz="2600" dirty="0" err="1">
                <a:latin typeface="Times New Roman" panose="02020603050405020304" pitchFamily="18" charset="0"/>
                <a:ea typeface="Times New Roman" panose="02020603050405020304" pitchFamily="18" charset="0"/>
              </a:rPr>
              <a:t>E.I.Kutaytseva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I.I.Molostovaning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tajriba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ma’lumotlari</a:t>
            </a:r>
            <a:endParaRPr lang="ru-RU" sz="2600" dirty="0"/>
          </a:p>
        </p:txBody>
      </p:sp>
    </p:spTree>
    <p:extLst>
      <p:ext uri="{BB962C8B-B14F-4D97-AF65-F5344CB8AC3E}">
        <p14:creationId xmlns:p14="http://schemas.microsoft.com/office/powerpoint/2010/main" val="3500735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157888"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281584" y="259849"/>
            <a:ext cx="11264630" cy="523220"/>
          </a:xfrm>
          <a:prstGeom prst="rect">
            <a:avLst/>
          </a:prstGeom>
        </p:spPr>
        <p:txBody>
          <a:bodyPr wrap="square">
            <a:spAutoFit/>
          </a:bodyPr>
          <a:lstStyle/>
          <a:p>
            <a:r>
              <a:rPr lang="en-US" sz="2800" dirty="0" smtClean="0"/>
              <a:t>TENGLAMANING KOEFFITSIENTLARI USHBU FORMULALAR BO’YICHA HISOBLANADI:</a:t>
            </a:r>
            <a:endParaRPr lang="ru-RU" sz="2800" dirty="0"/>
          </a:p>
        </p:txBody>
      </p:sp>
      <p:graphicFrame>
        <p:nvGraphicFramePr>
          <p:cNvPr id="3" name="Объект 2"/>
          <p:cNvGraphicFramePr>
            <a:graphicFrameLocks noChangeAspect="1"/>
          </p:cNvGraphicFramePr>
          <p:nvPr>
            <p:extLst>
              <p:ext uri="{D42A27DB-BD31-4B8C-83A1-F6EECF244321}">
                <p14:modId xmlns:p14="http://schemas.microsoft.com/office/powerpoint/2010/main" val="1585140245"/>
              </p:ext>
            </p:extLst>
          </p:nvPr>
        </p:nvGraphicFramePr>
        <p:xfrm>
          <a:off x="1474200" y="806260"/>
          <a:ext cx="1723146" cy="960442"/>
        </p:xfrm>
        <a:graphic>
          <a:graphicData uri="http://schemas.openxmlformats.org/presentationml/2006/ole">
            <mc:AlternateContent xmlns:mc="http://schemas.openxmlformats.org/markup-compatibility/2006">
              <mc:Choice xmlns:v="urn:schemas-microsoft-com:vml" Requires="v">
                <p:oleObj spid="_x0000_s12319" name="Уравнение" r:id="rId3" imgW="774364" imgH="431613" progId="Equation.3">
                  <p:embed/>
                </p:oleObj>
              </mc:Choice>
              <mc:Fallback>
                <p:oleObj name="Уравнение" r:id="rId3" imgW="774364" imgH="431613"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4200" y="806260"/>
                        <a:ext cx="1723146" cy="960442"/>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806087715"/>
              </p:ext>
            </p:extLst>
          </p:nvPr>
        </p:nvGraphicFramePr>
        <p:xfrm>
          <a:off x="3762632" y="830147"/>
          <a:ext cx="1761868" cy="809507"/>
        </p:xfrm>
        <a:graphic>
          <a:graphicData uri="http://schemas.openxmlformats.org/presentationml/2006/ole">
            <mc:AlternateContent xmlns:mc="http://schemas.openxmlformats.org/markup-compatibility/2006">
              <mc:Choice xmlns:v="urn:schemas-microsoft-com:vml" Requires="v">
                <p:oleObj spid="_x0000_s12320" name="Уравнение" r:id="rId5" imgW="939392" imgH="431613" progId="Equation.3">
                  <p:embed/>
                </p:oleObj>
              </mc:Choice>
              <mc:Fallback>
                <p:oleObj name="Уравнение" r:id="rId5" imgW="939392" imgH="43161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62632" y="830147"/>
                        <a:ext cx="1761868" cy="809507"/>
                      </a:xfrm>
                      <a:prstGeom prst="rect">
                        <a:avLst/>
                      </a:prstGeom>
                      <a:noFill/>
                    </p:spPr>
                  </p:pic>
                </p:oleObj>
              </mc:Fallback>
            </mc:AlternateContent>
          </a:graphicData>
        </a:graphic>
      </p:graphicFrame>
      <p:sp>
        <p:nvSpPr>
          <p:cNvPr id="5"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4"/>
          <p:cNvSpPr>
            <a:spLocks noChangeArrowheads="1"/>
          </p:cNvSpPr>
          <p:nvPr/>
        </p:nvSpPr>
        <p:spPr bwMode="auto">
          <a:xfrm>
            <a:off x="5913899" y="735112"/>
            <a:ext cx="36420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5"/>
          <p:cNvSpPr>
            <a:spLocks noChangeArrowheads="1"/>
          </p:cNvSpPr>
          <p:nvPr/>
        </p:nvSpPr>
        <p:spPr bwMode="auto">
          <a:xfrm>
            <a:off x="5182930" y="1089968"/>
            <a:ext cx="182614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(1.29)</a:t>
            </a:r>
            <a:endParaRPr kumimoji="0" lang="en-US" sz="24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9" name="Таблица 8"/>
          <p:cNvGraphicFramePr>
            <a:graphicFrameLocks noGrp="1"/>
          </p:cNvGraphicFramePr>
          <p:nvPr>
            <p:extLst>
              <p:ext uri="{D42A27DB-BD31-4B8C-83A1-F6EECF244321}">
                <p14:modId xmlns:p14="http://schemas.microsoft.com/office/powerpoint/2010/main" val="1080211465"/>
              </p:ext>
            </p:extLst>
          </p:nvPr>
        </p:nvGraphicFramePr>
        <p:xfrm>
          <a:off x="1864410" y="4485512"/>
          <a:ext cx="6857671" cy="1097280"/>
        </p:xfrm>
        <a:graphic>
          <a:graphicData uri="http://schemas.openxmlformats.org/drawingml/2006/table">
            <a:tbl>
              <a:tblPr/>
              <a:tblGrid>
                <a:gridCol w="1713508"/>
                <a:gridCol w="1714721"/>
                <a:gridCol w="1714721"/>
                <a:gridCol w="1714721"/>
              </a:tblGrid>
              <a:tr h="617220">
                <a:tc>
                  <a:txBody>
                    <a:bodyPr/>
                    <a:lstStyle/>
                    <a:p>
                      <a:pPr algn="just">
                        <a:lnSpc>
                          <a:spcPct val="100000"/>
                        </a:lnSpc>
                        <a:spcAft>
                          <a:spcPts val="0"/>
                        </a:spcAft>
                      </a:pPr>
                      <a:r>
                        <a:rPr lang="en-US" sz="2400" dirty="0">
                          <a:effectLst/>
                          <a:latin typeface="+mn-lt"/>
                          <a:ea typeface="Times New Roman" panose="02020603050405020304" pitchFamily="18" charset="0"/>
                          <a:cs typeface="Times New Roman" panose="02020603050405020304" pitchFamily="18" charset="0"/>
                        </a:rPr>
                        <a:t>b</a:t>
                      </a:r>
                      <a:r>
                        <a:rPr lang="en-US" sz="2400" baseline="-25000" dirty="0">
                          <a:effectLst/>
                          <a:latin typeface="+mn-lt"/>
                          <a:ea typeface="Times New Roman" panose="02020603050405020304" pitchFamily="18" charset="0"/>
                          <a:cs typeface="Times New Roman" panose="02020603050405020304" pitchFamily="18" charset="0"/>
                        </a:rPr>
                        <a:t>0</a:t>
                      </a:r>
                      <a:r>
                        <a:rPr lang="en-US" sz="2400" dirty="0">
                          <a:effectLst/>
                          <a:latin typeface="+mn-lt"/>
                          <a:ea typeface="Times New Roman" panose="02020603050405020304" pitchFamily="18" charset="0"/>
                          <a:cs typeface="Times New Roman" panose="02020603050405020304" pitchFamily="18" charset="0"/>
                        </a:rPr>
                        <a:t>=628</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tc>
                  <a:txBody>
                    <a:bodyPr/>
                    <a:lstStyle/>
                    <a:p>
                      <a:pPr algn="just">
                        <a:lnSpc>
                          <a:spcPct val="100000"/>
                        </a:lnSpc>
                        <a:spcAft>
                          <a:spcPts val="0"/>
                        </a:spcAft>
                      </a:pPr>
                      <a:r>
                        <a:rPr lang="en-US" sz="2400" dirty="0">
                          <a:effectLst/>
                          <a:latin typeface="+mn-lt"/>
                          <a:ea typeface="Times New Roman" panose="02020603050405020304" pitchFamily="18" charset="0"/>
                          <a:cs typeface="Times New Roman" panose="02020603050405020304" pitchFamily="18" charset="0"/>
                        </a:rPr>
                        <a:t>b</a:t>
                      </a:r>
                      <a:r>
                        <a:rPr lang="en-US" sz="2400" baseline="-25000" dirty="0">
                          <a:effectLst/>
                          <a:latin typeface="+mn-lt"/>
                          <a:ea typeface="Times New Roman" panose="02020603050405020304" pitchFamily="18" charset="0"/>
                          <a:cs typeface="Times New Roman" panose="02020603050405020304" pitchFamily="18" charset="0"/>
                        </a:rPr>
                        <a:t>1</a:t>
                      </a:r>
                      <a:r>
                        <a:rPr lang="en-US" sz="2400" dirty="0">
                          <a:effectLst/>
                          <a:latin typeface="+mn-lt"/>
                          <a:ea typeface="Times New Roman" panose="02020603050405020304" pitchFamily="18" charset="0"/>
                          <a:cs typeface="Times New Roman" panose="02020603050405020304" pitchFamily="18" charset="0"/>
                        </a:rPr>
                        <a:t>=5,9 </a:t>
                      </a:r>
                      <a:endParaRPr lang="ru-RU" sz="24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400" dirty="0">
                          <a:effectLst/>
                          <a:latin typeface="+mn-lt"/>
                          <a:ea typeface="Times New Roman" panose="02020603050405020304" pitchFamily="18" charset="0"/>
                          <a:cs typeface="Times New Roman" panose="02020603050405020304" pitchFamily="18" charset="0"/>
                        </a:rPr>
                        <a:t>b</a:t>
                      </a:r>
                      <a:r>
                        <a:rPr lang="en-US" sz="2400" baseline="-25000" dirty="0">
                          <a:effectLst/>
                          <a:latin typeface="+mn-lt"/>
                          <a:ea typeface="Times New Roman" panose="02020603050405020304" pitchFamily="18" charset="0"/>
                          <a:cs typeface="Times New Roman" panose="02020603050405020304" pitchFamily="18" charset="0"/>
                        </a:rPr>
                        <a:t>2</a:t>
                      </a:r>
                      <a:r>
                        <a:rPr lang="en-US" sz="2400" dirty="0">
                          <a:effectLst/>
                          <a:latin typeface="+mn-lt"/>
                          <a:ea typeface="Times New Roman" panose="02020603050405020304" pitchFamily="18" charset="0"/>
                          <a:cs typeface="Times New Roman" panose="02020603050405020304" pitchFamily="18" charset="0"/>
                        </a:rPr>
                        <a:t>=2,6</a:t>
                      </a:r>
                      <a:endParaRPr lang="ru-RU" sz="24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400" dirty="0">
                          <a:effectLst/>
                          <a:latin typeface="+mn-lt"/>
                          <a:ea typeface="Times New Roman" panose="02020603050405020304" pitchFamily="18" charset="0"/>
                          <a:cs typeface="Times New Roman" panose="02020603050405020304" pitchFamily="18" charset="0"/>
                        </a:rPr>
                        <a:t>b</a:t>
                      </a:r>
                      <a:r>
                        <a:rPr lang="en-US" sz="2400" baseline="-25000" dirty="0">
                          <a:effectLst/>
                          <a:latin typeface="+mn-lt"/>
                          <a:ea typeface="Times New Roman" panose="02020603050405020304" pitchFamily="18" charset="0"/>
                          <a:cs typeface="Times New Roman" panose="02020603050405020304" pitchFamily="18" charset="0"/>
                        </a:rPr>
                        <a:t>3</a:t>
                      </a:r>
                      <a:r>
                        <a:rPr lang="en-US" sz="2400" dirty="0">
                          <a:effectLst/>
                          <a:latin typeface="+mn-lt"/>
                          <a:ea typeface="Times New Roman" panose="02020603050405020304" pitchFamily="18" charset="0"/>
                          <a:cs typeface="Times New Roman" panose="02020603050405020304" pitchFamily="18" charset="0"/>
                        </a:rPr>
                        <a:t>=</a:t>
                      </a:r>
                      <a:r>
                        <a:rPr lang="en-US" sz="2400" dirty="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400" dirty="0">
                          <a:effectLst/>
                          <a:latin typeface="+mn-lt"/>
                          <a:ea typeface="Times New Roman" panose="02020603050405020304" pitchFamily="18" charset="0"/>
                          <a:cs typeface="Times New Roman" panose="02020603050405020304" pitchFamily="18" charset="0"/>
                        </a:rPr>
                        <a:t>3,1</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tc>
                  <a:txBody>
                    <a:bodyPr/>
                    <a:lstStyle/>
                    <a:p>
                      <a:pPr algn="just">
                        <a:lnSpc>
                          <a:spcPct val="100000"/>
                        </a:lnSpc>
                        <a:spcAft>
                          <a:spcPts val="0"/>
                        </a:spcAft>
                      </a:pPr>
                      <a:r>
                        <a:rPr lang="en-US" sz="2400">
                          <a:effectLst/>
                          <a:latin typeface="+mn-lt"/>
                          <a:ea typeface="Times New Roman" panose="02020603050405020304" pitchFamily="18" charset="0"/>
                          <a:cs typeface="Times New Roman" panose="02020603050405020304" pitchFamily="18" charset="0"/>
                        </a:rPr>
                        <a:t>b</a:t>
                      </a:r>
                      <a:r>
                        <a:rPr lang="en-US" sz="2400" baseline="-25000">
                          <a:effectLst/>
                          <a:latin typeface="+mn-lt"/>
                          <a:ea typeface="Times New Roman" panose="02020603050405020304" pitchFamily="18" charset="0"/>
                          <a:cs typeface="Times New Roman" panose="02020603050405020304" pitchFamily="18" charset="0"/>
                        </a:rPr>
                        <a:t>12</a:t>
                      </a:r>
                      <a:r>
                        <a:rPr lang="en-US" sz="2400">
                          <a:effectLst/>
                          <a:latin typeface="+mn-lt"/>
                          <a:ea typeface="Times New Roman" panose="02020603050405020304" pitchFamily="18" charset="0"/>
                          <a:cs typeface="Times New Roman" panose="02020603050405020304" pitchFamily="18" charset="0"/>
                        </a:rPr>
                        <a:t>=2,4</a:t>
                      </a:r>
                      <a:endParaRPr lang="ru-RU" sz="24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400">
                          <a:effectLst/>
                          <a:latin typeface="+mn-lt"/>
                          <a:ea typeface="Times New Roman" panose="02020603050405020304" pitchFamily="18" charset="0"/>
                          <a:cs typeface="Times New Roman" panose="02020603050405020304" pitchFamily="18" charset="0"/>
                        </a:rPr>
                        <a:t>b</a:t>
                      </a:r>
                      <a:r>
                        <a:rPr lang="en-US" sz="2400" baseline="-25000">
                          <a:effectLst/>
                          <a:latin typeface="+mn-lt"/>
                          <a:ea typeface="Times New Roman" panose="02020603050405020304" pitchFamily="18" charset="0"/>
                          <a:cs typeface="Times New Roman" panose="02020603050405020304" pitchFamily="18" charset="0"/>
                        </a:rPr>
                        <a:t>13</a:t>
                      </a:r>
                      <a:r>
                        <a:rPr lang="en-US" sz="2400">
                          <a:effectLst/>
                          <a:latin typeface="+mn-lt"/>
                          <a:ea typeface="Times New Roman" panose="02020603050405020304" pitchFamily="18" charset="0"/>
                          <a:cs typeface="Times New Roman" panose="02020603050405020304" pitchFamily="18" charset="0"/>
                        </a:rPr>
                        <a:t>=</a:t>
                      </a:r>
                      <a:r>
                        <a:rPr lang="en-US" sz="24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400">
                          <a:effectLst/>
                          <a:latin typeface="+mn-lt"/>
                          <a:ea typeface="Times New Roman" panose="02020603050405020304" pitchFamily="18" charset="0"/>
                          <a:cs typeface="Times New Roman" panose="02020603050405020304" pitchFamily="18" charset="0"/>
                        </a:rPr>
                        <a:t>1,4</a:t>
                      </a:r>
                      <a:endParaRPr lang="ru-RU" sz="24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en-US" sz="2400">
                          <a:effectLst/>
                          <a:latin typeface="+mn-lt"/>
                          <a:ea typeface="Times New Roman" panose="02020603050405020304" pitchFamily="18" charset="0"/>
                          <a:cs typeface="Times New Roman" panose="02020603050405020304" pitchFamily="18" charset="0"/>
                        </a:rPr>
                        <a:t>b</a:t>
                      </a:r>
                      <a:r>
                        <a:rPr lang="en-US" sz="2400" baseline="-25000">
                          <a:effectLst/>
                          <a:latin typeface="+mn-lt"/>
                          <a:ea typeface="Times New Roman" panose="02020603050405020304" pitchFamily="18" charset="0"/>
                          <a:cs typeface="Times New Roman" panose="02020603050405020304" pitchFamily="18" charset="0"/>
                        </a:rPr>
                        <a:t>23</a:t>
                      </a:r>
                      <a:r>
                        <a:rPr lang="en-US" sz="2400">
                          <a:effectLst/>
                          <a:latin typeface="+mn-lt"/>
                          <a:ea typeface="Times New Roman" panose="02020603050405020304" pitchFamily="18" charset="0"/>
                          <a:cs typeface="Times New Roman" panose="02020603050405020304" pitchFamily="18" charset="0"/>
                        </a:rPr>
                        <a:t>=0,9</a:t>
                      </a:r>
                      <a:endParaRPr lang="ru-RU" sz="2400">
                        <a:effectLst/>
                        <a:latin typeface="+mn-lt"/>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tc>
                  <a:txBody>
                    <a:bodyPr/>
                    <a:lstStyle/>
                    <a:p>
                      <a:pPr algn="just">
                        <a:lnSpc>
                          <a:spcPct val="100000"/>
                        </a:lnSpc>
                        <a:spcAft>
                          <a:spcPts val="0"/>
                        </a:spcAft>
                      </a:pPr>
                      <a:r>
                        <a:rPr lang="en-US" sz="2400" dirty="0">
                          <a:effectLst/>
                          <a:latin typeface="+mn-lt"/>
                          <a:ea typeface="Times New Roman" panose="02020603050405020304" pitchFamily="18" charset="0"/>
                          <a:cs typeface="Times New Roman" panose="02020603050405020304" pitchFamily="18" charset="0"/>
                        </a:rPr>
                        <a:t>b</a:t>
                      </a:r>
                      <a:r>
                        <a:rPr lang="en-US" sz="2400" baseline="-25000" dirty="0">
                          <a:effectLst/>
                          <a:latin typeface="+mn-lt"/>
                          <a:ea typeface="Times New Roman" panose="02020603050405020304" pitchFamily="18" charset="0"/>
                          <a:cs typeface="Times New Roman" panose="02020603050405020304" pitchFamily="18" charset="0"/>
                        </a:rPr>
                        <a:t>123</a:t>
                      </a:r>
                      <a:r>
                        <a:rPr lang="en-US" sz="2400" dirty="0">
                          <a:effectLst/>
                          <a:latin typeface="+mn-lt"/>
                          <a:ea typeface="Times New Roman" panose="02020603050405020304" pitchFamily="18" charset="0"/>
                          <a:cs typeface="Times New Roman" panose="02020603050405020304" pitchFamily="18" charset="0"/>
                        </a:rPr>
                        <a:t>=3,1</a:t>
                      </a:r>
                      <a:endParaRPr lang="ru-RU" sz="2400" dirty="0">
                        <a:effectLst/>
                        <a:latin typeface="+mn-lt"/>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tr>
            </a:tbl>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334826061"/>
              </p:ext>
            </p:extLst>
          </p:nvPr>
        </p:nvGraphicFramePr>
        <p:xfrm>
          <a:off x="2335773" y="1601021"/>
          <a:ext cx="660625" cy="597708"/>
        </p:xfrm>
        <a:graphic>
          <a:graphicData uri="http://schemas.openxmlformats.org/presentationml/2006/ole">
            <mc:AlternateContent xmlns:mc="http://schemas.openxmlformats.org/markup-compatibility/2006">
              <mc:Choice xmlns:v="urn:schemas-microsoft-com:vml" Requires="v">
                <p:oleObj spid="_x0000_s12321" name="Уравнение" r:id="rId7" imgW="266469" imgH="241091" progId="Equation.3">
                  <p:embed/>
                </p:oleObj>
              </mc:Choice>
              <mc:Fallback>
                <p:oleObj name="Уравнение" r:id="rId7" imgW="266469" imgH="241091"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35773" y="1601021"/>
                        <a:ext cx="660625" cy="597708"/>
                      </a:xfrm>
                      <a:prstGeom prst="rect">
                        <a:avLst/>
                      </a:prstGeom>
                      <a:noFill/>
                    </p:spPr>
                  </p:pic>
                </p:oleObj>
              </mc:Fallback>
            </mc:AlternateContent>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val="1556665477"/>
              </p:ext>
            </p:extLst>
          </p:nvPr>
        </p:nvGraphicFramePr>
        <p:xfrm>
          <a:off x="1585518" y="2437766"/>
          <a:ext cx="429938" cy="595299"/>
        </p:xfrm>
        <a:graphic>
          <a:graphicData uri="http://schemas.openxmlformats.org/presentationml/2006/ole">
            <mc:AlternateContent xmlns:mc="http://schemas.openxmlformats.org/markup-compatibility/2006">
              <mc:Choice xmlns:v="urn:schemas-microsoft-com:vml" Requires="v">
                <p:oleObj spid="_x0000_s12322" name="Уравнение" r:id="rId9" imgW="165028" imgH="228501" progId="Equation.3">
                  <p:embed/>
                </p:oleObj>
              </mc:Choice>
              <mc:Fallback>
                <p:oleObj name="Уравнение" r:id="rId9" imgW="165028" imgH="228501" progId="Equation.3">
                  <p:embed/>
                  <p:pic>
                    <p:nvPicPr>
                      <p:cNvPr id="0" name="Object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85518" y="2437766"/>
                        <a:ext cx="429938" cy="595299"/>
                      </a:xfrm>
                      <a:prstGeom prst="rect">
                        <a:avLst/>
                      </a:prstGeom>
                      <a:noFill/>
                    </p:spPr>
                  </p:pic>
                </p:oleObj>
              </mc:Fallback>
            </mc:AlternateContent>
          </a:graphicData>
        </a:graphic>
      </p:graphicFrame>
      <p:sp>
        <p:nvSpPr>
          <p:cNvPr id="12" name="Rectangle 8"/>
          <p:cNvSpPr>
            <a:spLocks noChangeArrowheads="1"/>
          </p:cNvSpPr>
          <p:nvPr/>
        </p:nvSpPr>
        <p:spPr bwMode="auto">
          <a:xfrm>
            <a:off x="449002" y="1653654"/>
            <a:ext cx="1566454"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BU YERDA: </a:t>
            </a:r>
            <a:endParaRPr kumimoji="0" lang="en-US" sz="2600" b="0" i="0" u="none" strike="noStrike" cap="none" normalizeH="0" baseline="0" dirty="0" smtClean="0">
              <a:ln>
                <a:noFill/>
              </a:ln>
              <a:solidFill>
                <a:schemeClr val="tx1"/>
              </a:solidFill>
              <a:effectLst/>
            </a:endParaRPr>
          </a:p>
        </p:txBody>
      </p:sp>
      <p:sp>
        <p:nvSpPr>
          <p:cNvPr id="13" name="Rectangle 9"/>
          <p:cNvSpPr>
            <a:spLocks noChangeArrowheads="1"/>
          </p:cNvSpPr>
          <p:nvPr/>
        </p:nvSpPr>
        <p:spPr bwMode="auto">
          <a:xfrm>
            <a:off x="2887622" y="1609737"/>
            <a:ext cx="5086649"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REJANING TAJRIBA QUYMALARIDAGI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ELEMENTLAR TARKIBINING KODI;</a:t>
            </a:r>
            <a:endParaRPr kumimoji="0" lang="ru-RU"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600" b="0" i="0" u="none" strike="noStrike" cap="none" normalizeH="0" baseline="0" dirty="0" smtClean="0">
              <a:ln>
                <a:noFill/>
              </a:ln>
              <a:solidFill>
                <a:schemeClr val="tx1"/>
              </a:solidFill>
              <a:effectLst/>
              <a:latin typeface="Arial" panose="020B0604020202020204" pitchFamily="34" charset="0"/>
            </a:endParaRPr>
          </a:p>
        </p:txBody>
      </p:sp>
      <p:sp>
        <p:nvSpPr>
          <p:cNvPr id="14" name="Rectangle 10"/>
          <p:cNvSpPr>
            <a:spLocks noChangeArrowheads="1"/>
          </p:cNvSpPr>
          <p:nvPr/>
        </p:nvSpPr>
        <p:spPr bwMode="auto">
          <a:xfrm>
            <a:off x="1821588" y="2474720"/>
            <a:ext cx="8287397"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REJANING HAR BIR TAJRIBAVIY TARKIBI UCHUN XOSSANI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O’RTACHA QIYMATI;</a:t>
            </a:r>
            <a:endParaRPr kumimoji="0" lang="ru-RU"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N - REJADAGI TAJRIBALAR SONI.</a:t>
            </a:r>
            <a:endParaRPr kumimoji="0" lang="ru-RU" sz="2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5-JADVALDAGI MA’LUMOTLAR UCHUN HISOBLANGAN TENGLAMA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chemeClr val="tx1"/>
                </a:solidFill>
                <a:effectLst/>
                <a:ea typeface="Times New Roman" panose="02020603050405020304" pitchFamily="18" charset="0"/>
                <a:cs typeface="Times New Roman" panose="02020603050405020304" pitchFamily="18" charset="0"/>
              </a:rPr>
              <a:t>KOEFFITSIENTLARI USHBUGA TENG BO’LDI.</a:t>
            </a:r>
            <a:endParaRPr kumimoji="0" lang="ru-RU" sz="2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25801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0"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450715" y="133813"/>
            <a:ext cx="10784731" cy="4832092"/>
          </a:xfrm>
          <a:prstGeom prst="rect">
            <a:avLst/>
          </a:prstGeom>
        </p:spPr>
        <p:txBody>
          <a:bodyPr wrap="square">
            <a:spAutoFit/>
          </a:bodyPr>
          <a:lstStyle/>
          <a:p>
            <a:pPr indent="534988" algn="just"/>
            <a:r>
              <a:rPr lang="en-US" sz="2800" dirty="0" err="1">
                <a:ea typeface="Times New Roman" panose="02020603050405020304" pitchFamily="18" charset="0"/>
                <a:cs typeface="Times New Roman" panose="02020603050405020304" pitchFamily="18" charset="0"/>
              </a:rPr>
              <a:t>Topilgan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ahamiyatga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nolga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haqidagi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taxmin</a:t>
            </a:r>
            <a:r>
              <a:rPr lang="en-US" sz="2800" dirty="0">
                <a:ea typeface="Times New Roman" panose="02020603050405020304" pitchFamily="18" charset="0"/>
                <a:cs typeface="Times New Roman" panose="02020603050405020304" pitchFamily="18" charset="0"/>
              </a:rPr>
              <a:t> t - </a:t>
            </a:r>
            <a:r>
              <a:rPr lang="en-US" sz="2800" dirty="0" err="1">
                <a:ea typeface="Times New Roman" panose="02020603050405020304" pitchFamily="18" charset="0"/>
                <a:cs typeface="Times New Roman" panose="02020603050405020304" pitchFamily="18" charset="0"/>
              </a:rPr>
              <a:t>mezondan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foydalanib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tekshirildi</a:t>
            </a:r>
            <a:r>
              <a:rPr lang="en-US" sz="2800" dirty="0">
                <a:ea typeface="Times New Roman" panose="02020603050405020304" pitchFamily="18" charset="0"/>
                <a:cs typeface="Times New Roman" panose="02020603050405020304" pitchFamily="18" charset="0"/>
              </a:rPr>
              <a:t>. Agar  </a:t>
            </a:r>
            <a:r>
              <a:rPr lang="en-US" sz="2800" i="1" dirty="0">
                <a:ea typeface="Times New Roman" panose="02020603050405020304" pitchFamily="18" charset="0"/>
                <a:cs typeface="Times New Roman" panose="02020603050405020304" pitchFamily="18" charset="0"/>
              </a:rPr>
              <a:t>b</a:t>
            </a:r>
            <a:r>
              <a:rPr lang="en-US" sz="2800" i="1" baseline="-25000" dirty="0">
                <a:ea typeface="Times New Roman" panose="02020603050405020304" pitchFamily="18" charset="0"/>
                <a:cs typeface="Times New Roman" panose="02020603050405020304" pitchFamily="18" charset="0"/>
              </a:rPr>
              <a:t>i</a:t>
            </a:r>
            <a:r>
              <a:rPr lang="en-US" sz="2800" i="1"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b</a:t>
            </a:r>
            <a:r>
              <a:rPr lang="en-US" sz="2800" i="1" baseline="-25000" dirty="0" err="1">
                <a:ea typeface="Times New Roman" panose="02020603050405020304" pitchFamily="18" charset="0"/>
                <a:cs typeface="Times New Roman" panose="02020603050405020304" pitchFamily="18" charset="0"/>
              </a:rPr>
              <a:t>ij</a:t>
            </a:r>
            <a:r>
              <a:rPr lang="en-US" sz="2800" i="1" dirty="0">
                <a:ea typeface="Times New Roman" panose="02020603050405020304" pitchFamily="18" charset="0"/>
                <a:cs typeface="Times New Roman" panose="02020603050405020304" pitchFamily="18" charset="0"/>
              </a:rPr>
              <a:t>&gt;</a:t>
            </a:r>
            <a:r>
              <a:rPr lang="en-US" sz="2800" i="1" dirty="0" err="1">
                <a:ea typeface="Times New Roman" panose="02020603050405020304" pitchFamily="18" charset="0"/>
                <a:cs typeface="Times New Roman" panose="02020603050405020304" pitchFamily="18" charset="0"/>
              </a:rPr>
              <a:t>t</a:t>
            </a:r>
            <a:r>
              <a:rPr lang="en-US" sz="2800" i="1" baseline="-25000" dirty="0" err="1">
                <a:ea typeface="Times New Roman" panose="02020603050405020304" pitchFamily="18" charset="0"/>
                <a:cs typeface="Times New Roman" panose="02020603050405020304" pitchFamily="18" charset="0"/>
              </a:rPr>
              <a:t>fq</a:t>
            </a:r>
            <a:r>
              <a:rPr lang="en-US" sz="2800" i="1" dirty="0" err="1">
                <a:ea typeface="Times New Roman" panose="02020603050405020304" pitchFamily="18" charset="0"/>
                <a:cs typeface="Times New Roman" panose="02020603050405020304" pitchFamily="18" charset="0"/>
              </a:rPr>
              <a:t>S</a:t>
            </a:r>
            <a:r>
              <a:rPr lang="en-US" sz="2800" i="1" dirty="0">
                <a:ea typeface="Times New Roman" panose="02020603050405020304" pitchFamily="18" charset="0"/>
                <a:cs typeface="Times New Roman" panose="02020603050405020304" pitchFamily="18" charset="0"/>
              </a:rPr>
              <a:t>{b</a:t>
            </a:r>
            <a:r>
              <a:rPr lang="en-US" sz="2800" i="1" baseline="-25000" dirty="0">
                <a:ea typeface="Times New Roman" panose="02020603050405020304" pitchFamily="18" charset="0"/>
                <a:cs typeface="Times New Roman" panose="02020603050405020304" pitchFamily="18" charset="0"/>
              </a:rPr>
              <a:t>i</a:t>
            </a:r>
            <a:r>
              <a:rPr lang="en-US" sz="2800" i="1"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statistik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ahamiyatga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 deb </a:t>
            </a:r>
            <a:r>
              <a:rPr lang="en-US" sz="2800" dirty="0" err="1">
                <a:ea typeface="Times New Roman" panose="02020603050405020304" pitchFamily="18" charset="0"/>
                <a:cs typeface="Times New Roman" panose="02020603050405020304" pitchFamily="18" charset="0"/>
              </a:rPr>
              <a:t>qabul</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qilindi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yerda</a:t>
            </a:r>
            <a:r>
              <a:rPr lang="en-US" sz="2800" dirty="0">
                <a:ea typeface="Times New Roman" panose="02020603050405020304" pitchFamily="18" charset="0"/>
                <a:cs typeface="Times New Roman" panose="02020603050405020304" pitchFamily="18" charset="0"/>
              </a:rPr>
              <a:t>:  </a:t>
            </a:r>
            <a:r>
              <a:rPr lang="en-US" sz="2800" i="1" dirty="0" err="1">
                <a:ea typeface="Times New Roman" panose="02020603050405020304" pitchFamily="18" charset="0"/>
                <a:cs typeface="Times New Roman" panose="02020603050405020304" pitchFamily="18" charset="0"/>
              </a:rPr>
              <a:t>t</a:t>
            </a:r>
            <a:r>
              <a:rPr lang="en-US" sz="2800" i="1" baseline="-25000" dirty="0" err="1">
                <a:ea typeface="Times New Roman" panose="02020603050405020304" pitchFamily="18" charset="0"/>
                <a:cs typeface="Times New Roman" panose="02020603050405020304" pitchFamily="18" charset="0"/>
              </a:rPr>
              <a:t>fq</a:t>
            </a:r>
            <a:r>
              <a:rPr lang="en-US" sz="2800" i="1"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t </a:t>
            </a:r>
            <a:r>
              <a:rPr lang="en-US" sz="2800" dirty="0" err="1">
                <a:ea typeface="Times New Roman" panose="02020603050405020304" pitchFamily="18" charset="0"/>
                <a:cs typeface="Times New Roman" panose="02020603050405020304" pitchFamily="18" charset="0"/>
              </a:rPr>
              <a:t>mezonning</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f - </a:t>
            </a:r>
            <a:r>
              <a:rPr lang="en-US" sz="2800" dirty="0" err="1">
                <a:ea typeface="Times New Roman" panose="02020603050405020304" pitchFamily="18" charset="0"/>
                <a:cs typeface="Times New Roman" panose="02020603050405020304" pitchFamily="18" charset="0"/>
              </a:rPr>
              <a:t>erkinlik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q - </a:t>
            </a:r>
            <a:r>
              <a:rPr lang="en-US" sz="2800" dirty="0" err="1">
                <a:ea typeface="Times New Roman" panose="02020603050405020304" pitchFamily="18" charset="0"/>
                <a:cs typeface="Times New Roman" panose="02020603050405020304" pitchFamily="18" charset="0"/>
              </a:rPr>
              <a:t>ahamiyatga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darajasi</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rPr>
              <a:t>S{b</a:t>
            </a:r>
            <a:r>
              <a:rPr lang="en-US" sz="2800" i="1" baseline="-25000" dirty="0">
                <a:ea typeface="Times New Roman" panose="02020603050405020304" pitchFamily="18" charset="0"/>
                <a:cs typeface="Times New Roman" panose="02020603050405020304" pitchFamily="18" charset="0"/>
              </a:rPr>
              <a:t>i</a:t>
            </a:r>
            <a:r>
              <a:rPr lang="en-US" sz="2800" i="1"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koeffitsientlarni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baholashning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o’rtacha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kvadratik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xatosi</a:t>
            </a:r>
            <a:r>
              <a:rPr lang="en-US" sz="2800" dirty="0">
                <a:ea typeface="Times New Roman" panose="02020603050405020304" pitchFamily="18" charset="0"/>
                <a:cs typeface="Times New Roman" panose="02020603050405020304" pitchFamily="18" charset="0"/>
              </a:rPr>
              <a:t>. </a:t>
            </a:r>
            <a:endParaRPr lang="ru-RU" sz="2800" dirty="0">
              <a:ea typeface="Times New Roman" panose="02020603050405020304" pitchFamily="18" charset="0"/>
              <a:cs typeface="Times New Roman" panose="02020603050405020304" pitchFamily="18" charset="0"/>
            </a:endParaRPr>
          </a:p>
          <a:p>
            <a:pPr indent="534988" algn="just"/>
            <a:r>
              <a:rPr lang="en-US" sz="2800" dirty="0" err="1">
                <a:ea typeface="Times New Roman" panose="02020603050405020304" pitchFamily="18" charset="0"/>
              </a:rPr>
              <a:t>Ko’rilayotgan</a:t>
            </a:r>
            <a:r>
              <a:rPr lang="en-US" sz="2800" dirty="0">
                <a:ea typeface="Times New Roman" panose="02020603050405020304" pitchFamily="18" charset="0"/>
              </a:rPr>
              <a:t> </a:t>
            </a:r>
            <a:r>
              <a:rPr lang="en-US" sz="2800" dirty="0" err="1">
                <a:ea typeface="Times New Roman" panose="02020603050405020304" pitchFamily="18" charset="0"/>
              </a:rPr>
              <a:t>misol</a:t>
            </a:r>
            <a:r>
              <a:rPr lang="en-US" sz="2800" dirty="0">
                <a:ea typeface="Times New Roman" panose="02020603050405020304" pitchFamily="18" charset="0"/>
              </a:rPr>
              <a:t> </a:t>
            </a:r>
            <a:r>
              <a:rPr lang="en-US" sz="2800" dirty="0" err="1">
                <a:ea typeface="Times New Roman" panose="02020603050405020304" pitchFamily="18" charset="0"/>
              </a:rPr>
              <a:t>uchun</a:t>
            </a:r>
            <a:r>
              <a:rPr lang="en-US" sz="2800" dirty="0">
                <a:ea typeface="Times New Roman" panose="02020603050405020304" pitchFamily="18" charset="0"/>
              </a:rPr>
              <a:t>  5 % li </a:t>
            </a:r>
            <a:r>
              <a:rPr lang="en-US" sz="2800" dirty="0" err="1">
                <a:ea typeface="Times New Roman" panose="02020603050405020304" pitchFamily="18" charset="0"/>
              </a:rPr>
              <a:t>ahamiyatga</a:t>
            </a:r>
            <a:r>
              <a:rPr lang="en-US" sz="2800" dirty="0">
                <a:ea typeface="Times New Roman" panose="02020603050405020304" pitchFamily="18" charset="0"/>
              </a:rPr>
              <a:t> </a:t>
            </a:r>
            <a:r>
              <a:rPr lang="en-US" sz="2800" dirty="0" err="1">
                <a:ea typeface="Times New Roman" panose="02020603050405020304" pitchFamily="18" charset="0"/>
              </a:rPr>
              <a:t>egalikda</a:t>
            </a:r>
            <a:r>
              <a:rPr lang="en-US" sz="2800" dirty="0">
                <a:ea typeface="Times New Roman" panose="02020603050405020304" pitchFamily="18" charset="0"/>
              </a:rPr>
              <a:t> </a:t>
            </a:r>
            <a:r>
              <a:rPr lang="en-US" sz="2800" i="1" dirty="0" err="1">
                <a:ea typeface="Times New Roman" panose="02020603050405020304" pitchFamily="18" charset="0"/>
              </a:rPr>
              <a:t>tS</a:t>
            </a:r>
            <a:r>
              <a:rPr lang="en-US" sz="2800" i="1" dirty="0">
                <a:ea typeface="Times New Roman" panose="02020603050405020304" pitchFamily="18" charset="0"/>
              </a:rPr>
              <a:t>{b</a:t>
            </a:r>
            <a:r>
              <a:rPr lang="en-US" sz="2800" i="1" baseline="-25000" dirty="0">
                <a:ea typeface="Times New Roman" panose="02020603050405020304" pitchFamily="18" charset="0"/>
              </a:rPr>
              <a:t>i</a:t>
            </a:r>
            <a:r>
              <a:rPr lang="en-US" sz="2800" i="1" dirty="0">
                <a:ea typeface="Times New Roman" panose="02020603050405020304" pitchFamily="18" charset="0"/>
              </a:rPr>
              <a:t>}</a:t>
            </a:r>
            <a:r>
              <a:rPr lang="en-US" sz="2800" dirty="0">
                <a:ea typeface="Times New Roman" panose="02020603050405020304" pitchFamily="18" charset="0"/>
              </a:rPr>
              <a:t> </a:t>
            </a:r>
            <a:r>
              <a:rPr lang="en-US" sz="2800" dirty="0" err="1">
                <a:ea typeface="Times New Roman" panose="02020603050405020304" pitchFamily="18" charset="0"/>
              </a:rPr>
              <a:t>kattalik</a:t>
            </a:r>
            <a:r>
              <a:rPr lang="en-US" sz="2800" dirty="0">
                <a:ea typeface="Times New Roman" panose="02020603050405020304" pitchFamily="18" charset="0"/>
              </a:rPr>
              <a:t> 3,22 </a:t>
            </a:r>
            <a:r>
              <a:rPr lang="en-US" sz="2800" dirty="0" err="1">
                <a:ea typeface="Times New Roman" panose="02020603050405020304" pitchFamily="18" charset="0"/>
              </a:rPr>
              <a:t>ga</a:t>
            </a:r>
            <a:r>
              <a:rPr lang="en-US" sz="2800" dirty="0">
                <a:ea typeface="Times New Roman" panose="02020603050405020304" pitchFamily="18" charset="0"/>
              </a:rPr>
              <a:t> </a:t>
            </a:r>
            <a:r>
              <a:rPr lang="en-US" sz="2800" dirty="0" err="1">
                <a:ea typeface="Times New Roman" panose="02020603050405020304" pitchFamily="18" charset="0"/>
              </a:rPr>
              <a:t>teng</a:t>
            </a:r>
            <a:r>
              <a:rPr lang="en-US" sz="2800" dirty="0">
                <a:ea typeface="Times New Roman" panose="02020603050405020304" pitchFamily="18" charset="0"/>
              </a:rPr>
              <a:t>, </a:t>
            </a:r>
            <a:r>
              <a:rPr lang="en-US" sz="2800" dirty="0" err="1">
                <a:ea typeface="Times New Roman" panose="02020603050405020304" pitchFamily="18" charset="0"/>
              </a:rPr>
              <a:t>ya’ni</a:t>
            </a:r>
            <a:r>
              <a:rPr lang="en-US" sz="2800" dirty="0">
                <a:ea typeface="Times New Roman" panose="02020603050405020304" pitchFamily="18" charset="0"/>
              </a:rPr>
              <a:t> </a:t>
            </a:r>
            <a:r>
              <a:rPr lang="en-US" sz="2800" i="1" dirty="0">
                <a:ea typeface="Times New Roman" panose="02020603050405020304" pitchFamily="18" charset="0"/>
              </a:rPr>
              <a:t>b</a:t>
            </a:r>
            <a:r>
              <a:rPr lang="en-US" sz="2800" i="1" baseline="-25000" dirty="0">
                <a:ea typeface="Times New Roman" panose="02020603050405020304" pitchFamily="18" charset="0"/>
              </a:rPr>
              <a:t>i</a:t>
            </a:r>
            <a:r>
              <a:rPr lang="en-US" sz="2800" i="1" dirty="0">
                <a:ea typeface="Times New Roman" panose="02020603050405020304" pitchFamily="18" charset="0"/>
              </a:rPr>
              <a:t> </a:t>
            </a:r>
            <a:r>
              <a:rPr lang="en-US" sz="2800" dirty="0" err="1">
                <a:ea typeface="Times New Roman" panose="02020603050405020304" pitchFamily="18" charset="0"/>
              </a:rPr>
              <a:t>koeffitsientlardan</a:t>
            </a:r>
            <a:r>
              <a:rPr lang="en-US" sz="2800" dirty="0">
                <a:ea typeface="Times New Roman" panose="02020603050405020304" pitchFamily="18" charset="0"/>
              </a:rPr>
              <a:t> </a:t>
            </a:r>
            <a:r>
              <a:rPr lang="en-US" sz="2800" dirty="0" err="1">
                <a:ea typeface="Times New Roman" panose="02020603050405020304" pitchFamily="18" charset="0"/>
              </a:rPr>
              <a:t>faqat</a:t>
            </a:r>
            <a:r>
              <a:rPr lang="en-US" sz="2800" dirty="0">
                <a:ea typeface="Times New Roman" panose="02020603050405020304" pitchFamily="18" charset="0"/>
              </a:rPr>
              <a:t> </a:t>
            </a:r>
            <a:r>
              <a:rPr lang="en-US" sz="2800" dirty="0" err="1">
                <a:ea typeface="Times New Roman" panose="02020603050405020304" pitchFamily="18" charset="0"/>
              </a:rPr>
              <a:t>bittasi</a:t>
            </a:r>
            <a:r>
              <a:rPr lang="en-US" sz="2800" dirty="0">
                <a:ea typeface="Times New Roman" panose="02020603050405020304" pitchFamily="18" charset="0"/>
              </a:rPr>
              <a:t> </a:t>
            </a:r>
            <a:r>
              <a:rPr lang="en-US" sz="2800" dirty="0" err="1">
                <a:ea typeface="Times New Roman" panose="02020603050405020304" pitchFamily="18" charset="0"/>
              </a:rPr>
              <a:t>statistik</a:t>
            </a:r>
            <a:r>
              <a:rPr lang="en-US" sz="2800" dirty="0">
                <a:ea typeface="Times New Roman" panose="02020603050405020304" pitchFamily="18" charset="0"/>
              </a:rPr>
              <a:t> </a:t>
            </a:r>
            <a:r>
              <a:rPr lang="en-US" sz="2800" dirty="0" err="1">
                <a:ea typeface="Times New Roman" panose="02020603050405020304" pitchFamily="18" charset="0"/>
              </a:rPr>
              <a:t>ahamiyatga</a:t>
            </a:r>
            <a:r>
              <a:rPr lang="en-US" sz="2800" dirty="0">
                <a:ea typeface="Times New Roman" panose="02020603050405020304" pitchFamily="18" charset="0"/>
              </a:rPr>
              <a:t> </a:t>
            </a:r>
            <a:r>
              <a:rPr lang="en-US" sz="2800" dirty="0" err="1">
                <a:ea typeface="Times New Roman" panose="02020603050405020304" pitchFamily="18" charset="0"/>
              </a:rPr>
              <a:t>ega</a:t>
            </a:r>
            <a:r>
              <a:rPr lang="en-US" sz="2800" dirty="0">
                <a:ea typeface="Times New Roman" panose="02020603050405020304" pitchFamily="18" charset="0"/>
              </a:rPr>
              <a:t> </a:t>
            </a:r>
            <a:r>
              <a:rPr lang="en-US" sz="2800" dirty="0" err="1">
                <a:ea typeface="Times New Roman" panose="02020603050405020304" pitchFamily="18" charset="0"/>
              </a:rPr>
              <a:t>bo’lib</a:t>
            </a:r>
            <a:r>
              <a:rPr lang="en-US" sz="2800" dirty="0">
                <a:ea typeface="Times New Roman" panose="02020603050405020304" pitchFamily="18" charset="0"/>
              </a:rPr>
              <a:t> </a:t>
            </a:r>
            <a:r>
              <a:rPr lang="en-US" sz="2800" dirty="0" err="1">
                <a:ea typeface="Times New Roman" panose="02020603050405020304" pitchFamily="18" charset="0"/>
              </a:rPr>
              <a:t>chiqdi</a:t>
            </a:r>
            <a:r>
              <a:rPr lang="en-US" sz="2800" dirty="0">
                <a:ea typeface="Times New Roman" panose="02020603050405020304" pitchFamily="18" charset="0"/>
              </a:rPr>
              <a:t>: </a:t>
            </a:r>
            <a:r>
              <a:rPr lang="en-US" sz="2800" i="1" dirty="0">
                <a:ea typeface="Times New Roman" panose="02020603050405020304" pitchFamily="18" charset="0"/>
              </a:rPr>
              <a:t>b</a:t>
            </a:r>
            <a:r>
              <a:rPr lang="en-US" sz="2800" i="1" baseline="-25000" dirty="0">
                <a:ea typeface="Times New Roman" panose="02020603050405020304" pitchFamily="18" charset="0"/>
              </a:rPr>
              <a:t>1</a:t>
            </a:r>
            <a:r>
              <a:rPr lang="en-US" sz="2800" dirty="0">
                <a:ea typeface="Times New Roman" panose="02020603050405020304" pitchFamily="18" charset="0"/>
              </a:rPr>
              <a:t>=5,9. </a:t>
            </a:r>
            <a:r>
              <a:rPr lang="en-US" sz="2800" dirty="0" smtClean="0">
                <a:ea typeface="Times New Roman" panose="02020603050405020304" pitchFamily="18" charset="0"/>
              </a:rPr>
              <a:t>                                   </a:t>
            </a:r>
            <a:r>
              <a:rPr lang="en-US" sz="2800" dirty="0" err="1" smtClean="0">
                <a:ea typeface="Times New Roman" panose="02020603050405020304" pitchFamily="18" charset="0"/>
              </a:rPr>
              <a:t>Mn</a:t>
            </a:r>
            <a:r>
              <a:rPr lang="en-US" sz="2800" dirty="0" smtClean="0">
                <a:ea typeface="Times New Roman" panose="02020603050405020304" pitchFamily="18" charset="0"/>
              </a:rPr>
              <a:t>/m</a:t>
            </a:r>
            <a:r>
              <a:rPr lang="en-US" sz="2800" baseline="30000" dirty="0" smtClean="0">
                <a:ea typeface="Times New Roman" panose="02020603050405020304" pitchFamily="18" charset="0"/>
              </a:rPr>
              <a:t>2</a:t>
            </a:r>
            <a:r>
              <a:rPr lang="en-US" sz="2800" dirty="0" smtClean="0">
                <a:ea typeface="Times New Roman" panose="02020603050405020304" pitchFamily="18" charset="0"/>
              </a:rPr>
              <a:t> </a:t>
            </a:r>
            <a:r>
              <a:rPr lang="en-US" sz="2800" dirty="0" err="1">
                <a:ea typeface="Times New Roman" panose="02020603050405020304" pitchFamily="18" charset="0"/>
              </a:rPr>
              <a:t>tavsifning</a:t>
            </a:r>
            <a:r>
              <a:rPr lang="en-US" sz="2800" dirty="0">
                <a:ea typeface="Times New Roman" panose="02020603050405020304" pitchFamily="18" charset="0"/>
              </a:rPr>
              <a:t> </a:t>
            </a:r>
            <a:r>
              <a:rPr lang="en-US" sz="2800" dirty="0" err="1">
                <a:ea typeface="Times New Roman" panose="02020603050405020304" pitchFamily="18" charset="0"/>
              </a:rPr>
              <a:t>tadqiqot</a:t>
            </a:r>
            <a:r>
              <a:rPr lang="en-US" sz="2800" dirty="0">
                <a:ea typeface="Times New Roman" panose="02020603050405020304" pitchFamily="18" charset="0"/>
              </a:rPr>
              <a:t> </a:t>
            </a:r>
            <a:r>
              <a:rPr lang="en-US" sz="2800" dirty="0" err="1">
                <a:ea typeface="Times New Roman" panose="02020603050405020304" pitchFamily="18" charset="0"/>
              </a:rPr>
              <a:t>qilinayotgan</a:t>
            </a:r>
            <a:r>
              <a:rPr lang="en-US" sz="2800" dirty="0">
                <a:ea typeface="Times New Roman" panose="02020603050405020304" pitchFamily="18" charset="0"/>
              </a:rPr>
              <a:t> </a:t>
            </a:r>
            <a:r>
              <a:rPr lang="en-US" sz="2800" dirty="0" err="1">
                <a:ea typeface="Times New Roman" panose="02020603050405020304" pitchFamily="18" charset="0"/>
              </a:rPr>
              <a:t>qotishma</a:t>
            </a:r>
            <a:r>
              <a:rPr lang="en-US" sz="2800" dirty="0">
                <a:ea typeface="Times New Roman" panose="02020603050405020304" pitchFamily="18" charset="0"/>
              </a:rPr>
              <a:t> </a:t>
            </a:r>
            <a:r>
              <a:rPr lang="en-US" sz="2800" dirty="0" err="1">
                <a:ea typeface="Times New Roman" panose="02020603050405020304" pitchFamily="18" charset="0"/>
              </a:rPr>
              <a:t>tarkibiga</a:t>
            </a:r>
            <a:r>
              <a:rPr lang="en-US" sz="2800" dirty="0">
                <a:ea typeface="Times New Roman" panose="02020603050405020304" pitchFamily="18" charset="0"/>
              </a:rPr>
              <a:t> </a:t>
            </a:r>
            <a:r>
              <a:rPr lang="en-US" sz="2800" dirty="0" err="1">
                <a:ea typeface="Times New Roman" panose="02020603050405020304" pitchFamily="18" charset="0"/>
              </a:rPr>
              <a:t>bog’liqligini</a:t>
            </a:r>
            <a:r>
              <a:rPr lang="en-US" sz="2800" dirty="0">
                <a:ea typeface="Times New Roman" panose="02020603050405020304" pitchFamily="18" charset="0"/>
              </a:rPr>
              <a:t> </a:t>
            </a:r>
            <a:r>
              <a:rPr lang="en-US" sz="2800" dirty="0" err="1">
                <a:ea typeface="Times New Roman" panose="02020603050405020304" pitchFamily="18" charset="0"/>
              </a:rPr>
              <a:t>statistik</a:t>
            </a:r>
            <a:r>
              <a:rPr lang="en-US" sz="2800" dirty="0">
                <a:ea typeface="Times New Roman" panose="02020603050405020304" pitchFamily="18" charset="0"/>
              </a:rPr>
              <a:t> </a:t>
            </a:r>
            <a:r>
              <a:rPr lang="en-US" sz="2800" dirty="0" err="1">
                <a:ea typeface="Times New Roman" panose="02020603050405020304" pitchFamily="18" charset="0"/>
              </a:rPr>
              <a:t>ahamiyatli</a:t>
            </a:r>
            <a:r>
              <a:rPr lang="en-US" sz="2800" dirty="0">
                <a:ea typeface="Times New Roman" panose="02020603050405020304" pitchFamily="18" charset="0"/>
              </a:rPr>
              <a:t> </a:t>
            </a:r>
            <a:r>
              <a:rPr lang="en-US" sz="2800" dirty="0" err="1">
                <a:ea typeface="Times New Roman" panose="02020603050405020304" pitchFamily="18" charset="0"/>
              </a:rPr>
              <a:t>ifodalovchi</a:t>
            </a:r>
            <a:r>
              <a:rPr lang="en-US" sz="2800" dirty="0">
                <a:ea typeface="Times New Roman" panose="02020603050405020304" pitchFamily="18" charset="0"/>
              </a:rPr>
              <a:t> model deb </a:t>
            </a:r>
            <a:r>
              <a:rPr lang="en-US" sz="2800" dirty="0" err="1">
                <a:ea typeface="Times New Roman" panose="02020603050405020304" pitchFamily="18" charset="0"/>
              </a:rPr>
              <a:t>ushbuni</a:t>
            </a:r>
            <a:r>
              <a:rPr lang="en-US" sz="2800" dirty="0">
                <a:ea typeface="Times New Roman" panose="02020603050405020304" pitchFamily="18" charset="0"/>
              </a:rPr>
              <a:t> </a:t>
            </a:r>
            <a:r>
              <a:rPr lang="en-US" sz="2800" dirty="0" err="1">
                <a:ea typeface="Times New Roman" panose="02020603050405020304" pitchFamily="18" charset="0"/>
              </a:rPr>
              <a:t>qabul</a:t>
            </a:r>
            <a:r>
              <a:rPr lang="en-US" sz="2800" dirty="0">
                <a:ea typeface="Times New Roman" panose="02020603050405020304" pitchFamily="18" charset="0"/>
              </a:rPr>
              <a:t> </a:t>
            </a:r>
            <a:r>
              <a:rPr lang="en-US" sz="2800" dirty="0" err="1">
                <a:ea typeface="Times New Roman" panose="02020603050405020304" pitchFamily="18" charset="0"/>
              </a:rPr>
              <a:t>qilish</a:t>
            </a:r>
            <a:r>
              <a:rPr lang="en-US" sz="2800" dirty="0">
                <a:ea typeface="Times New Roman" panose="02020603050405020304" pitchFamily="18" charset="0"/>
              </a:rPr>
              <a:t> </a:t>
            </a:r>
            <a:r>
              <a:rPr lang="en-US" sz="2800" dirty="0" err="1">
                <a:ea typeface="Times New Roman" panose="02020603050405020304" pitchFamily="18" charset="0"/>
              </a:rPr>
              <a:t>kerak</a:t>
            </a:r>
            <a:r>
              <a:rPr lang="en-US" sz="2800" dirty="0">
                <a:ea typeface="Times New Roman" panose="02020603050405020304" pitchFamily="18" charset="0"/>
              </a:rPr>
              <a:t>:</a:t>
            </a:r>
            <a:endParaRPr lang="ru-RU" sz="2800" dirty="0"/>
          </a:p>
        </p:txBody>
      </p:sp>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682810192"/>
              </p:ext>
            </p:extLst>
          </p:nvPr>
        </p:nvGraphicFramePr>
        <p:xfrm>
          <a:off x="4859598" y="3443592"/>
          <a:ext cx="2543152" cy="690664"/>
        </p:xfrm>
        <a:graphic>
          <a:graphicData uri="http://schemas.openxmlformats.org/presentationml/2006/ole">
            <mc:AlternateContent xmlns:mc="http://schemas.openxmlformats.org/markup-compatibility/2006">
              <mc:Choice xmlns:v="urn:schemas-microsoft-com:vml" Requires="v">
                <p:oleObj spid="_x0000_s18444" name="Уравнение" r:id="rId3" imgW="647700" imgH="241300" progId="Equation.3">
                  <p:embed/>
                </p:oleObj>
              </mc:Choice>
              <mc:Fallback>
                <p:oleObj name="Уравнение" r:id="rId3" imgW="6477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598" y="3443592"/>
                        <a:ext cx="2543152" cy="690664"/>
                      </a:xfrm>
                      <a:prstGeom prst="rect">
                        <a:avLst/>
                      </a:prstGeom>
                      <a:noFill/>
                    </p:spPr>
                  </p:pic>
                </p:oleObj>
              </mc:Fallback>
            </mc:AlternateContent>
          </a:graphicData>
        </a:graphic>
      </p:graphicFrame>
      <p:sp>
        <p:nvSpPr>
          <p:cNvPr id="10" name="Rectangle 7"/>
          <p:cNvSpPr>
            <a:spLocks noChangeArrowheads="1"/>
          </p:cNvSpPr>
          <p:nvPr/>
        </p:nvSpPr>
        <p:spPr bwMode="auto">
          <a:xfrm>
            <a:off x="2918298" y="511578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340435106"/>
              </p:ext>
            </p:extLst>
          </p:nvPr>
        </p:nvGraphicFramePr>
        <p:xfrm>
          <a:off x="2490281" y="4926025"/>
          <a:ext cx="4325446" cy="668737"/>
        </p:xfrm>
        <a:graphic>
          <a:graphicData uri="http://schemas.openxmlformats.org/presentationml/2006/ole">
            <mc:AlternateContent xmlns:mc="http://schemas.openxmlformats.org/markup-compatibility/2006">
              <mc:Choice xmlns:v="urn:schemas-microsoft-com:vml" Requires="v">
                <p:oleObj spid="_x0000_s18445" name="Уравнение" r:id="rId5" imgW="1485900" imgH="241300" progId="Equation.3">
                  <p:embed/>
                </p:oleObj>
              </mc:Choice>
              <mc:Fallback>
                <p:oleObj name="Уравнение" r:id="rId5" imgW="1485900" imgH="2413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0281" y="4926025"/>
                        <a:ext cx="4325446" cy="668737"/>
                      </a:xfrm>
                      <a:prstGeom prst="rect">
                        <a:avLst/>
                      </a:prstGeom>
                      <a:noFill/>
                    </p:spPr>
                  </p:pic>
                </p:oleObj>
              </mc:Fallback>
            </mc:AlternateContent>
          </a:graphicData>
        </a:graphic>
      </p:graphicFrame>
      <p:sp>
        <p:nvSpPr>
          <p:cNvPr id="12" name="Прямоугольник 11"/>
          <p:cNvSpPr/>
          <p:nvPr/>
        </p:nvSpPr>
        <p:spPr>
          <a:xfrm>
            <a:off x="7324928" y="4965905"/>
            <a:ext cx="878767" cy="461665"/>
          </a:xfrm>
          <a:prstGeom prst="rect">
            <a:avLst/>
          </a:prstGeom>
        </p:spPr>
        <p:txBody>
          <a:bodyPr wrap="none">
            <a:spAutoFit/>
          </a:bodyPr>
          <a:lstStyle/>
          <a:p>
            <a:r>
              <a:rPr lang="en-US" sz="2400" dirty="0">
                <a:ea typeface="Times New Roman" panose="02020603050405020304" pitchFamily="18" charset="0"/>
              </a:rPr>
              <a:t>(1.30)</a:t>
            </a:r>
            <a:endParaRPr lang="ru-RU" sz="2400" dirty="0"/>
          </a:p>
        </p:txBody>
      </p:sp>
    </p:spTree>
    <p:extLst>
      <p:ext uri="{BB962C8B-B14F-4D97-AF65-F5344CB8AC3E}">
        <p14:creationId xmlns:p14="http://schemas.microsoft.com/office/powerpoint/2010/main" val="3988914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4"/>
          <p:cNvSpPr>
            <a:spLocks noChangeArrowheads="1"/>
          </p:cNvSpPr>
          <p:nvPr/>
        </p:nvSpPr>
        <p:spPr bwMode="auto">
          <a:xfrm>
            <a:off x="0" y="133814"/>
            <a:ext cx="2269679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25294" y="452138"/>
            <a:ext cx="10807429" cy="3539430"/>
          </a:xfrm>
          <a:prstGeom prst="rect">
            <a:avLst/>
          </a:prstGeom>
        </p:spPr>
        <p:txBody>
          <a:bodyPr wrap="square">
            <a:spAutoFit/>
          </a:bodyPr>
          <a:lstStyle/>
          <a:p>
            <a:pPr algn="just">
              <a:spcAft>
                <a:spcPts val="0"/>
              </a:spcAft>
            </a:pPr>
            <a:r>
              <a:rPr lang="en-US" sz="2800" dirty="0" err="1">
                <a:ea typeface="Times New Roman" panose="02020603050405020304" pitchFamily="18" charset="0"/>
                <a:cs typeface="Times New Roman" panose="02020603050405020304" pitchFamily="18" charset="0"/>
              </a:rPr>
              <a:t>Tekshirishlar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ko’rsatishicha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a:t>
            </a:r>
            <a:r>
              <a:rPr lang="en-US" sz="2800" dirty="0">
                <a:ea typeface="Times New Roman" panose="02020603050405020304" pitchFamily="18" charset="0"/>
                <a:cs typeface="Times New Roman" panose="02020603050405020304" pitchFamily="18" charset="0"/>
              </a:rPr>
              <a:t> model </a:t>
            </a:r>
            <a:r>
              <a:rPr lang="en-US" sz="2800" dirty="0" err="1">
                <a:ea typeface="Times New Roman" panose="02020603050405020304" pitchFamily="18" charset="0"/>
                <a:cs typeface="Times New Roman" panose="02020603050405020304" pitchFamily="18" charset="0"/>
              </a:rPr>
              <a:t>adekvat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modeldan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chiqib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xulosa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qilish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mumkin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tekshirilayotgan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qotishmaning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mustahkamligi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faqat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qotishmadagi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rux</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miqdorini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o’zgartirish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o’zgaradi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bunda</a:t>
            </a:r>
            <a:r>
              <a:rPr lang="en-US" sz="2800" dirty="0">
                <a:ea typeface="Times New Roman" panose="02020603050405020304" pitchFamily="18" charset="0"/>
                <a:cs typeface="Times New Roman" panose="02020603050405020304" pitchFamily="18" charset="0"/>
              </a:rPr>
              <a:t> </a:t>
            </a:r>
            <a:r>
              <a:rPr lang="en-US" sz="2800" i="1" dirty="0">
                <a:ea typeface="Times New Roman" panose="02020603050405020304" pitchFamily="18" charset="0"/>
                <a:cs typeface="Times New Roman" panose="02020603050405020304" pitchFamily="18" charset="0"/>
                <a:sym typeface="Symbol" panose="05050102010706020507" pitchFamily="18" charset="2"/>
              </a:rPr>
              <a:t></a:t>
            </a:r>
            <a:r>
              <a:rPr lang="en-US" sz="2800" i="1" baseline="-25000" dirty="0">
                <a:ea typeface="Times New Roman" panose="02020603050405020304" pitchFamily="18" charset="0"/>
                <a:cs typeface="Times New Roman" panose="02020603050405020304" pitchFamily="18" charset="0"/>
              </a:rPr>
              <a:t>v</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oshirish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qotishmadagi</a:t>
            </a:r>
            <a:r>
              <a:rPr lang="en-US" sz="2800" dirty="0">
                <a:ea typeface="Times New Roman" panose="02020603050405020304" pitchFamily="18" charset="0"/>
                <a:cs typeface="Times New Roman" panose="02020603050405020304" pitchFamily="18" charset="0"/>
              </a:rPr>
              <a:t> Zn </a:t>
            </a:r>
            <a:r>
              <a:rPr lang="en-US" sz="2800" dirty="0" err="1">
                <a:ea typeface="Times New Roman" panose="02020603050405020304" pitchFamily="18" charset="0"/>
                <a:cs typeface="Times New Roman" panose="02020603050405020304" pitchFamily="18" charset="0"/>
              </a:rPr>
              <a:t>miqdori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oshirilishi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kerak</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algn="just">
              <a:spcAft>
                <a:spcPts val="0"/>
              </a:spcAft>
            </a:pPr>
            <a:r>
              <a:rPr lang="en-US" sz="2800" dirty="0" err="1">
                <a:ea typeface="Times New Roman" panose="02020603050405020304" pitchFamily="18" charset="0"/>
                <a:cs typeface="Times New Roman" panose="02020603050405020304" pitchFamily="18" charset="0"/>
              </a:rPr>
              <a:t>SHunga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o’xshash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bilan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materialning</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tavsiflari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modellar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tavsiflarning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qotishmadagi</a:t>
            </a:r>
            <a:r>
              <a:rPr lang="en-US" sz="2800" dirty="0">
                <a:ea typeface="Times New Roman" panose="02020603050405020304" pitchFamily="18" charset="0"/>
                <a:cs typeface="Times New Roman" panose="02020603050405020304" pitchFamily="18" charset="0"/>
              </a:rPr>
              <a:t> Zn, Mg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Cu  </a:t>
            </a:r>
            <a:r>
              <a:rPr lang="en-US" sz="2800" dirty="0" err="1">
                <a:ea typeface="Times New Roman" panose="02020603050405020304" pitchFamily="18" charset="0"/>
                <a:cs typeface="Times New Roman" panose="02020603050405020304" pitchFamily="18" charset="0"/>
              </a:rPr>
              <a:t>miqdoriga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bog’liqligini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adekvat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ifodalovchi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tenglamalar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ko’rinishga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ega</a:t>
            </a:r>
            <a:r>
              <a:rPr lang="en-US" sz="2800" dirty="0">
                <a:ea typeface="Times New Roman" panose="02020603050405020304" pitchFamily="18" charset="0"/>
                <a:cs typeface="Times New Roman" panose="02020603050405020304" pitchFamily="18" charset="0"/>
              </a:rPr>
              <a:t>:</a:t>
            </a:r>
            <a:endParaRPr lang="ru-RU" sz="2800" dirty="0">
              <a:effectLst/>
              <a:ea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978150331"/>
              </p:ext>
            </p:extLst>
          </p:nvPr>
        </p:nvGraphicFramePr>
        <p:xfrm>
          <a:off x="2251257" y="4050083"/>
          <a:ext cx="3844743" cy="716321"/>
        </p:xfrm>
        <a:graphic>
          <a:graphicData uri="http://schemas.openxmlformats.org/presentationml/2006/ole">
            <mc:AlternateContent xmlns:mc="http://schemas.openxmlformats.org/markup-compatibility/2006">
              <mc:Choice xmlns:v="urn:schemas-microsoft-com:vml" Requires="v">
                <p:oleObj spid="_x0000_s19463" name="Уравнение" r:id="rId3" imgW="1422400" imgH="266700" progId="Equation.3">
                  <p:embed/>
                </p:oleObj>
              </mc:Choice>
              <mc:Fallback>
                <p:oleObj name="Уравнение" r:id="rId3" imgW="1422400" imgH="266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1257" y="4050083"/>
                        <a:ext cx="3844743" cy="716321"/>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4289133981"/>
              </p:ext>
            </p:extLst>
          </p:nvPr>
        </p:nvGraphicFramePr>
        <p:xfrm>
          <a:off x="1386000" y="4824919"/>
          <a:ext cx="4710000" cy="583660"/>
        </p:xfrm>
        <a:graphic>
          <a:graphicData uri="http://schemas.openxmlformats.org/presentationml/2006/ole">
            <mc:AlternateContent xmlns:mc="http://schemas.openxmlformats.org/markup-compatibility/2006">
              <mc:Choice xmlns:v="urn:schemas-microsoft-com:vml" Requires="v">
                <p:oleObj spid="_x0000_s19464" name="Уравнение" r:id="rId5" imgW="1930400" imgH="241300" progId="Equation.3">
                  <p:embed/>
                </p:oleObj>
              </mc:Choice>
              <mc:Fallback>
                <p:oleObj name="Уравнение" r:id="rId5" imgW="19304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6000" y="4824919"/>
                        <a:ext cx="4710000" cy="583660"/>
                      </a:xfrm>
                      <a:prstGeom prst="rect">
                        <a:avLst/>
                      </a:prstGeom>
                      <a:noFill/>
                    </p:spPr>
                  </p:pic>
                </p:oleObj>
              </mc:Fallback>
            </mc:AlternateContent>
          </a:graphicData>
        </a:graphic>
      </p:graphicFrame>
      <p:sp>
        <p:nvSpPr>
          <p:cNvPr id="8" name="Прямоугольник 7"/>
          <p:cNvSpPr/>
          <p:nvPr/>
        </p:nvSpPr>
        <p:spPr>
          <a:xfrm>
            <a:off x="6876758" y="4120908"/>
            <a:ext cx="981359" cy="1261884"/>
          </a:xfrm>
          <a:prstGeom prst="rect">
            <a:avLst/>
          </a:prstGeom>
        </p:spPr>
        <p:txBody>
          <a:bodyPr wrap="none">
            <a:spAutoFit/>
          </a:bodyPr>
          <a:lstStyle/>
          <a:p>
            <a:r>
              <a:rPr lang="en-US" sz="2800" dirty="0">
                <a:ea typeface="Times New Roman" panose="02020603050405020304" pitchFamily="18" charset="0"/>
              </a:rPr>
              <a:t>(1.31</a:t>
            </a:r>
            <a:r>
              <a:rPr lang="en-US" sz="2800" dirty="0" smtClean="0">
                <a:ea typeface="Times New Roman" panose="02020603050405020304" pitchFamily="18" charset="0"/>
              </a:rPr>
              <a:t>)</a:t>
            </a:r>
          </a:p>
          <a:p>
            <a:endParaRPr lang="en-US" sz="2000" dirty="0"/>
          </a:p>
          <a:p>
            <a:r>
              <a:rPr lang="en-US" sz="2800" dirty="0" smtClean="0"/>
              <a:t>(1.32)</a:t>
            </a:r>
            <a:endParaRPr lang="ru-RU" sz="2800" dirty="0"/>
          </a:p>
        </p:txBody>
      </p:sp>
    </p:spTree>
    <p:extLst>
      <p:ext uri="{BB962C8B-B14F-4D97-AF65-F5344CB8AC3E}">
        <p14:creationId xmlns:p14="http://schemas.microsoft.com/office/powerpoint/2010/main" val="1675448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9583" y="1616905"/>
            <a:ext cx="10396882" cy="1151965"/>
          </a:xfrm>
        </p:spPr>
        <p:txBody>
          <a:bodyPr>
            <a:noAutofit/>
          </a:bodyPr>
          <a:lstStyle/>
          <a:p>
            <a:pPr algn="ctr"/>
            <a:r>
              <a:rPr lang="en-US" sz="4000" dirty="0"/>
              <a:t>3.	QOTISHMADAGI ELEMENTLAR MIQDORINI TAHLIL QILISH</a:t>
            </a:r>
            <a:endParaRPr lang="ru-RU" sz="4000" dirty="0"/>
          </a:p>
        </p:txBody>
      </p:sp>
    </p:spTree>
    <p:extLst>
      <p:ext uri="{BB962C8B-B14F-4D97-AF65-F5344CB8AC3E}">
        <p14:creationId xmlns:p14="http://schemas.microsoft.com/office/powerpoint/2010/main" val="35432563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5635256"/>
            <a:ext cx="11271363" cy="669852"/>
          </a:xfrm>
          <a:prstGeom prst="rect">
            <a:avLst/>
          </a:prstGeom>
        </p:spPr>
      </p:pic>
      <p:graphicFrame>
        <p:nvGraphicFramePr>
          <p:cNvPr id="5" name="Таблица 4"/>
          <p:cNvGraphicFramePr>
            <a:graphicFrameLocks noGrp="1"/>
          </p:cNvGraphicFramePr>
          <p:nvPr>
            <p:extLst>
              <p:ext uri="{D42A27DB-BD31-4B8C-83A1-F6EECF244321}">
                <p14:modId xmlns:p14="http://schemas.microsoft.com/office/powerpoint/2010/main" val="1149645164"/>
              </p:ext>
            </p:extLst>
          </p:nvPr>
        </p:nvGraphicFramePr>
        <p:xfrm>
          <a:off x="446567" y="87188"/>
          <a:ext cx="10653824" cy="5440680"/>
        </p:xfrm>
        <a:graphic>
          <a:graphicData uri="http://schemas.openxmlformats.org/drawingml/2006/table">
            <a:tbl>
              <a:tblPr/>
              <a:tblGrid>
                <a:gridCol w="1205294"/>
                <a:gridCol w="1855789"/>
                <a:gridCol w="2015687"/>
                <a:gridCol w="1893339"/>
                <a:gridCol w="1812180"/>
                <a:gridCol w="1871535"/>
              </a:tblGrid>
              <a:tr h="318226">
                <a:tc>
                  <a:txBody>
                    <a:bodyPr/>
                    <a:lstStyle/>
                    <a:p>
                      <a:pPr algn="ctr">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Zn,%</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Mg,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18226">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rPr>
                        <a:t> </a:t>
                      </a: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3,5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3,0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2,5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2,0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1,5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4679">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7,5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=622</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=8</a:t>
                      </a:r>
                      <a:r>
                        <a:rPr lang="en-US" sz="2100">
                          <a:effectLst/>
                          <a:latin typeface="+mn-lt"/>
                          <a:ea typeface="Times New Roman" panose="02020603050405020304" pitchFamily="18" charset="0"/>
                          <a:cs typeface="Times New Roman" panose="02020603050405020304" pitchFamily="18" charset="0"/>
                        </a:rPr>
                        <a:t>,</a:t>
                      </a:r>
                      <a:r>
                        <a:rPr lang="ru-RU" sz="2100">
                          <a:effectLst/>
                          <a:latin typeface="+mn-lt"/>
                          <a:ea typeface="Times New Roman" panose="02020603050405020304" pitchFamily="18" charset="0"/>
                          <a:cs typeface="Times New Roman" panose="02020603050405020304" pitchFamily="18" charset="0"/>
                        </a:rPr>
                        <a:t>6</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=25,38</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=622</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10,0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=27,48</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=622</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11,4</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=29,58</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=622</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12,8</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=31,68</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=622</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14,1</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=33,78</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4679">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8,0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a:t>
                      </a:r>
                      <a:r>
                        <a:rPr lang="en-US" sz="2100">
                          <a:effectLst/>
                          <a:latin typeface="+mn-lt"/>
                          <a:ea typeface="Times New Roman" panose="02020603050405020304" pitchFamily="18" charset="0"/>
                          <a:cs typeface="Times New Roman" panose="02020603050405020304" pitchFamily="18" charset="0"/>
                        </a:rPr>
                        <a:t>8</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=8</a:t>
                      </a:r>
                      <a:r>
                        <a:rPr lang="en-US" sz="2100">
                          <a:effectLst/>
                          <a:latin typeface="+mn-lt"/>
                          <a:ea typeface="Times New Roman" panose="02020603050405020304" pitchFamily="18" charset="0"/>
                          <a:cs typeface="Times New Roman" panose="02020603050405020304" pitchFamily="18" charset="0"/>
                        </a:rPr>
                        <a:t>,</a:t>
                      </a:r>
                      <a:r>
                        <a:rPr lang="ru-RU" sz="2100">
                          <a:effectLst/>
                          <a:latin typeface="+mn-lt"/>
                          <a:ea typeface="Times New Roman" panose="02020603050405020304" pitchFamily="18" charset="0"/>
                          <a:cs typeface="Times New Roman" panose="02020603050405020304" pitchFamily="18" charset="0"/>
                        </a:rPr>
                        <a:t>6</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=21,4</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a:t>
                      </a:r>
                      <a:r>
                        <a:rPr lang="en-US" sz="2100">
                          <a:effectLst/>
                          <a:latin typeface="+mn-lt"/>
                          <a:ea typeface="Times New Roman" panose="02020603050405020304" pitchFamily="18" charset="0"/>
                          <a:cs typeface="Times New Roman" panose="02020603050405020304" pitchFamily="18" charset="0"/>
                        </a:rPr>
                        <a:t>8</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10,0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=23,5</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a:t>
                      </a:r>
                      <a:r>
                        <a:rPr lang="en-US" sz="2100">
                          <a:effectLst/>
                          <a:latin typeface="+mn-lt"/>
                          <a:ea typeface="Times New Roman" panose="02020603050405020304" pitchFamily="18" charset="0"/>
                          <a:cs typeface="Times New Roman" panose="02020603050405020304" pitchFamily="18" charset="0"/>
                        </a:rPr>
                        <a:t>8</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11,4</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=25,6</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a:t>
                      </a:r>
                      <a:r>
                        <a:rPr lang="en-US" sz="2100">
                          <a:effectLst/>
                          <a:latin typeface="+mn-lt"/>
                          <a:ea typeface="Times New Roman" panose="02020603050405020304" pitchFamily="18" charset="0"/>
                          <a:cs typeface="Times New Roman" panose="02020603050405020304" pitchFamily="18" charset="0"/>
                        </a:rPr>
                        <a:t>8</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12,</a:t>
                      </a:r>
                      <a:r>
                        <a:rPr lang="ru-RU" sz="2100">
                          <a:effectLst/>
                          <a:latin typeface="+mn-lt"/>
                          <a:ea typeface="Times New Roman" panose="02020603050405020304" pitchFamily="18" charset="0"/>
                          <a:cs typeface="Times New Roman" panose="02020603050405020304" pitchFamily="18" charset="0"/>
                        </a:rPr>
                        <a:t>8</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=27,7</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=62</a:t>
                      </a:r>
                      <a:r>
                        <a:rPr lang="en-US" sz="2100">
                          <a:effectLst/>
                          <a:latin typeface="+mn-lt"/>
                          <a:ea typeface="Times New Roman" panose="02020603050405020304" pitchFamily="18" charset="0"/>
                          <a:cs typeface="Times New Roman" panose="02020603050405020304" pitchFamily="18" charset="0"/>
                        </a:rPr>
                        <a:t>8</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14,1</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=29,6</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4679">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8,5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33</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8,</a:t>
                      </a:r>
                      <a:r>
                        <a:rPr lang="ru-RU" sz="2100">
                          <a:effectLst/>
                          <a:latin typeface="+mn-lt"/>
                          <a:ea typeface="Times New Roman" panose="02020603050405020304" pitchFamily="18" charset="0"/>
                          <a:cs typeface="Times New Roman" panose="02020603050405020304" pitchFamily="18" charset="0"/>
                        </a:rPr>
                        <a:t>6</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=17,42</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33</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10,0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=19,52</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33</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11,4</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=21,62</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33</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12,</a:t>
                      </a:r>
                      <a:r>
                        <a:rPr lang="ru-RU" sz="2100">
                          <a:effectLst/>
                          <a:latin typeface="+mn-lt"/>
                          <a:ea typeface="Times New Roman" panose="02020603050405020304" pitchFamily="18" charset="0"/>
                          <a:cs typeface="Times New Roman" panose="02020603050405020304" pitchFamily="18" charset="0"/>
                        </a:rPr>
                        <a:t>8</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=23,72</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33</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14,1 </a:t>
                      </a: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=25,82</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4679">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9,0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=8</a:t>
                      </a:r>
                      <a:r>
                        <a:rPr lang="en-US" sz="2100">
                          <a:effectLst/>
                          <a:latin typeface="+mn-lt"/>
                          <a:ea typeface="Times New Roman" panose="02020603050405020304" pitchFamily="18" charset="0"/>
                          <a:cs typeface="Times New Roman" panose="02020603050405020304" pitchFamily="18" charset="0"/>
                        </a:rPr>
                        <a:t>,</a:t>
                      </a:r>
                      <a:r>
                        <a:rPr lang="ru-RU" sz="2100">
                          <a:effectLst/>
                          <a:latin typeface="+mn-lt"/>
                          <a:ea typeface="Times New Roman" panose="02020603050405020304" pitchFamily="18" charset="0"/>
                          <a:cs typeface="Times New Roman" panose="02020603050405020304" pitchFamily="18" charset="0"/>
                        </a:rPr>
                        <a:t>6</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=13,44</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10,0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=15,54</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11,4</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=17,64</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12,</a:t>
                      </a:r>
                      <a:r>
                        <a:rPr lang="ru-RU" sz="2100">
                          <a:effectLst/>
                          <a:latin typeface="+mn-lt"/>
                          <a:ea typeface="Times New Roman" panose="02020603050405020304" pitchFamily="18" charset="0"/>
                          <a:cs typeface="Times New Roman" panose="02020603050405020304" pitchFamily="18" charset="0"/>
                        </a:rPr>
                        <a:t>8</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=19,74</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14,1</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=21,84</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4679">
                <a:tc>
                  <a:txBody>
                    <a:bodyPr/>
                    <a:lstStyle/>
                    <a:p>
                      <a:pPr algn="just">
                        <a:lnSpc>
                          <a:spcPct val="100000"/>
                        </a:lnSpc>
                        <a:spcAft>
                          <a:spcPts val="0"/>
                        </a:spcAft>
                      </a:pPr>
                      <a:r>
                        <a:rPr lang="en-US" sz="2100">
                          <a:effectLst/>
                          <a:latin typeface="+mn-lt"/>
                          <a:ea typeface="Times New Roman" panose="02020603050405020304" pitchFamily="18" charset="0"/>
                          <a:cs typeface="Times New Roman" panose="02020603050405020304" pitchFamily="18" charset="0"/>
                        </a:rPr>
                        <a:t>9,5 </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46</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=8</a:t>
                      </a:r>
                      <a:r>
                        <a:rPr lang="en-US" sz="2100">
                          <a:effectLst/>
                          <a:latin typeface="+mn-lt"/>
                          <a:ea typeface="Times New Roman" panose="02020603050405020304" pitchFamily="18" charset="0"/>
                          <a:cs typeface="Times New Roman" panose="02020603050405020304" pitchFamily="18" charset="0"/>
                        </a:rPr>
                        <a:t>,</a:t>
                      </a:r>
                      <a:r>
                        <a:rPr lang="ru-RU" sz="2100">
                          <a:effectLst/>
                          <a:latin typeface="+mn-lt"/>
                          <a:ea typeface="Times New Roman" panose="02020603050405020304" pitchFamily="18" charset="0"/>
                          <a:cs typeface="Times New Roman" panose="02020603050405020304" pitchFamily="18" charset="0"/>
                        </a:rPr>
                        <a:t>6</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=9,46</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46</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10,0</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=11,56</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46</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11,4</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=13,66</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a:effectLst/>
                          <a:latin typeface="+mn-lt"/>
                          <a:ea typeface="Times New Roman" panose="02020603050405020304" pitchFamily="18" charset="0"/>
                          <a:cs typeface="Times New Roman" panose="02020603050405020304" pitchFamily="18" charset="0"/>
                        </a:rPr>
                        <a:t>v</a:t>
                      </a:r>
                      <a:r>
                        <a:rPr lang="ru-RU" sz="2100">
                          <a:effectLst/>
                          <a:latin typeface="+mn-lt"/>
                          <a:ea typeface="Times New Roman" panose="02020603050405020304" pitchFamily="18" charset="0"/>
                          <a:cs typeface="Times New Roman" panose="02020603050405020304" pitchFamily="18" charset="0"/>
                        </a:rPr>
                        <a:t>=6</a:t>
                      </a:r>
                      <a:r>
                        <a:rPr lang="en-US" sz="2100">
                          <a:effectLst/>
                          <a:latin typeface="+mn-lt"/>
                          <a:ea typeface="Times New Roman" panose="02020603050405020304" pitchFamily="18" charset="0"/>
                          <a:cs typeface="Times New Roman" panose="02020603050405020304" pitchFamily="18" charset="0"/>
                        </a:rPr>
                        <a:t>46</a:t>
                      </a:r>
                      <a:endParaRPr lang="ru-RU" sz="210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a:effectLst/>
                          <a:latin typeface="+mn-lt"/>
                          <a:ea typeface="Times New Roman" panose="02020603050405020304" pitchFamily="18" charset="0"/>
                          <a:cs typeface="Times New Roman" panose="02020603050405020304" pitchFamily="18" charset="0"/>
                        </a:rPr>
                        <a:t>=</a:t>
                      </a:r>
                      <a:r>
                        <a:rPr lang="en-US" sz="2100">
                          <a:effectLst/>
                          <a:latin typeface="+mn-lt"/>
                          <a:ea typeface="Times New Roman" panose="02020603050405020304" pitchFamily="18" charset="0"/>
                          <a:cs typeface="Times New Roman" panose="02020603050405020304" pitchFamily="18" charset="0"/>
                        </a:rPr>
                        <a:t>12,</a:t>
                      </a:r>
                      <a:r>
                        <a:rPr lang="ru-RU" sz="2100">
                          <a:effectLst/>
                          <a:latin typeface="+mn-lt"/>
                          <a:ea typeface="Times New Roman" panose="02020603050405020304" pitchFamily="18" charset="0"/>
                          <a:cs typeface="Times New Roman" panose="02020603050405020304" pitchFamily="18" charset="0"/>
                        </a:rPr>
                        <a:t>8</a:t>
                      </a:r>
                    </a:p>
                    <a:p>
                      <a:pPr algn="just">
                        <a:lnSpc>
                          <a:spcPct val="100000"/>
                        </a:lnSpc>
                        <a:spcAft>
                          <a:spcPts val="0"/>
                        </a:spcAft>
                      </a:pPr>
                      <a:r>
                        <a:rPr lang="ru-RU" sz="210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a:effectLst/>
                          <a:latin typeface="+mn-lt"/>
                          <a:ea typeface="Times New Roman" panose="02020603050405020304" pitchFamily="18" charset="0"/>
                          <a:cs typeface="Times New Roman" panose="02020603050405020304" pitchFamily="18" charset="0"/>
                        </a:rPr>
                        <a:t>=15,76</a:t>
                      </a:r>
                      <a:endParaRPr lang="ru-RU" sz="210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ru-RU" sz="2100" dirty="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baseline="-25000" dirty="0">
                          <a:effectLst/>
                          <a:latin typeface="+mn-lt"/>
                          <a:ea typeface="Times New Roman" panose="02020603050405020304" pitchFamily="18" charset="0"/>
                          <a:cs typeface="Times New Roman" panose="02020603050405020304" pitchFamily="18" charset="0"/>
                        </a:rPr>
                        <a:t>v</a:t>
                      </a:r>
                      <a:r>
                        <a:rPr lang="ru-RU" sz="2100" dirty="0">
                          <a:effectLst/>
                          <a:latin typeface="+mn-lt"/>
                          <a:ea typeface="Times New Roman" panose="02020603050405020304" pitchFamily="18" charset="0"/>
                          <a:cs typeface="Times New Roman" panose="02020603050405020304" pitchFamily="18" charset="0"/>
                        </a:rPr>
                        <a:t>=6</a:t>
                      </a:r>
                      <a:r>
                        <a:rPr lang="en-US" sz="2100" dirty="0">
                          <a:effectLst/>
                          <a:latin typeface="+mn-lt"/>
                          <a:ea typeface="Times New Roman" panose="02020603050405020304" pitchFamily="18" charset="0"/>
                          <a:cs typeface="Times New Roman" panose="02020603050405020304" pitchFamily="18" charset="0"/>
                        </a:rPr>
                        <a:t>46</a:t>
                      </a:r>
                      <a:endParaRPr lang="ru-RU" sz="21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dirty="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ru-RU" sz="2100" dirty="0">
                          <a:effectLst/>
                          <a:latin typeface="+mn-lt"/>
                          <a:ea typeface="Times New Roman" panose="02020603050405020304" pitchFamily="18" charset="0"/>
                          <a:cs typeface="Times New Roman" panose="02020603050405020304" pitchFamily="18" charset="0"/>
                        </a:rPr>
                        <a:t>=</a:t>
                      </a:r>
                      <a:r>
                        <a:rPr lang="en-US" sz="2100" dirty="0">
                          <a:effectLst/>
                          <a:latin typeface="+mn-lt"/>
                          <a:ea typeface="Times New Roman" panose="02020603050405020304" pitchFamily="18" charset="0"/>
                          <a:cs typeface="Times New Roman" panose="02020603050405020304" pitchFamily="18" charset="0"/>
                        </a:rPr>
                        <a:t>14,1</a:t>
                      </a:r>
                      <a:endParaRPr lang="ru-RU" sz="2100" dirty="0">
                        <a:effectLst/>
                        <a:latin typeface="+mn-lt"/>
                        <a:ea typeface="Times New Roman" panose="02020603050405020304" pitchFamily="18" charset="0"/>
                        <a:cs typeface="Times New Roman" panose="02020603050405020304" pitchFamily="18" charset="0"/>
                      </a:endParaRPr>
                    </a:p>
                    <a:p>
                      <a:pPr algn="just">
                        <a:lnSpc>
                          <a:spcPct val="100000"/>
                        </a:lnSpc>
                        <a:spcAft>
                          <a:spcPts val="0"/>
                        </a:spcAft>
                      </a:pPr>
                      <a:r>
                        <a:rPr lang="ru-RU" sz="2100" dirty="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100" dirty="0">
                          <a:effectLst/>
                          <a:latin typeface="+mn-lt"/>
                          <a:ea typeface="Times New Roman" panose="02020603050405020304" pitchFamily="18" charset="0"/>
                          <a:cs typeface="Times New Roman" panose="02020603050405020304" pitchFamily="18" charset="0"/>
                        </a:rPr>
                        <a:t>=17,86</a:t>
                      </a:r>
                      <a:endParaRPr lang="ru-RU" sz="2100" dirty="0">
                        <a:effectLst/>
                        <a:latin typeface="+mn-lt"/>
                        <a:ea typeface="Times New Roman" panose="02020603050405020304" pitchFamily="18" charset="0"/>
                        <a:cs typeface="Times New Roman" panose="02020603050405020304" pitchFamily="18" charset="0"/>
                      </a:endParaRPr>
                    </a:p>
                  </a:txBody>
                  <a:tcPr marL="41742" marR="417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66305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p:cNvSpPr/>
          <p:nvPr/>
        </p:nvSpPr>
        <p:spPr>
          <a:xfrm>
            <a:off x="596631" y="494835"/>
            <a:ext cx="10765276" cy="4832092"/>
          </a:xfrm>
          <a:prstGeom prst="rect">
            <a:avLst/>
          </a:prstGeom>
        </p:spPr>
        <p:txBody>
          <a:bodyPr wrap="square">
            <a:spAutoFit/>
          </a:bodyPr>
          <a:lstStyle/>
          <a:p>
            <a:pPr algn="just">
              <a:spcAft>
                <a:spcPts val="0"/>
              </a:spcAft>
            </a:pPr>
            <a:r>
              <a:rPr lang="ru-RU" sz="2800" dirty="0" smtClean="0">
                <a:ea typeface="Times New Roman" panose="02020603050405020304" pitchFamily="18" charset="0"/>
                <a:cs typeface="Times New Roman" panose="02020603050405020304" pitchFamily="18" charset="0"/>
              </a:rPr>
              <a:t>BUNDAN KO’RINADIKI, QOTISHMADA RUHNING MIQDORINI OSHISHI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DARAJASIGA (STATISTIK AHAMIYATLI) TA’SIR KO’RSATMAYDI VA MATERIALNING KO’NDALANG TORAYISHINI BIR OZ KAMAYTIRADI. KO’RILAYOTGAN QOTISHMADAGI MAGNIY MIQDORINI O’ZGARTIRISH HISOBIGA UNING PLASTIK XOSSALARI OSHIRILISHI MUMKIN.</a:t>
            </a:r>
          </a:p>
          <a:p>
            <a:pPr algn="just">
              <a:spcAft>
                <a:spcPts val="0"/>
              </a:spcAft>
            </a:pPr>
            <a:r>
              <a:rPr lang="ru-RU" sz="2800" dirty="0" smtClean="0">
                <a:ea typeface="Times New Roman" panose="02020603050405020304" pitchFamily="18" charset="0"/>
                <a:cs typeface="Times New Roman" panose="02020603050405020304" pitchFamily="18" charset="0"/>
              </a:rPr>
              <a:t>QOTISHMADAGI </a:t>
            </a:r>
            <a:r>
              <a:rPr lang="en-US" sz="2800" dirty="0" smtClean="0">
                <a:ea typeface="Times New Roman" panose="02020603050405020304" pitchFamily="18" charset="0"/>
                <a:cs typeface="Times New Roman" panose="02020603050405020304" pitchFamily="18" charset="0"/>
              </a:rPr>
              <a:t>ZN </a:t>
            </a:r>
            <a:r>
              <a:rPr lang="ru-RU" sz="2800" dirty="0" smtClean="0">
                <a:ea typeface="Times New Roman" panose="02020603050405020304" pitchFamily="18" charset="0"/>
                <a:cs typeface="Times New Roman" panose="02020603050405020304" pitchFamily="18" charset="0"/>
              </a:rPr>
              <a:t>VA </a:t>
            </a:r>
            <a:r>
              <a:rPr lang="en-US" sz="2800" dirty="0" smtClean="0">
                <a:ea typeface="Times New Roman" panose="02020603050405020304" pitchFamily="18" charset="0"/>
                <a:cs typeface="Times New Roman" panose="02020603050405020304" pitchFamily="18" charset="0"/>
              </a:rPr>
              <a:t>MG </a:t>
            </a:r>
            <a:r>
              <a:rPr lang="ru-RU" sz="2800" dirty="0" smtClean="0">
                <a:ea typeface="Times New Roman" panose="02020603050405020304" pitchFamily="18" charset="0"/>
                <a:cs typeface="Times New Roman" panose="02020603050405020304" pitchFamily="18" charset="0"/>
              </a:rPr>
              <a:t>MIQDORINI BIR VAQTDA O’ZGARTIRIB, KATTA MUSTAHKAMLIK VA PLASTIKLIKKA EGA QOTISHMA OLISHIMIZ MUMKIN. QOTISHMADA </a:t>
            </a:r>
            <a:r>
              <a:rPr lang="en-US" sz="2800" dirty="0" smtClean="0">
                <a:ea typeface="Times New Roman" panose="02020603050405020304" pitchFamily="18" charset="0"/>
                <a:cs typeface="Times New Roman" panose="02020603050405020304" pitchFamily="18" charset="0"/>
              </a:rPr>
              <a:t>ZN </a:t>
            </a:r>
            <a:r>
              <a:rPr lang="ru-RU" sz="2800" dirty="0" smtClean="0">
                <a:ea typeface="Times New Roman" panose="02020603050405020304" pitchFamily="18" charset="0"/>
                <a:cs typeface="Times New Roman" panose="02020603050405020304" pitchFamily="18" charset="0"/>
              </a:rPr>
              <a:t>VA </a:t>
            </a:r>
            <a:r>
              <a:rPr lang="en-US" sz="2800" dirty="0" smtClean="0">
                <a:ea typeface="Times New Roman" panose="02020603050405020304" pitchFamily="18" charset="0"/>
                <a:cs typeface="Times New Roman" panose="02020603050405020304" pitchFamily="18" charset="0"/>
              </a:rPr>
              <a:t>MG </a:t>
            </a:r>
            <a:r>
              <a:rPr lang="ru-RU" sz="2800" dirty="0" smtClean="0">
                <a:ea typeface="Times New Roman" panose="02020603050405020304" pitchFamily="18" charset="0"/>
                <a:cs typeface="Times New Roman" panose="02020603050405020304" pitchFamily="18" charset="0"/>
              </a:rPr>
              <a:t>O’ZGARGANDA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baseline="-25000" dirty="0" smtClean="0">
                <a:ea typeface="Times New Roman" panose="02020603050405020304" pitchFamily="18" charset="0"/>
                <a:cs typeface="Times New Roman" panose="02020603050405020304" pitchFamily="18" charset="0"/>
              </a:rPr>
              <a:t>V</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rPr>
              <a:t>XOSSALARNING OSHISHI SAMARASI KATTALIGINI VA </a:t>
            </a:r>
            <a:r>
              <a:rPr lang="ru-RU" sz="2800" dirty="0" smtClean="0">
                <a:ea typeface="Times New Roman" panose="02020603050405020304" pitchFamily="18" charset="0"/>
                <a:cs typeface="Times New Roman" panose="02020603050405020304" pitchFamily="18" charset="0"/>
                <a:sym typeface="Symbol" panose="05050102010706020507" pitchFamily="18" charset="2"/>
              </a:rPr>
              <a:t></a:t>
            </a:r>
            <a:r>
              <a:rPr lang="ru-RU" sz="2800" dirty="0" smtClean="0">
                <a:ea typeface="Times New Roman" panose="02020603050405020304" pitchFamily="18" charset="0"/>
                <a:cs typeface="Times New Roman" panose="02020603050405020304" pitchFamily="18" charset="0"/>
              </a:rPr>
              <a:t> O’ZGARISHINI YUQORIDAGI 1.30-, 1.31-, 1.32- FORMULALAR BO’YICHA HISOBLAB OLINGAN BAHOLARI 6-JADVALDA KELTIRILGAN. </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5612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9" name="Прямоугольник 8"/>
          <p:cNvSpPr/>
          <p:nvPr/>
        </p:nvSpPr>
        <p:spPr>
          <a:xfrm>
            <a:off x="564205" y="597212"/>
            <a:ext cx="10719880" cy="4832092"/>
          </a:xfrm>
          <a:prstGeom prst="rect">
            <a:avLst/>
          </a:prstGeom>
        </p:spPr>
        <p:txBody>
          <a:bodyPr wrap="square">
            <a:spAutoFit/>
          </a:bodyPr>
          <a:lstStyle/>
          <a:p>
            <a:pPr algn="just"/>
            <a:r>
              <a:rPr lang="ru-RU" sz="2800" dirty="0" smtClean="0">
                <a:ea typeface="Times New Roman" panose="02020603050405020304" pitchFamily="18" charset="0"/>
                <a:cs typeface="Times New Roman" panose="02020603050405020304" pitchFamily="18" charset="0"/>
              </a:rPr>
              <a:t>KO’RINIB TURIBDIKI, QOTISHMADA </a:t>
            </a:r>
            <a:r>
              <a:rPr lang="en-US" sz="2800" dirty="0" smtClean="0">
                <a:ea typeface="Times New Roman" panose="02020603050405020304" pitchFamily="18" charset="0"/>
                <a:cs typeface="Times New Roman" panose="02020603050405020304" pitchFamily="18" charset="0"/>
              </a:rPr>
              <a:t>ZN</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MG</a:t>
            </a:r>
            <a:r>
              <a:rPr lang="ru-RU" sz="28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CU</a:t>
            </a:r>
            <a:r>
              <a:rPr lang="ru-RU" sz="2800" dirty="0" smtClean="0">
                <a:ea typeface="Times New Roman" panose="02020603050405020304" pitchFamily="18" charset="0"/>
                <a:cs typeface="Times New Roman" panose="02020603050405020304" pitchFamily="18" charset="0"/>
              </a:rPr>
              <a:t>) TARKIBINING O’ZGARISHI HISOBIGA MUSTAHKAMLIKNING OSHISHI, TARKIBLARNING TEKSHIRILGAN SOHASIDA 25 MN/M</a:t>
            </a:r>
            <a:r>
              <a:rPr lang="ru-RU" sz="2800" baseline="30000" dirty="0" smtClean="0">
                <a:ea typeface="Times New Roman" panose="02020603050405020304" pitchFamily="18" charset="0"/>
                <a:cs typeface="Times New Roman" panose="02020603050405020304" pitchFamily="18" charset="0"/>
              </a:rPr>
              <a:t>2</a:t>
            </a:r>
            <a:r>
              <a:rPr lang="ru-RU" sz="2800" dirty="0" smtClean="0">
                <a:ea typeface="Times New Roman" panose="02020603050405020304" pitchFamily="18" charset="0"/>
                <a:cs typeface="Times New Roman" panose="02020603050405020304" pitchFamily="18" charset="0"/>
              </a:rPr>
              <a:t> CHEGARASIDA  BO’LISHI MUMKIN VA RUH MIQDORI 9,5 % ATROFIDA  BO’LGAN QOTISHMALARDA AMALGA OSHISHI MUMKIN. </a:t>
            </a:r>
            <a:r>
              <a:rPr lang="en-US" sz="2800" dirty="0" smtClean="0">
                <a:ea typeface="Times New Roman" panose="02020603050405020304" pitchFamily="18" charset="0"/>
                <a:cs typeface="Times New Roman" panose="02020603050405020304" pitchFamily="18" charset="0"/>
              </a:rPr>
              <a:t>ZN</a:t>
            </a:r>
            <a:r>
              <a:rPr lang="ru-RU" sz="2800" dirty="0" smtClean="0">
                <a:ea typeface="Times New Roman" panose="02020603050405020304" pitchFamily="18" charset="0"/>
                <a:cs typeface="Times New Roman" panose="02020603050405020304" pitchFamily="18" charset="0"/>
              </a:rPr>
              <a:t> 9,5 % VA </a:t>
            </a:r>
            <a:r>
              <a:rPr lang="en-US" sz="2800" dirty="0" smtClean="0">
                <a:ea typeface="Times New Roman" panose="02020603050405020304" pitchFamily="18" charset="0"/>
                <a:cs typeface="Times New Roman" panose="02020603050405020304" pitchFamily="18" charset="0"/>
              </a:rPr>
              <a:t>MG </a:t>
            </a:r>
            <a:r>
              <a:rPr lang="ru-RU" sz="2800" dirty="0" smtClean="0">
                <a:ea typeface="Times New Roman" panose="02020603050405020304" pitchFamily="18" charset="0"/>
                <a:cs typeface="Times New Roman" panose="02020603050405020304" pitchFamily="18" charset="0"/>
              </a:rPr>
              <a:t>MIQDORI 2,5 -3,5 % CHEGARASIDA BO’LGAN QOTISHMA  </a:t>
            </a:r>
            <a:r>
              <a:rPr lang="en-US" sz="2800" dirty="0" smtClean="0">
                <a:ea typeface="Times New Roman" panose="02020603050405020304" pitchFamily="18" charset="0"/>
                <a:cs typeface="Times New Roman" panose="02020603050405020304" pitchFamily="18" charset="0"/>
              </a:rPr>
              <a:t>              </a:t>
            </a:r>
          </a:p>
          <a:p>
            <a:pPr algn="just"/>
            <a:r>
              <a:rPr lang="en-US" sz="2800" dirty="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rPr>
              <a:t>DARAJASIDA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rPr>
              <a:t>VA </a:t>
            </a:r>
            <a:r>
              <a:rPr lang="en-US" sz="2800" dirty="0" smtClean="0">
                <a:ea typeface="Times New Roman" panose="02020603050405020304" pitchFamily="18" charset="0"/>
                <a:cs typeface="Times New Roman" panose="02020603050405020304" pitchFamily="18" charset="0"/>
                <a:sym typeface="Symbol" panose="05050102010706020507" pitchFamily="18" charset="2"/>
              </a:rPr>
              <a:t></a:t>
            </a:r>
            <a:r>
              <a:rPr lang="en-US" sz="2800" dirty="0" smtClean="0">
                <a:ea typeface="Times New Roman" panose="02020603050405020304" pitchFamily="18" charset="0"/>
                <a:cs typeface="Times New Roman" panose="02020603050405020304" pitchFamily="18" charset="0"/>
              </a:rPr>
              <a:t> </a:t>
            </a:r>
            <a:r>
              <a:rPr lang="ru-RU" sz="2800" dirty="0" smtClean="0">
                <a:ea typeface="Times New Roman" panose="02020603050405020304" pitchFamily="18" charset="0"/>
                <a:cs typeface="Times New Roman" panose="02020603050405020304" pitchFamily="18" charset="0"/>
              </a:rPr>
              <a:t>TAVSIFLARGA EGA BO’LADI.</a:t>
            </a:r>
          </a:p>
          <a:p>
            <a:r>
              <a:rPr lang="de-DE" sz="2800" dirty="0" smtClean="0">
                <a:ea typeface="Times New Roman" panose="02020603050405020304" pitchFamily="18" charset="0"/>
              </a:rPr>
              <a:t>QOTISHMADA </a:t>
            </a:r>
            <a:r>
              <a:rPr lang="en-US" sz="2800" dirty="0" smtClean="0">
                <a:ea typeface="Times New Roman" panose="02020603050405020304" pitchFamily="18" charset="0"/>
              </a:rPr>
              <a:t>MG </a:t>
            </a:r>
            <a:r>
              <a:rPr lang="de-DE" sz="2800" dirty="0" smtClean="0">
                <a:ea typeface="Times New Roman" panose="02020603050405020304" pitchFamily="18" charset="0"/>
              </a:rPr>
              <a:t>MIQDORI 1,5 % GACHA PASAYGANDA,  MATERIALNING MUSTAHKAMLIK DARAJASI AMALIY O’ZGARMAGAN HOLDA, UNING NISBIY CHO’ZILISHI VA KO’NDALANG TORAYISHI                                         QIYMATLARGACHA OSHISHI MUMKIN. </a:t>
            </a:r>
            <a:endParaRPr lang="ru-RU" sz="2800" dirty="0"/>
          </a:p>
        </p:txBody>
      </p:sp>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4233576183"/>
              </p:ext>
            </p:extLst>
          </p:nvPr>
        </p:nvGraphicFramePr>
        <p:xfrm>
          <a:off x="680937" y="2752087"/>
          <a:ext cx="4835003" cy="522341"/>
        </p:xfrm>
        <a:graphic>
          <a:graphicData uri="http://schemas.openxmlformats.org/presentationml/2006/ole">
            <mc:AlternateContent xmlns:mc="http://schemas.openxmlformats.org/markup-compatibility/2006">
              <mc:Choice xmlns:v="urn:schemas-microsoft-com:vml" Requires="v">
                <p:oleObj spid="_x0000_s17426" name="Уравнение" r:id="rId3" imgW="2120900" imgH="228600" progId="Equation.3">
                  <p:embed/>
                </p:oleObj>
              </mc:Choice>
              <mc:Fallback>
                <p:oleObj name="Уравнение" r:id="rId3" imgW="2120900" imgH="22860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937" y="2752087"/>
                        <a:ext cx="4835003" cy="522341"/>
                      </a:xfrm>
                      <a:prstGeom prst="rect">
                        <a:avLst/>
                      </a:prstGeom>
                      <a:noFill/>
                    </p:spPr>
                  </p:pic>
                </p:oleObj>
              </mc:Fallback>
            </mc:AlternateContent>
          </a:graphicData>
        </a:graphic>
      </p:graphicFrame>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11103112"/>
              </p:ext>
            </p:extLst>
          </p:nvPr>
        </p:nvGraphicFramePr>
        <p:xfrm>
          <a:off x="6066815" y="4485510"/>
          <a:ext cx="2425431" cy="444262"/>
        </p:xfrm>
        <a:graphic>
          <a:graphicData uri="http://schemas.openxmlformats.org/presentationml/2006/ole">
            <mc:AlternateContent xmlns:mc="http://schemas.openxmlformats.org/markup-compatibility/2006">
              <mc:Choice xmlns:v="urn:schemas-microsoft-com:vml" Requires="v">
                <p:oleObj spid="_x0000_s17427" name="Уравнение" r:id="rId5" imgW="1282700" imgH="228600" progId="Equation.3">
                  <p:embed/>
                </p:oleObj>
              </mc:Choice>
              <mc:Fallback>
                <p:oleObj name="Уравнение" r:id="rId5" imgW="1282700" imgH="2286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66815" y="4485510"/>
                        <a:ext cx="2425431" cy="444262"/>
                      </a:xfrm>
                      <a:prstGeom prst="rect">
                        <a:avLst/>
                      </a:prstGeom>
                      <a:noFill/>
                    </p:spPr>
                  </p:pic>
                </p:oleObj>
              </mc:Fallback>
            </mc:AlternateContent>
          </a:graphicData>
        </a:graphic>
      </p:graphicFrame>
      <p:sp>
        <p:nvSpPr>
          <p:cNvPr id="14" name="Rectangle 11"/>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797538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0" name="Прямоугольник 9"/>
          <p:cNvSpPr/>
          <p:nvPr/>
        </p:nvSpPr>
        <p:spPr>
          <a:xfrm>
            <a:off x="466928" y="371008"/>
            <a:ext cx="10632331" cy="4832092"/>
          </a:xfrm>
          <a:prstGeom prst="rect">
            <a:avLst/>
          </a:prstGeom>
        </p:spPr>
        <p:txBody>
          <a:bodyPr wrap="square">
            <a:spAutoFit/>
          </a:bodyPr>
          <a:lstStyle/>
          <a:p>
            <a:pPr indent="534988" algn="just"/>
            <a:r>
              <a:rPr lang="en-US" sz="2800" dirty="0" smtClean="0"/>
              <a:t>4-RASMDA TEKSHIRILAYOTGAN MATERIALNING                      TAVSIFLARI UCHUN DARAJA CHIZIQLARI OILASI KELTIRILGAN.  MODELLARGA MUVOFIQ  UCHUN DARAJA CHIZIQLARI MOS TARZDA ox</a:t>
            </a:r>
            <a:r>
              <a:rPr lang="en-US" sz="2800" baseline="-25000" dirty="0" smtClean="0"/>
              <a:t>1</a:t>
            </a:r>
            <a:r>
              <a:rPr lang="en-US" sz="2800" dirty="0" smtClean="0"/>
              <a:t>  (% Zn) VA ox</a:t>
            </a:r>
            <a:r>
              <a:rPr lang="en-US" sz="2800" baseline="-25000" dirty="0" smtClean="0"/>
              <a:t>2</a:t>
            </a:r>
            <a:r>
              <a:rPr lang="en-US" sz="2800" dirty="0" smtClean="0"/>
              <a:t> (%Mg) O’QLARGA PARALLEL BO’LADI. REJA MAYDONIDAN TASHQARIDA (ZN=7,5 - 9,5 %; MG=2,5 - 3,5 %) CHIZIQLAR PUNKTIR BILAN O’TKAZILGAN, CHUNKI MODEL TENGLAMALARINING REJADAN TASHQARIDAGI TO’G’RILIGI QAT’IY EMAS VA QO’SHIMCHA TEKSHIRISHNI TALAB ETADI. 4-RASMDA KELTIRILGAN TURDAGI CHIZIQLAR OILASIDAN  XOSSALARNING NISBATI QANDAYDIR OLDINDAN BERILGAN QOTISHMA TARKIBINI TANLASH UCHUN VA TURLI XOSSALAR BIRIKMASINING AMALDA MUMKIN BO’LGAN DARAJASINI BAHOLASH UCHUN FOYDALANISH QULAY. </a:t>
            </a:r>
            <a:endParaRPr lang="ru-RU" sz="2800" dirty="0"/>
          </a:p>
        </p:txBody>
      </p:sp>
      <p:sp>
        <p:nvSpPr>
          <p:cNvPr id="11" name="Rectangle 7"/>
          <p:cNvSpPr>
            <a:spLocks noChangeArrowheads="1"/>
          </p:cNvSpPr>
          <p:nvPr/>
        </p:nvSpPr>
        <p:spPr bwMode="auto">
          <a:xfrm>
            <a:off x="-204281"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867897942"/>
              </p:ext>
            </p:extLst>
          </p:nvPr>
        </p:nvGraphicFramePr>
        <p:xfrm>
          <a:off x="7675123" y="312197"/>
          <a:ext cx="1712067" cy="575045"/>
        </p:xfrm>
        <a:graphic>
          <a:graphicData uri="http://schemas.openxmlformats.org/presentationml/2006/ole">
            <mc:AlternateContent xmlns:mc="http://schemas.openxmlformats.org/markup-compatibility/2006">
              <mc:Choice xmlns:v="urn:schemas-microsoft-com:vml" Requires="v">
                <p:oleObj spid="_x0000_s16394" name="Уравнение" r:id="rId3" imgW="761669" imgH="253890" progId="Equation.3">
                  <p:embed/>
                </p:oleObj>
              </mc:Choice>
              <mc:Fallback>
                <p:oleObj name="Уравнение" r:id="rId3" imgW="761669" imgH="25389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5123" y="312197"/>
                        <a:ext cx="1712067" cy="575045"/>
                      </a:xfrm>
                      <a:prstGeom prst="rect">
                        <a:avLst/>
                      </a:prstGeom>
                      <a:noFill/>
                    </p:spPr>
                  </p:pic>
                </p:oleObj>
              </mc:Fallback>
            </mc:AlternateContent>
          </a:graphicData>
        </a:graphic>
      </p:graphicFrame>
    </p:spTree>
    <p:extLst>
      <p:ext uri="{BB962C8B-B14F-4D97-AF65-F5344CB8AC3E}">
        <p14:creationId xmlns:p14="http://schemas.microsoft.com/office/powerpoint/2010/main" val="2085319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Прямоугольник 5"/>
          <p:cNvSpPr/>
          <p:nvPr/>
        </p:nvSpPr>
        <p:spPr>
          <a:xfrm>
            <a:off x="476655" y="190009"/>
            <a:ext cx="10603149" cy="830997"/>
          </a:xfrm>
          <a:prstGeom prst="rect">
            <a:avLst/>
          </a:prstGeom>
        </p:spPr>
        <p:txBody>
          <a:bodyPr wrap="square">
            <a:spAutoFit/>
          </a:bodyPr>
          <a:lstStyle/>
          <a:p>
            <a:pPr algn="just">
              <a:spcAft>
                <a:spcPts val="0"/>
              </a:spcAft>
            </a:pPr>
            <a:r>
              <a:rPr lang="en-US" sz="2400" dirty="0" err="1">
                <a:ea typeface="Times New Roman" panose="02020603050405020304" pitchFamily="18" charset="0"/>
                <a:cs typeface="Times New Roman" panose="02020603050405020304" pitchFamily="18" charset="0"/>
              </a:rPr>
              <a:t>Masalan</a:t>
            </a:r>
            <a:r>
              <a:rPr lang="en-US" sz="2400" dirty="0">
                <a:ea typeface="Times New Roman" panose="02020603050405020304" pitchFamily="18" charset="0"/>
                <a:cs typeface="Times New Roman" panose="02020603050405020304" pitchFamily="18" charset="0"/>
              </a:rPr>
              <a:t>, 4-rasmdan </a:t>
            </a:r>
            <a:r>
              <a:rPr lang="en-US" sz="2400" dirty="0" err="1">
                <a:ea typeface="Times New Roman" panose="02020603050405020304" pitchFamily="18" charset="0"/>
                <a:cs typeface="Times New Roman" panose="02020603050405020304" pitchFamily="18" charset="0"/>
              </a:rPr>
              <a:t>kelib</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chiqadiki</a:t>
            </a:r>
            <a:r>
              <a:rPr lang="en-US" sz="2400" dirty="0">
                <a:ea typeface="Times New Roman" panose="02020603050405020304" pitchFamily="18" charset="0"/>
                <a:cs typeface="Times New Roman" panose="02020603050405020304" pitchFamily="18" charset="0"/>
              </a:rPr>
              <a:t>, Zn=7,5 </a:t>
            </a:r>
            <a:r>
              <a:rPr lang="en-US" sz="2400" dirty="0">
                <a:ea typeface="Times New Roman" panose="02020603050405020304" pitchFamily="18" charset="0"/>
                <a:cs typeface="Times New Roman" panose="02020603050405020304" pitchFamily="18" charset="0"/>
                <a:sym typeface="Symbol" panose="05050102010706020507" pitchFamily="18" charset="2"/>
              </a:rPr>
              <a:t></a:t>
            </a:r>
            <a:r>
              <a:rPr lang="en-US" sz="2400" dirty="0">
                <a:ea typeface="Times New Roman" panose="02020603050405020304" pitchFamily="18" charset="0"/>
                <a:cs typeface="Times New Roman" panose="02020603050405020304" pitchFamily="18" charset="0"/>
              </a:rPr>
              <a:t> 9,5 % </a:t>
            </a:r>
            <a:r>
              <a:rPr lang="en-US" sz="2400" dirty="0" err="1">
                <a:ea typeface="Times New Roman" panose="02020603050405020304" pitchFamily="18" charset="0"/>
                <a:cs typeface="Times New Roman" panose="02020603050405020304" pitchFamily="18" charset="0"/>
              </a:rPr>
              <a:t>va</a:t>
            </a:r>
            <a:r>
              <a:rPr lang="en-US" sz="2400" dirty="0">
                <a:ea typeface="Times New Roman" panose="02020603050405020304" pitchFamily="18" charset="0"/>
                <a:cs typeface="Times New Roman" panose="02020603050405020304" pitchFamily="18" charset="0"/>
              </a:rPr>
              <a:t> Mg=2,5 </a:t>
            </a:r>
            <a:r>
              <a:rPr lang="en-US" sz="2400" dirty="0">
                <a:ea typeface="Times New Roman" panose="02020603050405020304" pitchFamily="18" charset="0"/>
                <a:cs typeface="Times New Roman" panose="02020603050405020304" pitchFamily="18" charset="0"/>
                <a:sym typeface="Symbol" panose="05050102010706020507" pitchFamily="18" charset="2"/>
              </a:rPr>
              <a:t></a:t>
            </a:r>
            <a:r>
              <a:rPr lang="en-US" sz="2400" dirty="0">
                <a:ea typeface="Times New Roman" panose="02020603050405020304" pitchFamily="18" charset="0"/>
                <a:cs typeface="Times New Roman" panose="02020603050405020304" pitchFamily="18" charset="0"/>
              </a:rPr>
              <a:t> 3,5 % </a:t>
            </a:r>
            <a:r>
              <a:rPr lang="en-US" sz="2400" dirty="0" err="1">
                <a:ea typeface="Times New Roman" panose="02020603050405020304" pitchFamily="18" charset="0"/>
                <a:cs typeface="Times New Roman" panose="02020603050405020304" pitchFamily="18" charset="0"/>
              </a:rPr>
              <a:t>o’zgarish</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chegaralarida</a:t>
            </a:r>
            <a:r>
              <a:rPr lang="en-US" sz="2400" dirty="0">
                <a:ea typeface="Times New Roman" panose="02020603050405020304" pitchFamily="18" charset="0"/>
                <a:cs typeface="Times New Roman" panose="02020603050405020304" pitchFamily="18" charset="0"/>
              </a:rPr>
              <a:t> </a:t>
            </a:r>
            <a:r>
              <a:rPr lang="en-US" sz="2400" dirty="0">
                <a:ea typeface="Times New Roman" panose="02020603050405020304" pitchFamily="18" charset="0"/>
                <a:cs typeface="Times New Roman" panose="02020603050405020304" pitchFamily="18" charset="0"/>
                <a:sym typeface="Symbol" panose="05050102010706020507" pitchFamily="18" charset="2"/>
              </a:rPr>
              <a:t></a:t>
            </a:r>
            <a:r>
              <a:rPr lang="en-US" sz="2400" i="1" dirty="0">
                <a:ea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ea typeface="Times New Roman" panose="02020603050405020304" pitchFamily="18" charset="0"/>
                <a:cs typeface="Times New Roman" panose="02020603050405020304" pitchFamily="18" charset="0"/>
              </a:rPr>
              <a:t>v</a:t>
            </a:r>
            <a:r>
              <a:rPr lang="en-US" sz="2400" dirty="0">
                <a:ea typeface="Times New Roman" panose="02020603050405020304" pitchFamily="18" charset="0"/>
                <a:cs typeface="Times New Roman" panose="02020603050405020304" pitchFamily="18" charset="0"/>
              </a:rPr>
              <a:t>=640 </a:t>
            </a:r>
            <a:r>
              <a:rPr lang="en-US" sz="2400" dirty="0" err="1">
                <a:ea typeface="Times New Roman" panose="02020603050405020304" pitchFamily="18" charset="0"/>
                <a:cs typeface="Times New Roman" panose="02020603050405020304" pitchFamily="18" charset="0"/>
              </a:rPr>
              <a:t>Mn</a:t>
            </a:r>
            <a:r>
              <a:rPr lang="en-US" sz="2400" dirty="0">
                <a:ea typeface="Times New Roman" panose="02020603050405020304" pitchFamily="18" charset="0"/>
                <a:cs typeface="Times New Roman" panose="02020603050405020304" pitchFamily="18" charset="0"/>
              </a:rPr>
              <a:t>/m</a:t>
            </a:r>
            <a:r>
              <a:rPr lang="en-US" sz="2400" baseline="30000" dirty="0">
                <a:ea typeface="Times New Roman" panose="02020603050405020304" pitchFamily="18" charset="0"/>
                <a:cs typeface="Times New Roman" panose="02020603050405020304" pitchFamily="18" charset="0"/>
              </a:rPr>
              <a:t>2</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va</a:t>
            </a:r>
            <a:r>
              <a:rPr lang="en-US" sz="2400" dirty="0">
                <a:ea typeface="Times New Roman" panose="02020603050405020304" pitchFamily="18" charset="0"/>
                <a:cs typeface="Times New Roman" panose="02020603050405020304" pitchFamily="18" charset="0"/>
              </a:rPr>
              <a:t> </a:t>
            </a:r>
            <a:r>
              <a:rPr lang="en-US" sz="2400" dirty="0">
                <a:ea typeface="Times New Roman" panose="02020603050405020304" pitchFamily="18" charset="0"/>
                <a:cs typeface="Times New Roman" panose="02020603050405020304" pitchFamily="18" charset="0"/>
                <a:sym typeface="Symbol" panose="05050102010706020507" pitchFamily="18" charset="2"/>
              </a:rPr>
              <a:t></a:t>
            </a:r>
            <a:r>
              <a:rPr lang="en-US" sz="2400" dirty="0">
                <a:ea typeface="Times New Roman" panose="02020603050405020304" pitchFamily="18" charset="0"/>
                <a:cs typeface="Times New Roman" panose="02020603050405020304" pitchFamily="18" charset="0"/>
              </a:rPr>
              <a:t> &gt;25 % </a:t>
            </a:r>
            <a:r>
              <a:rPr lang="en-US" sz="2400" dirty="0" err="1">
                <a:ea typeface="Times New Roman" panose="02020603050405020304" pitchFamily="18" charset="0"/>
                <a:cs typeface="Times New Roman" panose="02020603050405020304" pitchFamily="18" charset="0"/>
              </a:rPr>
              <a:t>bo’lgan</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tarkibni</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olish</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mumkin</a:t>
            </a:r>
            <a:r>
              <a:rPr lang="en-US" sz="2400" dirty="0">
                <a:ea typeface="Times New Roman" panose="02020603050405020304" pitchFamily="18" charset="0"/>
                <a:cs typeface="Times New Roman" panose="02020603050405020304" pitchFamily="18" charset="0"/>
              </a:rPr>
              <a:t> </a:t>
            </a:r>
            <a:r>
              <a:rPr lang="en-US" sz="2400" dirty="0" err="1">
                <a:ea typeface="Times New Roman" panose="02020603050405020304" pitchFamily="18" charset="0"/>
                <a:cs typeface="Times New Roman" panose="02020603050405020304" pitchFamily="18" charset="0"/>
              </a:rPr>
              <a:t>emas</a:t>
            </a:r>
            <a:r>
              <a:rPr lang="en-US" sz="2400" dirty="0">
                <a:ea typeface="Times New Roman" panose="02020603050405020304" pitchFamily="18" charset="0"/>
                <a:cs typeface="Times New Roman" panose="02020603050405020304" pitchFamily="18" charset="0"/>
              </a:rPr>
              <a:t>.</a:t>
            </a:r>
            <a:endParaRPr lang="ru-RU" sz="2400" dirty="0">
              <a:effectLst/>
              <a:ea typeface="Times New Roman" panose="02020603050405020304" pitchFamily="18" charset="0"/>
              <a:cs typeface="Times New Roman" panose="02020603050405020304" pitchFamily="18" charset="0"/>
            </a:endParaRPr>
          </a:p>
        </p:txBody>
      </p:sp>
      <p:pic>
        <p:nvPicPr>
          <p:cNvPr id="15362" name="Picture 2" descr="Рис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5804" y="1021005"/>
            <a:ext cx="7373566" cy="446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Прямоугольник 6"/>
          <p:cNvSpPr/>
          <p:nvPr/>
        </p:nvSpPr>
        <p:spPr>
          <a:xfrm>
            <a:off x="379378" y="5649857"/>
            <a:ext cx="10797702" cy="646331"/>
          </a:xfrm>
          <a:prstGeom prst="rect">
            <a:avLst/>
          </a:prstGeom>
        </p:spPr>
        <p:txBody>
          <a:bodyPr wrap="square">
            <a:spAutoFit/>
          </a:bodyPr>
          <a:lstStyle/>
          <a:p>
            <a:r>
              <a:rPr lang="en-US" dirty="0">
                <a:solidFill>
                  <a:schemeClr val="bg1"/>
                </a:solidFill>
              </a:rPr>
              <a:t>4-rasm. Al-Zn-Mg-Cu </a:t>
            </a:r>
            <a:r>
              <a:rPr lang="en-US" dirty="0" err="1">
                <a:solidFill>
                  <a:schemeClr val="bg1"/>
                </a:solidFill>
              </a:rPr>
              <a:t>qotishmasi</a:t>
            </a:r>
            <a:r>
              <a:rPr lang="en-US" dirty="0">
                <a:solidFill>
                  <a:schemeClr val="bg1"/>
                </a:solidFill>
              </a:rPr>
              <a:t> </a:t>
            </a:r>
            <a:r>
              <a:rPr lang="en-US" dirty="0" err="1">
                <a:solidFill>
                  <a:schemeClr val="bg1"/>
                </a:solidFill>
              </a:rPr>
              <a:t>uchun</a:t>
            </a:r>
            <a:r>
              <a:rPr lang="en-US" dirty="0">
                <a:solidFill>
                  <a:schemeClr val="bg1"/>
                </a:solidFill>
              </a:rPr>
              <a:t> </a:t>
            </a:r>
            <a:r>
              <a:rPr lang="en-US" dirty="0" err="1">
                <a:solidFill>
                  <a:schemeClr val="bg1"/>
                </a:solidFill>
              </a:rPr>
              <a:t>elementlar</a:t>
            </a:r>
            <a:r>
              <a:rPr lang="en-US" dirty="0">
                <a:solidFill>
                  <a:schemeClr val="bg1"/>
                </a:solidFill>
              </a:rPr>
              <a:t> </a:t>
            </a:r>
            <a:r>
              <a:rPr lang="en-US" dirty="0" err="1">
                <a:solidFill>
                  <a:schemeClr val="bg1"/>
                </a:solidFill>
              </a:rPr>
              <a:t>tarkibi</a:t>
            </a:r>
            <a:r>
              <a:rPr lang="en-US" dirty="0">
                <a:solidFill>
                  <a:schemeClr val="bg1"/>
                </a:solidFill>
              </a:rPr>
              <a:t> </a:t>
            </a:r>
            <a:r>
              <a:rPr lang="en-US" dirty="0" err="1">
                <a:solidFill>
                  <a:schemeClr val="bg1"/>
                </a:solidFill>
              </a:rPr>
              <a:t>o’zgarishining</a:t>
            </a:r>
            <a:r>
              <a:rPr lang="en-US" dirty="0">
                <a:solidFill>
                  <a:schemeClr val="bg1"/>
                </a:solidFill>
              </a:rPr>
              <a:t> </a:t>
            </a:r>
            <a:r>
              <a:rPr lang="en-US" dirty="0" err="1">
                <a:solidFill>
                  <a:schemeClr val="bg1"/>
                </a:solidFill>
              </a:rPr>
              <a:t>tek-shirilgan</a:t>
            </a:r>
            <a:r>
              <a:rPr lang="en-US" dirty="0">
                <a:solidFill>
                  <a:schemeClr val="bg1"/>
                </a:solidFill>
              </a:rPr>
              <a:t> </a:t>
            </a:r>
            <a:r>
              <a:rPr lang="en-US" dirty="0" err="1">
                <a:solidFill>
                  <a:schemeClr val="bg1"/>
                </a:solidFill>
              </a:rPr>
              <a:t>sohadagi</a:t>
            </a:r>
            <a:r>
              <a:rPr lang="en-US" dirty="0">
                <a:solidFill>
                  <a:schemeClr val="bg1"/>
                </a:solidFill>
              </a:rPr>
              <a:t> </a:t>
            </a:r>
            <a:r>
              <a:rPr lang="en-US" dirty="0" err="1">
                <a:solidFill>
                  <a:schemeClr val="bg1"/>
                </a:solidFill>
              </a:rPr>
              <a:t>daraja</a:t>
            </a:r>
            <a:r>
              <a:rPr lang="en-US" dirty="0">
                <a:solidFill>
                  <a:schemeClr val="bg1"/>
                </a:solidFill>
              </a:rPr>
              <a:t> </a:t>
            </a:r>
            <a:r>
              <a:rPr lang="en-US" dirty="0" err="1">
                <a:solidFill>
                  <a:schemeClr val="bg1"/>
                </a:solidFill>
              </a:rPr>
              <a:t>chiziqlari</a:t>
            </a:r>
            <a:r>
              <a:rPr lang="en-US" dirty="0">
                <a:solidFill>
                  <a:schemeClr val="bg1"/>
                </a:solidFill>
              </a:rPr>
              <a:t> (</a:t>
            </a:r>
            <a:r>
              <a:rPr lang="en-US" dirty="0" err="1">
                <a:solidFill>
                  <a:schemeClr val="bg1"/>
                </a:solidFill>
              </a:rPr>
              <a:t>xossalarning</a:t>
            </a:r>
            <a:r>
              <a:rPr lang="en-US" dirty="0">
                <a:solidFill>
                  <a:schemeClr val="bg1"/>
                </a:solidFill>
              </a:rPr>
              <a:t> </a:t>
            </a:r>
            <a:r>
              <a:rPr lang="en-US" dirty="0" err="1">
                <a:solidFill>
                  <a:schemeClr val="bg1"/>
                </a:solidFill>
              </a:rPr>
              <a:t>doimiy</a:t>
            </a:r>
            <a:r>
              <a:rPr lang="en-US" dirty="0">
                <a:solidFill>
                  <a:schemeClr val="bg1"/>
                </a:solidFill>
              </a:rPr>
              <a:t> </a:t>
            </a:r>
            <a:r>
              <a:rPr lang="en-US" dirty="0" err="1">
                <a:solidFill>
                  <a:schemeClr val="bg1"/>
                </a:solidFill>
              </a:rPr>
              <a:t>qiymatlari</a:t>
            </a:r>
            <a:r>
              <a:rPr lang="en-US" dirty="0">
                <a:solidFill>
                  <a:schemeClr val="bg1"/>
                </a:solidFill>
              </a:rPr>
              <a:t>);  x1, x2 - Zn </a:t>
            </a:r>
            <a:r>
              <a:rPr lang="en-US" dirty="0" err="1">
                <a:solidFill>
                  <a:schemeClr val="bg1"/>
                </a:solidFill>
              </a:rPr>
              <a:t>va</a:t>
            </a:r>
            <a:r>
              <a:rPr lang="en-US" dirty="0">
                <a:solidFill>
                  <a:schemeClr val="bg1"/>
                </a:solidFill>
              </a:rPr>
              <a:t> Mg </a:t>
            </a:r>
            <a:r>
              <a:rPr lang="en-US" dirty="0" err="1">
                <a:solidFill>
                  <a:schemeClr val="bg1"/>
                </a:solidFill>
              </a:rPr>
              <a:t>miqdori</a:t>
            </a:r>
            <a:r>
              <a:rPr lang="en-US" dirty="0">
                <a:solidFill>
                  <a:schemeClr val="bg1"/>
                </a:solidFill>
              </a:rPr>
              <a:t> </a:t>
            </a:r>
            <a:r>
              <a:rPr lang="en-US" dirty="0" err="1">
                <a:solidFill>
                  <a:schemeClr val="bg1"/>
                </a:solidFill>
              </a:rPr>
              <a:t>shkalasining</a:t>
            </a:r>
            <a:r>
              <a:rPr lang="en-US" dirty="0">
                <a:solidFill>
                  <a:schemeClr val="bg1"/>
                </a:solidFill>
              </a:rPr>
              <a:t> </a:t>
            </a:r>
            <a:r>
              <a:rPr lang="en-US" dirty="0" err="1">
                <a:solidFill>
                  <a:schemeClr val="bg1"/>
                </a:solidFill>
              </a:rPr>
              <a:t>kodi</a:t>
            </a:r>
            <a:r>
              <a:rPr lang="en-US" dirty="0">
                <a:solidFill>
                  <a:schemeClr val="bg1"/>
                </a:solidFill>
              </a:rPr>
              <a:t>.</a:t>
            </a:r>
            <a:endParaRPr lang="ru-RU" dirty="0">
              <a:solidFill>
                <a:schemeClr val="bg1"/>
              </a:solidFill>
            </a:endParaRPr>
          </a:p>
        </p:txBody>
      </p:sp>
    </p:spTree>
    <p:extLst>
      <p:ext uri="{BB962C8B-B14F-4D97-AF65-F5344CB8AC3E}">
        <p14:creationId xmlns:p14="http://schemas.microsoft.com/office/powerpoint/2010/main" val="3526175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958683" y="4998417"/>
            <a:ext cx="3009341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01557" y="424750"/>
            <a:ext cx="10875524" cy="4893647"/>
          </a:xfrm>
          <a:prstGeom prst="rect">
            <a:avLst/>
          </a:prstGeom>
        </p:spPr>
        <p:txBody>
          <a:bodyPr wrap="square">
            <a:spAutoFit/>
          </a:bodyPr>
          <a:lstStyle/>
          <a:p>
            <a:pPr indent="534988" algn="just"/>
            <a:r>
              <a:rPr lang="en-US" sz="2600" dirty="0" smtClean="0"/>
              <a:t>O’TKAZILGAN TADQIQOTLAR VA STATISTIK BAHOLAR KO’RSATISHICHA, QOTISHMANING MUS-TAHKAMLIGINI ZN, MG VA CU MIQDORINI O’ZGARTIRISH HISOBIGA SEZILARLI OSHIRISH MUM-KIN EMAS, BUNING UCHUN BOSHQA ELEMENTLAR QIDIRIB TOPISH VA QOTISHMAGA KIRITISH KERAK. KO’RINIB TURIBDIKI, TAJRIBALARNI STATISTIK REJALASH TALABLARIGA MUVOFIQ TAN-LANGAN, BOR-YO’G’I SAKKIZTA TAJRIBAVIY TARKIBNI SINASH NATIJALARINING TAHLILI, OLINISHI UCHUN ODDIY TADQIQOT USULLARIDA ODATDA ANCHA KO’P SONLI TAJRIBALAR TALAB QILINADIGAN XULOSALAR QILISHGA IMKON BERDI.</a:t>
            </a:r>
          </a:p>
          <a:p>
            <a:pPr indent="534988" algn="just"/>
            <a:r>
              <a:rPr lang="en-US" sz="2600" dirty="0" smtClean="0"/>
              <a:t>USHBU MISOLDA REJALASHNING MUMKIN BO’LGAN USULLARIDAN FAQAT BITTASI (OMILLI REJALAR) KO’RILDI. REJALASHNING BOSHQA USULLARINI HAM ISHLATISH MUMKIN, MASALAN, TAJRIBALARNI REJALASHDA SIMPLEKS-REJALASH USULI ANCHA KENG QO’LLANILADI. </a:t>
            </a:r>
            <a:endParaRPr lang="en-US" sz="2600" dirty="0"/>
          </a:p>
        </p:txBody>
      </p:sp>
    </p:spTree>
    <p:extLst>
      <p:ext uri="{BB962C8B-B14F-4D97-AF65-F5344CB8AC3E}">
        <p14:creationId xmlns:p14="http://schemas.microsoft.com/office/powerpoint/2010/main" val="1426362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5"/>
            <a:ext cx="10727472" cy="1495333"/>
          </a:xfrm>
        </p:spPr>
        <p:txBody>
          <a:bodyPr>
            <a:noAutofit/>
          </a:bodyPr>
          <a:lstStyle/>
          <a:p>
            <a:pPr algn="ctr"/>
            <a:r>
              <a:rPr lang="en-US" sz="3600" dirty="0"/>
              <a:t>4. 4.	AVTOMOBILLARNI EKSPLUATATSIYA SHAROITIDA ISHDAN CHIQMASLIK KO’RSATKICHLARINI EKSPERIMENTAL TADQIQOTLASH</a:t>
            </a:r>
            <a:endParaRPr lang="ru-RU" sz="3600" dirty="0"/>
          </a:p>
        </p:txBody>
      </p:sp>
      <p:sp>
        <p:nvSpPr>
          <p:cNvPr id="3" name="Объект 2"/>
          <p:cNvSpPr>
            <a:spLocks noGrp="1"/>
          </p:cNvSpPr>
          <p:nvPr>
            <p:ph sz="quarter" idx="13"/>
          </p:nvPr>
        </p:nvSpPr>
        <p:spPr>
          <a:xfrm>
            <a:off x="695325" y="1819275"/>
            <a:ext cx="10551563" cy="3720694"/>
          </a:xfrm>
        </p:spPr>
        <p:txBody>
          <a:bodyPr>
            <a:noAutofit/>
          </a:bodyPr>
          <a:lstStyle/>
          <a:p>
            <a:pPr marL="0" indent="446088" algn="just">
              <a:lnSpc>
                <a:spcPct val="150000"/>
              </a:lnSpc>
              <a:spcBef>
                <a:spcPts val="0"/>
              </a:spcBef>
              <a:buNone/>
            </a:pPr>
            <a:r>
              <a:rPr lang="uz-Cyrl-UZ" sz="2800" dirty="0"/>
              <a:t>Bunda </a:t>
            </a:r>
            <a:r>
              <a:rPr lang="x-none" sz="2800" dirty="0"/>
              <a:t>dvigatellar injektorli ta’minot tizimi elementlari ishonchlilik ko’rsatkichlarini aniqlash bo’yicha sinovlar usuli tanlangan,  ekspluatatsion kuzatuvlar o’tkazish uslubiyati yaratilgan, O’zbekiston respublikasi turli mintaqalarida ekspluatatsion sinovlar o’tkazilgan.</a:t>
            </a:r>
            <a:endParaRPr lang="ru-RU" sz="2800" dirty="0"/>
          </a:p>
          <a:p>
            <a:pPr marL="0" indent="446088" algn="just">
              <a:lnSpc>
                <a:spcPct val="150000"/>
              </a:lnSpc>
              <a:spcBef>
                <a:spcPts val="0"/>
              </a:spcBef>
              <a:buNone/>
            </a:pPr>
            <a:endParaRPr lang="en-US" sz="2600" dirty="0" smtClean="0"/>
          </a:p>
        </p:txBody>
      </p:sp>
    </p:spTree>
    <p:extLst>
      <p:ext uri="{BB962C8B-B14F-4D97-AF65-F5344CB8AC3E}">
        <p14:creationId xmlns:p14="http://schemas.microsoft.com/office/powerpoint/2010/main" val="2347953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33916" y="255181"/>
            <a:ext cx="11259879" cy="5425670"/>
          </a:xfrm>
        </p:spPr>
        <p:txBody>
          <a:bodyPr>
            <a:noAutofit/>
          </a:bodyPr>
          <a:lstStyle/>
          <a:p>
            <a:pPr marL="0" indent="446088" algn="just">
              <a:lnSpc>
                <a:spcPct val="100000"/>
              </a:lnSpc>
              <a:spcBef>
                <a:spcPts val="0"/>
              </a:spcBef>
              <a:buNone/>
            </a:pPr>
            <a:r>
              <a:rPr lang="en-US" sz="2600" dirty="0" err="1"/>
              <a:t>Ekspluatatsiya</a:t>
            </a:r>
            <a:r>
              <a:rPr lang="en-US" sz="2600" dirty="0"/>
              <a:t> </a:t>
            </a:r>
            <a:r>
              <a:rPr lang="en-US" sz="2600" dirty="0" err="1"/>
              <a:t>sharoitlarining</a:t>
            </a:r>
            <a:r>
              <a:rPr lang="en-US" sz="2600" dirty="0"/>
              <a:t> </a:t>
            </a:r>
            <a:r>
              <a:rPr lang="en-US" sz="2600" dirty="0" err="1"/>
              <a:t>o’ziga</a:t>
            </a:r>
            <a:r>
              <a:rPr lang="en-US" sz="2600" dirty="0"/>
              <a:t> </a:t>
            </a:r>
            <a:r>
              <a:rPr lang="en-US" sz="2600" dirty="0" err="1"/>
              <a:t>xos</a:t>
            </a:r>
            <a:r>
              <a:rPr lang="en-US" sz="2600" dirty="0"/>
              <a:t> </a:t>
            </a:r>
            <a:r>
              <a:rPr lang="en-US" sz="2600" dirty="0" err="1"/>
              <a:t>xususiyatlaridan</a:t>
            </a:r>
            <a:r>
              <a:rPr lang="en-US" sz="2600" dirty="0"/>
              <a:t> </a:t>
            </a:r>
            <a:r>
              <a:rPr lang="en-US" sz="2600" dirty="0" err="1"/>
              <a:t>kelib</a:t>
            </a:r>
            <a:r>
              <a:rPr lang="en-US" sz="2600" dirty="0"/>
              <a:t> </a:t>
            </a:r>
            <a:r>
              <a:rPr lang="en-US" sz="2600" dirty="0" err="1"/>
              <a:t>chiqib</a:t>
            </a:r>
            <a:r>
              <a:rPr lang="en-US" sz="2600" dirty="0"/>
              <a:t>,  </a:t>
            </a:r>
            <a:r>
              <a:rPr lang="en-US" sz="2600" dirty="0" err="1"/>
              <a:t>O’zbekiston</a:t>
            </a:r>
            <a:r>
              <a:rPr lang="en-US" sz="2600" dirty="0"/>
              <a:t> </a:t>
            </a:r>
            <a:r>
              <a:rPr lang="en-US" sz="2600" dirty="0" err="1"/>
              <a:t>respublikasi</a:t>
            </a:r>
            <a:r>
              <a:rPr lang="en-US" sz="2600" dirty="0"/>
              <a:t> </a:t>
            </a:r>
            <a:r>
              <a:rPr lang="en-US" sz="2600" dirty="0" err="1"/>
              <a:t>va</a:t>
            </a:r>
            <a:r>
              <a:rPr lang="en-US" sz="2600" dirty="0"/>
              <a:t> </a:t>
            </a:r>
            <a:r>
              <a:rPr lang="en-US" sz="2600" dirty="0" err="1"/>
              <a:t>uning</a:t>
            </a:r>
            <a:r>
              <a:rPr lang="en-US" sz="2600" dirty="0"/>
              <a:t> </a:t>
            </a:r>
            <a:r>
              <a:rPr lang="en-US" sz="2600" dirty="0" err="1"/>
              <a:t>mintaqalari</a:t>
            </a:r>
            <a:r>
              <a:rPr lang="en-US" sz="2600" dirty="0"/>
              <a:t> </a:t>
            </a:r>
            <a:r>
              <a:rPr lang="en-US" sz="2600" dirty="0" err="1"/>
              <a:t>uchun</a:t>
            </a:r>
            <a:r>
              <a:rPr lang="en-US" sz="2600" dirty="0"/>
              <a:t> </a:t>
            </a:r>
            <a:r>
              <a:rPr lang="en-US" sz="2600" dirty="0" err="1"/>
              <a:t>yo’l-iqlimdagi</a:t>
            </a:r>
            <a:r>
              <a:rPr lang="en-US" sz="2600" dirty="0"/>
              <a:t> </a:t>
            </a:r>
            <a:r>
              <a:rPr lang="en-US" sz="2600" dirty="0" err="1"/>
              <a:t>tafovutlari</a:t>
            </a:r>
            <a:r>
              <a:rPr lang="en-US" sz="2600" dirty="0"/>
              <a:t> </a:t>
            </a:r>
            <a:r>
              <a:rPr lang="en-US" sz="2600" dirty="0" err="1"/>
              <a:t>hisobga</a:t>
            </a:r>
            <a:r>
              <a:rPr lang="en-US" sz="2600" dirty="0"/>
              <a:t> </a:t>
            </a:r>
            <a:r>
              <a:rPr lang="en-US" sz="2600" dirty="0" err="1"/>
              <a:t>olinib</a:t>
            </a:r>
            <a:r>
              <a:rPr lang="en-US" sz="2600" dirty="0"/>
              <a:t>, </a:t>
            </a:r>
            <a:r>
              <a:rPr lang="en-US" sz="2600" dirty="0" err="1"/>
              <a:t>qabul</a:t>
            </a:r>
            <a:r>
              <a:rPr lang="en-US" sz="2600" dirty="0"/>
              <a:t> </a:t>
            </a:r>
            <a:r>
              <a:rPr lang="en-US" sz="2600" dirty="0" err="1"/>
              <a:t>qilingan</a:t>
            </a:r>
            <a:r>
              <a:rPr lang="en-US" sz="2600" dirty="0"/>
              <a:t> </a:t>
            </a:r>
            <a:r>
              <a:rPr lang="en-US" sz="2600" dirty="0" err="1"/>
              <a:t>va</a:t>
            </a:r>
            <a:r>
              <a:rPr lang="en-US" sz="2600" dirty="0"/>
              <a:t> </a:t>
            </a:r>
            <a:r>
              <a:rPr lang="en-US" sz="2600" dirty="0" err="1"/>
              <a:t>hisoblangan</a:t>
            </a:r>
            <a:r>
              <a:rPr lang="en-US" sz="2600" dirty="0"/>
              <a:t> </a:t>
            </a:r>
            <a:r>
              <a:rPr lang="en-US" sz="2600" dirty="0" err="1"/>
              <a:t>ishonchlilik</a:t>
            </a:r>
            <a:r>
              <a:rPr lang="en-US" sz="2600" dirty="0"/>
              <a:t> </a:t>
            </a:r>
            <a:r>
              <a:rPr lang="en-US" sz="2600" dirty="0" err="1"/>
              <a:t>ko’rsatkichlari</a:t>
            </a:r>
            <a:r>
              <a:rPr lang="en-US" sz="2600" dirty="0"/>
              <a:t> </a:t>
            </a:r>
            <a:r>
              <a:rPr lang="en-US" sz="2600" dirty="0" err="1"/>
              <a:t>uchun</a:t>
            </a:r>
            <a:r>
              <a:rPr lang="en-US" sz="2600" dirty="0"/>
              <a:t> </a:t>
            </a:r>
            <a:r>
              <a:rPr lang="en-US" sz="2600" dirty="0" err="1"/>
              <a:t>dvigatellar</a:t>
            </a:r>
            <a:r>
              <a:rPr lang="en-US" sz="2600" dirty="0"/>
              <a:t> </a:t>
            </a:r>
            <a:r>
              <a:rPr lang="en-US" sz="2600" dirty="0" err="1"/>
              <a:t>injektorli</a:t>
            </a:r>
            <a:r>
              <a:rPr lang="en-US" sz="2600" dirty="0"/>
              <a:t> </a:t>
            </a:r>
            <a:r>
              <a:rPr lang="en-US" sz="2600" dirty="0" err="1"/>
              <a:t>ta’minot</a:t>
            </a:r>
            <a:r>
              <a:rPr lang="en-US" sz="2600" dirty="0"/>
              <a:t> </a:t>
            </a:r>
            <a:r>
              <a:rPr lang="en-US" sz="2600" dirty="0" err="1"/>
              <a:t>tizimini</a:t>
            </a:r>
            <a:r>
              <a:rPr lang="en-US" sz="2600" dirty="0"/>
              <a:t> </a:t>
            </a:r>
            <a:r>
              <a:rPr lang="en-US" sz="2600" dirty="0" err="1"/>
              <a:t>odatiy</a:t>
            </a:r>
            <a:r>
              <a:rPr lang="en-US" sz="2600" dirty="0"/>
              <a:t> </a:t>
            </a:r>
            <a:r>
              <a:rPr lang="en-US" sz="2600" dirty="0" err="1"/>
              <a:t>ekspluatatsiya</a:t>
            </a:r>
            <a:r>
              <a:rPr lang="en-US" sz="2600" dirty="0"/>
              <a:t> </a:t>
            </a:r>
            <a:r>
              <a:rPr lang="en-US" sz="2600" dirty="0" err="1"/>
              <a:t>sharoitida</a:t>
            </a:r>
            <a:r>
              <a:rPr lang="en-US" sz="2600" dirty="0"/>
              <a:t> </a:t>
            </a:r>
            <a:r>
              <a:rPr lang="en-US" sz="2600" dirty="0" err="1"/>
              <a:t>kuzatishlar</a:t>
            </a:r>
            <a:r>
              <a:rPr lang="en-US" sz="2600" dirty="0"/>
              <a:t> </a:t>
            </a:r>
            <a:r>
              <a:rPr lang="en-US" sz="2600" dirty="0" err="1"/>
              <a:t>olib</a:t>
            </a:r>
            <a:r>
              <a:rPr lang="en-US" sz="2600" dirty="0"/>
              <a:t> </a:t>
            </a:r>
            <a:r>
              <a:rPr lang="en-US" sz="2600" dirty="0" err="1"/>
              <a:t>borish</a:t>
            </a:r>
            <a:r>
              <a:rPr lang="en-US" sz="2600" dirty="0"/>
              <a:t> </a:t>
            </a:r>
            <a:r>
              <a:rPr lang="en-US" sz="2600" dirty="0" err="1"/>
              <a:t>ko’rinishida</a:t>
            </a:r>
            <a:r>
              <a:rPr lang="en-US" sz="2600" dirty="0"/>
              <a:t> </a:t>
            </a:r>
            <a:r>
              <a:rPr lang="en-US" sz="2600" dirty="0" err="1"/>
              <a:t>ishonchlilik</a:t>
            </a:r>
            <a:r>
              <a:rPr lang="en-US" sz="2600" dirty="0"/>
              <a:t> </a:t>
            </a:r>
            <a:r>
              <a:rPr lang="en-US" sz="2600" dirty="0" err="1"/>
              <a:t>ko’rsatkichlarini</a:t>
            </a:r>
            <a:r>
              <a:rPr lang="en-US" sz="2600" dirty="0"/>
              <a:t> </a:t>
            </a:r>
            <a:r>
              <a:rPr lang="en-US" sz="2600" dirty="0" err="1"/>
              <a:t>aniqlash</a:t>
            </a:r>
            <a:r>
              <a:rPr lang="en-US" sz="2600" dirty="0"/>
              <a:t> </a:t>
            </a:r>
            <a:r>
              <a:rPr lang="en-US" sz="2600" dirty="0" err="1"/>
              <a:t>usuli</a:t>
            </a:r>
            <a:r>
              <a:rPr lang="en-US" sz="2600" dirty="0"/>
              <a:t> </a:t>
            </a:r>
            <a:r>
              <a:rPr lang="en-US" sz="2600" dirty="0" err="1"/>
              <a:t>qabul</a:t>
            </a:r>
            <a:r>
              <a:rPr lang="en-US" sz="2600" dirty="0"/>
              <a:t> </a:t>
            </a:r>
            <a:r>
              <a:rPr lang="en-US" sz="2600" dirty="0" err="1"/>
              <a:t>qilindi</a:t>
            </a:r>
            <a:r>
              <a:rPr lang="en-US" sz="2600" dirty="0"/>
              <a:t>.   </a:t>
            </a:r>
          </a:p>
          <a:p>
            <a:pPr marL="0" indent="446088" algn="just">
              <a:lnSpc>
                <a:spcPct val="100000"/>
              </a:lnSpc>
              <a:spcBef>
                <a:spcPts val="0"/>
              </a:spcBef>
              <a:buNone/>
            </a:pPr>
            <a:r>
              <a:rPr lang="en-US" sz="2600" dirty="0" err="1"/>
              <a:t>Ekspluatatsiya</a:t>
            </a:r>
            <a:r>
              <a:rPr lang="en-US" sz="2600" dirty="0"/>
              <a:t> </a:t>
            </a:r>
            <a:r>
              <a:rPr lang="en-US" sz="2600" dirty="0" err="1"/>
              <a:t>sharoitida</a:t>
            </a:r>
            <a:r>
              <a:rPr lang="en-US" sz="2600" dirty="0"/>
              <a:t> </a:t>
            </a:r>
            <a:r>
              <a:rPr lang="en-US" sz="2600" dirty="0" err="1"/>
              <a:t>kuzatishlar</a:t>
            </a:r>
            <a:r>
              <a:rPr lang="en-US" sz="2600" dirty="0"/>
              <a:t> </a:t>
            </a:r>
            <a:r>
              <a:rPr lang="en-US" sz="2600" dirty="0" err="1"/>
              <a:t>uslubiyati</a:t>
            </a:r>
            <a:r>
              <a:rPr lang="en-US" sz="2600" dirty="0"/>
              <a:t> </a:t>
            </a:r>
            <a:r>
              <a:rPr lang="en-US" sz="2600" dirty="0" err="1"/>
              <a:t>shunday</a:t>
            </a:r>
            <a:r>
              <a:rPr lang="en-US" sz="2600" dirty="0"/>
              <a:t> </a:t>
            </a:r>
            <a:r>
              <a:rPr lang="en-US" sz="2600" dirty="0" err="1"/>
              <a:t>yaratilganki</a:t>
            </a:r>
            <a:r>
              <a:rPr lang="en-US" sz="2600" dirty="0"/>
              <a:t>, </a:t>
            </a:r>
            <a:r>
              <a:rPr lang="en-US" sz="2600" dirty="0" err="1"/>
              <a:t>birinchidan</a:t>
            </a:r>
            <a:r>
              <a:rPr lang="en-US" sz="2600" dirty="0"/>
              <a:t> </a:t>
            </a:r>
            <a:r>
              <a:rPr lang="en-US" sz="2600" dirty="0" err="1"/>
              <a:t>issiq</a:t>
            </a:r>
            <a:r>
              <a:rPr lang="en-US" sz="2600" dirty="0"/>
              <a:t> </a:t>
            </a:r>
            <a:r>
              <a:rPr lang="en-US" sz="2600" dirty="0" err="1"/>
              <a:t>iqlim</a:t>
            </a:r>
            <a:r>
              <a:rPr lang="en-US" sz="2600" dirty="0"/>
              <a:t> </a:t>
            </a:r>
            <a:r>
              <a:rPr lang="en-US" sz="2600" dirty="0" err="1"/>
              <a:t>sharoitida</a:t>
            </a:r>
            <a:r>
              <a:rPr lang="en-US" sz="2600" dirty="0"/>
              <a:t> </a:t>
            </a:r>
            <a:r>
              <a:rPr lang="en-US" sz="2600" dirty="0" err="1"/>
              <a:t>benzinli</a:t>
            </a:r>
            <a:r>
              <a:rPr lang="en-US" sz="2600" dirty="0"/>
              <a:t> </a:t>
            </a:r>
            <a:r>
              <a:rPr lang="en-US" sz="2600" dirty="0" err="1"/>
              <a:t>dvigatellar</a:t>
            </a:r>
            <a:r>
              <a:rPr lang="en-US" sz="2600" dirty="0"/>
              <a:t> </a:t>
            </a:r>
            <a:r>
              <a:rPr lang="en-US" sz="2600" dirty="0" err="1"/>
              <a:t>injektorli</a:t>
            </a:r>
            <a:r>
              <a:rPr lang="en-US" sz="2600" dirty="0"/>
              <a:t> </a:t>
            </a:r>
            <a:r>
              <a:rPr lang="en-US" sz="2600" dirty="0" err="1"/>
              <a:t>ta’minot</a:t>
            </a:r>
            <a:r>
              <a:rPr lang="en-US" sz="2600" dirty="0"/>
              <a:t> </a:t>
            </a:r>
            <a:r>
              <a:rPr lang="en-US" sz="2600" dirty="0" err="1"/>
              <a:t>tizimi</a:t>
            </a:r>
            <a:r>
              <a:rPr lang="en-US" sz="2600" dirty="0"/>
              <a:t> </a:t>
            </a:r>
            <a:r>
              <a:rPr lang="en-US" sz="2600" dirty="0" err="1"/>
              <a:t>ishonchliligi</a:t>
            </a:r>
            <a:r>
              <a:rPr lang="en-US" sz="2600" dirty="0"/>
              <a:t> </a:t>
            </a:r>
            <a:r>
              <a:rPr lang="en-US" sz="2600" dirty="0" err="1"/>
              <a:t>haqida</a:t>
            </a:r>
            <a:r>
              <a:rPr lang="en-US" sz="2600" dirty="0"/>
              <a:t> </a:t>
            </a:r>
            <a:r>
              <a:rPr lang="en-US" sz="2600" dirty="0" err="1"/>
              <a:t>ma’lumotlarni</a:t>
            </a:r>
            <a:r>
              <a:rPr lang="en-US" sz="2600" dirty="0"/>
              <a:t> </a:t>
            </a:r>
            <a:r>
              <a:rPr lang="en-US" sz="2600" dirty="0" err="1"/>
              <a:t>to’la</a:t>
            </a:r>
            <a:r>
              <a:rPr lang="en-US" sz="2600" dirty="0"/>
              <a:t> </a:t>
            </a:r>
            <a:r>
              <a:rPr lang="en-US" sz="2600" dirty="0" err="1"/>
              <a:t>va</a:t>
            </a:r>
            <a:r>
              <a:rPr lang="en-US" sz="2600" dirty="0"/>
              <a:t> </a:t>
            </a:r>
            <a:r>
              <a:rPr lang="en-US" sz="2600" dirty="0" err="1"/>
              <a:t>ob’ektiv</a:t>
            </a:r>
            <a:r>
              <a:rPr lang="en-US" sz="2600" dirty="0"/>
              <a:t> </a:t>
            </a:r>
            <a:r>
              <a:rPr lang="en-US" sz="2600" dirty="0" err="1"/>
              <a:t>olish</a:t>
            </a:r>
            <a:r>
              <a:rPr lang="en-US" sz="2600" dirty="0"/>
              <a:t>, </a:t>
            </a:r>
            <a:r>
              <a:rPr lang="en-US" sz="2600" dirty="0" err="1"/>
              <a:t>ikkinchidan</a:t>
            </a:r>
            <a:r>
              <a:rPr lang="en-US" sz="2600" dirty="0"/>
              <a:t> </a:t>
            </a:r>
            <a:r>
              <a:rPr lang="en-US" sz="2600" dirty="0" err="1"/>
              <a:t>injektorli</a:t>
            </a:r>
            <a:r>
              <a:rPr lang="en-US" sz="2600" dirty="0"/>
              <a:t> </a:t>
            </a:r>
            <a:r>
              <a:rPr lang="en-US" sz="2600" dirty="0" err="1"/>
              <a:t>ta’minot</a:t>
            </a:r>
            <a:r>
              <a:rPr lang="en-US" sz="2600" dirty="0"/>
              <a:t> </a:t>
            </a:r>
            <a:r>
              <a:rPr lang="en-US" sz="2600" dirty="0" err="1"/>
              <a:t>tizimi</a:t>
            </a:r>
            <a:r>
              <a:rPr lang="en-US" sz="2600" dirty="0"/>
              <a:t> </a:t>
            </a:r>
            <a:r>
              <a:rPr lang="en-US" sz="2600" dirty="0" err="1"/>
              <a:t>qo’llanilgan</a:t>
            </a:r>
            <a:r>
              <a:rPr lang="en-US" sz="2600" dirty="0"/>
              <a:t> </a:t>
            </a:r>
            <a:r>
              <a:rPr lang="en-US" sz="2600" dirty="0" err="1"/>
              <a:t>avtomobillar</a:t>
            </a:r>
            <a:r>
              <a:rPr lang="en-US" sz="2600" dirty="0"/>
              <a:t> </a:t>
            </a:r>
            <a:r>
              <a:rPr lang="en-US" sz="2600" dirty="0" err="1"/>
              <a:t>ekspluatatsiya</a:t>
            </a:r>
            <a:r>
              <a:rPr lang="en-US" sz="2600" dirty="0"/>
              <a:t> </a:t>
            </a:r>
            <a:r>
              <a:rPr lang="en-US" sz="2600" dirty="0" err="1"/>
              <a:t>qilinadigan</a:t>
            </a:r>
            <a:r>
              <a:rPr lang="en-US" sz="2600" dirty="0"/>
              <a:t> </a:t>
            </a:r>
            <a:r>
              <a:rPr lang="en-US" sz="2600" dirty="0" err="1"/>
              <a:t>O’zbekiston</a:t>
            </a:r>
            <a:r>
              <a:rPr lang="en-US" sz="2600" dirty="0"/>
              <a:t> </a:t>
            </a:r>
            <a:r>
              <a:rPr lang="en-US" sz="2600" dirty="0" err="1"/>
              <a:t>Respublikasining</a:t>
            </a:r>
            <a:r>
              <a:rPr lang="en-US" sz="2600" dirty="0"/>
              <a:t> </a:t>
            </a:r>
            <a:r>
              <a:rPr lang="en-US" sz="2600" dirty="0" err="1"/>
              <a:t>barcha</a:t>
            </a:r>
            <a:r>
              <a:rPr lang="en-US" sz="2600" dirty="0"/>
              <a:t> </a:t>
            </a:r>
            <a:r>
              <a:rPr lang="en-US" sz="2600" dirty="0" err="1"/>
              <a:t>mintaqalarini</a:t>
            </a:r>
            <a:r>
              <a:rPr lang="en-US" sz="2600" dirty="0"/>
              <a:t> </a:t>
            </a:r>
            <a:r>
              <a:rPr lang="en-US" sz="2600" dirty="0" err="1"/>
              <a:t>qamrab</a:t>
            </a:r>
            <a:r>
              <a:rPr lang="en-US" sz="2600" dirty="0"/>
              <a:t> </a:t>
            </a:r>
            <a:r>
              <a:rPr lang="en-US" sz="2600" dirty="0" err="1"/>
              <a:t>olishi</a:t>
            </a:r>
            <a:r>
              <a:rPr lang="en-US" sz="2600" dirty="0"/>
              <a:t> </a:t>
            </a:r>
            <a:r>
              <a:rPr lang="en-US" sz="2600" dirty="0" err="1"/>
              <a:t>nazarda</a:t>
            </a:r>
            <a:r>
              <a:rPr lang="en-US" sz="2600" dirty="0"/>
              <a:t> </a:t>
            </a:r>
            <a:r>
              <a:rPr lang="en-US" sz="2600" dirty="0" err="1"/>
              <a:t>tutilgan</a:t>
            </a:r>
            <a:r>
              <a:rPr lang="en-US" sz="2600" dirty="0"/>
              <a:t>, </a:t>
            </a:r>
            <a:r>
              <a:rPr lang="en-US" sz="2600" dirty="0" err="1"/>
              <a:t>shuningdek</a:t>
            </a:r>
            <a:r>
              <a:rPr lang="en-US" sz="2600" dirty="0"/>
              <a:t> </a:t>
            </a:r>
            <a:r>
              <a:rPr lang="en-US" sz="2600" dirty="0" err="1"/>
              <a:t>olingan</a:t>
            </a:r>
            <a:r>
              <a:rPr lang="en-US" sz="2600" dirty="0"/>
              <a:t> </a:t>
            </a:r>
            <a:r>
              <a:rPr lang="en-US" sz="2600" dirty="0" err="1"/>
              <a:t>natijalarni</a:t>
            </a:r>
            <a:r>
              <a:rPr lang="en-US" sz="2600" dirty="0"/>
              <a:t> </a:t>
            </a:r>
            <a:r>
              <a:rPr lang="en-US" sz="2600" dirty="0" err="1"/>
              <a:t>qo’shni</a:t>
            </a:r>
            <a:r>
              <a:rPr lang="en-US" sz="2600" dirty="0"/>
              <a:t>, </a:t>
            </a:r>
            <a:r>
              <a:rPr lang="en-US" sz="2600" dirty="0" err="1"/>
              <a:t>o’xshash</a:t>
            </a:r>
            <a:r>
              <a:rPr lang="en-US" sz="2600" dirty="0"/>
              <a:t> </a:t>
            </a:r>
            <a:r>
              <a:rPr lang="en-US" sz="2600" dirty="0" err="1"/>
              <a:t>iqlim</a:t>
            </a:r>
            <a:r>
              <a:rPr lang="en-US" sz="2600" dirty="0"/>
              <a:t> </a:t>
            </a:r>
            <a:r>
              <a:rPr lang="en-US" sz="2600" dirty="0" err="1"/>
              <a:t>sharoitiga</a:t>
            </a:r>
            <a:r>
              <a:rPr lang="en-US" sz="2600" dirty="0"/>
              <a:t> </a:t>
            </a:r>
            <a:r>
              <a:rPr lang="en-US" sz="2600" dirty="0" err="1"/>
              <a:t>ega</a:t>
            </a:r>
            <a:r>
              <a:rPr lang="en-US" sz="2600" dirty="0"/>
              <a:t> </a:t>
            </a:r>
            <a:r>
              <a:rPr lang="en-US" sz="2600" dirty="0" err="1"/>
              <a:t>davlatlarga</a:t>
            </a:r>
            <a:r>
              <a:rPr lang="en-US" sz="2600" dirty="0"/>
              <a:t> </a:t>
            </a:r>
            <a:r>
              <a:rPr lang="en-US" sz="2600" dirty="0" err="1"/>
              <a:t>tatbiq</a:t>
            </a:r>
            <a:r>
              <a:rPr lang="en-US" sz="2600" dirty="0"/>
              <a:t> eta </a:t>
            </a:r>
            <a:r>
              <a:rPr lang="en-US" sz="2600" dirty="0" err="1"/>
              <a:t>olish</a:t>
            </a:r>
            <a:r>
              <a:rPr lang="en-US" sz="2600" dirty="0"/>
              <a:t> </a:t>
            </a:r>
            <a:r>
              <a:rPr lang="en-US" sz="2600" dirty="0" err="1"/>
              <a:t>imkoniyati</a:t>
            </a:r>
            <a:r>
              <a:rPr lang="en-US" sz="2600" dirty="0"/>
              <a:t> </a:t>
            </a:r>
            <a:r>
              <a:rPr lang="en-US" sz="2600" dirty="0" err="1"/>
              <a:t>berilgan</a:t>
            </a:r>
            <a:r>
              <a:rPr lang="en-US" sz="2600" dirty="0" smtClean="0"/>
              <a:t>.</a:t>
            </a:r>
            <a:endParaRPr lang="en-US" sz="2600" dirty="0"/>
          </a:p>
        </p:txBody>
      </p:sp>
    </p:spTree>
    <p:extLst>
      <p:ext uri="{BB962C8B-B14F-4D97-AF65-F5344CB8AC3E}">
        <p14:creationId xmlns:p14="http://schemas.microsoft.com/office/powerpoint/2010/main" val="2388009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71526" y="234176"/>
            <a:ext cx="9810750" cy="5374887"/>
          </a:xfrm>
        </p:spPr>
        <p:txBody>
          <a:bodyPr>
            <a:noAutofit/>
          </a:bodyPr>
          <a:lstStyle/>
          <a:p>
            <a:pPr marL="0" indent="0" algn="just">
              <a:lnSpc>
                <a:spcPct val="100000"/>
              </a:lnSpc>
              <a:spcBef>
                <a:spcPts val="0"/>
              </a:spcBef>
              <a:buNone/>
            </a:pPr>
            <a:r>
              <a:rPr lang="en-US" sz="2800" dirty="0" err="1"/>
              <a:t>O’zbekiston</a:t>
            </a:r>
            <a:r>
              <a:rPr lang="en-US" sz="2800" dirty="0"/>
              <a:t> </a:t>
            </a:r>
            <a:r>
              <a:rPr lang="en-US" sz="2800" dirty="0" err="1"/>
              <a:t>Respublikasi</a:t>
            </a:r>
            <a:r>
              <a:rPr lang="en-US" sz="2800" dirty="0"/>
              <a:t> </a:t>
            </a:r>
            <a:r>
              <a:rPr lang="en-US" sz="2800" dirty="0" err="1"/>
              <a:t>mintaqalarining</a:t>
            </a:r>
            <a:r>
              <a:rPr lang="en-US" sz="2800" dirty="0"/>
              <a:t> </a:t>
            </a:r>
            <a:r>
              <a:rPr lang="en-US" sz="2800" dirty="0" err="1"/>
              <a:t>iqlimiy</a:t>
            </a:r>
            <a:r>
              <a:rPr lang="en-US" sz="2800" dirty="0"/>
              <a:t> </a:t>
            </a:r>
            <a:r>
              <a:rPr lang="en-US" sz="2800" dirty="0" err="1"/>
              <a:t>omillarini</a:t>
            </a:r>
            <a:r>
              <a:rPr lang="en-US" sz="2800" dirty="0"/>
              <a:t>  </a:t>
            </a:r>
            <a:r>
              <a:rPr lang="en-US" sz="2800" dirty="0" err="1"/>
              <a:t>avtomobil</a:t>
            </a:r>
            <a:r>
              <a:rPr lang="en-US" sz="2800" dirty="0"/>
              <a:t> </a:t>
            </a:r>
            <a:r>
              <a:rPr lang="en-US" sz="2800" dirty="0" err="1"/>
              <a:t>dvigatellari</a:t>
            </a:r>
            <a:r>
              <a:rPr lang="en-US" sz="2800" dirty="0"/>
              <a:t> </a:t>
            </a:r>
            <a:r>
              <a:rPr lang="en-US" sz="2800" dirty="0" err="1"/>
              <a:t>injektorli</a:t>
            </a:r>
            <a:r>
              <a:rPr lang="en-US" sz="2800" dirty="0"/>
              <a:t> </a:t>
            </a:r>
            <a:r>
              <a:rPr lang="en-US" sz="2800" dirty="0" err="1"/>
              <a:t>ta’minot</a:t>
            </a:r>
            <a:r>
              <a:rPr lang="en-US" sz="2800" dirty="0"/>
              <a:t> </a:t>
            </a:r>
            <a:r>
              <a:rPr lang="en-US" sz="2800" dirty="0" err="1"/>
              <a:t>tizimi</a:t>
            </a:r>
            <a:r>
              <a:rPr lang="en-US" sz="2800" dirty="0"/>
              <a:t> </a:t>
            </a:r>
            <a:r>
              <a:rPr lang="en-US" sz="2800" dirty="0" err="1"/>
              <a:t>ekspluatatsion</a:t>
            </a:r>
            <a:r>
              <a:rPr lang="en-US" sz="2800" dirty="0"/>
              <a:t> </a:t>
            </a:r>
            <a:r>
              <a:rPr lang="en-US" sz="2800" dirty="0" err="1"/>
              <a:t>ishonchliligiga</a:t>
            </a:r>
            <a:r>
              <a:rPr lang="en-US" sz="2800" dirty="0"/>
              <a:t> </a:t>
            </a:r>
            <a:r>
              <a:rPr lang="en-US" sz="2800" dirty="0" err="1"/>
              <a:t>ta’sirini</a:t>
            </a:r>
            <a:r>
              <a:rPr lang="en-US" sz="2800" dirty="0"/>
              <a:t> </a:t>
            </a:r>
            <a:r>
              <a:rPr lang="en-US" sz="2800" dirty="0" err="1"/>
              <a:t>xar</a:t>
            </a:r>
            <a:r>
              <a:rPr lang="en-US" sz="2800" dirty="0"/>
              <a:t> </a:t>
            </a:r>
            <a:r>
              <a:rPr lang="en-US" sz="2800" dirty="0" err="1"/>
              <a:t>tomonlama</a:t>
            </a:r>
            <a:r>
              <a:rPr lang="en-US" sz="2800" dirty="0"/>
              <a:t> </a:t>
            </a:r>
            <a:r>
              <a:rPr lang="en-US" sz="2800" dirty="0" err="1"/>
              <a:t>to’la</a:t>
            </a:r>
            <a:r>
              <a:rPr lang="en-US" sz="2800" dirty="0"/>
              <a:t> </a:t>
            </a:r>
            <a:r>
              <a:rPr lang="en-US" sz="2800" dirty="0" err="1"/>
              <a:t>anglash</a:t>
            </a:r>
            <a:r>
              <a:rPr lang="en-US" sz="2800" dirty="0"/>
              <a:t> </a:t>
            </a:r>
            <a:r>
              <a:rPr lang="en-US" sz="2800" dirty="0" err="1"/>
              <a:t>uchun</a:t>
            </a:r>
            <a:r>
              <a:rPr lang="en-US" sz="2800" dirty="0"/>
              <a:t>, </a:t>
            </a:r>
            <a:r>
              <a:rPr lang="en-US" sz="2800" dirty="0" err="1"/>
              <a:t>O’zbekiston</a:t>
            </a:r>
            <a:r>
              <a:rPr lang="en-US" sz="2800" dirty="0"/>
              <a:t> </a:t>
            </a:r>
            <a:r>
              <a:rPr lang="en-US" sz="2800" dirty="0" err="1"/>
              <a:t>Respublikasining</a:t>
            </a:r>
            <a:r>
              <a:rPr lang="en-US" sz="2800" dirty="0"/>
              <a:t> </a:t>
            </a:r>
            <a:r>
              <a:rPr lang="en-US" sz="2800" dirty="0" err="1"/>
              <a:t>atrof-muhitning</a:t>
            </a:r>
            <a:r>
              <a:rPr lang="en-US" sz="2800" dirty="0"/>
              <a:t> </a:t>
            </a:r>
            <a:r>
              <a:rPr lang="en-US" sz="2800" dirty="0" err="1"/>
              <a:t>yo’l-iqlim</a:t>
            </a:r>
            <a:r>
              <a:rPr lang="en-US" sz="2800" dirty="0"/>
              <a:t> </a:t>
            </a:r>
            <a:r>
              <a:rPr lang="en-US" sz="2800" dirty="0" err="1"/>
              <a:t>sharoiti</a:t>
            </a:r>
            <a:r>
              <a:rPr lang="en-US" sz="2800" dirty="0"/>
              <a:t> </a:t>
            </a:r>
            <a:r>
              <a:rPr lang="en-US" sz="2800" dirty="0" err="1"/>
              <a:t>hususiyatlari</a:t>
            </a:r>
            <a:r>
              <a:rPr lang="en-US" sz="2800" dirty="0"/>
              <a:t> </a:t>
            </a:r>
            <a:r>
              <a:rPr lang="en-US" sz="2800" dirty="0" err="1"/>
              <a:t>bilan</a:t>
            </a:r>
            <a:r>
              <a:rPr lang="en-US" sz="2800" dirty="0"/>
              <a:t> </a:t>
            </a:r>
            <a:r>
              <a:rPr lang="en-US" sz="2800" dirty="0" err="1"/>
              <a:t>bir-biridan</a:t>
            </a:r>
            <a:r>
              <a:rPr lang="en-US" sz="2800" dirty="0"/>
              <a:t> </a:t>
            </a:r>
            <a:r>
              <a:rPr lang="en-US" sz="2800" dirty="0" err="1"/>
              <a:t>farqlanuvchi</a:t>
            </a:r>
            <a:r>
              <a:rPr lang="en-US" sz="2800" dirty="0"/>
              <a:t> </a:t>
            </a:r>
            <a:r>
              <a:rPr lang="en-US" sz="2800" dirty="0" err="1"/>
              <a:t>to’rtta</a:t>
            </a:r>
            <a:r>
              <a:rPr lang="en-US" sz="2800" dirty="0"/>
              <a:t> </a:t>
            </a:r>
            <a:r>
              <a:rPr lang="en-US" sz="2800" dirty="0" err="1"/>
              <a:t>mintaqada</a:t>
            </a:r>
            <a:r>
              <a:rPr lang="en-US" sz="2800" dirty="0"/>
              <a:t> </a:t>
            </a:r>
            <a:r>
              <a:rPr lang="en-US" sz="2800" dirty="0" err="1"/>
              <a:t>kuzatuvlar</a:t>
            </a:r>
            <a:r>
              <a:rPr lang="en-US" sz="2800" dirty="0"/>
              <a:t> </a:t>
            </a:r>
            <a:r>
              <a:rPr lang="en-US" sz="2800" dirty="0" err="1"/>
              <a:t>olib</a:t>
            </a:r>
            <a:r>
              <a:rPr lang="en-US" sz="2800" dirty="0"/>
              <a:t> </a:t>
            </a:r>
            <a:r>
              <a:rPr lang="en-US" sz="2800" dirty="0" err="1"/>
              <a:t>borildi</a:t>
            </a:r>
            <a:r>
              <a:rPr lang="en-US" sz="2800" dirty="0"/>
              <a:t>. </a:t>
            </a:r>
            <a:r>
              <a:rPr lang="en-US" sz="2800" dirty="0" err="1"/>
              <a:t>Birinchi</a:t>
            </a:r>
            <a:r>
              <a:rPr lang="en-US" sz="2800" dirty="0"/>
              <a:t> </a:t>
            </a:r>
            <a:r>
              <a:rPr lang="en-US" sz="2800" dirty="0" err="1"/>
              <a:t>mintaqa</a:t>
            </a:r>
            <a:r>
              <a:rPr lang="en-US" sz="2800" dirty="0"/>
              <a:t> – Toshkent </a:t>
            </a:r>
            <a:r>
              <a:rPr lang="en-US" sz="2800" dirty="0" err="1"/>
              <a:t>shaxri</a:t>
            </a:r>
            <a:r>
              <a:rPr lang="en-US" sz="2800" dirty="0"/>
              <a:t> </a:t>
            </a:r>
            <a:r>
              <a:rPr lang="en-US" sz="2800" dirty="0" err="1"/>
              <a:t>va</a:t>
            </a:r>
            <a:r>
              <a:rPr lang="en-US" sz="2800" dirty="0"/>
              <a:t> Toshkent </a:t>
            </a:r>
            <a:r>
              <a:rPr lang="en-US" sz="2800" dirty="0" err="1"/>
              <a:t>viloyati</a:t>
            </a:r>
            <a:r>
              <a:rPr lang="en-US" sz="2800" dirty="0"/>
              <a:t>, </a:t>
            </a:r>
            <a:r>
              <a:rPr lang="en-US" sz="2800" dirty="0" err="1"/>
              <a:t>ikkinchi</a:t>
            </a:r>
            <a:r>
              <a:rPr lang="en-US" sz="2800" dirty="0"/>
              <a:t> </a:t>
            </a:r>
            <a:r>
              <a:rPr lang="en-US" sz="2800" dirty="0" err="1"/>
              <a:t>mintaqa</a:t>
            </a:r>
            <a:r>
              <a:rPr lang="en-US" sz="2800" dirty="0"/>
              <a:t> – </a:t>
            </a:r>
            <a:r>
              <a:rPr lang="en-US" sz="2800" dirty="0" err="1"/>
              <a:t>Farg’ona</a:t>
            </a:r>
            <a:r>
              <a:rPr lang="en-US" sz="2800" dirty="0"/>
              <a:t> </a:t>
            </a:r>
            <a:r>
              <a:rPr lang="en-US" sz="2800" dirty="0" err="1"/>
              <a:t>vodiysi</a:t>
            </a:r>
            <a:r>
              <a:rPr lang="en-US" sz="2800" dirty="0"/>
              <a:t>, </a:t>
            </a:r>
            <a:r>
              <a:rPr lang="en-US" sz="2800" dirty="0" err="1"/>
              <a:t>uchinchi</a:t>
            </a:r>
            <a:r>
              <a:rPr lang="en-US" sz="2800" dirty="0"/>
              <a:t> </a:t>
            </a:r>
            <a:r>
              <a:rPr lang="en-US" sz="2800" dirty="0" err="1"/>
              <a:t>mintaqa</a:t>
            </a:r>
            <a:r>
              <a:rPr lang="en-US" sz="2800" dirty="0"/>
              <a:t> – </a:t>
            </a:r>
            <a:r>
              <a:rPr lang="en-US" sz="2800" dirty="0" err="1"/>
              <a:t>Turon</a:t>
            </a:r>
            <a:r>
              <a:rPr lang="en-US" sz="2800" dirty="0"/>
              <a:t> </a:t>
            </a:r>
            <a:r>
              <a:rPr lang="en-US" sz="2800" dirty="0" err="1"/>
              <a:t>pasttekisligining</a:t>
            </a:r>
            <a:r>
              <a:rPr lang="en-US" sz="2800" dirty="0"/>
              <a:t> arid </a:t>
            </a:r>
            <a:r>
              <a:rPr lang="en-US" sz="2800" dirty="0" err="1"/>
              <a:t>mintaqasi</a:t>
            </a:r>
            <a:r>
              <a:rPr lang="en-US" sz="2800" dirty="0"/>
              <a:t> </a:t>
            </a:r>
            <a:r>
              <a:rPr lang="en-US" sz="2800" dirty="0" err="1"/>
              <a:t>bo’lib</a:t>
            </a:r>
            <a:r>
              <a:rPr lang="en-US" sz="2800" dirty="0"/>
              <a:t>, </a:t>
            </a:r>
            <a:r>
              <a:rPr lang="en-US" sz="2800" dirty="0" err="1"/>
              <a:t>o’z</a:t>
            </a:r>
            <a:r>
              <a:rPr lang="en-US" sz="2800" dirty="0"/>
              <a:t> </a:t>
            </a:r>
            <a:r>
              <a:rPr lang="en-US" sz="2800" dirty="0" err="1"/>
              <a:t>ichiga</a:t>
            </a:r>
            <a:r>
              <a:rPr lang="en-US" sz="2800" dirty="0"/>
              <a:t> </a:t>
            </a:r>
            <a:r>
              <a:rPr lang="en-US" sz="2800" dirty="0" err="1"/>
              <a:t>Buxoro</a:t>
            </a:r>
            <a:r>
              <a:rPr lang="en-US" sz="2800" dirty="0"/>
              <a:t>, </a:t>
            </a:r>
            <a:r>
              <a:rPr lang="en-US" sz="2800" dirty="0" err="1"/>
              <a:t>Qashqadaryo</a:t>
            </a:r>
            <a:r>
              <a:rPr lang="en-US" sz="2800" dirty="0"/>
              <a:t> </a:t>
            </a:r>
            <a:r>
              <a:rPr lang="en-US" sz="2800" dirty="0" err="1"/>
              <a:t>va</a:t>
            </a:r>
            <a:r>
              <a:rPr lang="en-US" sz="2800" dirty="0"/>
              <a:t> </a:t>
            </a:r>
            <a:r>
              <a:rPr lang="en-US" sz="2800" dirty="0" err="1"/>
              <a:t>Qoraqalpog’iston</a:t>
            </a:r>
            <a:r>
              <a:rPr lang="en-US" sz="2800" dirty="0"/>
              <a:t> </a:t>
            </a:r>
            <a:r>
              <a:rPr lang="en-US" sz="2800" dirty="0" err="1"/>
              <a:t>Respublikalarini</a:t>
            </a:r>
            <a:r>
              <a:rPr lang="en-US" sz="2800" dirty="0"/>
              <a:t> </a:t>
            </a:r>
            <a:r>
              <a:rPr lang="en-US" sz="2800" dirty="0" err="1"/>
              <a:t>oladi</a:t>
            </a:r>
            <a:r>
              <a:rPr lang="en-US" sz="2800" dirty="0"/>
              <a:t> </a:t>
            </a:r>
            <a:r>
              <a:rPr lang="en-US" sz="2800" dirty="0" err="1"/>
              <a:t>va</a:t>
            </a:r>
            <a:r>
              <a:rPr lang="en-US" sz="2800" dirty="0"/>
              <a:t> </a:t>
            </a:r>
            <a:r>
              <a:rPr lang="en-US" sz="2800" dirty="0" err="1"/>
              <a:t>to’rtinchi</a:t>
            </a:r>
            <a:r>
              <a:rPr lang="en-US" sz="2800" dirty="0"/>
              <a:t> </a:t>
            </a:r>
            <a:r>
              <a:rPr lang="en-US" sz="2800" dirty="0" err="1"/>
              <a:t>mintaqa</a:t>
            </a:r>
            <a:r>
              <a:rPr lang="en-US" sz="2800" dirty="0"/>
              <a:t> Samarqand, </a:t>
            </a:r>
            <a:r>
              <a:rPr lang="en-US" sz="2800" dirty="0" err="1"/>
              <a:t>Jizzax</a:t>
            </a:r>
            <a:r>
              <a:rPr lang="en-US" sz="2800" dirty="0"/>
              <a:t>, </a:t>
            </a:r>
            <a:r>
              <a:rPr lang="en-US" sz="2800" dirty="0" err="1"/>
              <a:t>Sirdaryo</a:t>
            </a:r>
            <a:r>
              <a:rPr lang="en-US" sz="2800" dirty="0"/>
              <a:t> </a:t>
            </a:r>
            <a:r>
              <a:rPr lang="en-US" sz="2800" dirty="0" err="1"/>
              <a:t>viloyatlaridan</a:t>
            </a:r>
            <a:r>
              <a:rPr lang="en-US" sz="2800" dirty="0"/>
              <a:t> </a:t>
            </a:r>
            <a:r>
              <a:rPr lang="en-US" sz="2800" dirty="0" err="1"/>
              <a:t>tashkil</a:t>
            </a:r>
            <a:r>
              <a:rPr lang="en-US" sz="2800" dirty="0"/>
              <a:t> </a:t>
            </a:r>
            <a:r>
              <a:rPr lang="en-US" sz="2800" dirty="0" err="1"/>
              <a:t>topgan</a:t>
            </a:r>
            <a:r>
              <a:rPr lang="en-US" sz="2800" dirty="0"/>
              <a:t>.</a:t>
            </a:r>
          </a:p>
        </p:txBody>
      </p:sp>
    </p:spTree>
    <p:extLst>
      <p:ext uri="{BB962C8B-B14F-4D97-AF65-F5344CB8AC3E}">
        <p14:creationId xmlns:p14="http://schemas.microsoft.com/office/powerpoint/2010/main" val="2051373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0075" y="234176"/>
            <a:ext cx="10639425" cy="5374887"/>
          </a:xfrm>
        </p:spPr>
        <p:txBody>
          <a:bodyPr>
            <a:noAutofit/>
          </a:bodyPr>
          <a:lstStyle/>
          <a:p>
            <a:pPr marL="0" indent="542925" algn="just">
              <a:lnSpc>
                <a:spcPct val="100000"/>
              </a:lnSpc>
              <a:spcBef>
                <a:spcPts val="0"/>
              </a:spcBef>
              <a:buNone/>
            </a:pPr>
            <a:r>
              <a:rPr lang="en-US" sz="2600" dirty="0" err="1"/>
              <a:t>Dvigatellar</a:t>
            </a:r>
            <a:r>
              <a:rPr lang="en-US" sz="2600" dirty="0"/>
              <a:t> </a:t>
            </a:r>
            <a:r>
              <a:rPr lang="en-US" sz="2600" dirty="0" err="1"/>
              <a:t>injektorli</a:t>
            </a:r>
            <a:r>
              <a:rPr lang="en-US" sz="2600" dirty="0"/>
              <a:t> </a:t>
            </a:r>
            <a:r>
              <a:rPr lang="en-US" sz="2600" dirty="0" err="1"/>
              <a:t>ta’minot</a:t>
            </a:r>
            <a:r>
              <a:rPr lang="en-US" sz="2600" dirty="0"/>
              <a:t> </a:t>
            </a:r>
            <a:r>
              <a:rPr lang="en-US" sz="2600" dirty="0" err="1"/>
              <a:t>tizimida</a:t>
            </a:r>
            <a:r>
              <a:rPr lang="en-US" sz="2600" dirty="0"/>
              <a:t> </a:t>
            </a:r>
            <a:r>
              <a:rPr lang="en-US" sz="2600" dirty="0" err="1"/>
              <a:t>barcha</a:t>
            </a:r>
            <a:r>
              <a:rPr lang="en-US" sz="2600" dirty="0"/>
              <a:t> </a:t>
            </a:r>
            <a:r>
              <a:rPr lang="en-US" sz="2600" dirty="0" err="1"/>
              <a:t>sodir</a:t>
            </a:r>
            <a:r>
              <a:rPr lang="en-US" sz="2600" dirty="0"/>
              <a:t> </a:t>
            </a:r>
            <a:r>
              <a:rPr lang="en-US" sz="2600" dirty="0" err="1"/>
              <a:t>bo’lgan</a:t>
            </a:r>
            <a:r>
              <a:rPr lang="en-US" sz="2600" dirty="0"/>
              <a:t> </a:t>
            </a:r>
            <a:r>
              <a:rPr lang="en-US" sz="2600" dirty="0" err="1"/>
              <a:t>ishdan</a:t>
            </a:r>
            <a:r>
              <a:rPr lang="en-US" sz="2600" dirty="0"/>
              <a:t> </a:t>
            </a:r>
            <a:r>
              <a:rPr lang="en-US" sz="2600" dirty="0" err="1"/>
              <a:t>chiqishlar</a:t>
            </a:r>
            <a:r>
              <a:rPr lang="en-US" sz="2600" dirty="0"/>
              <a:t> </a:t>
            </a:r>
            <a:r>
              <a:rPr lang="en-US" sz="2600" dirty="0" err="1"/>
              <a:t>ishonchlilik</a:t>
            </a:r>
            <a:r>
              <a:rPr lang="en-US" sz="2600" dirty="0"/>
              <a:t> </a:t>
            </a:r>
            <a:r>
              <a:rPr lang="en-US" sz="2600" dirty="0" err="1"/>
              <a:t>kartasida</a:t>
            </a:r>
            <a:r>
              <a:rPr lang="en-US" sz="2600" dirty="0"/>
              <a:t> </a:t>
            </a:r>
            <a:r>
              <a:rPr lang="en-US" sz="2600" dirty="0" err="1"/>
              <a:t>ro’yxatga</a:t>
            </a:r>
            <a:r>
              <a:rPr lang="en-US" sz="2600" dirty="0"/>
              <a:t> </a:t>
            </a:r>
            <a:r>
              <a:rPr lang="en-US" sz="2600" dirty="0" err="1"/>
              <a:t>kiritildi</a:t>
            </a:r>
            <a:r>
              <a:rPr lang="en-US" sz="2600" dirty="0"/>
              <a:t>. </a:t>
            </a:r>
            <a:r>
              <a:rPr lang="en-US" sz="2600" dirty="0" err="1"/>
              <a:t>Bunda</a:t>
            </a:r>
            <a:r>
              <a:rPr lang="en-US" sz="2600" dirty="0"/>
              <a:t> </a:t>
            </a:r>
            <a:r>
              <a:rPr lang="en-US" sz="2600" dirty="0" err="1"/>
              <a:t>ishdan</a:t>
            </a:r>
            <a:r>
              <a:rPr lang="en-US" sz="2600" dirty="0"/>
              <a:t> </a:t>
            </a:r>
            <a:r>
              <a:rPr lang="en-US" sz="2600" dirty="0" err="1"/>
              <a:t>chiqqan</a:t>
            </a:r>
            <a:r>
              <a:rPr lang="en-US" sz="2600" dirty="0"/>
              <a:t> </a:t>
            </a:r>
            <a:r>
              <a:rPr lang="en-US" sz="2600" dirty="0" err="1"/>
              <a:t>detal</a:t>
            </a:r>
            <a:r>
              <a:rPr lang="en-US" sz="2600" dirty="0"/>
              <a:t> </a:t>
            </a:r>
            <a:r>
              <a:rPr lang="en-US" sz="2600" dirty="0" err="1"/>
              <a:t>yoki</a:t>
            </a:r>
            <a:r>
              <a:rPr lang="en-US" sz="2600" dirty="0"/>
              <a:t> </a:t>
            </a:r>
            <a:r>
              <a:rPr lang="en-US" sz="2600" dirty="0" err="1"/>
              <a:t>uzelning</a:t>
            </a:r>
            <a:r>
              <a:rPr lang="en-US" sz="2600" dirty="0"/>
              <a:t> </a:t>
            </a:r>
            <a:r>
              <a:rPr lang="en-US" sz="2600" dirty="0" err="1"/>
              <a:t>nomi</a:t>
            </a:r>
            <a:r>
              <a:rPr lang="en-US" sz="2600" dirty="0"/>
              <a:t>, </a:t>
            </a:r>
            <a:r>
              <a:rPr lang="en-US" sz="2600" dirty="0" err="1"/>
              <a:t>ishdan</a:t>
            </a:r>
            <a:r>
              <a:rPr lang="en-US" sz="2600" dirty="0"/>
              <a:t> </a:t>
            </a:r>
            <a:r>
              <a:rPr lang="en-US" sz="2600" dirty="0" err="1"/>
              <a:t>chiqishning</a:t>
            </a:r>
            <a:r>
              <a:rPr lang="en-US" sz="2600" dirty="0"/>
              <a:t> </a:t>
            </a:r>
            <a:r>
              <a:rPr lang="en-US" sz="2600" dirty="0" err="1"/>
              <a:t>sodir</a:t>
            </a:r>
            <a:r>
              <a:rPr lang="en-US" sz="2600" dirty="0"/>
              <a:t> </a:t>
            </a:r>
            <a:r>
              <a:rPr lang="en-US" sz="2600" dirty="0" err="1"/>
              <a:t>bo’lgan</a:t>
            </a:r>
            <a:r>
              <a:rPr lang="en-US" sz="2600" dirty="0"/>
              <a:t> </a:t>
            </a:r>
            <a:r>
              <a:rPr lang="en-US" sz="2600" dirty="0" err="1"/>
              <a:t>sanasi</a:t>
            </a:r>
            <a:r>
              <a:rPr lang="en-US" sz="2600" dirty="0"/>
              <a:t>, </a:t>
            </a:r>
            <a:r>
              <a:rPr lang="en-US" sz="2600" dirty="0" err="1"/>
              <a:t>ishdan</a:t>
            </a:r>
            <a:r>
              <a:rPr lang="en-US" sz="2600" dirty="0"/>
              <a:t> </a:t>
            </a:r>
            <a:r>
              <a:rPr lang="en-US" sz="2600" dirty="0" err="1"/>
              <a:t>chiqishgacha</a:t>
            </a:r>
            <a:r>
              <a:rPr lang="en-US" sz="2600" dirty="0"/>
              <a:t> </a:t>
            </a:r>
            <a:r>
              <a:rPr lang="en-US" sz="2600" dirty="0" err="1"/>
              <a:t>bosib</a:t>
            </a:r>
            <a:r>
              <a:rPr lang="en-US" sz="2600" dirty="0"/>
              <a:t> </a:t>
            </a:r>
            <a:r>
              <a:rPr lang="en-US" sz="2600" dirty="0" err="1"/>
              <a:t>o’tgan</a:t>
            </a:r>
            <a:r>
              <a:rPr lang="en-US" sz="2600" dirty="0"/>
              <a:t> </a:t>
            </a:r>
            <a:r>
              <a:rPr lang="en-US" sz="2600" dirty="0" err="1"/>
              <a:t>masofa</a:t>
            </a:r>
            <a:r>
              <a:rPr lang="en-US" sz="2600" dirty="0"/>
              <a:t>, </a:t>
            </a:r>
            <a:r>
              <a:rPr lang="en-US" sz="2600" dirty="0" err="1"/>
              <a:t>ishdan</a:t>
            </a:r>
            <a:r>
              <a:rPr lang="en-US" sz="2600" dirty="0"/>
              <a:t> </a:t>
            </a:r>
            <a:r>
              <a:rPr lang="en-US" sz="2600" dirty="0" err="1"/>
              <a:t>chiqishning</a:t>
            </a:r>
            <a:r>
              <a:rPr lang="en-US" sz="2600" dirty="0"/>
              <a:t> </a:t>
            </a:r>
            <a:r>
              <a:rPr lang="en-US" sz="2600" dirty="0" err="1"/>
              <a:t>sodir</a:t>
            </a:r>
            <a:r>
              <a:rPr lang="en-US" sz="2600" dirty="0"/>
              <a:t> </a:t>
            </a:r>
            <a:r>
              <a:rPr lang="en-US" sz="2600" dirty="0" err="1"/>
              <a:t>bo’lish</a:t>
            </a:r>
            <a:r>
              <a:rPr lang="en-US" sz="2600" dirty="0"/>
              <a:t> </a:t>
            </a:r>
            <a:r>
              <a:rPr lang="en-US" sz="2600" dirty="0" err="1"/>
              <a:t>tavsifi</a:t>
            </a:r>
            <a:r>
              <a:rPr lang="en-US" sz="2600" dirty="0"/>
              <a:t> </a:t>
            </a:r>
            <a:r>
              <a:rPr lang="en-US" sz="2600" dirty="0" err="1"/>
              <a:t>va</a:t>
            </a:r>
            <a:r>
              <a:rPr lang="en-US" sz="2600" dirty="0"/>
              <a:t> </a:t>
            </a:r>
            <a:r>
              <a:rPr lang="en-US" sz="2600" dirty="0" err="1"/>
              <a:t>ehtimoliy</a:t>
            </a:r>
            <a:r>
              <a:rPr lang="en-US" sz="2600" dirty="0"/>
              <a:t> </a:t>
            </a:r>
            <a:r>
              <a:rPr lang="en-US" sz="2600" dirty="0" err="1"/>
              <a:t>sababi</a:t>
            </a:r>
            <a:r>
              <a:rPr lang="en-US" sz="2600" dirty="0"/>
              <a:t> </a:t>
            </a:r>
            <a:r>
              <a:rPr lang="en-US" sz="2600" dirty="0" err="1"/>
              <a:t>haqida</a:t>
            </a:r>
            <a:r>
              <a:rPr lang="en-US" sz="2600" dirty="0"/>
              <a:t> </a:t>
            </a:r>
            <a:r>
              <a:rPr lang="en-US" sz="2600" dirty="0" err="1"/>
              <a:t>ma’lumotlar</a:t>
            </a:r>
            <a:r>
              <a:rPr lang="en-US" sz="2600" dirty="0"/>
              <a:t> </a:t>
            </a:r>
            <a:r>
              <a:rPr lang="en-US" sz="2600" dirty="0" err="1"/>
              <a:t>kiritilgan</a:t>
            </a:r>
            <a:r>
              <a:rPr lang="en-US" sz="2600" dirty="0"/>
              <a:t>. </a:t>
            </a:r>
          </a:p>
          <a:p>
            <a:pPr marL="0" indent="542925" algn="just">
              <a:lnSpc>
                <a:spcPct val="100000"/>
              </a:lnSpc>
              <a:spcBef>
                <a:spcPts val="0"/>
              </a:spcBef>
              <a:buNone/>
            </a:pPr>
            <a:r>
              <a:rPr lang="en-US" sz="2600" dirty="0" err="1"/>
              <a:t>Benzinni</a:t>
            </a:r>
            <a:r>
              <a:rPr lang="en-US" sz="2600" dirty="0"/>
              <a:t> </a:t>
            </a:r>
            <a:r>
              <a:rPr lang="en-US" sz="2600" dirty="0" err="1"/>
              <a:t>xar</a:t>
            </a:r>
            <a:r>
              <a:rPr lang="en-US" sz="2600" dirty="0"/>
              <a:t> </a:t>
            </a:r>
            <a:r>
              <a:rPr lang="en-US" sz="2600" dirty="0" err="1"/>
              <a:t>xil</a:t>
            </a:r>
            <a:r>
              <a:rPr lang="en-US" sz="2600" dirty="0"/>
              <a:t> </a:t>
            </a:r>
            <a:r>
              <a:rPr lang="en-US" sz="2600" dirty="0" err="1"/>
              <a:t>qo’shimchalar</a:t>
            </a:r>
            <a:r>
              <a:rPr lang="en-US" sz="2600" dirty="0"/>
              <a:t> </a:t>
            </a:r>
            <a:r>
              <a:rPr lang="en-US" sz="2600" dirty="0" err="1"/>
              <a:t>bilan</a:t>
            </a:r>
            <a:r>
              <a:rPr lang="en-US" sz="2600" dirty="0"/>
              <a:t> </a:t>
            </a:r>
            <a:r>
              <a:rPr lang="en-US" sz="2600" dirty="0" err="1"/>
              <a:t>ifloslanganlik</a:t>
            </a:r>
            <a:r>
              <a:rPr lang="en-US" sz="2600" dirty="0"/>
              <a:t> </a:t>
            </a:r>
            <a:r>
              <a:rPr lang="en-US" sz="2600" dirty="0" err="1"/>
              <a:t>darajasini</a:t>
            </a:r>
            <a:r>
              <a:rPr lang="en-US" sz="2600" dirty="0"/>
              <a:t> </a:t>
            </a:r>
            <a:r>
              <a:rPr lang="en-US" sz="2600" dirty="0" err="1"/>
              <a:t>baholash</a:t>
            </a:r>
            <a:r>
              <a:rPr lang="en-US" sz="2600" dirty="0"/>
              <a:t> </a:t>
            </a:r>
            <a:r>
              <a:rPr lang="en-US" sz="2600" dirty="0" err="1"/>
              <a:t>maqsadida</a:t>
            </a:r>
            <a:r>
              <a:rPr lang="en-US" sz="2600" dirty="0"/>
              <a:t>, </a:t>
            </a:r>
            <a:r>
              <a:rPr lang="en-US" sz="2600" dirty="0" err="1"/>
              <a:t>avtomobillar</a:t>
            </a:r>
            <a:r>
              <a:rPr lang="en-US" sz="2600" dirty="0"/>
              <a:t> </a:t>
            </a:r>
            <a:r>
              <a:rPr lang="en-US" sz="2600" dirty="0" err="1"/>
              <a:t>yonilg’i</a:t>
            </a:r>
            <a:r>
              <a:rPr lang="en-US" sz="2600" dirty="0"/>
              <a:t> </a:t>
            </a:r>
            <a:r>
              <a:rPr lang="en-US" sz="2600" dirty="0" err="1"/>
              <a:t>bakidan</a:t>
            </a:r>
            <a:r>
              <a:rPr lang="en-US" sz="2600" dirty="0"/>
              <a:t> </a:t>
            </a:r>
            <a:r>
              <a:rPr lang="en-US" sz="2600" dirty="0" err="1"/>
              <a:t>namunalar</a:t>
            </a:r>
            <a:r>
              <a:rPr lang="en-US" sz="2600" dirty="0"/>
              <a:t> </a:t>
            </a:r>
            <a:r>
              <a:rPr lang="en-US" sz="2600" dirty="0" err="1"/>
              <a:t>davriy</a:t>
            </a:r>
            <a:r>
              <a:rPr lang="en-US" sz="2600" dirty="0"/>
              <a:t> </a:t>
            </a:r>
            <a:r>
              <a:rPr lang="en-US" sz="2600" dirty="0" err="1"/>
              <a:t>ravishda</a:t>
            </a:r>
            <a:r>
              <a:rPr lang="en-US" sz="2600" dirty="0"/>
              <a:t> </a:t>
            </a:r>
            <a:r>
              <a:rPr lang="en-US" sz="2600" dirty="0" err="1"/>
              <a:t>olindi</a:t>
            </a:r>
            <a:r>
              <a:rPr lang="en-US" sz="2600" dirty="0"/>
              <a:t>. </a:t>
            </a:r>
            <a:r>
              <a:rPr lang="en-US" sz="2600" dirty="0" err="1"/>
              <a:t>Namunalar</a:t>
            </a:r>
            <a:r>
              <a:rPr lang="en-US" sz="2600" dirty="0"/>
              <a:t> </a:t>
            </a:r>
            <a:r>
              <a:rPr lang="en-US" sz="2600" dirty="0" err="1"/>
              <a:t>alohida</a:t>
            </a:r>
            <a:r>
              <a:rPr lang="en-US" sz="2600" dirty="0"/>
              <a:t> </a:t>
            </a:r>
            <a:r>
              <a:rPr lang="en-US" sz="2600" dirty="0" err="1"/>
              <a:t>tayyorlangan</a:t>
            </a:r>
            <a:r>
              <a:rPr lang="en-US" sz="2600" dirty="0"/>
              <a:t> </a:t>
            </a:r>
            <a:r>
              <a:rPr lang="en-US" sz="2600" dirty="0" err="1"/>
              <a:t>probirkalarga</a:t>
            </a:r>
            <a:r>
              <a:rPr lang="en-US" sz="2600" dirty="0"/>
              <a:t> </a:t>
            </a:r>
            <a:r>
              <a:rPr lang="en-US" sz="2600" dirty="0" err="1"/>
              <a:t>xar</a:t>
            </a:r>
            <a:r>
              <a:rPr lang="en-US" sz="2600" dirty="0"/>
              <a:t> </a:t>
            </a:r>
            <a:r>
              <a:rPr lang="en-US" sz="2600" dirty="0" err="1"/>
              <a:t>bir</a:t>
            </a:r>
            <a:r>
              <a:rPr lang="en-US" sz="2600" dirty="0"/>
              <a:t> </a:t>
            </a:r>
            <a:r>
              <a:rPr lang="en-US" sz="2600" dirty="0" err="1"/>
              <a:t>yonilg’i</a:t>
            </a:r>
            <a:r>
              <a:rPr lang="en-US" sz="2600" dirty="0"/>
              <a:t> </a:t>
            </a:r>
            <a:r>
              <a:rPr lang="en-US" sz="2600" dirty="0" err="1"/>
              <a:t>bakidan</a:t>
            </a:r>
            <a:r>
              <a:rPr lang="en-US" sz="2600" dirty="0"/>
              <a:t>  </a:t>
            </a:r>
            <a:r>
              <a:rPr lang="en-US" sz="2600" dirty="0" err="1"/>
              <a:t>yonilg’i</a:t>
            </a:r>
            <a:r>
              <a:rPr lang="en-US" sz="2600" dirty="0"/>
              <a:t> </a:t>
            </a:r>
            <a:r>
              <a:rPr lang="en-US" sz="2600" dirty="0" err="1"/>
              <a:t>filtrigacha</a:t>
            </a:r>
            <a:r>
              <a:rPr lang="en-US" sz="2600" dirty="0"/>
              <a:t> </a:t>
            </a:r>
            <a:r>
              <a:rPr lang="en-US" sz="2600" dirty="0" err="1"/>
              <a:t>va</a:t>
            </a:r>
            <a:r>
              <a:rPr lang="en-US" sz="2600" dirty="0"/>
              <a:t> </a:t>
            </a:r>
            <a:r>
              <a:rPr lang="en-US" sz="2600" dirty="0" err="1"/>
              <a:t>filtrdan</a:t>
            </a:r>
            <a:r>
              <a:rPr lang="en-US" sz="2600" dirty="0"/>
              <a:t> </a:t>
            </a:r>
            <a:r>
              <a:rPr lang="en-US" sz="2600" dirty="0" err="1"/>
              <a:t>so’ng</a:t>
            </a:r>
            <a:r>
              <a:rPr lang="en-US" sz="2600" dirty="0"/>
              <a:t> 250 ml </a:t>
            </a:r>
            <a:r>
              <a:rPr lang="en-US" sz="2600" dirty="0" err="1"/>
              <a:t>olindi</a:t>
            </a:r>
            <a:r>
              <a:rPr lang="en-US" sz="2600" dirty="0"/>
              <a:t>. </a:t>
            </a:r>
            <a:r>
              <a:rPr lang="en-US" sz="2600" dirty="0" err="1"/>
              <a:t>Olingan</a:t>
            </a:r>
            <a:r>
              <a:rPr lang="en-US" sz="2600" dirty="0"/>
              <a:t> </a:t>
            </a:r>
            <a:r>
              <a:rPr lang="en-US" sz="2600" dirty="0" err="1"/>
              <a:t>namunalarda</a:t>
            </a:r>
            <a:r>
              <a:rPr lang="en-US" sz="2600" dirty="0"/>
              <a:t> </a:t>
            </a:r>
            <a:r>
              <a:rPr lang="en-US" sz="2600" dirty="0" err="1"/>
              <a:t>yonilg’ini</a:t>
            </a:r>
            <a:r>
              <a:rPr lang="en-US" sz="2600" dirty="0"/>
              <a:t> </a:t>
            </a:r>
            <a:r>
              <a:rPr lang="en-US" sz="2600" dirty="0" err="1"/>
              <a:t>ifloslantiruvchi</a:t>
            </a:r>
            <a:r>
              <a:rPr lang="en-US" sz="2600" dirty="0"/>
              <a:t> </a:t>
            </a:r>
            <a:r>
              <a:rPr lang="en-US" sz="2600" dirty="0" err="1"/>
              <a:t>qo’shimchadagi</a:t>
            </a:r>
            <a:r>
              <a:rPr lang="en-US" sz="2600" dirty="0"/>
              <a:t> </a:t>
            </a:r>
            <a:r>
              <a:rPr lang="en-US" sz="2600" dirty="0" err="1"/>
              <a:t>mexanik</a:t>
            </a:r>
            <a:r>
              <a:rPr lang="en-US" sz="2600" dirty="0"/>
              <a:t> </a:t>
            </a:r>
            <a:r>
              <a:rPr lang="en-US" sz="2600" dirty="0" err="1"/>
              <a:t>zarrachalari</a:t>
            </a:r>
            <a:r>
              <a:rPr lang="en-US" sz="2600" dirty="0"/>
              <a:t> </a:t>
            </a:r>
            <a:r>
              <a:rPr lang="en-US" sz="2600" dirty="0" err="1"/>
              <a:t>miqdorini</a:t>
            </a:r>
            <a:r>
              <a:rPr lang="en-US" sz="2600" dirty="0"/>
              <a:t> </a:t>
            </a:r>
            <a:r>
              <a:rPr lang="en-US" sz="2600" dirty="0" err="1"/>
              <a:t>aniqlash</a:t>
            </a:r>
            <a:r>
              <a:rPr lang="en-US" sz="2600" dirty="0"/>
              <a:t>, </a:t>
            </a:r>
            <a:r>
              <a:rPr lang="en-US" sz="2600" dirty="0" err="1"/>
              <a:t>benzinni</a:t>
            </a:r>
            <a:r>
              <a:rPr lang="en-US" sz="2600" dirty="0"/>
              <a:t> </a:t>
            </a:r>
            <a:r>
              <a:rPr lang="en-US" sz="2600" dirty="0" err="1"/>
              <a:t>ifloslanganlik</a:t>
            </a:r>
            <a:r>
              <a:rPr lang="en-US" sz="2600" dirty="0"/>
              <a:t> </a:t>
            </a:r>
            <a:r>
              <a:rPr lang="en-US" sz="2600" dirty="0" err="1"/>
              <a:t>darajasini</a:t>
            </a:r>
            <a:r>
              <a:rPr lang="en-US" sz="2600" dirty="0"/>
              <a:t> </a:t>
            </a:r>
            <a:r>
              <a:rPr lang="en-US" sz="2600" dirty="0" err="1"/>
              <a:t>va</a:t>
            </a:r>
            <a:r>
              <a:rPr lang="en-US" sz="2600" dirty="0"/>
              <a:t> </a:t>
            </a:r>
            <a:r>
              <a:rPr lang="en-US" sz="2600" dirty="0" err="1"/>
              <a:t>mexanik</a:t>
            </a:r>
            <a:r>
              <a:rPr lang="en-US" sz="2600" dirty="0"/>
              <a:t> </a:t>
            </a:r>
            <a:r>
              <a:rPr lang="en-US" sz="2600" dirty="0" err="1"/>
              <a:t>abraziv</a:t>
            </a:r>
            <a:r>
              <a:rPr lang="en-US" sz="2600" dirty="0"/>
              <a:t> </a:t>
            </a:r>
            <a:r>
              <a:rPr lang="en-US" sz="2600" dirty="0" err="1"/>
              <a:t>zarrachalar</a:t>
            </a:r>
            <a:r>
              <a:rPr lang="en-US" sz="2600" dirty="0"/>
              <a:t> </a:t>
            </a:r>
            <a:r>
              <a:rPr lang="en-US" sz="2600" dirty="0" err="1"/>
              <a:t>dispers</a:t>
            </a:r>
            <a:r>
              <a:rPr lang="en-US" sz="2600" dirty="0"/>
              <a:t> </a:t>
            </a:r>
            <a:r>
              <a:rPr lang="en-US" sz="2600" dirty="0" err="1"/>
              <a:t>tarkibini</a:t>
            </a:r>
            <a:r>
              <a:rPr lang="en-US" sz="2600" dirty="0"/>
              <a:t> </a:t>
            </a:r>
            <a:r>
              <a:rPr lang="en-US" sz="2600" dirty="0" err="1"/>
              <a:t>baholash</a:t>
            </a:r>
            <a:r>
              <a:rPr lang="en-US" sz="2600" dirty="0"/>
              <a:t> </a:t>
            </a:r>
            <a:r>
              <a:rPr lang="en-US" sz="2600" dirty="0" err="1"/>
              <a:t>maqsadida</a:t>
            </a:r>
            <a:r>
              <a:rPr lang="en-US" sz="2600" dirty="0"/>
              <a:t> </a:t>
            </a:r>
            <a:r>
              <a:rPr lang="en-US" sz="2600" dirty="0" err="1"/>
              <a:t>tahlil</a:t>
            </a:r>
            <a:r>
              <a:rPr lang="en-US" sz="2600" dirty="0"/>
              <a:t> </a:t>
            </a:r>
            <a:r>
              <a:rPr lang="en-US" sz="2600" dirty="0" err="1"/>
              <a:t>qilindi</a:t>
            </a:r>
            <a:r>
              <a:rPr lang="en-US" sz="2600" dirty="0"/>
              <a:t>.</a:t>
            </a:r>
            <a:endParaRPr lang="ru-RU" sz="2600" dirty="0"/>
          </a:p>
        </p:txBody>
      </p:sp>
    </p:spTree>
    <p:extLst>
      <p:ext uri="{BB962C8B-B14F-4D97-AF65-F5344CB8AC3E}">
        <p14:creationId xmlns:p14="http://schemas.microsoft.com/office/powerpoint/2010/main" val="1844617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0075" y="234176"/>
            <a:ext cx="10639425" cy="5374887"/>
          </a:xfrm>
        </p:spPr>
        <p:txBody>
          <a:bodyPr>
            <a:noAutofit/>
          </a:bodyPr>
          <a:lstStyle/>
          <a:p>
            <a:pPr marL="0" indent="542925" algn="just">
              <a:lnSpc>
                <a:spcPct val="100000"/>
              </a:lnSpc>
              <a:spcBef>
                <a:spcPts val="0"/>
              </a:spcBef>
              <a:buNone/>
            </a:pPr>
            <a:r>
              <a:rPr lang="en-US" sz="2600" dirty="0"/>
              <a:t>GOST 2084-77 </a:t>
            </a:r>
            <a:r>
              <a:rPr lang="en-US" sz="2600" dirty="0" err="1"/>
              <a:t>asosida</a:t>
            </a:r>
            <a:r>
              <a:rPr lang="en-US" sz="2600" dirty="0"/>
              <a:t> </a:t>
            </a:r>
            <a:r>
              <a:rPr lang="en-US" sz="2600" dirty="0" err="1"/>
              <a:t>yonilg’ida</a:t>
            </a:r>
            <a:r>
              <a:rPr lang="en-US" sz="2600" dirty="0"/>
              <a:t> </a:t>
            </a:r>
            <a:r>
              <a:rPr lang="en-US" sz="2600" dirty="0" err="1"/>
              <a:t>mexanik</a:t>
            </a:r>
            <a:r>
              <a:rPr lang="en-US" sz="2600" dirty="0"/>
              <a:t> </a:t>
            </a:r>
            <a:r>
              <a:rPr lang="en-US" sz="2600" dirty="0" err="1"/>
              <a:t>qo’shimchalar</a:t>
            </a:r>
            <a:r>
              <a:rPr lang="en-US" sz="2600" dirty="0"/>
              <a:t>, </a:t>
            </a:r>
            <a:r>
              <a:rPr lang="en-US" sz="2600" dirty="0" err="1"/>
              <a:t>ifloslantiruvchilar</a:t>
            </a:r>
            <a:r>
              <a:rPr lang="en-US" sz="2600" dirty="0"/>
              <a:t> </a:t>
            </a:r>
            <a:r>
              <a:rPr lang="en-US" sz="2600" dirty="0" err="1"/>
              <a:t>va</a:t>
            </a:r>
            <a:r>
              <a:rPr lang="en-US" sz="2600" dirty="0"/>
              <a:t> </a:t>
            </a:r>
            <a:r>
              <a:rPr lang="en-US" sz="2600" dirty="0" err="1"/>
              <a:t>suv</a:t>
            </a:r>
            <a:r>
              <a:rPr lang="en-US" sz="2600" dirty="0"/>
              <a:t> </a:t>
            </a:r>
            <a:r>
              <a:rPr lang="en-US" sz="2600" dirty="0" err="1"/>
              <a:t>borligi</a:t>
            </a:r>
            <a:r>
              <a:rPr lang="en-US" sz="2600" dirty="0"/>
              <a:t> </a:t>
            </a:r>
            <a:r>
              <a:rPr lang="en-US" sz="2600" dirty="0" err="1"/>
              <a:t>bo’yicha</a:t>
            </a:r>
            <a:r>
              <a:rPr lang="en-US" sz="2600" dirty="0"/>
              <a:t> </a:t>
            </a:r>
            <a:r>
              <a:rPr lang="en-US" sz="2600" dirty="0" err="1"/>
              <a:t>olingan</a:t>
            </a:r>
            <a:r>
              <a:rPr lang="en-US" sz="2600" dirty="0"/>
              <a:t> </a:t>
            </a:r>
            <a:r>
              <a:rPr lang="en-US" sz="2600" dirty="0" err="1"/>
              <a:t>namunalarning</a:t>
            </a:r>
            <a:r>
              <a:rPr lang="en-US" sz="2600" dirty="0"/>
              <a:t> </a:t>
            </a:r>
            <a:r>
              <a:rPr lang="en-US" sz="2600" dirty="0" err="1"/>
              <a:t>tahlili</a:t>
            </a:r>
            <a:r>
              <a:rPr lang="en-US" sz="2600" dirty="0"/>
              <a:t> </a:t>
            </a:r>
            <a:r>
              <a:rPr lang="en-US" sz="2600" dirty="0" err="1"/>
              <a:t>o’tkazildi</a:t>
            </a:r>
            <a:r>
              <a:rPr lang="en-US" sz="2600" dirty="0"/>
              <a:t>.  </a:t>
            </a:r>
            <a:r>
              <a:rPr lang="en-US" sz="2600" dirty="0" err="1"/>
              <a:t>Ifloslanishlardagi</a:t>
            </a:r>
            <a:r>
              <a:rPr lang="en-US" sz="2600" dirty="0"/>
              <a:t> </a:t>
            </a:r>
            <a:r>
              <a:rPr lang="en-US" sz="2600" dirty="0" err="1"/>
              <a:t>abraziv</a:t>
            </a:r>
            <a:r>
              <a:rPr lang="en-US" sz="2600" dirty="0"/>
              <a:t> </a:t>
            </a:r>
            <a:r>
              <a:rPr lang="en-US" sz="2600" dirty="0" err="1"/>
              <a:t>zarrachalarning</a:t>
            </a:r>
            <a:r>
              <a:rPr lang="en-US" sz="2600" dirty="0"/>
              <a:t> </a:t>
            </a:r>
            <a:r>
              <a:rPr lang="en-US" sz="2600" dirty="0" err="1"/>
              <a:t>dispers</a:t>
            </a:r>
            <a:r>
              <a:rPr lang="en-US" sz="2600" dirty="0"/>
              <a:t> </a:t>
            </a:r>
            <a:r>
              <a:rPr lang="en-US" sz="2600" dirty="0" err="1"/>
              <a:t>va</a:t>
            </a:r>
            <a:r>
              <a:rPr lang="en-US" sz="2600" dirty="0"/>
              <a:t> </a:t>
            </a:r>
            <a:r>
              <a:rPr lang="en-US" sz="2600" dirty="0" err="1"/>
              <a:t>miqdoriy</a:t>
            </a:r>
            <a:r>
              <a:rPr lang="en-US" sz="2600" dirty="0"/>
              <a:t> </a:t>
            </a:r>
            <a:r>
              <a:rPr lang="en-US" sz="2600" dirty="0" err="1"/>
              <a:t>tarkibi</a:t>
            </a:r>
            <a:r>
              <a:rPr lang="en-US" sz="2600" dirty="0"/>
              <a:t> MBI-3 </a:t>
            </a:r>
            <a:r>
              <a:rPr lang="en-US" sz="2600" dirty="0" err="1"/>
              <a:t>bioligik</a:t>
            </a:r>
            <a:r>
              <a:rPr lang="en-US" sz="2600" dirty="0"/>
              <a:t> </a:t>
            </a:r>
            <a:r>
              <a:rPr lang="en-US" sz="2600" dirty="0" err="1"/>
              <a:t>mikroskopi</a:t>
            </a:r>
            <a:r>
              <a:rPr lang="en-US" sz="2600" dirty="0"/>
              <a:t> </a:t>
            </a:r>
            <a:r>
              <a:rPr lang="en-US" sz="2600" dirty="0" err="1"/>
              <a:t>yordamida</a:t>
            </a:r>
            <a:r>
              <a:rPr lang="en-US" sz="2600" dirty="0"/>
              <a:t> </a:t>
            </a:r>
            <a:r>
              <a:rPr lang="en-US" sz="2600" dirty="0" err="1"/>
              <a:t>zarrachalarni</a:t>
            </a:r>
            <a:r>
              <a:rPr lang="en-US" sz="2600" dirty="0"/>
              <a:t> </a:t>
            </a:r>
            <a:r>
              <a:rPr lang="en-US" sz="2600" dirty="0" err="1"/>
              <a:t>o’lchamli</a:t>
            </a:r>
            <a:r>
              <a:rPr lang="en-US" sz="2600" dirty="0"/>
              <a:t> </a:t>
            </a:r>
            <a:r>
              <a:rPr lang="en-US" sz="2600" dirty="0" err="1"/>
              <a:t>guruhlarga</a:t>
            </a:r>
            <a:r>
              <a:rPr lang="en-US" sz="2600" dirty="0"/>
              <a:t> </a:t>
            </a:r>
            <a:r>
              <a:rPr lang="en-US" sz="2600" dirty="0" err="1"/>
              <a:t>bo’lib</a:t>
            </a:r>
            <a:r>
              <a:rPr lang="en-US" sz="2600" dirty="0"/>
              <a:t>, </a:t>
            </a:r>
            <a:r>
              <a:rPr lang="en-US" sz="2600" dirty="0" err="1"/>
              <a:t>sanash</a:t>
            </a:r>
            <a:r>
              <a:rPr lang="en-US" sz="2600" dirty="0"/>
              <a:t> </a:t>
            </a:r>
            <a:r>
              <a:rPr lang="en-US" sz="2600" dirty="0" err="1"/>
              <a:t>usulida</a:t>
            </a:r>
            <a:r>
              <a:rPr lang="en-US" sz="2600" dirty="0"/>
              <a:t> </a:t>
            </a:r>
            <a:r>
              <a:rPr lang="en-US" sz="2600" dirty="0" err="1"/>
              <a:t>tekshirilgan</a:t>
            </a:r>
            <a:r>
              <a:rPr lang="en-US" sz="2600" dirty="0"/>
              <a:t>. </a:t>
            </a:r>
            <a:r>
              <a:rPr lang="en-US" sz="2600" dirty="0" err="1"/>
              <a:t>Zarrachalar</a:t>
            </a:r>
            <a:r>
              <a:rPr lang="en-US" sz="2600" dirty="0"/>
              <a:t> 2…4 </a:t>
            </a:r>
            <a:r>
              <a:rPr lang="en-US" sz="2600" dirty="0" err="1"/>
              <a:t>mkm</a:t>
            </a:r>
            <a:r>
              <a:rPr lang="en-US" sz="2600" dirty="0"/>
              <a:t>, 4…6 </a:t>
            </a:r>
            <a:r>
              <a:rPr lang="en-US" sz="2600" dirty="0" err="1"/>
              <a:t>mkm</a:t>
            </a:r>
            <a:r>
              <a:rPr lang="en-US" sz="2600" dirty="0"/>
              <a:t>, 6…8 </a:t>
            </a:r>
            <a:r>
              <a:rPr lang="en-US" sz="2600" dirty="0" err="1"/>
              <a:t>mkm</a:t>
            </a:r>
            <a:r>
              <a:rPr lang="en-US" sz="2600" dirty="0"/>
              <a:t>, 8…10 </a:t>
            </a:r>
            <a:r>
              <a:rPr lang="en-US" sz="2600" dirty="0" err="1"/>
              <a:t>mkm</a:t>
            </a:r>
            <a:r>
              <a:rPr lang="en-US" sz="2600" dirty="0"/>
              <a:t> </a:t>
            </a:r>
            <a:r>
              <a:rPr lang="en-US" sz="2600" dirty="0" err="1"/>
              <a:t>va</a:t>
            </a:r>
            <a:r>
              <a:rPr lang="en-US" sz="2600" dirty="0"/>
              <a:t> </a:t>
            </a:r>
            <a:r>
              <a:rPr lang="en-US" sz="2600" dirty="0" err="1"/>
              <a:t>x.k</a:t>
            </a:r>
            <a:r>
              <a:rPr lang="en-US" sz="2600" dirty="0"/>
              <a:t>. </a:t>
            </a:r>
            <a:r>
              <a:rPr lang="en-US" sz="2600" dirty="0" err="1"/>
              <a:t>o’lchamli</a:t>
            </a:r>
            <a:r>
              <a:rPr lang="en-US" sz="2600" dirty="0"/>
              <a:t> </a:t>
            </a:r>
            <a:r>
              <a:rPr lang="en-US" sz="2600" dirty="0" err="1"/>
              <a:t>guruhlarga</a:t>
            </a:r>
            <a:r>
              <a:rPr lang="en-US" sz="2600" dirty="0"/>
              <a:t> </a:t>
            </a:r>
            <a:r>
              <a:rPr lang="en-US" sz="2600" dirty="0" err="1"/>
              <a:t>bo’laklangan</a:t>
            </a:r>
            <a:r>
              <a:rPr lang="en-US" sz="2600" dirty="0"/>
              <a:t>.</a:t>
            </a:r>
          </a:p>
          <a:p>
            <a:pPr marL="0" indent="542925" algn="just">
              <a:lnSpc>
                <a:spcPct val="100000"/>
              </a:lnSpc>
              <a:spcBef>
                <a:spcPts val="0"/>
              </a:spcBef>
              <a:buNone/>
            </a:pPr>
            <a:r>
              <a:rPr lang="en-US" sz="2600" dirty="0" err="1"/>
              <a:t>Sinovlar</a:t>
            </a:r>
            <a:r>
              <a:rPr lang="en-US" sz="2600" dirty="0"/>
              <a:t> </a:t>
            </a:r>
            <a:r>
              <a:rPr lang="en-US" sz="2600" dirty="0" err="1"/>
              <a:t>o’tkazilayotgan</a:t>
            </a:r>
            <a:r>
              <a:rPr lang="en-US" sz="2600" dirty="0"/>
              <a:t> </a:t>
            </a:r>
            <a:r>
              <a:rPr lang="en-US" sz="2600" dirty="0" err="1"/>
              <a:t>turli</a:t>
            </a:r>
            <a:r>
              <a:rPr lang="en-US" sz="2600" dirty="0"/>
              <a:t> </a:t>
            </a:r>
            <a:r>
              <a:rPr lang="en-US" sz="2600" dirty="0" err="1"/>
              <a:t>mintaqalarda</a:t>
            </a:r>
            <a:r>
              <a:rPr lang="en-US" sz="2600" dirty="0"/>
              <a:t> parallel </a:t>
            </a:r>
            <a:r>
              <a:rPr lang="en-US" sz="2600" dirty="0" err="1"/>
              <a:t>ravishda</a:t>
            </a:r>
            <a:r>
              <a:rPr lang="en-US" sz="2600" dirty="0"/>
              <a:t> </a:t>
            </a:r>
            <a:r>
              <a:rPr lang="en-US" sz="2600" dirty="0" err="1"/>
              <a:t>ekspluatatsiyada</a:t>
            </a:r>
            <a:r>
              <a:rPr lang="en-US" sz="2600" dirty="0"/>
              <a:t> </a:t>
            </a:r>
            <a:r>
              <a:rPr lang="en-US" sz="2600" dirty="0" err="1"/>
              <a:t>nazoratdagi</a:t>
            </a:r>
            <a:r>
              <a:rPr lang="en-US" sz="2600" dirty="0"/>
              <a:t> </a:t>
            </a:r>
            <a:r>
              <a:rPr lang="en-US" sz="2600" dirty="0" err="1"/>
              <a:t>avtomobillar</a:t>
            </a:r>
            <a:r>
              <a:rPr lang="en-US" sz="2600" dirty="0"/>
              <a:t> </a:t>
            </a:r>
            <a:r>
              <a:rPr lang="en-US" sz="2600" dirty="0" err="1"/>
              <a:t>kabina</a:t>
            </a:r>
            <a:r>
              <a:rPr lang="en-US" sz="2600" dirty="0"/>
              <a:t> </a:t>
            </a:r>
            <a:r>
              <a:rPr lang="en-US" sz="2600" dirty="0" err="1"/>
              <a:t>va</a:t>
            </a:r>
            <a:r>
              <a:rPr lang="en-US" sz="2600" dirty="0"/>
              <a:t> </a:t>
            </a:r>
            <a:r>
              <a:rPr lang="en-US" sz="2600" dirty="0" err="1"/>
              <a:t>kuzovlari</a:t>
            </a:r>
            <a:r>
              <a:rPr lang="en-US" sz="2600" dirty="0"/>
              <a:t> </a:t>
            </a:r>
            <a:r>
              <a:rPr lang="en-US" sz="2600" dirty="0" err="1"/>
              <a:t>yuzasidan</a:t>
            </a:r>
            <a:r>
              <a:rPr lang="en-US" sz="2600" dirty="0"/>
              <a:t> </a:t>
            </a:r>
            <a:r>
              <a:rPr lang="en-US" sz="2600" dirty="0" err="1"/>
              <a:t>va</a:t>
            </a:r>
            <a:r>
              <a:rPr lang="en-US" sz="2600" dirty="0"/>
              <a:t> </a:t>
            </a:r>
            <a:r>
              <a:rPr lang="en-US" sz="2600" dirty="0" err="1"/>
              <a:t>yonilg’i</a:t>
            </a:r>
            <a:r>
              <a:rPr lang="en-US" sz="2600" dirty="0"/>
              <a:t> </a:t>
            </a:r>
            <a:r>
              <a:rPr lang="en-US" sz="2600" dirty="0" err="1"/>
              <a:t>filtrlaridan</a:t>
            </a:r>
            <a:r>
              <a:rPr lang="en-US" sz="2600" dirty="0"/>
              <a:t> </a:t>
            </a:r>
            <a:r>
              <a:rPr lang="en-US" sz="2600" dirty="0" err="1"/>
              <a:t>olingan</a:t>
            </a:r>
            <a:r>
              <a:rPr lang="en-US" sz="2600" dirty="0"/>
              <a:t> </a:t>
            </a:r>
            <a:r>
              <a:rPr lang="en-US" sz="2600" dirty="0" err="1"/>
              <a:t>chang</a:t>
            </a:r>
            <a:r>
              <a:rPr lang="en-US" sz="2600" dirty="0"/>
              <a:t> ham </a:t>
            </a:r>
            <a:r>
              <a:rPr lang="en-US" sz="2600" dirty="0" err="1"/>
              <a:t>tadqiqot</a:t>
            </a:r>
            <a:r>
              <a:rPr lang="en-US" sz="2600" dirty="0"/>
              <a:t> </a:t>
            </a:r>
            <a:r>
              <a:rPr lang="en-US" sz="2600" dirty="0" err="1"/>
              <a:t>qilingan</a:t>
            </a:r>
            <a:r>
              <a:rPr lang="en-US" sz="2600" dirty="0"/>
              <a:t>.</a:t>
            </a:r>
          </a:p>
          <a:p>
            <a:pPr marL="0" indent="542925" algn="just">
              <a:lnSpc>
                <a:spcPct val="100000"/>
              </a:lnSpc>
              <a:spcBef>
                <a:spcPts val="0"/>
              </a:spcBef>
              <a:buNone/>
            </a:pPr>
            <a:endParaRPr lang="ru-RU" sz="2600" dirty="0"/>
          </a:p>
        </p:txBody>
      </p:sp>
    </p:spTree>
    <p:extLst>
      <p:ext uri="{BB962C8B-B14F-4D97-AF65-F5344CB8AC3E}">
        <p14:creationId xmlns:p14="http://schemas.microsoft.com/office/powerpoint/2010/main" val="2172714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0075" y="234176"/>
            <a:ext cx="10639425" cy="5374887"/>
          </a:xfrm>
        </p:spPr>
        <p:txBody>
          <a:bodyPr>
            <a:noAutofit/>
          </a:bodyPr>
          <a:lstStyle/>
          <a:p>
            <a:pPr indent="0" algn="just">
              <a:lnSpc>
                <a:spcPct val="100000"/>
              </a:lnSpc>
              <a:spcBef>
                <a:spcPts val="0"/>
              </a:spcBef>
              <a:spcAft>
                <a:spcPts val="0"/>
              </a:spcAft>
              <a:buNone/>
            </a:pPr>
            <a:r>
              <a:rPr lang="uz-Cyrl-UZ" sz="2800" dirty="0">
                <a:ea typeface="Times New Roman" panose="02020603050405020304" pitchFamily="18" charset="0"/>
                <a:cs typeface="Times New Roman" panose="02020603050405020304" pitchFamily="18" charset="0"/>
              </a:rPr>
              <a:t>Kuzatuvdagi avtomobillar bakidagi  benzinlarni ifloslanganlik darajasi  bo’yicha olingan ma’lumotlarni statistik qayta ishlov berish natijasida olingan natijalar (jadv. 1) shuni ko’rsatib turibdiki, avtomobillar yonilg’i bakidagi ifloslantiruvchi qo’shimchalar miqdori ekspluatatsiya qilinayotgan mintaqadagi atrof-muhit changdorligiga to’g’ri bog’lanishda bo’lib, havoning changdorligi ortishi bilan yonilg’idagi ifloslantiruvchi mexanik qo’shimchalar miqdori ortadi. </a:t>
            </a:r>
            <a:endParaRPr lang="ru-RU" sz="2400" dirty="0">
              <a:ea typeface="Times New Roman" panose="02020603050405020304" pitchFamily="18" charset="0"/>
              <a:cs typeface="Times New Roman" panose="02020603050405020304" pitchFamily="18" charset="0"/>
            </a:endParaRPr>
          </a:p>
          <a:p>
            <a:pPr indent="0" algn="r">
              <a:lnSpc>
                <a:spcPct val="100000"/>
              </a:lnSpc>
              <a:spcBef>
                <a:spcPts val="0"/>
              </a:spcBef>
              <a:spcAft>
                <a:spcPts val="0"/>
              </a:spcAft>
              <a:buNone/>
            </a:pPr>
            <a:r>
              <a:rPr lang="uz-Cyrl-UZ" sz="2800" b="1" dirty="0">
                <a:ea typeface="Times New Roman" panose="02020603050405020304" pitchFamily="18" charset="0"/>
                <a:cs typeface="Times New Roman" panose="02020603050405020304" pitchFamily="18" charset="0"/>
              </a:rPr>
              <a:t>1-jadval</a:t>
            </a:r>
            <a:r>
              <a:rPr lang="x-none" sz="2800" b="1" dirty="0">
                <a:ea typeface="Times New Roman" panose="02020603050405020304" pitchFamily="18" charset="0"/>
                <a:cs typeface="Times New Roman" panose="02020603050405020304" pitchFamily="18" charset="0"/>
              </a:rPr>
              <a:t>. </a:t>
            </a:r>
            <a:endParaRPr lang="ru-RU" sz="2400"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r>
              <a:rPr lang="uz-Cyrl-UZ" sz="2800" b="1" dirty="0">
                <a:ea typeface="Times New Roman" panose="02020603050405020304" pitchFamily="18" charset="0"/>
                <a:cs typeface="Times New Roman" panose="02020603050405020304" pitchFamily="18" charset="0"/>
              </a:rPr>
              <a:t>Kuzatuvdagi avtomobillar baki benzinidagi ifloslantiruvchi </a:t>
            </a:r>
            <a:endParaRPr lang="ru-RU" sz="2400" dirty="0">
              <a:ea typeface="Times New Roman" panose="02020603050405020304" pitchFamily="18" charset="0"/>
              <a:cs typeface="Times New Roman" panose="02020603050405020304" pitchFamily="18" charset="0"/>
            </a:endParaRPr>
          </a:p>
          <a:p>
            <a:pPr marL="0" indent="0" algn="ctr">
              <a:lnSpc>
                <a:spcPct val="100000"/>
              </a:lnSpc>
              <a:spcBef>
                <a:spcPts val="0"/>
              </a:spcBef>
              <a:spcAft>
                <a:spcPts val="0"/>
              </a:spcAft>
              <a:buNone/>
            </a:pPr>
            <a:r>
              <a:rPr lang="uz-Cyrl-UZ" sz="2800" b="1" dirty="0">
                <a:ea typeface="Times New Roman" panose="02020603050405020304" pitchFamily="18" charset="0"/>
                <a:cs typeface="Times New Roman" panose="02020603050405020304" pitchFamily="18" charset="0"/>
              </a:rPr>
              <a:t>zarralar miqdori va havoning changlanganligi o’rtacha qiymati</a:t>
            </a:r>
            <a:endParaRPr lang="ru-RU" sz="2400" dirty="0">
              <a:ea typeface="Times New Roman" panose="02020603050405020304" pitchFamily="18" charset="0"/>
              <a:cs typeface="Times New Roman" panose="02020603050405020304" pitchFamily="18" charset="0"/>
            </a:endParaRPr>
          </a:p>
          <a:p>
            <a:pPr algn="just">
              <a:lnSpc>
                <a:spcPct val="100000"/>
              </a:lnSpc>
              <a:spcBef>
                <a:spcPts val="0"/>
              </a:spcBef>
            </a:pPr>
            <a:endParaRPr lang="ru-RU" sz="2600" dirty="0"/>
          </a:p>
        </p:txBody>
      </p:sp>
    </p:spTree>
    <p:extLst>
      <p:ext uri="{BB962C8B-B14F-4D97-AF65-F5344CB8AC3E}">
        <p14:creationId xmlns:p14="http://schemas.microsoft.com/office/powerpoint/2010/main" val="32061551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sz="quarter" idx="13"/>
            <p:extLst>
              <p:ext uri="{D42A27DB-BD31-4B8C-83A1-F6EECF244321}">
                <p14:modId xmlns:p14="http://schemas.microsoft.com/office/powerpoint/2010/main" val="4022876316"/>
              </p:ext>
            </p:extLst>
          </p:nvPr>
        </p:nvGraphicFramePr>
        <p:xfrm>
          <a:off x="489098" y="552896"/>
          <a:ext cx="10738884" cy="4859078"/>
        </p:xfrm>
        <a:graphic>
          <a:graphicData uri="http://schemas.openxmlformats.org/drawingml/2006/table">
            <a:tbl>
              <a:tblPr firstRow="1" firstCol="1" lastRow="1" lastCol="1" bandRow="1" bandCol="1"/>
              <a:tblGrid>
                <a:gridCol w="3644264"/>
                <a:gridCol w="2586717"/>
                <a:gridCol w="4507903"/>
              </a:tblGrid>
              <a:tr h="1388308">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Kuzatuvlar o’tkazilayotgan joy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Havoning changlanganligi, g/m</a:t>
                      </a:r>
                      <a:r>
                        <a:rPr lang="ru-RU" sz="2800" baseline="30000">
                          <a:effectLst/>
                          <a:latin typeface="+mn-lt"/>
                          <a:ea typeface="Times New Roman" panose="02020603050405020304" pitchFamily="18" charset="0"/>
                          <a:cs typeface="Times New Roman" panose="02020603050405020304" pitchFamily="18" charset="0"/>
                        </a:rPr>
                        <a:t>3</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Benzinning ifloslanganligi, g/t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4154">
                <a:tc>
                  <a:txBody>
                    <a:bodyPr/>
                    <a:lstStyle/>
                    <a:p>
                      <a:pPr algn="ctr">
                        <a:spcAft>
                          <a:spcPts val="0"/>
                        </a:spcAft>
                      </a:pPr>
                      <a:r>
                        <a:rPr lang="en-US" sz="2800">
                          <a:effectLst/>
                          <a:latin typeface="+mn-lt"/>
                          <a:ea typeface="Times New Roman" panose="02020603050405020304" pitchFamily="18" charset="0"/>
                          <a:cs typeface="Times New Roman" panose="02020603050405020304" pitchFamily="18" charset="0"/>
                        </a:rPr>
                        <a:t>I</a:t>
                      </a:r>
                      <a:r>
                        <a:rPr lang="ru-RU" sz="2800">
                          <a:effectLst/>
                          <a:latin typeface="+mn-lt"/>
                          <a:ea typeface="Times New Roman" panose="02020603050405020304" pitchFamily="18" charset="0"/>
                          <a:cs typeface="Times New Roman" panose="02020603050405020304" pitchFamily="18" charset="0"/>
                        </a:rPr>
                        <a:t>  mintaqa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0,16 – 0,21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105,3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4154">
                <a:tc>
                  <a:txBody>
                    <a:bodyPr/>
                    <a:lstStyle/>
                    <a:p>
                      <a:pPr algn="ctr">
                        <a:spcAft>
                          <a:spcPts val="0"/>
                        </a:spcAft>
                      </a:pPr>
                      <a:r>
                        <a:rPr lang="en-US" sz="2800">
                          <a:effectLst/>
                          <a:latin typeface="+mn-lt"/>
                          <a:ea typeface="Times New Roman" panose="02020603050405020304" pitchFamily="18" charset="0"/>
                          <a:cs typeface="Times New Roman" panose="02020603050405020304" pitchFamily="18" charset="0"/>
                        </a:rPr>
                        <a:t>II</a:t>
                      </a:r>
                      <a:r>
                        <a:rPr lang="ru-RU" sz="2800">
                          <a:effectLst/>
                          <a:latin typeface="+mn-lt"/>
                          <a:ea typeface="Times New Roman" panose="02020603050405020304" pitchFamily="18" charset="0"/>
                          <a:cs typeface="Times New Roman" panose="02020603050405020304" pitchFamily="18" charset="0"/>
                        </a:rPr>
                        <a:t>  mintaqa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0,25 – 0,32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153,4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4154">
                <a:tc>
                  <a:txBody>
                    <a:bodyPr/>
                    <a:lstStyle/>
                    <a:p>
                      <a:pPr algn="ctr">
                        <a:spcAft>
                          <a:spcPts val="0"/>
                        </a:spcAft>
                      </a:pPr>
                      <a:r>
                        <a:rPr lang="en-US" sz="2800">
                          <a:effectLst/>
                          <a:latin typeface="+mn-lt"/>
                          <a:ea typeface="Times New Roman" panose="02020603050405020304" pitchFamily="18" charset="0"/>
                          <a:cs typeface="Times New Roman" panose="02020603050405020304" pitchFamily="18" charset="0"/>
                        </a:rPr>
                        <a:t>III</a:t>
                      </a:r>
                      <a:r>
                        <a:rPr lang="ru-RU" sz="2800">
                          <a:effectLst/>
                          <a:latin typeface="+mn-lt"/>
                          <a:ea typeface="Times New Roman" panose="02020603050405020304" pitchFamily="18" charset="0"/>
                          <a:cs typeface="Times New Roman" panose="02020603050405020304" pitchFamily="18" charset="0"/>
                        </a:rPr>
                        <a:t>  mintaqa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0,62 – 0,75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276,0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4154">
                <a:tc>
                  <a:txBody>
                    <a:bodyPr/>
                    <a:lstStyle/>
                    <a:p>
                      <a:pPr algn="ctr">
                        <a:spcAft>
                          <a:spcPts val="0"/>
                        </a:spcAft>
                      </a:pPr>
                      <a:r>
                        <a:rPr lang="en-US" sz="2800">
                          <a:effectLst/>
                          <a:latin typeface="+mn-lt"/>
                          <a:ea typeface="Times New Roman" panose="02020603050405020304" pitchFamily="18" charset="0"/>
                          <a:cs typeface="Times New Roman" panose="02020603050405020304" pitchFamily="18" charset="0"/>
                        </a:rPr>
                        <a:t>IV </a:t>
                      </a:r>
                      <a:r>
                        <a:rPr lang="ru-RU" sz="2800">
                          <a:effectLst/>
                          <a:latin typeface="+mn-lt"/>
                          <a:ea typeface="Times New Roman" panose="02020603050405020304" pitchFamily="18" charset="0"/>
                          <a:cs typeface="Times New Roman" panose="02020603050405020304" pitchFamily="18" charset="0"/>
                        </a:rPr>
                        <a:t>mintaqa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0,51 – 0,6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197,0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4154">
                <a:tc>
                  <a:txBody>
                    <a:bodyPr/>
                    <a:lstStyle/>
                    <a:p>
                      <a:pPr algn="ctr">
                        <a:spcAft>
                          <a:spcPts val="0"/>
                        </a:spcAft>
                      </a:pPr>
                      <a:r>
                        <a:rPr lang="uz-Cyrl-UZ" sz="2800">
                          <a:effectLst/>
                          <a:latin typeface="+mn-lt"/>
                          <a:ea typeface="Times New Roman" panose="02020603050405020304" pitchFamily="18" charset="0"/>
                          <a:cs typeface="Times New Roman" panose="02020603050405020304" pitchFamily="18" charset="0"/>
                        </a:rPr>
                        <a:t>GOST 2084-77 bo’yicha</a:t>
                      </a:r>
                      <a:endParaRPr lang="ru-RU" sz="280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a:effectLst/>
                          <a:latin typeface="+mn-lt"/>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2800" dirty="0" err="1">
                          <a:effectLst/>
                          <a:latin typeface="+mn-lt"/>
                          <a:ea typeface="Times New Roman" panose="02020603050405020304" pitchFamily="18" charset="0"/>
                          <a:cs typeface="Times New Roman" panose="02020603050405020304" pitchFamily="18" charset="0"/>
                        </a:rPr>
                        <a:t>ruxsat</a:t>
                      </a:r>
                      <a:r>
                        <a:rPr lang="ru-RU" sz="2800" dirty="0">
                          <a:effectLst/>
                          <a:latin typeface="+mn-lt"/>
                          <a:ea typeface="Times New Roman" panose="02020603050405020304" pitchFamily="18" charset="0"/>
                          <a:cs typeface="Times New Roman" panose="02020603050405020304" pitchFamily="18" charset="0"/>
                        </a:rPr>
                        <a:t> </a:t>
                      </a:r>
                      <a:r>
                        <a:rPr lang="ru-RU" sz="2800" dirty="0" err="1">
                          <a:effectLst/>
                          <a:latin typeface="+mn-lt"/>
                          <a:ea typeface="Times New Roman" panose="02020603050405020304" pitchFamily="18" charset="0"/>
                          <a:cs typeface="Times New Roman" panose="02020603050405020304" pitchFamily="18" charset="0"/>
                        </a:rPr>
                        <a:t>etilmaydi</a:t>
                      </a:r>
                      <a:endParaRPr lang="ru-RU" sz="2800" dirty="0">
                        <a:effectLst/>
                        <a:latin typeface="+mn-lt"/>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135325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14299" y="123825"/>
            <a:ext cx="11868151" cy="5170646"/>
          </a:xfrm>
          <a:prstGeom prst="rect">
            <a:avLst/>
          </a:prstGeom>
        </p:spPr>
        <p:txBody>
          <a:bodyPr wrap="square">
            <a:spAutoFit/>
          </a:bodyPr>
          <a:lstStyle/>
          <a:p>
            <a:r>
              <a:rPr lang="ru-RU" sz="2200" dirty="0"/>
              <a:t>FOYDALANILGAN ADABIYOTLAR:</a:t>
            </a:r>
          </a:p>
          <a:p>
            <a:r>
              <a:rPr lang="ru-RU" sz="2200" dirty="0"/>
              <a:t>REFERENCES:</a:t>
            </a:r>
          </a:p>
          <a:p>
            <a:r>
              <a:rPr lang="ru-RU" sz="2200" dirty="0"/>
              <a:t>1. Махкамов К.Х. </a:t>
            </a:r>
            <a:r>
              <a:rPr lang="ru-RU" sz="2200" dirty="0" err="1"/>
              <a:t>Машиналар</a:t>
            </a:r>
            <a:r>
              <a:rPr lang="ru-RU" sz="2200" dirty="0"/>
              <a:t> </a:t>
            </a:r>
            <a:r>
              <a:rPr lang="ru-RU" sz="2200" dirty="0" err="1"/>
              <a:t>пухталиги</a:t>
            </a:r>
            <a:r>
              <a:rPr lang="ru-RU" sz="2200" dirty="0"/>
              <a:t>. </a:t>
            </a:r>
            <a:r>
              <a:rPr lang="ru-RU" sz="2200" dirty="0" err="1"/>
              <a:t>ўкув</a:t>
            </a:r>
            <a:r>
              <a:rPr lang="ru-RU" sz="2200" dirty="0"/>
              <a:t> </a:t>
            </a:r>
            <a:r>
              <a:rPr lang="ru-RU" sz="2200" dirty="0" err="1"/>
              <a:t>кулланма</a:t>
            </a:r>
            <a:r>
              <a:rPr lang="ru-RU" sz="2200" dirty="0"/>
              <a:t>. </a:t>
            </a:r>
            <a:r>
              <a:rPr lang="ru-RU" sz="2200" dirty="0" err="1"/>
              <a:t>Тошкент</a:t>
            </a:r>
            <a:r>
              <a:rPr lang="ru-RU" sz="2200" dirty="0"/>
              <a:t>, </a:t>
            </a:r>
            <a:r>
              <a:rPr lang="ru-RU" sz="2200" dirty="0" err="1"/>
              <a:t>ТошДТУ</a:t>
            </a:r>
            <a:r>
              <a:rPr lang="ru-RU" sz="2200" dirty="0"/>
              <a:t>, 1999. 96 б.</a:t>
            </a:r>
          </a:p>
          <a:p>
            <a:r>
              <a:rPr lang="ru-RU" sz="2200" dirty="0"/>
              <a:t>2. Основы научных исследований. Под. ред. Крутикова В.И. и Попова В.В. -Москва: "Высшая школа", 1989.</a:t>
            </a:r>
          </a:p>
          <a:p>
            <a:r>
              <a:rPr lang="ru-RU" sz="2200" dirty="0"/>
              <a:t>3. Рашидов Н.Р., </a:t>
            </a:r>
            <a:r>
              <a:rPr lang="ru-RU" sz="2200" dirty="0" err="1"/>
              <a:t>Закин</a:t>
            </a:r>
            <a:r>
              <a:rPr lang="ru-RU" sz="2200" dirty="0"/>
              <a:t> Х.Я. Основы научного исследования. -Ташкент: </a:t>
            </a:r>
            <a:r>
              <a:rPr lang="ru-RU" sz="2200" dirty="0" err="1"/>
              <a:t>Ўки-тувчи</a:t>
            </a:r>
            <a:r>
              <a:rPr lang="ru-RU" sz="2200" dirty="0"/>
              <a:t>, 1979. -184 с.</a:t>
            </a:r>
          </a:p>
          <a:p>
            <a:r>
              <a:rPr lang="ru-RU" sz="2200" dirty="0"/>
              <a:t>4. Бородин В.Л.,  </a:t>
            </a:r>
            <a:r>
              <a:rPr lang="ru-RU" sz="2200" dirty="0" err="1"/>
              <a:t>Вощинин</a:t>
            </a:r>
            <a:r>
              <a:rPr lang="ru-RU" sz="2200" dirty="0"/>
              <a:t> П.А., Иванов А.З. и др. Статистические методы в инженерных исследованиях. -Москва: Высшая школа, 1983.</a:t>
            </a:r>
          </a:p>
          <a:p>
            <a:r>
              <a:rPr lang="ru-RU" sz="2200" dirty="0"/>
              <a:t>5. </a:t>
            </a:r>
            <a:r>
              <a:rPr lang="ru-RU" sz="2200" dirty="0" err="1"/>
              <a:t>Венцель</a:t>
            </a:r>
            <a:r>
              <a:rPr lang="ru-RU" sz="2200" dirty="0"/>
              <a:t> С.С. Теория вероятностей. - Москва: Наука, 1969.</a:t>
            </a:r>
          </a:p>
          <a:p>
            <a:r>
              <a:rPr lang="ru-RU" sz="2200" dirty="0"/>
              <a:t>6. Волков Е.А. Численные методы. -Москва, 1987. 248 с. </a:t>
            </a:r>
          </a:p>
          <a:p>
            <a:r>
              <a:rPr lang="ru-RU" sz="2200" dirty="0"/>
              <a:t>7. Ермаков С.М., Михайлов Г.А. Статистическое моделирование. - Москва: Наука, 1982. 286 с.</a:t>
            </a:r>
          </a:p>
          <a:p>
            <a:r>
              <a:rPr lang="ru-RU" sz="2200" dirty="0"/>
              <a:t>8. Теория  прогнозирования  и принятия решений.  Под. ред. </a:t>
            </a:r>
            <a:r>
              <a:rPr lang="ru-RU" sz="2200" dirty="0" err="1"/>
              <a:t>С.А.Саркисяна</a:t>
            </a:r>
            <a:r>
              <a:rPr lang="ru-RU" sz="2200" dirty="0"/>
              <a:t>.-Москва: Высшая школа, 1977.-351 с</a:t>
            </a:r>
          </a:p>
          <a:p>
            <a:r>
              <a:rPr lang="ru-RU" sz="2200" dirty="0"/>
              <a:t>9. </a:t>
            </a:r>
            <a:r>
              <a:rPr lang="ru-RU" sz="2200" dirty="0" err="1"/>
              <a:t>Авдонькин</a:t>
            </a:r>
            <a:r>
              <a:rPr lang="ru-RU" sz="2200" dirty="0"/>
              <a:t> Ф.Н. Теоретические основы технической </a:t>
            </a:r>
            <a:r>
              <a:rPr lang="ru-RU" sz="2200"/>
              <a:t>эксплуатации </a:t>
            </a:r>
            <a:r>
              <a:rPr lang="ru-RU" sz="2200" smtClean="0"/>
              <a:t>автомобилей</a:t>
            </a:r>
            <a:r>
              <a:rPr lang="ru-RU" sz="2200" dirty="0"/>
              <a:t>. Москва: Транспорт, 1985. -215 с.</a:t>
            </a:r>
          </a:p>
        </p:txBody>
      </p:sp>
    </p:spTree>
    <p:extLst>
      <p:ext uri="{BB962C8B-B14F-4D97-AF65-F5344CB8AC3E}">
        <p14:creationId xmlns:p14="http://schemas.microsoft.com/office/powerpoint/2010/main" val="20154518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352</TotalTime>
  <Words>2628</Words>
  <Application>Microsoft Office PowerPoint</Application>
  <PresentationFormat>Широкоэкранный</PresentationFormat>
  <Paragraphs>355</Paragraphs>
  <Slides>37</Slides>
  <Notes>0</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37</vt:i4>
      </vt:variant>
    </vt:vector>
  </HeadingPairs>
  <TitlesOfParts>
    <vt:vector size="45" baseType="lpstr">
      <vt:lpstr>Arial</vt:lpstr>
      <vt:lpstr>Calibri</vt:lpstr>
      <vt:lpstr>Impact</vt:lpstr>
      <vt:lpstr>PeterburgUz</vt:lpstr>
      <vt:lpstr>Symbol</vt:lpstr>
      <vt:lpstr>Times New Roman</vt:lpstr>
      <vt:lpstr>Главное мероприятие</vt:lpstr>
      <vt:lpstr>Уравнение</vt:lpstr>
      <vt:lpstr>6-MAVZU:  EKSPERIMENTLARNI STATISTIK REJALASHTIRISH.</vt:lpstr>
      <vt:lpstr>Презентация PowerPoint</vt:lpstr>
      <vt:lpstr>1. STATISTIK REJALASHTISRISH MAZMUNI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 TAJRIBA REJASINING MATRITSASI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QOTISHMADAGI ELEMENTLAR MIQDORINI TAHLIL QILISH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4. 4. AVTOMOBILLARNI EKSPLUATATSIYA SHAROITIDA ISHDAN CHIQMASLIK KO’RSATKICHLARINI EKSPERIMENTAL TADQIQOTLASH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29</cp:revision>
  <dcterms:created xsi:type="dcterms:W3CDTF">2021-03-23T03:40:31Z</dcterms:created>
  <dcterms:modified xsi:type="dcterms:W3CDTF">2021-04-14T05:08:23Z</dcterms:modified>
</cp:coreProperties>
</file>